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99" r:id="rId5"/>
    <p:sldMasterId id="2147493513" r:id="rId6"/>
    <p:sldMasterId id="2147493485" r:id="rId7"/>
  </p:sldMasterIdLst>
  <p:notesMasterIdLst>
    <p:notesMasterId r:id="rId23"/>
  </p:notesMasterIdLst>
  <p:sldIdLst>
    <p:sldId id="256" r:id="rId8"/>
    <p:sldId id="297" r:id="rId9"/>
    <p:sldId id="258" r:id="rId10"/>
    <p:sldId id="296" r:id="rId11"/>
    <p:sldId id="307" r:id="rId12"/>
    <p:sldId id="303" r:id="rId13"/>
    <p:sldId id="273" r:id="rId14"/>
    <p:sldId id="293" r:id="rId15"/>
    <p:sldId id="300" r:id="rId16"/>
    <p:sldId id="299" r:id="rId17"/>
    <p:sldId id="257" r:id="rId18"/>
    <p:sldId id="304" r:id="rId19"/>
    <p:sldId id="305" r:id="rId20"/>
    <p:sldId id="306" r:id="rId21"/>
    <p:sldId id="30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
          <p15:clr>
            <a:srgbClr val="A4A3A4"/>
          </p15:clr>
        </p15:guide>
        <p15:guide id="2" pos="11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tingolo, Rob" initials="PR" lastIdx="1" clrIdx="0"/>
  <p:cmAuthor id="1" name="Leah Hendey" initials="L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2" autoAdjust="0"/>
    <p:restoredTop sz="78171" autoAdjust="0"/>
  </p:normalViewPr>
  <p:slideViewPr>
    <p:cSldViewPr snapToGrid="0" snapToObjects="1">
      <p:cViewPr varScale="1">
        <p:scale>
          <a:sx n="82" d="100"/>
          <a:sy n="82" d="100"/>
        </p:scale>
        <p:origin x="588" y="44"/>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ares\centers\Metro\TKingsle\NNip\mgmt_network\participation%20rept\2016_04\Ignite%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res\centers\Metro\TKingsle\NNip\mgmt_network\participation%20rept\2016_04\Ignit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Partner City</a:t>
            </a:r>
            <a:r>
              <a:rPr lang="en-US" baseline="0" dirty="0"/>
              <a:t> Attendance by Meeting</a:t>
            </a:r>
            <a:endParaRPr lang="en-US" dirty="0"/>
          </a:p>
        </c:rich>
      </c:tx>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Sheet1!$F$4:$F$11</c:f>
              <c:strCache>
                <c:ptCount val="8"/>
                <c:pt idx="0">
                  <c:v>Fall 2016</c:v>
                </c:pt>
                <c:pt idx="1">
                  <c:v>Spring 2016</c:v>
                </c:pt>
                <c:pt idx="2">
                  <c:v>Fall 2015</c:v>
                </c:pt>
                <c:pt idx="3">
                  <c:v>Spring 2015</c:v>
                </c:pt>
                <c:pt idx="4">
                  <c:v>Fall 2014</c:v>
                </c:pt>
                <c:pt idx="5">
                  <c:v>Spring 2014</c:v>
                </c:pt>
                <c:pt idx="6">
                  <c:v>Summer 2013</c:v>
                </c:pt>
                <c:pt idx="7">
                  <c:v>Fall 2012</c:v>
                </c:pt>
              </c:strCache>
            </c:strRef>
          </c:cat>
          <c:val>
            <c:numRef>
              <c:f>Sheet1!$G$4:$G$11</c:f>
              <c:numCache>
                <c:formatCode>General</c:formatCode>
                <c:ptCount val="8"/>
                <c:pt idx="0">
                  <c:v>26</c:v>
                </c:pt>
                <c:pt idx="1">
                  <c:v>29</c:v>
                </c:pt>
                <c:pt idx="2">
                  <c:v>23</c:v>
                </c:pt>
                <c:pt idx="3">
                  <c:v>26</c:v>
                </c:pt>
                <c:pt idx="4">
                  <c:v>29</c:v>
                </c:pt>
                <c:pt idx="5">
                  <c:v>24</c:v>
                </c:pt>
                <c:pt idx="6">
                  <c:v>27</c:v>
                </c:pt>
                <c:pt idx="7">
                  <c:v>31</c:v>
                </c:pt>
              </c:numCache>
            </c:numRef>
          </c:val>
          <c:extLst>
            <c:ext xmlns:c16="http://schemas.microsoft.com/office/drawing/2014/chart" uri="{C3380CC4-5D6E-409C-BE32-E72D297353CC}">
              <c16:uniqueId val="{00000000-B66F-48FC-89CE-F3005014436B}"/>
            </c:ext>
          </c:extLst>
        </c:ser>
        <c:dLbls>
          <c:showLegendKey val="0"/>
          <c:showVal val="0"/>
          <c:showCatName val="0"/>
          <c:showSerName val="0"/>
          <c:showPercent val="0"/>
          <c:showBubbleSize val="0"/>
        </c:dLbls>
        <c:gapWidth val="150"/>
        <c:axId val="37542912"/>
        <c:axId val="37864192"/>
      </c:barChart>
      <c:catAx>
        <c:axId val="37542912"/>
        <c:scaling>
          <c:orientation val="minMax"/>
        </c:scaling>
        <c:delete val="0"/>
        <c:axPos val="b"/>
        <c:numFmt formatCode="General" sourceLinked="0"/>
        <c:majorTickMark val="out"/>
        <c:minorTickMark val="none"/>
        <c:tickLblPos val="nextTo"/>
        <c:crossAx val="37864192"/>
        <c:crosses val="autoZero"/>
        <c:auto val="1"/>
        <c:lblAlgn val="ctr"/>
        <c:lblOffset val="100"/>
        <c:noMultiLvlLbl val="0"/>
      </c:catAx>
      <c:valAx>
        <c:axId val="37864192"/>
        <c:scaling>
          <c:orientation val="minMax"/>
        </c:scaling>
        <c:delete val="0"/>
        <c:axPos val="l"/>
        <c:numFmt formatCode="General" sourceLinked="1"/>
        <c:majorTickMark val="out"/>
        <c:minorTickMark val="none"/>
        <c:tickLblPos val="nextTo"/>
        <c:crossAx val="375429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Data Inventory Status</a:t>
            </a:r>
          </a:p>
        </c:rich>
      </c:tx>
      <c:overlay val="0"/>
    </c:title>
    <c:autoTitleDeleted val="0"/>
    <c:plotArea>
      <c:layout/>
      <c:doughnutChart>
        <c:varyColors val="1"/>
        <c:ser>
          <c:idx val="0"/>
          <c:order val="0"/>
          <c:cat>
            <c:strRef>
              <c:f>'[Ignite Data.xlsx]Sheet2'!$G$6:$G$7</c:f>
              <c:strCache>
                <c:ptCount val="2"/>
                <c:pt idx="0">
                  <c:v>Up-To-Date</c:v>
                </c:pt>
                <c:pt idx="1">
                  <c:v>Overdue</c:v>
                </c:pt>
              </c:strCache>
            </c:strRef>
          </c:cat>
          <c:val>
            <c:numRef>
              <c:f>'[Ignite Data.xlsx]Sheet2'!$H$6:$H$7</c:f>
              <c:numCache>
                <c:formatCode>General</c:formatCode>
                <c:ptCount val="2"/>
                <c:pt idx="0">
                  <c:v>28</c:v>
                </c:pt>
                <c:pt idx="1">
                  <c:v>4</c:v>
                </c:pt>
              </c:numCache>
            </c:numRef>
          </c:val>
          <c:extLst>
            <c:ext xmlns:c16="http://schemas.microsoft.com/office/drawing/2014/chart" uri="{C3380CC4-5D6E-409C-BE32-E72D297353CC}">
              <c16:uniqueId val="{00000000-5AA0-4D5D-9A2E-4B878593FFD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5ED001-8E4F-41BA-B339-E1E7E3327FC9}" type="datetimeFigureOut">
              <a:rPr lang="en-US" smtClean="0"/>
              <a:t>5/20/2017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C0A19E-F03E-4439-8473-00B692EFD32E}" type="slidenum">
              <a:rPr lang="en-US" smtClean="0"/>
              <a:t>‹#›</a:t>
            </a:fld>
            <a:endParaRPr lang="en-US"/>
          </a:p>
        </p:txBody>
      </p:sp>
    </p:spTree>
    <p:extLst>
      <p:ext uri="{BB962C8B-B14F-4D97-AF65-F5344CB8AC3E}">
        <p14:creationId xmlns:p14="http://schemas.microsoft.com/office/powerpoint/2010/main" val="92731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t>
            </a:r>
          </a:p>
          <a:p>
            <a:endParaRPr lang="en-US" dirty="0"/>
          </a:p>
          <a:p>
            <a:r>
              <a:rPr lang="en-US" dirty="0"/>
              <a:t>I’m going to talk briefly about participation in the NNIP network and introduce a new report that we’ve created to track metrics of participation for each partner organization</a:t>
            </a:r>
            <a:r>
              <a:rPr lang="en-US" baseline="0" dirty="0"/>
              <a:t> in NNIP.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a:t>
            </a:fld>
            <a:endParaRPr lang="en-US"/>
          </a:p>
        </p:txBody>
      </p:sp>
    </p:spTree>
    <p:extLst>
      <p:ext uri="{BB962C8B-B14F-4D97-AF65-F5344CB8AC3E}">
        <p14:creationId xmlns:p14="http://schemas.microsoft.com/office/powerpoint/2010/main" val="241159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a:t>
            </a:r>
            <a:r>
              <a:rPr lang="en-US" baseline="0" dirty="0"/>
              <a:t> are expected to update the NNIP website every quarter. </a:t>
            </a:r>
          </a:p>
          <a:p>
            <a:endParaRPr lang="en-US" baseline="0" dirty="0"/>
          </a:p>
          <a:p>
            <a:r>
              <a:rPr lang="en-US" baseline="0" dirty="0"/>
              <a:t>It’s a great way to show off the work you’re doing and help other partners keep up.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10</a:t>
            </a:fld>
            <a:endParaRPr lang="en-US"/>
          </a:p>
        </p:txBody>
      </p:sp>
    </p:spTree>
    <p:extLst>
      <p:ext uri="{BB962C8B-B14F-4D97-AF65-F5344CB8AC3E}">
        <p14:creationId xmlns:p14="http://schemas.microsoft.com/office/powerpoint/2010/main" val="330917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are expected to update their data</a:t>
            </a:r>
            <a:r>
              <a:rPr lang="en-US" baseline="0" dirty="0"/>
              <a:t> inventories once per year. The most recent happened last fall before the Cleveland meeting.</a:t>
            </a:r>
          </a:p>
          <a:p>
            <a:endParaRPr lang="en-US" baseline="0" dirty="0"/>
          </a:p>
          <a:p>
            <a:r>
              <a:rPr lang="en-US" baseline="0" dirty="0"/>
              <a:t>Here are the SNIP numbers, they will be even better once all partners are up-to-date on their inventories.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11</a:t>
            </a:fld>
            <a:endParaRPr lang="en-US"/>
          </a:p>
        </p:txBody>
      </p:sp>
    </p:spTree>
    <p:extLst>
      <p:ext uri="{BB962C8B-B14F-4D97-AF65-F5344CB8AC3E}">
        <p14:creationId xmlns:p14="http://schemas.microsoft.com/office/powerpoint/2010/main" val="131348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you’ll consider nominating a partner for this award next year.</a:t>
            </a:r>
          </a:p>
          <a:p>
            <a:endParaRPr lang="en-US" dirty="0"/>
          </a:p>
          <a:p>
            <a:r>
              <a:rPr lang="en-US" dirty="0"/>
              <a:t>We</a:t>
            </a:r>
            <a:r>
              <a:rPr lang="en-US" baseline="0" dirty="0"/>
              <a:t> are happy to accept nominations at any time, but there is a cut-off. Please keep an eye on the </a:t>
            </a:r>
            <a:r>
              <a:rPr lang="en-US" baseline="0" dirty="0" err="1"/>
              <a:t>listserve</a:t>
            </a:r>
            <a:r>
              <a:rPr lang="en-US" baseline="0" dirty="0"/>
              <a:t> for  that.</a:t>
            </a:r>
          </a:p>
          <a:p>
            <a:endParaRPr lang="en-US" baseline="0" dirty="0"/>
          </a:p>
          <a:p>
            <a:r>
              <a:rPr lang="en-US" baseline="0" dirty="0"/>
              <a:t>You can nominate multiple people if you believe they are deserving of the award.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12</a:t>
            </a:fld>
            <a:endParaRPr lang="en-US"/>
          </a:p>
        </p:txBody>
      </p:sp>
    </p:spTree>
    <p:extLst>
      <p:ext uri="{BB962C8B-B14F-4D97-AF65-F5344CB8AC3E}">
        <p14:creationId xmlns:p14="http://schemas.microsoft.com/office/powerpoint/2010/main" val="364397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very excited to announce that we just published our NNIP Partners Guide to the Network on the NNIP website.</a:t>
            </a:r>
          </a:p>
          <a:p>
            <a:endParaRPr lang="en-US" dirty="0"/>
          </a:p>
          <a:p>
            <a:r>
              <a:rPr lang="en-US" dirty="0"/>
              <a:t>This was a long time in the making, we now have a</a:t>
            </a:r>
            <a:r>
              <a:rPr lang="en-US" baseline="0" dirty="0"/>
              <a:t> comprehensive set of information for new partner staff and organizations.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13</a:t>
            </a:fld>
            <a:endParaRPr lang="en-US"/>
          </a:p>
        </p:txBody>
      </p:sp>
    </p:spTree>
    <p:extLst>
      <p:ext uri="{BB962C8B-B14F-4D97-AF65-F5344CB8AC3E}">
        <p14:creationId xmlns:p14="http://schemas.microsoft.com/office/powerpoint/2010/main" val="291514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you’re expect in the guide. </a:t>
            </a:r>
          </a:p>
        </p:txBody>
      </p:sp>
      <p:sp>
        <p:nvSpPr>
          <p:cNvPr id="4" name="Slide Number Placeholder 3"/>
          <p:cNvSpPr>
            <a:spLocks noGrp="1"/>
          </p:cNvSpPr>
          <p:nvPr>
            <p:ph type="sldNum" sz="quarter" idx="10"/>
          </p:nvPr>
        </p:nvSpPr>
        <p:spPr/>
        <p:txBody>
          <a:bodyPr/>
          <a:lstStyle/>
          <a:p>
            <a:fld id="{91C0A19E-F03E-4439-8473-00B692EFD32E}" type="slidenum">
              <a:rPr lang="en-US" smtClean="0"/>
              <a:t>14</a:t>
            </a:fld>
            <a:endParaRPr lang="en-US"/>
          </a:p>
        </p:txBody>
      </p:sp>
    </p:spTree>
    <p:extLst>
      <p:ext uri="{BB962C8B-B14F-4D97-AF65-F5344CB8AC3E}">
        <p14:creationId xmlns:p14="http://schemas.microsoft.com/office/powerpoint/2010/main" val="188470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Venn diagram that </a:t>
            </a:r>
            <a:r>
              <a:rPr lang="en-US" dirty="0" err="1"/>
              <a:t>Shiela</a:t>
            </a:r>
            <a:r>
              <a:rPr lang="en-US" dirty="0"/>
              <a:t> and Bob developed to show the different ways</a:t>
            </a:r>
            <a:r>
              <a:rPr lang="en-US" baseline="0" dirty="0"/>
              <a:t> that to participate in NNIP.</a:t>
            </a:r>
          </a:p>
          <a:p>
            <a:endParaRPr lang="en-US" baseline="0" dirty="0"/>
          </a:p>
          <a:p>
            <a:r>
              <a:rPr lang="en-US" baseline="0" dirty="0"/>
              <a:t>Some of these are easy  for us to track at HQ, but many are things that we don’t always know are happening.</a:t>
            </a:r>
          </a:p>
          <a:p>
            <a:endParaRPr lang="en-US" baseline="0" dirty="0"/>
          </a:p>
          <a:p>
            <a:r>
              <a:rPr lang="en-US" baseline="0" dirty="0"/>
              <a:t>We are developing a system for self-reporting, but please let me know if you have any ideas or feedback.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2</a:t>
            </a:fld>
            <a:endParaRPr lang="en-US"/>
          </a:p>
        </p:txBody>
      </p:sp>
    </p:spTree>
    <p:extLst>
      <p:ext uri="{BB962C8B-B14F-4D97-AF65-F5344CB8AC3E}">
        <p14:creationId xmlns:p14="http://schemas.microsoft.com/office/powerpoint/2010/main" val="1423791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Yesterday</a:t>
            </a:r>
            <a:r>
              <a:rPr lang="en-US" baseline="0" dirty="0"/>
              <a:t> we had our first award session and awarded Erica Raleigh with the first Outstanding Network Steward Award.</a:t>
            </a:r>
          </a:p>
          <a:p>
            <a:endParaRPr lang="en-US" baseline="0" dirty="0"/>
          </a:p>
          <a:p>
            <a:r>
              <a:rPr lang="en-US" baseline="0" dirty="0"/>
              <a:t>We want to make sure that partners are being recognized when they go above and beyond the expectations that are set out for every NNIP partner.</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3</a:t>
            </a:fld>
            <a:endParaRPr lang="en-US"/>
          </a:p>
        </p:txBody>
      </p:sp>
    </p:spTree>
    <p:extLst>
      <p:ext uri="{BB962C8B-B14F-4D97-AF65-F5344CB8AC3E}">
        <p14:creationId xmlns:p14="http://schemas.microsoft.com/office/powerpoint/2010/main" val="42242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recommendations from the assessment</a:t>
            </a:r>
            <a:r>
              <a:rPr lang="en-US" baseline="0" dirty="0"/>
              <a:t> was to create a ‘scorecard’ to keep track of how partners participate.</a:t>
            </a:r>
          </a:p>
          <a:p>
            <a:endParaRPr lang="en-US" baseline="0" dirty="0"/>
          </a:p>
          <a:p>
            <a:r>
              <a:rPr lang="en-US" baseline="0" dirty="0"/>
              <a:t>This could also be used to measure the opportunity cost to the network when they don’t attend meetings or update the website.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4</a:t>
            </a:fld>
            <a:endParaRPr lang="en-US"/>
          </a:p>
        </p:txBody>
      </p:sp>
    </p:spTree>
    <p:extLst>
      <p:ext uri="{BB962C8B-B14F-4D97-AF65-F5344CB8AC3E}">
        <p14:creationId xmlns:p14="http://schemas.microsoft.com/office/powerpoint/2010/main" val="66663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a:t>
            </a:r>
            <a:r>
              <a:rPr lang="en-US" baseline="0" dirty="0"/>
              <a:t> on the scorecards isn’t shared with other NNIP partners. It serves the purpose of helping both the partner organization and us.</a:t>
            </a:r>
          </a:p>
          <a:p>
            <a:endParaRPr lang="en-US" baseline="0" dirty="0"/>
          </a:p>
          <a:p>
            <a:r>
              <a:rPr lang="en-US" baseline="0" dirty="0"/>
              <a:t>Partners can see how well they are doing as far as their expectations for NNIP membership and where they can improve.</a:t>
            </a:r>
          </a:p>
          <a:p>
            <a:endParaRPr lang="en-US" baseline="0" dirty="0"/>
          </a:p>
          <a:p>
            <a:r>
              <a:rPr lang="en-US" baseline="0" dirty="0"/>
              <a:t>At HQ we can see how the network is doing as a whole, and help step in if there are areas where we can help improve things.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5</a:t>
            </a:fld>
            <a:endParaRPr lang="en-US"/>
          </a:p>
        </p:txBody>
      </p:sp>
    </p:spTree>
    <p:extLst>
      <p:ext uri="{BB962C8B-B14F-4D97-AF65-F5344CB8AC3E}">
        <p14:creationId xmlns:p14="http://schemas.microsoft.com/office/powerpoint/2010/main" val="145979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mentioned before, the scorecards were</a:t>
            </a:r>
            <a:r>
              <a:rPr lang="en-US" baseline="0" dirty="0"/>
              <a:t> sent to you earlier this week. Please let me know if you think you should have gotten one and didn’t.</a:t>
            </a:r>
          </a:p>
          <a:p>
            <a:endParaRPr lang="en-US" baseline="0" dirty="0"/>
          </a:p>
          <a:p>
            <a:r>
              <a:rPr lang="en-US" baseline="0" dirty="0"/>
              <a:t>We introduced this for the first time last year, but as always, feedback is welcome so that we can improve it for the future.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6</a:t>
            </a:fld>
            <a:endParaRPr lang="en-US"/>
          </a:p>
        </p:txBody>
      </p:sp>
    </p:spTree>
    <p:extLst>
      <p:ext uri="{BB962C8B-B14F-4D97-AF65-F5344CB8AC3E}">
        <p14:creationId xmlns:p14="http://schemas.microsoft.com/office/powerpoint/2010/main" val="398887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components of this</a:t>
            </a:r>
            <a:r>
              <a:rPr lang="en-US" baseline="0" dirty="0"/>
              <a:t> version of the report.</a:t>
            </a:r>
          </a:p>
          <a:p>
            <a:endParaRPr lang="en-US" baseline="0" dirty="0"/>
          </a:p>
          <a:p>
            <a:r>
              <a:rPr lang="en-US" baseline="0" dirty="0"/>
              <a:t>Do you attend these meetings?</a:t>
            </a:r>
          </a:p>
          <a:p>
            <a:r>
              <a:rPr lang="en-US" baseline="0" dirty="0"/>
              <a:t>Do you update the NNIP website on a regular and timely manner?</a:t>
            </a:r>
          </a:p>
          <a:p>
            <a:r>
              <a:rPr lang="en-US" baseline="0" dirty="0"/>
              <a:t>Do you keep your data inventory up-to-date?</a:t>
            </a:r>
          </a:p>
          <a:p>
            <a:r>
              <a:rPr lang="en-US" baseline="0" dirty="0"/>
              <a:t>Is the NNIP logo badge on your website?</a:t>
            </a:r>
          </a:p>
          <a:p>
            <a:r>
              <a:rPr lang="en-US" baseline="0" dirty="0"/>
              <a:t>Have you attended an Idea Showcase webinar?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7</a:t>
            </a:fld>
            <a:endParaRPr lang="en-US"/>
          </a:p>
        </p:txBody>
      </p:sp>
    </p:spTree>
    <p:extLst>
      <p:ext uri="{BB962C8B-B14F-4D97-AF65-F5344CB8AC3E}">
        <p14:creationId xmlns:p14="http://schemas.microsoft.com/office/powerpoint/2010/main" val="2442149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attendance is one of our strongest participation metrics.</a:t>
            </a:r>
          </a:p>
          <a:p>
            <a:endParaRPr lang="en-US" dirty="0"/>
          </a:p>
          <a:p>
            <a:r>
              <a:rPr lang="en-US" dirty="0"/>
              <a:t>We</a:t>
            </a:r>
            <a:r>
              <a:rPr lang="en-US" baseline="0" dirty="0"/>
              <a:t> have 29 partners here in San Antonio. We’ve average around 27 partners at each meeting.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8</a:t>
            </a:fld>
            <a:endParaRPr lang="en-US"/>
          </a:p>
        </p:txBody>
      </p:sp>
    </p:spTree>
    <p:extLst>
      <p:ext uri="{BB962C8B-B14F-4D97-AF65-F5344CB8AC3E}">
        <p14:creationId xmlns:p14="http://schemas.microsoft.com/office/powerpoint/2010/main" val="330917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example from Rise.</a:t>
            </a:r>
          </a:p>
          <a:p>
            <a:endParaRPr lang="en-US" dirty="0"/>
          </a:p>
          <a:p>
            <a:r>
              <a:rPr lang="en-US" dirty="0"/>
              <a:t>This is such low hanging</a:t>
            </a:r>
            <a:r>
              <a:rPr lang="en-US" baseline="0" dirty="0"/>
              <a:t> fruit. Logos are available on the NNIP website. You just need to make sure it’s posted on your own website. </a:t>
            </a:r>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9</a:t>
            </a:fld>
            <a:endParaRPr lang="en-US"/>
          </a:p>
        </p:txBody>
      </p:sp>
    </p:spTree>
    <p:extLst>
      <p:ext uri="{BB962C8B-B14F-4D97-AF65-F5344CB8AC3E}">
        <p14:creationId xmlns:p14="http://schemas.microsoft.com/office/powerpoint/2010/main" val="3309174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NNIP Data Inventory Analysis</a:t>
            </a:r>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Rob </a:t>
            </a:r>
            <a:r>
              <a:rPr lang="en-US" dirty="0" err="1"/>
              <a:t>Pitingolo</a:t>
            </a:r>
            <a:r>
              <a:rPr lang="en-US" dirty="0"/>
              <a:t>, The Urban Institute</a:t>
            </a:r>
          </a:p>
          <a:p>
            <a:pPr lvl="0"/>
            <a:r>
              <a:rPr lang="en-US" dirty="0"/>
              <a:t>NNIP Partnership Meeting</a:t>
            </a:r>
          </a:p>
          <a:p>
            <a:pPr lvl="0"/>
            <a:r>
              <a:rPr lang="en-US" dirty="0"/>
              <a:t>October 2014</a:t>
            </a:r>
          </a:p>
          <a:p>
            <a:pPr lvl="4"/>
            <a:endParaRPr lang="en-US" dirty="0"/>
          </a:p>
        </p:txBody>
      </p:sp>
    </p:spTree>
    <p:extLst>
      <p:ext uri="{BB962C8B-B14F-4D97-AF65-F5344CB8AC3E}">
        <p14:creationId xmlns:p14="http://schemas.microsoft.com/office/powerpoint/2010/main" val="17283514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a:t>CLICK HERE TO ADD</a:t>
            </a:r>
            <a:br>
              <a:rPr lang="en-US" dirty="0"/>
            </a:br>
            <a:r>
              <a:rPr lang="en-US" dirty="0"/>
              <a:t>TRANSITION SLIDE TITLE</a:t>
            </a:r>
            <a:br>
              <a:rPr lang="en-US" dirty="0"/>
            </a:br>
            <a:r>
              <a:rPr lang="en-US" dirty="0"/>
              <a:t>THIRD LINE IF NEEDED</a:t>
            </a:r>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a:t>CLICK HERE TO ADD SUBTITLE</a:t>
            </a:r>
            <a:br>
              <a:rPr lang="en-US" dirty="0"/>
            </a:br>
            <a:r>
              <a:rPr lang="en-US" dirty="0"/>
              <a:t>SECOND LINE IF NEEDED</a:t>
            </a:r>
          </a:p>
        </p:txBody>
      </p:sp>
    </p:spTree>
    <p:extLst>
      <p:ext uri="{BB962C8B-B14F-4D97-AF65-F5344CB8AC3E}">
        <p14:creationId xmlns:p14="http://schemas.microsoft.com/office/powerpoint/2010/main" val="413788374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a:t>CLICK TO EDIT CLOSING</a:t>
            </a:r>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a:t>Click to add custom contact information</a:t>
            </a:r>
          </a:p>
        </p:txBody>
      </p:sp>
    </p:spTree>
    <p:extLst>
      <p:ext uri="{BB962C8B-B14F-4D97-AF65-F5344CB8AC3E}">
        <p14:creationId xmlns:p14="http://schemas.microsoft.com/office/powerpoint/2010/main" val="20295156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NNIP Data Inventory Analysis</a:t>
            </a:r>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Rob </a:t>
            </a:r>
            <a:r>
              <a:rPr lang="en-US" dirty="0" err="1"/>
              <a:t>Pitingolo</a:t>
            </a:r>
            <a:r>
              <a:rPr lang="en-US" dirty="0"/>
              <a:t>, The Urban Institute</a:t>
            </a:r>
          </a:p>
          <a:p>
            <a:pPr lvl="0"/>
            <a:r>
              <a:rPr lang="en-US" dirty="0"/>
              <a:t>NNIP Partnership Meeting</a:t>
            </a:r>
          </a:p>
          <a:p>
            <a:pPr lvl="0"/>
            <a:r>
              <a:rPr lang="en-US" dirty="0"/>
              <a:t>October 2014</a:t>
            </a:r>
          </a:p>
          <a:p>
            <a:pPr lvl="4"/>
            <a:endParaRPr lang="en-US" dirty="0"/>
          </a:p>
        </p:txBody>
      </p:sp>
    </p:spTree>
    <p:extLst>
      <p:ext uri="{BB962C8B-B14F-4D97-AF65-F5344CB8AC3E}">
        <p14:creationId xmlns:p14="http://schemas.microsoft.com/office/powerpoint/2010/main" val="3430298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CLICK TO ADD TITLE </a:t>
            </a:r>
            <a:br>
              <a:rPr lang="en-US" dirty="0"/>
            </a:br>
            <a:r>
              <a:rPr lang="en-US" dirty="0"/>
              <a:t>TWO LINES OF TEXT IF NEEDED</a:t>
            </a:r>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CLICK TO ADD </a:t>
            </a:r>
            <a:br>
              <a:rPr lang="en-US" dirty="0"/>
            </a:br>
            <a:r>
              <a:rPr lang="en-US" dirty="0"/>
              <a:t>MONTH XX, 20XX</a:t>
            </a:r>
            <a:br>
              <a:rPr lang="en-US" dirty="0"/>
            </a:br>
            <a:r>
              <a:rPr lang="en-US" dirty="0"/>
              <a:t>PRESENTER’S NAME</a:t>
            </a:r>
            <a:br>
              <a:rPr lang="en-US" dirty="0"/>
            </a:br>
            <a:r>
              <a:rPr lang="en-US" dirty="0"/>
              <a:t>EVENT TITLE</a:t>
            </a:r>
          </a:p>
          <a:p>
            <a:pPr lvl="4"/>
            <a:endParaRPr lang="en-US" dirty="0"/>
          </a:p>
        </p:txBody>
      </p:sp>
    </p:spTree>
    <p:extLst>
      <p:ext uri="{BB962C8B-B14F-4D97-AF65-F5344CB8AC3E}">
        <p14:creationId xmlns:p14="http://schemas.microsoft.com/office/powerpoint/2010/main" val="21403904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840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a:t>CLICK HERE TO EDIT SLIDE TITLE</a:t>
            </a:r>
            <a:br>
              <a:rPr lang="en-US" dirty="0"/>
            </a:br>
            <a:r>
              <a:rPr lang="en-US" dirty="0"/>
              <a:t>SECOND LINE IF NEEDED</a:t>
            </a:r>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20389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a:t>CLICK HERE TO EDIT SLIDE TITLE</a:t>
            </a:r>
            <a:br>
              <a:rPr lang="en-US" dirty="0"/>
            </a:br>
            <a:r>
              <a:rPr lang="en-US" dirty="0"/>
              <a:t>SECOND LINE IF NEEDED</a:t>
            </a:r>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5765502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91564524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CLICK TO ADD TITLE </a:t>
            </a:r>
            <a:br>
              <a:rPr lang="en-US" dirty="0"/>
            </a:br>
            <a:r>
              <a:rPr lang="en-US" dirty="0"/>
              <a:t>TWO LINES OF TEXT IF NEEDED</a:t>
            </a:r>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CLICK TO ADD </a:t>
            </a:r>
            <a:br>
              <a:rPr lang="en-US" dirty="0"/>
            </a:br>
            <a:r>
              <a:rPr lang="en-US" dirty="0"/>
              <a:t>MONTH XX, 20XX</a:t>
            </a:r>
            <a:br>
              <a:rPr lang="en-US" dirty="0"/>
            </a:br>
            <a:r>
              <a:rPr lang="en-US" dirty="0"/>
              <a:t>PRESENTER’S NAME</a:t>
            </a:r>
            <a:br>
              <a:rPr lang="en-US" dirty="0"/>
            </a:br>
            <a:r>
              <a:rPr lang="en-US" dirty="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2081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Tree>
    <p:extLst>
      <p:ext uri="{BB962C8B-B14F-4D97-AF65-F5344CB8AC3E}">
        <p14:creationId xmlns:p14="http://schemas.microsoft.com/office/powerpoint/2010/main" val="11754251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8303058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3505520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a:t>CLICK HERE TO ADD</a:t>
            </a:r>
            <a:br>
              <a:rPr lang="en-US" dirty="0"/>
            </a:br>
            <a:r>
              <a:rPr lang="en-US" dirty="0"/>
              <a:t>TRANSITION SLIDE TITLE</a:t>
            </a:r>
            <a:br>
              <a:rPr lang="en-US" dirty="0"/>
            </a:br>
            <a:r>
              <a:rPr lang="en-US" dirty="0"/>
              <a:t>THIRD LINE IF NEEDED</a:t>
            </a:r>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a:t>CLICK HERE TO ADD SUBTITLE</a:t>
            </a:r>
            <a:br>
              <a:rPr lang="en-US" dirty="0"/>
            </a:br>
            <a:r>
              <a:rPr lang="en-US" dirty="0"/>
              <a:t>SECOND LINE IF NEEDED</a:t>
            </a:r>
          </a:p>
        </p:txBody>
      </p:sp>
    </p:spTree>
    <p:extLst>
      <p:ext uri="{BB962C8B-B14F-4D97-AF65-F5344CB8AC3E}">
        <p14:creationId xmlns:p14="http://schemas.microsoft.com/office/powerpoint/2010/main" val="329824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3070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a:t>CLICK TO EDIT CLOSING</a:t>
            </a:r>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a:t>Click to add custom contact information</a:t>
            </a:r>
          </a:p>
        </p:txBody>
      </p:sp>
    </p:spTree>
    <p:extLst>
      <p:ext uri="{BB962C8B-B14F-4D97-AF65-F5344CB8AC3E}">
        <p14:creationId xmlns:p14="http://schemas.microsoft.com/office/powerpoint/2010/main" val="207334033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NNIP Data Inventory Analysis</a:t>
            </a:r>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Rob </a:t>
            </a:r>
            <a:r>
              <a:rPr lang="en-US" dirty="0" err="1"/>
              <a:t>Pitingolo</a:t>
            </a:r>
            <a:r>
              <a:rPr lang="en-US" dirty="0"/>
              <a:t>, The Urban Institute</a:t>
            </a:r>
          </a:p>
          <a:p>
            <a:pPr lvl="0"/>
            <a:r>
              <a:rPr lang="en-US" dirty="0"/>
              <a:t>NNIP Partnership Meeting</a:t>
            </a:r>
          </a:p>
          <a:p>
            <a:pPr lvl="0"/>
            <a:r>
              <a:rPr lang="en-US" dirty="0"/>
              <a:t>October 2014</a:t>
            </a:r>
          </a:p>
          <a:p>
            <a:pPr lvl="4"/>
            <a:endParaRPr lang="en-US" dirty="0"/>
          </a:p>
        </p:txBody>
      </p:sp>
    </p:spTree>
    <p:extLst>
      <p:ext uri="{BB962C8B-B14F-4D97-AF65-F5344CB8AC3E}">
        <p14:creationId xmlns:p14="http://schemas.microsoft.com/office/powerpoint/2010/main" val="14444387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CLICK TO ADD TITLE </a:t>
            </a:r>
            <a:br>
              <a:rPr lang="en-US" dirty="0"/>
            </a:br>
            <a:r>
              <a:rPr lang="en-US" dirty="0"/>
              <a:t>TWO LINES OF TEXT IF NEEDED</a:t>
            </a:r>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CLICK TO ADD </a:t>
            </a:r>
            <a:br>
              <a:rPr lang="en-US" dirty="0"/>
            </a:br>
            <a:r>
              <a:rPr lang="en-US" dirty="0"/>
              <a:t>MONTH XX, 20XX</a:t>
            </a:r>
            <a:br>
              <a:rPr lang="en-US" dirty="0"/>
            </a:br>
            <a:r>
              <a:rPr lang="en-US" dirty="0"/>
              <a:t>PRESENTER’S NAME</a:t>
            </a:r>
            <a:br>
              <a:rPr lang="en-US" dirty="0"/>
            </a:br>
            <a:r>
              <a:rPr lang="en-US" dirty="0"/>
              <a:t>EVENT TITLE</a:t>
            </a:r>
          </a:p>
          <a:p>
            <a:pPr lvl="4"/>
            <a:endParaRPr lang="en-US" dirty="0"/>
          </a:p>
        </p:txBody>
      </p:sp>
    </p:spTree>
    <p:extLst>
      <p:ext uri="{BB962C8B-B14F-4D97-AF65-F5344CB8AC3E}">
        <p14:creationId xmlns:p14="http://schemas.microsoft.com/office/powerpoint/2010/main" val="63565978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16068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038221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a:t>CLICK HERE TO EDIT SLIDE TITLE</a:t>
            </a:r>
            <a:br>
              <a:rPr lang="en-US" dirty="0"/>
            </a:br>
            <a:r>
              <a:rPr lang="en-US" dirty="0"/>
              <a:t>SECOND LINE IF NEEDED</a:t>
            </a:r>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10658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a:t>CLICK HERE TO EDIT SLIDE TITLE</a:t>
            </a:r>
            <a:br>
              <a:rPr lang="en-US" dirty="0"/>
            </a:br>
            <a:r>
              <a:rPr lang="en-US" dirty="0"/>
              <a:t>SECOND LINE IF NEEDED</a:t>
            </a:r>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4213407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42713164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13029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Tree>
    <p:extLst>
      <p:ext uri="{BB962C8B-B14F-4D97-AF65-F5344CB8AC3E}">
        <p14:creationId xmlns:p14="http://schemas.microsoft.com/office/powerpoint/2010/main" val="261482498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16119547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98332500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a:t>CLICK HERE TO ADD</a:t>
            </a:r>
            <a:br>
              <a:rPr lang="en-US" dirty="0"/>
            </a:br>
            <a:r>
              <a:rPr lang="en-US" dirty="0"/>
              <a:t>TRANSITION SLIDE TITLE</a:t>
            </a:r>
            <a:br>
              <a:rPr lang="en-US" dirty="0"/>
            </a:br>
            <a:r>
              <a:rPr lang="en-US" dirty="0"/>
              <a:t>THIRD LINE IF NEEDED</a:t>
            </a:r>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a:t>CLICK HERE TO ADD SUBTITLE</a:t>
            </a:r>
            <a:br>
              <a:rPr lang="en-US" dirty="0"/>
            </a:br>
            <a:r>
              <a:rPr lang="en-US" dirty="0"/>
              <a:t>SECOND LINE IF NEEDED</a:t>
            </a:r>
          </a:p>
        </p:txBody>
      </p:sp>
    </p:spTree>
    <p:extLst>
      <p:ext uri="{BB962C8B-B14F-4D97-AF65-F5344CB8AC3E}">
        <p14:creationId xmlns:p14="http://schemas.microsoft.com/office/powerpoint/2010/main" val="15579511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80061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a:t>CLICK TO EDIT CLOSING</a:t>
            </a:r>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a:t>Click to add custom contact information</a:t>
            </a:r>
          </a:p>
        </p:txBody>
      </p:sp>
    </p:spTree>
    <p:extLst>
      <p:ext uri="{BB962C8B-B14F-4D97-AF65-F5344CB8AC3E}">
        <p14:creationId xmlns:p14="http://schemas.microsoft.com/office/powerpoint/2010/main" val="30710727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a:t>CLICK HERE TO EDIT SLIDE TITLE</a:t>
            </a:r>
            <a:br>
              <a:rPr lang="en-US" dirty="0"/>
            </a:br>
            <a:r>
              <a:rPr lang="en-US" dirty="0"/>
              <a:t>SECOND LINE IF NEEDED</a:t>
            </a:r>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2122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NNIP Data Inventory Analysis</a:t>
            </a:r>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Rob </a:t>
            </a:r>
            <a:r>
              <a:rPr lang="en-US" dirty="0" err="1"/>
              <a:t>Pitingolo</a:t>
            </a:r>
            <a:r>
              <a:rPr lang="en-US" dirty="0"/>
              <a:t>, The Urban Institute</a:t>
            </a:r>
          </a:p>
          <a:p>
            <a:pPr lvl="0"/>
            <a:r>
              <a:rPr lang="en-US" dirty="0"/>
              <a:t>NNIP Partnership Meeting</a:t>
            </a:r>
          </a:p>
          <a:p>
            <a:pPr lvl="0"/>
            <a:r>
              <a:rPr lang="en-US" dirty="0"/>
              <a:t>October 2014</a:t>
            </a:r>
          </a:p>
          <a:p>
            <a:pPr lvl="4"/>
            <a:endParaRPr lang="en-US" dirty="0"/>
          </a:p>
        </p:txBody>
      </p:sp>
    </p:spTree>
    <p:extLst>
      <p:ext uri="{BB962C8B-B14F-4D97-AF65-F5344CB8AC3E}">
        <p14:creationId xmlns:p14="http://schemas.microsoft.com/office/powerpoint/2010/main" val="16602657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HERE</a:t>
            </a:r>
            <a:br>
              <a:rPr lang="en-US" dirty="0"/>
            </a:br>
            <a:r>
              <a:rPr lang="en-US" dirty="0"/>
              <a:t>SECOND LINE OF TEXT IF NEEDED</a:t>
            </a:r>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a:t>CLICK TO ADD TITLE </a:t>
            </a:r>
            <a:br>
              <a:rPr lang="en-US" dirty="0"/>
            </a:br>
            <a:r>
              <a:rPr lang="en-US" dirty="0"/>
              <a:t>TWO LINES OF TEXT IF NEEDED</a:t>
            </a:r>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a:t>CLICK TO ADD </a:t>
            </a:r>
            <a:br>
              <a:rPr lang="en-US" dirty="0"/>
            </a:br>
            <a:r>
              <a:rPr lang="en-US" dirty="0"/>
              <a:t>MONTH XX, 20XX</a:t>
            </a:r>
            <a:br>
              <a:rPr lang="en-US" dirty="0"/>
            </a:br>
            <a:r>
              <a:rPr lang="en-US" dirty="0"/>
              <a:t>PRESENTER’S NAME</a:t>
            </a:r>
            <a:br>
              <a:rPr lang="en-US" dirty="0"/>
            </a:br>
            <a:r>
              <a:rPr lang="en-US" dirty="0"/>
              <a:t>EVENT TITLE</a:t>
            </a:r>
          </a:p>
          <a:p>
            <a:pPr lvl="4"/>
            <a:endParaRPr lang="en-US" dirty="0"/>
          </a:p>
        </p:txBody>
      </p:sp>
    </p:spTree>
    <p:extLst>
      <p:ext uri="{BB962C8B-B14F-4D97-AF65-F5344CB8AC3E}">
        <p14:creationId xmlns:p14="http://schemas.microsoft.com/office/powerpoint/2010/main" val="109504450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40870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a:t>CLICK HERE TO EDIT SLIDE TITLE</a:t>
            </a:r>
            <a:br>
              <a:rPr lang="en-US" dirty="0"/>
            </a:br>
            <a:r>
              <a:rPr lang="en-US" dirty="0"/>
              <a:t>SECOND LINE IF NEEDED</a:t>
            </a:r>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25056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a:t>CLICK HERE TO EDIT SLIDE TITLE</a:t>
            </a:r>
            <a:br>
              <a:rPr lang="en-US" dirty="0"/>
            </a:br>
            <a:r>
              <a:rPr lang="en-US" dirty="0"/>
              <a:t>SECOND LINE IF NEEDED</a:t>
            </a:r>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10204157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4846815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33662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Tree>
    <p:extLst>
      <p:ext uri="{BB962C8B-B14F-4D97-AF65-F5344CB8AC3E}">
        <p14:creationId xmlns:p14="http://schemas.microsoft.com/office/powerpoint/2010/main" val="2656379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58417537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30691013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a:t>CLICK HERE TO EDIT SLIDE TITLE</a:t>
            </a:r>
            <a:br>
              <a:rPr lang="en-US" dirty="0"/>
            </a:br>
            <a:r>
              <a:rPr lang="en-US" dirty="0"/>
              <a:t>SECOND LINE IF NEEDED</a:t>
            </a:r>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a:t>CLICK HERE TO ADD</a:t>
            </a:r>
            <a:br>
              <a:rPr lang="en-US" dirty="0"/>
            </a:br>
            <a:r>
              <a:rPr lang="en-US" dirty="0"/>
              <a:t>TRANSITION SLIDE TITLE</a:t>
            </a:r>
            <a:br>
              <a:rPr lang="en-US" dirty="0"/>
            </a:br>
            <a:r>
              <a:rPr lang="en-US" dirty="0"/>
              <a:t>THIRD LINE IF NEEDED</a:t>
            </a:r>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a:t>CLICK HERE TO ADD SUBTITLE</a:t>
            </a:r>
            <a:br>
              <a:rPr lang="en-US" dirty="0"/>
            </a:br>
            <a:r>
              <a:rPr lang="en-US" dirty="0"/>
              <a:t>SECOND LINE IF NEEDED</a:t>
            </a:r>
          </a:p>
        </p:txBody>
      </p:sp>
    </p:spTree>
    <p:extLst>
      <p:ext uri="{BB962C8B-B14F-4D97-AF65-F5344CB8AC3E}">
        <p14:creationId xmlns:p14="http://schemas.microsoft.com/office/powerpoint/2010/main" val="13589267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09912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a:t>CLICK TO EDIT CLOSING</a:t>
            </a:r>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a:t>Click to add custom contact information</a:t>
            </a:r>
          </a:p>
        </p:txBody>
      </p:sp>
    </p:spTree>
    <p:extLst>
      <p:ext uri="{BB962C8B-B14F-4D97-AF65-F5344CB8AC3E}">
        <p14:creationId xmlns:p14="http://schemas.microsoft.com/office/powerpoint/2010/main" val="17287300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155121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Two column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Tree>
    <p:extLst>
      <p:ext uri="{BB962C8B-B14F-4D97-AF65-F5344CB8AC3E}">
        <p14:creationId xmlns:p14="http://schemas.microsoft.com/office/powerpoint/2010/main" val="36969297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a:t>CLICK HERE TO EDIT SLIDE TITLE</a:t>
            </a:r>
            <a:br>
              <a:rPr lang="en-US" dirty="0"/>
            </a:br>
            <a:r>
              <a:rPr lang="en-US" dirty="0"/>
              <a:t>SECOND LINE IF NEEDED</a:t>
            </a:r>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1.jpeg"/><Relationship Id="rId2" Type="http://schemas.openxmlformats.org/officeDocument/2006/relationships/slideLayout" Target="../slideLayouts/slideLayout28.xml"/><Relationship Id="rId16" Type="http://schemas.openxmlformats.org/officeDocument/2006/relationships/image" Target="../media/image10.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4.jpeg"/><Relationship Id="rId3" Type="http://schemas.openxmlformats.org/officeDocument/2006/relationships/slideLayout" Target="../slideLayouts/slideLayout42.xml"/><Relationship Id="rId21" Type="http://schemas.openxmlformats.org/officeDocument/2006/relationships/image" Target="../media/image17.jpe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3.png"/><Relationship Id="rId25" Type="http://schemas.openxmlformats.org/officeDocument/2006/relationships/image" Target="../media/image21.jpeg"/><Relationship Id="rId2" Type="http://schemas.openxmlformats.org/officeDocument/2006/relationships/slideLayout" Target="../slideLayouts/slideLayout41.xml"/><Relationship Id="rId16" Type="http://schemas.openxmlformats.org/officeDocument/2006/relationships/image" Target="../media/image12.jpe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20.jpeg"/><Relationship Id="rId5" Type="http://schemas.openxmlformats.org/officeDocument/2006/relationships/slideLayout" Target="../slideLayouts/slideLayout44.xml"/><Relationship Id="rId15" Type="http://schemas.openxmlformats.org/officeDocument/2006/relationships/image" Target="../media/image4.jpg"/><Relationship Id="rId23" Type="http://schemas.openxmlformats.org/officeDocument/2006/relationships/image" Target="../media/image19.jpeg"/><Relationship Id="rId10" Type="http://schemas.openxmlformats.org/officeDocument/2006/relationships/slideLayout" Target="../slideLayouts/slideLayout49.xml"/><Relationship Id="rId19" Type="http://schemas.openxmlformats.org/officeDocument/2006/relationships/image" Target="../media/image15.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 Id="rId22" Type="http://schemas.openxmlformats.org/officeDocument/2006/relationships/image" Target="../media/image1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TitlePage_Header_Img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40080" y="1444309"/>
            <a:ext cx="7863840" cy="1366770"/>
          </a:xfrm>
          <a:prstGeom prst="rect">
            <a:avLst/>
          </a:prstGeom>
          <a:ln>
            <a:noFill/>
          </a:ln>
        </p:spPr>
        <p:txBody>
          <a:bodyPr/>
          <a:lstStyle>
            <a:lvl1pPr algn="l" defTabSz="457200" rtl="0" eaLnBrk="1" latinLnBrk="0" hangingPunct="1">
              <a:spcBef>
                <a:spcPct val="0"/>
              </a:spcBef>
              <a:buNone/>
              <a:defRPr sz="4000" b="1" kern="1200" baseline="0">
                <a:solidFill>
                  <a:srgbClr val="273691"/>
                </a:solidFill>
                <a:latin typeface="+mj-lt"/>
                <a:ea typeface="+mj-ea"/>
                <a:cs typeface="+mj-cs"/>
              </a:defRPr>
            </a:lvl1pPr>
          </a:lstStyle>
          <a:p>
            <a:pPr algn="ctr"/>
            <a:r>
              <a:rPr lang="en-US" baseline="0" dirty="0"/>
              <a:t>Data Inventory Analysis</a:t>
            </a:r>
            <a:endParaRPr lang="en-US" dirty="0"/>
          </a:p>
        </p:txBody>
      </p:sp>
      <p:sp>
        <p:nvSpPr>
          <p:cNvPr id="7" name="Rectangle 6"/>
          <p:cNvSpPr/>
          <p:nvPr/>
        </p:nvSpPr>
        <p:spPr>
          <a:xfrm>
            <a:off x="6226139" y="4921321"/>
            <a:ext cx="2917861" cy="1366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39004" t="38008" r="16782" b="18712"/>
          <a:stretch/>
        </p:blipFill>
        <p:spPr bwMode="auto">
          <a:xfrm>
            <a:off x="1539766" y="2127694"/>
            <a:ext cx="6064468" cy="371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14"/>
          <p:cNvSpPr txBox="1">
            <a:spLocks/>
          </p:cNvSpPr>
          <p:nvPr/>
        </p:nvSpPr>
        <p:spPr>
          <a:xfrm>
            <a:off x="348079" y="5669890"/>
            <a:ext cx="5486400" cy="849617"/>
          </a:xfrm>
          <a:prstGeom prst="rect">
            <a:avLst/>
          </a:prstGeom>
          <a:ln>
            <a:noFill/>
          </a:ln>
        </p:spPr>
        <p:txBody>
          <a:bodyPr vert="horz"/>
          <a:lstStyle>
            <a:lvl1pPr marL="0" indent="0" algn="l" defTabSz="457200" rtl="0" eaLnBrk="1" latinLnBrk="0" hangingPunct="1">
              <a:spcBef>
                <a:spcPct val="20000"/>
              </a:spcBef>
              <a:buFont typeface="Arial"/>
              <a:buNone/>
              <a:defRPr sz="1800" kern="1200" baseline="0">
                <a:solidFill>
                  <a:srgbClr val="00B6D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Rob </a:t>
            </a:r>
            <a:r>
              <a:rPr lang="en-US" dirty="0" err="1"/>
              <a:t>Pitingolo</a:t>
            </a:r>
            <a:r>
              <a:rPr lang="en-US" dirty="0"/>
              <a:t>, The Urban Institute</a:t>
            </a:r>
          </a:p>
          <a:p>
            <a:r>
              <a:rPr lang="en-US" dirty="0"/>
              <a:t>NNIP Partnership Meeting,</a:t>
            </a:r>
            <a:r>
              <a:rPr lang="en-US" baseline="0" dirty="0"/>
              <a:t> </a:t>
            </a:r>
            <a:r>
              <a:rPr lang="en-US" dirty="0"/>
              <a:t>October 2014</a:t>
            </a:r>
          </a:p>
          <a:p>
            <a:pPr lvl="4"/>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ntent_Slide_w_Logo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Value of the Data Inventory</a:t>
            </a:r>
          </a:p>
        </p:txBody>
      </p:sp>
      <p:sp>
        <p:nvSpPr>
          <p:cNvPr id="14" name="Slide Number Placeholder 5"/>
          <p:cNvSpPr>
            <a:spLocks noGrp="1"/>
          </p:cNvSpPr>
          <p:nvPr>
            <p:ph type="sldNum" sz="quarter" idx="4"/>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5" name="Content Placeholder 2"/>
          <p:cNvSpPr txBox="1">
            <a:spLocks/>
          </p:cNvSpPr>
          <p:nvPr/>
        </p:nvSpPr>
        <p:spPr>
          <a:xfrm>
            <a:off x="641350" y="1863119"/>
            <a:ext cx="3880094" cy="4203573"/>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Data</a:t>
            </a:r>
            <a:r>
              <a:rPr lang="en-US" baseline="0" dirty="0"/>
              <a:t> is a central piece of NNIP</a:t>
            </a:r>
          </a:p>
          <a:p>
            <a:r>
              <a:rPr lang="en-US" baseline="0" dirty="0"/>
              <a:t>Self-assessment</a:t>
            </a:r>
          </a:p>
          <a:p>
            <a:r>
              <a:rPr lang="en-US" baseline="0" dirty="0"/>
              <a:t>Helps HQ identify organizational challenges</a:t>
            </a:r>
          </a:p>
          <a:p>
            <a:r>
              <a:rPr lang="en-US" dirty="0"/>
              <a:t>Improving</a:t>
            </a:r>
            <a:r>
              <a:rPr lang="en-US" baseline="0" dirty="0"/>
              <a:t> the network</a:t>
            </a:r>
          </a:p>
        </p:txBody>
      </p:sp>
      <p:pic>
        <p:nvPicPr>
          <p:cNvPr id="4098" name="Picture 2" descr="http://wfhorne-co.com/wp-content/uploads/2014/09/inventory-management-sales-forecast-retail-analytics.jpg"/>
          <p:cNvPicPr>
            <a:picLocks noChangeAspect="1" noChangeArrowheads="1"/>
          </p:cNvPicPr>
          <p:nvPr/>
        </p:nvPicPr>
        <p:blipFill rotWithShape="1">
          <a:blip r:embed="rId16">
            <a:extLst>
              <a:ext uri="{28A0092B-C50C-407E-A947-70E740481C1C}">
                <a14:useLocalDpi xmlns:a14="http://schemas.microsoft.com/office/drawing/2010/main" val="0"/>
              </a:ext>
            </a:extLst>
          </a:blip>
          <a:srcRect l="25789" r="21618"/>
          <a:stretch/>
        </p:blipFill>
        <p:spPr bwMode="auto">
          <a:xfrm>
            <a:off x="4572000" y="1806587"/>
            <a:ext cx="3404716" cy="431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58158"/>
      </p:ext>
    </p:extLst>
  </p:cSld>
  <p:clrMap bg1="lt1" tx1="dk1" bg2="lt2" tx2="dk2" accent1="accent1" accent2="accent2" accent3="accent3" accent4="accent4" accent5="accent5" accent6="accent6" hlink="hlink" folHlink="folHlink"/>
  <p:sldLayoutIdLst>
    <p:sldLayoutId id="2147493500" r:id="rId1"/>
    <p:sldLayoutId id="2147493501" r:id="rId2"/>
    <p:sldLayoutId id="2147493502" r:id="rId3"/>
    <p:sldLayoutId id="2147493503" r:id="rId4"/>
    <p:sldLayoutId id="2147493504" r:id="rId5"/>
    <p:sldLayoutId id="2147493505" r:id="rId6"/>
    <p:sldLayoutId id="2147493506" r:id="rId7"/>
    <p:sldLayoutId id="2147493507" r:id="rId8"/>
    <p:sldLayoutId id="2147493508" r:id="rId9"/>
    <p:sldLayoutId id="2147493509" r:id="rId10"/>
    <p:sldLayoutId id="2147493510" r:id="rId11"/>
    <p:sldLayoutId id="2147493511" r:id="rId12"/>
    <p:sldLayoutId id="2147493512"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Content_Slide_w_Logo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Neighborhood Data is More than Municipal Data</a:t>
            </a:r>
          </a:p>
        </p:txBody>
      </p:sp>
      <p:sp>
        <p:nvSpPr>
          <p:cNvPr id="14" name="Slide Number Placeholder 5"/>
          <p:cNvSpPr>
            <a:spLocks noGrp="1"/>
          </p:cNvSpPr>
          <p:nvPr>
            <p:ph type="sldNum" sz="quarter" idx="4"/>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5" name="Content Placeholder 2"/>
          <p:cNvSpPr txBox="1">
            <a:spLocks/>
          </p:cNvSpPr>
          <p:nvPr/>
        </p:nvSpPr>
        <p:spPr>
          <a:xfrm>
            <a:off x="193430" y="1566916"/>
            <a:ext cx="3880094" cy="59240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aseline="0" dirty="0"/>
              <a:t>NNIP Data should be…</a:t>
            </a:r>
          </a:p>
        </p:txBody>
      </p:sp>
      <p:pic>
        <p:nvPicPr>
          <p:cNvPr id="6146" name="Picture 2" descr="http://www.stateside.com/wp-content/uploads/Map-and-Magnifying-Glass-e137338844249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837" y="2286000"/>
            <a:ext cx="286702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93430" y="5222803"/>
            <a:ext cx="3880094" cy="59240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aseline="0" dirty="0"/>
              <a:t>Small Geography</a:t>
            </a:r>
            <a:br>
              <a:rPr lang="en-US" baseline="0" dirty="0"/>
            </a:br>
            <a:r>
              <a:rPr lang="en-US" sz="1800" baseline="0" dirty="0"/>
              <a:t>Tract, Block Grp, Zip, Parcel</a:t>
            </a:r>
          </a:p>
        </p:txBody>
      </p:sp>
      <p:pic>
        <p:nvPicPr>
          <p:cNvPr id="6148" name="Picture 4" descr="http://www.revereps.mec.edu/susanbanthony/wp-content/uploads/2013/10/Current-Event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2404" y="1988696"/>
            <a:ext cx="4269991" cy="353030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446465" y="5222801"/>
            <a:ext cx="3880094" cy="59240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00" baseline="0" dirty="0"/>
              <a:t>Current &amp; Up-to-Date</a:t>
            </a:r>
            <a:endParaRPr lang="en-US" sz="1800" baseline="0" dirty="0"/>
          </a:p>
        </p:txBody>
      </p:sp>
    </p:spTree>
    <p:extLst>
      <p:ext uri="{BB962C8B-B14F-4D97-AF65-F5344CB8AC3E}">
        <p14:creationId xmlns:p14="http://schemas.microsoft.com/office/powerpoint/2010/main" val="4091830997"/>
      </p:ext>
    </p:extLst>
  </p:cSld>
  <p:clrMap bg1="lt1" tx1="dk1" bg2="lt2" tx2="dk2" accent1="accent1" accent2="accent2" accent3="accent3" accent4="accent4" accent5="accent5" accent6="accent6" hlink="hlink" folHlink="folHlink"/>
  <p:sldLayoutIdLst>
    <p:sldLayoutId id="2147493514" r:id="rId1"/>
    <p:sldLayoutId id="2147493515" r:id="rId2"/>
    <p:sldLayoutId id="2147493516" r:id="rId3"/>
    <p:sldLayoutId id="2147493517" r:id="rId4"/>
    <p:sldLayoutId id="2147493518" r:id="rId5"/>
    <p:sldLayoutId id="2147493519" r:id="rId6"/>
    <p:sldLayoutId id="2147493520" r:id="rId7"/>
    <p:sldLayoutId id="2147493521" r:id="rId8"/>
    <p:sldLayoutId id="2147493522" r:id="rId9"/>
    <p:sldLayoutId id="2147493523" r:id="rId10"/>
    <p:sldLayoutId id="2147493524" r:id="rId11"/>
    <p:sldLayoutId id="2147493525" r:id="rId12"/>
    <p:sldLayoutId id="2147493526"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ontent_Slide_w_Logo_v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193430" y="128099"/>
            <a:ext cx="7589855" cy="1073516"/>
          </a:xfrm>
          <a:prstGeom prst="rect">
            <a:avLst/>
          </a:prstGeom>
          <a:ln>
            <a:noFill/>
          </a:ln>
        </p:spPr>
        <p:txBody>
          <a:bodyPr/>
          <a:lstStyle>
            <a:lvl1pPr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Introducing the SNIP</a:t>
            </a:r>
            <a:r>
              <a:rPr lang="en-US" baseline="0" dirty="0"/>
              <a:t> Score</a:t>
            </a:r>
            <a:endParaRPr lang="en-US" dirty="0"/>
          </a:p>
        </p:txBody>
      </p:sp>
      <p:sp>
        <p:nvSpPr>
          <p:cNvPr id="10" name="Slide Number Placeholder 5"/>
          <p:cNvSpPr>
            <a:spLocks noGrp="1"/>
          </p:cNvSpPr>
          <p:nvPr>
            <p:ph type="sldNum" sz="quarter" idx="4"/>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1" name="Subtitle 2"/>
          <p:cNvSpPr txBox="1">
            <a:spLocks/>
          </p:cNvSpPr>
          <p:nvPr/>
        </p:nvSpPr>
        <p:spPr>
          <a:xfrm>
            <a:off x="193430" y="1457418"/>
            <a:ext cx="7863840" cy="914400"/>
          </a:xfrm>
          <a:prstGeom prst="rect">
            <a:avLst/>
          </a:prstGeom>
          <a:noFill/>
          <a:ln w="0">
            <a:noFill/>
          </a:ln>
        </p:spPr>
        <p:txBody>
          <a:bodyPr/>
          <a:lstStyle>
            <a:lvl1pPr marL="0" indent="0" algn="l" defTabSz="457200" rtl="0" eaLnBrk="1" latinLnBrk="0" hangingPunct="1">
              <a:spcBef>
                <a:spcPct val="20000"/>
              </a:spcBef>
              <a:buFont typeface="Arial"/>
              <a:buNone/>
              <a:defRPr sz="2600" kern="1200">
                <a:solidFill>
                  <a:srgbClr val="27369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Small-geography</a:t>
            </a:r>
            <a:r>
              <a:rPr lang="en-US" baseline="0" dirty="0"/>
              <a:t> Neighborhood Indicator Performance (SNIP) Components:</a:t>
            </a:r>
            <a:endParaRPr lang="en-US" dirty="0"/>
          </a:p>
        </p:txBody>
      </p:sp>
      <p:pic>
        <p:nvPicPr>
          <p:cNvPr id="2050" name="Picture 2" descr="http://www.womans.org/assets/images/galleries/pregnancy_childbirth/birth_newbor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622" y="2407595"/>
            <a:ext cx="1532107" cy="1021405"/>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https://figures.boundless.com/5829/raw/crim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5"/>
          <p:cNvPicPr>
            <a:picLocks noChangeAspect="1" noChangeArrowheads="1"/>
          </p:cNvPicPr>
          <p:nvPr/>
        </p:nvPicPr>
        <p:blipFill rotWithShape="1">
          <a:blip r:embed="rId17">
            <a:extLst>
              <a:ext uri="{28A0092B-C50C-407E-A947-70E740481C1C}">
                <a14:useLocalDpi xmlns:a14="http://schemas.microsoft.com/office/drawing/2010/main" val="0"/>
              </a:ext>
            </a:extLst>
          </a:blip>
          <a:srcRect l="23798" t="38894" r="50464" b="25073"/>
          <a:stretch/>
        </p:blipFill>
        <p:spPr bwMode="auto">
          <a:xfrm>
            <a:off x="2483337" y="2407595"/>
            <a:ext cx="1505020" cy="131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http://blovelyevents.com/wp-content/uploads/2013/08/back-to-school-party-appl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4194" y="3741002"/>
            <a:ext cx="1792961" cy="11881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pediatriciansareawesome.wikispaces.com/file/view/charleston_pediatrician001.jpg/222403228/311x466/charleston_pediatrician0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0038" y="2407595"/>
            <a:ext cx="1390802" cy="20837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madisoncountyhealthdept.org/Images/AdultHome.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70352" y="3937263"/>
            <a:ext cx="1613972" cy="11081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http://1.bp.blogspot.com/-BJoO8DeTeP0/Thn7guAhYII/AAAAAAAAAHA/QKq8t1EPN5E/s1600/ShawshankRedempt_219Pyxurz.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718142" y="4936291"/>
            <a:ext cx="174337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blog.patrickhalpinehomes.com/files/2013/06/homes-for-sale-in-Glendale.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4928" y="5152127"/>
            <a:ext cx="1553396" cy="103214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outhvalleyny.com/yahoo_site_admin/assets/images/iStock_000005681825XSmall.15384743_std.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56150" y="5220138"/>
            <a:ext cx="1327600" cy="99570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ttp://grahamlegalpllc.com/wp-content/uploads/2013/10/stop-foreclosure.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61516" y="2371818"/>
            <a:ext cx="2019300" cy="1347788"/>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media.washtimes.com/media/community/image/2013/04/12/food_stamps_ad_bus_stop_t268.jpg?7f6c82c4e3ebc52dbf2e980dcc8631719b6d5f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25638" y="3937263"/>
            <a:ext cx="1491056" cy="221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70896"/>
      </p:ext>
    </p:extLst>
  </p:cSld>
  <p:clrMap bg1="lt1" tx1="dk1" bg2="lt2" tx2="dk2" accent1="accent1" accent2="accent2" accent3="accent3" accent4="accent4" accent5="accent5" accent6="accent6" hlink="hlink" folHlink="folHlink"/>
  <p:sldLayoutIdLst>
    <p:sldLayoutId id="2147493486" r:id="rId1"/>
    <p:sldLayoutId id="2147493487" r:id="rId2"/>
    <p:sldLayoutId id="2147493488" r:id="rId3"/>
    <p:sldLayoutId id="2147493489" r:id="rId4"/>
    <p:sldLayoutId id="2147493490" r:id="rId5"/>
    <p:sldLayoutId id="2147493491" r:id="rId6"/>
    <p:sldLayoutId id="2147493492" r:id="rId7"/>
    <p:sldLayoutId id="2147493493" r:id="rId8"/>
    <p:sldLayoutId id="2147493494" r:id="rId9"/>
    <p:sldLayoutId id="2147493495" r:id="rId10"/>
    <p:sldLayoutId id="2147493496" r:id="rId11"/>
    <p:sldLayoutId id="2147493497" r:id="rId12"/>
    <p:sldLayoutId id="2147493498" r:id="rId13"/>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neighborhoodindicators.org/partnersguide" TargetMode="Externa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p:txBody>
          <a:bodyPr/>
          <a:lstStyle/>
          <a:p>
            <a:endParaRPr lang="en-US" dirty="0"/>
          </a:p>
        </p:txBody>
      </p:sp>
      <p:sp>
        <p:nvSpPr>
          <p:cNvPr id="7" name="Text Placeholder 6"/>
          <p:cNvSpPr>
            <a:spLocks noGrp="1"/>
          </p:cNvSpPr>
          <p:nvPr>
            <p:ph type="body" sz="quarter" idx="10"/>
          </p:nvPr>
        </p:nvSpPr>
        <p:spPr/>
        <p:txBody>
          <a:bodyPr/>
          <a:lstStyle/>
          <a:p>
            <a:endParaRPr lang="en-US" dirty="0"/>
          </a:p>
        </p:txBody>
      </p:sp>
      <p:pic>
        <p:nvPicPr>
          <p:cNvPr id="8" name="Picture 7" descr="TitlePage_Header_Img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4"/>
          <p:cNvSpPr txBox="1">
            <a:spLocks/>
          </p:cNvSpPr>
          <p:nvPr/>
        </p:nvSpPr>
        <p:spPr>
          <a:xfrm>
            <a:off x="829254" y="2099934"/>
            <a:ext cx="7863840" cy="1366770"/>
          </a:xfrm>
          <a:prstGeom prst="rect">
            <a:avLst/>
          </a:prstGeom>
          <a:ln>
            <a:noFill/>
          </a:ln>
        </p:spPr>
        <p:txBody>
          <a:bodyPr/>
          <a:lstStyle>
            <a:lvl1pPr algn="l" defTabSz="457200" rtl="0" eaLnBrk="1" latinLnBrk="0" hangingPunct="1">
              <a:spcBef>
                <a:spcPct val="0"/>
              </a:spcBef>
              <a:buNone/>
              <a:defRPr sz="4000" b="1" kern="1200" baseline="0">
                <a:solidFill>
                  <a:srgbClr val="273691"/>
                </a:solidFill>
                <a:latin typeface="+mj-lt"/>
                <a:ea typeface="+mj-ea"/>
                <a:cs typeface="+mj-cs"/>
              </a:defRPr>
            </a:lvl1pPr>
          </a:lstStyle>
          <a:p>
            <a:r>
              <a:rPr lang="en-US" dirty="0"/>
              <a:t>NNIP Participation Scorecard &amp; Partners Guide to the Network </a:t>
            </a:r>
          </a:p>
        </p:txBody>
      </p:sp>
      <p:sp>
        <p:nvSpPr>
          <p:cNvPr id="14" name="Text Placeholder 6"/>
          <p:cNvSpPr txBox="1">
            <a:spLocks/>
          </p:cNvSpPr>
          <p:nvPr/>
        </p:nvSpPr>
        <p:spPr>
          <a:xfrm>
            <a:off x="829252" y="4607782"/>
            <a:ext cx="5486400" cy="1699233"/>
          </a:xfrm>
          <a:prstGeom prst="rect">
            <a:avLst/>
          </a:prstGeom>
          <a:ln>
            <a:noFill/>
          </a:ln>
        </p:spPr>
        <p:txBody>
          <a:bodyPr vert="horz"/>
          <a:lstStyle>
            <a:lvl1pPr marL="0" indent="0" algn="l" defTabSz="457200" rtl="0" eaLnBrk="1" latinLnBrk="0" hangingPunct="1">
              <a:spcBef>
                <a:spcPct val="20000"/>
              </a:spcBef>
              <a:buFont typeface="Arial"/>
              <a:buNone/>
              <a:defRPr sz="1800" kern="1200" baseline="0">
                <a:solidFill>
                  <a:srgbClr val="00B6D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ROB PITINGOLO</a:t>
            </a:r>
          </a:p>
          <a:p>
            <a:r>
              <a:rPr lang="en-US" altLang="en-US" dirty="0"/>
              <a:t>May, 2017</a:t>
            </a:r>
          </a:p>
          <a:p>
            <a:endParaRPr lang="en-US" dirty="0"/>
          </a:p>
        </p:txBody>
      </p:sp>
    </p:spTree>
    <p:extLst>
      <p:ext uri="{BB962C8B-B14F-4D97-AF65-F5344CB8AC3E}">
        <p14:creationId xmlns:p14="http://schemas.microsoft.com/office/powerpoint/2010/main" val="368768456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 the NNIP website</a:t>
            </a:r>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10</a:t>
            </a:fld>
            <a:endParaRPr lang="en-US"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06" t="16470" r="13970" b="7941"/>
          <a:stretch/>
        </p:blipFill>
        <p:spPr bwMode="auto">
          <a:xfrm>
            <a:off x="887506" y="1627093"/>
            <a:ext cx="7113494" cy="47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3352801" y="1492622"/>
            <a:ext cx="571500"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924301" y="1492622"/>
            <a:ext cx="741829"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985907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Maintain data inventory</a:t>
            </a:r>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11</a:t>
            </a:fld>
            <a:endParaRPr lang="en-US" dirty="0"/>
          </a:p>
        </p:txBody>
      </p:sp>
      <p:sp>
        <p:nvSpPr>
          <p:cNvPr id="15" name="Content Placeholder 2"/>
          <p:cNvSpPr txBox="1">
            <a:spLocks/>
          </p:cNvSpPr>
          <p:nvPr/>
        </p:nvSpPr>
        <p:spPr>
          <a:xfrm>
            <a:off x="5056992" y="1863119"/>
            <a:ext cx="3395101" cy="2592264"/>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SNIP Stats:</a:t>
            </a:r>
          </a:p>
          <a:p>
            <a:r>
              <a:rPr lang="en-US" dirty="0"/>
              <a:t>Range:   	</a:t>
            </a:r>
            <a:r>
              <a:rPr lang="en-US" b="1" dirty="0"/>
              <a:t>0-10</a:t>
            </a:r>
          </a:p>
          <a:p>
            <a:r>
              <a:rPr lang="en-US" baseline="0" dirty="0"/>
              <a:t>Mean:    	</a:t>
            </a:r>
            <a:r>
              <a:rPr lang="en-US" b="1" baseline="0" dirty="0"/>
              <a:t>4.2</a:t>
            </a:r>
            <a:r>
              <a:rPr lang="en-US" baseline="0" dirty="0"/>
              <a:t>   </a:t>
            </a:r>
            <a:endParaRPr lang="en-US" b="1" baseline="0" dirty="0"/>
          </a:p>
          <a:p>
            <a:r>
              <a:rPr lang="en-US" dirty="0"/>
              <a:t>Median:  	</a:t>
            </a:r>
            <a:r>
              <a:rPr lang="en-US" b="1" dirty="0"/>
              <a:t>5</a:t>
            </a:r>
            <a:endParaRPr lang="en-US" b="1" baseline="0" dirty="0"/>
          </a:p>
        </p:txBody>
      </p:sp>
      <p:graphicFrame>
        <p:nvGraphicFramePr>
          <p:cNvPr id="14" name="Chart 13"/>
          <p:cNvGraphicFramePr>
            <a:graphicFrameLocks/>
          </p:cNvGraphicFramePr>
          <p:nvPr>
            <p:extLst>
              <p:ext uri="{D42A27DB-BD31-4B8C-83A1-F6EECF244321}">
                <p14:modId xmlns:p14="http://schemas.microsoft.com/office/powerpoint/2010/main" val="345939918"/>
              </p:ext>
            </p:extLst>
          </p:nvPr>
        </p:nvGraphicFramePr>
        <p:xfrm>
          <a:off x="-150158" y="1735268"/>
          <a:ext cx="5357308" cy="4419347"/>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tent Placeholder 2"/>
          <p:cNvSpPr txBox="1">
            <a:spLocks/>
          </p:cNvSpPr>
          <p:nvPr/>
        </p:nvSpPr>
        <p:spPr>
          <a:xfrm>
            <a:off x="1041416" y="2685574"/>
            <a:ext cx="1738844"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Overdue (4)</a:t>
            </a:r>
          </a:p>
        </p:txBody>
      </p:sp>
      <p:sp>
        <p:nvSpPr>
          <p:cNvPr id="12" name="Content Placeholder 2"/>
          <p:cNvSpPr txBox="1">
            <a:spLocks/>
          </p:cNvSpPr>
          <p:nvPr/>
        </p:nvSpPr>
        <p:spPr>
          <a:xfrm>
            <a:off x="1659074" y="5296336"/>
            <a:ext cx="1738844"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Up-to-date</a:t>
            </a:r>
            <a:r>
              <a:rPr lang="en-US" sz="1400" b="1" dirty="0"/>
              <a:t> (28)</a:t>
            </a:r>
            <a:endParaRPr lang="en-US" sz="1400" b="1" baseline="0" dirty="0"/>
          </a:p>
        </p:txBody>
      </p:sp>
    </p:spTree>
    <p:extLst>
      <p:ext uri="{BB962C8B-B14F-4D97-AF65-F5344CB8AC3E}">
        <p14:creationId xmlns:p14="http://schemas.microsoft.com/office/powerpoint/2010/main" val="13733991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Coming Soon: Quarterly Stewardship Surveys </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12</a:t>
            </a:fld>
            <a:endParaRPr lang="en-US" dirty="0"/>
          </a:p>
        </p:txBody>
      </p:sp>
      <p:sp>
        <p:nvSpPr>
          <p:cNvPr id="9" name="Content Placeholder 2"/>
          <p:cNvSpPr txBox="1">
            <a:spLocks/>
          </p:cNvSpPr>
          <p:nvPr/>
        </p:nvSpPr>
        <p:spPr>
          <a:xfrm>
            <a:off x="641349" y="1757612"/>
            <a:ext cx="7383855" cy="3686433"/>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Based on feedback from our first stewardship award</a:t>
            </a:r>
          </a:p>
          <a:p>
            <a:r>
              <a:rPr lang="en-US" baseline="0" dirty="0"/>
              <a:t>Every</a:t>
            </a:r>
            <a:r>
              <a:rPr lang="en-US" dirty="0"/>
              <a:t> quarter we will ask you to submit examples of outstanding stewards</a:t>
            </a:r>
            <a:endParaRPr lang="en-US" baseline="0" dirty="0"/>
          </a:p>
        </p:txBody>
      </p:sp>
      <p:sp>
        <p:nvSpPr>
          <p:cNvPr id="17" name="Content Placeholder 2"/>
          <p:cNvSpPr txBox="1">
            <a:spLocks/>
          </p:cNvSpPr>
          <p:nvPr/>
        </p:nvSpPr>
        <p:spPr>
          <a:xfrm>
            <a:off x="3369300" y="4477829"/>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schemeClr val="bg1"/>
                </a:solidFill>
              </a:rPr>
              <a:t>Vital Stats</a:t>
            </a:r>
            <a:endParaRPr lang="en-US" sz="1600" b="1" baseline="0" dirty="0">
              <a:solidFill>
                <a:schemeClr val="bg1"/>
              </a:solidFill>
            </a:endParaRPr>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Housing</a:t>
            </a:r>
            <a:endParaRPr lang="en-US" sz="1600" b="1" baseline="0" dirty="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Crime</a:t>
            </a:r>
            <a:endParaRPr lang="en-US" sz="1600" b="1" baseline="0" dirty="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Health</a:t>
            </a:r>
            <a:endParaRPr lang="en-US" sz="1600" b="1" baseline="0" dirty="0">
              <a:solidFill>
                <a:schemeClr val="bg1"/>
              </a:solidFill>
            </a:endParaRPr>
          </a:p>
        </p:txBody>
      </p:sp>
      <p:pic>
        <p:nvPicPr>
          <p:cNvPr id="2052" name="Picture 4" descr="Image result for sur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742" y="3868539"/>
            <a:ext cx="5667067" cy="197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902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Introducing the NNIP Partners Guide to the Network</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13</a:t>
            </a:fld>
            <a:endParaRPr lang="en-US" dirty="0"/>
          </a:p>
        </p:txBody>
      </p:sp>
      <p:sp>
        <p:nvSpPr>
          <p:cNvPr id="9" name="Content Placeholder 2"/>
          <p:cNvSpPr txBox="1">
            <a:spLocks/>
          </p:cNvSpPr>
          <p:nvPr/>
        </p:nvSpPr>
        <p:spPr>
          <a:xfrm>
            <a:off x="641350" y="1757612"/>
            <a:ext cx="3880094" cy="4449550"/>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aseline="0" dirty="0"/>
              <a:t>Designed to</a:t>
            </a:r>
            <a:r>
              <a:rPr lang="en-US" dirty="0"/>
              <a:t> help new partner organizations &amp; new staff at partners</a:t>
            </a:r>
          </a:p>
          <a:p>
            <a:r>
              <a:rPr lang="en-US" dirty="0"/>
              <a:t>New staff can learn about the network and how to get involved</a:t>
            </a:r>
          </a:p>
          <a:p>
            <a:endParaRPr lang="en-US" dirty="0"/>
          </a:p>
          <a:p>
            <a:endParaRPr lang="en-US" baseline="0" dirty="0"/>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Housing</a:t>
            </a:r>
            <a:endParaRPr lang="en-US" sz="1600" b="1" baseline="0" dirty="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Crime</a:t>
            </a:r>
            <a:endParaRPr lang="en-US" sz="1600" b="1" baseline="0" dirty="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Health</a:t>
            </a:r>
            <a:endParaRPr lang="en-US" sz="1600" b="1" baseline="0" dirty="0">
              <a:solidFill>
                <a:schemeClr val="bg1"/>
              </a:solidFill>
            </a:endParaRPr>
          </a:p>
        </p:txBody>
      </p:sp>
      <p:grpSp>
        <p:nvGrpSpPr>
          <p:cNvPr id="2" name="Group 1"/>
          <p:cNvGrpSpPr/>
          <p:nvPr/>
        </p:nvGrpSpPr>
        <p:grpSpPr>
          <a:xfrm>
            <a:off x="4692459" y="2058438"/>
            <a:ext cx="3620359" cy="3258324"/>
            <a:chOff x="4692459" y="2058438"/>
            <a:chExt cx="3620359" cy="3258324"/>
          </a:xfrm>
        </p:grpSpPr>
        <p:pic>
          <p:nvPicPr>
            <p:cNvPr id="3074" name="Picture 2" descr="Image result for yellow bi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459" y="2058438"/>
              <a:ext cx="3620359" cy="325832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5990907" y="3166449"/>
              <a:ext cx="1222238" cy="1045608"/>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baseline="0" dirty="0"/>
                <a:t>NNIP</a:t>
              </a:r>
              <a:br>
                <a:rPr lang="en-US" b="1" dirty="0"/>
              </a:br>
              <a:r>
                <a:rPr lang="en-US" b="1" dirty="0"/>
                <a:t>Guide</a:t>
              </a:r>
              <a:endParaRPr lang="en-US" b="1" baseline="0" dirty="0"/>
            </a:p>
          </p:txBody>
        </p:sp>
      </p:grpSp>
      <p:sp>
        <p:nvSpPr>
          <p:cNvPr id="16" name="Content Placeholder 2"/>
          <p:cNvSpPr txBox="1">
            <a:spLocks/>
          </p:cNvSpPr>
          <p:nvPr/>
        </p:nvSpPr>
        <p:spPr>
          <a:xfrm>
            <a:off x="-65648" y="5528698"/>
            <a:ext cx="9114043" cy="872171"/>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u="sng" dirty="0">
                <a:hlinkClick r:id="rId5"/>
              </a:rPr>
              <a:t>http://www.neighborhoodindicators.org/partnersguide</a:t>
            </a:r>
            <a:endParaRPr lang="en-US" dirty="0"/>
          </a:p>
          <a:p>
            <a:pPr algn="ctr"/>
            <a:endParaRPr lang="en-US" dirty="0"/>
          </a:p>
          <a:p>
            <a:pPr algn="ctr"/>
            <a:endParaRPr lang="en-US" baseline="0" dirty="0"/>
          </a:p>
        </p:txBody>
      </p:sp>
    </p:spTree>
    <p:extLst>
      <p:ext uri="{BB962C8B-B14F-4D97-AF65-F5344CB8AC3E}">
        <p14:creationId xmlns:p14="http://schemas.microsoft.com/office/powerpoint/2010/main" val="11432317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What You Will Find in the Guide</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14</a:t>
            </a:fld>
            <a:endParaRPr lang="en-US" dirty="0"/>
          </a:p>
        </p:txBody>
      </p:sp>
      <p:sp>
        <p:nvSpPr>
          <p:cNvPr id="9" name="Content Placeholder 2"/>
          <p:cNvSpPr txBox="1">
            <a:spLocks/>
          </p:cNvSpPr>
          <p:nvPr/>
        </p:nvSpPr>
        <p:spPr>
          <a:xfrm>
            <a:off x="641350" y="1757612"/>
            <a:ext cx="7523704" cy="1931641"/>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aseline="0" dirty="0"/>
              <a:t>Who is NNIP?</a:t>
            </a:r>
          </a:p>
          <a:p>
            <a:r>
              <a:rPr lang="en-US" dirty="0"/>
              <a:t>Expectations of NNIP Partners</a:t>
            </a:r>
          </a:p>
          <a:p>
            <a:r>
              <a:rPr lang="en-US" dirty="0"/>
              <a:t>How to Participate in the Network</a:t>
            </a:r>
          </a:p>
          <a:p>
            <a:r>
              <a:rPr lang="en-US" dirty="0"/>
              <a:t>NNIP HQ Staff Contact Information</a:t>
            </a:r>
          </a:p>
          <a:p>
            <a:r>
              <a:rPr lang="en-US" dirty="0"/>
              <a:t>Communications Channels</a:t>
            </a:r>
          </a:p>
          <a:p>
            <a:r>
              <a:rPr lang="en-US" dirty="0"/>
              <a:t>NNIP Branding</a:t>
            </a:r>
          </a:p>
          <a:p>
            <a:r>
              <a:rPr lang="en-US" dirty="0"/>
              <a:t>Procedures for New Partner Staff</a:t>
            </a:r>
          </a:p>
          <a:p>
            <a:r>
              <a:rPr lang="en-US" dirty="0"/>
              <a:t>Procedures for New Organizations</a:t>
            </a:r>
          </a:p>
          <a:p>
            <a:endParaRPr lang="en-US" dirty="0"/>
          </a:p>
          <a:p>
            <a:endParaRPr lang="en-US" baseline="0" dirty="0"/>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Housing</a:t>
            </a:r>
            <a:endParaRPr lang="en-US" sz="1600" b="1" baseline="0" dirty="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Crime</a:t>
            </a:r>
            <a:endParaRPr lang="en-US" sz="1600" b="1" baseline="0" dirty="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Health</a:t>
            </a:r>
            <a:endParaRPr lang="en-US" sz="1600" b="1" baseline="0" dirty="0">
              <a:solidFill>
                <a:schemeClr val="bg1"/>
              </a:solidFill>
            </a:endParaRPr>
          </a:p>
        </p:txBody>
      </p:sp>
    </p:spTree>
    <p:extLst>
      <p:ext uri="{BB962C8B-B14F-4D97-AF65-F5344CB8AC3E}">
        <p14:creationId xmlns:p14="http://schemas.microsoft.com/office/powerpoint/2010/main" val="71804228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0"/>
          </p:nvPr>
        </p:nvSpPr>
        <p:spPr/>
        <p:txBody>
          <a:bodyPr/>
          <a:lstStyle/>
          <a:p>
            <a:r>
              <a:rPr lang="en-US" dirty="0"/>
              <a:t>Rob </a:t>
            </a:r>
            <a:r>
              <a:rPr lang="en-US" dirty="0" err="1"/>
              <a:t>Pitingolo</a:t>
            </a:r>
            <a:endParaRPr lang="en-US" dirty="0"/>
          </a:p>
          <a:p>
            <a:r>
              <a:rPr lang="en-US" dirty="0"/>
              <a:t>rpitingolo@urban.org</a:t>
            </a:r>
          </a:p>
        </p:txBody>
      </p:sp>
    </p:spTree>
    <p:extLst>
      <p:ext uri="{BB962C8B-B14F-4D97-AF65-F5344CB8AC3E}">
        <p14:creationId xmlns:p14="http://schemas.microsoft.com/office/powerpoint/2010/main" val="35422150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There are Many Ways to be Participate in the Network</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2</a:t>
            </a:fld>
            <a:endParaRPr lang="en-US" dirty="0"/>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918" t="14397" r="50944" b="8730"/>
          <a:stretch/>
        </p:blipFill>
        <p:spPr bwMode="auto">
          <a:xfrm>
            <a:off x="1434662" y="1536114"/>
            <a:ext cx="6274676" cy="467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1434662" y="6066692"/>
            <a:ext cx="6079228"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aseline="0" dirty="0"/>
              <a:t>Source: Martin &amp; Gradeck, 2015</a:t>
            </a:r>
          </a:p>
        </p:txBody>
      </p:sp>
    </p:spTree>
    <p:extLst>
      <p:ext uri="{BB962C8B-B14F-4D97-AF65-F5344CB8AC3E}">
        <p14:creationId xmlns:p14="http://schemas.microsoft.com/office/powerpoint/2010/main" val="17871502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The NNIP Outstanding Network Steward Award</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3</a:t>
            </a:fld>
            <a:endParaRPr lang="en-US" dirty="0"/>
          </a:p>
        </p:txBody>
      </p:sp>
      <p:sp>
        <p:nvSpPr>
          <p:cNvPr id="9" name="Content Placeholder 2"/>
          <p:cNvSpPr txBox="1">
            <a:spLocks/>
          </p:cNvSpPr>
          <p:nvPr/>
        </p:nvSpPr>
        <p:spPr>
          <a:xfrm>
            <a:off x="641350" y="1757612"/>
            <a:ext cx="3880094" cy="1931641"/>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Introduced in Cleveland last year</a:t>
            </a:r>
          </a:p>
          <a:p>
            <a:r>
              <a:rPr lang="en-US" baseline="0" dirty="0"/>
              <a:t>Awarded for the first time yesterday</a:t>
            </a:r>
          </a:p>
          <a:p>
            <a:r>
              <a:rPr lang="en-US" dirty="0"/>
              <a:t>Congratulations to our first winner Erica Raleigh!</a:t>
            </a:r>
            <a:endParaRPr lang="en-US" baseline="0" dirty="0"/>
          </a:p>
        </p:txBody>
      </p:sp>
      <p:sp>
        <p:nvSpPr>
          <p:cNvPr id="17" name="Content Placeholder 2"/>
          <p:cNvSpPr txBox="1">
            <a:spLocks/>
          </p:cNvSpPr>
          <p:nvPr/>
        </p:nvSpPr>
        <p:spPr>
          <a:xfrm>
            <a:off x="3369300" y="4477829"/>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schemeClr val="bg1"/>
                </a:solidFill>
              </a:rPr>
              <a:t>Vital Stats</a:t>
            </a:r>
            <a:endParaRPr lang="en-US" sz="1600" b="1" baseline="0" dirty="0">
              <a:solidFill>
                <a:schemeClr val="bg1"/>
              </a:solidFill>
            </a:endParaRPr>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Housing</a:t>
            </a:r>
            <a:endParaRPr lang="en-US" sz="1600" b="1" baseline="0" dirty="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Crime</a:t>
            </a:r>
            <a:endParaRPr lang="en-US" sz="1600" b="1" baseline="0" dirty="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Health</a:t>
            </a:r>
            <a:endParaRPr lang="en-US" sz="1600" b="1" baseline="0" dirty="0">
              <a:solidFill>
                <a:schemeClr val="bg1"/>
              </a:solidFill>
            </a:endParaRPr>
          </a:p>
        </p:txBody>
      </p:sp>
      <p:pic>
        <p:nvPicPr>
          <p:cNvPr id="1026" name="Picture 2" descr="Image result for trophy wi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164" y="1480380"/>
            <a:ext cx="3207050" cy="427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5415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NNIP Participation Scorecard Started After 2012-13 Assessment</a:t>
            </a:r>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4</a:t>
            </a:fld>
            <a:endParaRPr lang="en-US" dirty="0"/>
          </a:p>
        </p:txBody>
      </p:sp>
      <p:sp>
        <p:nvSpPr>
          <p:cNvPr id="14" name="Content Placeholder 2"/>
          <p:cNvSpPr txBox="1">
            <a:spLocks/>
          </p:cNvSpPr>
          <p:nvPr/>
        </p:nvSpPr>
        <p:spPr>
          <a:xfrm>
            <a:off x="315314" y="1650157"/>
            <a:ext cx="4645574" cy="341808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“Keep a scorecard on how partners participate, and remind them of their obligation. Point out the opportunity cost to the network of having members who don’t participate in meetings, webinars, and website updates.”</a:t>
            </a:r>
          </a:p>
          <a:p>
            <a:pPr marL="0" indent="0" algn="ctr">
              <a:buNone/>
            </a:pPr>
            <a:r>
              <a:rPr lang="en-US" dirty="0"/>
              <a:t>-</a:t>
            </a:r>
            <a:r>
              <a:rPr lang="en-US" dirty="0" err="1"/>
              <a:t>Auspos</a:t>
            </a:r>
            <a:r>
              <a:rPr lang="en-US" dirty="0"/>
              <a:t> 2014</a:t>
            </a:r>
          </a:p>
          <a:p>
            <a:pPr algn="ctr"/>
            <a:endParaRPr lang="en-US" baseline="0" dirty="0"/>
          </a:p>
        </p:txBody>
      </p:sp>
      <p:pic>
        <p:nvPicPr>
          <p:cNvPr id="11268" name="Picture 4" descr="https://ladiesroomsportsreport.files.wordpress.com/2015/08/scorecard-yankees-20080921-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586" t="4242" r="34310" b="5600"/>
          <a:stretch/>
        </p:blipFill>
        <p:spPr bwMode="auto">
          <a:xfrm>
            <a:off x="4906042" y="1650157"/>
            <a:ext cx="3846786" cy="430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593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Scorecards Help Hold Partners &amp; NNIP HQ Accountable</a:t>
            </a:r>
          </a:p>
        </p:txBody>
      </p:sp>
      <p:sp>
        <p:nvSpPr>
          <p:cNvPr id="8" name="Slide Number Placeholder 5"/>
          <p:cNvSpPr txBox="1">
            <a:spLocks/>
          </p:cNvSpPr>
          <p:nvPr/>
        </p:nvSpPr>
        <p:spPr>
          <a:xfrm>
            <a:off x="6829435" y="6414965"/>
            <a:ext cx="2133600" cy="267188"/>
          </a:xfrm>
          <a:prstGeom prst="rect">
            <a:avLst/>
          </a:prstGeom>
        </p:spPr>
        <p:txBody>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pPr/>
              <a:t>5</a:t>
            </a:fld>
            <a:endParaRPr lang="en-US" dirty="0"/>
          </a:p>
        </p:txBody>
      </p:sp>
      <p:sp>
        <p:nvSpPr>
          <p:cNvPr id="14" name="Content Placeholder 2"/>
          <p:cNvSpPr txBox="1">
            <a:spLocks/>
          </p:cNvSpPr>
          <p:nvPr/>
        </p:nvSpPr>
        <p:spPr>
          <a:xfrm>
            <a:off x="315314" y="1650157"/>
            <a:ext cx="4471839" cy="341808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Scorecards are distributed privately, no information is shared</a:t>
            </a:r>
          </a:p>
          <a:p>
            <a:r>
              <a:rPr lang="en-US" baseline="0" dirty="0"/>
              <a:t>Partners can see where they are</a:t>
            </a:r>
            <a:r>
              <a:rPr lang="en-US" dirty="0"/>
              <a:t> best fulfilling the expectations of NNIP partnership</a:t>
            </a:r>
          </a:p>
          <a:p>
            <a:r>
              <a:rPr lang="en-US" baseline="0" dirty="0"/>
              <a:t>NNIP</a:t>
            </a:r>
            <a:r>
              <a:rPr lang="en-US" dirty="0"/>
              <a:t> HQ can evaluate how well the network is doing as a whole</a:t>
            </a:r>
            <a:endParaRPr lang="en-US" baseline="0" dirty="0"/>
          </a:p>
        </p:txBody>
      </p:sp>
      <p:pic>
        <p:nvPicPr>
          <p:cNvPr id="4098" name="Picture 2" descr="Image result for success"/>
          <p:cNvPicPr>
            <a:picLocks noChangeAspect="1" noChangeArrowheads="1"/>
          </p:cNvPicPr>
          <p:nvPr/>
        </p:nvPicPr>
        <p:blipFill rotWithShape="1">
          <a:blip r:embed="rId4">
            <a:extLst>
              <a:ext uri="{28A0092B-C50C-407E-A947-70E740481C1C}">
                <a14:useLocalDpi xmlns:a14="http://schemas.microsoft.com/office/drawing/2010/main" val="0"/>
              </a:ext>
            </a:extLst>
          </a:blip>
          <a:srcRect r="32389"/>
          <a:stretch/>
        </p:blipFill>
        <p:spPr bwMode="auto">
          <a:xfrm>
            <a:off x="4958267" y="1947534"/>
            <a:ext cx="3742336" cy="369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37761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641350" y="1863119"/>
            <a:ext cx="7769332" cy="4203573"/>
          </a:xfrm>
          <a:prstGeom prst="rect">
            <a:avLst/>
          </a:prstGeom>
        </p:spPr>
        <p:txBody>
          <a:bodyPr/>
          <a:lstStyle/>
          <a:p>
            <a:endParaRPr lang="en-US" dirty="0"/>
          </a:p>
        </p:txBody>
      </p:sp>
      <p:pic>
        <p:nvPicPr>
          <p:cNvPr id="4" name="Picture 3"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93430" y="128099"/>
            <a:ext cx="7580784" cy="1060258"/>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Reviewing Your Scorecard</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6</a:t>
            </a:fld>
            <a:endParaRPr lang="en-US" dirty="0"/>
          </a:p>
        </p:txBody>
      </p:sp>
      <p:sp>
        <p:nvSpPr>
          <p:cNvPr id="9" name="Content Placeholder 2"/>
          <p:cNvSpPr txBox="1">
            <a:spLocks/>
          </p:cNvSpPr>
          <p:nvPr/>
        </p:nvSpPr>
        <p:spPr>
          <a:xfrm>
            <a:off x="641350" y="1757612"/>
            <a:ext cx="3880094" cy="1931641"/>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aseline="0" dirty="0"/>
              <a:t>Emailed to partner staff earlier this week</a:t>
            </a:r>
            <a:endParaRPr lang="en-US" dirty="0"/>
          </a:p>
          <a:p>
            <a:r>
              <a:rPr lang="en-US" baseline="0" dirty="0"/>
              <a:t>Tracking on five primary metrics</a:t>
            </a:r>
          </a:p>
          <a:p>
            <a:r>
              <a:rPr lang="en-US" dirty="0"/>
              <a:t>Please ask questions if you have any</a:t>
            </a:r>
          </a:p>
          <a:p>
            <a:r>
              <a:rPr lang="en-US" baseline="0" dirty="0"/>
              <a:t>Feedback</a:t>
            </a:r>
            <a:r>
              <a:rPr lang="en-US" dirty="0"/>
              <a:t> is always accepted and appreciated</a:t>
            </a:r>
            <a:endParaRPr lang="en-US" baseline="0" dirty="0"/>
          </a:p>
        </p:txBody>
      </p:sp>
      <p:sp>
        <p:nvSpPr>
          <p:cNvPr id="17" name="Content Placeholder 2"/>
          <p:cNvSpPr txBox="1">
            <a:spLocks/>
          </p:cNvSpPr>
          <p:nvPr/>
        </p:nvSpPr>
        <p:spPr>
          <a:xfrm>
            <a:off x="3369300" y="4477829"/>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schemeClr val="bg1"/>
                </a:solidFill>
              </a:rPr>
              <a:t>Vital Stats</a:t>
            </a:r>
            <a:endParaRPr lang="en-US" sz="1600" b="1" baseline="0" dirty="0">
              <a:solidFill>
                <a:schemeClr val="bg1"/>
              </a:solidFill>
            </a:endParaRPr>
          </a:p>
        </p:txBody>
      </p:sp>
      <p:sp>
        <p:nvSpPr>
          <p:cNvPr id="18" name="Content Placeholder 2"/>
          <p:cNvSpPr txBox="1">
            <a:spLocks/>
          </p:cNvSpPr>
          <p:nvPr/>
        </p:nvSpPr>
        <p:spPr>
          <a:xfrm>
            <a:off x="3344926" y="544404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Housing</a:t>
            </a:r>
            <a:endParaRPr lang="en-US" sz="1600" b="1" baseline="0" dirty="0">
              <a:solidFill>
                <a:schemeClr val="bg1"/>
              </a:solidFill>
            </a:endParaRPr>
          </a:p>
        </p:txBody>
      </p:sp>
      <p:sp>
        <p:nvSpPr>
          <p:cNvPr id="19" name="Content Placeholder 2"/>
          <p:cNvSpPr txBox="1">
            <a:spLocks/>
          </p:cNvSpPr>
          <p:nvPr/>
        </p:nvSpPr>
        <p:spPr>
          <a:xfrm>
            <a:off x="4567164" y="454961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Crime</a:t>
            </a:r>
            <a:endParaRPr lang="en-US" sz="1600" b="1" baseline="0" dirty="0">
              <a:solidFill>
                <a:schemeClr val="bg1"/>
              </a:solidFill>
            </a:endParaRPr>
          </a:p>
        </p:txBody>
      </p:sp>
      <p:sp>
        <p:nvSpPr>
          <p:cNvPr id="20" name="Content Placeholder 2"/>
          <p:cNvSpPr txBox="1">
            <a:spLocks/>
          </p:cNvSpPr>
          <p:nvPr/>
        </p:nvSpPr>
        <p:spPr>
          <a:xfrm>
            <a:off x="4594596" y="3833065"/>
            <a:ext cx="1225296" cy="432815"/>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Health</a:t>
            </a:r>
            <a:endParaRPr lang="en-US" sz="1600" b="1" baseline="0" dirty="0">
              <a:solidFill>
                <a:schemeClr val="bg1"/>
              </a:solidFill>
            </a:endParaRP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84" t="17381" r="58520" b="11428"/>
          <a:stretch/>
        </p:blipFill>
        <p:spPr bwMode="auto">
          <a:xfrm>
            <a:off x="4470491" y="1863119"/>
            <a:ext cx="4233753" cy="390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45583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6" name="Picture 5" descr="Content_Slide_w_Logo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93430" y="128099"/>
            <a:ext cx="7589855" cy="1073516"/>
          </a:xfrm>
          <a:prstGeom prst="rect">
            <a:avLst/>
          </a:prstGeom>
          <a:ln>
            <a:noFill/>
          </a:ln>
        </p:spPr>
        <p:txBody>
          <a:bodyPr/>
          <a:lstStyle>
            <a:lvl1pPr algn="l" defTabSz="457200" rtl="0" eaLnBrk="1" latinLnBrk="0" hangingPunct="1">
              <a:spcBef>
                <a:spcPct val="0"/>
              </a:spcBef>
              <a:buNone/>
              <a:defRPr sz="3400" kern="1200" baseline="0">
                <a:solidFill>
                  <a:schemeClr val="bg1"/>
                </a:solidFill>
                <a:latin typeface="+mj-lt"/>
                <a:ea typeface="+mj-ea"/>
                <a:cs typeface="+mj-cs"/>
              </a:defRPr>
            </a:lvl1pPr>
          </a:lstStyle>
          <a:p>
            <a:r>
              <a:rPr lang="en-US" dirty="0"/>
              <a:t>Participation Report Components</a:t>
            </a:r>
          </a:p>
        </p:txBody>
      </p:sp>
      <p:sp>
        <p:nvSpPr>
          <p:cNvPr id="8"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7</a:t>
            </a:fld>
            <a:endParaRPr lang="en-US" dirty="0"/>
          </a:p>
        </p:txBody>
      </p:sp>
      <p:sp>
        <p:nvSpPr>
          <p:cNvPr id="11" name="AutoShape 10" descr="https://figures.boundless.com/5829/raw/crim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Content Placeholder 2"/>
          <p:cNvSpPr txBox="1">
            <a:spLocks/>
          </p:cNvSpPr>
          <p:nvPr/>
        </p:nvSpPr>
        <p:spPr>
          <a:xfrm>
            <a:off x="1026997" y="1850378"/>
            <a:ext cx="2472947"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Meeting Attendance</a:t>
            </a:r>
          </a:p>
        </p:txBody>
      </p:sp>
      <p:sp>
        <p:nvSpPr>
          <p:cNvPr id="32" name="Content Placeholder 2"/>
          <p:cNvSpPr txBox="1">
            <a:spLocks/>
          </p:cNvSpPr>
          <p:nvPr/>
        </p:nvSpPr>
        <p:spPr>
          <a:xfrm>
            <a:off x="556642" y="4103417"/>
            <a:ext cx="3301780"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Website Updates</a:t>
            </a:r>
          </a:p>
        </p:txBody>
      </p:sp>
      <p:sp>
        <p:nvSpPr>
          <p:cNvPr id="33" name="Content Placeholder 2"/>
          <p:cNvSpPr txBox="1">
            <a:spLocks/>
          </p:cNvSpPr>
          <p:nvPr/>
        </p:nvSpPr>
        <p:spPr>
          <a:xfrm>
            <a:off x="4431145" y="5345314"/>
            <a:ext cx="1548036"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NNIP Logo Badge on Website</a:t>
            </a:r>
          </a:p>
        </p:txBody>
      </p:sp>
      <p:sp>
        <p:nvSpPr>
          <p:cNvPr id="34" name="Content Placeholder 2"/>
          <p:cNvSpPr txBox="1">
            <a:spLocks/>
          </p:cNvSpPr>
          <p:nvPr/>
        </p:nvSpPr>
        <p:spPr>
          <a:xfrm>
            <a:off x="5841463" y="1830871"/>
            <a:ext cx="1548036"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Data Inventory</a:t>
            </a:r>
          </a:p>
        </p:txBody>
      </p:sp>
      <p:sp>
        <p:nvSpPr>
          <p:cNvPr id="35" name="Content Placeholder 2"/>
          <p:cNvSpPr txBox="1">
            <a:spLocks/>
          </p:cNvSpPr>
          <p:nvPr/>
        </p:nvSpPr>
        <p:spPr>
          <a:xfrm>
            <a:off x="6601952" y="6017975"/>
            <a:ext cx="1548036" cy="296202"/>
          </a:xfrm>
          <a:prstGeom prst="rect">
            <a:avLst/>
          </a:prstGeom>
        </p:spPr>
        <p:txBody>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baseline="0" dirty="0"/>
              <a:t>Idea Showcase Attendance</a:t>
            </a:r>
          </a:p>
        </p:txBody>
      </p:sp>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54" t="30714" r="60280" b="28809"/>
          <a:stretch/>
        </p:blipFill>
        <p:spPr bwMode="auto">
          <a:xfrm>
            <a:off x="460375" y="2146580"/>
            <a:ext cx="3494315" cy="185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3608" t="10843" r="57112" b="45265"/>
          <a:stretch/>
        </p:blipFill>
        <p:spPr bwMode="auto">
          <a:xfrm>
            <a:off x="541642" y="4393309"/>
            <a:ext cx="3331779" cy="160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http://arjunasolutions.com/wp-content/uploads/2015/11/criteria-words-wordcloud-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135" y="2146580"/>
            <a:ext cx="3673596" cy="1850573"/>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http://theshopcompany.com/media/catalog/product/cache/1/image/1200x1800/43ecdab235741713120884e123efb51d/a/i/aisle.jpg"/>
          <p:cNvPicPr>
            <a:picLocks noChangeAspect="1" noChangeArrowheads="1"/>
          </p:cNvPicPr>
          <p:nvPr/>
        </p:nvPicPr>
        <p:blipFill rotWithShape="1">
          <a:blip r:embed="rId7">
            <a:extLst>
              <a:ext uri="{28A0092B-C50C-407E-A947-70E740481C1C}">
                <a14:useLocalDpi xmlns:a14="http://schemas.microsoft.com/office/drawing/2010/main" val="0"/>
              </a:ext>
            </a:extLst>
          </a:blip>
          <a:srcRect t="14810" b="17725"/>
          <a:stretch/>
        </p:blipFill>
        <p:spPr bwMode="auto">
          <a:xfrm>
            <a:off x="6405004" y="4087646"/>
            <a:ext cx="1941932" cy="19652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3288" t="77529" r="65310" b="8074"/>
          <a:stretch/>
        </p:blipFill>
        <p:spPr bwMode="auto">
          <a:xfrm>
            <a:off x="4225449" y="4543963"/>
            <a:ext cx="1959429" cy="795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1122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 Meeting Attendance</a:t>
            </a:r>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8</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725253158"/>
              </p:ext>
            </p:extLst>
          </p:nvPr>
        </p:nvGraphicFramePr>
        <p:xfrm>
          <a:off x="415159" y="1742089"/>
          <a:ext cx="8028432" cy="44897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496347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NNIP partner badge on your own website!</a:t>
            </a:r>
          </a:p>
        </p:txBody>
      </p:sp>
      <p:sp>
        <p:nvSpPr>
          <p:cNvPr id="4" name="Slide Number Placeholder 5"/>
          <p:cNvSpPr>
            <a:spLocks noGrp="1"/>
          </p:cNvSpPr>
          <p:nvPr>
            <p:ph type="sldNum" sz="quarter" idx="4294967295"/>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9</a:t>
            </a:fld>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08" t="8095" r="53546" b="3572"/>
          <a:stretch/>
        </p:blipFill>
        <p:spPr bwMode="auto">
          <a:xfrm>
            <a:off x="1204560" y="1503730"/>
            <a:ext cx="6194723" cy="487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5249917" y="4246178"/>
            <a:ext cx="1187669"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8882" y="4246178"/>
            <a:ext cx="914401" cy="88286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897571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purl.org/dc/dcmitype/"/>
    <ds:schemaRef ds:uri="http://schemas.microsoft.com/sharepoint/v3/fields"/>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31474</TotalTime>
  <Words>1017</Words>
  <Application>Microsoft Office PowerPoint</Application>
  <PresentationFormat>On-screen Show (4:3)</PresentationFormat>
  <Paragraphs>154</Paragraphs>
  <Slides>15</Slides>
  <Notes>14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Arial</vt:lpstr>
      <vt:lpstr>Calibri</vt:lpstr>
      <vt:lpstr>Century Gothic</vt:lpstr>
      <vt:lpstr>NNIP PPT Theme</vt:lpstr>
      <vt:lpstr>2_NNIP PPT Theme</vt:lpstr>
      <vt:lpstr>3_NNIP PPT Theme</vt:lpstr>
      <vt:lpstr>1_NNIP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 Meeting Attendance</vt:lpstr>
      <vt:lpstr>Display NNIP partner badge on your own website!</vt:lpstr>
      <vt:lpstr>Update the NNIP website</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Kathy Pettit</cp:lastModifiedBy>
  <cp:revision>225</cp:revision>
  <dcterms:created xsi:type="dcterms:W3CDTF">2010-04-12T23:12:02Z</dcterms:created>
  <dcterms:modified xsi:type="dcterms:W3CDTF">2017-05-20T20:09:04Z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