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98" r:id="rId4"/>
    <p:sldId id="259" r:id="rId5"/>
    <p:sldId id="289" r:id="rId6"/>
    <p:sldId id="290" r:id="rId7"/>
    <p:sldId id="291" r:id="rId8"/>
    <p:sldId id="292" r:id="rId9"/>
    <p:sldId id="300" r:id="rId10"/>
    <p:sldId id="294" r:id="rId11"/>
    <p:sldId id="303" r:id="rId12"/>
    <p:sldId id="299" r:id="rId13"/>
    <p:sldId id="296" r:id="rId14"/>
    <p:sldId id="297" r:id="rId15"/>
    <p:sldId id="301" r:id="rId16"/>
    <p:sldId id="302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/>
    <p:restoredTop sz="77442" autoAdjust="0"/>
  </p:normalViewPr>
  <p:slideViewPr>
    <p:cSldViewPr snapToGrid="0" snapToObjects="1">
      <p:cViewPr>
        <p:scale>
          <a:sx n="90" d="100"/>
          <a:sy n="90" d="100"/>
        </p:scale>
        <p:origin x="-135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6A1465-5AC3-4105-9BF7-E3D7F06C360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21FDB7A-21D3-477F-A310-4FCE3ED77E79}">
      <dgm:prSet phldrT="[Text]"/>
      <dgm:spPr/>
      <dgm:t>
        <a:bodyPr/>
        <a:lstStyle/>
        <a:p>
          <a:r>
            <a:rPr lang="en-US" dirty="0" smtClean="0"/>
            <a:t>Research topic areas</a:t>
          </a:r>
          <a:endParaRPr lang="en-US" dirty="0"/>
        </a:p>
      </dgm:t>
    </dgm:pt>
    <dgm:pt modelId="{820BBF2E-7274-4286-ACB0-B25BF001F95E}" type="parTrans" cxnId="{1234B63E-D761-4BDA-A106-B4ED0E45C94E}">
      <dgm:prSet/>
      <dgm:spPr/>
      <dgm:t>
        <a:bodyPr/>
        <a:lstStyle/>
        <a:p>
          <a:endParaRPr lang="en-US"/>
        </a:p>
      </dgm:t>
    </dgm:pt>
    <dgm:pt modelId="{BE56FD94-8840-443B-B92F-0026626E10CB}" type="sibTrans" cxnId="{1234B63E-D761-4BDA-A106-B4ED0E45C94E}">
      <dgm:prSet/>
      <dgm:spPr/>
      <dgm:t>
        <a:bodyPr/>
        <a:lstStyle/>
        <a:p>
          <a:endParaRPr lang="en-US"/>
        </a:p>
      </dgm:t>
    </dgm:pt>
    <dgm:pt modelId="{048A84C7-24A6-472B-982F-F4327F96F5E5}">
      <dgm:prSet phldrT="[Text]"/>
      <dgm:spPr/>
      <dgm:t>
        <a:bodyPr/>
        <a:lstStyle/>
        <a:p>
          <a:r>
            <a:rPr lang="en-US" dirty="0" smtClean="0"/>
            <a:t>Analyze data </a:t>
          </a:r>
          <a:endParaRPr lang="en-US" dirty="0"/>
        </a:p>
      </dgm:t>
    </dgm:pt>
    <dgm:pt modelId="{D29660C0-BA8A-4899-A852-3E234061E822}" type="parTrans" cxnId="{34D15760-2239-4FF4-BD13-C4D57BEF2E54}">
      <dgm:prSet/>
      <dgm:spPr/>
      <dgm:t>
        <a:bodyPr/>
        <a:lstStyle/>
        <a:p>
          <a:endParaRPr lang="en-US"/>
        </a:p>
      </dgm:t>
    </dgm:pt>
    <dgm:pt modelId="{6B6E8B76-96F6-4B52-88EC-2AEC9489FCF9}" type="sibTrans" cxnId="{34D15760-2239-4FF4-BD13-C4D57BEF2E54}">
      <dgm:prSet/>
      <dgm:spPr/>
      <dgm:t>
        <a:bodyPr/>
        <a:lstStyle/>
        <a:p>
          <a:endParaRPr lang="en-US"/>
        </a:p>
      </dgm:t>
    </dgm:pt>
    <dgm:pt modelId="{1DFE223E-28F3-4FD6-9544-D13BA9C6815C}">
      <dgm:prSet phldrT="[Text]"/>
      <dgm:spPr/>
      <dgm:t>
        <a:bodyPr/>
        <a:lstStyle/>
        <a:p>
          <a:r>
            <a:rPr lang="en-US" dirty="0" smtClean="0"/>
            <a:t>Select results to present</a:t>
          </a:r>
          <a:endParaRPr lang="en-US" dirty="0"/>
        </a:p>
      </dgm:t>
    </dgm:pt>
    <dgm:pt modelId="{D71C8912-E42A-4C6C-883E-65406E3D6FF4}" type="parTrans" cxnId="{54FBC8E7-E087-44C8-85A8-4752B6E26633}">
      <dgm:prSet/>
      <dgm:spPr/>
      <dgm:t>
        <a:bodyPr/>
        <a:lstStyle/>
        <a:p>
          <a:endParaRPr lang="en-US"/>
        </a:p>
      </dgm:t>
    </dgm:pt>
    <dgm:pt modelId="{EA2A933F-DC85-4460-8EC0-E66EDBCD8048}" type="sibTrans" cxnId="{54FBC8E7-E087-44C8-85A8-4752B6E26633}">
      <dgm:prSet/>
      <dgm:spPr/>
      <dgm:t>
        <a:bodyPr/>
        <a:lstStyle/>
        <a:p>
          <a:endParaRPr lang="en-US"/>
        </a:p>
      </dgm:t>
    </dgm:pt>
    <dgm:pt modelId="{F7561D27-78BB-422F-A87D-A8BC3A41729F}">
      <dgm:prSet phldrT="[Text]"/>
      <dgm:spPr/>
      <dgm:t>
        <a:bodyPr/>
        <a:lstStyle/>
        <a:p>
          <a:r>
            <a:rPr lang="en-US" dirty="0" smtClean="0"/>
            <a:t>Create story map</a:t>
          </a:r>
          <a:endParaRPr lang="en-US" dirty="0"/>
        </a:p>
      </dgm:t>
    </dgm:pt>
    <dgm:pt modelId="{3C310C7A-1C37-4F87-8F5B-84B099D94D6B}" type="parTrans" cxnId="{A20B530D-B8EE-4500-98A9-49332D4426AE}">
      <dgm:prSet/>
      <dgm:spPr/>
      <dgm:t>
        <a:bodyPr/>
        <a:lstStyle/>
        <a:p>
          <a:endParaRPr lang="en-US"/>
        </a:p>
      </dgm:t>
    </dgm:pt>
    <dgm:pt modelId="{C8D0684E-4D3D-4ABC-81F8-E109CC4F9F30}" type="sibTrans" cxnId="{A20B530D-B8EE-4500-98A9-49332D4426AE}">
      <dgm:prSet/>
      <dgm:spPr/>
      <dgm:t>
        <a:bodyPr/>
        <a:lstStyle/>
        <a:p>
          <a:endParaRPr lang="en-US"/>
        </a:p>
      </dgm:t>
    </dgm:pt>
    <dgm:pt modelId="{E0C466D5-CD04-487C-9464-2B127C005963}">
      <dgm:prSet phldrT="[Text]"/>
      <dgm:spPr/>
      <dgm:t>
        <a:bodyPr/>
        <a:lstStyle/>
        <a:p>
          <a:r>
            <a:rPr lang="en-US" dirty="0" smtClean="0"/>
            <a:t>Conduct user tests</a:t>
          </a:r>
          <a:endParaRPr lang="en-US" dirty="0"/>
        </a:p>
      </dgm:t>
    </dgm:pt>
    <dgm:pt modelId="{F6F1CF69-11FD-487A-A350-F59D0C80DC9D}" type="parTrans" cxnId="{C900C547-6EC6-465F-8A38-E3048C3C78C8}">
      <dgm:prSet/>
      <dgm:spPr/>
      <dgm:t>
        <a:bodyPr/>
        <a:lstStyle/>
        <a:p>
          <a:endParaRPr lang="en-US"/>
        </a:p>
      </dgm:t>
    </dgm:pt>
    <dgm:pt modelId="{240878E8-82B9-4CC6-85AD-B574E965D8BE}" type="sibTrans" cxnId="{C900C547-6EC6-465F-8A38-E3048C3C78C8}">
      <dgm:prSet/>
      <dgm:spPr/>
      <dgm:t>
        <a:bodyPr/>
        <a:lstStyle/>
        <a:p>
          <a:endParaRPr lang="en-US"/>
        </a:p>
      </dgm:t>
    </dgm:pt>
    <dgm:pt modelId="{263AF821-76BD-406D-9668-BB2CE35A194A}">
      <dgm:prSet phldrT="[Text]"/>
      <dgm:spPr/>
      <dgm:t>
        <a:bodyPr/>
        <a:lstStyle/>
        <a:p>
          <a:r>
            <a:rPr lang="en-US" dirty="0" smtClean="0"/>
            <a:t>Finalize product</a:t>
          </a:r>
          <a:endParaRPr lang="en-US" dirty="0"/>
        </a:p>
      </dgm:t>
    </dgm:pt>
    <dgm:pt modelId="{506C5BA1-27DE-407A-AF77-ED7F19759061}" type="parTrans" cxnId="{C15170AF-BFB1-4CA5-B194-2342FDD43F3A}">
      <dgm:prSet/>
      <dgm:spPr/>
      <dgm:t>
        <a:bodyPr/>
        <a:lstStyle/>
        <a:p>
          <a:endParaRPr lang="en-US"/>
        </a:p>
      </dgm:t>
    </dgm:pt>
    <dgm:pt modelId="{497EC0EB-AB86-482D-89B5-C53E88D2F65E}" type="sibTrans" cxnId="{C15170AF-BFB1-4CA5-B194-2342FDD43F3A}">
      <dgm:prSet/>
      <dgm:spPr/>
      <dgm:t>
        <a:bodyPr/>
        <a:lstStyle/>
        <a:p>
          <a:endParaRPr lang="en-US"/>
        </a:p>
      </dgm:t>
    </dgm:pt>
    <dgm:pt modelId="{673E5758-9989-4683-9E1C-B1A7313B5A8F}" type="pres">
      <dgm:prSet presAssocID="{E76A1465-5AC3-4105-9BF7-E3D7F06C3609}" presName="Name0" presStyleCnt="0">
        <dgm:presLayoutVars>
          <dgm:dir/>
          <dgm:resizeHandles val="exact"/>
        </dgm:presLayoutVars>
      </dgm:prSet>
      <dgm:spPr/>
    </dgm:pt>
    <dgm:pt modelId="{E9EEBFFF-30B2-4482-8BB9-D7BE30ADD263}" type="pres">
      <dgm:prSet presAssocID="{F21FDB7A-21D3-477F-A310-4FCE3ED77E7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E89BD-7782-4659-80BC-91061E088F5B}" type="pres">
      <dgm:prSet presAssocID="{BE56FD94-8840-443B-B92F-0026626E10CB}" presName="sibTrans" presStyleLbl="sibTrans2D1" presStyleIdx="0" presStyleCnt="5"/>
      <dgm:spPr/>
    </dgm:pt>
    <dgm:pt modelId="{2744824C-BB4E-420A-88D2-55067CC507B9}" type="pres">
      <dgm:prSet presAssocID="{BE56FD94-8840-443B-B92F-0026626E10CB}" presName="connectorText" presStyleLbl="sibTrans2D1" presStyleIdx="0" presStyleCnt="5"/>
      <dgm:spPr/>
    </dgm:pt>
    <dgm:pt modelId="{BAD66AB7-0881-4C62-8A79-03E84389E521}" type="pres">
      <dgm:prSet presAssocID="{048A84C7-24A6-472B-982F-F4327F96F5E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40EB72-926B-4EFC-A2CC-C1580C2E2AC9}" type="pres">
      <dgm:prSet presAssocID="{6B6E8B76-96F6-4B52-88EC-2AEC9489FCF9}" presName="sibTrans" presStyleLbl="sibTrans2D1" presStyleIdx="1" presStyleCnt="5"/>
      <dgm:spPr/>
    </dgm:pt>
    <dgm:pt modelId="{084261DC-69C6-4A39-9D1E-81022AB941E4}" type="pres">
      <dgm:prSet presAssocID="{6B6E8B76-96F6-4B52-88EC-2AEC9489FCF9}" presName="connectorText" presStyleLbl="sibTrans2D1" presStyleIdx="1" presStyleCnt="5"/>
      <dgm:spPr/>
    </dgm:pt>
    <dgm:pt modelId="{0D487635-509F-4BC6-BF78-4BBC0F3B326A}" type="pres">
      <dgm:prSet presAssocID="{1DFE223E-28F3-4FD6-9544-D13BA9C6815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B9E90E-257C-4F9A-8A55-51C8F274098D}" type="pres">
      <dgm:prSet presAssocID="{EA2A933F-DC85-4460-8EC0-E66EDBCD8048}" presName="sibTrans" presStyleLbl="sibTrans2D1" presStyleIdx="2" presStyleCnt="5"/>
      <dgm:spPr/>
    </dgm:pt>
    <dgm:pt modelId="{90468152-7A0A-4B4A-A63F-3E2023ABEF2A}" type="pres">
      <dgm:prSet presAssocID="{EA2A933F-DC85-4460-8EC0-E66EDBCD8048}" presName="connectorText" presStyleLbl="sibTrans2D1" presStyleIdx="2" presStyleCnt="5"/>
      <dgm:spPr/>
    </dgm:pt>
    <dgm:pt modelId="{28301C7B-6C4C-4EBB-BE4C-4AE8311FD061}" type="pres">
      <dgm:prSet presAssocID="{F7561D27-78BB-422F-A87D-A8BC3A41729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2B569-207C-4BC3-8638-544C7D41110B}" type="pres">
      <dgm:prSet presAssocID="{C8D0684E-4D3D-4ABC-81F8-E109CC4F9F30}" presName="sibTrans" presStyleLbl="sibTrans2D1" presStyleIdx="3" presStyleCnt="5"/>
      <dgm:spPr/>
    </dgm:pt>
    <dgm:pt modelId="{FCE7F3D1-CA47-4A55-B79C-2624AE4235E8}" type="pres">
      <dgm:prSet presAssocID="{C8D0684E-4D3D-4ABC-81F8-E109CC4F9F30}" presName="connectorText" presStyleLbl="sibTrans2D1" presStyleIdx="3" presStyleCnt="5"/>
      <dgm:spPr/>
    </dgm:pt>
    <dgm:pt modelId="{84583836-A094-42C0-B7D9-F8FE50301449}" type="pres">
      <dgm:prSet presAssocID="{E0C466D5-CD04-487C-9464-2B127C00596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DDAA2-58DF-4C78-8316-7EF61995A21F}" type="pres">
      <dgm:prSet presAssocID="{240878E8-82B9-4CC6-85AD-B574E965D8BE}" presName="sibTrans" presStyleLbl="sibTrans2D1" presStyleIdx="4" presStyleCnt="5"/>
      <dgm:spPr/>
    </dgm:pt>
    <dgm:pt modelId="{9A4FAD87-0443-46DE-85CB-A02C9B634010}" type="pres">
      <dgm:prSet presAssocID="{240878E8-82B9-4CC6-85AD-B574E965D8BE}" presName="connectorText" presStyleLbl="sibTrans2D1" presStyleIdx="4" presStyleCnt="5"/>
      <dgm:spPr/>
    </dgm:pt>
    <dgm:pt modelId="{E034AE0D-3C67-4F0F-820E-F5E1E7D1A900}" type="pres">
      <dgm:prSet presAssocID="{263AF821-76BD-406D-9668-BB2CE35A194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34B63E-D761-4BDA-A106-B4ED0E45C94E}" srcId="{E76A1465-5AC3-4105-9BF7-E3D7F06C3609}" destId="{F21FDB7A-21D3-477F-A310-4FCE3ED77E79}" srcOrd="0" destOrd="0" parTransId="{820BBF2E-7274-4286-ACB0-B25BF001F95E}" sibTransId="{BE56FD94-8840-443B-B92F-0026626E10CB}"/>
    <dgm:cxn modelId="{CAC1EC4B-FE09-4939-8B67-E7FBAF08070F}" type="presOf" srcId="{240878E8-82B9-4CC6-85AD-B574E965D8BE}" destId="{2CADDAA2-58DF-4C78-8316-7EF61995A21F}" srcOrd="0" destOrd="0" presId="urn:microsoft.com/office/officeart/2005/8/layout/process1"/>
    <dgm:cxn modelId="{1A31A96C-954D-424E-99EA-E8EFD693A901}" type="presOf" srcId="{C8D0684E-4D3D-4ABC-81F8-E109CC4F9F30}" destId="{FCE7F3D1-CA47-4A55-B79C-2624AE4235E8}" srcOrd="1" destOrd="0" presId="urn:microsoft.com/office/officeart/2005/8/layout/process1"/>
    <dgm:cxn modelId="{D40F6176-782A-400D-B262-05CECF6D96FC}" type="presOf" srcId="{048A84C7-24A6-472B-982F-F4327F96F5E5}" destId="{BAD66AB7-0881-4C62-8A79-03E84389E521}" srcOrd="0" destOrd="0" presId="urn:microsoft.com/office/officeart/2005/8/layout/process1"/>
    <dgm:cxn modelId="{1B802C08-FB84-438F-A404-13228EEA7040}" type="presOf" srcId="{263AF821-76BD-406D-9668-BB2CE35A194A}" destId="{E034AE0D-3C67-4F0F-820E-F5E1E7D1A900}" srcOrd="0" destOrd="0" presId="urn:microsoft.com/office/officeart/2005/8/layout/process1"/>
    <dgm:cxn modelId="{A20B530D-B8EE-4500-98A9-49332D4426AE}" srcId="{E76A1465-5AC3-4105-9BF7-E3D7F06C3609}" destId="{F7561D27-78BB-422F-A87D-A8BC3A41729F}" srcOrd="3" destOrd="0" parTransId="{3C310C7A-1C37-4F87-8F5B-84B099D94D6B}" sibTransId="{C8D0684E-4D3D-4ABC-81F8-E109CC4F9F30}"/>
    <dgm:cxn modelId="{E0EB4FB3-045F-4A37-ABD7-0FE50CAA87C2}" type="presOf" srcId="{EA2A933F-DC85-4460-8EC0-E66EDBCD8048}" destId="{90468152-7A0A-4B4A-A63F-3E2023ABEF2A}" srcOrd="1" destOrd="0" presId="urn:microsoft.com/office/officeart/2005/8/layout/process1"/>
    <dgm:cxn modelId="{13F59E35-E893-41E7-BD99-3DF0B36D01F1}" type="presOf" srcId="{E76A1465-5AC3-4105-9BF7-E3D7F06C3609}" destId="{673E5758-9989-4683-9E1C-B1A7313B5A8F}" srcOrd="0" destOrd="0" presId="urn:microsoft.com/office/officeart/2005/8/layout/process1"/>
    <dgm:cxn modelId="{34D15760-2239-4FF4-BD13-C4D57BEF2E54}" srcId="{E76A1465-5AC3-4105-9BF7-E3D7F06C3609}" destId="{048A84C7-24A6-472B-982F-F4327F96F5E5}" srcOrd="1" destOrd="0" parTransId="{D29660C0-BA8A-4899-A852-3E234061E822}" sibTransId="{6B6E8B76-96F6-4B52-88EC-2AEC9489FCF9}"/>
    <dgm:cxn modelId="{C15170AF-BFB1-4CA5-B194-2342FDD43F3A}" srcId="{E76A1465-5AC3-4105-9BF7-E3D7F06C3609}" destId="{263AF821-76BD-406D-9668-BB2CE35A194A}" srcOrd="5" destOrd="0" parTransId="{506C5BA1-27DE-407A-AF77-ED7F19759061}" sibTransId="{497EC0EB-AB86-482D-89B5-C53E88D2F65E}"/>
    <dgm:cxn modelId="{252A508A-7268-4B2D-AB44-BC17F0669CA3}" type="presOf" srcId="{F21FDB7A-21D3-477F-A310-4FCE3ED77E79}" destId="{E9EEBFFF-30B2-4482-8BB9-D7BE30ADD263}" srcOrd="0" destOrd="0" presId="urn:microsoft.com/office/officeart/2005/8/layout/process1"/>
    <dgm:cxn modelId="{5294D175-B7BA-478A-806A-FB10BD74CCF9}" type="presOf" srcId="{F7561D27-78BB-422F-A87D-A8BC3A41729F}" destId="{28301C7B-6C4C-4EBB-BE4C-4AE8311FD061}" srcOrd="0" destOrd="0" presId="urn:microsoft.com/office/officeart/2005/8/layout/process1"/>
    <dgm:cxn modelId="{68C0EF76-F146-4D5B-BCAF-106416736C85}" type="presOf" srcId="{BE56FD94-8840-443B-B92F-0026626E10CB}" destId="{2744824C-BB4E-420A-88D2-55067CC507B9}" srcOrd="1" destOrd="0" presId="urn:microsoft.com/office/officeart/2005/8/layout/process1"/>
    <dgm:cxn modelId="{C900C547-6EC6-465F-8A38-E3048C3C78C8}" srcId="{E76A1465-5AC3-4105-9BF7-E3D7F06C3609}" destId="{E0C466D5-CD04-487C-9464-2B127C005963}" srcOrd="4" destOrd="0" parTransId="{F6F1CF69-11FD-487A-A350-F59D0C80DC9D}" sibTransId="{240878E8-82B9-4CC6-85AD-B574E965D8BE}"/>
    <dgm:cxn modelId="{A63393C7-2DE8-4DFF-A490-4A94F6ED1A98}" type="presOf" srcId="{240878E8-82B9-4CC6-85AD-B574E965D8BE}" destId="{9A4FAD87-0443-46DE-85CB-A02C9B634010}" srcOrd="1" destOrd="0" presId="urn:microsoft.com/office/officeart/2005/8/layout/process1"/>
    <dgm:cxn modelId="{BFC8E021-9911-4117-8B98-C947C9B1B57D}" type="presOf" srcId="{C8D0684E-4D3D-4ABC-81F8-E109CC4F9F30}" destId="{B052B569-207C-4BC3-8638-544C7D41110B}" srcOrd="0" destOrd="0" presId="urn:microsoft.com/office/officeart/2005/8/layout/process1"/>
    <dgm:cxn modelId="{54FBC8E7-E087-44C8-85A8-4752B6E26633}" srcId="{E76A1465-5AC3-4105-9BF7-E3D7F06C3609}" destId="{1DFE223E-28F3-4FD6-9544-D13BA9C6815C}" srcOrd="2" destOrd="0" parTransId="{D71C8912-E42A-4C6C-883E-65406E3D6FF4}" sibTransId="{EA2A933F-DC85-4460-8EC0-E66EDBCD8048}"/>
    <dgm:cxn modelId="{C4DC5DD6-C0D3-4AC1-A33D-9ACFF40E14D1}" type="presOf" srcId="{1DFE223E-28F3-4FD6-9544-D13BA9C6815C}" destId="{0D487635-509F-4BC6-BF78-4BBC0F3B326A}" srcOrd="0" destOrd="0" presId="urn:microsoft.com/office/officeart/2005/8/layout/process1"/>
    <dgm:cxn modelId="{1F30CAE0-B73E-4BB1-9D36-B6710E78A0D9}" type="presOf" srcId="{BE56FD94-8840-443B-B92F-0026626E10CB}" destId="{74CE89BD-7782-4659-80BC-91061E088F5B}" srcOrd="0" destOrd="0" presId="urn:microsoft.com/office/officeart/2005/8/layout/process1"/>
    <dgm:cxn modelId="{C57AAEF1-987A-4113-AC17-8260BFB3DD54}" type="presOf" srcId="{EA2A933F-DC85-4460-8EC0-E66EDBCD8048}" destId="{39B9E90E-257C-4F9A-8A55-51C8F274098D}" srcOrd="0" destOrd="0" presId="urn:microsoft.com/office/officeart/2005/8/layout/process1"/>
    <dgm:cxn modelId="{00983180-8242-4E07-B392-76983362D0C5}" type="presOf" srcId="{E0C466D5-CD04-487C-9464-2B127C005963}" destId="{84583836-A094-42C0-B7D9-F8FE50301449}" srcOrd="0" destOrd="0" presId="urn:microsoft.com/office/officeart/2005/8/layout/process1"/>
    <dgm:cxn modelId="{C9EFAF79-9963-4B7A-BCFF-3D202E9FC297}" type="presOf" srcId="{6B6E8B76-96F6-4B52-88EC-2AEC9489FCF9}" destId="{084261DC-69C6-4A39-9D1E-81022AB941E4}" srcOrd="1" destOrd="0" presId="urn:microsoft.com/office/officeart/2005/8/layout/process1"/>
    <dgm:cxn modelId="{1B94BF47-AFD4-43D6-B372-7B826E402019}" type="presOf" srcId="{6B6E8B76-96F6-4B52-88EC-2AEC9489FCF9}" destId="{6A40EB72-926B-4EFC-A2CC-C1580C2E2AC9}" srcOrd="0" destOrd="0" presId="urn:microsoft.com/office/officeart/2005/8/layout/process1"/>
    <dgm:cxn modelId="{AF33B742-7415-4795-86D5-9483E4FE51CB}" type="presParOf" srcId="{673E5758-9989-4683-9E1C-B1A7313B5A8F}" destId="{E9EEBFFF-30B2-4482-8BB9-D7BE30ADD263}" srcOrd="0" destOrd="0" presId="urn:microsoft.com/office/officeart/2005/8/layout/process1"/>
    <dgm:cxn modelId="{24C5AF33-B96B-4026-9B6E-CA8A17ADA8D2}" type="presParOf" srcId="{673E5758-9989-4683-9E1C-B1A7313B5A8F}" destId="{74CE89BD-7782-4659-80BC-91061E088F5B}" srcOrd="1" destOrd="0" presId="urn:microsoft.com/office/officeart/2005/8/layout/process1"/>
    <dgm:cxn modelId="{8F51ADCE-EBA5-4FB7-8004-119FA7D8938B}" type="presParOf" srcId="{74CE89BD-7782-4659-80BC-91061E088F5B}" destId="{2744824C-BB4E-420A-88D2-55067CC507B9}" srcOrd="0" destOrd="0" presId="urn:microsoft.com/office/officeart/2005/8/layout/process1"/>
    <dgm:cxn modelId="{B50D0D0D-A216-4025-B110-796E974A4DED}" type="presParOf" srcId="{673E5758-9989-4683-9E1C-B1A7313B5A8F}" destId="{BAD66AB7-0881-4C62-8A79-03E84389E521}" srcOrd="2" destOrd="0" presId="urn:microsoft.com/office/officeart/2005/8/layout/process1"/>
    <dgm:cxn modelId="{34A28DFB-B375-40B2-AC17-B214ED45AF70}" type="presParOf" srcId="{673E5758-9989-4683-9E1C-B1A7313B5A8F}" destId="{6A40EB72-926B-4EFC-A2CC-C1580C2E2AC9}" srcOrd="3" destOrd="0" presId="urn:microsoft.com/office/officeart/2005/8/layout/process1"/>
    <dgm:cxn modelId="{A6E59C20-4007-427F-834A-C2747A2C35CB}" type="presParOf" srcId="{6A40EB72-926B-4EFC-A2CC-C1580C2E2AC9}" destId="{084261DC-69C6-4A39-9D1E-81022AB941E4}" srcOrd="0" destOrd="0" presId="urn:microsoft.com/office/officeart/2005/8/layout/process1"/>
    <dgm:cxn modelId="{BCB6EE6D-D572-4797-979E-8B1D2C30D422}" type="presParOf" srcId="{673E5758-9989-4683-9E1C-B1A7313B5A8F}" destId="{0D487635-509F-4BC6-BF78-4BBC0F3B326A}" srcOrd="4" destOrd="0" presId="urn:microsoft.com/office/officeart/2005/8/layout/process1"/>
    <dgm:cxn modelId="{F40BE35D-4767-4FBD-BC34-494AC0009921}" type="presParOf" srcId="{673E5758-9989-4683-9E1C-B1A7313B5A8F}" destId="{39B9E90E-257C-4F9A-8A55-51C8F274098D}" srcOrd="5" destOrd="0" presId="urn:microsoft.com/office/officeart/2005/8/layout/process1"/>
    <dgm:cxn modelId="{E623B8A3-C8E5-44D0-8D7C-6749327AC9C0}" type="presParOf" srcId="{39B9E90E-257C-4F9A-8A55-51C8F274098D}" destId="{90468152-7A0A-4B4A-A63F-3E2023ABEF2A}" srcOrd="0" destOrd="0" presId="urn:microsoft.com/office/officeart/2005/8/layout/process1"/>
    <dgm:cxn modelId="{49F5A914-97E4-42CB-A092-E16A9B223A9F}" type="presParOf" srcId="{673E5758-9989-4683-9E1C-B1A7313B5A8F}" destId="{28301C7B-6C4C-4EBB-BE4C-4AE8311FD061}" srcOrd="6" destOrd="0" presId="urn:microsoft.com/office/officeart/2005/8/layout/process1"/>
    <dgm:cxn modelId="{7A9992C5-CCD7-4E43-BDD8-8B2FAA934B5E}" type="presParOf" srcId="{673E5758-9989-4683-9E1C-B1A7313B5A8F}" destId="{B052B569-207C-4BC3-8638-544C7D41110B}" srcOrd="7" destOrd="0" presId="urn:microsoft.com/office/officeart/2005/8/layout/process1"/>
    <dgm:cxn modelId="{18F55058-CD64-474E-B2DC-A516B2560963}" type="presParOf" srcId="{B052B569-207C-4BC3-8638-544C7D41110B}" destId="{FCE7F3D1-CA47-4A55-B79C-2624AE4235E8}" srcOrd="0" destOrd="0" presId="urn:microsoft.com/office/officeart/2005/8/layout/process1"/>
    <dgm:cxn modelId="{B0F0B469-255C-46D4-998C-2EF62AE5F727}" type="presParOf" srcId="{673E5758-9989-4683-9E1C-B1A7313B5A8F}" destId="{84583836-A094-42C0-B7D9-F8FE50301449}" srcOrd="8" destOrd="0" presId="urn:microsoft.com/office/officeart/2005/8/layout/process1"/>
    <dgm:cxn modelId="{A4144CC6-996F-46CA-B8D4-6AB4A8337573}" type="presParOf" srcId="{673E5758-9989-4683-9E1C-B1A7313B5A8F}" destId="{2CADDAA2-58DF-4C78-8316-7EF61995A21F}" srcOrd="9" destOrd="0" presId="urn:microsoft.com/office/officeart/2005/8/layout/process1"/>
    <dgm:cxn modelId="{51A2C5ED-DD2A-4E7A-A600-4589F872A17D}" type="presParOf" srcId="{2CADDAA2-58DF-4C78-8316-7EF61995A21F}" destId="{9A4FAD87-0443-46DE-85CB-A02C9B634010}" srcOrd="0" destOrd="0" presId="urn:microsoft.com/office/officeart/2005/8/layout/process1"/>
    <dgm:cxn modelId="{123B9DEC-98B1-4BFB-A0A9-843DFBF8EF25}" type="presParOf" srcId="{673E5758-9989-4683-9E1C-B1A7313B5A8F}" destId="{E034AE0D-3C67-4F0F-820E-F5E1E7D1A900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EBFFF-30B2-4482-8BB9-D7BE30ADD263}">
      <dsp:nvSpPr>
        <dsp:cNvPr id="0" name=""/>
        <dsp:cNvSpPr/>
      </dsp:nvSpPr>
      <dsp:spPr>
        <a:xfrm>
          <a:off x="0" y="1193874"/>
          <a:ext cx="1349828" cy="923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Research topic areas</a:t>
          </a:r>
          <a:endParaRPr lang="en-US" sz="1800" kern="1200" dirty="0"/>
        </a:p>
      </dsp:txBody>
      <dsp:txXfrm>
        <a:off x="27057" y="1220931"/>
        <a:ext cx="1295714" cy="869674"/>
      </dsp:txXfrm>
    </dsp:sp>
    <dsp:sp modelId="{74CE89BD-7782-4659-80BC-91061E088F5B}">
      <dsp:nvSpPr>
        <dsp:cNvPr id="0" name=""/>
        <dsp:cNvSpPr/>
      </dsp:nvSpPr>
      <dsp:spPr>
        <a:xfrm>
          <a:off x="1484811" y="1488390"/>
          <a:ext cx="286163" cy="3347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484811" y="1555341"/>
        <a:ext cx="200314" cy="200855"/>
      </dsp:txXfrm>
    </dsp:sp>
    <dsp:sp modelId="{BAD66AB7-0881-4C62-8A79-03E84389E521}">
      <dsp:nvSpPr>
        <dsp:cNvPr id="0" name=""/>
        <dsp:cNvSpPr/>
      </dsp:nvSpPr>
      <dsp:spPr>
        <a:xfrm>
          <a:off x="1889760" y="1193874"/>
          <a:ext cx="1349828" cy="923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Analyze data </a:t>
          </a:r>
          <a:endParaRPr lang="en-US" sz="1800" kern="1200" dirty="0"/>
        </a:p>
      </dsp:txBody>
      <dsp:txXfrm>
        <a:off x="1916817" y="1220931"/>
        <a:ext cx="1295714" cy="869674"/>
      </dsp:txXfrm>
    </dsp:sp>
    <dsp:sp modelId="{6A40EB72-926B-4EFC-A2CC-C1580C2E2AC9}">
      <dsp:nvSpPr>
        <dsp:cNvPr id="0" name=""/>
        <dsp:cNvSpPr/>
      </dsp:nvSpPr>
      <dsp:spPr>
        <a:xfrm>
          <a:off x="3374571" y="1488390"/>
          <a:ext cx="286163" cy="3347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374571" y="1555341"/>
        <a:ext cx="200314" cy="200855"/>
      </dsp:txXfrm>
    </dsp:sp>
    <dsp:sp modelId="{0D487635-509F-4BC6-BF78-4BBC0F3B326A}">
      <dsp:nvSpPr>
        <dsp:cNvPr id="0" name=""/>
        <dsp:cNvSpPr/>
      </dsp:nvSpPr>
      <dsp:spPr>
        <a:xfrm>
          <a:off x="3779520" y="1193874"/>
          <a:ext cx="1349828" cy="923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Select results to present</a:t>
          </a:r>
          <a:endParaRPr lang="en-US" sz="1800" kern="1200" dirty="0"/>
        </a:p>
      </dsp:txBody>
      <dsp:txXfrm>
        <a:off x="3806577" y="1220931"/>
        <a:ext cx="1295714" cy="869674"/>
      </dsp:txXfrm>
    </dsp:sp>
    <dsp:sp modelId="{39B9E90E-257C-4F9A-8A55-51C8F274098D}">
      <dsp:nvSpPr>
        <dsp:cNvPr id="0" name=""/>
        <dsp:cNvSpPr/>
      </dsp:nvSpPr>
      <dsp:spPr>
        <a:xfrm>
          <a:off x="5264331" y="1488390"/>
          <a:ext cx="286163" cy="3347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264331" y="1555341"/>
        <a:ext cx="200314" cy="200855"/>
      </dsp:txXfrm>
    </dsp:sp>
    <dsp:sp modelId="{28301C7B-6C4C-4EBB-BE4C-4AE8311FD061}">
      <dsp:nvSpPr>
        <dsp:cNvPr id="0" name=""/>
        <dsp:cNvSpPr/>
      </dsp:nvSpPr>
      <dsp:spPr>
        <a:xfrm>
          <a:off x="5669280" y="1193874"/>
          <a:ext cx="1349828" cy="923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Create story map</a:t>
          </a:r>
          <a:endParaRPr lang="en-US" sz="1800" kern="1200" dirty="0"/>
        </a:p>
      </dsp:txBody>
      <dsp:txXfrm>
        <a:off x="5696337" y="1220931"/>
        <a:ext cx="1295714" cy="869674"/>
      </dsp:txXfrm>
    </dsp:sp>
    <dsp:sp modelId="{B052B569-207C-4BC3-8638-544C7D41110B}">
      <dsp:nvSpPr>
        <dsp:cNvPr id="0" name=""/>
        <dsp:cNvSpPr/>
      </dsp:nvSpPr>
      <dsp:spPr>
        <a:xfrm>
          <a:off x="7154091" y="1488390"/>
          <a:ext cx="286163" cy="3347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7154091" y="1555341"/>
        <a:ext cx="200314" cy="200855"/>
      </dsp:txXfrm>
    </dsp:sp>
    <dsp:sp modelId="{84583836-A094-42C0-B7D9-F8FE50301449}">
      <dsp:nvSpPr>
        <dsp:cNvPr id="0" name=""/>
        <dsp:cNvSpPr/>
      </dsp:nvSpPr>
      <dsp:spPr>
        <a:xfrm>
          <a:off x="7559040" y="1193874"/>
          <a:ext cx="1349828" cy="923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Conduct user tests</a:t>
          </a:r>
          <a:endParaRPr lang="en-US" sz="1800" kern="1200" dirty="0"/>
        </a:p>
      </dsp:txBody>
      <dsp:txXfrm>
        <a:off x="7586097" y="1220931"/>
        <a:ext cx="1295714" cy="869674"/>
      </dsp:txXfrm>
    </dsp:sp>
    <dsp:sp modelId="{2CADDAA2-58DF-4C78-8316-7EF61995A21F}">
      <dsp:nvSpPr>
        <dsp:cNvPr id="0" name=""/>
        <dsp:cNvSpPr/>
      </dsp:nvSpPr>
      <dsp:spPr>
        <a:xfrm>
          <a:off x="9043851" y="1488390"/>
          <a:ext cx="286163" cy="3347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9043851" y="1555341"/>
        <a:ext cx="200314" cy="200855"/>
      </dsp:txXfrm>
    </dsp:sp>
    <dsp:sp modelId="{E034AE0D-3C67-4F0F-820E-F5E1E7D1A900}">
      <dsp:nvSpPr>
        <dsp:cNvPr id="0" name=""/>
        <dsp:cNvSpPr/>
      </dsp:nvSpPr>
      <dsp:spPr>
        <a:xfrm>
          <a:off x="9448800" y="1193874"/>
          <a:ext cx="1349828" cy="923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Finalize product</a:t>
          </a:r>
          <a:endParaRPr lang="en-US" sz="1800" kern="1200" dirty="0"/>
        </a:p>
      </dsp:txBody>
      <dsp:txXfrm>
        <a:off x="9475857" y="1220931"/>
        <a:ext cx="1295714" cy="869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FF0BB-53EA-4307-93A1-235AD233D5EE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45658-15B9-44F6-8F2D-64C9717A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05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maps.arcgis.com/e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can a great city and a great university inspire and support each other? 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Rice V2C2: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Extend Rice’s Reach and Impact; Engage Houston and Empower Its Success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45658-15B9-44F6-8F2D-64C9717AC3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00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mtClean="0"/>
              <a:t>Give Credits</a:t>
            </a:r>
            <a:endParaRPr lang="en-US" dirty="0" smtClean="0"/>
          </a:p>
          <a:p>
            <a:pPr lvl="1"/>
            <a:r>
              <a:rPr lang="en-US" dirty="0" smtClean="0"/>
              <a:t>Resource link: https://developerscorner.storymaps.arcgis.com/tagged/best-practices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32B18-FE22-4C14-B3CF-2970704DF8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24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Story Map apps are open source, so styling changes could be made beyond what the tool currently offers.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Train students to do it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32B18-FE22-4C14-B3CF-2970704DF8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24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http://www.datahouston.org/gallery.html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32B18-FE22-4C14-B3CF-2970704DF8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24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History: Reports</a:t>
            </a:r>
          </a:p>
          <a:p>
            <a:r>
              <a:rPr lang="en-US" dirty="0" smtClean="0"/>
              <a:t>Reports, data, presentation</a:t>
            </a:r>
          </a:p>
          <a:p>
            <a:r>
              <a:rPr lang="en-US" dirty="0" smtClean="0"/>
              <a:t>Report + Presentation + Data + Story map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32B18-FE22-4C14-B3CF-2970704DF8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24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32B18-FE22-4C14-B3CF-2970704DF8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24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32B18-FE22-4C14-B3CF-2970704DF8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24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32B18-FE22-4C14-B3CF-2970704DF8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24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32B18-FE22-4C14-B3CF-2970704DF8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3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32B18-FE22-4C14-B3CF-2970704DF8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2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Researchers</a:t>
            </a:r>
            <a:r>
              <a:rPr lang="en-US" baseline="0" dirty="0" smtClean="0"/>
              <a:t> are asked to consider how the results will be disseminated and used from the beginning of the project. </a:t>
            </a:r>
            <a:endParaRPr lang="en-US" baseline="0" dirty="0" smtClean="0"/>
          </a:p>
          <a:p>
            <a:r>
              <a:rPr lang="en-US" baseline="0" dirty="0" smtClean="0"/>
              <a:t>A </a:t>
            </a:r>
            <a:r>
              <a:rPr lang="en-US" baseline="0" dirty="0" smtClean="0"/>
              <a:t>dissemination plan will help guide the research process and keep the researchers focused on the project goal.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32B18-FE22-4C14-B3CF-2970704DF8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51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a local data intermediary, if we don’t know the best way to share the results and spread the information, we might not be able to achieve our mission.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32B18-FE22-4C14-B3CF-2970704DF8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51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 Links</a:t>
            </a:r>
          </a:p>
          <a:p>
            <a:r>
              <a:rPr lang="en-US" dirty="0" smtClean="0"/>
              <a:t>https://depts.washington.edu/ccph/pdf_files/CARE_Dissemination_Strategies_FINAL_eversion.pdf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32B18-FE22-4C14-B3CF-2970704DF8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51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>
                <a:hlinkClick r:id="rId3"/>
              </a:rPr>
              <a:t>https://storymaps.arcgis.com/en/</a:t>
            </a: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32B18-FE22-4C14-B3CF-2970704DF8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24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mtClean="0"/>
              <a:t>http://proceedings.esri.com/library/userconf/proc17/papers/315_331.pdf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32B18-FE22-4C14-B3CF-2970704DF8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24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Story Map apps are open source, so styling changes could be made beyond what the tool currently offers.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Train students to do it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32B18-FE22-4C14-B3CF-2970704DF8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24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http://proceedings.esri.com/library/userconf/proc17/papers/315_331.pdf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32B18-FE22-4C14-B3CF-2970704DF8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2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864043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343718"/>
            <a:ext cx="10515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A2F2-0D50-A442-8DE7-2329BD616762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4A4C-D7AB-F947-8664-E80DE97BD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79040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A2F2-0D50-A442-8DE7-2329BD616762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4A4C-D7AB-F947-8664-E80DE97BD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50772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442719"/>
            <a:ext cx="2628900" cy="47342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442719"/>
            <a:ext cx="7734300" cy="473424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A2F2-0D50-A442-8DE7-2329BD616762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4A4C-D7AB-F947-8664-E80DE97BD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0865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A2F2-0D50-A442-8DE7-2329BD616762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4A4C-D7AB-F947-8664-E80DE97BD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78175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A2F2-0D50-A442-8DE7-2329BD616762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4A4C-D7AB-F947-8664-E80DE97BD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40875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855595"/>
            <a:ext cx="5181600" cy="33213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855595"/>
            <a:ext cx="5181600" cy="33213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A2F2-0D50-A442-8DE7-2329BD616762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4A4C-D7AB-F947-8664-E80DE97BD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02870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21765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73780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561715"/>
            <a:ext cx="5157787" cy="259524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73780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561715"/>
            <a:ext cx="5183188" cy="25952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A2F2-0D50-A442-8DE7-2329BD616762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4A4C-D7AB-F947-8664-E80DE97BD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892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A2F2-0D50-A442-8DE7-2329BD616762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4A4C-D7AB-F947-8664-E80DE97BD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2589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A2F2-0D50-A442-8DE7-2329BD616762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4A4C-D7AB-F947-8664-E80DE97BD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3424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4621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46212"/>
            <a:ext cx="6172200" cy="47736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46412"/>
            <a:ext cx="3932237" cy="31734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A2F2-0D50-A442-8DE7-2329BD616762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4A4C-D7AB-F947-8664-E80DE97BD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51928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2589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25892"/>
            <a:ext cx="6172200" cy="4814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26092"/>
            <a:ext cx="3932237" cy="32140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A2F2-0D50-A442-8DE7-2329BD616762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4A4C-D7AB-F947-8664-E80DE97BD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30569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3506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11145"/>
            <a:ext cx="10515600" cy="3406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1A2F2-0D50-A442-8DE7-2329BD616762}" type="datetimeFigureOut">
              <a:rPr lang="en-US" smtClean="0"/>
              <a:t>5/4/2018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24A4C-D7AB-F947-8664-E80DE97BD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maps.arcgis.com/en/app-list/map-tour/tutoria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.arcgis.com/en/projects/get-started-with-story-maps/lessons/create-a-photo-map-tour.htm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U:\Documents\Work\Kinder\NNIP\7072578889_ed249ea29b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4" y="1416699"/>
            <a:ext cx="7670579" cy="512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977116" y="1756882"/>
            <a:ext cx="6081824" cy="634701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r>
              <a:rPr lang="en-US" sz="3600" b="1" dirty="0" smtClean="0"/>
              <a:t>“Beyond the Hedges”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75951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Best practices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Connect with audience</a:t>
            </a:r>
          </a:p>
          <a:p>
            <a:r>
              <a:rPr lang="en-US" dirty="0" smtClean="0"/>
              <a:t>An engaging title</a:t>
            </a:r>
          </a:p>
          <a:p>
            <a:r>
              <a:rPr lang="en-US" dirty="0" smtClean="0"/>
              <a:t>Visual appeal</a:t>
            </a:r>
          </a:p>
          <a:p>
            <a:r>
              <a:rPr lang="en-US" dirty="0" smtClean="0"/>
              <a:t>User experience</a:t>
            </a:r>
          </a:p>
          <a:p>
            <a:r>
              <a:rPr lang="en-US" dirty="0" smtClean="0"/>
              <a:t>Choose </a:t>
            </a:r>
            <a:r>
              <a:rPr lang="en-US" dirty="0" err="1" smtClean="0"/>
              <a:t>basemap</a:t>
            </a:r>
            <a:r>
              <a:rPr lang="en-US" smtClean="0"/>
              <a:t> wisely</a:t>
            </a:r>
            <a:endParaRPr lang="en-US" dirty="0" smtClean="0"/>
          </a:p>
          <a:p>
            <a:r>
              <a:rPr lang="en-US" dirty="0" smtClean="0"/>
              <a:t>Less is more</a:t>
            </a:r>
          </a:p>
          <a:p>
            <a:r>
              <a:rPr lang="en-US" dirty="0" smtClean="0"/>
              <a:t>Adding Google Analytics to your Story Maps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2180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you can make one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Low cost: </a:t>
            </a:r>
            <a:r>
              <a:rPr lang="en-US" dirty="0"/>
              <a:t>o</a:t>
            </a:r>
            <a:r>
              <a:rPr lang="en-US" dirty="0" smtClean="0"/>
              <a:t>nline </a:t>
            </a:r>
            <a:r>
              <a:rPr lang="en-US" dirty="0"/>
              <a:t>resources and training </a:t>
            </a:r>
            <a:r>
              <a:rPr lang="en-US" dirty="0" smtClean="0"/>
              <a:t>materials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Online tutorial: </a:t>
            </a:r>
            <a:r>
              <a:rPr lang="en-US" dirty="0">
                <a:hlinkClick r:id="rId3"/>
              </a:rPr>
              <a:t>https://storymaps.arcgis.com/en/app-list/map-tour/tutorial/</a:t>
            </a:r>
            <a:r>
              <a:rPr lang="en-US" dirty="0"/>
              <a:t>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Online lesson: </a:t>
            </a:r>
            <a:r>
              <a:rPr lang="en-US" dirty="0">
                <a:hlinkClick r:id="rId4"/>
              </a:rPr>
              <a:t>https://learn.arcgis.com/en/projects/get-started-with-story-maps/lessons/create-a-photo-map-tour.htm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Low effort: no coding required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Open source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dirty="0"/>
              <a:t>Resource code at GitHub: https://github.com/Esri/storymap-tour/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dirty="0"/>
              <a:t>Developers’ Corner: https://developerscorner.storymaps.arcgis.com/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428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HCDC Gallery &amp; Featured Products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Cascade: </a:t>
            </a:r>
            <a:r>
              <a:rPr lang="en-US" dirty="0" smtClean="0"/>
              <a:t>Mapping Houston Development; </a:t>
            </a:r>
            <a:r>
              <a:rPr lang="en-US" dirty="0" smtClean="0"/>
              <a:t>Kinder Houston Area Survey</a:t>
            </a:r>
            <a:r>
              <a:rPr lang="en-US" dirty="0"/>
              <a:t>; Hurricane Harvey; Community </a:t>
            </a:r>
            <a:r>
              <a:rPr lang="en-US" dirty="0" smtClean="0"/>
              <a:t>Bridges Program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Story Map Series: Disparate City; Community Tabulation Area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Swipe</a:t>
            </a:r>
            <a:r>
              <a:rPr lang="en-US" dirty="0"/>
              <a:t>: </a:t>
            </a:r>
            <a:r>
              <a:rPr lang="en-US" dirty="0" smtClean="0"/>
              <a:t>Taking Stock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122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275131"/>
            <a:ext cx="10708341" cy="1325563"/>
          </a:xfrm>
        </p:spPr>
        <p:txBody>
          <a:bodyPr/>
          <a:lstStyle/>
          <a:p>
            <a:r>
              <a:rPr lang="en-US" b="1" dirty="0" smtClean="0"/>
              <a:t>Kinder Houston Area Survey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578502"/>
              </p:ext>
            </p:extLst>
          </p:nvPr>
        </p:nvGraphicFramePr>
        <p:xfrm>
          <a:off x="838200" y="2811463"/>
          <a:ext cx="105156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Create Awareness &amp; Gain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Community Engagement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Facilitate</a:t>
                      </a:r>
                      <a:r>
                        <a:rPr lang="en-US" sz="1800" baseline="0" dirty="0" smtClean="0"/>
                        <a:t> data use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Topline survey results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Press release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Media coverage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Google spreadsheet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Storyboard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 portal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2084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427" y="1263722"/>
            <a:ext cx="2702442" cy="1325563"/>
          </a:xfrm>
        </p:spPr>
        <p:txBody>
          <a:bodyPr/>
          <a:lstStyle/>
          <a:p>
            <a:pPr algn="ctr"/>
            <a:r>
              <a:rPr lang="en-US" b="1" dirty="0" smtClean="0"/>
              <a:t>1982</a:t>
            </a:r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186" y="2922141"/>
            <a:ext cx="2504567" cy="337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34" y="2920915"/>
            <a:ext cx="2790536" cy="347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391609" y="1277893"/>
            <a:ext cx="27024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1994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897" y="2783242"/>
            <a:ext cx="2837265" cy="37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519807" y="1278505"/>
            <a:ext cx="27024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2018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793127" y="1166589"/>
            <a:ext cx="3398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Printed Report: Download (PDF)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Presentation: Download (PDF)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Press Release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Data: datahouston.org/</a:t>
            </a:r>
            <a:r>
              <a:rPr lang="en-US" sz="1600" dirty="0" err="1" smtClean="0"/>
              <a:t>khas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Story Map</a:t>
            </a:r>
            <a:endParaRPr lang="en-US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220" y="3074353"/>
            <a:ext cx="2455809" cy="338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7537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9572" y="25082"/>
            <a:ext cx="5906984" cy="13255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Kinder </a:t>
            </a:r>
            <a:r>
              <a:rPr lang="en-US" sz="3200" b="1" dirty="0" smtClean="0"/>
              <a:t>Houston Area Survey</a:t>
            </a:r>
            <a:endParaRPr lang="en-US" sz="3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66" y="1516900"/>
            <a:ext cx="1054321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0774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9572" y="25082"/>
            <a:ext cx="6407152" cy="13255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Mapping Houston Development</a:t>
            </a:r>
            <a:endParaRPr 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1" y="1350645"/>
            <a:ext cx="11172373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455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870" y="1309058"/>
            <a:ext cx="8116187" cy="540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179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26327"/>
            <a:ext cx="10515600" cy="33915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Dissemination Plan and Community Methods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Why </a:t>
            </a:r>
            <a:r>
              <a:rPr lang="en-US" dirty="0" err="1" smtClean="0"/>
              <a:t>Esri</a:t>
            </a:r>
            <a:r>
              <a:rPr lang="en-US" dirty="0" smtClean="0"/>
              <a:t> Story Maps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Pros and Cons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Best practices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Examples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How </a:t>
            </a:r>
            <a:r>
              <a:rPr lang="en-US" dirty="0" smtClean="0"/>
              <a:t>you can make one yourself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Q &amp; A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272267"/>
            <a:ext cx="10515600" cy="1325563"/>
          </a:xfrm>
        </p:spPr>
        <p:txBody>
          <a:bodyPr/>
          <a:lstStyle/>
          <a:p>
            <a:r>
              <a:rPr lang="en-US" b="1" dirty="0"/>
              <a:t>Beyond the Hedges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72524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2267"/>
            <a:ext cx="10515600" cy="1325563"/>
          </a:xfrm>
        </p:spPr>
        <p:txBody>
          <a:bodyPr/>
          <a:lstStyle/>
          <a:p>
            <a:r>
              <a:rPr lang="en-US" b="1" dirty="0" smtClean="0"/>
              <a:t>Dissemination Plan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96988"/>
            <a:ext cx="10515600" cy="3872753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2400" dirty="0" smtClean="0"/>
              <a:t>Goal: </a:t>
            </a:r>
            <a:r>
              <a:rPr lang="en-US" dirty="0"/>
              <a:t>Sharing the results with the appropriate audience in the right way. </a:t>
            </a:r>
          </a:p>
          <a:p>
            <a:endParaRPr lang="en-US" sz="2400" dirty="0" smtClean="0"/>
          </a:p>
          <a:p>
            <a:pPr lvl="1"/>
            <a:r>
              <a:rPr lang="en-US" sz="2000" dirty="0" smtClean="0"/>
              <a:t>Identify </a:t>
            </a:r>
            <a:r>
              <a:rPr lang="en-US" sz="2000" dirty="0" smtClean="0"/>
              <a:t>the appropriate audience for a particular study</a:t>
            </a:r>
          </a:p>
          <a:p>
            <a:pPr lvl="1"/>
            <a:r>
              <a:rPr lang="en-US" sz="2000" dirty="0" smtClean="0"/>
              <a:t>What’s the most appropriate methods of dissemination</a:t>
            </a:r>
          </a:p>
          <a:p>
            <a:pPr lvl="1"/>
            <a:r>
              <a:rPr lang="en-US" sz="2000" dirty="0" smtClean="0"/>
              <a:t>Identify potential barriers</a:t>
            </a:r>
            <a:endParaRPr lang="en-US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7370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Communication Methods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11145"/>
            <a:ext cx="10515600" cy="3780724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 smtClean="0"/>
              <a:t>Within the hedges (academic community)</a:t>
            </a:r>
            <a:endParaRPr lang="en-US" sz="2400" dirty="0"/>
          </a:p>
          <a:p>
            <a:pPr lvl="1">
              <a:spcBef>
                <a:spcPts val="1000"/>
              </a:spcBef>
            </a:pPr>
            <a:r>
              <a:rPr lang="en-US" sz="2000" dirty="0" smtClean="0"/>
              <a:t>Publication in journals</a:t>
            </a:r>
          </a:p>
          <a:p>
            <a:pPr lvl="1">
              <a:spcBef>
                <a:spcPts val="1000"/>
              </a:spcBef>
            </a:pPr>
            <a:r>
              <a:rPr lang="en-US" sz="2000" dirty="0" smtClean="0"/>
              <a:t>Poster presentation</a:t>
            </a:r>
          </a:p>
          <a:p>
            <a:pPr lvl="1">
              <a:spcBef>
                <a:spcPts val="1000"/>
              </a:spcBef>
            </a:pPr>
            <a:r>
              <a:rPr lang="en-US" sz="2000" dirty="0" smtClean="0"/>
              <a:t>Presentation at professional conferences</a:t>
            </a:r>
          </a:p>
          <a:p>
            <a:pPr lvl="1">
              <a:spcBef>
                <a:spcPts val="1000"/>
              </a:spcBef>
            </a:pPr>
            <a:r>
              <a:rPr lang="en-US" sz="2000" dirty="0" smtClean="0"/>
              <a:t>Book chapters</a:t>
            </a:r>
          </a:p>
          <a:p>
            <a:pPr lvl="1">
              <a:spcBef>
                <a:spcPts val="1000"/>
              </a:spcBef>
            </a:pPr>
            <a:r>
              <a:rPr lang="en-US" sz="2000" dirty="0" smtClean="0"/>
              <a:t>Printed reports</a:t>
            </a:r>
          </a:p>
          <a:p>
            <a:r>
              <a:rPr lang="en-US" sz="2400" dirty="0" smtClean="0"/>
              <a:t>Beyond the hedges (community-based research)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Research briefs; Policy briefs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Rollout event; Presentation </a:t>
            </a:r>
            <a:r>
              <a:rPr lang="en-US" dirty="0"/>
              <a:t>at community </a:t>
            </a:r>
            <a:r>
              <a:rPr lang="en-US" dirty="0" smtClean="0"/>
              <a:t>meetings and meetings with stakeholders</a:t>
            </a:r>
            <a:endParaRPr lang="en-US" dirty="0"/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Websites with maps </a:t>
            </a:r>
            <a:r>
              <a:rPr lang="en-US" dirty="0"/>
              <a:t>and other data visualization </a:t>
            </a:r>
            <a:r>
              <a:rPr lang="en-US" dirty="0" smtClean="0"/>
              <a:t>products</a:t>
            </a:r>
            <a:endParaRPr lang="en-US" dirty="0"/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Blog post, Newsletters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Media coverage, press release, updates on social media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Videos, Podcasts, </a:t>
            </a:r>
            <a:r>
              <a:rPr lang="en-US" dirty="0" smtClean="0"/>
              <a:t>Webinars</a:t>
            </a:r>
          </a:p>
          <a:p>
            <a:pPr marL="685800" lvl="2">
              <a:spcBef>
                <a:spcPts val="1000"/>
              </a:spcBef>
            </a:pPr>
            <a:endParaRPr lang="en-US" dirty="0" smtClean="0"/>
          </a:p>
          <a:p>
            <a:pPr marL="685800" lvl="2">
              <a:spcBef>
                <a:spcPts val="1000"/>
              </a:spcBef>
            </a:pPr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07536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996827"/>
              </p:ext>
            </p:extLst>
          </p:nvPr>
        </p:nvGraphicFramePr>
        <p:xfrm>
          <a:off x="838200" y="1760584"/>
          <a:ext cx="10515600" cy="437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Primary</a:t>
                      </a:r>
                      <a:r>
                        <a:rPr lang="en-US" sz="1400" baseline="0" dirty="0" smtClean="0"/>
                        <a:t> benefits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Create Awareness &amp; Gain Exposure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Build</a:t>
                      </a:r>
                      <a:r>
                        <a:rPr lang="en-US" sz="1400" baseline="0" dirty="0" smtClean="0"/>
                        <a:t> networks and seek collaboration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Increase readership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Facilitate</a:t>
                      </a:r>
                      <a:r>
                        <a:rPr lang="en-US" sz="1400" baseline="0" dirty="0" smtClean="0"/>
                        <a:t> data use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Research briefs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Press releases, media coverage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Institutional newsletters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Rollout</a:t>
                      </a:r>
                      <a:r>
                        <a:rPr lang="en-US" sz="1400" baseline="0" dirty="0" smtClean="0"/>
                        <a:t> event, Webinar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Social media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Blogging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Videos,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Podcasts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Maps, storyboard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Data dashboard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Data</a:t>
                      </a:r>
                      <a:r>
                        <a:rPr lang="en-US" sz="1400" baseline="0" dirty="0" smtClean="0"/>
                        <a:t> portal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7880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Esri</a:t>
            </a:r>
            <a:r>
              <a:rPr lang="en-US" b="1" dirty="0" smtClean="0"/>
              <a:t> </a:t>
            </a:r>
            <a:r>
              <a:rPr lang="en-US" b="1" dirty="0" smtClean="0"/>
              <a:t>Story Maps: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</a:t>
            </a:r>
            <a:r>
              <a:rPr lang="en-US" dirty="0" smtClean="0"/>
              <a:t>y storytelling is important and powerful</a:t>
            </a:r>
          </a:p>
          <a:p>
            <a:r>
              <a:rPr lang="en-US" dirty="0" smtClean="0"/>
              <a:t>Goal: </a:t>
            </a:r>
          </a:p>
          <a:p>
            <a:pPr lvl="1"/>
            <a:r>
              <a:rPr lang="en-US" dirty="0" smtClean="0"/>
              <a:t>Distributing urban data to wider audiences; </a:t>
            </a:r>
          </a:p>
          <a:p>
            <a:pPr lvl="1"/>
            <a:r>
              <a:rPr lang="en-US" dirty="0" smtClean="0"/>
              <a:t>Expanding the language of urban discourse</a:t>
            </a:r>
          </a:p>
          <a:p>
            <a:r>
              <a:rPr lang="en-US" dirty="0" smtClean="0"/>
              <a:t>The tool enables </a:t>
            </a:r>
            <a:r>
              <a:rPr lang="en-US" dirty="0"/>
              <a:t>GIS professionals to interpret data for lay </a:t>
            </a:r>
            <a:r>
              <a:rPr lang="en-US" dirty="0" smtClean="0"/>
              <a:t>person</a:t>
            </a:r>
            <a:r>
              <a:rPr lang="en-US" dirty="0"/>
              <a:t> </a:t>
            </a:r>
            <a:r>
              <a:rPr lang="en-US" dirty="0" smtClean="0"/>
              <a:t>and empowers the public to use maps to tell place-based stories.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069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Process</a:t>
            </a:r>
            <a:endParaRPr lang="en-US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10668413"/>
              </p:ext>
            </p:extLst>
          </p:nvPr>
        </p:nvGraphicFramePr>
        <p:xfrm>
          <a:off x="708561" y="2533710"/>
          <a:ext cx="10798629" cy="331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75957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Pros and Cons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Pros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Combining interactive maps, multimedia content and narratives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Great </a:t>
            </a:r>
            <a:r>
              <a:rPr lang="en-US" dirty="0" smtClean="0"/>
              <a:t>aesthetics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Easy to use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Intended </a:t>
            </a:r>
            <a:r>
              <a:rPr lang="en-US" dirty="0" smtClean="0"/>
              <a:t>for </a:t>
            </a:r>
            <a:r>
              <a:rPr lang="en-US" dirty="0" smtClean="0"/>
              <a:t>public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Cons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Frame size and styling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Limited </a:t>
            </a:r>
            <a:r>
              <a:rPr lang="en-US" dirty="0" smtClean="0"/>
              <a:t>design template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Some </a:t>
            </a:r>
            <a:r>
              <a:rPr lang="en-US" dirty="0" smtClean="0"/>
              <a:t>restrictions embedding into </a:t>
            </a:r>
            <a:r>
              <a:rPr lang="en-US" dirty="0" smtClean="0"/>
              <a:t>website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183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Story </a:t>
            </a:r>
            <a:r>
              <a:rPr lang="en-US" dirty="0"/>
              <a:t>Map Tour: </a:t>
            </a:r>
            <a:r>
              <a:rPr lang="en-US" dirty="0" smtClean="0"/>
              <a:t>photos </a:t>
            </a:r>
            <a:r>
              <a:rPr lang="en-US" dirty="0"/>
              <a:t>or videos linked to a map.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Story </a:t>
            </a:r>
            <a:r>
              <a:rPr lang="en-US" dirty="0"/>
              <a:t>Map </a:t>
            </a:r>
            <a:r>
              <a:rPr lang="en-US" dirty="0" smtClean="0"/>
              <a:t>Journal/Cascade: </a:t>
            </a:r>
            <a:r>
              <a:rPr lang="en-US" dirty="0"/>
              <a:t>an in-depth narrative organized into sections in a scrolling side </a:t>
            </a:r>
            <a:r>
              <a:rPr lang="en-US" dirty="0" smtClean="0"/>
              <a:t>panel or full-screen scroll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Story Map Series: tabbed layout; side accordion layout; bulleted layout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Story Map Crowdsource: publish a </a:t>
            </a:r>
            <a:r>
              <a:rPr lang="en-US" dirty="0"/>
              <a:t>story to which anyone can contribute photos with captions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Story Map Swipe: compare </a:t>
            </a:r>
            <a:r>
              <a:rPr lang="en-US" dirty="0"/>
              <a:t>two maps and see data patterns or change over time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Story Map Spyglass: et </a:t>
            </a:r>
            <a:r>
              <a:rPr lang="en-US" dirty="0"/>
              <a:t>your users peer through one map with our spyglass tool to see another map. Great for before and after maps.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19279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ice Kinder">
      <a:dk1>
        <a:srgbClr val="002469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21657</TotalTime>
  <Words>773</Words>
  <Application>Microsoft Office PowerPoint</Application>
  <PresentationFormat>Custom</PresentationFormat>
  <Paragraphs>185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Beyond the Hedges</vt:lpstr>
      <vt:lpstr>Dissemination Plan</vt:lpstr>
      <vt:lpstr>Communication Methods</vt:lpstr>
      <vt:lpstr>PowerPoint Presentation</vt:lpstr>
      <vt:lpstr>Esri Story Maps:</vt:lpstr>
      <vt:lpstr>Process</vt:lpstr>
      <vt:lpstr>Pros and Cons</vt:lpstr>
      <vt:lpstr>Apps</vt:lpstr>
      <vt:lpstr>Best practices</vt:lpstr>
      <vt:lpstr>How you can make one</vt:lpstr>
      <vt:lpstr>HCDC Gallery &amp; Featured Products</vt:lpstr>
      <vt:lpstr>Kinder Houston Area Survey</vt:lpstr>
      <vt:lpstr>1982</vt:lpstr>
      <vt:lpstr>Kinder Houston Area Survey</vt:lpstr>
      <vt:lpstr>Mapping Houston Development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Johnny Chau</dc:creator>
  <cp:lastModifiedBy>Jie Wu</cp:lastModifiedBy>
  <cp:revision>104</cp:revision>
  <dcterms:created xsi:type="dcterms:W3CDTF">2015-11-12T17:07:13Z</dcterms:created>
  <dcterms:modified xsi:type="dcterms:W3CDTF">2018-05-04T19:21:17Z</dcterms:modified>
</cp:coreProperties>
</file>