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95" r:id="rId3"/>
    <p:sldId id="278" r:id="rId4"/>
    <p:sldId id="276" r:id="rId5"/>
    <p:sldId id="279" r:id="rId6"/>
    <p:sldId id="280" r:id="rId7"/>
    <p:sldId id="294" r:id="rId8"/>
    <p:sldId id="281" r:id="rId9"/>
    <p:sldId id="282" r:id="rId10"/>
    <p:sldId id="285" r:id="rId11"/>
    <p:sldId id="286" r:id="rId12"/>
    <p:sldId id="287" r:id="rId13"/>
    <p:sldId id="288" r:id="rId14"/>
    <p:sldId id="290" r:id="rId15"/>
    <p:sldId id="291" r:id="rId16"/>
    <p:sldId id="292" r:id="rId17"/>
    <p:sldId id="293" r:id="rId18"/>
    <p:sldId id="298" r:id="rId19"/>
    <p:sldId id="273" r:id="rId20"/>
    <p:sldId id="274" r:id="rId21"/>
    <p:sldId id="275" r:id="rId22"/>
    <p:sldId id="284" r:id="rId23"/>
    <p:sldId id="257" r:id="rId24"/>
    <p:sldId id="258" r:id="rId25"/>
    <p:sldId id="264" r:id="rId26"/>
    <p:sldId id="266" r:id="rId27"/>
    <p:sldId id="269" r:id="rId28"/>
    <p:sldId id="272" r:id="rId29"/>
    <p:sldId id="270" r:id="rId30"/>
    <p:sldId id="259" r:id="rId31"/>
    <p:sldId id="260" r:id="rId32"/>
    <p:sldId id="261" r:id="rId33"/>
    <p:sldId id="297" r:id="rId34"/>
    <p:sldId id="29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A"/>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6531" autoAdjust="0"/>
  </p:normalViewPr>
  <p:slideViewPr>
    <p:cSldViewPr snapToGrid="0">
      <p:cViewPr varScale="1">
        <p:scale>
          <a:sx n="116" d="100"/>
          <a:sy n="116" d="100"/>
        </p:scale>
        <p:origin x="138" y="31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F46C87-8F47-44A1-B425-AA53CE9FB5E2}" type="datetimeFigureOut">
              <a:rPr lang="en-US" smtClean="0"/>
              <a:t>5/4/2018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336D56-ADF4-46EA-B8A7-5BCD1E17ECBB}" type="slidenum">
              <a:rPr lang="en-US" smtClean="0"/>
              <a:t>‹#›</a:t>
            </a:fld>
            <a:endParaRPr lang="en-US"/>
          </a:p>
        </p:txBody>
      </p:sp>
    </p:spTree>
    <p:extLst>
      <p:ext uri="{BB962C8B-B14F-4D97-AF65-F5344CB8AC3E}">
        <p14:creationId xmlns:p14="http://schemas.microsoft.com/office/powerpoint/2010/main" val="4103545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blacklivesmattercharlotte.or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I’m talking to you about this:</a:t>
            </a:r>
          </a:p>
          <a:p>
            <a:r>
              <a:rPr lang="en-US" dirty="0" smtClean="0"/>
              <a:t>I do a fair amount of data </a:t>
            </a:r>
            <a:r>
              <a:rPr lang="en-US" dirty="0" err="1" smtClean="0"/>
              <a:t>viz</a:t>
            </a:r>
            <a:r>
              <a:rPr lang="en-US" dirty="0" smtClean="0"/>
              <a:t> in my job</a:t>
            </a:r>
          </a:p>
          <a:p>
            <a:pPr lvl="1"/>
            <a:r>
              <a:rPr lang="en-US" dirty="0" err="1" smtClean="0"/>
              <a:t>Embeded</a:t>
            </a:r>
            <a:r>
              <a:rPr lang="en-US" dirty="0" smtClean="0"/>
              <a:t> in reports, presentations, or web articles</a:t>
            </a:r>
          </a:p>
          <a:p>
            <a:pPr lvl="1"/>
            <a:r>
              <a:rPr lang="en-US" dirty="0" smtClean="0"/>
              <a:t>Or standalone like what I’m going to talk about today</a:t>
            </a:r>
          </a:p>
          <a:p>
            <a:r>
              <a:rPr lang="en-US" dirty="0" smtClean="0"/>
              <a:t>It’s one of my favorite aspects of my job- love the challenge of looking at a dataset and figuring out the best way to visualize it</a:t>
            </a:r>
          </a:p>
          <a:p>
            <a:r>
              <a:rPr lang="en-US" dirty="0" smtClean="0"/>
              <a:t>Do a good deal of reading on the subject</a:t>
            </a:r>
          </a:p>
          <a:p>
            <a:r>
              <a:rPr lang="en-US" dirty="0" smtClean="0"/>
              <a:t>I</a:t>
            </a:r>
            <a:r>
              <a:rPr lang="en-US" baseline="0" dirty="0" smtClean="0"/>
              <a:t>’m a geographer and have no training in design.</a:t>
            </a:r>
            <a:endParaRPr lang="en-US" dirty="0" smtClean="0"/>
          </a:p>
        </p:txBody>
      </p:sp>
      <p:sp>
        <p:nvSpPr>
          <p:cNvPr id="4" name="Slide Number Placeholder 3"/>
          <p:cNvSpPr>
            <a:spLocks noGrp="1"/>
          </p:cNvSpPr>
          <p:nvPr>
            <p:ph type="sldNum" sz="quarter" idx="10"/>
          </p:nvPr>
        </p:nvSpPr>
        <p:spPr/>
        <p:txBody>
          <a:bodyPr/>
          <a:lstStyle/>
          <a:p>
            <a:fld id="{C4336D56-ADF4-46EA-B8A7-5BCD1E17ECBB}" type="slidenum">
              <a:rPr lang="en-US" smtClean="0"/>
              <a:t>2</a:t>
            </a:fld>
            <a:endParaRPr lang="en-US"/>
          </a:p>
        </p:txBody>
      </p:sp>
    </p:spTree>
    <p:extLst>
      <p:ext uri="{BB962C8B-B14F-4D97-AF65-F5344CB8AC3E}">
        <p14:creationId xmlns:p14="http://schemas.microsoft.com/office/powerpoint/2010/main" val="2625155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titles</a:t>
            </a:r>
          </a:p>
          <a:p>
            <a:r>
              <a:rPr lang="en-US" dirty="0" smtClean="0"/>
              <a:t>Blurbs</a:t>
            </a:r>
          </a:p>
          <a:p>
            <a:r>
              <a:rPr lang="en-US" dirty="0" smtClean="0"/>
              <a:t>Factoids</a:t>
            </a:r>
          </a:p>
          <a:p>
            <a:r>
              <a:rPr lang="en-US" dirty="0" smtClean="0"/>
              <a:t>Footnotes and acknowledgement</a:t>
            </a:r>
          </a:p>
          <a:p>
            <a:r>
              <a:rPr lang="en-US" dirty="0" smtClean="0"/>
              <a:t>Labels for graphs</a:t>
            </a:r>
          </a:p>
          <a:p>
            <a:r>
              <a:rPr lang="en-US" dirty="0" smtClean="0"/>
              <a:t>Tips: </a:t>
            </a:r>
          </a:p>
          <a:p>
            <a:pPr lvl="1"/>
            <a:r>
              <a:rPr lang="en-US" dirty="0" smtClean="0"/>
              <a:t>Use lots of separate ones, which makes it more flexible to format</a:t>
            </a:r>
          </a:p>
          <a:p>
            <a:pPr lvl="1"/>
            <a:r>
              <a:rPr lang="en-US" dirty="0" smtClean="0"/>
              <a:t>When adding a new one, copy and paste a similarly formatted one and edit the text to save time on formatting</a:t>
            </a:r>
          </a:p>
          <a:p>
            <a:pPr lvl="1"/>
            <a:r>
              <a:rPr lang="en-US" dirty="0" smtClean="0"/>
              <a:t>Group and Align are very helpful features</a:t>
            </a:r>
          </a:p>
          <a:p>
            <a:pPr lvl="1"/>
            <a:r>
              <a:rPr lang="en-US" dirty="0" smtClean="0"/>
              <a:t>Used different font sizes and boldness</a:t>
            </a:r>
          </a:p>
          <a:p>
            <a:pPr lvl="1"/>
            <a:r>
              <a:rPr lang="en-US" dirty="0" smtClean="0"/>
              <a:t>Added a background shade to a few to make them stand out more</a:t>
            </a:r>
          </a:p>
          <a:p>
            <a:endParaRPr lang="en-US" dirty="0"/>
          </a:p>
        </p:txBody>
      </p:sp>
      <p:sp>
        <p:nvSpPr>
          <p:cNvPr id="4" name="Slide Number Placeholder 3"/>
          <p:cNvSpPr>
            <a:spLocks noGrp="1"/>
          </p:cNvSpPr>
          <p:nvPr>
            <p:ph type="sldNum" sz="quarter" idx="10"/>
          </p:nvPr>
        </p:nvSpPr>
        <p:spPr/>
        <p:txBody>
          <a:bodyPr/>
          <a:lstStyle/>
          <a:p>
            <a:fld id="{C4336D56-ADF4-46EA-B8A7-5BCD1E17ECBB}" type="slidenum">
              <a:rPr lang="en-US" smtClean="0"/>
              <a:t>31</a:t>
            </a:fld>
            <a:endParaRPr lang="en-US"/>
          </a:p>
        </p:txBody>
      </p:sp>
    </p:spTree>
    <p:extLst>
      <p:ext uri="{BB962C8B-B14F-4D97-AF65-F5344CB8AC3E}">
        <p14:creationId xmlns:p14="http://schemas.microsoft.com/office/powerpoint/2010/main" val="3768352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336D56-ADF4-46EA-B8A7-5BCD1E17ECBB}" type="slidenum">
              <a:rPr lang="en-US" smtClean="0"/>
              <a:t>32</a:t>
            </a:fld>
            <a:endParaRPr lang="en-US"/>
          </a:p>
        </p:txBody>
      </p:sp>
    </p:spTree>
    <p:extLst>
      <p:ext uri="{BB962C8B-B14F-4D97-AF65-F5344CB8AC3E}">
        <p14:creationId xmlns:p14="http://schemas.microsoft.com/office/powerpoint/2010/main" val="4205275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What I’m going to talk about:</a:t>
            </a:r>
          </a:p>
          <a:p>
            <a:r>
              <a:rPr lang="en-US" dirty="0" smtClean="0"/>
              <a:t>Like many of you, we also use an array of different tools to create our visualizations.</a:t>
            </a:r>
          </a:p>
          <a:p>
            <a:r>
              <a:rPr lang="en-US" dirty="0" smtClean="0"/>
              <a:t>I’m going to focus on two examples that were made using three of the tools we use the most- Tableau, Excel, and </a:t>
            </a:r>
            <a:r>
              <a:rPr lang="en-US" dirty="0" err="1" smtClean="0"/>
              <a:t>Powerpoint</a:t>
            </a:r>
            <a:endParaRPr lang="en-US" dirty="0" smtClean="0"/>
          </a:p>
          <a:p>
            <a:pPr lvl="1"/>
            <a:r>
              <a:rPr lang="en-US" dirty="0" smtClean="0"/>
              <a:t>ArcMap is the other but </a:t>
            </a:r>
            <a:r>
              <a:rPr lang="en-US" dirty="0" err="1" smtClean="0"/>
              <a:t>Jie</a:t>
            </a:r>
            <a:r>
              <a:rPr lang="en-US" dirty="0" smtClean="0"/>
              <a:t> already talked about that</a:t>
            </a:r>
          </a:p>
          <a:p>
            <a:endParaRPr lang="en-US" dirty="0"/>
          </a:p>
        </p:txBody>
      </p:sp>
      <p:sp>
        <p:nvSpPr>
          <p:cNvPr id="4" name="Slide Number Placeholder 3"/>
          <p:cNvSpPr>
            <a:spLocks noGrp="1"/>
          </p:cNvSpPr>
          <p:nvPr>
            <p:ph type="sldNum" sz="quarter" idx="10"/>
          </p:nvPr>
        </p:nvSpPr>
        <p:spPr/>
        <p:txBody>
          <a:bodyPr/>
          <a:lstStyle/>
          <a:p>
            <a:fld id="{C4336D56-ADF4-46EA-B8A7-5BCD1E17ECBB}" type="slidenum">
              <a:rPr lang="en-US" smtClean="0"/>
              <a:t>3</a:t>
            </a:fld>
            <a:endParaRPr lang="en-US"/>
          </a:p>
        </p:txBody>
      </p:sp>
    </p:spTree>
    <p:extLst>
      <p:ext uri="{BB962C8B-B14F-4D97-AF65-F5344CB8AC3E}">
        <p14:creationId xmlns:p14="http://schemas.microsoft.com/office/powerpoint/2010/main" val="1584519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Tableau is great for telling stories.  It has lots of features that facilitate walking</a:t>
            </a:r>
            <a:r>
              <a:rPr lang="en-US" baseline="0" dirty="0" smtClean="0"/>
              <a:t> an audience/reader through a dataset and pointing things out.  But it’s also a really good tool to use to explore a dataset, and that’s what I’m going to focus on here.</a:t>
            </a:r>
          </a:p>
          <a:p>
            <a:endParaRPr lang="en-US" baseline="0" dirty="0" smtClean="0"/>
          </a:p>
          <a:p>
            <a:r>
              <a:rPr lang="en-US" baseline="0" dirty="0" smtClean="0"/>
              <a:t>Data visualization is not only a good way to communicate a data-filled message to others, but it’s also a great way to quickly understand / explore a dataset to figure out what’s interesting and what you might want to communicate.</a:t>
            </a:r>
            <a:endParaRPr lang="en-US" dirty="0"/>
          </a:p>
        </p:txBody>
      </p:sp>
      <p:sp>
        <p:nvSpPr>
          <p:cNvPr id="4" name="Slide Number Placeholder 3"/>
          <p:cNvSpPr>
            <a:spLocks noGrp="1"/>
          </p:cNvSpPr>
          <p:nvPr>
            <p:ph type="sldNum" sz="quarter" idx="10"/>
          </p:nvPr>
        </p:nvSpPr>
        <p:spPr/>
        <p:txBody>
          <a:bodyPr/>
          <a:lstStyle/>
          <a:p>
            <a:fld id="{C4336D56-ADF4-46EA-B8A7-5BCD1E17ECBB}" type="slidenum">
              <a:rPr lang="en-US" smtClean="0"/>
              <a:t>4</a:t>
            </a:fld>
            <a:endParaRPr lang="en-US"/>
          </a:p>
        </p:txBody>
      </p:sp>
    </p:spTree>
    <p:extLst>
      <p:ext uri="{BB962C8B-B14F-4D97-AF65-F5344CB8AC3E}">
        <p14:creationId xmlns:p14="http://schemas.microsoft.com/office/powerpoint/2010/main" val="448056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336D56-ADF4-46EA-B8A7-5BCD1E17ECBB}" type="slidenum">
              <a:rPr lang="en-US" smtClean="0"/>
              <a:t>19</a:t>
            </a:fld>
            <a:endParaRPr lang="en-US"/>
          </a:p>
        </p:txBody>
      </p:sp>
    </p:spTree>
    <p:extLst>
      <p:ext uri="{BB962C8B-B14F-4D97-AF65-F5344CB8AC3E}">
        <p14:creationId xmlns:p14="http://schemas.microsoft.com/office/powerpoint/2010/main" val="166367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Charlotte Post Foundation is hosting a forum to discuss the school district as part of its Black Lives Matter Charlotte initiative March 24 at Mt. Moriah Primitive Baptist Church, 727 West Trade St. The forum starts at 6 p.m. It is free but space is limited. RSVP by calling (704) 376-0496.  </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“Our previous gatherings have focused on health disparities,” said Gerald Johnson, publisher of The Charlotte Post and president of the Post Foundation board.  “We are looking forward to having a candid conversation with the community as it relates to education.  Too often meetings are being held about our community without our community being at the table. ”</a:t>
            </a:r>
          </a:p>
          <a:p>
            <a:r>
              <a:rPr lang="en-US" sz="1200" b="0" i="0" kern="1200" dirty="0" smtClean="0">
                <a:solidFill>
                  <a:schemeClr val="tx1"/>
                </a:solidFill>
                <a:effectLst/>
                <a:latin typeface="+mn-lt"/>
                <a:ea typeface="+mn-ea"/>
                <a:cs typeface="+mn-cs"/>
              </a:rPr>
              <a:t>Black Lives Matter Charlotte is an effort to highlight needs of the African American community in health, education, crime and upward mobility.  In addition to discussion and dialogue, the foundation has been working to identify a collective set of actions to pursue to address these concerns.</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The forum will focus on education disparities impacting Charlotte’s black community and will feature an interactive presentation from Amy Hawn Nelson, director of Social Research at the UNC Charlotte Urban Institute and director of the Institute for Social Capital.  </a:t>
            </a:r>
          </a:p>
          <a:p>
            <a:r>
              <a:rPr lang="en-US" sz="1200" b="0" i="0" kern="1200" dirty="0" smtClean="0">
                <a:solidFill>
                  <a:schemeClr val="tx1"/>
                </a:solidFill>
                <a:effectLst/>
                <a:latin typeface="+mn-lt"/>
                <a:ea typeface="+mn-ea"/>
                <a:cs typeface="+mn-cs"/>
              </a:rPr>
              <a:t>On the Net:</a:t>
            </a:r>
          </a:p>
          <a:p>
            <a:r>
              <a:rPr lang="en-US" sz="1200" b="0" i="0" u="none" strike="noStrike" kern="1200" dirty="0" smtClean="0">
                <a:solidFill>
                  <a:schemeClr val="tx1"/>
                </a:solidFill>
                <a:effectLst/>
                <a:latin typeface="+mn-lt"/>
                <a:ea typeface="+mn-ea"/>
                <a:cs typeface="+mn-cs"/>
                <a:hlinkClick r:id="rId3"/>
              </a:rPr>
              <a:t>www.blacklivesmattercharlotte.org</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4336D56-ADF4-46EA-B8A7-5BCD1E17ECBB}" type="slidenum">
              <a:rPr lang="en-US" smtClean="0"/>
              <a:t>20</a:t>
            </a:fld>
            <a:endParaRPr lang="en-US"/>
          </a:p>
        </p:txBody>
      </p:sp>
    </p:spTree>
    <p:extLst>
      <p:ext uri="{BB962C8B-B14F-4D97-AF65-F5344CB8AC3E}">
        <p14:creationId xmlns:p14="http://schemas.microsoft.com/office/powerpoint/2010/main" val="3141639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336D56-ADF4-46EA-B8A7-5BCD1E17ECBB}" type="slidenum">
              <a:rPr lang="en-US" smtClean="0"/>
              <a:t>22</a:t>
            </a:fld>
            <a:endParaRPr lang="en-US"/>
          </a:p>
        </p:txBody>
      </p:sp>
    </p:spTree>
    <p:extLst>
      <p:ext uri="{BB962C8B-B14F-4D97-AF65-F5344CB8AC3E}">
        <p14:creationId xmlns:p14="http://schemas.microsoft.com/office/powerpoint/2010/main" val="3221519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Important to think about what you want to communicate with your data before jumping in and making </a:t>
            </a:r>
            <a:r>
              <a:rPr lang="en-US" dirty="0" smtClean="0"/>
              <a:t>stuff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You</a:t>
            </a:r>
            <a:r>
              <a:rPr lang="en-US" baseline="0" dirty="0" smtClean="0"/>
              <a:t> probably won’t stick to it completely, but it does force you to be a little more thoughtful about what elements to include and where to put them</a:t>
            </a:r>
            <a:endParaRPr lang="en-US" dirty="0" smtClean="0"/>
          </a:p>
          <a:p>
            <a:endParaRPr lang="en-US" dirty="0"/>
          </a:p>
        </p:txBody>
      </p:sp>
      <p:sp>
        <p:nvSpPr>
          <p:cNvPr id="4" name="Slide Number Placeholder 3"/>
          <p:cNvSpPr>
            <a:spLocks noGrp="1"/>
          </p:cNvSpPr>
          <p:nvPr>
            <p:ph type="sldNum" sz="quarter" idx="10"/>
          </p:nvPr>
        </p:nvSpPr>
        <p:spPr/>
        <p:txBody>
          <a:bodyPr/>
          <a:lstStyle/>
          <a:p>
            <a:fld id="{C4336D56-ADF4-46EA-B8A7-5BCD1E17ECBB}" type="slidenum">
              <a:rPr lang="en-US" smtClean="0"/>
              <a:t>23</a:t>
            </a:fld>
            <a:endParaRPr lang="en-US"/>
          </a:p>
        </p:txBody>
      </p:sp>
    </p:spTree>
    <p:extLst>
      <p:ext uri="{BB962C8B-B14F-4D97-AF65-F5344CB8AC3E}">
        <p14:creationId xmlns:p14="http://schemas.microsoft.com/office/powerpoint/2010/main" val="1299669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Choose the right chart</a:t>
            </a:r>
          </a:p>
          <a:p>
            <a:r>
              <a:rPr lang="en-US" dirty="0" smtClean="0"/>
              <a:t>Donut charts to show parts of a whole because 3 or fewer categories, easy to compare a few at a time</a:t>
            </a:r>
          </a:p>
          <a:p>
            <a:r>
              <a:rPr lang="en-US" dirty="0" smtClean="0"/>
              <a:t>Dot plots for proficiency and graduation rates because easy to compare multiple groups and compact size</a:t>
            </a:r>
          </a:p>
          <a:p>
            <a:endParaRPr lang="en-US" dirty="0" smtClean="0"/>
          </a:p>
          <a:p>
            <a:r>
              <a:rPr lang="en-US" dirty="0" smtClean="0"/>
              <a:t>Start with a scatter plot</a:t>
            </a:r>
          </a:p>
          <a:p>
            <a:endParaRPr lang="en-US" dirty="0"/>
          </a:p>
        </p:txBody>
      </p:sp>
      <p:sp>
        <p:nvSpPr>
          <p:cNvPr id="4" name="Slide Number Placeholder 3"/>
          <p:cNvSpPr>
            <a:spLocks noGrp="1"/>
          </p:cNvSpPr>
          <p:nvPr>
            <p:ph type="sldNum" sz="quarter" idx="10"/>
          </p:nvPr>
        </p:nvSpPr>
        <p:spPr/>
        <p:txBody>
          <a:bodyPr/>
          <a:lstStyle/>
          <a:p>
            <a:fld id="{C4336D56-ADF4-46EA-B8A7-5BCD1E17ECBB}" type="slidenum">
              <a:rPr lang="en-US" smtClean="0"/>
              <a:t>24</a:t>
            </a:fld>
            <a:endParaRPr lang="en-US"/>
          </a:p>
        </p:txBody>
      </p:sp>
    </p:spTree>
    <p:extLst>
      <p:ext uri="{BB962C8B-B14F-4D97-AF65-F5344CB8AC3E}">
        <p14:creationId xmlns:p14="http://schemas.microsoft.com/office/powerpoint/2010/main" val="2269187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Color, title wording, fonts, overall size</a:t>
            </a:r>
          </a:p>
          <a:p>
            <a:r>
              <a:rPr lang="en-US" dirty="0" smtClean="0"/>
              <a:t>For multiples of similar formats, usually get one exactly how I want it (or very close), then copy and paste it and just change the data source and title to save time on doing all the same formatting changes again.</a:t>
            </a:r>
          </a:p>
          <a:p>
            <a:r>
              <a:rPr lang="en-US" dirty="0" smtClean="0"/>
              <a:t>Notice that I used the same colors for each racial group across the various charts.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4336D56-ADF4-46EA-B8A7-5BCD1E17ECBB}" type="slidenum">
              <a:rPr lang="en-US" smtClean="0"/>
              <a:t>30</a:t>
            </a:fld>
            <a:endParaRPr lang="en-US"/>
          </a:p>
        </p:txBody>
      </p:sp>
    </p:spTree>
    <p:extLst>
      <p:ext uri="{BB962C8B-B14F-4D97-AF65-F5344CB8AC3E}">
        <p14:creationId xmlns:p14="http://schemas.microsoft.com/office/powerpoint/2010/main" val="80259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D99FA8-2887-41D6-AC89-169D746F8B37}"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56B2F-1FA4-4BE8-A4B2-47B10D6B3B3E}" type="slidenum">
              <a:rPr lang="en-US" smtClean="0"/>
              <a:t>‹#›</a:t>
            </a:fld>
            <a:endParaRPr lang="en-US"/>
          </a:p>
        </p:txBody>
      </p:sp>
    </p:spTree>
    <p:extLst>
      <p:ext uri="{BB962C8B-B14F-4D97-AF65-F5344CB8AC3E}">
        <p14:creationId xmlns:p14="http://schemas.microsoft.com/office/powerpoint/2010/main" val="408463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D99FA8-2887-41D6-AC89-169D746F8B37}"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56B2F-1FA4-4BE8-A4B2-47B10D6B3B3E}" type="slidenum">
              <a:rPr lang="en-US" smtClean="0"/>
              <a:t>‹#›</a:t>
            </a:fld>
            <a:endParaRPr lang="en-US"/>
          </a:p>
        </p:txBody>
      </p:sp>
    </p:spTree>
    <p:extLst>
      <p:ext uri="{BB962C8B-B14F-4D97-AF65-F5344CB8AC3E}">
        <p14:creationId xmlns:p14="http://schemas.microsoft.com/office/powerpoint/2010/main" val="653826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D99FA8-2887-41D6-AC89-169D746F8B37}"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56B2F-1FA4-4BE8-A4B2-47B10D6B3B3E}" type="slidenum">
              <a:rPr lang="en-US" smtClean="0"/>
              <a:t>‹#›</a:t>
            </a:fld>
            <a:endParaRPr lang="en-US"/>
          </a:p>
        </p:txBody>
      </p:sp>
    </p:spTree>
    <p:extLst>
      <p:ext uri="{BB962C8B-B14F-4D97-AF65-F5344CB8AC3E}">
        <p14:creationId xmlns:p14="http://schemas.microsoft.com/office/powerpoint/2010/main" val="1387000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D99FA8-2887-41D6-AC89-169D746F8B37}"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56B2F-1FA4-4BE8-A4B2-47B10D6B3B3E}" type="slidenum">
              <a:rPr lang="en-US" smtClean="0"/>
              <a:t>‹#›</a:t>
            </a:fld>
            <a:endParaRPr lang="en-US"/>
          </a:p>
        </p:txBody>
      </p:sp>
    </p:spTree>
    <p:extLst>
      <p:ext uri="{BB962C8B-B14F-4D97-AF65-F5344CB8AC3E}">
        <p14:creationId xmlns:p14="http://schemas.microsoft.com/office/powerpoint/2010/main" val="482260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FD99FA8-2887-41D6-AC89-169D746F8B37}"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56B2F-1FA4-4BE8-A4B2-47B10D6B3B3E}" type="slidenum">
              <a:rPr lang="en-US" smtClean="0"/>
              <a:t>‹#›</a:t>
            </a:fld>
            <a:endParaRPr lang="en-US"/>
          </a:p>
        </p:txBody>
      </p:sp>
    </p:spTree>
    <p:extLst>
      <p:ext uri="{BB962C8B-B14F-4D97-AF65-F5344CB8AC3E}">
        <p14:creationId xmlns:p14="http://schemas.microsoft.com/office/powerpoint/2010/main" val="1876203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D99FA8-2887-41D6-AC89-169D746F8B37}"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E56B2F-1FA4-4BE8-A4B2-47B10D6B3B3E}" type="slidenum">
              <a:rPr lang="en-US" smtClean="0"/>
              <a:t>‹#›</a:t>
            </a:fld>
            <a:endParaRPr lang="en-US"/>
          </a:p>
        </p:txBody>
      </p:sp>
    </p:spTree>
    <p:extLst>
      <p:ext uri="{BB962C8B-B14F-4D97-AF65-F5344CB8AC3E}">
        <p14:creationId xmlns:p14="http://schemas.microsoft.com/office/powerpoint/2010/main" val="3529040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D99FA8-2887-41D6-AC89-169D746F8B37}" type="datetimeFigureOut">
              <a:rPr lang="en-US" smtClean="0"/>
              <a:t>5/4/2018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E56B2F-1FA4-4BE8-A4B2-47B10D6B3B3E}" type="slidenum">
              <a:rPr lang="en-US" smtClean="0"/>
              <a:t>‹#›</a:t>
            </a:fld>
            <a:endParaRPr lang="en-US"/>
          </a:p>
        </p:txBody>
      </p:sp>
    </p:spTree>
    <p:extLst>
      <p:ext uri="{BB962C8B-B14F-4D97-AF65-F5344CB8AC3E}">
        <p14:creationId xmlns:p14="http://schemas.microsoft.com/office/powerpoint/2010/main" val="877750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D99FA8-2887-41D6-AC89-169D746F8B37}" type="datetimeFigureOut">
              <a:rPr lang="en-US" smtClean="0"/>
              <a:t>5/4/2018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E56B2F-1FA4-4BE8-A4B2-47B10D6B3B3E}" type="slidenum">
              <a:rPr lang="en-US" smtClean="0"/>
              <a:t>‹#›</a:t>
            </a:fld>
            <a:endParaRPr lang="en-US"/>
          </a:p>
        </p:txBody>
      </p:sp>
    </p:spTree>
    <p:extLst>
      <p:ext uri="{BB962C8B-B14F-4D97-AF65-F5344CB8AC3E}">
        <p14:creationId xmlns:p14="http://schemas.microsoft.com/office/powerpoint/2010/main" val="2401938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99FA8-2887-41D6-AC89-169D746F8B37}" type="datetimeFigureOut">
              <a:rPr lang="en-US" smtClean="0"/>
              <a:t>5/4/2018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E56B2F-1FA4-4BE8-A4B2-47B10D6B3B3E}" type="slidenum">
              <a:rPr lang="en-US" smtClean="0"/>
              <a:t>‹#›</a:t>
            </a:fld>
            <a:endParaRPr lang="en-US"/>
          </a:p>
        </p:txBody>
      </p:sp>
    </p:spTree>
    <p:extLst>
      <p:ext uri="{BB962C8B-B14F-4D97-AF65-F5344CB8AC3E}">
        <p14:creationId xmlns:p14="http://schemas.microsoft.com/office/powerpoint/2010/main" val="412045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D99FA8-2887-41D6-AC89-169D746F8B37}"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E56B2F-1FA4-4BE8-A4B2-47B10D6B3B3E}" type="slidenum">
              <a:rPr lang="en-US" smtClean="0"/>
              <a:t>‹#›</a:t>
            </a:fld>
            <a:endParaRPr lang="en-US"/>
          </a:p>
        </p:txBody>
      </p:sp>
    </p:spTree>
    <p:extLst>
      <p:ext uri="{BB962C8B-B14F-4D97-AF65-F5344CB8AC3E}">
        <p14:creationId xmlns:p14="http://schemas.microsoft.com/office/powerpoint/2010/main" val="2583183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D99FA8-2887-41D6-AC89-169D746F8B37}"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E56B2F-1FA4-4BE8-A4B2-47B10D6B3B3E}" type="slidenum">
              <a:rPr lang="en-US" smtClean="0"/>
              <a:t>‹#›</a:t>
            </a:fld>
            <a:endParaRPr lang="en-US"/>
          </a:p>
        </p:txBody>
      </p:sp>
    </p:spTree>
    <p:extLst>
      <p:ext uri="{BB962C8B-B14F-4D97-AF65-F5344CB8AC3E}">
        <p14:creationId xmlns:p14="http://schemas.microsoft.com/office/powerpoint/2010/main" val="1493073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D99FA8-2887-41D6-AC89-169D746F8B37}" type="datetimeFigureOut">
              <a:rPr lang="en-US" smtClean="0"/>
              <a:t>5/4/2018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56B2F-1FA4-4BE8-A4B2-47B10D6B3B3E}" type="slidenum">
              <a:rPr lang="en-US" smtClean="0"/>
              <a:t>‹#›</a:t>
            </a:fld>
            <a:endParaRPr lang="en-US"/>
          </a:p>
        </p:txBody>
      </p:sp>
    </p:spTree>
    <p:extLst>
      <p:ext uri="{BB962C8B-B14F-4D97-AF65-F5344CB8AC3E}">
        <p14:creationId xmlns:p14="http://schemas.microsoft.com/office/powerpoint/2010/main" val="4275718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58"/>
            <a:ext cx="12189681" cy="8102124"/>
          </a:xfrm>
          <a:prstGeom prst="rect">
            <a:avLst/>
          </a:prstGeom>
        </p:spPr>
      </p:pic>
      <p:sp>
        <p:nvSpPr>
          <p:cNvPr id="2" name="Title 1"/>
          <p:cNvSpPr>
            <a:spLocks noGrp="1"/>
          </p:cNvSpPr>
          <p:nvPr>
            <p:ph type="ctrTitle"/>
          </p:nvPr>
        </p:nvSpPr>
        <p:spPr>
          <a:xfrm>
            <a:off x="4451927" y="892091"/>
            <a:ext cx="5727819" cy="1305527"/>
          </a:xfrm>
        </p:spPr>
        <p:txBody>
          <a:bodyPr>
            <a:noAutofit/>
          </a:bodyPr>
          <a:lstStyle/>
          <a:p>
            <a:r>
              <a:rPr lang="en-US" sz="7200" dirty="0" smtClean="0">
                <a:solidFill>
                  <a:schemeClr val="tx2"/>
                </a:solidFill>
                <a:latin typeface="Jokerman" panose="04090605060D06020702" pitchFamily="82" charset="0"/>
              </a:rPr>
              <a:t>DIY Data </a:t>
            </a:r>
            <a:r>
              <a:rPr lang="en-US" sz="7200" dirty="0" err="1" smtClean="0">
                <a:solidFill>
                  <a:schemeClr val="tx2"/>
                </a:solidFill>
                <a:latin typeface="Jokerman" panose="04090605060D06020702" pitchFamily="82" charset="0"/>
              </a:rPr>
              <a:t>Viz</a:t>
            </a:r>
            <a:endParaRPr lang="en-US" sz="7200" dirty="0">
              <a:solidFill>
                <a:schemeClr val="tx2"/>
              </a:solidFill>
              <a:latin typeface="Jokerman" panose="04090605060D06020702" pitchFamily="82" charset="0"/>
            </a:endParaRPr>
          </a:p>
        </p:txBody>
      </p:sp>
      <p:sp>
        <p:nvSpPr>
          <p:cNvPr id="9" name="TextBox 8"/>
          <p:cNvSpPr txBox="1"/>
          <p:nvPr/>
        </p:nvSpPr>
        <p:spPr>
          <a:xfrm>
            <a:off x="5199911" y="3580239"/>
            <a:ext cx="3676233" cy="923330"/>
          </a:xfrm>
          <a:prstGeom prst="rect">
            <a:avLst/>
          </a:prstGeom>
          <a:noFill/>
        </p:spPr>
        <p:txBody>
          <a:bodyPr wrap="square" rtlCol="0">
            <a:spAutoFit/>
          </a:bodyPr>
          <a:lstStyle/>
          <a:p>
            <a:r>
              <a:rPr lang="en-US" cap="small" dirty="0" smtClean="0">
                <a:solidFill>
                  <a:schemeClr val="tx2"/>
                </a:solidFill>
                <a:latin typeface="Candara" panose="020E0502030303020204" pitchFamily="34" charset="0"/>
              </a:rPr>
              <a:t>Laura </a:t>
            </a:r>
            <a:r>
              <a:rPr lang="en-US" cap="small" dirty="0" smtClean="0">
                <a:solidFill>
                  <a:schemeClr val="tx2"/>
                </a:solidFill>
                <a:latin typeface="Candara" panose="020E0502030303020204" pitchFamily="34" charset="0"/>
              </a:rPr>
              <a:t>Simmons</a:t>
            </a:r>
          </a:p>
          <a:p>
            <a:r>
              <a:rPr lang="en-US" cap="small" dirty="0" smtClean="0">
                <a:solidFill>
                  <a:schemeClr val="tx2"/>
                </a:solidFill>
                <a:latin typeface="Candara" panose="020E0502030303020204" pitchFamily="34" charset="0"/>
              </a:rPr>
              <a:t>UNC Charlotte Urban Institute</a:t>
            </a:r>
            <a:endParaRPr lang="en-US" cap="small" dirty="0" smtClean="0">
              <a:solidFill>
                <a:schemeClr val="tx2"/>
              </a:solidFill>
              <a:latin typeface="Candara" panose="020E0502030303020204" pitchFamily="34" charset="0"/>
            </a:endParaRPr>
          </a:p>
          <a:p>
            <a:r>
              <a:rPr lang="en-US" cap="small" dirty="0" smtClean="0">
                <a:solidFill>
                  <a:schemeClr val="tx2"/>
                </a:solidFill>
                <a:latin typeface="Candara" panose="020E0502030303020204" pitchFamily="34" charset="0"/>
              </a:rPr>
              <a:t>May 11, 2018</a:t>
            </a:r>
            <a:endParaRPr lang="en-US" cap="small" dirty="0">
              <a:solidFill>
                <a:schemeClr val="tx2"/>
              </a:solidFill>
              <a:latin typeface="Candara" panose="020E0502030303020204" pitchFamily="34" charset="0"/>
            </a:endParaRPr>
          </a:p>
        </p:txBody>
      </p:sp>
    </p:spTree>
    <p:extLst>
      <p:ext uri="{BB962C8B-B14F-4D97-AF65-F5344CB8AC3E}">
        <p14:creationId xmlns:p14="http://schemas.microsoft.com/office/powerpoint/2010/main" val="2393889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3805382" cy="1195820"/>
          </a:xfrm>
          <a:solidFill>
            <a:srgbClr val="44546A">
              <a:alpha val="80000"/>
            </a:srgbClr>
          </a:solidFill>
        </p:spPr>
        <p:txBody>
          <a:bodyPr/>
          <a:lstStyle/>
          <a:p>
            <a:pPr marL="461963"/>
            <a:r>
              <a:rPr lang="en-US" dirty="0" smtClean="0">
                <a:solidFill>
                  <a:schemeClr val="bg1"/>
                </a:solidFill>
              </a:rPr>
              <a:t>Make a </a:t>
            </a:r>
            <a:r>
              <a:rPr lang="en-US" dirty="0" smtClean="0">
                <a:solidFill>
                  <a:schemeClr val="bg1"/>
                </a:solidFill>
              </a:rPr>
              <a:t>chart</a:t>
            </a:r>
            <a:endParaRPr lang="en-US" dirty="0">
              <a:solidFill>
                <a:schemeClr val="bg1"/>
              </a:solidFill>
            </a:endParaRPr>
          </a:p>
        </p:txBody>
      </p:sp>
      <p:pic>
        <p:nvPicPr>
          <p:cNvPr id="6" name="Content Placeholder 5"/>
          <p:cNvPicPr>
            <a:picLocks noGrp="1" noChangeAspect="1"/>
          </p:cNvPicPr>
          <p:nvPr>
            <p:ph idx="1"/>
          </p:nvPr>
        </p:nvPicPr>
        <p:blipFill>
          <a:blip r:embed="rId2"/>
          <a:stretch>
            <a:fillRect/>
          </a:stretch>
        </p:blipFill>
        <p:spPr>
          <a:xfrm>
            <a:off x="1094126" y="1912360"/>
            <a:ext cx="9729577" cy="4486275"/>
          </a:xfrm>
          <a:prstGeom prst="rect">
            <a:avLst/>
          </a:prstGeom>
        </p:spPr>
      </p:pic>
      <p:cxnSp>
        <p:nvCxnSpPr>
          <p:cNvPr id="7" name="Curved Connector 6"/>
          <p:cNvCxnSpPr/>
          <p:nvPr/>
        </p:nvCxnSpPr>
        <p:spPr>
          <a:xfrm flipV="1">
            <a:off x="1662626" y="2484581"/>
            <a:ext cx="1985738" cy="870449"/>
          </a:xfrm>
          <a:prstGeom prst="curvedConnector3">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 name="Curved Connector 8"/>
          <p:cNvCxnSpPr/>
          <p:nvPr/>
        </p:nvCxnSpPr>
        <p:spPr>
          <a:xfrm rot="5400000" flipH="1" flipV="1">
            <a:off x="1574802" y="2535383"/>
            <a:ext cx="3232725" cy="2761673"/>
          </a:xfrm>
          <a:prstGeom prst="curvedConnector3">
            <a:avLst>
              <a:gd name="adj1" fmla="val 50000"/>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2880" y1="42424" x2="42880" y2="42424"/>
                        <a14:foregroundMark x1="38350" y1="28182" x2="38350" y2="28182"/>
                        <a14:foregroundMark x1="43042" y1="14545" x2="43042" y2="14545"/>
                        <a14:foregroundMark x1="50000" y1="6667" x2="50000" y2="6667"/>
                        <a14:foregroundMark x1="57120" y1="15455" x2="57120" y2="15455"/>
                        <a14:foregroundMark x1="61812" y1="29091" x2="61812" y2="29091"/>
                        <a14:foregroundMark x1="57443" y1="40909" x2="57443" y2="40909"/>
                        <a14:foregroundMark x1="58414" y1="42121" x2="58414" y2="42121"/>
                        <a14:foregroundMark x1="57443" y1="44848" x2="57443" y2="44848"/>
                        <a14:foregroundMark x1="58252" y1="38788" x2="58252" y2="38788"/>
                        <a14:foregroundMark x1="61003" y1="41212" x2="61003" y2="41212"/>
                        <a14:foregroundMark x1="49838" y1="49697" x2="49838" y2="49697"/>
                        <a14:foregroundMark x1="8738" y1="82727" x2="8738" y2="82727"/>
                        <a14:foregroundMark x1="13916" y1="82727" x2="13916" y2="82727"/>
                        <a14:foregroundMark x1="24110" y1="79091" x2="24110" y2="79091"/>
                        <a14:foregroundMark x1="27670" y1="81818" x2="27670" y2="81818"/>
                        <a14:foregroundMark x1="27994" y1="91515" x2="27994" y2="91515"/>
                        <a14:foregroundMark x1="35922" y1="82424" x2="35922" y2="82424"/>
                        <a14:foregroundMark x1="39320" y1="79091" x2="39320" y2="79091"/>
                        <a14:foregroundMark x1="37217" y1="94545" x2="37217" y2="94545"/>
                        <a14:foregroundMark x1="50324" y1="85152" x2="50324" y2="85152"/>
                        <a14:foregroundMark x1="50000" y1="79697" x2="50000" y2="79697"/>
                        <a14:foregroundMark x1="58091" y1="81818" x2="58091" y2="81818"/>
                        <a14:foregroundMark x1="61812" y1="79697" x2="61812" y2="79697"/>
                        <a14:foregroundMark x1="71683" y1="83333" x2="71683" y2="83333"/>
                        <a14:foregroundMark x1="76861" y1="80000" x2="76861" y2="80000"/>
                        <a14:foregroundMark x1="85113" y1="80909" x2="85113" y2="80909"/>
                        <a14:foregroundMark x1="86893" y1="93636" x2="86893" y2="93636"/>
                        <a14:foregroundMark x1="91748" y1="90606" x2="91748" y2="90606"/>
                        <a14:foregroundMark x1="38350" y1="24848" x2="38350" y2="24848"/>
                        <a14:foregroundMark x1="40291" y1="28182" x2="40291" y2="28182"/>
                      </a14:backgroundRemoval>
                    </a14:imgEffect>
                  </a14:imgLayer>
                </a14:imgProps>
              </a:ext>
              <a:ext uri="{28A0092B-C50C-407E-A947-70E740481C1C}">
                <a14:useLocalDpi xmlns:a14="http://schemas.microsoft.com/office/drawing/2010/main" val="0"/>
              </a:ext>
            </a:extLst>
          </a:blip>
          <a:stretch>
            <a:fillRect/>
          </a:stretch>
        </p:blipFill>
        <p:spPr>
          <a:xfrm>
            <a:off x="9871117" y="365125"/>
            <a:ext cx="1482683" cy="791724"/>
          </a:xfrm>
          <a:prstGeom prst="rect">
            <a:avLst/>
          </a:prstGeom>
        </p:spPr>
      </p:pic>
      <p:cxnSp>
        <p:nvCxnSpPr>
          <p:cNvPr id="10" name="Straight Arrow Connector 9"/>
          <p:cNvCxnSpPr/>
          <p:nvPr/>
        </p:nvCxnSpPr>
        <p:spPr>
          <a:xfrm>
            <a:off x="856673" y="5924650"/>
            <a:ext cx="1221828" cy="340471"/>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547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4886036" cy="1186584"/>
          </a:xfrm>
          <a:solidFill>
            <a:srgbClr val="44546A">
              <a:alpha val="80000"/>
            </a:srgbClr>
          </a:solidFill>
        </p:spPr>
        <p:txBody>
          <a:bodyPr/>
          <a:lstStyle/>
          <a:p>
            <a:pPr marL="461963"/>
            <a:r>
              <a:rPr lang="en-US" dirty="0" smtClean="0">
                <a:solidFill>
                  <a:schemeClr val="bg1"/>
                </a:solidFill>
              </a:rPr>
              <a:t>Add another level</a:t>
            </a:r>
            <a:endParaRPr lang="en-US" dirty="0">
              <a:solidFill>
                <a:schemeClr val="bg1"/>
              </a:solidFill>
            </a:endParaRPr>
          </a:p>
        </p:txBody>
      </p:sp>
      <p:pic>
        <p:nvPicPr>
          <p:cNvPr id="9" name="Content Placeholder 8"/>
          <p:cNvPicPr>
            <a:picLocks noGrp="1" noChangeAspect="1"/>
          </p:cNvPicPr>
          <p:nvPr>
            <p:ph idx="1"/>
          </p:nvPr>
        </p:nvPicPr>
        <p:blipFill>
          <a:blip r:embed="rId2"/>
          <a:stretch>
            <a:fillRect/>
          </a:stretch>
        </p:blipFill>
        <p:spPr>
          <a:xfrm>
            <a:off x="1076589" y="1903124"/>
            <a:ext cx="9745694" cy="4486275"/>
          </a:xfrm>
          <a:prstGeom prst="rect">
            <a:avLst/>
          </a:prstGeom>
        </p:spPr>
      </p:pic>
      <p:cxnSp>
        <p:nvCxnSpPr>
          <p:cNvPr id="10" name="Curved Connector 9"/>
          <p:cNvCxnSpPr/>
          <p:nvPr/>
        </p:nvCxnSpPr>
        <p:spPr>
          <a:xfrm flipV="1">
            <a:off x="1496291" y="2475346"/>
            <a:ext cx="2142836" cy="1930399"/>
          </a:xfrm>
          <a:prstGeom prst="curvedConnector3">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2880" y1="42424" x2="42880" y2="42424"/>
                        <a14:foregroundMark x1="38350" y1="28182" x2="38350" y2="28182"/>
                        <a14:foregroundMark x1="43042" y1="14545" x2="43042" y2="14545"/>
                        <a14:foregroundMark x1="50000" y1="6667" x2="50000" y2="6667"/>
                        <a14:foregroundMark x1="57120" y1="15455" x2="57120" y2="15455"/>
                        <a14:foregroundMark x1="61812" y1="29091" x2="61812" y2="29091"/>
                        <a14:foregroundMark x1="57443" y1="40909" x2="57443" y2="40909"/>
                        <a14:foregroundMark x1="58414" y1="42121" x2="58414" y2="42121"/>
                        <a14:foregroundMark x1="57443" y1="44848" x2="57443" y2="44848"/>
                        <a14:foregroundMark x1="58252" y1="38788" x2="58252" y2="38788"/>
                        <a14:foregroundMark x1="61003" y1="41212" x2="61003" y2="41212"/>
                        <a14:foregroundMark x1="49838" y1="49697" x2="49838" y2="49697"/>
                        <a14:foregroundMark x1="8738" y1="82727" x2="8738" y2="82727"/>
                        <a14:foregroundMark x1="13916" y1="82727" x2="13916" y2="82727"/>
                        <a14:foregroundMark x1="24110" y1="79091" x2="24110" y2="79091"/>
                        <a14:foregroundMark x1="27670" y1="81818" x2="27670" y2="81818"/>
                        <a14:foregroundMark x1="27994" y1="91515" x2="27994" y2="91515"/>
                        <a14:foregroundMark x1="35922" y1="82424" x2="35922" y2="82424"/>
                        <a14:foregroundMark x1="39320" y1="79091" x2="39320" y2="79091"/>
                        <a14:foregroundMark x1="37217" y1="94545" x2="37217" y2="94545"/>
                        <a14:foregroundMark x1="50324" y1="85152" x2="50324" y2="85152"/>
                        <a14:foregroundMark x1="50000" y1="79697" x2="50000" y2="79697"/>
                        <a14:foregroundMark x1="58091" y1="81818" x2="58091" y2="81818"/>
                        <a14:foregroundMark x1="61812" y1="79697" x2="61812" y2="79697"/>
                        <a14:foregroundMark x1="71683" y1="83333" x2="71683" y2="83333"/>
                        <a14:foregroundMark x1="76861" y1="80000" x2="76861" y2="80000"/>
                        <a14:foregroundMark x1="85113" y1="80909" x2="85113" y2="80909"/>
                        <a14:foregroundMark x1="86893" y1="93636" x2="86893" y2="93636"/>
                        <a14:foregroundMark x1="91748" y1="90606" x2="91748" y2="90606"/>
                        <a14:foregroundMark x1="38350" y1="24848" x2="38350" y2="24848"/>
                        <a14:foregroundMark x1="40291" y1="28182" x2="40291" y2="28182"/>
                      </a14:backgroundRemoval>
                    </a14:imgEffect>
                  </a14:imgLayer>
                </a14:imgProps>
              </a:ext>
              <a:ext uri="{28A0092B-C50C-407E-A947-70E740481C1C}">
                <a14:useLocalDpi xmlns:a14="http://schemas.microsoft.com/office/drawing/2010/main" val="0"/>
              </a:ext>
            </a:extLst>
          </a:blip>
          <a:stretch>
            <a:fillRect/>
          </a:stretch>
        </p:blipFill>
        <p:spPr>
          <a:xfrm>
            <a:off x="9871117" y="365125"/>
            <a:ext cx="1482683" cy="791724"/>
          </a:xfrm>
          <a:prstGeom prst="rect">
            <a:avLst/>
          </a:prstGeom>
        </p:spPr>
      </p:pic>
    </p:spTree>
    <p:extLst>
      <p:ext uri="{BB962C8B-B14F-4D97-AF65-F5344CB8AC3E}">
        <p14:creationId xmlns:p14="http://schemas.microsoft.com/office/powerpoint/2010/main" val="2047319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4959927" cy="1205057"/>
          </a:xfrm>
          <a:solidFill>
            <a:srgbClr val="44546A">
              <a:alpha val="78824"/>
            </a:srgbClr>
          </a:solidFill>
        </p:spPr>
        <p:txBody>
          <a:bodyPr/>
          <a:lstStyle/>
          <a:p>
            <a:pPr marL="461963"/>
            <a:r>
              <a:rPr lang="en-US" dirty="0" smtClean="0">
                <a:solidFill>
                  <a:schemeClr val="bg1"/>
                </a:solidFill>
              </a:rPr>
              <a:t>Change chart type</a:t>
            </a:r>
            <a:endParaRPr lang="en-US" dirty="0">
              <a:solidFill>
                <a:schemeClr val="bg1"/>
              </a:solidFill>
            </a:endParaRPr>
          </a:p>
        </p:txBody>
      </p:sp>
      <p:pic>
        <p:nvPicPr>
          <p:cNvPr id="4" name="Content Placeholder 3"/>
          <p:cNvPicPr>
            <a:picLocks noGrp="1" noChangeAspect="1"/>
          </p:cNvPicPr>
          <p:nvPr>
            <p:ph idx="1"/>
          </p:nvPr>
        </p:nvPicPr>
        <p:blipFill>
          <a:blip r:embed="rId2"/>
          <a:stretch>
            <a:fillRect/>
          </a:stretch>
        </p:blipFill>
        <p:spPr>
          <a:xfrm>
            <a:off x="1053318" y="1930833"/>
            <a:ext cx="9772942" cy="4486275"/>
          </a:xfrm>
          <a:prstGeom prst="rect">
            <a:avLst/>
          </a:prstGeom>
        </p:spPr>
      </p:pic>
      <p:cxnSp>
        <p:nvCxnSpPr>
          <p:cNvPr id="5" name="Straight Arrow Connector 4"/>
          <p:cNvCxnSpPr/>
          <p:nvPr/>
        </p:nvCxnSpPr>
        <p:spPr>
          <a:xfrm flipV="1">
            <a:off x="8821555" y="2161309"/>
            <a:ext cx="1329208" cy="2229"/>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2880" y1="42424" x2="42880" y2="42424"/>
                        <a14:foregroundMark x1="38350" y1="28182" x2="38350" y2="28182"/>
                        <a14:foregroundMark x1="43042" y1="14545" x2="43042" y2="14545"/>
                        <a14:foregroundMark x1="50000" y1="6667" x2="50000" y2="6667"/>
                        <a14:foregroundMark x1="57120" y1="15455" x2="57120" y2="15455"/>
                        <a14:foregroundMark x1="61812" y1="29091" x2="61812" y2="29091"/>
                        <a14:foregroundMark x1="57443" y1="40909" x2="57443" y2="40909"/>
                        <a14:foregroundMark x1="58414" y1="42121" x2="58414" y2="42121"/>
                        <a14:foregroundMark x1="57443" y1="44848" x2="57443" y2="44848"/>
                        <a14:foregroundMark x1="58252" y1="38788" x2="58252" y2="38788"/>
                        <a14:foregroundMark x1="61003" y1="41212" x2="61003" y2="41212"/>
                        <a14:foregroundMark x1="49838" y1="49697" x2="49838" y2="49697"/>
                        <a14:foregroundMark x1="8738" y1="82727" x2="8738" y2="82727"/>
                        <a14:foregroundMark x1="13916" y1="82727" x2="13916" y2="82727"/>
                        <a14:foregroundMark x1="24110" y1="79091" x2="24110" y2="79091"/>
                        <a14:foregroundMark x1="27670" y1="81818" x2="27670" y2="81818"/>
                        <a14:foregroundMark x1="27994" y1="91515" x2="27994" y2="91515"/>
                        <a14:foregroundMark x1="35922" y1="82424" x2="35922" y2="82424"/>
                        <a14:foregroundMark x1="39320" y1="79091" x2="39320" y2="79091"/>
                        <a14:foregroundMark x1="37217" y1="94545" x2="37217" y2="94545"/>
                        <a14:foregroundMark x1="50324" y1="85152" x2="50324" y2="85152"/>
                        <a14:foregroundMark x1="50000" y1="79697" x2="50000" y2="79697"/>
                        <a14:foregroundMark x1="58091" y1="81818" x2="58091" y2="81818"/>
                        <a14:foregroundMark x1="61812" y1="79697" x2="61812" y2="79697"/>
                        <a14:foregroundMark x1="71683" y1="83333" x2="71683" y2="83333"/>
                        <a14:foregroundMark x1="76861" y1="80000" x2="76861" y2="80000"/>
                        <a14:foregroundMark x1="85113" y1="80909" x2="85113" y2="80909"/>
                        <a14:foregroundMark x1="86893" y1="93636" x2="86893" y2="93636"/>
                        <a14:foregroundMark x1="91748" y1="90606" x2="91748" y2="90606"/>
                        <a14:foregroundMark x1="38350" y1="24848" x2="38350" y2="24848"/>
                        <a14:foregroundMark x1="40291" y1="28182" x2="40291" y2="28182"/>
                      </a14:backgroundRemoval>
                    </a14:imgEffect>
                  </a14:imgLayer>
                </a14:imgProps>
              </a:ext>
              <a:ext uri="{28A0092B-C50C-407E-A947-70E740481C1C}">
                <a14:useLocalDpi xmlns:a14="http://schemas.microsoft.com/office/drawing/2010/main" val="0"/>
              </a:ext>
            </a:extLst>
          </a:blip>
          <a:stretch>
            <a:fillRect/>
          </a:stretch>
        </p:blipFill>
        <p:spPr>
          <a:xfrm>
            <a:off x="9871117" y="365125"/>
            <a:ext cx="1482683" cy="791724"/>
          </a:xfrm>
          <a:prstGeom prst="rect">
            <a:avLst/>
          </a:prstGeom>
        </p:spPr>
      </p:pic>
    </p:spTree>
    <p:extLst>
      <p:ext uri="{BB962C8B-B14F-4D97-AF65-F5344CB8AC3E}">
        <p14:creationId xmlns:p14="http://schemas.microsoft.com/office/powerpoint/2010/main" val="2060078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3352800" cy="1205057"/>
          </a:xfrm>
          <a:solidFill>
            <a:srgbClr val="44546A">
              <a:alpha val="80000"/>
            </a:srgbClr>
          </a:solidFill>
        </p:spPr>
        <p:txBody>
          <a:bodyPr/>
          <a:lstStyle/>
          <a:p>
            <a:pPr marL="461963"/>
            <a:r>
              <a:rPr lang="en-US" dirty="0" smtClean="0">
                <a:solidFill>
                  <a:schemeClr val="bg1"/>
                </a:solidFill>
              </a:rPr>
              <a:t>Add a filter</a:t>
            </a:r>
            <a:endParaRPr lang="en-US" dirty="0">
              <a:solidFill>
                <a:schemeClr val="bg1"/>
              </a:solidFill>
            </a:endParaRPr>
          </a:p>
        </p:txBody>
      </p:sp>
      <p:pic>
        <p:nvPicPr>
          <p:cNvPr id="4" name="Content Placeholder 3"/>
          <p:cNvPicPr>
            <a:picLocks noGrp="1" noChangeAspect="1"/>
          </p:cNvPicPr>
          <p:nvPr>
            <p:ph idx="1"/>
          </p:nvPr>
        </p:nvPicPr>
        <p:blipFill>
          <a:blip r:embed="rId2"/>
          <a:stretch>
            <a:fillRect/>
          </a:stretch>
        </p:blipFill>
        <p:spPr>
          <a:xfrm>
            <a:off x="1052419" y="1893888"/>
            <a:ext cx="9756756" cy="4486275"/>
          </a:xfrm>
          <a:prstGeom prst="rect">
            <a:avLst/>
          </a:prstGeom>
        </p:spPr>
      </p:pic>
      <p:cxnSp>
        <p:nvCxnSpPr>
          <p:cNvPr id="5" name="Straight Arrow Connector 4"/>
          <p:cNvCxnSpPr/>
          <p:nvPr/>
        </p:nvCxnSpPr>
        <p:spPr>
          <a:xfrm flipV="1">
            <a:off x="1757695" y="2794578"/>
            <a:ext cx="431323" cy="329543"/>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2880" y1="42424" x2="42880" y2="42424"/>
                        <a14:foregroundMark x1="38350" y1="28182" x2="38350" y2="28182"/>
                        <a14:foregroundMark x1="43042" y1="14545" x2="43042" y2="14545"/>
                        <a14:foregroundMark x1="50000" y1="6667" x2="50000" y2="6667"/>
                        <a14:foregroundMark x1="57120" y1="15455" x2="57120" y2="15455"/>
                        <a14:foregroundMark x1="61812" y1="29091" x2="61812" y2="29091"/>
                        <a14:foregroundMark x1="57443" y1="40909" x2="57443" y2="40909"/>
                        <a14:foregroundMark x1="58414" y1="42121" x2="58414" y2="42121"/>
                        <a14:foregroundMark x1="57443" y1="44848" x2="57443" y2="44848"/>
                        <a14:foregroundMark x1="58252" y1="38788" x2="58252" y2="38788"/>
                        <a14:foregroundMark x1="61003" y1="41212" x2="61003" y2="41212"/>
                        <a14:foregroundMark x1="49838" y1="49697" x2="49838" y2="49697"/>
                        <a14:foregroundMark x1="8738" y1="82727" x2="8738" y2="82727"/>
                        <a14:foregroundMark x1="13916" y1="82727" x2="13916" y2="82727"/>
                        <a14:foregroundMark x1="24110" y1="79091" x2="24110" y2="79091"/>
                        <a14:foregroundMark x1="27670" y1="81818" x2="27670" y2="81818"/>
                        <a14:foregroundMark x1="27994" y1="91515" x2="27994" y2="91515"/>
                        <a14:foregroundMark x1="35922" y1="82424" x2="35922" y2="82424"/>
                        <a14:foregroundMark x1="39320" y1="79091" x2="39320" y2="79091"/>
                        <a14:foregroundMark x1="37217" y1="94545" x2="37217" y2="94545"/>
                        <a14:foregroundMark x1="50324" y1="85152" x2="50324" y2="85152"/>
                        <a14:foregroundMark x1="50000" y1="79697" x2="50000" y2="79697"/>
                        <a14:foregroundMark x1="58091" y1="81818" x2="58091" y2="81818"/>
                        <a14:foregroundMark x1="61812" y1="79697" x2="61812" y2="79697"/>
                        <a14:foregroundMark x1="71683" y1="83333" x2="71683" y2="83333"/>
                        <a14:foregroundMark x1="76861" y1="80000" x2="76861" y2="80000"/>
                        <a14:foregroundMark x1="85113" y1="80909" x2="85113" y2="80909"/>
                        <a14:foregroundMark x1="86893" y1="93636" x2="86893" y2="93636"/>
                        <a14:foregroundMark x1="91748" y1="90606" x2="91748" y2="90606"/>
                        <a14:foregroundMark x1="38350" y1="24848" x2="38350" y2="24848"/>
                        <a14:foregroundMark x1="40291" y1="28182" x2="40291" y2="28182"/>
                      </a14:backgroundRemoval>
                    </a14:imgEffect>
                  </a14:imgLayer>
                </a14:imgProps>
              </a:ext>
              <a:ext uri="{28A0092B-C50C-407E-A947-70E740481C1C}">
                <a14:useLocalDpi xmlns:a14="http://schemas.microsoft.com/office/drawing/2010/main" val="0"/>
              </a:ext>
            </a:extLst>
          </a:blip>
          <a:stretch>
            <a:fillRect/>
          </a:stretch>
        </p:blipFill>
        <p:spPr>
          <a:xfrm>
            <a:off x="9871117" y="365125"/>
            <a:ext cx="1482683" cy="791724"/>
          </a:xfrm>
          <a:prstGeom prst="rect">
            <a:avLst/>
          </a:prstGeom>
        </p:spPr>
      </p:pic>
    </p:spTree>
    <p:extLst>
      <p:ext uri="{BB962C8B-B14F-4D97-AF65-F5344CB8AC3E}">
        <p14:creationId xmlns:p14="http://schemas.microsoft.com/office/powerpoint/2010/main" val="214355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5237018" cy="1186584"/>
          </a:xfrm>
          <a:solidFill>
            <a:srgbClr val="44546A">
              <a:alpha val="78824"/>
            </a:srgbClr>
          </a:solidFill>
        </p:spPr>
        <p:txBody>
          <a:bodyPr/>
          <a:lstStyle/>
          <a:p>
            <a:pPr marL="461963"/>
            <a:r>
              <a:rPr lang="en-US" dirty="0" smtClean="0">
                <a:solidFill>
                  <a:schemeClr val="bg1"/>
                </a:solidFill>
              </a:rPr>
              <a:t>Change chart colors</a:t>
            </a:r>
            <a:endParaRPr lang="en-US" dirty="0">
              <a:solidFill>
                <a:schemeClr val="bg1"/>
              </a:solidFill>
            </a:endParaRPr>
          </a:p>
        </p:txBody>
      </p:sp>
      <p:pic>
        <p:nvPicPr>
          <p:cNvPr id="4" name="Content Placeholder 3"/>
          <p:cNvPicPr>
            <a:picLocks noGrp="1" noChangeAspect="1"/>
          </p:cNvPicPr>
          <p:nvPr>
            <p:ph idx="1"/>
          </p:nvPr>
        </p:nvPicPr>
        <p:blipFill>
          <a:blip r:embed="rId2"/>
          <a:stretch>
            <a:fillRect/>
          </a:stretch>
        </p:blipFill>
        <p:spPr>
          <a:xfrm>
            <a:off x="1080655" y="1924270"/>
            <a:ext cx="9779155" cy="4483602"/>
          </a:xfrm>
          <a:prstGeom prst="rect">
            <a:avLst/>
          </a:prstGeom>
        </p:spPr>
      </p:pic>
      <p:cxnSp>
        <p:nvCxnSpPr>
          <p:cNvPr id="5" name="Curved Connector 4"/>
          <p:cNvCxnSpPr/>
          <p:nvPr/>
        </p:nvCxnSpPr>
        <p:spPr>
          <a:xfrm>
            <a:off x="1671862" y="3355032"/>
            <a:ext cx="600284" cy="164022"/>
          </a:xfrm>
          <a:prstGeom prst="curvedConnector3">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2880" y1="42424" x2="42880" y2="42424"/>
                        <a14:foregroundMark x1="38350" y1="28182" x2="38350" y2="28182"/>
                        <a14:foregroundMark x1="43042" y1="14545" x2="43042" y2="14545"/>
                        <a14:foregroundMark x1="50000" y1="6667" x2="50000" y2="6667"/>
                        <a14:foregroundMark x1="57120" y1="15455" x2="57120" y2="15455"/>
                        <a14:foregroundMark x1="61812" y1="29091" x2="61812" y2="29091"/>
                        <a14:foregroundMark x1="57443" y1="40909" x2="57443" y2="40909"/>
                        <a14:foregroundMark x1="58414" y1="42121" x2="58414" y2="42121"/>
                        <a14:foregroundMark x1="57443" y1="44848" x2="57443" y2="44848"/>
                        <a14:foregroundMark x1="58252" y1="38788" x2="58252" y2="38788"/>
                        <a14:foregroundMark x1="61003" y1="41212" x2="61003" y2="41212"/>
                        <a14:foregroundMark x1="49838" y1="49697" x2="49838" y2="49697"/>
                        <a14:foregroundMark x1="8738" y1="82727" x2="8738" y2="82727"/>
                        <a14:foregroundMark x1="13916" y1="82727" x2="13916" y2="82727"/>
                        <a14:foregroundMark x1="24110" y1="79091" x2="24110" y2="79091"/>
                        <a14:foregroundMark x1="27670" y1="81818" x2="27670" y2="81818"/>
                        <a14:foregroundMark x1="27994" y1="91515" x2="27994" y2="91515"/>
                        <a14:foregroundMark x1="35922" y1="82424" x2="35922" y2="82424"/>
                        <a14:foregroundMark x1="39320" y1="79091" x2="39320" y2="79091"/>
                        <a14:foregroundMark x1="37217" y1="94545" x2="37217" y2="94545"/>
                        <a14:foregroundMark x1="50324" y1="85152" x2="50324" y2="85152"/>
                        <a14:foregroundMark x1="50000" y1="79697" x2="50000" y2="79697"/>
                        <a14:foregroundMark x1="58091" y1="81818" x2="58091" y2="81818"/>
                        <a14:foregroundMark x1="61812" y1="79697" x2="61812" y2="79697"/>
                        <a14:foregroundMark x1="71683" y1="83333" x2="71683" y2="83333"/>
                        <a14:foregroundMark x1="76861" y1="80000" x2="76861" y2="80000"/>
                        <a14:foregroundMark x1="85113" y1="80909" x2="85113" y2="80909"/>
                        <a14:foregroundMark x1="86893" y1="93636" x2="86893" y2="93636"/>
                        <a14:foregroundMark x1="91748" y1="90606" x2="91748" y2="90606"/>
                        <a14:foregroundMark x1="38350" y1="24848" x2="38350" y2="24848"/>
                        <a14:foregroundMark x1="40291" y1="28182" x2="40291" y2="28182"/>
                      </a14:backgroundRemoval>
                    </a14:imgEffect>
                  </a14:imgLayer>
                </a14:imgProps>
              </a:ext>
              <a:ext uri="{28A0092B-C50C-407E-A947-70E740481C1C}">
                <a14:useLocalDpi xmlns:a14="http://schemas.microsoft.com/office/drawing/2010/main" val="0"/>
              </a:ext>
            </a:extLst>
          </a:blip>
          <a:stretch>
            <a:fillRect/>
          </a:stretch>
        </p:blipFill>
        <p:spPr>
          <a:xfrm>
            <a:off x="9871117" y="365125"/>
            <a:ext cx="1482683" cy="791724"/>
          </a:xfrm>
          <a:prstGeom prst="rect">
            <a:avLst/>
          </a:prstGeom>
        </p:spPr>
      </p:pic>
    </p:spTree>
    <p:extLst>
      <p:ext uri="{BB962C8B-B14F-4D97-AF65-F5344CB8AC3E}">
        <p14:creationId xmlns:p14="http://schemas.microsoft.com/office/powerpoint/2010/main" val="761265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8682182" cy="1205057"/>
          </a:xfrm>
          <a:solidFill>
            <a:srgbClr val="44546A">
              <a:alpha val="78824"/>
            </a:srgbClr>
          </a:solidFill>
        </p:spPr>
        <p:txBody>
          <a:bodyPr/>
          <a:lstStyle/>
          <a:p>
            <a:pPr marL="461963"/>
            <a:r>
              <a:rPr lang="en-US" dirty="0" smtClean="0">
                <a:solidFill>
                  <a:schemeClr val="bg1"/>
                </a:solidFill>
              </a:rPr>
              <a:t>Make another chart in a new sheet</a:t>
            </a:r>
            <a:endParaRPr lang="en-US" dirty="0">
              <a:solidFill>
                <a:schemeClr val="bg1"/>
              </a:solidFill>
            </a:endParaRPr>
          </a:p>
        </p:txBody>
      </p:sp>
      <p:pic>
        <p:nvPicPr>
          <p:cNvPr id="6" name="Content Placeholder 5"/>
          <p:cNvPicPr>
            <a:picLocks noGrp="1" noChangeAspect="1"/>
          </p:cNvPicPr>
          <p:nvPr>
            <p:ph idx="1"/>
          </p:nvPr>
        </p:nvPicPr>
        <p:blipFill>
          <a:blip r:embed="rId2"/>
          <a:stretch>
            <a:fillRect/>
          </a:stretch>
        </p:blipFill>
        <p:spPr>
          <a:xfrm>
            <a:off x="1016121" y="1903125"/>
            <a:ext cx="9845166" cy="4486275"/>
          </a:xfrm>
          <a:prstGeom prst="rect">
            <a:avLst/>
          </a:prstGeom>
        </p:spPr>
      </p:pic>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2880" y1="42424" x2="42880" y2="42424"/>
                        <a14:foregroundMark x1="38350" y1="28182" x2="38350" y2="28182"/>
                        <a14:foregroundMark x1="43042" y1="14545" x2="43042" y2="14545"/>
                        <a14:foregroundMark x1="50000" y1="6667" x2="50000" y2="6667"/>
                        <a14:foregroundMark x1="57120" y1="15455" x2="57120" y2="15455"/>
                        <a14:foregroundMark x1="61812" y1="29091" x2="61812" y2="29091"/>
                        <a14:foregroundMark x1="57443" y1="40909" x2="57443" y2="40909"/>
                        <a14:foregroundMark x1="58414" y1="42121" x2="58414" y2="42121"/>
                        <a14:foregroundMark x1="57443" y1="44848" x2="57443" y2="44848"/>
                        <a14:foregroundMark x1="58252" y1="38788" x2="58252" y2="38788"/>
                        <a14:foregroundMark x1="61003" y1="41212" x2="61003" y2="41212"/>
                        <a14:foregroundMark x1="49838" y1="49697" x2="49838" y2="49697"/>
                        <a14:foregroundMark x1="8738" y1="82727" x2="8738" y2="82727"/>
                        <a14:foregroundMark x1="13916" y1="82727" x2="13916" y2="82727"/>
                        <a14:foregroundMark x1="24110" y1="79091" x2="24110" y2="79091"/>
                        <a14:foregroundMark x1="27670" y1="81818" x2="27670" y2="81818"/>
                        <a14:foregroundMark x1="27994" y1="91515" x2="27994" y2="91515"/>
                        <a14:foregroundMark x1="35922" y1="82424" x2="35922" y2="82424"/>
                        <a14:foregroundMark x1="39320" y1="79091" x2="39320" y2="79091"/>
                        <a14:foregroundMark x1="37217" y1="94545" x2="37217" y2="94545"/>
                        <a14:foregroundMark x1="50324" y1="85152" x2="50324" y2="85152"/>
                        <a14:foregroundMark x1="50000" y1="79697" x2="50000" y2="79697"/>
                        <a14:foregroundMark x1="58091" y1="81818" x2="58091" y2="81818"/>
                        <a14:foregroundMark x1="61812" y1="79697" x2="61812" y2="79697"/>
                        <a14:foregroundMark x1="71683" y1="83333" x2="71683" y2="83333"/>
                        <a14:foregroundMark x1="76861" y1="80000" x2="76861" y2="80000"/>
                        <a14:foregroundMark x1="85113" y1="80909" x2="85113" y2="80909"/>
                        <a14:foregroundMark x1="86893" y1="93636" x2="86893" y2="93636"/>
                        <a14:foregroundMark x1="91748" y1="90606" x2="91748" y2="90606"/>
                        <a14:foregroundMark x1="38350" y1="24848" x2="38350" y2="24848"/>
                        <a14:foregroundMark x1="40291" y1="28182" x2="40291" y2="28182"/>
                      </a14:backgroundRemoval>
                    </a14:imgEffect>
                  </a14:imgLayer>
                </a14:imgProps>
              </a:ext>
              <a:ext uri="{28A0092B-C50C-407E-A947-70E740481C1C}">
                <a14:useLocalDpi xmlns:a14="http://schemas.microsoft.com/office/drawing/2010/main" val="0"/>
              </a:ext>
            </a:extLst>
          </a:blip>
          <a:stretch>
            <a:fillRect/>
          </a:stretch>
        </p:blipFill>
        <p:spPr>
          <a:xfrm>
            <a:off x="9871117" y="365125"/>
            <a:ext cx="1482683" cy="791724"/>
          </a:xfrm>
          <a:prstGeom prst="rect">
            <a:avLst/>
          </a:prstGeom>
        </p:spPr>
      </p:pic>
    </p:spTree>
    <p:extLst>
      <p:ext uri="{BB962C8B-B14F-4D97-AF65-F5344CB8AC3E}">
        <p14:creationId xmlns:p14="http://schemas.microsoft.com/office/powerpoint/2010/main" val="21363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stretch>
            <a:fillRect/>
          </a:stretch>
        </p:blipFill>
        <p:spPr>
          <a:xfrm>
            <a:off x="1058117" y="1912361"/>
            <a:ext cx="9745694" cy="4486275"/>
          </a:xfrm>
          <a:prstGeom prst="rect">
            <a:avLst/>
          </a:prstGeom>
        </p:spPr>
      </p:pic>
      <p:sp>
        <p:nvSpPr>
          <p:cNvPr id="2" name="Title 1"/>
          <p:cNvSpPr>
            <a:spLocks noGrp="1"/>
          </p:cNvSpPr>
          <p:nvPr>
            <p:ph type="title"/>
          </p:nvPr>
        </p:nvSpPr>
        <p:spPr>
          <a:xfrm>
            <a:off x="0" y="365126"/>
            <a:ext cx="9153236" cy="1207732"/>
          </a:xfrm>
          <a:solidFill>
            <a:srgbClr val="44546A">
              <a:alpha val="80000"/>
            </a:srgbClr>
          </a:solidFill>
        </p:spPr>
        <p:txBody>
          <a:bodyPr/>
          <a:lstStyle/>
          <a:p>
            <a:pPr marL="461963"/>
            <a:r>
              <a:rPr lang="en-US" dirty="0" smtClean="0">
                <a:solidFill>
                  <a:schemeClr val="bg1"/>
                </a:solidFill>
              </a:rPr>
              <a:t>Make a dashboard of multiple charts</a:t>
            </a:r>
            <a:endParaRPr lang="en-US" dirty="0">
              <a:solidFill>
                <a:schemeClr val="bg1"/>
              </a:solidFill>
            </a:endParaRPr>
          </a:p>
        </p:txBody>
      </p:sp>
      <p:cxnSp>
        <p:nvCxnSpPr>
          <p:cNvPr id="5" name="Curved Connector 4"/>
          <p:cNvCxnSpPr/>
          <p:nvPr/>
        </p:nvCxnSpPr>
        <p:spPr>
          <a:xfrm flipV="1">
            <a:off x="1561026" y="2687782"/>
            <a:ext cx="1293011" cy="550143"/>
          </a:xfrm>
          <a:prstGeom prst="curvedConnector3">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 name="Curved Connector 6"/>
          <p:cNvCxnSpPr/>
          <p:nvPr/>
        </p:nvCxnSpPr>
        <p:spPr>
          <a:xfrm>
            <a:off x="1561026" y="3355756"/>
            <a:ext cx="1219120" cy="1207732"/>
          </a:xfrm>
          <a:prstGeom prst="curvedConnector3">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2880" y1="42424" x2="42880" y2="42424"/>
                        <a14:foregroundMark x1="38350" y1="28182" x2="38350" y2="28182"/>
                        <a14:foregroundMark x1="43042" y1="14545" x2="43042" y2="14545"/>
                        <a14:foregroundMark x1="50000" y1="6667" x2="50000" y2="6667"/>
                        <a14:foregroundMark x1="57120" y1="15455" x2="57120" y2="15455"/>
                        <a14:foregroundMark x1="61812" y1="29091" x2="61812" y2="29091"/>
                        <a14:foregroundMark x1="57443" y1="40909" x2="57443" y2="40909"/>
                        <a14:foregroundMark x1="58414" y1="42121" x2="58414" y2="42121"/>
                        <a14:foregroundMark x1="57443" y1="44848" x2="57443" y2="44848"/>
                        <a14:foregroundMark x1="58252" y1="38788" x2="58252" y2="38788"/>
                        <a14:foregroundMark x1="61003" y1="41212" x2="61003" y2="41212"/>
                        <a14:foregroundMark x1="49838" y1="49697" x2="49838" y2="49697"/>
                        <a14:foregroundMark x1="8738" y1="82727" x2="8738" y2="82727"/>
                        <a14:foregroundMark x1="13916" y1="82727" x2="13916" y2="82727"/>
                        <a14:foregroundMark x1="24110" y1="79091" x2="24110" y2="79091"/>
                        <a14:foregroundMark x1="27670" y1="81818" x2="27670" y2="81818"/>
                        <a14:foregroundMark x1="27994" y1="91515" x2="27994" y2="91515"/>
                        <a14:foregroundMark x1="35922" y1="82424" x2="35922" y2="82424"/>
                        <a14:foregroundMark x1="39320" y1="79091" x2="39320" y2="79091"/>
                        <a14:foregroundMark x1="37217" y1="94545" x2="37217" y2="94545"/>
                        <a14:foregroundMark x1="50324" y1="85152" x2="50324" y2="85152"/>
                        <a14:foregroundMark x1="50000" y1="79697" x2="50000" y2="79697"/>
                        <a14:foregroundMark x1="58091" y1="81818" x2="58091" y2="81818"/>
                        <a14:foregroundMark x1="61812" y1="79697" x2="61812" y2="79697"/>
                        <a14:foregroundMark x1="71683" y1="83333" x2="71683" y2="83333"/>
                        <a14:foregroundMark x1="76861" y1="80000" x2="76861" y2="80000"/>
                        <a14:foregroundMark x1="85113" y1="80909" x2="85113" y2="80909"/>
                        <a14:foregroundMark x1="86893" y1="93636" x2="86893" y2="93636"/>
                        <a14:foregroundMark x1="91748" y1="90606" x2="91748" y2="90606"/>
                        <a14:foregroundMark x1="38350" y1="24848" x2="38350" y2="24848"/>
                        <a14:foregroundMark x1="40291" y1="28182" x2="40291" y2="28182"/>
                      </a14:backgroundRemoval>
                    </a14:imgEffect>
                  </a14:imgLayer>
                </a14:imgProps>
              </a:ext>
              <a:ext uri="{28A0092B-C50C-407E-A947-70E740481C1C}">
                <a14:useLocalDpi xmlns:a14="http://schemas.microsoft.com/office/drawing/2010/main" val="0"/>
              </a:ext>
            </a:extLst>
          </a:blip>
          <a:stretch>
            <a:fillRect/>
          </a:stretch>
        </p:blipFill>
        <p:spPr>
          <a:xfrm>
            <a:off x="9871117" y="365125"/>
            <a:ext cx="1482683" cy="791724"/>
          </a:xfrm>
          <a:prstGeom prst="rect">
            <a:avLst/>
          </a:prstGeom>
        </p:spPr>
      </p:pic>
      <p:cxnSp>
        <p:nvCxnSpPr>
          <p:cNvPr id="8" name="Straight Arrow Connector 7"/>
          <p:cNvCxnSpPr/>
          <p:nvPr/>
        </p:nvCxnSpPr>
        <p:spPr>
          <a:xfrm flipV="1">
            <a:off x="2595418" y="6351997"/>
            <a:ext cx="444621" cy="279712"/>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4118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4747491" cy="1121929"/>
          </a:xfrm>
          <a:solidFill>
            <a:srgbClr val="44546A">
              <a:alpha val="78824"/>
            </a:srgbClr>
          </a:solidFill>
        </p:spPr>
        <p:txBody>
          <a:bodyPr/>
          <a:lstStyle/>
          <a:p>
            <a:pPr marL="461963"/>
            <a:r>
              <a:rPr lang="en-US" dirty="0" smtClean="0">
                <a:solidFill>
                  <a:schemeClr val="bg1"/>
                </a:solidFill>
              </a:rPr>
              <a:t>Finishing touches</a:t>
            </a:r>
            <a:endParaRPr lang="en-US" dirty="0">
              <a:solidFill>
                <a:schemeClr val="bg1"/>
              </a:solidFill>
            </a:endParaRPr>
          </a:p>
        </p:txBody>
      </p:sp>
      <p:pic>
        <p:nvPicPr>
          <p:cNvPr id="5" name="Picture 4"/>
          <p:cNvPicPr>
            <a:picLocks noChangeAspect="1"/>
          </p:cNvPicPr>
          <p:nvPr/>
        </p:nvPicPr>
        <p:blipFill>
          <a:blip r:embed="rId2"/>
          <a:stretch>
            <a:fillRect/>
          </a:stretch>
        </p:blipFill>
        <p:spPr>
          <a:xfrm>
            <a:off x="1459345" y="1560392"/>
            <a:ext cx="8839200" cy="5297608"/>
          </a:xfrm>
          <a:prstGeom prst="rect">
            <a:avLst/>
          </a:prstGeom>
        </p:spPr>
      </p:pic>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2880" y1="42424" x2="42880" y2="42424"/>
                        <a14:foregroundMark x1="38350" y1="28182" x2="38350" y2="28182"/>
                        <a14:foregroundMark x1="43042" y1="14545" x2="43042" y2="14545"/>
                        <a14:foregroundMark x1="50000" y1="6667" x2="50000" y2="6667"/>
                        <a14:foregroundMark x1="57120" y1="15455" x2="57120" y2="15455"/>
                        <a14:foregroundMark x1="61812" y1="29091" x2="61812" y2="29091"/>
                        <a14:foregroundMark x1="57443" y1="40909" x2="57443" y2="40909"/>
                        <a14:foregroundMark x1="58414" y1="42121" x2="58414" y2="42121"/>
                        <a14:foregroundMark x1="57443" y1="44848" x2="57443" y2="44848"/>
                        <a14:foregroundMark x1="58252" y1="38788" x2="58252" y2="38788"/>
                        <a14:foregroundMark x1="61003" y1="41212" x2="61003" y2="41212"/>
                        <a14:foregroundMark x1="49838" y1="49697" x2="49838" y2="49697"/>
                        <a14:foregroundMark x1="8738" y1="82727" x2="8738" y2="82727"/>
                        <a14:foregroundMark x1="13916" y1="82727" x2="13916" y2="82727"/>
                        <a14:foregroundMark x1="24110" y1="79091" x2="24110" y2="79091"/>
                        <a14:foregroundMark x1="27670" y1="81818" x2="27670" y2="81818"/>
                        <a14:foregroundMark x1="27994" y1="91515" x2="27994" y2="91515"/>
                        <a14:foregroundMark x1="35922" y1="82424" x2="35922" y2="82424"/>
                        <a14:foregroundMark x1="39320" y1="79091" x2="39320" y2="79091"/>
                        <a14:foregroundMark x1="37217" y1="94545" x2="37217" y2="94545"/>
                        <a14:foregroundMark x1="50324" y1="85152" x2="50324" y2="85152"/>
                        <a14:foregroundMark x1="50000" y1="79697" x2="50000" y2="79697"/>
                        <a14:foregroundMark x1="58091" y1="81818" x2="58091" y2="81818"/>
                        <a14:foregroundMark x1="61812" y1="79697" x2="61812" y2="79697"/>
                        <a14:foregroundMark x1="71683" y1="83333" x2="71683" y2="83333"/>
                        <a14:foregroundMark x1="76861" y1="80000" x2="76861" y2="80000"/>
                        <a14:foregroundMark x1="85113" y1="80909" x2="85113" y2="80909"/>
                        <a14:foregroundMark x1="86893" y1="93636" x2="86893" y2="93636"/>
                        <a14:foregroundMark x1="91748" y1="90606" x2="91748" y2="90606"/>
                        <a14:foregroundMark x1="38350" y1="24848" x2="38350" y2="24848"/>
                        <a14:foregroundMark x1="40291" y1="28182" x2="40291" y2="28182"/>
                      </a14:backgroundRemoval>
                    </a14:imgEffect>
                  </a14:imgLayer>
                </a14:imgProps>
              </a:ext>
              <a:ext uri="{28A0092B-C50C-407E-A947-70E740481C1C}">
                <a14:useLocalDpi xmlns:a14="http://schemas.microsoft.com/office/drawing/2010/main" val="0"/>
              </a:ext>
            </a:extLst>
          </a:blip>
          <a:stretch>
            <a:fillRect/>
          </a:stretch>
        </p:blipFill>
        <p:spPr>
          <a:xfrm>
            <a:off x="9871117" y="365125"/>
            <a:ext cx="1482683" cy="791724"/>
          </a:xfrm>
          <a:prstGeom prst="rect">
            <a:avLst/>
          </a:prstGeom>
        </p:spPr>
      </p:pic>
      <p:cxnSp>
        <p:nvCxnSpPr>
          <p:cNvPr id="7" name="Straight Arrow Connector 6"/>
          <p:cNvCxnSpPr/>
          <p:nvPr/>
        </p:nvCxnSpPr>
        <p:spPr>
          <a:xfrm flipV="1">
            <a:off x="850726" y="1798862"/>
            <a:ext cx="608619" cy="441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850725" y="3535298"/>
            <a:ext cx="608619" cy="441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10308148" y="2288389"/>
            <a:ext cx="608619" cy="441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5554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2506" y="365125"/>
            <a:ext cx="2649494" cy="1325563"/>
          </a:xfrm>
          <a:solidFill>
            <a:srgbClr val="44546A">
              <a:alpha val="80000"/>
            </a:srgbClr>
          </a:solidFill>
        </p:spPr>
        <p:txBody>
          <a:bodyPr/>
          <a:lstStyle/>
          <a:p>
            <a:r>
              <a:rPr lang="en-US" dirty="0" smtClean="0">
                <a:solidFill>
                  <a:schemeClr val="bg1"/>
                </a:solidFill>
              </a:rPr>
              <a:t>Publish </a:t>
            </a:r>
            <a:br>
              <a:rPr lang="en-US" dirty="0" smtClean="0">
                <a:solidFill>
                  <a:schemeClr val="bg1"/>
                </a:solidFill>
              </a:rPr>
            </a:br>
            <a:r>
              <a:rPr lang="en-US" dirty="0" smtClean="0">
                <a:solidFill>
                  <a:schemeClr val="bg1"/>
                </a:solidFill>
              </a:rPr>
              <a:t>and share</a:t>
            </a:r>
            <a:endParaRPr lang="en-US" dirty="0">
              <a:solidFill>
                <a:schemeClr val="bg1"/>
              </a:solidFill>
            </a:endParaRPr>
          </a:p>
        </p:txBody>
      </p:sp>
      <p:pic>
        <p:nvPicPr>
          <p:cNvPr id="4" name="Picture 3"/>
          <p:cNvPicPr>
            <a:picLocks noChangeAspect="1"/>
          </p:cNvPicPr>
          <p:nvPr/>
        </p:nvPicPr>
        <p:blipFill rotWithShape="1">
          <a:blip r:embed="rId2"/>
          <a:srcRect l="8241" r="7658"/>
          <a:stretch/>
        </p:blipFill>
        <p:spPr>
          <a:xfrm>
            <a:off x="351115" y="365125"/>
            <a:ext cx="8789773" cy="5973904"/>
          </a:xfrm>
          <a:prstGeom prst="rect">
            <a:avLst/>
          </a:prstGeom>
        </p:spPr>
      </p:pic>
      <p:pic>
        <p:nvPicPr>
          <p:cNvPr id="5" name="Picture 4"/>
          <p:cNvPicPr>
            <a:picLocks noChangeAspect="1"/>
          </p:cNvPicPr>
          <p:nvPr/>
        </p:nvPicPr>
        <p:blipFill>
          <a:blip r:embed="rId3"/>
          <a:stretch>
            <a:fillRect/>
          </a:stretch>
        </p:blipFill>
        <p:spPr>
          <a:xfrm>
            <a:off x="9326285" y="3576466"/>
            <a:ext cx="2514600" cy="1914525"/>
          </a:xfrm>
          <a:prstGeom prst="rect">
            <a:avLst/>
          </a:prstGeom>
        </p:spPr>
      </p:pic>
      <p:cxnSp>
        <p:nvCxnSpPr>
          <p:cNvPr id="6" name="Straight Arrow Connector 5"/>
          <p:cNvCxnSpPr/>
          <p:nvPr/>
        </p:nvCxnSpPr>
        <p:spPr>
          <a:xfrm flipH="1">
            <a:off x="8452022" y="5280454"/>
            <a:ext cx="1090484" cy="838445"/>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412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4" y="-1039319"/>
            <a:ext cx="12185576" cy="7897319"/>
          </a:xfrm>
          <a:prstGeom prst="rect">
            <a:avLst/>
          </a:prstGeom>
        </p:spPr>
      </p:pic>
      <p:sp>
        <p:nvSpPr>
          <p:cNvPr id="2" name="Title 1"/>
          <p:cNvSpPr>
            <a:spLocks noGrp="1"/>
          </p:cNvSpPr>
          <p:nvPr>
            <p:ph type="title"/>
          </p:nvPr>
        </p:nvSpPr>
        <p:spPr>
          <a:xfrm>
            <a:off x="214017" y="823783"/>
            <a:ext cx="10515600" cy="1107989"/>
          </a:xfrm>
        </p:spPr>
        <p:txBody>
          <a:bodyPr>
            <a:normAutofit/>
          </a:bodyPr>
          <a:lstStyle/>
          <a:p>
            <a:r>
              <a:rPr lang="en-US" sz="5400" dirty="0" smtClean="0">
                <a:solidFill>
                  <a:schemeClr val="bg1"/>
                </a:solidFill>
              </a:rPr>
              <a:t>Data snapshot</a:t>
            </a:r>
            <a:endParaRPr lang="en-US" sz="5400" dirty="0">
              <a:solidFill>
                <a:schemeClr val="bg1"/>
              </a:solidFill>
            </a:endParaRPr>
          </a:p>
        </p:txBody>
      </p:sp>
      <p:sp>
        <p:nvSpPr>
          <p:cNvPr id="3" name="Text Placeholder 2"/>
          <p:cNvSpPr>
            <a:spLocks noGrp="1"/>
          </p:cNvSpPr>
          <p:nvPr>
            <p:ph type="body" idx="1"/>
          </p:nvPr>
        </p:nvSpPr>
        <p:spPr>
          <a:xfrm>
            <a:off x="214017" y="1895077"/>
            <a:ext cx="10515600" cy="526473"/>
          </a:xfrm>
        </p:spPr>
        <p:txBody>
          <a:bodyPr/>
          <a:lstStyle/>
          <a:p>
            <a:r>
              <a:rPr lang="en-US" dirty="0">
                <a:solidFill>
                  <a:schemeClr val="bg1"/>
                </a:solidFill>
              </a:rPr>
              <a:t>I</a:t>
            </a:r>
            <a:r>
              <a:rPr lang="en-US" dirty="0" smtClean="0">
                <a:solidFill>
                  <a:schemeClr val="bg1"/>
                </a:solidFill>
              </a:rPr>
              <a:t>nfographic handout</a:t>
            </a:r>
            <a:endParaRPr lang="en-US" dirty="0">
              <a:solidFill>
                <a:schemeClr val="bg1"/>
              </a:solidFill>
            </a:endParaRPr>
          </a:p>
        </p:txBody>
      </p:sp>
    </p:spTree>
    <p:extLst>
      <p:ext uri="{BB962C8B-B14F-4D97-AF65-F5344CB8AC3E}">
        <p14:creationId xmlns:p14="http://schemas.microsoft.com/office/powerpoint/2010/main" val="237292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004" y="0"/>
            <a:ext cx="10610525" cy="6887196"/>
          </a:xfrm>
          <a:prstGeom prst="rect">
            <a:avLst/>
          </a:prstGeom>
        </p:spPr>
      </p:pic>
    </p:spTree>
    <p:extLst>
      <p:ext uri="{BB962C8B-B14F-4D97-AF65-F5344CB8AC3E}">
        <p14:creationId xmlns:p14="http://schemas.microsoft.com/office/powerpoint/2010/main" val="1879301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427" t="640" r="1965" b="1100"/>
          <a:stretch/>
        </p:blipFill>
        <p:spPr>
          <a:xfrm>
            <a:off x="6169891" y="424874"/>
            <a:ext cx="4461164" cy="5994400"/>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946" y="1838040"/>
            <a:ext cx="4441216" cy="3168068"/>
          </a:xfrm>
          <a:prstGeom prst="rect">
            <a:avLst/>
          </a:prstGeom>
        </p:spPr>
      </p:pic>
    </p:spTree>
    <p:extLst>
      <p:ext uri="{BB962C8B-B14F-4D97-AF65-F5344CB8AC3E}">
        <p14:creationId xmlns:p14="http://schemas.microsoft.com/office/powerpoint/2010/main" val="3920575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4267200" cy="1205057"/>
          </a:xfrm>
          <a:solidFill>
            <a:srgbClr val="44546A">
              <a:alpha val="78824"/>
            </a:srgbClr>
          </a:solidFill>
        </p:spPr>
        <p:txBody>
          <a:bodyPr/>
          <a:lstStyle/>
          <a:p>
            <a:pPr marL="461963"/>
            <a:r>
              <a:rPr lang="en-US" dirty="0" smtClean="0">
                <a:solidFill>
                  <a:schemeClr val="bg1"/>
                </a:solidFill>
              </a:rPr>
              <a:t>Tools </a:t>
            </a:r>
            <a:r>
              <a:rPr lang="en-US" dirty="0" smtClean="0">
                <a:solidFill>
                  <a:schemeClr val="bg1"/>
                </a:solidFill>
              </a:rPr>
              <a:t>we used</a:t>
            </a:r>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7830" y="2529861"/>
            <a:ext cx="2342411" cy="230024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4052" y="2529861"/>
            <a:ext cx="2342412" cy="230024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297" y="2718024"/>
            <a:ext cx="1990722" cy="192391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0275" y="2996812"/>
            <a:ext cx="2732690" cy="1366345"/>
          </a:xfrm>
          <a:prstGeom prst="rect">
            <a:avLst/>
          </a:prstGeom>
        </p:spPr>
      </p:pic>
    </p:spTree>
    <p:extLst>
      <p:ext uri="{BB962C8B-B14F-4D97-AF65-F5344CB8AC3E}">
        <p14:creationId xmlns:p14="http://schemas.microsoft.com/office/powerpoint/2010/main" val="1840304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13737633" cy="6858000"/>
          </a:xfrm>
          <a:prstGeom prst="rect">
            <a:avLst/>
          </a:prstGeom>
        </p:spPr>
      </p:pic>
      <p:sp>
        <p:nvSpPr>
          <p:cNvPr id="2" name="Title 1"/>
          <p:cNvSpPr>
            <a:spLocks noGrp="1"/>
          </p:cNvSpPr>
          <p:nvPr>
            <p:ph type="title"/>
          </p:nvPr>
        </p:nvSpPr>
        <p:spPr>
          <a:xfrm>
            <a:off x="8866909" y="166255"/>
            <a:ext cx="3343564" cy="1173018"/>
          </a:xfrm>
          <a:solidFill>
            <a:srgbClr val="44546A">
              <a:alpha val="78824"/>
            </a:srgbClr>
          </a:solidFill>
        </p:spPr>
        <p:txBody>
          <a:bodyPr/>
          <a:lstStyle/>
          <a:p>
            <a:pPr marL="461963"/>
            <a:r>
              <a:rPr lang="en-US" dirty="0" smtClean="0">
                <a:solidFill>
                  <a:schemeClr val="bg1"/>
                </a:solidFill>
              </a:rPr>
              <a:t> Get ideas    </a:t>
            </a:r>
            <a:endParaRPr lang="en-US" dirty="0">
              <a:solidFill>
                <a:schemeClr val="bg1"/>
              </a:solidFill>
            </a:endParaRPr>
          </a:p>
        </p:txBody>
      </p:sp>
    </p:spTree>
    <p:extLst>
      <p:ext uri="{BB962C8B-B14F-4D97-AF65-F5344CB8AC3E}">
        <p14:creationId xmlns:p14="http://schemas.microsoft.com/office/powerpoint/2010/main" val="3969323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9990" y="0"/>
            <a:ext cx="13023908" cy="6858000"/>
          </a:xfrm>
        </p:spPr>
      </p:pic>
      <p:sp>
        <p:nvSpPr>
          <p:cNvPr id="2" name="Title 1"/>
          <p:cNvSpPr>
            <a:spLocks noGrp="1"/>
          </p:cNvSpPr>
          <p:nvPr>
            <p:ph type="title"/>
          </p:nvPr>
        </p:nvSpPr>
        <p:spPr>
          <a:xfrm>
            <a:off x="8931565" y="3556001"/>
            <a:ext cx="3362354" cy="1874982"/>
          </a:xfrm>
          <a:solidFill>
            <a:schemeClr val="tx2">
              <a:alpha val="78824"/>
            </a:schemeClr>
          </a:solidFill>
        </p:spPr>
        <p:txBody>
          <a:bodyPr/>
          <a:lstStyle/>
          <a:p>
            <a:pPr marL="511175" indent="-338138"/>
            <a:r>
              <a:rPr lang="en-US" dirty="0" smtClean="0">
                <a:solidFill>
                  <a:schemeClr val="bg1"/>
                </a:solidFill>
              </a:rPr>
              <a:t>Sketch out a   rough plan </a:t>
            </a:r>
            <a:endParaRPr lang="en-US" dirty="0">
              <a:solidFill>
                <a:schemeClr val="bg1"/>
              </a:solidFill>
            </a:endParaRPr>
          </a:p>
        </p:txBody>
      </p:sp>
    </p:spTree>
    <p:extLst>
      <p:ext uri="{BB962C8B-B14F-4D97-AF65-F5344CB8AC3E}">
        <p14:creationId xmlns:p14="http://schemas.microsoft.com/office/powerpoint/2010/main" val="240122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5643418" cy="1205057"/>
          </a:xfrm>
          <a:solidFill>
            <a:srgbClr val="44546A">
              <a:alpha val="80000"/>
            </a:srgbClr>
          </a:solidFill>
        </p:spPr>
        <p:txBody>
          <a:bodyPr/>
          <a:lstStyle/>
          <a:p>
            <a:pPr marL="461963"/>
            <a:r>
              <a:rPr lang="en-US" dirty="0" smtClean="0">
                <a:solidFill>
                  <a:schemeClr val="bg1"/>
                </a:solidFill>
              </a:rPr>
              <a:t>Start graphs in Excel</a:t>
            </a:r>
            <a:endParaRPr lang="en-US" dirty="0">
              <a:solidFill>
                <a:schemeClr val="bg1"/>
              </a:solidFill>
            </a:endParaRPr>
          </a:p>
        </p:txBody>
      </p:sp>
      <p:pic>
        <p:nvPicPr>
          <p:cNvPr id="5" name="Content Placeholder 3"/>
          <p:cNvPicPr>
            <a:picLocks noGrp="1" noChangeAspect="1"/>
          </p:cNvPicPr>
          <p:nvPr>
            <p:ph idx="1"/>
          </p:nvPr>
        </p:nvPicPr>
        <p:blipFill>
          <a:blip r:embed="rId3"/>
          <a:stretch>
            <a:fillRect/>
          </a:stretch>
        </p:blipFill>
        <p:spPr>
          <a:xfrm>
            <a:off x="1220793" y="2000654"/>
            <a:ext cx="9026814" cy="447187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0242" y="538467"/>
            <a:ext cx="787116" cy="772948"/>
          </a:xfrm>
          <a:prstGeom prst="rect">
            <a:avLst/>
          </a:prstGeom>
        </p:spPr>
      </p:pic>
    </p:spTree>
    <p:extLst>
      <p:ext uri="{BB962C8B-B14F-4D97-AF65-F5344CB8AC3E}">
        <p14:creationId xmlns:p14="http://schemas.microsoft.com/office/powerpoint/2010/main" val="4154814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 Row/Column</a:t>
            </a:r>
            <a:endParaRPr lang="en-US" dirty="0"/>
          </a:p>
        </p:txBody>
      </p:sp>
      <p:pic>
        <p:nvPicPr>
          <p:cNvPr id="9" name="Content Placeholder 8"/>
          <p:cNvPicPr>
            <a:picLocks noGrp="1" noChangeAspect="1"/>
          </p:cNvPicPr>
          <p:nvPr>
            <p:ph idx="1"/>
          </p:nvPr>
        </p:nvPicPr>
        <p:blipFill rotWithShape="1">
          <a:blip r:embed="rId2"/>
          <a:srcRect l="25253"/>
          <a:stretch/>
        </p:blipFill>
        <p:spPr>
          <a:xfrm>
            <a:off x="918003" y="1556668"/>
            <a:ext cx="7739629" cy="5276095"/>
          </a:xfrm>
          <a:prstGeom prst="rect">
            <a:avLst/>
          </a:prstGeom>
        </p:spPr>
      </p:pic>
      <p:pic>
        <p:nvPicPr>
          <p:cNvPr id="5" name="Picture 4"/>
          <p:cNvPicPr>
            <a:picLocks noChangeAspect="1"/>
          </p:cNvPicPr>
          <p:nvPr/>
        </p:nvPicPr>
        <p:blipFill>
          <a:blip r:embed="rId3"/>
          <a:stretch>
            <a:fillRect/>
          </a:stretch>
        </p:blipFill>
        <p:spPr>
          <a:xfrm>
            <a:off x="838200" y="311316"/>
            <a:ext cx="10155357" cy="1433180"/>
          </a:xfrm>
          <a:prstGeom prst="rect">
            <a:avLst/>
          </a:prstGeom>
        </p:spPr>
      </p:pic>
      <p:cxnSp>
        <p:nvCxnSpPr>
          <p:cNvPr id="6" name="Straight Arrow Connector 5"/>
          <p:cNvCxnSpPr/>
          <p:nvPr/>
        </p:nvCxnSpPr>
        <p:spPr>
          <a:xfrm flipV="1">
            <a:off x="9017876" y="1450427"/>
            <a:ext cx="0" cy="882869"/>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8322" y="5818736"/>
            <a:ext cx="787116" cy="772948"/>
          </a:xfrm>
          <a:prstGeom prst="rect">
            <a:avLst/>
          </a:prstGeom>
        </p:spPr>
      </p:pic>
    </p:spTree>
    <p:extLst>
      <p:ext uri="{BB962C8B-B14F-4D97-AF65-F5344CB8AC3E}">
        <p14:creationId xmlns:p14="http://schemas.microsoft.com/office/powerpoint/2010/main" val="2138623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838200" y="1661872"/>
            <a:ext cx="8399760" cy="4956115"/>
          </a:xfrm>
          <a:prstGeom prst="rect">
            <a:avLst/>
          </a:prstGeom>
        </p:spPr>
      </p:pic>
      <p:sp>
        <p:nvSpPr>
          <p:cNvPr id="2" name="Title 1"/>
          <p:cNvSpPr>
            <a:spLocks noGrp="1"/>
          </p:cNvSpPr>
          <p:nvPr>
            <p:ph type="title"/>
          </p:nvPr>
        </p:nvSpPr>
        <p:spPr>
          <a:xfrm>
            <a:off x="0" y="365126"/>
            <a:ext cx="3805382" cy="1195820"/>
          </a:xfrm>
          <a:solidFill>
            <a:srgbClr val="44546A">
              <a:alpha val="78824"/>
            </a:srgbClr>
          </a:solidFill>
        </p:spPr>
        <p:txBody>
          <a:bodyPr/>
          <a:lstStyle/>
          <a:p>
            <a:pPr marL="461963"/>
            <a:r>
              <a:rPr lang="en-US" dirty="0" smtClean="0">
                <a:solidFill>
                  <a:schemeClr val="bg1"/>
                </a:solidFill>
              </a:rPr>
              <a:t>Adjust x axis</a:t>
            </a:r>
            <a:endParaRPr lang="en-US" dirty="0">
              <a:solidFill>
                <a:schemeClr val="bg1"/>
              </a:solidFill>
            </a:endParaRPr>
          </a:p>
        </p:txBody>
      </p:sp>
      <p:pic>
        <p:nvPicPr>
          <p:cNvPr id="4" name="Picture 3"/>
          <p:cNvPicPr>
            <a:picLocks noChangeAspect="1"/>
          </p:cNvPicPr>
          <p:nvPr/>
        </p:nvPicPr>
        <p:blipFill>
          <a:blip r:embed="rId3"/>
          <a:stretch>
            <a:fillRect/>
          </a:stretch>
        </p:blipFill>
        <p:spPr>
          <a:xfrm>
            <a:off x="9307621" y="741062"/>
            <a:ext cx="2667000" cy="5876925"/>
          </a:xfrm>
          <a:prstGeom prst="rect">
            <a:avLst/>
          </a:prstGeom>
        </p:spPr>
      </p:pic>
      <p:cxnSp>
        <p:nvCxnSpPr>
          <p:cNvPr id="8" name="Straight Arrow Connector 7"/>
          <p:cNvCxnSpPr/>
          <p:nvPr/>
        </p:nvCxnSpPr>
        <p:spPr>
          <a:xfrm>
            <a:off x="8959572" y="4319752"/>
            <a:ext cx="774428" cy="26037"/>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87505" y="5926289"/>
            <a:ext cx="787116" cy="772948"/>
          </a:xfrm>
          <a:prstGeom prst="rect">
            <a:avLst/>
          </a:prstGeom>
        </p:spPr>
      </p:pic>
      <p:sp>
        <p:nvSpPr>
          <p:cNvPr id="14" name="Oval 13"/>
          <p:cNvSpPr/>
          <p:nvPr/>
        </p:nvSpPr>
        <p:spPr>
          <a:xfrm>
            <a:off x="10328817" y="2265130"/>
            <a:ext cx="624608" cy="740089"/>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1062515" y="4172606"/>
            <a:ext cx="435801" cy="357071"/>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2811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7010400" cy="1214293"/>
          </a:xfrm>
          <a:solidFill>
            <a:srgbClr val="44546A">
              <a:alpha val="80000"/>
            </a:srgbClr>
          </a:solidFill>
        </p:spPr>
        <p:txBody>
          <a:bodyPr/>
          <a:lstStyle/>
          <a:p>
            <a:pPr marL="461963"/>
            <a:r>
              <a:rPr lang="en-US" dirty="0" smtClean="0">
                <a:solidFill>
                  <a:schemeClr val="bg1"/>
                </a:solidFill>
              </a:rPr>
              <a:t>Remove x axis and gridlines</a:t>
            </a:r>
            <a:endParaRPr lang="en-US" dirty="0">
              <a:solidFill>
                <a:schemeClr val="bg1"/>
              </a:solidFill>
            </a:endParaRPr>
          </a:p>
        </p:txBody>
      </p:sp>
      <p:pic>
        <p:nvPicPr>
          <p:cNvPr id="4" name="Picture 3"/>
          <p:cNvPicPr>
            <a:picLocks noChangeAspect="1"/>
          </p:cNvPicPr>
          <p:nvPr/>
        </p:nvPicPr>
        <p:blipFill>
          <a:blip r:embed="rId2"/>
          <a:stretch>
            <a:fillRect/>
          </a:stretch>
        </p:blipFill>
        <p:spPr>
          <a:xfrm>
            <a:off x="838199" y="1690686"/>
            <a:ext cx="8307015" cy="501491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0242" y="538467"/>
            <a:ext cx="787116" cy="772948"/>
          </a:xfrm>
          <a:prstGeom prst="rect">
            <a:avLst/>
          </a:prstGeom>
        </p:spPr>
      </p:pic>
    </p:spTree>
    <p:extLst>
      <p:ext uri="{BB962C8B-B14F-4D97-AF65-F5344CB8AC3E}">
        <p14:creationId xmlns:p14="http://schemas.microsoft.com/office/powerpoint/2010/main" val="2988585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8198" y="1690686"/>
            <a:ext cx="8379943" cy="5003976"/>
          </a:xfrm>
          <a:prstGeom prst="rect">
            <a:avLst/>
          </a:prstGeom>
        </p:spPr>
      </p:pic>
      <p:sp>
        <p:nvSpPr>
          <p:cNvPr id="2" name="Title 1"/>
          <p:cNvSpPr>
            <a:spLocks noGrp="1"/>
          </p:cNvSpPr>
          <p:nvPr>
            <p:ph type="title"/>
          </p:nvPr>
        </p:nvSpPr>
        <p:spPr>
          <a:xfrm>
            <a:off x="0" y="365125"/>
            <a:ext cx="4276436" cy="1205057"/>
          </a:xfrm>
          <a:solidFill>
            <a:srgbClr val="44546A">
              <a:alpha val="78824"/>
            </a:srgbClr>
          </a:solidFill>
        </p:spPr>
        <p:txBody>
          <a:bodyPr/>
          <a:lstStyle/>
          <a:p>
            <a:pPr marL="461963"/>
            <a:r>
              <a:rPr lang="en-US" dirty="0" smtClean="0">
                <a:solidFill>
                  <a:schemeClr val="bg1"/>
                </a:solidFill>
              </a:rPr>
              <a:t>Add data labels</a:t>
            </a:r>
            <a:endParaRPr lang="en-US" dirty="0">
              <a:solidFill>
                <a:schemeClr val="bg1"/>
              </a:solidFill>
            </a:endParaRPr>
          </a:p>
        </p:txBody>
      </p:sp>
      <p:cxnSp>
        <p:nvCxnSpPr>
          <p:cNvPr id="4" name="Straight Arrow Connector 3"/>
          <p:cNvCxnSpPr/>
          <p:nvPr/>
        </p:nvCxnSpPr>
        <p:spPr>
          <a:xfrm flipH="1">
            <a:off x="9218142" y="1954926"/>
            <a:ext cx="715732" cy="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0242" y="538467"/>
            <a:ext cx="787116" cy="772948"/>
          </a:xfrm>
          <a:prstGeom prst="rect">
            <a:avLst/>
          </a:prstGeom>
        </p:spPr>
      </p:pic>
    </p:spTree>
    <p:extLst>
      <p:ext uri="{BB962C8B-B14F-4D97-AF65-F5344CB8AC3E}">
        <p14:creationId xmlns:p14="http://schemas.microsoft.com/office/powerpoint/2010/main" val="899694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3565236" cy="1205057"/>
          </a:xfrm>
          <a:solidFill>
            <a:srgbClr val="44546A">
              <a:alpha val="78824"/>
            </a:srgbClr>
          </a:solidFill>
        </p:spPr>
        <p:txBody>
          <a:bodyPr/>
          <a:lstStyle/>
          <a:p>
            <a:pPr marL="461963"/>
            <a:r>
              <a:rPr lang="en-US" dirty="0" smtClean="0">
                <a:solidFill>
                  <a:schemeClr val="bg1"/>
                </a:solidFill>
              </a:rPr>
              <a:t>Adjust y axis</a:t>
            </a:r>
            <a:endParaRPr lang="en-US" dirty="0">
              <a:solidFill>
                <a:schemeClr val="bg1"/>
              </a:solidFill>
            </a:endParaRPr>
          </a:p>
        </p:txBody>
      </p:sp>
      <p:pic>
        <p:nvPicPr>
          <p:cNvPr id="3" name="Picture 2"/>
          <p:cNvPicPr>
            <a:picLocks noChangeAspect="1"/>
          </p:cNvPicPr>
          <p:nvPr/>
        </p:nvPicPr>
        <p:blipFill>
          <a:blip r:embed="rId2"/>
          <a:stretch>
            <a:fillRect/>
          </a:stretch>
        </p:blipFill>
        <p:spPr>
          <a:xfrm>
            <a:off x="9328836" y="180975"/>
            <a:ext cx="2628900" cy="667702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7408" y="641432"/>
            <a:ext cx="787116" cy="772948"/>
          </a:xfrm>
          <a:prstGeom prst="rect">
            <a:avLst/>
          </a:prstGeom>
        </p:spPr>
      </p:pic>
      <p:pic>
        <p:nvPicPr>
          <p:cNvPr id="7" name="Picture 6"/>
          <p:cNvPicPr>
            <a:picLocks noChangeAspect="1"/>
          </p:cNvPicPr>
          <p:nvPr/>
        </p:nvPicPr>
        <p:blipFill>
          <a:blip r:embed="rId4"/>
          <a:stretch>
            <a:fillRect/>
          </a:stretch>
        </p:blipFill>
        <p:spPr>
          <a:xfrm>
            <a:off x="838200" y="1690688"/>
            <a:ext cx="8261517" cy="5014118"/>
          </a:xfrm>
          <a:prstGeom prst="rect">
            <a:avLst/>
          </a:prstGeom>
        </p:spPr>
      </p:pic>
      <p:sp>
        <p:nvSpPr>
          <p:cNvPr id="6" name="Oval 5"/>
          <p:cNvSpPr/>
          <p:nvPr/>
        </p:nvSpPr>
        <p:spPr>
          <a:xfrm>
            <a:off x="10275566" y="1644508"/>
            <a:ext cx="624608" cy="740089"/>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0693510" y="5301673"/>
            <a:ext cx="999725" cy="3082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693509" y="6137564"/>
            <a:ext cx="999725" cy="3082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6090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31573" y="443060"/>
            <a:ext cx="8553254" cy="6414941"/>
          </a:xfrm>
        </p:spPr>
      </p:pic>
    </p:spTree>
    <p:extLst>
      <p:ext uri="{BB962C8B-B14F-4D97-AF65-F5344CB8AC3E}">
        <p14:creationId xmlns:p14="http://schemas.microsoft.com/office/powerpoint/2010/main" val="3216459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65125"/>
            <a:ext cx="3408218" cy="1325563"/>
          </a:xfrm>
          <a:solidFill>
            <a:srgbClr val="44546A">
              <a:alpha val="78824"/>
            </a:srgbClr>
          </a:solidFill>
        </p:spPr>
        <p:txBody>
          <a:bodyPr/>
          <a:lstStyle/>
          <a:p>
            <a:pPr marL="461963"/>
            <a:r>
              <a:rPr lang="en-US" dirty="0" smtClean="0">
                <a:solidFill>
                  <a:schemeClr val="bg1"/>
                </a:solidFill>
              </a:rPr>
              <a:t>Polish </a:t>
            </a:r>
            <a:r>
              <a:rPr lang="en-US" dirty="0" smtClean="0">
                <a:solidFill>
                  <a:schemeClr val="bg1"/>
                </a:solidFill>
              </a:rPr>
              <a:t>in </a:t>
            </a:r>
            <a:r>
              <a:rPr lang="en-US" dirty="0" smtClean="0">
                <a:solidFill>
                  <a:schemeClr val="bg1"/>
                </a:solidFill>
              </a:rPr>
              <a:t>PowerPoint</a:t>
            </a:r>
            <a:endParaRPr lang="en-US" dirty="0">
              <a:solidFill>
                <a:schemeClr val="bg1"/>
              </a:solidFill>
            </a:endParaRPr>
          </a:p>
        </p:txBody>
      </p:sp>
      <p:pic>
        <p:nvPicPr>
          <p:cNvPr id="4" name="Picture 3"/>
          <p:cNvPicPr>
            <a:picLocks noChangeAspect="1"/>
          </p:cNvPicPr>
          <p:nvPr/>
        </p:nvPicPr>
        <p:blipFill>
          <a:blip r:embed="rId3"/>
          <a:stretch>
            <a:fillRect/>
          </a:stretch>
        </p:blipFill>
        <p:spPr>
          <a:xfrm>
            <a:off x="4012845" y="365125"/>
            <a:ext cx="4617845" cy="610051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1252" y="365125"/>
            <a:ext cx="893700" cy="877613"/>
          </a:xfrm>
          <a:prstGeom prst="rect">
            <a:avLst/>
          </a:prstGeom>
        </p:spPr>
      </p:pic>
      <p:pic>
        <p:nvPicPr>
          <p:cNvPr id="12" name="Picture 11"/>
          <p:cNvPicPr>
            <a:picLocks noChangeAspect="1"/>
          </p:cNvPicPr>
          <p:nvPr/>
        </p:nvPicPr>
        <p:blipFill>
          <a:blip r:embed="rId5"/>
          <a:stretch>
            <a:fillRect/>
          </a:stretch>
        </p:blipFill>
        <p:spPr>
          <a:xfrm>
            <a:off x="666172" y="2133983"/>
            <a:ext cx="3200400" cy="3190875"/>
          </a:xfrm>
          <a:prstGeom prst="rect">
            <a:avLst/>
          </a:prstGeom>
        </p:spPr>
      </p:pic>
      <p:pic>
        <p:nvPicPr>
          <p:cNvPr id="14" name="Picture 13"/>
          <p:cNvPicPr>
            <a:picLocks noChangeAspect="1"/>
          </p:cNvPicPr>
          <p:nvPr/>
        </p:nvPicPr>
        <p:blipFill>
          <a:blip r:embed="rId6"/>
          <a:stretch>
            <a:fillRect/>
          </a:stretch>
        </p:blipFill>
        <p:spPr>
          <a:xfrm>
            <a:off x="9021412" y="4265369"/>
            <a:ext cx="2867025" cy="2200275"/>
          </a:xfrm>
          <a:prstGeom prst="rect">
            <a:avLst/>
          </a:prstGeom>
        </p:spPr>
      </p:pic>
      <p:cxnSp>
        <p:nvCxnSpPr>
          <p:cNvPr id="15" name="Straight Arrow Connector 14"/>
          <p:cNvCxnSpPr/>
          <p:nvPr/>
        </p:nvCxnSpPr>
        <p:spPr>
          <a:xfrm flipV="1">
            <a:off x="3197487" y="4428875"/>
            <a:ext cx="1057575" cy="8281"/>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8468446" y="5234789"/>
            <a:ext cx="841809" cy="20702"/>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978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4442"/>
            <a:ext cx="3362036" cy="1325563"/>
          </a:xfrm>
          <a:solidFill>
            <a:srgbClr val="44546A">
              <a:alpha val="80000"/>
            </a:srgbClr>
          </a:solidFill>
        </p:spPr>
        <p:txBody>
          <a:bodyPr/>
          <a:lstStyle/>
          <a:p>
            <a:pPr marL="461963"/>
            <a:r>
              <a:rPr lang="en-US" dirty="0">
                <a:solidFill>
                  <a:schemeClr val="bg1"/>
                </a:solidFill>
              </a:rPr>
              <a:t>T</a:t>
            </a:r>
            <a:r>
              <a:rPr lang="en-US" baseline="0" dirty="0" smtClean="0">
                <a:solidFill>
                  <a:schemeClr val="bg1"/>
                </a:solidFill>
              </a:rPr>
              <a:t>ext boxes </a:t>
            </a:r>
            <a:r>
              <a:rPr lang="en-US" baseline="0" dirty="0" smtClean="0">
                <a:solidFill>
                  <a:schemeClr val="bg1"/>
                </a:solidFill>
              </a:rPr>
              <a:t/>
            </a:r>
            <a:br>
              <a:rPr lang="en-US" baseline="0" dirty="0" smtClean="0">
                <a:solidFill>
                  <a:schemeClr val="bg1"/>
                </a:solidFill>
              </a:rPr>
            </a:br>
            <a:r>
              <a:rPr lang="en-US" baseline="0" dirty="0" smtClean="0">
                <a:solidFill>
                  <a:schemeClr val="bg1"/>
                </a:solidFill>
              </a:rPr>
              <a:t>a </a:t>
            </a:r>
            <a:r>
              <a:rPr lang="en-US" baseline="0" dirty="0" smtClean="0">
                <a:solidFill>
                  <a:schemeClr val="bg1"/>
                </a:solidFill>
              </a:rPr>
              <a:t>plenty</a:t>
            </a:r>
            <a:endParaRPr lang="en-US" dirty="0">
              <a:solidFill>
                <a:schemeClr val="bg1"/>
              </a:solidFill>
            </a:endParaRPr>
          </a:p>
        </p:txBody>
      </p:sp>
      <p:pic>
        <p:nvPicPr>
          <p:cNvPr id="4" name="Picture 3"/>
          <p:cNvPicPr>
            <a:picLocks noChangeAspect="1"/>
          </p:cNvPicPr>
          <p:nvPr/>
        </p:nvPicPr>
        <p:blipFill>
          <a:blip r:embed="rId3"/>
          <a:stretch>
            <a:fillRect/>
          </a:stretch>
        </p:blipFill>
        <p:spPr>
          <a:xfrm>
            <a:off x="4022133" y="365125"/>
            <a:ext cx="4869161" cy="636419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1252" y="365125"/>
            <a:ext cx="893700" cy="877613"/>
          </a:xfrm>
          <a:prstGeom prst="rect">
            <a:avLst/>
          </a:prstGeom>
        </p:spPr>
      </p:pic>
    </p:spTree>
    <p:extLst>
      <p:ext uri="{BB962C8B-B14F-4D97-AF65-F5344CB8AC3E}">
        <p14:creationId xmlns:p14="http://schemas.microsoft.com/office/powerpoint/2010/main" val="1203778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21410"/>
            <a:ext cx="3371273" cy="1325563"/>
          </a:xfrm>
          <a:solidFill>
            <a:srgbClr val="44546A">
              <a:alpha val="76863"/>
            </a:srgbClr>
          </a:solidFill>
        </p:spPr>
        <p:txBody>
          <a:bodyPr/>
          <a:lstStyle/>
          <a:p>
            <a:pPr marL="461963"/>
            <a:r>
              <a:rPr lang="en-US" dirty="0" smtClean="0">
                <a:solidFill>
                  <a:schemeClr val="bg1"/>
                </a:solidFill>
              </a:rPr>
              <a:t>Finishing touches</a:t>
            </a:r>
            <a:endParaRPr lang="en-US" dirty="0">
              <a:solidFill>
                <a:schemeClr val="bg1"/>
              </a:solidFill>
            </a:endParaRPr>
          </a:p>
        </p:txBody>
      </p:sp>
      <p:pic>
        <p:nvPicPr>
          <p:cNvPr id="4" name="Picture 3"/>
          <p:cNvPicPr>
            <a:picLocks noChangeAspect="1"/>
          </p:cNvPicPr>
          <p:nvPr/>
        </p:nvPicPr>
        <p:blipFill>
          <a:blip r:embed="rId3"/>
          <a:stretch>
            <a:fillRect/>
          </a:stretch>
        </p:blipFill>
        <p:spPr>
          <a:xfrm>
            <a:off x="3939027" y="365125"/>
            <a:ext cx="4617845" cy="6100519"/>
          </a:xfrm>
          <a:prstGeom prst="rect">
            <a:avLst/>
          </a:prstGeom>
        </p:spPr>
      </p:pic>
      <p:cxnSp>
        <p:nvCxnSpPr>
          <p:cNvPr id="6" name="Straight Arrow Connector 5"/>
          <p:cNvCxnSpPr/>
          <p:nvPr/>
        </p:nvCxnSpPr>
        <p:spPr>
          <a:xfrm flipV="1">
            <a:off x="3371273" y="2343807"/>
            <a:ext cx="608619" cy="441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8516008" y="698937"/>
            <a:ext cx="544865" cy="3027"/>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1252" y="365125"/>
            <a:ext cx="893700" cy="877613"/>
          </a:xfrm>
          <a:prstGeom prst="rect">
            <a:avLst/>
          </a:prstGeom>
        </p:spPr>
      </p:pic>
      <p:cxnSp>
        <p:nvCxnSpPr>
          <p:cNvPr id="15" name="Straight Arrow Connector 14"/>
          <p:cNvCxnSpPr/>
          <p:nvPr/>
        </p:nvCxnSpPr>
        <p:spPr>
          <a:xfrm flipH="1" flipV="1">
            <a:off x="8484633" y="6346973"/>
            <a:ext cx="544865" cy="3027"/>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0779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1" y="609601"/>
            <a:ext cx="11717797" cy="5766145"/>
          </a:xfrm>
        </p:spPr>
      </p:pic>
    </p:spTree>
    <p:extLst>
      <p:ext uri="{BB962C8B-B14F-4D97-AF65-F5344CB8AC3E}">
        <p14:creationId xmlns:p14="http://schemas.microsoft.com/office/powerpoint/2010/main" val="4070984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it!</a:t>
            </a:r>
            <a:endParaRPr lang="en-US" dirty="0"/>
          </a:p>
        </p:txBody>
      </p:sp>
      <p:pic>
        <p:nvPicPr>
          <p:cNvPr id="1026" name="Picture 2" descr="Image result for paint brush and c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472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618" y="0"/>
            <a:ext cx="12481618" cy="7020910"/>
          </a:xfrm>
          <a:prstGeom prst="rect">
            <a:avLst/>
          </a:prstGeom>
        </p:spPr>
      </p:pic>
      <p:sp>
        <p:nvSpPr>
          <p:cNvPr id="2" name="Title 1"/>
          <p:cNvSpPr>
            <a:spLocks noGrp="1"/>
          </p:cNvSpPr>
          <p:nvPr>
            <p:ph type="title"/>
          </p:nvPr>
        </p:nvSpPr>
        <p:spPr>
          <a:xfrm>
            <a:off x="831850" y="1709738"/>
            <a:ext cx="11139433" cy="3471862"/>
          </a:xfrm>
        </p:spPr>
        <p:txBody>
          <a:bodyPr/>
          <a:lstStyle/>
          <a:p>
            <a:pPr algn="r"/>
            <a:r>
              <a:rPr lang="en-US" dirty="0" smtClean="0">
                <a:solidFill>
                  <a:schemeClr val="bg1"/>
                </a:solidFill>
              </a:rPr>
              <a:t>Data exploration</a:t>
            </a:r>
            <a:endParaRPr lang="en-US" dirty="0">
              <a:solidFill>
                <a:schemeClr val="bg1"/>
              </a:solidFill>
            </a:endParaRPr>
          </a:p>
        </p:txBody>
      </p:sp>
      <p:sp>
        <p:nvSpPr>
          <p:cNvPr id="3" name="Text Placeholder 2"/>
          <p:cNvSpPr>
            <a:spLocks noGrp="1"/>
          </p:cNvSpPr>
          <p:nvPr>
            <p:ph type="body" idx="1"/>
          </p:nvPr>
        </p:nvSpPr>
        <p:spPr>
          <a:xfrm>
            <a:off x="831849" y="5087007"/>
            <a:ext cx="11139433" cy="1002643"/>
          </a:xfrm>
        </p:spPr>
        <p:txBody>
          <a:bodyPr/>
          <a:lstStyle/>
          <a:p>
            <a:pPr algn="r"/>
            <a:r>
              <a:rPr lang="en-US" dirty="0" smtClean="0">
                <a:solidFill>
                  <a:schemeClr val="bg1"/>
                </a:solidFill>
              </a:rPr>
              <a:t>Tableau dashboard</a:t>
            </a:r>
            <a:endParaRPr lang="en-US" dirty="0">
              <a:solidFill>
                <a:schemeClr val="bg1"/>
              </a:solidFill>
            </a:endParaRPr>
          </a:p>
        </p:txBody>
      </p:sp>
    </p:spTree>
    <p:extLst>
      <p:ext uri="{BB962C8B-B14F-4D97-AF65-F5344CB8AC3E}">
        <p14:creationId xmlns:p14="http://schemas.microsoft.com/office/powerpoint/2010/main" val="3465808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03695" y="257119"/>
            <a:ext cx="10803213" cy="6474702"/>
          </a:xfrm>
          <a:prstGeom prst="rect">
            <a:avLst/>
          </a:prstGeom>
        </p:spPr>
      </p:pic>
    </p:spTree>
    <p:extLst>
      <p:ext uri="{BB962C8B-B14F-4D97-AF65-F5344CB8AC3E}">
        <p14:creationId xmlns:p14="http://schemas.microsoft.com/office/powerpoint/2010/main" val="3687515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4245677" cy="1223530"/>
          </a:xfrm>
          <a:solidFill>
            <a:srgbClr val="44546A">
              <a:alpha val="78824"/>
            </a:srgbClr>
          </a:solidFill>
        </p:spPr>
        <p:txBody>
          <a:bodyPr/>
          <a:lstStyle/>
          <a:p>
            <a:pPr marL="461963"/>
            <a:r>
              <a:rPr lang="en-US" dirty="0" smtClean="0">
                <a:solidFill>
                  <a:schemeClr val="bg1"/>
                </a:solidFill>
              </a:rPr>
              <a:t>Tools </a:t>
            </a:r>
            <a:r>
              <a:rPr lang="en-US" dirty="0" smtClean="0">
                <a:solidFill>
                  <a:schemeClr val="bg1"/>
                </a:solidFill>
              </a:rPr>
              <a:t>we used</a:t>
            </a:r>
            <a:endParaRPr lang="en-US" dirty="0">
              <a:solidFill>
                <a:schemeClr val="bg1"/>
              </a:solidFill>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42880" y1="42424" x2="42880" y2="42424"/>
                        <a14:foregroundMark x1="38350" y1="28182" x2="38350" y2="28182"/>
                        <a14:foregroundMark x1="43042" y1="14545" x2="43042" y2="14545"/>
                        <a14:foregroundMark x1="50000" y1="6667" x2="50000" y2="6667"/>
                        <a14:foregroundMark x1="57120" y1="15455" x2="57120" y2="15455"/>
                        <a14:foregroundMark x1="61812" y1="29091" x2="61812" y2="29091"/>
                        <a14:foregroundMark x1="57443" y1="40909" x2="57443" y2="40909"/>
                        <a14:foregroundMark x1="58414" y1="42121" x2="58414" y2="42121"/>
                        <a14:foregroundMark x1="57443" y1="44848" x2="57443" y2="44848"/>
                        <a14:foregroundMark x1="58252" y1="38788" x2="58252" y2="38788"/>
                        <a14:foregroundMark x1="61003" y1="41212" x2="61003" y2="41212"/>
                        <a14:foregroundMark x1="49838" y1="49697" x2="49838" y2="49697"/>
                        <a14:foregroundMark x1="8738" y1="82727" x2="8738" y2="82727"/>
                        <a14:foregroundMark x1="13916" y1="82727" x2="13916" y2="82727"/>
                        <a14:foregroundMark x1="24110" y1="79091" x2="24110" y2="79091"/>
                        <a14:foregroundMark x1="27670" y1="81818" x2="27670" y2="81818"/>
                        <a14:foregroundMark x1="27994" y1="91515" x2="27994" y2="91515"/>
                        <a14:foregroundMark x1="35922" y1="82424" x2="35922" y2="82424"/>
                        <a14:foregroundMark x1="39320" y1="79091" x2="39320" y2="79091"/>
                        <a14:foregroundMark x1="37217" y1="94545" x2="37217" y2="94545"/>
                        <a14:foregroundMark x1="50324" y1="85152" x2="50324" y2="85152"/>
                        <a14:foregroundMark x1="50000" y1="79697" x2="50000" y2="79697"/>
                        <a14:foregroundMark x1="58091" y1="81818" x2="58091" y2="81818"/>
                        <a14:foregroundMark x1="61812" y1="79697" x2="61812" y2="79697"/>
                        <a14:foregroundMark x1="71683" y1="83333" x2="71683" y2="83333"/>
                        <a14:foregroundMark x1="76861" y1="80000" x2="76861" y2="80000"/>
                        <a14:foregroundMark x1="85113" y1="80909" x2="85113" y2="80909"/>
                        <a14:foregroundMark x1="86893" y1="93636" x2="86893" y2="93636"/>
                        <a14:foregroundMark x1="91748" y1="90606" x2="91748" y2="90606"/>
                        <a14:foregroundMark x1="38350" y1="24848" x2="38350" y2="24848"/>
                        <a14:foregroundMark x1="40291" y1="28182" x2="40291" y2="28182"/>
                      </a14:backgroundRemoval>
                    </a14:imgEffect>
                  </a14:imgLayer>
                </a14:imgProps>
              </a:ext>
              <a:ext uri="{28A0092B-C50C-407E-A947-70E740481C1C}">
                <a14:useLocalDpi xmlns:a14="http://schemas.microsoft.com/office/drawing/2010/main" val="0"/>
              </a:ext>
            </a:extLst>
          </a:blip>
          <a:stretch>
            <a:fillRect/>
          </a:stretch>
        </p:blipFill>
        <p:spPr>
          <a:xfrm>
            <a:off x="5274591" y="2180793"/>
            <a:ext cx="5886450" cy="31432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8140" y="2616142"/>
            <a:ext cx="2757537" cy="2707901"/>
          </a:xfrm>
          <a:prstGeom prst="rect">
            <a:avLst/>
          </a:prstGeom>
        </p:spPr>
      </p:pic>
    </p:spTree>
    <p:extLst>
      <p:ext uri="{BB962C8B-B14F-4D97-AF65-F5344CB8AC3E}">
        <p14:creationId xmlns:p14="http://schemas.microsoft.com/office/powerpoint/2010/main" val="3618336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5440218" cy="1205057"/>
          </a:xfrm>
          <a:solidFill>
            <a:srgbClr val="44546A">
              <a:alpha val="78824"/>
            </a:srgbClr>
          </a:solidFill>
        </p:spPr>
        <p:txBody>
          <a:bodyPr/>
          <a:lstStyle/>
          <a:p>
            <a:pPr marL="461963"/>
            <a:r>
              <a:rPr lang="en-US" dirty="0" smtClean="0">
                <a:solidFill>
                  <a:schemeClr val="bg1"/>
                </a:solidFill>
              </a:rPr>
              <a:t>Format data in Excel</a:t>
            </a:r>
            <a:endParaRPr lang="en-US" dirty="0">
              <a:solidFill>
                <a:schemeClr val="bg1"/>
              </a:solidFill>
            </a:endParaRPr>
          </a:p>
        </p:txBody>
      </p:sp>
      <p:pic>
        <p:nvPicPr>
          <p:cNvPr id="4" name="Content Placeholder 3"/>
          <p:cNvPicPr>
            <a:picLocks noGrp="1" noChangeAspect="1"/>
          </p:cNvPicPr>
          <p:nvPr>
            <p:ph idx="1"/>
          </p:nvPr>
        </p:nvPicPr>
        <p:blipFill>
          <a:blip r:embed="rId2"/>
          <a:stretch>
            <a:fillRect/>
          </a:stretch>
        </p:blipFill>
        <p:spPr>
          <a:xfrm>
            <a:off x="1339272" y="1660336"/>
            <a:ext cx="8403817" cy="50790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0242" y="538467"/>
            <a:ext cx="787116" cy="772948"/>
          </a:xfrm>
          <a:prstGeom prst="rect">
            <a:avLst/>
          </a:prstGeom>
        </p:spPr>
      </p:pic>
    </p:spTree>
    <p:extLst>
      <p:ext uri="{BB962C8B-B14F-4D97-AF65-F5344CB8AC3E}">
        <p14:creationId xmlns:p14="http://schemas.microsoft.com/office/powerpoint/2010/main" val="4002303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6890327" cy="1195820"/>
          </a:xfrm>
          <a:solidFill>
            <a:srgbClr val="44546A">
              <a:alpha val="80000"/>
            </a:srgbClr>
          </a:solidFill>
        </p:spPr>
        <p:txBody>
          <a:bodyPr/>
          <a:lstStyle/>
          <a:p>
            <a:pPr marL="461963"/>
            <a:r>
              <a:rPr lang="en-US" dirty="0" smtClean="0">
                <a:solidFill>
                  <a:schemeClr val="bg1"/>
                </a:solidFill>
              </a:rPr>
              <a:t>Connect to </a:t>
            </a:r>
            <a:r>
              <a:rPr lang="en-US" dirty="0" smtClean="0">
                <a:solidFill>
                  <a:schemeClr val="bg1"/>
                </a:solidFill>
              </a:rPr>
              <a:t>data in Tableau</a:t>
            </a:r>
            <a:endParaRPr lang="en-US" dirty="0">
              <a:solidFill>
                <a:schemeClr val="bg1"/>
              </a:solidFill>
            </a:endParaRP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42880" y1="42424" x2="42880" y2="42424"/>
                        <a14:foregroundMark x1="38350" y1="28182" x2="38350" y2="28182"/>
                        <a14:foregroundMark x1="43042" y1="14545" x2="43042" y2="14545"/>
                        <a14:foregroundMark x1="50000" y1="6667" x2="50000" y2="6667"/>
                        <a14:foregroundMark x1="57120" y1="15455" x2="57120" y2="15455"/>
                        <a14:foregroundMark x1="61812" y1="29091" x2="61812" y2="29091"/>
                        <a14:foregroundMark x1="57443" y1="40909" x2="57443" y2="40909"/>
                        <a14:foregroundMark x1="58414" y1="42121" x2="58414" y2="42121"/>
                        <a14:foregroundMark x1="57443" y1="44848" x2="57443" y2="44848"/>
                        <a14:foregroundMark x1="58252" y1="38788" x2="58252" y2="38788"/>
                        <a14:foregroundMark x1="61003" y1="41212" x2="61003" y2="41212"/>
                        <a14:foregroundMark x1="49838" y1="49697" x2="49838" y2="49697"/>
                        <a14:foregroundMark x1="8738" y1="82727" x2="8738" y2="82727"/>
                        <a14:foregroundMark x1="13916" y1="82727" x2="13916" y2="82727"/>
                        <a14:foregroundMark x1="24110" y1="79091" x2="24110" y2="79091"/>
                        <a14:foregroundMark x1="27670" y1="81818" x2="27670" y2="81818"/>
                        <a14:foregroundMark x1="27994" y1="91515" x2="27994" y2="91515"/>
                        <a14:foregroundMark x1="35922" y1="82424" x2="35922" y2="82424"/>
                        <a14:foregroundMark x1="39320" y1="79091" x2="39320" y2="79091"/>
                        <a14:foregroundMark x1="37217" y1="94545" x2="37217" y2="94545"/>
                        <a14:foregroundMark x1="50324" y1="85152" x2="50324" y2="85152"/>
                        <a14:foregroundMark x1="50000" y1="79697" x2="50000" y2="79697"/>
                        <a14:foregroundMark x1="58091" y1="81818" x2="58091" y2="81818"/>
                        <a14:foregroundMark x1="61812" y1="79697" x2="61812" y2="79697"/>
                        <a14:foregroundMark x1="71683" y1="83333" x2="71683" y2="83333"/>
                        <a14:foregroundMark x1="76861" y1="80000" x2="76861" y2="80000"/>
                        <a14:foregroundMark x1="85113" y1="80909" x2="85113" y2="80909"/>
                        <a14:foregroundMark x1="86893" y1="93636" x2="86893" y2="93636"/>
                        <a14:foregroundMark x1="91748" y1="90606" x2="91748" y2="90606"/>
                        <a14:foregroundMark x1="38350" y1="24848" x2="38350" y2="24848"/>
                        <a14:foregroundMark x1="40291" y1="28182" x2="40291" y2="28182"/>
                      </a14:backgroundRemoval>
                    </a14:imgEffect>
                  </a14:imgLayer>
                </a14:imgProps>
              </a:ext>
              <a:ext uri="{28A0092B-C50C-407E-A947-70E740481C1C}">
                <a14:useLocalDpi xmlns:a14="http://schemas.microsoft.com/office/drawing/2010/main" val="0"/>
              </a:ext>
            </a:extLst>
          </a:blip>
          <a:stretch>
            <a:fillRect/>
          </a:stretch>
        </p:blipFill>
        <p:spPr>
          <a:xfrm>
            <a:off x="10436376" y="365125"/>
            <a:ext cx="1482683" cy="791724"/>
          </a:xfrm>
          <a:prstGeom prst="rect">
            <a:avLst/>
          </a:prstGeom>
        </p:spPr>
      </p:pic>
      <p:pic>
        <p:nvPicPr>
          <p:cNvPr id="6" name="Picture 5"/>
          <p:cNvPicPr>
            <a:picLocks noChangeAspect="1"/>
          </p:cNvPicPr>
          <p:nvPr/>
        </p:nvPicPr>
        <p:blipFill>
          <a:blip r:embed="rId4"/>
          <a:stretch>
            <a:fillRect/>
          </a:stretch>
        </p:blipFill>
        <p:spPr>
          <a:xfrm>
            <a:off x="950590" y="1690688"/>
            <a:ext cx="1484545" cy="4378542"/>
          </a:xfrm>
          <a:prstGeom prst="rect">
            <a:avLst/>
          </a:prstGeom>
        </p:spPr>
      </p:pic>
      <p:pic>
        <p:nvPicPr>
          <p:cNvPr id="7" name="Picture 6"/>
          <p:cNvPicPr>
            <a:picLocks noChangeAspect="1"/>
          </p:cNvPicPr>
          <p:nvPr/>
        </p:nvPicPr>
        <p:blipFill>
          <a:blip r:embed="rId5"/>
          <a:stretch>
            <a:fillRect/>
          </a:stretch>
        </p:blipFill>
        <p:spPr>
          <a:xfrm>
            <a:off x="3182987" y="1690688"/>
            <a:ext cx="7994730" cy="4912559"/>
          </a:xfrm>
          <a:prstGeom prst="rect">
            <a:avLst/>
          </a:prstGeom>
        </p:spPr>
      </p:pic>
      <p:cxnSp>
        <p:nvCxnSpPr>
          <p:cNvPr id="9" name="Straight Arrow Connector 8"/>
          <p:cNvCxnSpPr/>
          <p:nvPr/>
        </p:nvCxnSpPr>
        <p:spPr>
          <a:xfrm flipV="1">
            <a:off x="1746501" y="2789382"/>
            <a:ext cx="1329208" cy="2229"/>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4416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182987" y="1690688"/>
            <a:ext cx="7994730" cy="4912559"/>
          </a:xfrm>
          <a:prstGeom prst="rect">
            <a:avLst/>
          </a:prstGeom>
        </p:spPr>
      </p:pic>
      <p:sp>
        <p:nvSpPr>
          <p:cNvPr id="2" name="Title 1"/>
          <p:cNvSpPr>
            <a:spLocks noGrp="1"/>
          </p:cNvSpPr>
          <p:nvPr>
            <p:ph type="title"/>
          </p:nvPr>
        </p:nvSpPr>
        <p:spPr>
          <a:xfrm>
            <a:off x="0" y="365126"/>
            <a:ext cx="5458691" cy="1178664"/>
          </a:xfrm>
          <a:solidFill>
            <a:srgbClr val="44546A">
              <a:alpha val="78824"/>
            </a:srgbClr>
          </a:solidFill>
        </p:spPr>
        <p:txBody>
          <a:bodyPr/>
          <a:lstStyle/>
          <a:p>
            <a:pPr marL="461963"/>
            <a:r>
              <a:rPr lang="en-US" dirty="0" smtClean="0">
                <a:solidFill>
                  <a:schemeClr val="bg1"/>
                </a:solidFill>
              </a:rPr>
              <a:t>Drag and drop sheet</a:t>
            </a:r>
            <a:endParaRPr lang="en-US" dirty="0">
              <a:solidFill>
                <a:schemeClr val="bg1"/>
              </a:solidFill>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2880" y1="42424" x2="42880" y2="42424"/>
                        <a14:foregroundMark x1="38350" y1="28182" x2="38350" y2="28182"/>
                        <a14:foregroundMark x1="43042" y1="14545" x2="43042" y2="14545"/>
                        <a14:foregroundMark x1="50000" y1="6667" x2="50000" y2="6667"/>
                        <a14:foregroundMark x1="57120" y1="15455" x2="57120" y2="15455"/>
                        <a14:foregroundMark x1="61812" y1="29091" x2="61812" y2="29091"/>
                        <a14:foregroundMark x1="57443" y1="40909" x2="57443" y2="40909"/>
                        <a14:foregroundMark x1="58414" y1="42121" x2="58414" y2="42121"/>
                        <a14:foregroundMark x1="57443" y1="44848" x2="57443" y2="44848"/>
                        <a14:foregroundMark x1="58252" y1="38788" x2="58252" y2="38788"/>
                        <a14:foregroundMark x1="61003" y1="41212" x2="61003" y2="41212"/>
                        <a14:foregroundMark x1="49838" y1="49697" x2="49838" y2="49697"/>
                        <a14:foregroundMark x1="8738" y1="82727" x2="8738" y2="82727"/>
                        <a14:foregroundMark x1="13916" y1="82727" x2="13916" y2="82727"/>
                        <a14:foregroundMark x1="24110" y1="79091" x2="24110" y2="79091"/>
                        <a14:foregroundMark x1="27670" y1="81818" x2="27670" y2="81818"/>
                        <a14:foregroundMark x1="27994" y1="91515" x2="27994" y2="91515"/>
                        <a14:foregroundMark x1="35922" y1="82424" x2="35922" y2="82424"/>
                        <a14:foregroundMark x1="39320" y1="79091" x2="39320" y2="79091"/>
                        <a14:foregroundMark x1="37217" y1="94545" x2="37217" y2="94545"/>
                        <a14:foregroundMark x1="50324" y1="85152" x2="50324" y2="85152"/>
                        <a14:foregroundMark x1="50000" y1="79697" x2="50000" y2="79697"/>
                        <a14:foregroundMark x1="58091" y1="81818" x2="58091" y2="81818"/>
                        <a14:foregroundMark x1="61812" y1="79697" x2="61812" y2="79697"/>
                        <a14:foregroundMark x1="71683" y1="83333" x2="71683" y2="83333"/>
                        <a14:foregroundMark x1="76861" y1="80000" x2="76861" y2="80000"/>
                        <a14:foregroundMark x1="85113" y1="80909" x2="85113" y2="80909"/>
                        <a14:foregroundMark x1="86893" y1="93636" x2="86893" y2="93636"/>
                        <a14:foregroundMark x1="91748" y1="90606" x2="91748" y2="90606"/>
                        <a14:foregroundMark x1="38350" y1="24848" x2="38350" y2="24848"/>
                        <a14:foregroundMark x1="40291" y1="28182" x2="40291" y2="28182"/>
                      </a14:backgroundRemoval>
                    </a14:imgEffect>
                  </a14:imgLayer>
                </a14:imgProps>
              </a:ext>
              <a:ext uri="{28A0092B-C50C-407E-A947-70E740481C1C}">
                <a14:useLocalDpi xmlns:a14="http://schemas.microsoft.com/office/drawing/2010/main" val="0"/>
              </a:ext>
            </a:extLst>
          </a:blip>
          <a:stretch>
            <a:fillRect/>
          </a:stretch>
        </p:blipFill>
        <p:spPr>
          <a:xfrm>
            <a:off x="9871117" y="365125"/>
            <a:ext cx="1482683" cy="791724"/>
          </a:xfrm>
          <a:prstGeom prst="rect">
            <a:avLst/>
          </a:prstGeom>
        </p:spPr>
      </p:pic>
      <p:pic>
        <p:nvPicPr>
          <p:cNvPr id="7" name="Picture 6"/>
          <p:cNvPicPr>
            <a:picLocks noChangeAspect="1"/>
          </p:cNvPicPr>
          <p:nvPr/>
        </p:nvPicPr>
        <p:blipFill>
          <a:blip r:embed="rId5"/>
          <a:stretch>
            <a:fillRect/>
          </a:stretch>
        </p:blipFill>
        <p:spPr>
          <a:xfrm>
            <a:off x="3182987" y="1690688"/>
            <a:ext cx="7994730" cy="4765660"/>
          </a:xfrm>
          <a:prstGeom prst="rect">
            <a:avLst/>
          </a:prstGeom>
        </p:spPr>
      </p:pic>
      <p:cxnSp>
        <p:nvCxnSpPr>
          <p:cNvPr id="12" name="Curved Connector 11"/>
          <p:cNvCxnSpPr/>
          <p:nvPr/>
        </p:nvCxnSpPr>
        <p:spPr>
          <a:xfrm flipV="1">
            <a:off x="3860880" y="2512291"/>
            <a:ext cx="886611" cy="870447"/>
          </a:xfrm>
          <a:prstGeom prst="curvedConnector3">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92137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1127</TotalTime>
  <Words>650</Words>
  <Application>Microsoft Office PowerPoint</Application>
  <PresentationFormat>Widescreen</PresentationFormat>
  <Paragraphs>88</Paragraphs>
  <Slides>34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Candara</vt:lpstr>
      <vt:lpstr>Jokerman</vt:lpstr>
      <vt:lpstr>Office Theme</vt:lpstr>
      <vt:lpstr>DIY Data Viz</vt:lpstr>
      <vt:lpstr>PowerPoint Presentation</vt:lpstr>
      <vt:lpstr>PowerPoint Presentation</vt:lpstr>
      <vt:lpstr>Data exploration</vt:lpstr>
      <vt:lpstr>PowerPoint Presentation</vt:lpstr>
      <vt:lpstr>Tools we used</vt:lpstr>
      <vt:lpstr>Format data in Excel</vt:lpstr>
      <vt:lpstr>Connect to data in Tableau</vt:lpstr>
      <vt:lpstr>Drag and drop sheet</vt:lpstr>
      <vt:lpstr>Make a chart</vt:lpstr>
      <vt:lpstr>Add another level</vt:lpstr>
      <vt:lpstr>Change chart type</vt:lpstr>
      <vt:lpstr>Add a filter</vt:lpstr>
      <vt:lpstr>Change chart colors</vt:lpstr>
      <vt:lpstr>Make another chart in a new sheet</vt:lpstr>
      <vt:lpstr>Make a dashboard of multiple charts</vt:lpstr>
      <vt:lpstr>Finishing touches</vt:lpstr>
      <vt:lpstr>Publish  and share</vt:lpstr>
      <vt:lpstr>Data snapshot</vt:lpstr>
      <vt:lpstr>PowerPoint Presentation</vt:lpstr>
      <vt:lpstr>Tools we used</vt:lpstr>
      <vt:lpstr> Get ideas    </vt:lpstr>
      <vt:lpstr>Sketch out a   rough plan </vt:lpstr>
      <vt:lpstr>Start graphs in Excel</vt:lpstr>
      <vt:lpstr>Switch Row/Column</vt:lpstr>
      <vt:lpstr>Adjust x axis</vt:lpstr>
      <vt:lpstr>Remove x axis and gridlines</vt:lpstr>
      <vt:lpstr>Add data labels</vt:lpstr>
      <vt:lpstr>Adjust y axis</vt:lpstr>
      <vt:lpstr>Polish in PowerPoint</vt:lpstr>
      <vt:lpstr>Text boxes  a plenty</vt:lpstr>
      <vt:lpstr>Finishing touches</vt:lpstr>
      <vt:lpstr>PowerPoint Presentation</vt:lpstr>
      <vt:lpstr>Try it!</vt:lpstr>
    </vt:vector>
  </TitlesOfParts>
  <Company>UNC Charlotte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93</cp:revision>
  <dcterms:created xsi:type="dcterms:W3CDTF">2018-05-02T17:37:51Z</dcterms:created>
  <dcterms:modified xsi:type="dcterms:W3CDTF">2018-05-04T20:25:45Z</dcterms:modified>
</cp:coreProperties>
</file>