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1.xml" ContentType="application/vnd.openxmlformats-officedocument.drawingml.chartshap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323" r:id="rId4"/>
    <p:sldId id="298" r:id="rId5"/>
    <p:sldId id="262" r:id="rId6"/>
    <p:sldId id="293" r:id="rId7"/>
    <p:sldId id="337" r:id="rId8"/>
    <p:sldId id="328" r:id="rId9"/>
    <p:sldId id="334" r:id="rId10"/>
    <p:sldId id="340" r:id="rId11"/>
    <p:sldId id="332" r:id="rId12"/>
    <p:sldId id="333" r:id="rId13"/>
    <p:sldId id="330" r:id="rId14"/>
    <p:sldId id="335" r:id="rId15"/>
    <p:sldId id="313" r:id="rId1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B069E3D-019C-48A7-851A-2A29381CF1EF}">
          <p14:sldIdLst>
            <p14:sldId id="256"/>
            <p14:sldId id="258"/>
            <p14:sldId id="323"/>
            <p14:sldId id="298"/>
            <p14:sldId id="262"/>
            <p14:sldId id="293"/>
            <p14:sldId id="337"/>
            <p14:sldId id="328"/>
            <p14:sldId id="334"/>
            <p14:sldId id="340"/>
            <p14:sldId id="332"/>
            <p14:sldId id="333"/>
            <p14:sldId id="330"/>
            <p14:sldId id="335"/>
            <p14:sldId id="313"/>
          </p14:sldIdLst>
        </p14:section>
        <p14:section name="Untitled Section" id="{5801C275-8A11-4964-9B9B-90FDA4ADAC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6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Owner\Documents\Bills%20Folder\OLD%20STUFF\CENSUS%20BUREAU%202016\APPLIED%20DEMO%20SAN%20ANTONIO\Chart%20undercount%20and%20omiisoin%20number%20age%200-4.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1.xml"/><Relationship Id="rId4" Type="http://schemas.openxmlformats.org/officeDocument/2006/relationships/oleObject" Target="file:///C:\Users\Owner\Documents\Bills%20Folder\BOOK%20ON%20UNDERCOUNT%20OF%20CHILDREN\TABLES%20AND%20FIGURES\Figure%204.3%20three%20age%20groups%201950%20to%20201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800" b="0" i="0" u="none" strike="noStrike" kern="1200" spc="0" baseline="0">
                <a:solidFill>
                  <a:schemeClr val="tx1"/>
                </a:solidFill>
                <a:latin typeface="+mn-lt"/>
                <a:ea typeface="+mn-ea"/>
                <a:cs typeface="+mn-cs"/>
              </a:defRPr>
            </a:pPr>
            <a:r>
              <a:rPr lang="en-US" sz="2800">
                <a:solidFill>
                  <a:schemeClr val="tx1"/>
                </a:solidFill>
              </a:rPr>
              <a:t>Net Undercount and Omission Number for Age 0 to 4 in 2010 U.S. Census </a:t>
            </a:r>
          </a:p>
        </c:rich>
      </c:tx>
      <c:layout>
        <c:manualLayout>
          <c:xMode val="edge"/>
          <c:yMode val="edge"/>
          <c:x val="0.10805555555555554"/>
          <c:y val="2.7491408934707903E-2"/>
        </c:manualLayout>
      </c:layout>
      <c:overlay val="0"/>
      <c:spPr>
        <a:noFill/>
        <a:ln>
          <a:noFill/>
        </a:ln>
        <a:effectLst/>
      </c:spPr>
      <c:txPr>
        <a:bodyPr rot="0" spcFirstLastPara="1" vertOverflow="ellipsis" vert="horz" wrap="square" anchor="ctr" anchorCtr="1"/>
        <a:lstStyle/>
        <a:p>
          <a:pPr>
            <a:defRPr sz="28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3.888888888888889E-2"/>
          <c:y val="0.2643472143301675"/>
          <c:w val="0.93888888888888888"/>
          <c:h val="0.62500581757177265"/>
        </c:manualLayout>
      </c:layout>
      <c:barChart>
        <c:barDir val="col"/>
        <c:grouping val="clustered"/>
        <c:varyColors val="0"/>
        <c:ser>
          <c:idx val="0"/>
          <c:order val="0"/>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Sheet1!$A$6:$A$7</c:f>
              <c:strCache>
                <c:ptCount val="2"/>
                <c:pt idx="0">
                  <c:v>Net Undercount Number</c:v>
                </c:pt>
                <c:pt idx="1">
                  <c:v>Omitted Number </c:v>
                </c:pt>
              </c:strCache>
            </c:strRef>
          </c:cat>
          <c:val>
            <c:numRef>
              <c:f>Sheet1!$B$6:$B$7</c:f>
              <c:numCache>
                <c:formatCode>#,##0</c:formatCode>
                <c:ptCount val="2"/>
                <c:pt idx="0">
                  <c:v>970000</c:v>
                </c:pt>
                <c:pt idx="1">
                  <c:v>2200000</c:v>
                </c:pt>
              </c:numCache>
            </c:numRef>
          </c:val>
          <c:extLst>
            <c:ext xmlns:c16="http://schemas.microsoft.com/office/drawing/2014/chart" uri="{C3380CC4-5D6E-409C-BE32-E72D297353CC}">
              <c16:uniqueId val="{00000000-6248-4DE8-ACDD-BD5D76D7B6A5}"/>
            </c:ext>
          </c:extLst>
        </c:ser>
        <c:dLbls>
          <c:dLblPos val="outEnd"/>
          <c:showLegendKey val="0"/>
          <c:showVal val="1"/>
          <c:showCatName val="0"/>
          <c:showSerName val="0"/>
          <c:showPercent val="0"/>
          <c:showBubbleSize val="0"/>
        </c:dLbls>
        <c:gapWidth val="219"/>
        <c:overlap val="-27"/>
        <c:axId val="508215352"/>
        <c:axId val="419369304"/>
      </c:barChart>
      <c:catAx>
        <c:axId val="508215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419369304"/>
        <c:crosses val="autoZero"/>
        <c:auto val="1"/>
        <c:lblAlgn val="ctr"/>
        <c:lblOffset val="100"/>
        <c:noMultiLvlLbl val="0"/>
      </c:catAx>
      <c:valAx>
        <c:axId val="419369304"/>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508215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US" b="1">
                <a:solidFill>
                  <a:schemeClr val="tx1"/>
                </a:solidFill>
                <a:latin typeface="Arial" panose="020B0604020202020204" pitchFamily="34" charset="0"/>
                <a:cs typeface="Arial" panose="020B0604020202020204" pitchFamily="34" charset="0"/>
              </a:rPr>
              <a:t>This</a:t>
            </a:r>
            <a:r>
              <a:rPr lang="en-US" b="1" baseline="0">
                <a:solidFill>
                  <a:schemeClr val="tx1"/>
                </a:solidFill>
                <a:latin typeface="Arial" panose="020B0604020202020204" pitchFamily="34" charset="0"/>
                <a:cs typeface="Arial" panose="020B0604020202020204" pitchFamily="34" charset="0"/>
              </a:rPr>
              <a:t> is NOT a new Problem: </a:t>
            </a:r>
            <a:r>
              <a:rPr lang="en-US" b="1">
                <a:solidFill>
                  <a:schemeClr val="tx1"/>
                </a:solidFill>
                <a:latin typeface="Arial" panose="020B0604020202020204" pitchFamily="34" charset="0"/>
                <a:cs typeface="Arial" panose="020B0604020202020204" pitchFamily="34" charset="0"/>
              </a:rPr>
              <a:t>Net Undercount Rates for Different Age Groups of Children: 1950 to 2010</a:t>
            </a:r>
          </a:p>
        </c:rich>
      </c:tx>
      <c:layout>
        <c:manualLayout>
          <c:xMode val="edge"/>
          <c:yMode val="edge"/>
          <c:x val="0.10298178544599654"/>
          <c:y val="0"/>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11668275532765821"/>
          <c:y val="0.16692486452132485"/>
          <c:w val="0.72253242149141994"/>
          <c:h val="0.75120938454121811"/>
        </c:manualLayout>
      </c:layout>
      <c:lineChart>
        <c:grouping val="standard"/>
        <c:varyColors val="0"/>
        <c:ser>
          <c:idx val="0"/>
          <c:order val="0"/>
          <c:tx>
            <c:v>Age 0-4</c:v>
          </c:tx>
          <c:spPr>
            <a:ln w="63500" cap="rnd">
              <a:solidFill>
                <a:schemeClr val="tx1"/>
              </a:solidFill>
              <a:round/>
            </a:ln>
            <a:effectLst/>
          </c:spPr>
          <c:marker>
            <c:symbol val="circle"/>
            <c:size val="8"/>
            <c:spPr>
              <a:solidFill>
                <a:schemeClr val="accent1"/>
              </a:solidFill>
              <a:ln w="9525">
                <a:solidFill>
                  <a:schemeClr val="tx1"/>
                </a:solidFill>
              </a:ln>
              <a:effectLst/>
            </c:spPr>
          </c:marker>
          <c:cat>
            <c:numRef>
              <c:f>Sheet1!$B$2:$H$2</c:f>
              <c:numCache>
                <c:formatCode>General</c:formatCode>
                <c:ptCount val="7"/>
                <c:pt idx="0">
                  <c:v>1950</c:v>
                </c:pt>
                <c:pt idx="1">
                  <c:v>1960</c:v>
                </c:pt>
                <c:pt idx="2">
                  <c:v>1970</c:v>
                </c:pt>
                <c:pt idx="3">
                  <c:v>1980</c:v>
                </c:pt>
                <c:pt idx="4">
                  <c:v>1990</c:v>
                </c:pt>
                <c:pt idx="5">
                  <c:v>2000</c:v>
                </c:pt>
                <c:pt idx="6">
                  <c:v>2010</c:v>
                </c:pt>
              </c:numCache>
            </c:numRef>
          </c:cat>
          <c:val>
            <c:numRef>
              <c:f>Sheet1!$B$5:$H$5</c:f>
              <c:numCache>
                <c:formatCode>0.0</c:formatCode>
                <c:ptCount val="7"/>
                <c:pt idx="0">
                  <c:v>-4.6854538140898034</c:v>
                </c:pt>
                <c:pt idx="1">
                  <c:v>-2.4312342739946851</c:v>
                </c:pt>
                <c:pt idx="2">
                  <c:v>-3.5710612591958393</c:v>
                </c:pt>
                <c:pt idx="3">
                  <c:v>-1.4250129408387662</c:v>
                </c:pt>
                <c:pt idx="4">
                  <c:v>-3.7184588903489928</c:v>
                </c:pt>
                <c:pt idx="5">
                  <c:v>-3.8180578975169492</c:v>
                </c:pt>
                <c:pt idx="6">
                  <c:v>-4.581739171508195</c:v>
                </c:pt>
              </c:numCache>
            </c:numRef>
          </c:val>
          <c:smooth val="0"/>
          <c:extLst>
            <c:ext xmlns:c16="http://schemas.microsoft.com/office/drawing/2014/chart" uri="{C3380CC4-5D6E-409C-BE32-E72D297353CC}">
              <c16:uniqueId val="{00000000-A0B5-4BA3-B64B-183E27C86786}"/>
            </c:ext>
          </c:extLst>
        </c:ser>
        <c:ser>
          <c:idx val="3"/>
          <c:order val="3"/>
          <c:tx>
            <c:v>Adults </c:v>
          </c:tx>
          <c:spPr>
            <a:ln w="63500" cap="rnd">
              <a:solidFill>
                <a:srgbClr val="FF0000"/>
              </a:solidFill>
              <a:round/>
            </a:ln>
            <a:effectLst/>
          </c:spPr>
          <c:marker>
            <c:symbol val="circle"/>
            <c:size val="5"/>
            <c:spPr>
              <a:solidFill>
                <a:srgbClr val="5B9BD5"/>
              </a:solidFill>
              <a:ln w="9525">
                <a:solidFill>
                  <a:schemeClr val="accent4"/>
                </a:solidFill>
              </a:ln>
              <a:effectLst/>
            </c:spPr>
          </c:marker>
          <c:val>
            <c:numRef>
              <c:f>Sheet1!$B$9:$H$9</c:f>
              <c:numCache>
                <c:formatCode>0.0</c:formatCode>
                <c:ptCount val="7"/>
                <c:pt idx="0">
                  <c:v>-3.830875729945117</c:v>
                </c:pt>
                <c:pt idx="1">
                  <c:v>-2.6205913972250503</c:v>
                </c:pt>
                <c:pt idx="2">
                  <c:v>-2.3106113676971076</c:v>
                </c:pt>
                <c:pt idx="3">
                  <c:v>-0.96436731536088016</c:v>
                </c:pt>
                <c:pt idx="4">
                  <c:v>-1.6019873833123013</c:v>
                </c:pt>
                <c:pt idx="5">
                  <c:v>6.9518933359022497E-2</c:v>
                </c:pt>
                <c:pt idx="6">
                  <c:v>0.71576090923533375</c:v>
                </c:pt>
              </c:numCache>
            </c:numRef>
          </c:val>
          <c:smooth val="0"/>
          <c:extLst>
            <c:ext xmlns:c16="http://schemas.microsoft.com/office/drawing/2014/chart" uri="{C3380CC4-5D6E-409C-BE32-E72D297353CC}">
              <c16:uniqueId val="{00000001-A0B5-4BA3-B64B-183E27C86786}"/>
            </c:ext>
          </c:extLst>
        </c:ser>
        <c:dLbls>
          <c:showLegendKey val="0"/>
          <c:showVal val="0"/>
          <c:showCatName val="0"/>
          <c:showSerName val="0"/>
          <c:showPercent val="0"/>
          <c:showBubbleSize val="0"/>
        </c:dLbls>
        <c:marker val="1"/>
        <c:smooth val="0"/>
        <c:axId val="411454712"/>
        <c:axId val="411443736"/>
        <c:extLst>
          <c:ext xmlns:c15="http://schemas.microsoft.com/office/drawing/2012/chart" uri="{02D57815-91ED-43cb-92C2-25804820EDAC}">
            <c15:filteredLineSeries>
              <c15:ser>
                <c:idx val="1"/>
                <c:order val="1"/>
                <c:tx>
                  <c:v>Age 5-13</c:v>
                </c:tx>
                <c:spPr>
                  <a:ln w="28575" cap="rnd">
                    <a:solidFill>
                      <a:schemeClr val="tx1"/>
                    </a:solidFill>
                    <a:round/>
                  </a:ln>
                  <a:effectLst/>
                </c:spPr>
                <c:marker>
                  <c:symbol val="x"/>
                  <c:size val="8"/>
                  <c:spPr>
                    <a:noFill/>
                    <a:ln w="9525">
                      <a:solidFill>
                        <a:schemeClr val="tx1"/>
                      </a:solidFill>
                    </a:ln>
                    <a:effectLst/>
                  </c:spPr>
                </c:marker>
                <c:cat>
                  <c:numRef>
                    <c:extLst>
                      <c:ext uri="{02D57815-91ED-43cb-92C2-25804820EDAC}">
                        <c15:formulaRef>
                          <c15:sqref>Sheet1!$B$2:$H$2</c15:sqref>
                        </c15:formulaRef>
                      </c:ext>
                    </c:extLst>
                    <c:numCache>
                      <c:formatCode>General</c:formatCode>
                      <c:ptCount val="7"/>
                      <c:pt idx="0">
                        <c:v>1950</c:v>
                      </c:pt>
                      <c:pt idx="1">
                        <c:v>1960</c:v>
                      </c:pt>
                      <c:pt idx="2">
                        <c:v>1970</c:v>
                      </c:pt>
                      <c:pt idx="3">
                        <c:v>1980</c:v>
                      </c:pt>
                      <c:pt idx="4">
                        <c:v>1990</c:v>
                      </c:pt>
                      <c:pt idx="5">
                        <c:v>2000</c:v>
                      </c:pt>
                      <c:pt idx="6">
                        <c:v>2010</c:v>
                      </c:pt>
                    </c:numCache>
                  </c:numRef>
                </c:cat>
                <c:val>
                  <c:numRef>
                    <c:extLst>
                      <c:ext uri="{02D57815-91ED-43cb-92C2-25804820EDAC}">
                        <c15:formulaRef>
                          <c15:sqref>Sheet1!$B$6:$H$6</c15:sqref>
                        </c15:formulaRef>
                      </c:ext>
                    </c:extLst>
                    <c:numCache>
                      <c:formatCode>0.0</c:formatCode>
                      <c:ptCount val="7"/>
                      <c:pt idx="0">
                        <c:v>-2.3448197680051921</c:v>
                      </c:pt>
                      <c:pt idx="1">
                        <c:v>-2.3765007090055237</c:v>
                      </c:pt>
                      <c:pt idx="2">
                        <c:v>-2.4970199629926091</c:v>
                      </c:pt>
                      <c:pt idx="3">
                        <c:v>-0.70064403066514691</c:v>
                      </c:pt>
                      <c:pt idx="4">
                        <c:v>-1.6460993061275944</c:v>
                      </c:pt>
                      <c:pt idx="5">
                        <c:v>-0.21627106707986979</c:v>
                      </c:pt>
                      <c:pt idx="6">
                        <c:v>-1.4359824580169001</c:v>
                      </c:pt>
                    </c:numCache>
                  </c:numRef>
                </c:val>
                <c:smooth val="0"/>
                <c:extLst>
                  <c:ext xmlns:c16="http://schemas.microsoft.com/office/drawing/2014/chart" uri="{C3380CC4-5D6E-409C-BE32-E72D297353CC}">
                    <c16:uniqueId val="{00000002-A0B5-4BA3-B64B-183E27C86786}"/>
                  </c:ext>
                </c:extLst>
              </c15:ser>
            </c15:filteredLineSeries>
            <c15:filteredLineSeries>
              <c15:ser>
                <c:idx val="2"/>
                <c:order val="2"/>
                <c:tx>
                  <c:v>Age 14-17</c:v>
                </c:tx>
                <c:spPr>
                  <a:ln w="28575" cap="rnd">
                    <a:solidFill>
                      <a:schemeClr val="tx1"/>
                    </a:solidFill>
                    <a:round/>
                  </a:ln>
                  <a:effectLst/>
                </c:spPr>
                <c:marker>
                  <c:symbol val="square"/>
                  <c:size val="8"/>
                  <c:spPr>
                    <a:solidFill>
                      <a:schemeClr val="accent3"/>
                    </a:solidFill>
                    <a:ln w="9525">
                      <a:solidFill>
                        <a:schemeClr val="tx1"/>
                      </a:solidFill>
                    </a:ln>
                    <a:effectLst/>
                  </c:spPr>
                </c:marker>
                <c:cat>
                  <c:numRef>
                    <c:extLst xmlns:c15="http://schemas.microsoft.com/office/drawing/2012/chart">
                      <c:ext xmlns:c15="http://schemas.microsoft.com/office/drawing/2012/chart" uri="{02D57815-91ED-43cb-92C2-25804820EDAC}">
                        <c15:formulaRef>
                          <c15:sqref>Sheet1!$B$2:$H$2</c15:sqref>
                        </c15:formulaRef>
                      </c:ext>
                    </c:extLst>
                    <c:numCache>
                      <c:formatCode>General</c:formatCode>
                      <c:ptCount val="7"/>
                      <c:pt idx="0">
                        <c:v>1950</c:v>
                      </c:pt>
                      <c:pt idx="1">
                        <c:v>1960</c:v>
                      </c:pt>
                      <c:pt idx="2">
                        <c:v>1970</c:v>
                      </c:pt>
                      <c:pt idx="3">
                        <c:v>1980</c:v>
                      </c:pt>
                      <c:pt idx="4">
                        <c:v>1990</c:v>
                      </c:pt>
                      <c:pt idx="5">
                        <c:v>2000</c:v>
                      </c:pt>
                      <c:pt idx="6">
                        <c:v>2010</c:v>
                      </c:pt>
                    </c:numCache>
                  </c:numRef>
                </c:cat>
                <c:val>
                  <c:numRef>
                    <c:extLst xmlns:c15="http://schemas.microsoft.com/office/drawing/2012/chart">
                      <c:ext xmlns:c15="http://schemas.microsoft.com/office/drawing/2012/chart" uri="{02D57815-91ED-43cb-92C2-25804820EDAC}">
                        <c15:formulaRef>
                          <c15:sqref>Sheet1!$B$7:$H$7</c15:sqref>
                        </c15:formulaRef>
                      </c:ext>
                    </c:extLst>
                    <c:numCache>
                      <c:formatCode>0.0</c:formatCode>
                      <c:ptCount val="7"/>
                      <c:pt idx="0">
                        <c:v>-4.2493028479815136</c:v>
                      </c:pt>
                      <c:pt idx="1">
                        <c:v>-2.0868169253057496</c:v>
                      </c:pt>
                      <c:pt idx="2">
                        <c:v>-1.4750172655971485</c:v>
                      </c:pt>
                      <c:pt idx="3">
                        <c:v>0.18790788674032427</c:v>
                      </c:pt>
                      <c:pt idx="4">
                        <c:v>0.7541714740991402</c:v>
                      </c:pt>
                      <c:pt idx="5">
                        <c:v>2.2766581715995899</c:v>
                      </c:pt>
                      <c:pt idx="6">
                        <c:v>1.4218009478672986</c:v>
                      </c:pt>
                    </c:numCache>
                  </c:numRef>
                </c:val>
                <c:smooth val="0"/>
                <c:extLst xmlns:c15="http://schemas.microsoft.com/office/drawing/2012/chart">
                  <c:ext xmlns:c16="http://schemas.microsoft.com/office/drawing/2014/chart" uri="{C3380CC4-5D6E-409C-BE32-E72D297353CC}">
                    <c16:uniqueId val="{00000003-A0B5-4BA3-B64B-183E27C86786}"/>
                  </c:ext>
                </c:extLst>
              </c15:ser>
            </c15:filteredLineSeries>
          </c:ext>
        </c:extLst>
      </c:lineChart>
      <c:catAx>
        <c:axId val="411454712"/>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r>
                  <a:rPr lang="en-US" sz="1400" b="1">
                    <a:solidFill>
                      <a:schemeClr val="tx1"/>
                    </a:solidFill>
                    <a:latin typeface="Arial" panose="020B0604020202020204" pitchFamily="34" charset="0"/>
                    <a:cs typeface="Arial" panose="020B0604020202020204" pitchFamily="34" charset="0"/>
                  </a:rPr>
                  <a:t>Year </a:t>
                </a:r>
              </a:p>
            </c:rich>
          </c:tx>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Algerian" panose="04020705040A02060702" pitchFamily="82" charset="0"/>
                <a:ea typeface="+mn-ea"/>
                <a:cs typeface="+mn-cs"/>
              </a:defRPr>
            </a:pPr>
            <a:endParaRPr lang="en-US"/>
          </a:p>
        </c:txPr>
        <c:crossAx val="411443736"/>
        <c:crosses val="autoZero"/>
        <c:auto val="1"/>
        <c:lblAlgn val="ctr"/>
        <c:lblOffset val="100"/>
        <c:noMultiLvlLbl val="0"/>
      </c:catAx>
      <c:valAx>
        <c:axId val="411443736"/>
        <c:scaling>
          <c:orientation val="minMax"/>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r>
                  <a:rPr lang="en-US" sz="1400" b="1">
                    <a:solidFill>
                      <a:schemeClr val="tx1"/>
                    </a:solidFill>
                    <a:latin typeface="Arial" panose="020B0604020202020204" pitchFamily="34" charset="0"/>
                    <a:cs typeface="Arial" panose="020B0604020202020204" pitchFamily="34" charset="0"/>
                  </a:rPr>
                  <a:t>Net Undercount Rate</a:t>
                </a:r>
              </a:p>
            </c:rich>
          </c:tx>
          <c:layout>
            <c:manualLayout>
              <c:xMode val="edge"/>
              <c:yMode val="edge"/>
              <c:x val="1.0283438149884317E-2"/>
              <c:y val="0.35312121699073329"/>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11454712"/>
        <c:crosses val="autoZero"/>
        <c:crossBetween val="between"/>
      </c:valAx>
      <c:spPr>
        <a:noFill/>
        <a:ln>
          <a:noFill/>
        </a:ln>
        <a:effectLst/>
      </c:spPr>
    </c:plotArea>
    <c:legend>
      <c:legendPos val="r"/>
      <c:layout>
        <c:manualLayout>
          <c:xMode val="edge"/>
          <c:yMode val="edge"/>
          <c:x val="0.80448379486423105"/>
          <c:y val="0.34567979002624671"/>
          <c:w val="0.17817069237551461"/>
          <c:h val="0.10490288713910763"/>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0.73783</cdr:x>
      <cdr:y>0.94082</cdr:y>
    </cdr:from>
    <cdr:to>
      <cdr:x>0.93564</cdr:x>
      <cdr:y>1</cdr:y>
    </cdr:to>
    <cdr:sp macro="" textlink="">
      <cdr:nvSpPr>
        <cdr:cNvPr id="2" name="TextBox 1"/>
        <cdr:cNvSpPr txBox="1"/>
      </cdr:nvSpPr>
      <cdr:spPr>
        <a:xfrm xmlns:a="http://schemas.openxmlformats.org/drawingml/2006/main">
          <a:off x="4476751" y="4391024"/>
          <a:ext cx="1200150" cy="276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a:solidFill>
                <a:schemeClr val="tx1"/>
              </a:solidFill>
              <a:latin typeface="Arial" panose="020B0604020202020204" pitchFamily="34" charset="0"/>
              <a:cs typeface="Arial" panose="020B0604020202020204" pitchFamily="34" charset="0"/>
            </a:rPr>
            <a:t>Source: O'Hare</a:t>
          </a:r>
          <a:r>
            <a:rPr lang="en-US" sz="1100" b="1" baseline="0">
              <a:solidFill>
                <a:schemeClr val="tx1"/>
              </a:solidFill>
              <a:latin typeface="Arial" panose="020B0604020202020204" pitchFamily="34" charset="0"/>
              <a:cs typeface="Arial" panose="020B0604020202020204" pitchFamily="34" charset="0"/>
            </a:rPr>
            <a:t> 2014</a:t>
          </a:r>
          <a:endParaRPr lang="en-US" sz="1100" b="1">
            <a:solidFill>
              <a:schemeClr val="tx1"/>
            </a:solidFill>
            <a:latin typeface="Arial" panose="020B0604020202020204" pitchFamily="34" charset="0"/>
            <a:cs typeface="Arial" panose="020B0604020202020204"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5E6895E5-AF99-4381-BD7F-40E0BE3F101B}" type="datetimeFigureOut">
              <a:rPr lang="en-US" smtClean="0"/>
              <a:t>5/6/2017</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FC04CAA7-53CC-4315-AD7D-EBD41A683A58}" type="slidenum">
              <a:rPr lang="en-US" smtClean="0"/>
              <a:t>‹#›</a:t>
            </a:fld>
            <a:endParaRPr lang="en-US"/>
          </a:p>
        </p:txBody>
      </p:sp>
    </p:spTree>
    <p:extLst>
      <p:ext uri="{BB962C8B-B14F-4D97-AF65-F5344CB8AC3E}">
        <p14:creationId xmlns:p14="http://schemas.microsoft.com/office/powerpoint/2010/main" val="305646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077891E-86AB-4B8B-96B6-62CD876151F4}" type="datetime1">
              <a:rPr lang="en-US" smtClean="0"/>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32A12-279A-4E68-BE0D-1D1F8E848C56}" type="slidenum">
              <a:rPr lang="en-US" smtClean="0"/>
              <a:t>‹#›</a:t>
            </a:fld>
            <a:endParaRPr lang="en-US"/>
          </a:p>
        </p:txBody>
      </p:sp>
    </p:spTree>
    <p:extLst>
      <p:ext uri="{BB962C8B-B14F-4D97-AF65-F5344CB8AC3E}">
        <p14:creationId xmlns:p14="http://schemas.microsoft.com/office/powerpoint/2010/main" val="1144744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A0A06B-090C-408C-928B-0FFADA78F220}" type="datetime1">
              <a:rPr lang="en-US" smtClean="0"/>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32A12-279A-4E68-BE0D-1D1F8E848C56}" type="slidenum">
              <a:rPr lang="en-US" smtClean="0"/>
              <a:t>‹#›</a:t>
            </a:fld>
            <a:endParaRPr lang="en-US"/>
          </a:p>
        </p:txBody>
      </p:sp>
    </p:spTree>
    <p:extLst>
      <p:ext uri="{BB962C8B-B14F-4D97-AF65-F5344CB8AC3E}">
        <p14:creationId xmlns:p14="http://schemas.microsoft.com/office/powerpoint/2010/main" val="3594988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675D0F-B592-44EC-AB2E-6AC35D4FBD8F}" type="datetime1">
              <a:rPr lang="en-US" smtClean="0"/>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32A12-279A-4E68-BE0D-1D1F8E848C56}" type="slidenum">
              <a:rPr lang="en-US" smtClean="0"/>
              <a:t>‹#›</a:t>
            </a:fld>
            <a:endParaRPr lang="en-US"/>
          </a:p>
        </p:txBody>
      </p:sp>
    </p:spTree>
    <p:extLst>
      <p:ext uri="{BB962C8B-B14F-4D97-AF65-F5344CB8AC3E}">
        <p14:creationId xmlns:p14="http://schemas.microsoft.com/office/powerpoint/2010/main" val="1977998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349C42-2531-4F2F-B272-6104711B53F2}" type="datetime1">
              <a:rPr lang="en-US" smtClean="0"/>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32A12-279A-4E68-BE0D-1D1F8E848C56}" type="slidenum">
              <a:rPr lang="en-US" smtClean="0"/>
              <a:t>‹#›</a:t>
            </a:fld>
            <a:endParaRPr lang="en-US"/>
          </a:p>
        </p:txBody>
      </p:sp>
    </p:spTree>
    <p:extLst>
      <p:ext uri="{BB962C8B-B14F-4D97-AF65-F5344CB8AC3E}">
        <p14:creationId xmlns:p14="http://schemas.microsoft.com/office/powerpoint/2010/main" val="2389314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F47418-D309-4894-93E8-981E51389F2B}" type="datetime1">
              <a:rPr lang="en-US" smtClean="0"/>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032A12-279A-4E68-BE0D-1D1F8E848C56}" type="slidenum">
              <a:rPr lang="en-US" smtClean="0"/>
              <a:t>‹#›</a:t>
            </a:fld>
            <a:endParaRPr lang="en-US"/>
          </a:p>
        </p:txBody>
      </p:sp>
    </p:spTree>
    <p:extLst>
      <p:ext uri="{BB962C8B-B14F-4D97-AF65-F5344CB8AC3E}">
        <p14:creationId xmlns:p14="http://schemas.microsoft.com/office/powerpoint/2010/main" val="949476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007D6A6-9278-4120-A5A0-756DEFF69BFC}" type="datetime1">
              <a:rPr lang="en-US" smtClean="0"/>
              <a:t>5/6/2017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032A12-279A-4E68-BE0D-1D1F8E848C56}" type="slidenum">
              <a:rPr lang="en-US" smtClean="0"/>
              <a:t>‹#›</a:t>
            </a:fld>
            <a:endParaRPr lang="en-US"/>
          </a:p>
        </p:txBody>
      </p:sp>
    </p:spTree>
    <p:extLst>
      <p:ext uri="{BB962C8B-B14F-4D97-AF65-F5344CB8AC3E}">
        <p14:creationId xmlns:p14="http://schemas.microsoft.com/office/powerpoint/2010/main" val="4067678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6F1C8C5-4ACD-4F69-8700-FA6269E9B169}" type="datetime1">
              <a:rPr lang="en-US" smtClean="0"/>
              <a:t>5/6/2017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032A12-279A-4E68-BE0D-1D1F8E848C56}" type="slidenum">
              <a:rPr lang="en-US" smtClean="0"/>
              <a:t>‹#›</a:t>
            </a:fld>
            <a:endParaRPr lang="en-US"/>
          </a:p>
        </p:txBody>
      </p:sp>
    </p:spTree>
    <p:extLst>
      <p:ext uri="{BB962C8B-B14F-4D97-AF65-F5344CB8AC3E}">
        <p14:creationId xmlns:p14="http://schemas.microsoft.com/office/powerpoint/2010/main" val="1488435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7756A9-E882-4A39-9925-8E7EA5D3FD19}" type="datetime1">
              <a:rPr lang="en-US" smtClean="0"/>
              <a:t>5/6/2017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032A12-279A-4E68-BE0D-1D1F8E848C56}" type="slidenum">
              <a:rPr lang="en-US" smtClean="0"/>
              <a:t>‹#›</a:t>
            </a:fld>
            <a:endParaRPr lang="en-US"/>
          </a:p>
        </p:txBody>
      </p:sp>
    </p:spTree>
    <p:extLst>
      <p:ext uri="{BB962C8B-B14F-4D97-AF65-F5344CB8AC3E}">
        <p14:creationId xmlns:p14="http://schemas.microsoft.com/office/powerpoint/2010/main" val="3032742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C527EE-12E1-4686-9866-2929B8BDECF8}" type="datetime1">
              <a:rPr lang="en-US" smtClean="0"/>
              <a:t>5/6/2017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032A12-279A-4E68-BE0D-1D1F8E848C56}" type="slidenum">
              <a:rPr lang="en-US" smtClean="0"/>
              <a:t>‹#›</a:t>
            </a:fld>
            <a:endParaRPr lang="en-US"/>
          </a:p>
        </p:txBody>
      </p:sp>
    </p:spTree>
    <p:extLst>
      <p:ext uri="{BB962C8B-B14F-4D97-AF65-F5344CB8AC3E}">
        <p14:creationId xmlns:p14="http://schemas.microsoft.com/office/powerpoint/2010/main" val="177148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3991543-3E88-4D9A-8207-92F4A66D163C}" type="datetime1">
              <a:rPr lang="en-US" smtClean="0"/>
              <a:t>5/6/2017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032A12-279A-4E68-BE0D-1D1F8E848C56}" type="slidenum">
              <a:rPr lang="en-US" smtClean="0"/>
              <a:t>‹#›</a:t>
            </a:fld>
            <a:endParaRPr lang="en-US"/>
          </a:p>
        </p:txBody>
      </p:sp>
    </p:spTree>
    <p:extLst>
      <p:ext uri="{BB962C8B-B14F-4D97-AF65-F5344CB8AC3E}">
        <p14:creationId xmlns:p14="http://schemas.microsoft.com/office/powerpoint/2010/main" val="2205740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7ED9A7E-8AC2-44DA-901E-863427953472}" type="datetime1">
              <a:rPr lang="en-US" smtClean="0"/>
              <a:t>5/6/2017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032A12-279A-4E68-BE0D-1D1F8E848C56}" type="slidenum">
              <a:rPr lang="en-US" smtClean="0"/>
              <a:t>‹#›</a:t>
            </a:fld>
            <a:endParaRPr lang="en-US"/>
          </a:p>
        </p:txBody>
      </p:sp>
    </p:spTree>
    <p:extLst>
      <p:ext uri="{BB962C8B-B14F-4D97-AF65-F5344CB8AC3E}">
        <p14:creationId xmlns:p14="http://schemas.microsoft.com/office/powerpoint/2010/main" val="1045686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598065-C257-41A0-96DC-224520FC8A2D}" type="datetime1">
              <a:rPr lang="en-US" smtClean="0"/>
              <a:t>5/6/2017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032A12-279A-4E68-BE0D-1D1F8E848C56}" type="slidenum">
              <a:rPr lang="en-US" smtClean="0"/>
              <a:t>‹#›</a:t>
            </a:fld>
            <a:endParaRPr lang="en-US"/>
          </a:p>
        </p:txBody>
      </p:sp>
    </p:spTree>
    <p:extLst>
      <p:ext uri="{BB962C8B-B14F-4D97-AF65-F5344CB8AC3E}">
        <p14:creationId xmlns:p14="http://schemas.microsoft.com/office/powerpoint/2010/main" val="4224399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census.gov/2020census" TargetMode="External"/><Relationship Id="rId2" Type="http://schemas.openxmlformats.org/officeDocument/2006/relationships/hyperlink" Target="https://thecensusproject.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69108"/>
            <a:ext cx="9144000" cy="2852615"/>
          </a:xfrm>
        </p:spPr>
        <p:txBody>
          <a:bodyPr>
            <a:normAutofit/>
          </a:bodyPr>
          <a:lstStyle/>
          <a:p>
            <a:r>
              <a:rPr lang="en-US" dirty="0">
                <a:latin typeface="Arial" panose="020B0604020202020204" pitchFamily="34" charset="0"/>
                <a:cs typeface="Arial" panose="020B0604020202020204" pitchFamily="34" charset="0"/>
              </a:rPr>
              <a:t>The Undercount of Young Children in the U.S. Census</a:t>
            </a:r>
          </a:p>
        </p:txBody>
      </p:sp>
      <p:sp>
        <p:nvSpPr>
          <p:cNvPr id="3" name="Subtitle 2"/>
          <p:cNvSpPr>
            <a:spLocks noGrp="1"/>
          </p:cNvSpPr>
          <p:nvPr>
            <p:ph type="subTitle" idx="1"/>
          </p:nvPr>
        </p:nvSpPr>
        <p:spPr>
          <a:xfrm>
            <a:off x="1524000" y="4275015"/>
            <a:ext cx="9144000" cy="2081335"/>
          </a:xfrm>
        </p:spPr>
        <p:txBody>
          <a:bodyPr>
            <a:normAutofit/>
          </a:bodyPr>
          <a:lstStyle/>
          <a:p>
            <a:r>
              <a:rPr lang="en-US" dirty="0">
                <a:latin typeface="Arial" panose="020B0604020202020204" pitchFamily="34" charset="0"/>
                <a:cs typeface="Arial" panose="020B0604020202020204" pitchFamily="34" charset="0"/>
              </a:rPr>
              <a:t>National Neighborhood Indicator Partnership</a:t>
            </a:r>
          </a:p>
          <a:p>
            <a:r>
              <a:rPr lang="en-US" dirty="0">
                <a:latin typeface="Arial" panose="020B0604020202020204" pitchFamily="34" charset="0"/>
                <a:cs typeface="Arial" panose="020B0604020202020204" pitchFamily="34" charset="0"/>
              </a:rPr>
              <a:t>May 19, 2017</a:t>
            </a:r>
          </a:p>
          <a:p>
            <a:r>
              <a:rPr lang="en-US" dirty="0">
                <a:latin typeface="Arial" panose="020B0604020202020204" pitchFamily="34" charset="0"/>
                <a:cs typeface="Arial" panose="020B0604020202020204" pitchFamily="34" charset="0"/>
              </a:rPr>
              <a:t>William. P. O’Hare</a:t>
            </a:r>
          </a:p>
          <a:p>
            <a:r>
              <a:rPr lang="en-US" dirty="0">
                <a:latin typeface="Arial" panose="020B0604020202020204" pitchFamily="34" charset="0"/>
                <a:cs typeface="Arial" panose="020B0604020202020204" pitchFamily="34" charset="0"/>
              </a:rPr>
              <a:t>O’Hare Data and Demographic Services LLC</a:t>
            </a:r>
          </a:p>
        </p:txBody>
      </p:sp>
      <p:sp>
        <p:nvSpPr>
          <p:cNvPr id="4" name="Slide Number Placeholder 3"/>
          <p:cNvSpPr>
            <a:spLocks noGrp="1"/>
          </p:cNvSpPr>
          <p:nvPr>
            <p:ph type="sldNum" sz="quarter" idx="12"/>
          </p:nvPr>
        </p:nvSpPr>
        <p:spPr/>
        <p:txBody>
          <a:bodyPr/>
          <a:lstStyle/>
          <a:p>
            <a:fld id="{9A032A12-279A-4E68-BE0D-1D1F8E848C56}" type="slidenum">
              <a:rPr lang="en-US" smtClean="0"/>
              <a:t>1</a:t>
            </a:fld>
            <a:endParaRPr lang="en-US"/>
          </a:p>
        </p:txBody>
      </p:sp>
    </p:spTree>
    <p:extLst>
      <p:ext uri="{BB962C8B-B14F-4D97-AF65-F5344CB8AC3E}">
        <p14:creationId xmlns:p14="http://schemas.microsoft.com/office/powerpoint/2010/main" val="3933033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stretch>
            <a:fillRect/>
          </a:stretch>
        </p:blipFill>
        <p:spPr>
          <a:xfrm>
            <a:off x="1120477" y="1485594"/>
            <a:ext cx="9951041" cy="4308716"/>
          </a:xfrm>
          <a:prstGeom prst="rect">
            <a:avLst/>
          </a:prstGeom>
        </p:spPr>
      </p:pic>
      <p:sp>
        <p:nvSpPr>
          <p:cNvPr id="2" name="Slide Number Placeholder 1"/>
          <p:cNvSpPr>
            <a:spLocks noGrp="1"/>
          </p:cNvSpPr>
          <p:nvPr>
            <p:ph type="sldNum" sz="quarter" idx="12"/>
          </p:nvPr>
        </p:nvSpPr>
        <p:spPr>
          <a:xfrm>
            <a:off x="8610600" y="6356350"/>
            <a:ext cx="2743200" cy="365125"/>
          </a:xfrm>
        </p:spPr>
        <p:txBody>
          <a:bodyPr>
            <a:normAutofit/>
          </a:bodyPr>
          <a:lstStyle/>
          <a:p>
            <a:fld id="{9A032A12-279A-4E68-BE0D-1D1F8E848C56}" type="slidenum">
              <a:rPr lang="en-US">
                <a:solidFill>
                  <a:srgbClr val="FFFFFF"/>
                </a:solidFill>
              </a:rPr>
              <a:pPr/>
              <a:t>2</a:t>
            </a:fld>
            <a:endParaRPr lang="en-US">
              <a:solidFill>
                <a:srgbClr val="FFFFFF"/>
              </a:solidFill>
            </a:endParaRPr>
          </a:p>
        </p:txBody>
      </p:sp>
    </p:spTree>
    <p:extLst>
      <p:ext uri="{BB962C8B-B14F-4D97-AF65-F5344CB8AC3E}">
        <p14:creationId xmlns:p14="http://schemas.microsoft.com/office/powerpoint/2010/main" val="3911557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stretch>
            <a:fillRect/>
          </a:stretch>
        </p:blipFill>
        <p:spPr>
          <a:xfrm>
            <a:off x="1120477" y="2458199"/>
            <a:ext cx="9951041" cy="1935455"/>
          </a:xfrm>
          <a:prstGeom prst="rect">
            <a:avLst/>
          </a:prstGeom>
        </p:spPr>
      </p:pic>
      <p:sp>
        <p:nvSpPr>
          <p:cNvPr id="2" name="Slide Number Placeholder 1"/>
          <p:cNvSpPr>
            <a:spLocks noGrp="1"/>
          </p:cNvSpPr>
          <p:nvPr>
            <p:ph type="sldNum" sz="quarter" idx="12"/>
          </p:nvPr>
        </p:nvSpPr>
        <p:spPr>
          <a:xfrm>
            <a:off x="8610600" y="6356350"/>
            <a:ext cx="2743200" cy="365125"/>
          </a:xfrm>
        </p:spPr>
        <p:txBody>
          <a:bodyPr>
            <a:normAutofit/>
          </a:bodyPr>
          <a:lstStyle/>
          <a:p>
            <a:fld id="{9A032A12-279A-4E68-BE0D-1D1F8E848C56}" type="slidenum">
              <a:rPr lang="en-US">
                <a:solidFill>
                  <a:srgbClr val="FFFFFF"/>
                </a:solidFill>
              </a:rPr>
              <a:pPr/>
              <a:t>11</a:t>
            </a:fld>
            <a:endParaRPr lang="en-US">
              <a:solidFill>
                <a:srgbClr val="FFFFFF"/>
              </a:solidFill>
            </a:endParaRPr>
          </a:p>
        </p:txBody>
      </p:sp>
    </p:spTree>
    <p:extLst>
      <p:ext uri="{BB962C8B-B14F-4D97-AF65-F5344CB8AC3E}">
        <p14:creationId xmlns:p14="http://schemas.microsoft.com/office/powerpoint/2010/main" val="2571178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10600" y="6356350"/>
            <a:ext cx="2743200" cy="365125"/>
          </a:xfrm>
        </p:spPr>
        <p:txBody>
          <a:bodyPr/>
          <a:lstStyle/>
          <a:p>
            <a:fld id="{9A032A12-279A-4E68-BE0D-1D1F8E848C56}" type="slidenum">
              <a:rPr lang="en-US" smtClean="0"/>
              <a:t>12</a:t>
            </a:fld>
            <a:endParaRPr lang="en-US"/>
          </a:p>
        </p:txBody>
      </p:sp>
      <p:pic>
        <p:nvPicPr>
          <p:cNvPr id="3" name="Picture 2"/>
          <p:cNvPicPr>
            <a:picLocks noChangeAspect="1"/>
          </p:cNvPicPr>
          <p:nvPr/>
        </p:nvPicPr>
        <p:blipFill>
          <a:blip r:embed="rId2"/>
          <a:stretch>
            <a:fillRect/>
          </a:stretch>
        </p:blipFill>
        <p:spPr>
          <a:xfrm>
            <a:off x="1735493" y="261937"/>
            <a:ext cx="8518849" cy="6334125"/>
          </a:xfrm>
          <a:prstGeom prst="rect">
            <a:avLst/>
          </a:prstGeom>
        </p:spPr>
      </p:pic>
    </p:spTree>
    <p:extLst>
      <p:ext uri="{BB962C8B-B14F-4D97-AF65-F5344CB8AC3E}">
        <p14:creationId xmlns:p14="http://schemas.microsoft.com/office/powerpoint/2010/main" val="15694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t>How to Get Involved </a:t>
            </a:r>
          </a:p>
        </p:txBody>
      </p:sp>
      <p:sp>
        <p:nvSpPr>
          <p:cNvPr id="5" name="Content Placeholder 4"/>
          <p:cNvSpPr>
            <a:spLocks noGrp="1"/>
          </p:cNvSpPr>
          <p:nvPr>
            <p:ph idx="1"/>
          </p:nvPr>
        </p:nvSpPr>
        <p:spPr/>
        <p:txBody>
          <a:bodyPr>
            <a:normAutofit fontScale="85000" lnSpcReduction="20000"/>
          </a:bodyPr>
          <a:lstStyle/>
          <a:p>
            <a:r>
              <a:rPr lang="en-US" dirty="0"/>
              <a:t>Interactive Mapping Application – Coming Soon </a:t>
            </a:r>
          </a:p>
          <a:p>
            <a:endParaRPr lang="en-US" dirty="0"/>
          </a:p>
          <a:p>
            <a:r>
              <a:rPr lang="en-US" dirty="0"/>
              <a:t>Census Complete Count Committees</a:t>
            </a:r>
          </a:p>
          <a:p>
            <a:endParaRPr lang="en-US" dirty="0"/>
          </a:p>
          <a:p>
            <a:r>
              <a:rPr lang="en-US" dirty="0"/>
              <a:t>Census Partnership Program </a:t>
            </a:r>
          </a:p>
          <a:p>
            <a:endParaRPr lang="en-US" dirty="0"/>
          </a:p>
          <a:p>
            <a:r>
              <a:rPr lang="en-US" dirty="0"/>
              <a:t>Census Project website (</a:t>
            </a:r>
            <a:r>
              <a:rPr lang="en-US" dirty="0">
                <a:hlinkClick r:id="rId2"/>
              </a:rPr>
              <a:t>https://thecensusproject.org/</a:t>
            </a:r>
            <a:r>
              <a:rPr lang="en-US" dirty="0"/>
              <a:t>)</a:t>
            </a:r>
          </a:p>
          <a:p>
            <a:endParaRPr lang="en-US" dirty="0"/>
          </a:p>
          <a:p>
            <a:r>
              <a:rPr lang="en-US" dirty="0"/>
              <a:t>Census 2020 Website (</a:t>
            </a:r>
            <a:r>
              <a:rPr lang="en-US" dirty="0">
                <a:hlinkClick r:id="rId3"/>
              </a:rPr>
              <a:t>https://www.census.gov/2020census</a:t>
            </a:r>
            <a:r>
              <a:rPr lang="en-US" dirty="0"/>
              <a:t>)</a:t>
            </a:r>
          </a:p>
          <a:p>
            <a:endParaRPr lang="en-US" dirty="0"/>
          </a:p>
          <a:p>
            <a:r>
              <a:rPr lang="en-US" dirty="0"/>
              <a:t>LCCR website (Coming Soon)  </a:t>
            </a:r>
          </a:p>
          <a:p>
            <a:endParaRPr lang="en-US" dirty="0"/>
          </a:p>
          <a:p>
            <a:pPr marL="0" indent="0">
              <a:buNone/>
            </a:pPr>
            <a:endParaRPr lang="en-US" dirty="0"/>
          </a:p>
        </p:txBody>
      </p:sp>
      <p:sp>
        <p:nvSpPr>
          <p:cNvPr id="3" name="Slide Number Placeholder 2"/>
          <p:cNvSpPr>
            <a:spLocks noGrp="1"/>
          </p:cNvSpPr>
          <p:nvPr>
            <p:ph type="sldNum" sz="quarter" idx="12"/>
          </p:nvPr>
        </p:nvSpPr>
        <p:spPr/>
        <p:txBody>
          <a:bodyPr/>
          <a:lstStyle/>
          <a:p>
            <a:fld id="{9A032A12-279A-4E68-BE0D-1D1F8E848C56}" type="slidenum">
              <a:rPr lang="en-US" smtClean="0"/>
              <a:t>13</a:t>
            </a:fld>
            <a:endParaRPr lang="en-US"/>
          </a:p>
        </p:txBody>
      </p:sp>
    </p:spTree>
    <p:extLst>
      <p:ext uri="{BB962C8B-B14F-4D97-AF65-F5344CB8AC3E}">
        <p14:creationId xmlns:p14="http://schemas.microsoft.com/office/powerpoint/2010/main" val="1194767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4123"/>
            <a:ext cx="10515600" cy="1854811"/>
          </a:xfrm>
        </p:spPr>
        <p:txBody>
          <a:bodyPr>
            <a:normAutofit/>
          </a:bodyPr>
          <a:lstStyle/>
          <a:p>
            <a:pPr algn="ctr"/>
            <a:r>
              <a:rPr lang="en-US" sz="6000" dirty="0">
                <a:latin typeface="Arial" panose="020B0604020202020204" pitchFamily="34" charset="0"/>
                <a:cs typeface="Arial" panose="020B0604020202020204" pitchFamily="34" charset="0"/>
              </a:rPr>
              <a:t>Key Points </a:t>
            </a:r>
          </a:p>
        </p:txBody>
      </p:sp>
      <p:sp>
        <p:nvSpPr>
          <p:cNvPr id="3" name="Content Placeholder 2"/>
          <p:cNvSpPr>
            <a:spLocks noGrp="1"/>
          </p:cNvSpPr>
          <p:nvPr>
            <p:ph idx="1"/>
          </p:nvPr>
        </p:nvSpPr>
        <p:spPr>
          <a:xfrm>
            <a:off x="767861" y="1450487"/>
            <a:ext cx="10515600" cy="4351338"/>
          </a:xfrm>
        </p:spPr>
        <p:txBody>
          <a:bodyPr>
            <a:noAutofit/>
          </a:bodyPr>
          <a:lstStyle/>
          <a:p>
            <a:r>
              <a:rPr lang="en-US" sz="4000" dirty="0">
                <a:latin typeface="Arial" panose="020B0604020202020204" pitchFamily="34" charset="0"/>
                <a:cs typeface="Arial" panose="020B0604020202020204" pitchFamily="34" charset="0"/>
              </a:rPr>
              <a:t>Young children have a higher net undercount rate than any other age group. </a:t>
            </a:r>
          </a:p>
          <a:p>
            <a:endParaRPr lang="en-US" sz="4000" dirty="0">
              <a:latin typeface="Arial" panose="020B0604020202020204" pitchFamily="34" charset="0"/>
              <a:cs typeface="Arial" panose="020B0604020202020204" pitchFamily="34" charset="0"/>
            </a:endParaRPr>
          </a:p>
          <a:p>
            <a:r>
              <a:rPr lang="en-US" sz="4000" dirty="0">
                <a:latin typeface="Arial" panose="020B0604020202020204" pitchFamily="34" charset="0"/>
                <a:cs typeface="Arial" panose="020B0604020202020204" pitchFamily="34" charset="0"/>
              </a:rPr>
              <a:t>Undercount rates for young children are higher in large counties.</a:t>
            </a:r>
          </a:p>
          <a:p>
            <a:endParaRPr lang="en-US" sz="4000" dirty="0">
              <a:latin typeface="Arial" panose="020B0604020202020204" pitchFamily="34" charset="0"/>
              <a:cs typeface="Arial" panose="020B0604020202020204" pitchFamily="34" charset="0"/>
            </a:endParaRPr>
          </a:p>
          <a:p>
            <a:r>
              <a:rPr lang="en-US" sz="4000" dirty="0">
                <a:latin typeface="Arial" panose="020B0604020202020204" pitchFamily="34" charset="0"/>
                <a:cs typeface="Arial" panose="020B0604020202020204" pitchFamily="34" charset="0"/>
              </a:rPr>
              <a:t>There are many ways for NNIP groups to get involved in this issue.</a:t>
            </a:r>
          </a:p>
        </p:txBody>
      </p:sp>
      <p:sp>
        <p:nvSpPr>
          <p:cNvPr id="4" name="Slide Number Placeholder 3"/>
          <p:cNvSpPr>
            <a:spLocks noGrp="1"/>
          </p:cNvSpPr>
          <p:nvPr>
            <p:ph type="sldNum" sz="quarter" idx="12"/>
          </p:nvPr>
        </p:nvSpPr>
        <p:spPr/>
        <p:txBody>
          <a:bodyPr/>
          <a:lstStyle/>
          <a:p>
            <a:fld id="{9A032A12-279A-4E68-BE0D-1D1F8E848C56}" type="slidenum">
              <a:rPr lang="en-US" smtClean="0"/>
              <a:t>14</a:t>
            </a:fld>
            <a:endParaRPr lang="en-US"/>
          </a:p>
        </p:txBody>
      </p:sp>
    </p:spTree>
    <p:extLst>
      <p:ext uri="{BB962C8B-B14F-4D97-AF65-F5344CB8AC3E}">
        <p14:creationId xmlns:p14="http://schemas.microsoft.com/office/powerpoint/2010/main" val="2433130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5309"/>
            <a:ext cx="10515600" cy="1325563"/>
          </a:xfrm>
        </p:spPr>
        <p:txBody>
          <a:bodyPr>
            <a:normAutofit/>
          </a:bodyPr>
          <a:lstStyle/>
          <a:p>
            <a:pPr algn="ctr"/>
            <a:r>
              <a:rPr lang="en-US" sz="6000" dirty="0">
                <a:latin typeface="Arial" panose="020B0604020202020204" pitchFamily="34" charset="0"/>
                <a:cs typeface="Arial" panose="020B0604020202020204" pitchFamily="34" charset="0"/>
              </a:rPr>
              <a:t>THANKS</a:t>
            </a:r>
          </a:p>
        </p:txBody>
      </p:sp>
      <p:sp>
        <p:nvSpPr>
          <p:cNvPr id="3" name="Content Placeholder 2"/>
          <p:cNvSpPr>
            <a:spLocks noGrp="1"/>
          </p:cNvSpPr>
          <p:nvPr>
            <p:ph idx="1"/>
          </p:nvPr>
        </p:nvSpPr>
        <p:spPr>
          <a:xfrm>
            <a:off x="720969" y="2982302"/>
            <a:ext cx="10515600" cy="4351338"/>
          </a:xfrm>
        </p:spPr>
        <p:txBody>
          <a:bodyPr>
            <a:normAutofit/>
          </a:bodyPr>
          <a:lstStyle/>
          <a:p>
            <a:pPr marL="0" indent="0" algn="ctr">
              <a:buNone/>
            </a:pPr>
            <a:r>
              <a:rPr lang="en-US" sz="4800" dirty="0">
                <a:latin typeface="Arial" panose="020B0604020202020204" pitchFamily="34" charset="0"/>
                <a:cs typeface="Arial" panose="020B0604020202020204" pitchFamily="34" charset="0"/>
              </a:rPr>
              <a:t>Contact Information</a:t>
            </a:r>
          </a:p>
          <a:p>
            <a:pPr marL="0" indent="0" algn="ctr">
              <a:buNone/>
            </a:pPr>
            <a:r>
              <a:rPr lang="en-US" sz="4800" dirty="0">
                <a:latin typeface="Arial" panose="020B0604020202020204" pitchFamily="34" charset="0"/>
                <a:cs typeface="Arial" panose="020B0604020202020204" pitchFamily="34" charset="0"/>
              </a:rPr>
              <a:t>Bill O’Hare</a:t>
            </a:r>
          </a:p>
          <a:p>
            <a:pPr marL="0" indent="0" algn="ctr">
              <a:buNone/>
            </a:pPr>
            <a:r>
              <a:rPr lang="en-US" sz="4800" dirty="0">
                <a:latin typeface="Arial" panose="020B0604020202020204" pitchFamily="34" charset="0"/>
                <a:cs typeface="Arial" panose="020B0604020202020204" pitchFamily="34" charset="0"/>
              </a:rPr>
              <a:t>billohare1@gmail.com</a:t>
            </a:r>
          </a:p>
        </p:txBody>
      </p:sp>
      <p:sp>
        <p:nvSpPr>
          <p:cNvPr id="4" name="Slide Number Placeholder 3"/>
          <p:cNvSpPr>
            <a:spLocks noGrp="1"/>
          </p:cNvSpPr>
          <p:nvPr>
            <p:ph type="sldNum" sz="quarter" idx="12"/>
          </p:nvPr>
        </p:nvSpPr>
        <p:spPr/>
        <p:txBody>
          <a:bodyPr/>
          <a:lstStyle/>
          <a:p>
            <a:fld id="{9A032A12-279A-4E68-BE0D-1D1F8E848C56}" type="slidenum">
              <a:rPr lang="en-US" smtClean="0"/>
              <a:t>15</a:t>
            </a:fld>
            <a:endParaRPr lang="en-US"/>
          </a:p>
        </p:txBody>
      </p:sp>
    </p:spTree>
    <p:extLst>
      <p:ext uri="{BB962C8B-B14F-4D97-AF65-F5344CB8AC3E}">
        <p14:creationId xmlns:p14="http://schemas.microsoft.com/office/powerpoint/2010/main" val="1148326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Methods Used by the Census Bureau to Assess Census Coverage</a:t>
            </a:r>
          </a:p>
        </p:txBody>
      </p:sp>
      <p:sp>
        <p:nvSpPr>
          <p:cNvPr id="3" name="Content Placeholder 2"/>
          <p:cNvSpPr>
            <a:spLocks noGrp="1"/>
          </p:cNvSpPr>
          <p:nvPr>
            <p:ph idx="1"/>
          </p:nvPr>
        </p:nvSpPr>
        <p:spPr>
          <a:xfrm>
            <a:off x="838200" y="1825625"/>
            <a:ext cx="10916138" cy="4351338"/>
          </a:xfrm>
        </p:spPr>
        <p:txBody>
          <a:bodyPr/>
          <a:lstStyle/>
          <a:p>
            <a:r>
              <a:rPr lang="en-US" dirty="0"/>
              <a:t>Demographic Analysis (DA) </a:t>
            </a:r>
          </a:p>
          <a:p>
            <a:pPr lvl="1"/>
            <a:r>
              <a:rPr lang="en-US" dirty="0"/>
              <a:t>Independent population estimates are made based on birth and death certificate data and estimates of net international migration. The independent estimates are compared to the Census counts to measure net coverage.</a:t>
            </a:r>
          </a:p>
          <a:p>
            <a:r>
              <a:rPr lang="en-US" dirty="0"/>
              <a:t>Dual-Systems Estimates (called Census Coverage Measurement in 2010)</a:t>
            </a:r>
          </a:p>
          <a:p>
            <a:pPr lvl="1"/>
            <a:r>
              <a:rPr lang="en-US" dirty="0"/>
              <a:t> A post-enumeration survey (PES) is conducted and the results of the PES are compared to the Census to determine undercounts and overcounts.</a:t>
            </a:r>
          </a:p>
        </p:txBody>
      </p:sp>
      <p:sp>
        <p:nvSpPr>
          <p:cNvPr id="4" name="Slide Number Placeholder 3"/>
          <p:cNvSpPr>
            <a:spLocks noGrp="1"/>
          </p:cNvSpPr>
          <p:nvPr>
            <p:ph type="sldNum" sz="quarter" idx="12"/>
          </p:nvPr>
        </p:nvSpPr>
        <p:spPr/>
        <p:txBody>
          <a:bodyPr/>
          <a:lstStyle/>
          <a:p>
            <a:fld id="{9A032A12-279A-4E68-BE0D-1D1F8E848C56}" type="slidenum">
              <a:rPr lang="en-US" smtClean="0"/>
              <a:t>2</a:t>
            </a:fld>
            <a:endParaRPr lang="en-US"/>
          </a:p>
        </p:txBody>
      </p:sp>
    </p:spTree>
    <p:extLst>
      <p:ext uri="{BB962C8B-B14F-4D97-AF65-F5344CB8AC3E}">
        <p14:creationId xmlns:p14="http://schemas.microsoft.com/office/powerpoint/2010/main" val="1914190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A032A12-279A-4E68-BE0D-1D1F8E848C56}" type="slidenum">
              <a:rPr lang="en-US" smtClean="0"/>
              <a:t>3</a:t>
            </a:fld>
            <a:endParaRPr lang="en-US"/>
          </a:p>
        </p:txBody>
      </p:sp>
      <p:pic>
        <p:nvPicPr>
          <p:cNvPr id="5" name="Picture 4"/>
          <p:cNvPicPr>
            <a:picLocks noChangeAspect="1"/>
          </p:cNvPicPr>
          <p:nvPr/>
        </p:nvPicPr>
        <p:blipFill>
          <a:blip r:embed="rId2"/>
          <a:stretch>
            <a:fillRect/>
          </a:stretch>
        </p:blipFill>
        <p:spPr>
          <a:xfrm>
            <a:off x="1287625" y="1073019"/>
            <a:ext cx="8953804" cy="4674637"/>
          </a:xfrm>
          <a:prstGeom prst="rect">
            <a:avLst/>
          </a:prstGeom>
        </p:spPr>
      </p:pic>
    </p:spTree>
    <p:extLst>
      <p:ext uri="{BB962C8B-B14F-4D97-AF65-F5344CB8AC3E}">
        <p14:creationId xmlns:p14="http://schemas.microsoft.com/office/powerpoint/2010/main" val="1502812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A032A12-279A-4E68-BE0D-1D1F8E848C56}" type="slidenum">
              <a:rPr lang="en-US" smtClean="0"/>
              <a:pPr/>
              <a:t>4</a:t>
            </a:fld>
            <a:endParaRPr lang="en-US"/>
          </a:p>
        </p:txBody>
      </p:sp>
      <p:pic>
        <p:nvPicPr>
          <p:cNvPr id="6" name="Picture 5"/>
          <p:cNvPicPr>
            <a:picLocks noChangeAspect="1"/>
          </p:cNvPicPr>
          <p:nvPr/>
        </p:nvPicPr>
        <p:blipFill>
          <a:blip r:embed="rId2"/>
          <a:stretch>
            <a:fillRect/>
          </a:stretch>
        </p:blipFill>
        <p:spPr>
          <a:xfrm>
            <a:off x="1839817" y="1531346"/>
            <a:ext cx="8989764" cy="3569464"/>
          </a:xfrm>
          <a:prstGeom prst="rect">
            <a:avLst/>
          </a:prstGeom>
        </p:spPr>
      </p:pic>
    </p:spTree>
    <p:extLst>
      <p:ext uri="{BB962C8B-B14F-4D97-AF65-F5344CB8AC3E}">
        <p14:creationId xmlns:p14="http://schemas.microsoft.com/office/powerpoint/2010/main" val="2537205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3306" y="363895"/>
            <a:ext cx="11607282" cy="6204856"/>
          </a:xfrm>
          <a:prstGeom prst="rect">
            <a:avLst/>
          </a:prstGeom>
        </p:spPr>
      </p:pic>
      <p:sp>
        <p:nvSpPr>
          <p:cNvPr id="3" name="Slide Number Placeholder 2"/>
          <p:cNvSpPr>
            <a:spLocks noGrp="1"/>
          </p:cNvSpPr>
          <p:nvPr>
            <p:ph type="sldNum" sz="quarter" idx="12"/>
          </p:nvPr>
        </p:nvSpPr>
        <p:spPr/>
        <p:txBody>
          <a:bodyPr/>
          <a:lstStyle/>
          <a:p>
            <a:fld id="{9A032A12-279A-4E68-BE0D-1D1F8E848C56}" type="slidenum">
              <a:rPr lang="en-US" smtClean="0"/>
              <a:t>5</a:t>
            </a:fld>
            <a:endParaRPr lang="en-US"/>
          </a:p>
        </p:txBody>
      </p:sp>
    </p:spTree>
    <p:extLst>
      <p:ext uri="{BB962C8B-B14F-4D97-AF65-F5344CB8AC3E}">
        <p14:creationId xmlns:p14="http://schemas.microsoft.com/office/powerpoint/2010/main" val="542161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A032A12-279A-4E68-BE0D-1D1F8E848C56}" type="slidenum">
              <a:rPr lang="en-US" smtClean="0"/>
              <a:t>6</a:t>
            </a:fld>
            <a:endParaRPr lang="en-US"/>
          </a:p>
        </p:txBody>
      </p:sp>
      <p:graphicFrame>
        <p:nvGraphicFramePr>
          <p:cNvPr id="3" name="Chart 2">
            <a:extLst>
              <a:ext uri="{FF2B5EF4-FFF2-40B4-BE49-F238E27FC236}">
                <a16:creationId xmlns:a16="http://schemas.microsoft.com/office/drawing/2014/main" id="{26464B7B-41E8-433C-956E-C851A25D847F}"/>
              </a:ext>
            </a:extLst>
          </p:cNvPr>
          <p:cNvGraphicFramePr>
            <a:graphicFrameLocks/>
          </p:cNvGraphicFramePr>
          <p:nvPr>
            <p:extLst>
              <p:ext uri="{D42A27DB-BD31-4B8C-83A1-F6EECF244321}">
                <p14:modId xmlns:p14="http://schemas.microsoft.com/office/powerpoint/2010/main" val="3369216451"/>
              </p:ext>
            </p:extLst>
          </p:nvPr>
        </p:nvGraphicFramePr>
        <p:xfrm>
          <a:off x="1203569" y="515815"/>
          <a:ext cx="10150231" cy="55801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1135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A032A12-279A-4E68-BE0D-1D1F8E848C56}" type="slidenum">
              <a:rPr lang="en-US" smtClean="0"/>
              <a:t>7</a:t>
            </a:fld>
            <a:endParaRPr lang="en-US"/>
          </a:p>
        </p:txBody>
      </p:sp>
      <p:graphicFrame>
        <p:nvGraphicFramePr>
          <p:cNvPr id="3" name="Chart 2">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3839668501"/>
              </p:ext>
            </p:extLst>
          </p:nvPr>
        </p:nvGraphicFramePr>
        <p:xfrm>
          <a:off x="1985962" y="852487"/>
          <a:ext cx="8220075" cy="51530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89719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stretch>
            <a:fillRect/>
          </a:stretch>
        </p:blipFill>
        <p:spPr>
          <a:xfrm>
            <a:off x="2054095" y="1123527"/>
            <a:ext cx="8083804" cy="4604800"/>
          </a:xfrm>
          <a:prstGeom prst="rect">
            <a:avLst/>
          </a:prstGeom>
        </p:spPr>
      </p:pic>
      <p:sp>
        <p:nvSpPr>
          <p:cNvPr id="2" name="Slide Number Placeholder 1"/>
          <p:cNvSpPr>
            <a:spLocks noGrp="1"/>
          </p:cNvSpPr>
          <p:nvPr>
            <p:ph type="sldNum" sz="quarter" idx="12"/>
          </p:nvPr>
        </p:nvSpPr>
        <p:spPr>
          <a:xfrm>
            <a:off x="8610600" y="6356350"/>
            <a:ext cx="2743200" cy="365125"/>
          </a:xfrm>
        </p:spPr>
        <p:txBody>
          <a:bodyPr>
            <a:normAutofit/>
          </a:bodyPr>
          <a:lstStyle/>
          <a:p>
            <a:fld id="{9A032A12-279A-4E68-BE0D-1D1F8E848C56}" type="slidenum">
              <a:rPr lang="en-US">
                <a:solidFill>
                  <a:srgbClr val="FFFFFF"/>
                </a:solidFill>
              </a:rPr>
              <a:pPr/>
              <a:t>8</a:t>
            </a:fld>
            <a:endParaRPr lang="en-US">
              <a:solidFill>
                <a:srgbClr val="FFFFFF"/>
              </a:solidFill>
            </a:endParaRPr>
          </a:p>
        </p:txBody>
      </p:sp>
    </p:spTree>
    <p:extLst>
      <p:ext uri="{BB962C8B-B14F-4D97-AF65-F5344CB8AC3E}">
        <p14:creationId xmlns:p14="http://schemas.microsoft.com/office/powerpoint/2010/main" val="2699172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stretch>
            <a:fillRect/>
          </a:stretch>
        </p:blipFill>
        <p:spPr>
          <a:xfrm>
            <a:off x="1120477" y="1146898"/>
            <a:ext cx="9951041" cy="4558057"/>
          </a:xfrm>
          <a:prstGeom prst="rect">
            <a:avLst/>
          </a:prstGeom>
        </p:spPr>
      </p:pic>
      <p:sp>
        <p:nvSpPr>
          <p:cNvPr id="2" name="Slide Number Placeholder 1"/>
          <p:cNvSpPr>
            <a:spLocks noGrp="1"/>
          </p:cNvSpPr>
          <p:nvPr>
            <p:ph type="sldNum" sz="quarter" idx="12"/>
          </p:nvPr>
        </p:nvSpPr>
        <p:spPr>
          <a:xfrm>
            <a:off x="8610600" y="6356350"/>
            <a:ext cx="2743200" cy="365125"/>
          </a:xfrm>
        </p:spPr>
        <p:txBody>
          <a:bodyPr>
            <a:normAutofit/>
          </a:bodyPr>
          <a:lstStyle/>
          <a:p>
            <a:fld id="{9A032A12-279A-4E68-BE0D-1D1F8E848C56}" type="slidenum">
              <a:rPr lang="en-US">
                <a:solidFill>
                  <a:srgbClr val="FFFFFF"/>
                </a:solidFill>
              </a:rPr>
              <a:pPr/>
              <a:t>9</a:t>
            </a:fld>
            <a:endParaRPr lang="en-US">
              <a:solidFill>
                <a:srgbClr val="FFFFFF"/>
              </a:solidFill>
            </a:endParaRPr>
          </a:p>
        </p:txBody>
      </p:sp>
    </p:spTree>
    <p:extLst>
      <p:ext uri="{BB962C8B-B14F-4D97-AF65-F5344CB8AC3E}">
        <p14:creationId xmlns:p14="http://schemas.microsoft.com/office/powerpoint/2010/main" val="2511054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6617</TotalTime>
  <Words>273</Words>
  <Application>Microsoft Office PowerPoint</Application>
  <PresentationFormat>Widescreen</PresentationFormat>
  <Paragraphs>52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The Undercount of Young Children in the U.S. Census</vt:lpstr>
      <vt:lpstr>Methods Used by the Census Bureau to Assess Census Coverage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Get Involved </vt:lpstr>
      <vt:lpstr>Key Points </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the Undercount of Young Children in the Census on Poverty Estimates from the American Community Survey</dc:title>
  <dc:creator>William OHare</dc:creator>
  <cp:lastModifiedBy>William OHare</cp:lastModifiedBy>
  <cp:revision>62</cp:revision>
  <cp:lastPrinted>2017-05-06T11:01:06Z</cp:lastPrinted>
  <dcterms:created xsi:type="dcterms:W3CDTF">2016-11-24T16:21:07Z</dcterms:created>
  <dcterms:modified xsi:type="dcterms:W3CDTF">2017-05-06T19:37:38Z</dcterms:modified>
</cp:coreProperties>
</file>