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4"/>
  </p:notesMasterIdLst>
  <p:sldIdLst>
    <p:sldId id="256" r:id="rId5"/>
    <p:sldId id="258" r:id="rId6"/>
    <p:sldId id="282" r:id="rId7"/>
    <p:sldId id="273" r:id="rId8"/>
    <p:sldId id="284" r:id="rId9"/>
    <p:sldId id="285" r:id="rId10"/>
    <p:sldId id="286" r:id="rId11"/>
    <p:sldId id="288" r:id="rId12"/>
    <p:sldId id="28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79658" autoAdjust="0"/>
  </p:normalViewPr>
  <p:slideViewPr>
    <p:cSldViewPr snapToGrid="0" snapToObjects="1">
      <p:cViewPr varScale="1">
        <p:scale>
          <a:sx n="72" d="100"/>
          <a:sy n="72" d="100"/>
        </p:scale>
        <p:origin x="1648" y="60"/>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ED001-8E4F-41BA-B339-E1E7E3327FC9}" type="datetimeFigureOut">
              <a:rPr lang="en-US" smtClean="0"/>
              <a:t>9/5/2016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jobs are important for neighborhood health. </a:t>
            </a:r>
          </a:p>
          <a:p>
            <a:r>
              <a:rPr lang="en-US" dirty="0" smtClean="0"/>
              <a:t>We’ve heard about</a:t>
            </a:r>
            <a:r>
              <a:rPr lang="en-US" baseline="0" dirty="0" smtClean="0"/>
              <a:t> how proxy indicators have been used by NNIP partners to measure employment, for example, how BNIA uses travel time to work to calculate if there are jobs available in peoples’ own neighborhoods. </a:t>
            </a:r>
          </a:p>
          <a:p>
            <a:r>
              <a:rPr lang="en-US" dirty="0" smtClean="0"/>
              <a:t>There are a lot of data sources</a:t>
            </a:r>
            <a:r>
              <a:rPr lang="en-US" baseline="0" dirty="0" smtClean="0"/>
              <a:t> out there, some very expensive, so it can feel a bit overwhelming at first.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133476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KP note</a:t>
            </a:r>
            <a:r>
              <a:rPr lang="en-US" baseline="0" dirty="0" smtClean="0"/>
              <a:t> – I tweaked this slide  - I didn’t think the first bullet was worth emphasizing, and wanted to reflect all the business data in the inventory (excel sheet uploaded to sessions folder)</a:t>
            </a:r>
          </a:p>
          <a:p>
            <a:endParaRPr lang="en-US" dirty="0" smtClean="0"/>
          </a:p>
          <a:p>
            <a:r>
              <a:rPr lang="en-US" dirty="0" smtClean="0"/>
              <a:t>NNIP Partners are very good at understanding who lives in neighborhoods in many ways:</a:t>
            </a:r>
          </a:p>
          <a:p>
            <a:pPr lvl="1"/>
            <a:r>
              <a:rPr lang="en-US" dirty="0" smtClean="0"/>
              <a:t>People (demographics)</a:t>
            </a:r>
          </a:p>
          <a:p>
            <a:pPr lvl="1"/>
            <a:r>
              <a:rPr lang="en-US" dirty="0" smtClean="0"/>
              <a:t>Real Property (sales and characteristics)</a:t>
            </a:r>
          </a:p>
          <a:p>
            <a:pPr lvl="1"/>
            <a:r>
              <a:rPr lang="en-US" dirty="0" smtClean="0"/>
              <a:t>Safety (crime)</a:t>
            </a:r>
          </a:p>
          <a:p>
            <a:endParaRPr lang="en-US" dirty="0" smtClean="0"/>
          </a:p>
          <a:p>
            <a:r>
              <a:rPr lang="en-US" dirty="0" smtClean="0"/>
              <a:t>We know from the most recent data inventory that 11 NNIP partners have up-to-date</a:t>
            </a:r>
            <a:r>
              <a:rPr lang="en-US" baseline="0" dirty="0" smtClean="0"/>
              <a:t> business data of some kind at a small geography (either in-house or easy-access)</a:t>
            </a:r>
          </a:p>
          <a:p>
            <a:r>
              <a:rPr lang="en-US" baseline="0" dirty="0" smtClean="0"/>
              <a:t>We hope to hear some of their experiences and wisdom at the end of this session during the Q&amp;A</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251949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different data sources out there, ranging from easy to</a:t>
            </a:r>
            <a:r>
              <a:rPr lang="en-US" baseline="0" dirty="0" smtClean="0"/>
              <a:t> difficult to obtain. Some are very expensive. Others are free. It can be difficult to know how good some of the paid data is when you don’t have the resources available to buy it and dig into it. </a:t>
            </a:r>
            <a:endParaRPr lang="en-US" dirty="0" smtClean="0"/>
          </a:p>
          <a:p>
            <a:endParaRPr lang="en-US" dirty="0" smtClean="0"/>
          </a:p>
          <a:p>
            <a:r>
              <a:rPr lang="en-US" dirty="0" smtClean="0"/>
              <a:t>Merissa will go into specifics</a:t>
            </a:r>
            <a:r>
              <a:rPr lang="en-US" baseline="0" dirty="0" smtClean="0"/>
              <a:t> about the private data sources that are available</a:t>
            </a:r>
          </a:p>
          <a:p>
            <a:r>
              <a:rPr lang="en-US" baseline="0" dirty="0" smtClean="0"/>
              <a:t>John will talk about four state and local datasets he’s worked with in Durham</a:t>
            </a:r>
          </a:p>
          <a:p>
            <a:endParaRPr lang="en-US" baseline="0" dirty="0" smtClean="0"/>
          </a:p>
          <a:p>
            <a:r>
              <a:rPr lang="en-US" baseline="0" dirty="0" smtClean="0"/>
              <a:t>I‘ll quickly talk quickly now about the LEHD for those who aren’t familiar with it</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46574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quickly introduce LEHD as a starting point for this kind of data if you’re just getting started.</a:t>
            </a:r>
          </a:p>
          <a:p>
            <a:r>
              <a:rPr lang="en-US" dirty="0" smtClean="0"/>
              <a:t>Think</a:t>
            </a:r>
            <a:r>
              <a:rPr lang="en-US" baseline="0" dirty="0" smtClean="0"/>
              <a:t> of LEHD as the ACS of business data – it’s nationally available and consistent and available at small geographies, but it has some important limitations.</a:t>
            </a:r>
          </a:p>
          <a:p>
            <a:endParaRPr lang="en-US" baseline="0" dirty="0" smtClean="0"/>
          </a:p>
          <a:p>
            <a:r>
              <a:rPr lang="en-US" b="1" baseline="0" dirty="0" smtClean="0"/>
              <a:t>KP addition</a:t>
            </a:r>
          </a:p>
          <a:p>
            <a:r>
              <a:rPr lang="en-US" baseline="0" dirty="0" smtClean="0"/>
              <a:t>We’ve had several LED presentations in the past , but not for a while, so this is a refresher. Many partners work with this already – Twin Cities, New Orleans, Detroit. Visit the NNIP web page for examples and past sessions.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Where do workers live and work?  Note  - these are referred to as the WorkPlace and Residence files. </a:t>
            </a:r>
            <a:r>
              <a:rPr lang="en-US" b="0" baseline="0" dirty="0" smtClean="0"/>
              <a:t>Also mention that there is a file with origin/destination.</a:t>
            </a:r>
          </a:p>
          <a:p>
            <a:endParaRPr lang="en-US" baseline="0" dirty="0" smtClean="0"/>
          </a:p>
          <a:p>
            <a:r>
              <a:rPr lang="en-US" b="1" baseline="0" dirty="0" smtClean="0"/>
              <a:t>KP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Note:  LEHD is the program – the data is called : LEHD </a:t>
            </a:r>
            <a:r>
              <a:rPr lang="en-US" sz="1200" b="0" i="0" kern="1200" dirty="0" smtClean="0">
                <a:solidFill>
                  <a:schemeClr val="tx1"/>
                </a:solidFill>
                <a:effectLst/>
                <a:latin typeface="+mn-lt"/>
                <a:ea typeface="+mn-ea"/>
                <a:cs typeface="+mn-cs"/>
              </a:rPr>
              <a:t>Origin-Destination Employment Statistics (LODES)</a:t>
            </a:r>
            <a:endParaRPr lang="en-US" b="0" baseline="0" dirty="0" smtClean="0"/>
          </a:p>
          <a:p>
            <a:r>
              <a:rPr lang="en-US" b="0" baseline="0" dirty="0" smtClean="0"/>
              <a:t>Tweaked the first bullet b/c it is not actually admin data, but synthetic data BASED on admin data – you should say this at some point.</a:t>
            </a:r>
          </a:p>
          <a:p>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232641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disadvantages to LEHD is that it measures workers, not businesses. You can infer from the industry code data about types of businesses or companies but yo</a:t>
            </a:r>
            <a:r>
              <a:rPr lang="en-US" baseline="0" dirty="0" smtClean="0"/>
              <a:t>u won’t know exactly who major employers are from this data alone.</a:t>
            </a:r>
          </a:p>
          <a:p>
            <a:endParaRPr lang="en-US" baseline="0" dirty="0" smtClean="0"/>
          </a:p>
          <a:p>
            <a:r>
              <a:rPr lang="en-US" baseline="0" dirty="0" smtClean="0"/>
              <a:t>KP edits</a:t>
            </a:r>
          </a:p>
          <a:p>
            <a:r>
              <a:rPr lang="en-US" baseline="0" dirty="0" smtClean="0"/>
              <a:t> - Added delay as biggest con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Deleted Measures workers, not employers – this isn’t a “con” per se since many times</a:t>
            </a:r>
            <a:r>
              <a:rPr lang="en-US" baseline="0" dirty="0" smtClean="0"/>
              <a:t> you want worker counts</a:t>
            </a:r>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46574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46574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KP ADDED SLIDE</a:t>
            </a:r>
          </a:p>
          <a:p>
            <a:endParaRPr lang="en-US" baseline="0" dirty="0" smtClean="0"/>
          </a:p>
          <a:p>
            <a:r>
              <a:rPr lang="en-US" baseline="0" dirty="0" smtClean="0"/>
              <a:t>Just note there are other resources that you won’t cover today with links at the end of the framing page  (or that they will be covered if Merissa and John will talk about these at all) and that we’d love to hear about other data sources or guidance that aren’t covered by the presentation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Mention FC and that Merissa and John (and D3) were partners, which should lead into the final slide.</a:t>
            </a:r>
          </a:p>
          <a:p>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33620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465749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Tracking Businesses and Employment for Economic Development</a:t>
            </a:r>
          </a:p>
        </p:txBody>
      </p:sp>
      <p:sp>
        <p:nvSpPr>
          <p:cNvPr id="7" name="Text Placeholder 6"/>
          <p:cNvSpPr>
            <a:spLocks noGrp="1"/>
          </p:cNvSpPr>
          <p:nvPr>
            <p:ph type="body" sz="quarter" idx="10"/>
          </p:nvPr>
        </p:nvSpPr>
        <p:spPr/>
        <p:txBody>
          <a:bodyPr/>
          <a:lstStyle/>
          <a:p>
            <a:r>
              <a:rPr lang="en-US" dirty="0" smtClean="0"/>
              <a:t>Rob Pitingolo</a:t>
            </a:r>
          </a:p>
          <a:p>
            <a:r>
              <a:rPr lang="en-US" dirty="0" smtClean="0"/>
              <a:t>September 16, 2016</a:t>
            </a:r>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Measuring Businesses and Employment</a:t>
            </a:r>
            <a:endParaRPr lang="en-US" dirty="0"/>
          </a:p>
        </p:txBody>
      </p:sp>
      <p:sp>
        <p:nvSpPr>
          <p:cNvPr id="7" name="Content Placeholder 6"/>
          <p:cNvSpPr>
            <a:spLocks noGrp="1"/>
          </p:cNvSpPr>
          <p:nvPr>
            <p:ph idx="1"/>
          </p:nvPr>
        </p:nvSpPr>
        <p:spPr>
          <a:xfrm>
            <a:off x="641350" y="1609119"/>
            <a:ext cx="7769332" cy="4203573"/>
          </a:xfrm>
          <a:prstGeom prst="rect">
            <a:avLst/>
          </a:prstGeom>
        </p:spPr>
        <p:txBody>
          <a:bodyPr/>
          <a:lstStyle/>
          <a:p>
            <a:r>
              <a:rPr lang="en-US" dirty="0" smtClean="0"/>
              <a:t>An important indicator for communities because businesses that employ people are key to the strength of a neighborhood</a:t>
            </a:r>
          </a:p>
          <a:p>
            <a:r>
              <a:rPr lang="en-US" dirty="0" smtClean="0"/>
              <a:t>Historically, this has been difficult to measure at small geographies</a:t>
            </a:r>
            <a:endParaRPr lang="en-US" dirty="0"/>
          </a:p>
        </p:txBody>
      </p:sp>
      <p:pic>
        <p:nvPicPr>
          <p:cNvPr id="1026" name="Picture 2" descr="Image result for employ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3900478"/>
            <a:ext cx="5216525" cy="230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4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It’s Important for NNIP</a:t>
            </a:r>
            <a:endParaRPr lang="en-US" dirty="0"/>
          </a:p>
        </p:txBody>
      </p:sp>
      <p:sp>
        <p:nvSpPr>
          <p:cNvPr id="7" name="Content Placeholder 6"/>
          <p:cNvSpPr>
            <a:spLocks noGrp="1"/>
          </p:cNvSpPr>
          <p:nvPr>
            <p:ph idx="1"/>
          </p:nvPr>
        </p:nvSpPr>
        <p:spPr>
          <a:xfrm>
            <a:off x="641350" y="1609119"/>
            <a:ext cx="7769332" cy="4203573"/>
          </a:xfrm>
          <a:prstGeom prst="rect">
            <a:avLst/>
          </a:prstGeom>
        </p:spPr>
        <p:txBody>
          <a:bodyPr/>
          <a:lstStyle/>
          <a:p>
            <a:r>
              <a:rPr lang="en-US" dirty="0" smtClean="0"/>
              <a:t>Measuring business and employment has been a challenge for NNIP over the years</a:t>
            </a:r>
          </a:p>
          <a:p>
            <a:r>
              <a:rPr lang="en-US" dirty="0" smtClean="0"/>
              <a:t>11 NNIP </a:t>
            </a:r>
            <a:r>
              <a:rPr lang="en-US" dirty="0"/>
              <a:t>partners report </a:t>
            </a:r>
            <a:r>
              <a:rPr lang="en-US" dirty="0" smtClean="0"/>
              <a:t>up-to-date business data </a:t>
            </a:r>
            <a:r>
              <a:rPr lang="en-US" dirty="0"/>
              <a:t>at a small-level </a:t>
            </a:r>
            <a:r>
              <a:rPr lang="en-US" dirty="0" smtClean="0"/>
              <a:t>geography</a:t>
            </a:r>
          </a:p>
          <a:p>
            <a:pPr lvl="1"/>
            <a:r>
              <a:rPr lang="en-US" dirty="0"/>
              <a:t>7</a:t>
            </a:r>
            <a:r>
              <a:rPr lang="en-US" dirty="0" smtClean="0"/>
              <a:t> with business inventories</a:t>
            </a:r>
          </a:p>
          <a:p>
            <a:pPr lvl="1"/>
            <a:r>
              <a:rPr lang="en-US" dirty="0" smtClean="0"/>
              <a:t>4 with business licenses</a:t>
            </a:r>
          </a:p>
          <a:p>
            <a:pPr lvl="1"/>
            <a:r>
              <a:rPr lang="en-US" dirty="0"/>
              <a:t>3</a:t>
            </a:r>
            <a:r>
              <a:rPr lang="en-US" dirty="0" smtClean="0"/>
              <a:t> with Census of Employment and Wages (ES-202)</a:t>
            </a:r>
          </a:p>
          <a:p>
            <a:pPr lvl="1"/>
            <a:endParaRPr lang="en-US" dirty="0"/>
          </a:p>
          <a:p>
            <a:endParaRPr lang="en-US" dirty="0"/>
          </a:p>
          <a:p>
            <a:pPr lvl="1"/>
            <a:endParaRPr lang="en-US" dirty="0"/>
          </a:p>
        </p:txBody>
      </p:sp>
    </p:spTree>
    <p:extLst>
      <p:ext uri="{BB962C8B-B14F-4D97-AF65-F5344CB8AC3E}">
        <p14:creationId xmlns:p14="http://schemas.microsoft.com/office/powerpoint/2010/main" val="360748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&amp; Employment Data: Menu of Options</a:t>
            </a:r>
            <a:endParaRPr lang="en-US" dirty="0"/>
          </a:p>
        </p:txBody>
      </p:sp>
      <p:sp>
        <p:nvSpPr>
          <p:cNvPr id="5" name="Content Placeholder 4"/>
          <p:cNvSpPr>
            <a:spLocks noGrp="1"/>
          </p:cNvSpPr>
          <p:nvPr>
            <p:ph idx="1"/>
          </p:nvPr>
        </p:nvSpPr>
        <p:spPr/>
        <p:txBody>
          <a:bodyPr/>
          <a:lstStyle/>
          <a:p>
            <a:r>
              <a:rPr lang="en-US" dirty="0"/>
              <a:t>Quarterly Census of Employment and </a:t>
            </a:r>
            <a:r>
              <a:rPr lang="en-US" dirty="0" smtClean="0"/>
              <a:t>Wages </a:t>
            </a:r>
          </a:p>
          <a:p>
            <a:r>
              <a:rPr lang="en-US" dirty="0" smtClean="0"/>
              <a:t>Private Data (i.e.. </a:t>
            </a:r>
            <a:br>
              <a:rPr lang="en-US" dirty="0" smtClean="0"/>
            </a:br>
            <a:r>
              <a:rPr lang="en-US" dirty="0" smtClean="0"/>
              <a:t>Dun &amp; Bradstreet)</a:t>
            </a:r>
          </a:p>
          <a:p>
            <a:r>
              <a:rPr lang="en-US" dirty="0" smtClean="0"/>
              <a:t>State &amp; Local Data</a:t>
            </a:r>
          </a:p>
          <a:p>
            <a:r>
              <a:rPr lang="en-US" dirty="0" smtClean="0"/>
              <a:t>LED / LEHD</a:t>
            </a:r>
            <a:endParaRPr lang="en-US" dirty="0"/>
          </a:p>
        </p:txBody>
      </p:sp>
      <p:pic>
        <p:nvPicPr>
          <p:cNvPr id="2050" name="Picture 2" descr="fnd_Menu-Thinkstock_s4x3.jpg.rend.snigalleryslide.jpeg"/>
          <p:cNvPicPr>
            <a:picLocks noChangeAspect="1" noChangeArrowheads="1"/>
          </p:cNvPicPr>
          <p:nvPr/>
        </p:nvPicPr>
        <p:blipFill rotWithShape="1">
          <a:blip r:embed="rId3">
            <a:extLst>
              <a:ext uri="{28A0092B-C50C-407E-A947-70E740481C1C}">
                <a14:useLocalDpi xmlns:a14="http://schemas.microsoft.com/office/drawing/2010/main" val="0"/>
              </a:ext>
            </a:extLst>
          </a:blip>
          <a:srcRect l="13087" r="12671"/>
          <a:stretch/>
        </p:blipFill>
        <p:spPr bwMode="auto">
          <a:xfrm>
            <a:off x="4527759" y="1863119"/>
            <a:ext cx="3873779" cy="391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1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Longitudinal Employer-Household </a:t>
            </a:r>
            <a:r>
              <a:rPr lang="en-US" dirty="0" smtClean="0"/>
              <a:t>Dynamics</a:t>
            </a:r>
            <a:endParaRPr lang="en-US" dirty="0"/>
          </a:p>
        </p:txBody>
      </p:sp>
      <p:sp>
        <p:nvSpPr>
          <p:cNvPr id="7" name="Content Placeholder 6"/>
          <p:cNvSpPr>
            <a:spLocks noGrp="1"/>
          </p:cNvSpPr>
          <p:nvPr>
            <p:ph idx="1"/>
          </p:nvPr>
        </p:nvSpPr>
        <p:spPr>
          <a:xfrm>
            <a:off x="641350" y="1609119"/>
            <a:ext cx="7769332" cy="4203573"/>
          </a:xfrm>
          <a:prstGeom prst="rect">
            <a:avLst/>
          </a:prstGeom>
        </p:spPr>
        <p:txBody>
          <a:bodyPr/>
          <a:lstStyle/>
          <a:p>
            <a:r>
              <a:rPr lang="en-US" dirty="0" smtClean="0"/>
              <a:t>Nationally-available data on workers based on administrative (not survey!) data</a:t>
            </a:r>
          </a:p>
          <a:p>
            <a:pPr lvl="1"/>
            <a:r>
              <a:rPr lang="en-US" dirty="0" smtClean="0"/>
              <a:t>Note that it measures workers, not employers</a:t>
            </a:r>
          </a:p>
          <a:p>
            <a:r>
              <a:rPr lang="en-US" dirty="0" smtClean="0"/>
              <a:t>Where do workers live and work?</a:t>
            </a:r>
          </a:p>
          <a:p>
            <a:r>
              <a:rPr lang="en-US" dirty="0" smtClean="0"/>
              <a:t>Worker characteristics</a:t>
            </a:r>
          </a:p>
          <a:p>
            <a:pPr lvl="1">
              <a:spcAft>
                <a:spcPts val="0"/>
              </a:spcAft>
            </a:pPr>
            <a:r>
              <a:rPr lang="en-US" dirty="0" smtClean="0"/>
              <a:t>Age, Sex, Race</a:t>
            </a:r>
          </a:p>
          <a:p>
            <a:pPr lvl="1">
              <a:spcAft>
                <a:spcPts val="0"/>
              </a:spcAft>
            </a:pPr>
            <a:r>
              <a:rPr lang="en-US" dirty="0"/>
              <a:t>Educational </a:t>
            </a:r>
            <a:r>
              <a:rPr lang="en-US" dirty="0" smtClean="0"/>
              <a:t>attainment</a:t>
            </a:r>
          </a:p>
          <a:p>
            <a:pPr lvl="1">
              <a:spcAft>
                <a:spcPts val="0"/>
              </a:spcAft>
            </a:pPr>
            <a:r>
              <a:rPr lang="en-US" dirty="0" smtClean="0"/>
              <a:t>Income</a:t>
            </a:r>
          </a:p>
          <a:p>
            <a:pPr lvl="1">
              <a:spcAft>
                <a:spcPts val="0"/>
              </a:spcAft>
            </a:pPr>
            <a:r>
              <a:rPr lang="en-US" dirty="0" smtClean="0"/>
              <a:t>Industry sector</a:t>
            </a:r>
          </a:p>
          <a:p>
            <a:pPr lvl="1"/>
            <a:endParaRPr lang="en-US" dirty="0" smtClean="0"/>
          </a:p>
        </p:txBody>
      </p:sp>
    </p:spTree>
    <p:extLst>
      <p:ext uri="{BB962C8B-B14F-4D97-AF65-F5344CB8AC3E}">
        <p14:creationId xmlns:p14="http://schemas.microsoft.com/office/powerpoint/2010/main" val="393774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LEHD Pros and Cons</a:t>
            </a:r>
            <a:endParaRPr lang="en-US" dirty="0"/>
          </a:p>
        </p:txBody>
      </p:sp>
      <p:sp>
        <p:nvSpPr>
          <p:cNvPr id="5" name="Content Placeholder 4"/>
          <p:cNvSpPr>
            <a:spLocks noGrp="1"/>
          </p:cNvSpPr>
          <p:nvPr>
            <p:ph idx="1"/>
          </p:nvPr>
        </p:nvSpPr>
        <p:spPr/>
        <p:txBody>
          <a:bodyPr/>
          <a:lstStyle/>
          <a:p>
            <a:r>
              <a:rPr lang="en-US" dirty="0" smtClean="0"/>
              <a:t>Pros:</a:t>
            </a:r>
          </a:p>
          <a:p>
            <a:pPr lvl="1"/>
            <a:r>
              <a:rPr lang="en-US" dirty="0" smtClean="0"/>
              <a:t>Nationally available</a:t>
            </a:r>
          </a:p>
          <a:p>
            <a:pPr lvl="1"/>
            <a:r>
              <a:rPr lang="en-US" dirty="0" smtClean="0"/>
              <a:t>Well documented</a:t>
            </a:r>
          </a:p>
          <a:p>
            <a:pPr lvl="1"/>
            <a:r>
              <a:rPr lang="en-US" dirty="0" smtClean="0"/>
              <a:t>Available at small geographies</a:t>
            </a:r>
          </a:p>
          <a:p>
            <a:pPr lvl="1"/>
            <a:r>
              <a:rPr lang="en-US" dirty="0" smtClean="0"/>
              <a:t>Includes NAICS Industry codes</a:t>
            </a:r>
          </a:p>
          <a:p>
            <a:pPr lvl="1"/>
            <a:endParaRPr lang="en-US" dirty="0" smtClean="0"/>
          </a:p>
          <a:p>
            <a:r>
              <a:rPr lang="en-US" dirty="0" smtClean="0"/>
              <a:t>Cons:</a:t>
            </a:r>
          </a:p>
          <a:p>
            <a:pPr lvl="1"/>
            <a:r>
              <a:rPr lang="en-US" dirty="0" smtClean="0"/>
              <a:t>Delay in publishing (latest is 2014)</a:t>
            </a:r>
          </a:p>
          <a:p>
            <a:pPr lvl="1"/>
            <a:r>
              <a:rPr lang="en-US" dirty="0" smtClean="0"/>
              <a:t>Limited age and earnings breaks</a:t>
            </a:r>
          </a:p>
          <a:p>
            <a:pPr lvl="1"/>
            <a:r>
              <a:rPr lang="en-US" dirty="0" smtClean="0"/>
              <a:t>Questions about accuracy of job locations</a:t>
            </a:r>
          </a:p>
        </p:txBody>
      </p:sp>
    </p:spTree>
    <p:extLst>
      <p:ext uri="{BB962C8B-B14F-4D97-AF65-F5344CB8AC3E}">
        <p14:creationId xmlns:p14="http://schemas.microsoft.com/office/powerpoint/2010/main" val="222877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LEHD Data for Downtown Cleveland</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14" r="43009" b="4192"/>
          <a:stretch/>
        </p:blipFill>
        <p:spPr bwMode="auto">
          <a:xfrm>
            <a:off x="0" y="1763853"/>
            <a:ext cx="9144000" cy="452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43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a:t>
            </a:r>
            <a:r>
              <a:rPr lang="en-US" dirty="0" smtClean="0"/>
              <a:t>Resources</a:t>
            </a:r>
            <a:endParaRPr lang="en-US" dirty="0"/>
          </a:p>
        </p:txBody>
      </p:sp>
      <p:sp>
        <p:nvSpPr>
          <p:cNvPr id="7" name="Content Placeholder 6"/>
          <p:cNvSpPr>
            <a:spLocks noGrp="1"/>
          </p:cNvSpPr>
          <p:nvPr>
            <p:ph idx="1"/>
          </p:nvPr>
        </p:nvSpPr>
        <p:spPr>
          <a:xfrm>
            <a:off x="641350" y="1609119"/>
            <a:ext cx="7769332" cy="4203573"/>
          </a:xfrm>
          <a:prstGeom prst="rect">
            <a:avLst/>
          </a:prstGeom>
        </p:spPr>
        <p:txBody>
          <a:bodyPr/>
          <a:lstStyle/>
          <a:p>
            <a:r>
              <a:rPr lang="en-US" dirty="0" smtClean="0"/>
              <a:t>Zip Business Patterns</a:t>
            </a:r>
          </a:p>
          <a:p>
            <a:r>
              <a:rPr lang="en-US" dirty="0" smtClean="0"/>
              <a:t>ICIC’s A Roadmap for Inner City Business Data Collection</a:t>
            </a:r>
          </a:p>
          <a:p>
            <a:r>
              <a:rPr lang="en-US" dirty="0"/>
              <a:t>Forward </a:t>
            </a:r>
            <a:r>
              <a:rPr lang="en-US" dirty="0" smtClean="0"/>
              <a:t>Cities: Examples from Local </a:t>
            </a:r>
            <a:r>
              <a:rPr lang="en-US" dirty="0"/>
              <a:t>Research </a:t>
            </a:r>
            <a:r>
              <a:rPr lang="en-US" dirty="0" smtClean="0"/>
              <a:t>Partners</a:t>
            </a:r>
          </a:p>
          <a:p>
            <a:r>
              <a:rPr lang="en-US" dirty="0" smtClean="0"/>
              <a:t>Other suggestions from you?</a:t>
            </a:r>
            <a:endParaRPr lang="en-US" dirty="0" smtClean="0"/>
          </a:p>
          <a:p>
            <a:pPr lvl="1"/>
            <a:endParaRPr lang="en-US" dirty="0" smtClean="0"/>
          </a:p>
        </p:txBody>
      </p:sp>
    </p:spTree>
    <p:extLst>
      <p:ext uri="{BB962C8B-B14F-4D97-AF65-F5344CB8AC3E}">
        <p14:creationId xmlns:p14="http://schemas.microsoft.com/office/powerpoint/2010/main" val="56576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Introducing Today’s Panelists</a:t>
            </a:r>
            <a:endParaRPr lang="en-US" dirty="0"/>
          </a:p>
        </p:txBody>
      </p:sp>
      <p:sp>
        <p:nvSpPr>
          <p:cNvPr id="5" name="Content Placeholder 4"/>
          <p:cNvSpPr>
            <a:spLocks noGrp="1"/>
          </p:cNvSpPr>
          <p:nvPr>
            <p:ph idx="1"/>
          </p:nvPr>
        </p:nvSpPr>
        <p:spPr>
          <a:xfrm>
            <a:off x="1129812" y="1863119"/>
            <a:ext cx="7760188" cy="4203573"/>
          </a:xfrm>
        </p:spPr>
        <p:txBody>
          <a:bodyPr/>
          <a:lstStyle/>
          <a:p>
            <a:pPr marL="0" indent="0">
              <a:buNone/>
            </a:pPr>
            <a:r>
              <a:rPr lang="en-US" dirty="0" smtClean="0"/>
              <a:t>Merissa Piazza</a:t>
            </a:r>
            <a:br>
              <a:rPr lang="en-US" dirty="0" smtClean="0"/>
            </a:br>
            <a:r>
              <a:rPr lang="en-US" sz="2000" dirty="0" smtClean="0"/>
              <a:t>Cleveland State University</a:t>
            </a:r>
          </a:p>
          <a:p>
            <a:pPr lvl="1"/>
            <a:endParaRPr lang="en-US" dirty="0" smtClean="0"/>
          </a:p>
          <a:p>
            <a:pPr lvl="1"/>
            <a:endParaRPr lang="en-US" dirty="0"/>
          </a:p>
          <a:p>
            <a:pPr lvl="1"/>
            <a:endParaRPr lang="en-US" dirty="0" smtClean="0"/>
          </a:p>
          <a:p>
            <a:pPr lvl="1"/>
            <a:endParaRPr lang="en-US" dirty="0"/>
          </a:p>
          <a:p>
            <a:pPr lvl="1"/>
            <a:endParaRPr lang="en-US" dirty="0" smtClean="0"/>
          </a:p>
          <a:p>
            <a:pPr marL="457200" lvl="1" indent="0">
              <a:buNone/>
            </a:pPr>
            <a:endParaRPr lang="en-US" dirty="0" smtClean="0"/>
          </a:p>
          <a:p>
            <a:pPr marL="0" indent="0">
              <a:buNone/>
            </a:pPr>
            <a:r>
              <a:rPr lang="en-US" dirty="0" smtClean="0"/>
              <a:t>John Killeen</a:t>
            </a:r>
            <a:br>
              <a:rPr lang="en-US" dirty="0" smtClean="0"/>
            </a:br>
            <a:r>
              <a:rPr lang="en-US" sz="2000" dirty="0" smtClean="0"/>
              <a:t>City of Durham</a:t>
            </a:r>
          </a:p>
        </p:txBody>
      </p:sp>
      <p:pic>
        <p:nvPicPr>
          <p:cNvPr id="6146" name="Picture 2" descr="Image result for merissa piaz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2678112"/>
            <a:ext cx="1827098" cy="22875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john killeen durham"/>
          <p:cNvPicPr>
            <a:picLocks noChangeAspect="1" noChangeArrowheads="1"/>
          </p:cNvPicPr>
          <p:nvPr/>
        </p:nvPicPr>
        <p:blipFill rotWithShape="1">
          <a:blip r:embed="rId4">
            <a:extLst>
              <a:ext uri="{28A0092B-C50C-407E-A947-70E740481C1C}">
                <a14:useLocalDpi xmlns:a14="http://schemas.microsoft.com/office/drawing/2010/main" val="0"/>
              </a:ext>
            </a:extLst>
          </a:blip>
          <a:srcRect l="28281" t="12060" r="9427" b="5192"/>
          <a:stretch/>
        </p:blipFill>
        <p:spPr bwMode="auto">
          <a:xfrm>
            <a:off x="5080000" y="2763856"/>
            <a:ext cx="2387600" cy="21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755699"/>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1354</TotalTime>
  <Words>861</Words>
  <Application>Microsoft Office PowerPoint</Application>
  <PresentationFormat>On-screen Show (4:3)</PresentationFormat>
  <Paragraphs>100</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NNIP PPT Theme</vt:lpstr>
      <vt:lpstr>Tracking Businesses and Employment for Economic Development</vt:lpstr>
      <vt:lpstr>Measuring Businesses and Employment</vt:lpstr>
      <vt:lpstr>Why It’s Important for NNIP</vt:lpstr>
      <vt:lpstr>Business &amp; Employment Data: Menu of Options</vt:lpstr>
      <vt:lpstr>Longitudinal Employer-Household Dynamics</vt:lpstr>
      <vt:lpstr>LEHD Pros and Cons</vt:lpstr>
      <vt:lpstr>Example LEHD Data for Downtown Cleveland</vt:lpstr>
      <vt:lpstr>Other Resources</vt:lpstr>
      <vt:lpstr>Introducing Today’s Panelists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kpettit@urban.org</cp:lastModifiedBy>
  <cp:revision>148</cp:revision>
  <dcterms:created xsi:type="dcterms:W3CDTF">2010-04-12T23:12:02Z</dcterms:created>
  <dcterms:modified xsi:type="dcterms:W3CDTF">2016-09-05T16:03:52Z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