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3922" autoAdjust="0"/>
  </p:normalViewPr>
  <p:slideViewPr>
    <p:cSldViewPr snapToGrid="0">
      <p:cViewPr varScale="1">
        <p:scale>
          <a:sx n="67" d="100"/>
          <a:sy n="67" d="100"/>
        </p:scale>
        <p:origin x="8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2F40B-F30D-404E-9370-A41A571E6545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FBA71D-88B0-4ACF-BE45-0D65F60FE793}">
      <dgm:prSet phldrT="[Text]" custT="1"/>
      <dgm:spPr/>
      <dgm:t>
        <a:bodyPr/>
        <a:lstStyle/>
        <a:p>
          <a:pPr marL="225425" indent="-225425"/>
          <a:r>
            <a:rPr lang="en-US" sz="2500" dirty="0"/>
            <a:t>-  </a:t>
          </a:r>
          <a:r>
            <a:rPr lang="en-US" sz="2400" dirty="0"/>
            <a:t>Serve as an estimate of businesses in an area</a:t>
          </a:r>
        </a:p>
        <a:p>
          <a:pPr marL="225425" indent="-225425"/>
          <a:r>
            <a:rPr lang="en-US" sz="2400" dirty="0"/>
            <a:t>-  Aggregate counts of establishments, employment &amp; wages</a:t>
          </a:r>
        </a:p>
      </dgm:t>
    </dgm:pt>
    <dgm:pt modelId="{55253E30-CAFB-46A1-AB45-0E5DD53AB4F3}" type="parTrans" cxnId="{E4D89DD4-B85F-4537-8C26-FEF6B16485CF}">
      <dgm:prSet/>
      <dgm:spPr/>
      <dgm:t>
        <a:bodyPr/>
        <a:lstStyle/>
        <a:p>
          <a:endParaRPr lang="en-US"/>
        </a:p>
      </dgm:t>
    </dgm:pt>
    <dgm:pt modelId="{7D8B5C63-927D-44BB-BA12-6DC172088FA5}" type="sibTrans" cxnId="{E4D89DD4-B85F-4537-8C26-FEF6B16485CF}">
      <dgm:prSet/>
      <dgm:spPr/>
      <dgm:t>
        <a:bodyPr/>
        <a:lstStyle/>
        <a:p>
          <a:endParaRPr lang="en-US"/>
        </a:p>
      </dgm:t>
    </dgm:pt>
    <dgm:pt modelId="{11514002-B846-48B3-841B-F4A59F35312B}">
      <dgm:prSet phldrT="[Text]" custT="1"/>
      <dgm:spPr/>
      <dgm:t>
        <a:bodyPr/>
        <a:lstStyle/>
        <a:p>
          <a:pPr marL="225425" indent="-225425"/>
          <a:r>
            <a:rPr lang="en-US" sz="2400" dirty="0"/>
            <a:t>-  No information on self-employed </a:t>
          </a:r>
        </a:p>
        <a:p>
          <a:pPr marL="225425" indent="-225425">
            <a:buFont typeface="Arial" panose="020B0604020202020204" pitchFamily="34" charset="0"/>
            <a:buChar char="•"/>
          </a:pPr>
          <a:r>
            <a:rPr lang="en-US" sz="2400" dirty="0"/>
            <a:t>-  Not timely for openings/closings</a:t>
          </a:r>
        </a:p>
        <a:p>
          <a:pPr marL="225425" indent="-225425">
            <a:buFont typeface="Arial" panose="020B0604020202020204" pitchFamily="34" charset="0"/>
            <a:buChar char="•"/>
          </a:pPr>
          <a:r>
            <a:rPr lang="en-US" sz="2400" dirty="0"/>
            <a:t>-  Inflate small business counts</a:t>
          </a:r>
        </a:p>
      </dgm:t>
    </dgm:pt>
    <dgm:pt modelId="{4BDAF07B-20FA-43F8-9C86-3B114BED0D4C}" type="parTrans" cxnId="{BA675BBA-C28D-4367-B7BA-1756F373C2DB}">
      <dgm:prSet/>
      <dgm:spPr/>
      <dgm:t>
        <a:bodyPr/>
        <a:lstStyle/>
        <a:p>
          <a:endParaRPr lang="en-US"/>
        </a:p>
      </dgm:t>
    </dgm:pt>
    <dgm:pt modelId="{BF00CB5B-BE52-4F02-B440-77E167EDC456}" type="sibTrans" cxnId="{BA675BBA-C28D-4367-B7BA-1756F373C2DB}">
      <dgm:prSet/>
      <dgm:spPr/>
      <dgm:t>
        <a:bodyPr/>
        <a:lstStyle/>
        <a:p>
          <a:endParaRPr lang="en-US"/>
        </a:p>
      </dgm:t>
    </dgm:pt>
    <dgm:pt modelId="{B57A66DE-62B9-45BE-9553-56ACDB5C5529}" type="pres">
      <dgm:prSet presAssocID="{5582F40B-F30D-404E-9370-A41A571E6545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6C0DB6-F6A3-4945-BE72-9F21760230B2}" type="pres">
      <dgm:prSet presAssocID="{5582F40B-F30D-404E-9370-A41A571E6545}" presName="Background" presStyleLbl="bgImgPlace1" presStyleIdx="0" presStyleCnt="1" custLinFactNeighborX="569"/>
      <dgm:spPr/>
    </dgm:pt>
    <dgm:pt modelId="{86F7C580-8390-4674-9685-258B84D57FC5}" type="pres">
      <dgm:prSet presAssocID="{5582F40B-F30D-404E-9370-A41A571E6545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1F936-3BD1-48CC-95AA-C5D9A66B9075}" type="pres">
      <dgm:prSet presAssocID="{5582F40B-F30D-404E-9370-A41A571E6545}" presName="ParentText2" presStyleLbl="revTx" presStyleIdx="1" presStyleCnt="2" custScaleX="109960" custLinFactNeighborX="6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3C4A5-6AB0-49C2-96B4-37440C19E19E}" type="pres">
      <dgm:prSet presAssocID="{5582F40B-F30D-404E-9370-A41A571E6545}" presName="Plus" presStyleLbl="alignNode1" presStyleIdx="0" presStyleCnt="2"/>
      <dgm:spPr/>
    </dgm:pt>
    <dgm:pt modelId="{706744F5-F7F8-4A91-BDF8-3E7EB38EA1F8}" type="pres">
      <dgm:prSet presAssocID="{5582F40B-F30D-404E-9370-A41A571E6545}" presName="Minus" presStyleLbl="alignNode1" presStyleIdx="1" presStyleCnt="2"/>
      <dgm:spPr/>
    </dgm:pt>
    <dgm:pt modelId="{1DFC0820-6309-4E38-A25B-028976798952}" type="pres">
      <dgm:prSet presAssocID="{5582F40B-F30D-404E-9370-A41A571E6545}" presName="Divider" presStyleLbl="parChTrans1D1" presStyleIdx="0" presStyleCnt="1"/>
      <dgm:spPr/>
    </dgm:pt>
  </dgm:ptLst>
  <dgm:cxnLst>
    <dgm:cxn modelId="{19C5F458-78C8-4832-BAE0-863694C798DB}" type="presOf" srcId="{11514002-B846-48B3-841B-F4A59F35312B}" destId="{4591F936-3BD1-48CC-95AA-C5D9A66B9075}" srcOrd="0" destOrd="0" presId="urn:microsoft.com/office/officeart/2009/3/layout/PlusandMinus"/>
    <dgm:cxn modelId="{5A739E2A-2E84-47A9-BB6F-23770897DCD2}" type="presOf" srcId="{D0FBA71D-88B0-4ACF-BE45-0D65F60FE793}" destId="{86F7C580-8390-4674-9685-258B84D57FC5}" srcOrd="0" destOrd="0" presId="urn:microsoft.com/office/officeart/2009/3/layout/PlusandMinus"/>
    <dgm:cxn modelId="{E4D89DD4-B85F-4537-8C26-FEF6B16485CF}" srcId="{5582F40B-F30D-404E-9370-A41A571E6545}" destId="{D0FBA71D-88B0-4ACF-BE45-0D65F60FE793}" srcOrd="0" destOrd="0" parTransId="{55253E30-CAFB-46A1-AB45-0E5DD53AB4F3}" sibTransId="{7D8B5C63-927D-44BB-BA12-6DC172088FA5}"/>
    <dgm:cxn modelId="{BA675BBA-C28D-4367-B7BA-1756F373C2DB}" srcId="{5582F40B-F30D-404E-9370-A41A571E6545}" destId="{11514002-B846-48B3-841B-F4A59F35312B}" srcOrd="1" destOrd="0" parTransId="{4BDAF07B-20FA-43F8-9C86-3B114BED0D4C}" sibTransId="{BF00CB5B-BE52-4F02-B440-77E167EDC456}"/>
    <dgm:cxn modelId="{8FD778C1-23FF-4E39-9163-5FCE9178FED1}" type="presOf" srcId="{5582F40B-F30D-404E-9370-A41A571E6545}" destId="{B57A66DE-62B9-45BE-9553-56ACDB5C5529}" srcOrd="0" destOrd="0" presId="urn:microsoft.com/office/officeart/2009/3/layout/PlusandMinus"/>
    <dgm:cxn modelId="{1ECBE1EB-9453-4C0F-9C19-E37328E2B382}" type="presParOf" srcId="{B57A66DE-62B9-45BE-9553-56ACDB5C5529}" destId="{686C0DB6-F6A3-4945-BE72-9F21760230B2}" srcOrd="0" destOrd="0" presId="urn:microsoft.com/office/officeart/2009/3/layout/PlusandMinus"/>
    <dgm:cxn modelId="{AE19A12A-3434-4A76-B46D-EB59B7E9394B}" type="presParOf" srcId="{B57A66DE-62B9-45BE-9553-56ACDB5C5529}" destId="{86F7C580-8390-4674-9685-258B84D57FC5}" srcOrd="1" destOrd="0" presId="urn:microsoft.com/office/officeart/2009/3/layout/PlusandMinus"/>
    <dgm:cxn modelId="{DBEB66C9-3B8D-4315-BE6F-871C502A33C5}" type="presParOf" srcId="{B57A66DE-62B9-45BE-9553-56ACDB5C5529}" destId="{4591F936-3BD1-48CC-95AA-C5D9A66B9075}" srcOrd="2" destOrd="0" presId="urn:microsoft.com/office/officeart/2009/3/layout/PlusandMinus"/>
    <dgm:cxn modelId="{F4EA815A-4EC3-406A-B4BC-2B3A304A129F}" type="presParOf" srcId="{B57A66DE-62B9-45BE-9553-56ACDB5C5529}" destId="{A043C4A5-6AB0-49C2-96B4-37440C19E19E}" srcOrd="3" destOrd="0" presId="urn:microsoft.com/office/officeart/2009/3/layout/PlusandMinus"/>
    <dgm:cxn modelId="{8198D70F-7902-422F-AFA6-600408C3BB5F}" type="presParOf" srcId="{B57A66DE-62B9-45BE-9553-56ACDB5C5529}" destId="{706744F5-F7F8-4A91-BDF8-3E7EB38EA1F8}" srcOrd="4" destOrd="0" presId="urn:microsoft.com/office/officeart/2009/3/layout/PlusandMinus"/>
    <dgm:cxn modelId="{91435C04-3F69-4182-A799-59DE1041F830}" type="presParOf" srcId="{B57A66DE-62B9-45BE-9553-56ACDB5C5529}" destId="{1DFC0820-6309-4E38-A25B-02897679895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89AEA-D17C-4D38-A45C-DBE81FDC9984}" type="datetimeFigureOut">
              <a:rPr lang="en-US" smtClean="0"/>
              <a:t>9/17/2016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8C270-8468-46EF-9266-A3E99D061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7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eaLnBrk="1" fontAlgn="t" latinLnBrk="0" hangingPunct="1">
              <a:buFont typeface="Arial" panose="020B0604020202020204" pitchFamily="34" charset="0"/>
              <a:buNone/>
            </a:pPr>
            <a:r>
              <a:rPr lang="en-US" dirty="0"/>
              <a:t>Applied Research Center with a focus on: 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Development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Entrepreneurship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 Analysis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 of Economic Clusters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Workforce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C270-8468-46EF-9266-A3E99D06164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1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</a:t>
            </a:r>
            <a:r>
              <a:rPr lang="en-US" baseline="0" dirty="0"/>
              <a:t> many different business level databases out there, some are public and some are private. </a:t>
            </a:r>
          </a:p>
          <a:p>
            <a:r>
              <a:rPr lang="en-US" baseline="0" dirty="0"/>
              <a:t>Many of the private databases can be restrictive due to their licenses and cost prohibitive. This presentation is to give you a flavor of the data, so that you can have informed discussion when you need to use them. </a:t>
            </a:r>
          </a:p>
          <a:p>
            <a:endParaRPr lang="en-US" baseline="0" dirty="0"/>
          </a:p>
          <a:p>
            <a:r>
              <a:rPr lang="en-US" baseline="0" dirty="0"/>
              <a:t>There are aggregate business data available from: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Licenses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Tax Records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Occupancy Permits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Building Permits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Zip Code Business Patterns</a:t>
            </a:r>
          </a:p>
          <a:p>
            <a:endParaRPr lang="en-US" dirty="0"/>
          </a:p>
          <a:p>
            <a:r>
              <a:rPr lang="en-US" dirty="0"/>
              <a:t>The</a:t>
            </a:r>
            <a:r>
              <a:rPr lang="en-US" baseline="0" dirty="0"/>
              <a:t> individual business databases out there I am familiar with are: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Hoover’s (Dun &amp; Bradstreet)*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LexisNexis*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NETS*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Reference USA/Info USA*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Quarterly Census of Employment &amp; Wages (special permission)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Innovation Data: SBIR/STTR; Patents </a:t>
            </a:r>
          </a:p>
          <a:p>
            <a:endParaRPr lang="en-US" dirty="0"/>
          </a:p>
          <a:p>
            <a:r>
              <a:rPr lang="en-US" b="1" dirty="0"/>
              <a:t>There are pros and cons from working with each of these databases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C270-8468-46EF-9266-A3E99D06164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2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the three private databases it is important to understand the</a:t>
            </a:r>
            <a:r>
              <a:rPr lang="en-US" baseline="0" dirty="0"/>
              <a:t> components of these data. 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For example: If you were going to produce counts of businesses it would be one cost, as compared to distributing a listing of companies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C270-8468-46EF-9266-A3E99D06164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C270-8468-46EF-9266-A3E99D06164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90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C270-8468-46EF-9266-A3E99D06164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3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Quarterly Census of Employment and Wages – is known as the QCEW or formerly ES202</a:t>
            </a:r>
          </a:p>
          <a:p>
            <a:r>
              <a:rPr lang="en-US" sz="1200" dirty="0"/>
              <a:t>QCEW data is based on Unemployment Insurance (UI) tax data collected by each state </a:t>
            </a:r>
          </a:p>
          <a:p>
            <a:r>
              <a:rPr lang="en-US" sz="1200" dirty="0"/>
              <a:t>Through an agreement with the state tax offices, UI tax data can be used for statistical purposes – becoming the QCEW</a:t>
            </a:r>
          </a:p>
          <a:p>
            <a:r>
              <a:rPr lang="en-US" sz="1200" dirty="0"/>
              <a:t>QCEW collected data from 98% of employment and wages on a quarterly basis from all establishments in the nation. Each state is responsible for its own data collection.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C270-8468-46EF-9266-A3E99D06164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1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C270-8468-46EF-9266-A3E99D06164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2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33" y="522177"/>
            <a:ext cx="5416452" cy="90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8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805" y="331573"/>
            <a:ext cx="9601200" cy="1485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BE1CED70-369E-4579-8650-AAED6D3F6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6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BE1CED70-369E-4579-8650-AAED6D3F6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0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469" y="331573"/>
            <a:ext cx="10644779" cy="8958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468" y="1412788"/>
            <a:ext cx="10644779" cy="4394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99957" y="6238351"/>
            <a:ext cx="1596292" cy="404614"/>
          </a:xfrm>
          <a:prstGeom prst="rect">
            <a:avLst/>
          </a:prstGeom>
        </p:spPr>
        <p:txBody>
          <a:bodyPr/>
          <a:lstStyle/>
          <a:p>
            <a:fld id="{BE1CED70-369E-4579-8650-AAED6D3F6C1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9" y="5981700"/>
            <a:ext cx="4028353" cy="6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2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1CED70-369E-4579-8650-AAED6D3F6C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23637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1468" y="1388076"/>
            <a:ext cx="4922110" cy="427132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51469" y="331573"/>
            <a:ext cx="10644779" cy="8958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0185" y="1388074"/>
            <a:ext cx="5286064" cy="427132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99957" y="6238351"/>
            <a:ext cx="1596292" cy="4046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E1CED70-369E-4579-8650-AAED6D3F6C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5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469" y="1344080"/>
            <a:ext cx="492211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0185" y="1344080"/>
            <a:ext cx="528606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1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51469" y="331573"/>
            <a:ext cx="10644779" cy="8958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99955" y="6251668"/>
            <a:ext cx="1596292" cy="4046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E1CED70-369E-4579-8650-AAED6D3F6C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951469" y="2228332"/>
            <a:ext cx="4922110" cy="3657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6310185" y="2228332"/>
            <a:ext cx="5286064" cy="3657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360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805" y="331573"/>
            <a:ext cx="9601200" cy="1485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BE1CED70-369E-4579-8650-AAED6D3F6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BE1CED70-369E-4579-8650-AAED6D3F6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7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1CED70-369E-4579-8650-AAED6D3F6C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301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1CED70-369E-4579-8650-AAED6D3F6C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041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951469" y="331573"/>
            <a:ext cx="10644779" cy="8958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951468" y="1412788"/>
            <a:ext cx="10644779" cy="4394887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99955" y="6251668"/>
            <a:ext cx="1596292" cy="4046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E1CED70-369E-4579-8650-AAED6D3F6C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9" y="5981700"/>
            <a:ext cx="4028353" cy="6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6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.c.piazza83@csuohio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1473730"/>
          </a:xfrm>
        </p:spPr>
        <p:txBody>
          <a:bodyPr/>
          <a:lstStyle/>
          <a:p>
            <a:r>
              <a:rPr lang="en-US" sz="3600" b="1" dirty="0"/>
              <a:t>Tracking Business &amp; Employment for Economic Development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5128" y="4005706"/>
            <a:ext cx="3958450" cy="155483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/>
              <a:t>Merissa C. Piazza</a:t>
            </a:r>
          </a:p>
          <a:p>
            <a:pPr algn="l"/>
            <a:r>
              <a:rPr lang="en-US" dirty="0"/>
              <a:t>Program Manager</a:t>
            </a:r>
          </a:p>
          <a:p>
            <a:pPr algn="l"/>
            <a:r>
              <a:rPr lang="en-US" dirty="0"/>
              <a:t>Center for Economic Development </a:t>
            </a:r>
          </a:p>
          <a:p>
            <a:pPr algn="l"/>
            <a:r>
              <a:rPr lang="en-US" dirty="0"/>
              <a:t>Cleveland State University </a:t>
            </a:r>
          </a:p>
          <a:p>
            <a:pPr algn="l"/>
            <a:r>
              <a:rPr lang="en-US" dirty="0">
                <a:hlinkClick r:id="rId2"/>
              </a:rPr>
              <a:t>m.c.piazza83@csuohio.edu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317907" y="4005706"/>
            <a:ext cx="3958450" cy="1554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/>
              <a:t>NNIP Conference</a:t>
            </a:r>
          </a:p>
          <a:p>
            <a:pPr algn="r"/>
            <a:r>
              <a:rPr lang="en-US" dirty="0"/>
              <a:t>September 16,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7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Center for Economic Development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ED70-369E-4579-8650-AAED6D3F6C16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468" y="1412788"/>
            <a:ext cx="10033857" cy="2658171"/>
          </a:xfrm>
        </p:spPr>
        <p:txBody>
          <a:bodyPr/>
          <a:lstStyle/>
          <a:p>
            <a:r>
              <a:rPr lang="en-US" dirty="0"/>
              <a:t>Applied Research Center in the Maxine Goodman Levin College of Urban Affairs </a:t>
            </a:r>
          </a:p>
          <a:p>
            <a:r>
              <a:rPr lang="en-US" dirty="0"/>
              <a:t>Economic Development Administration University Center </a:t>
            </a:r>
          </a:p>
          <a:p>
            <a:r>
              <a:rPr lang="en-US" dirty="0"/>
              <a:t>Expertise in economic &amp; business databases </a:t>
            </a:r>
          </a:p>
          <a:p>
            <a:r>
              <a:rPr lang="en-US" dirty="0"/>
              <a:t>Indicator projects:</a:t>
            </a:r>
          </a:p>
          <a:p>
            <a:pPr lvl="1"/>
            <a:r>
              <a:rPr lang="en-US" dirty="0"/>
              <a:t>Fund for Our Economic Future “What Matters to Metros”</a:t>
            </a:r>
          </a:p>
          <a:p>
            <a:pPr lvl="1"/>
            <a:r>
              <a:rPr lang="en-US" dirty="0"/>
              <a:t>Dashboard of University as Anchor Institutions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9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51469" y="1053622"/>
            <a:ext cx="4922110" cy="823912"/>
          </a:xfrm>
        </p:spPr>
        <p:txBody>
          <a:bodyPr/>
          <a:lstStyle/>
          <a:p>
            <a:r>
              <a:rPr lang="en-US" dirty="0"/>
              <a:t>Individual Businesses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310185" y="1053622"/>
            <a:ext cx="5286062" cy="823912"/>
          </a:xfrm>
        </p:spPr>
        <p:txBody>
          <a:bodyPr/>
          <a:lstStyle/>
          <a:p>
            <a:r>
              <a:rPr lang="en-US" dirty="0"/>
              <a:t>Aggregate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Data Out There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1CED70-369E-4579-8650-AAED6D3F6C1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0"/>
          </p:nvPr>
        </p:nvSpPr>
        <p:spPr>
          <a:xfrm>
            <a:off x="951469" y="1937874"/>
            <a:ext cx="4922110" cy="3001405"/>
          </a:xfrm>
        </p:spPr>
        <p:txBody>
          <a:bodyPr/>
          <a:lstStyle/>
          <a:p>
            <a:r>
              <a:rPr lang="en-US" dirty="0"/>
              <a:t>Hoover’s (Dun &amp; Bradstreet)*</a:t>
            </a:r>
          </a:p>
          <a:p>
            <a:r>
              <a:rPr lang="en-US" dirty="0"/>
              <a:t>LexisNexis*</a:t>
            </a:r>
          </a:p>
          <a:p>
            <a:r>
              <a:rPr lang="en-US" dirty="0"/>
              <a:t>NETS*</a:t>
            </a:r>
          </a:p>
          <a:p>
            <a:r>
              <a:rPr lang="en-US" dirty="0"/>
              <a:t>Reference USA/Info USA*</a:t>
            </a:r>
          </a:p>
          <a:p>
            <a:r>
              <a:rPr lang="en-US" dirty="0"/>
              <a:t>Quarterly Census of Employment &amp; Wages (special permission)</a:t>
            </a:r>
          </a:p>
          <a:p>
            <a:r>
              <a:rPr lang="en-US" dirty="0"/>
              <a:t>Innovation Data: SBIR/STTR; Patents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3"/>
          </p:nvPr>
        </p:nvSpPr>
        <p:spPr>
          <a:xfrm>
            <a:off x="6310185" y="1937874"/>
            <a:ext cx="5286064" cy="3657600"/>
          </a:xfrm>
        </p:spPr>
        <p:txBody>
          <a:bodyPr/>
          <a:lstStyle/>
          <a:p>
            <a:r>
              <a:rPr lang="en-US" dirty="0"/>
              <a:t>Licenses</a:t>
            </a:r>
          </a:p>
          <a:p>
            <a:r>
              <a:rPr lang="en-US" dirty="0"/>
              <a:t>Tax Records</a:t>
            </a:r>
          </a:p>
          <a:p>
            <a:r>
              <a:rPr lang="en-US" dirty="0"/>
              <a:t>Occupancy Permits </a:t>
            </a:r>
          </a:p>
          <a:p>
            <a:r>
              <a:rPr lang="en-US" dirty="0"/>
              <a:t>Building Permits </a:t>
            </a:r>
          </a:p>
          <a:p>
            <a:r>
              <a:rPr lang="en-US" dirty="0"/>
              <a:t>Zip Code Business Patterns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951468" y="5252874"/>
            <a:ext cx="10462395" cy="685199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* Denotes data for purchase from private company </a:t>
            </a:r>
          </a:p>
        </p:txBody>
      </p:sp>
    </p:spTree>
    <p:extLst>
      <p:ext uri="{BB962C8B-B14F-4D97-AF65-F5344CB8AC3E}">
        <p14:creationId xmlns:p14="http://schemas.microsoft.com/office/powerpoint/2010/main" val="32245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Database Content &amp; Usability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535636"/>
              </p:ext>
            </p:extLst>
          </p:nvPr>
        </p:nvGraphicFramePr>
        <p:xfrm>
          <a:off x="1085029" y="1232251"/>
          <a:ext cx="10298736" cy="1757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456">
                  <a:extLst>
                    <a:ext uri="{9D8B030D-6E8A-4147-A177-3AD203B41FA5}">
                      <a16:colId xmlns="" xmlns:a16="http://schemas.microsoft.com/office/drawing/2014/main" val="713705017"/>
                    </a:ext>
                  </a:extLst>
                </a:gridCol>
                <a:gridCol w="1716456">
                  <a:extLst>
                    <a:ext uri="{9D8B030D-6E8A-4147-A177-3AD203B41FA5}">
                      <a16:colId xmlns="" xmlns:a16="http://schemas.microsoft.com/office/drawing/2014/main" val="3217116213"/>
                    </a:ext>
                  </a:extLst>
                </a:gridCol>
                <a:gridCol w="1716456">
                  <a:extLst>
                    <a:ext uri="{9D8B030D-6E8A-4147-A177-3AD203B41FA5}">
                      <a16:colId xmlns="" xmlns:a16="http://schemas.microsoft.com/office/drawing/2014/main" val="893694192"/>
                    </a:ext>
                  </a:extLst>
                </a:gridCol>
                <a:gridCol w="1716456">
                  <a:extLst>
                    <a:ext uri="{9D8B030D-6E8A-4147-A177-3AD203B41FA5}">
                      <a16:colId xmlns="" xmlns:a16="http://schemas.microsoft.com/office/drawing/2014/main" val="621365489"/>
                    </a:ext>
                  </a:extLst>
                </a:gridCol>
                <a:gridCol w="1716456">
                  <a:extLst>
                    <a:ext uri="{9D8B030D-6E8A-4147-A177-3AD203B41FA5}">
                      <a16:colId xmlns="" xmlns:a16="http://schemas.microsoft.com/office/drawing/2014/main" val="2885514021"/>
                    </a:ext>
                  </a:extLst>
                </a:gridCol>
                <a:gridCol w="1716456">
                  <a:extLst>
                    <a:ext uri="{9D8B030D-6E8A-4147-A177-3AD203B41FA5}">
                      <a16:colId xmlns="" xmlns:a16="http://schemas.microsoft.com/office/drawing/2014/main" val="3336288822"/>
                    </a:ext>
                  </a:extLst>
                </a:gridCol>
              </a:tblGrid>
              <a:tr h="58726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Name of Business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Address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CEO Information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Email Addresses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MBE/WBE Info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06174716"/>
                  </a:ext>
                </a:extLst>
              </a:tr>
              <a:tr h="390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Hoover's (D&amp;B)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63690545"/>
                  </a:ext>
                </a:extLst>
              </a:tr>
              <a:tr h="390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LexisNexis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25475135"/>
                  </a:ext>
                </a:extLst>
              </a:tr>
              <a:tr h="390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Reference USA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4643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ED70-369E-4579-8650-AAED6D3F6C16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5030" y="3424223"/>
            <a:ext cx="102987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Information on Licensing Agreements: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Each company has their own licensing agreement and payment for the database is determined based upon the use of the data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9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45583"/>
          <a:stretch/>
        </p:blipFill>
        <p:spPr>
          <a:xfrm>
            <a:off x="764731" y="236962"/>
            <a:ext cx="9271711" cy="47254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ED70-369E-4579-8650-AAED6D3F6C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948740" y="117312"/>
            <a:ext cx="2237381" cy="4428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</a:rPr>
              <a:t>Reference USA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441897" y="2391784"/>
            <a:ext cx="4736387" cy="36596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Data collected by calling establishments</a:t>
            </a:r>
          </a:p>
          <a:p>
            <a:r>
              <a:rPr lang="en-US" dirty="0">
                <a:solidFill>
                  <a:schemeClr val="tx1"/>
                </a:solidFill>
              </a:rPr>
              <a:t>Establishments maybe double counted (i.e. multiple departments in one organization)</a:t>
            </a:r>
          </a:p>
          <a:p>
            <a:r>
              <a:rPr lang="en-US" dirty="0">
                <a:solidFill>
                  <a:schemeClr val="tx1"/>
                </a:solidFill>
              </a:rPr>
              <a:t>Opening &amp; Closings aren’t very timely </a:t>
            </a:r>
          </a:p>
          <a:p>
            <a:r>
              <a:rPr lang="en-US" dirty="0">
                <a:solidFill>
                  <a:schemeClr val="tx1"/>
                </a:solidFill>
              </a:rPr>
              <a:t>Depending on license – may charge by record</a:t>
            </a:r>
          </a:p>
          <a:p>
            <a:r>
              <a:rPr lang="en-US" dirty="0">
                <a:solidFill>
                  <a:schemeClr val="tx1"/>
                </a:solidFill>
              </a:rPr>
              <a:t>Charge additional $ for MBE/WBE and emails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1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03584" y="718216"/>
            <a:ext cx="9208292" cy="4538058"/>
            <a:chOff x="903584" y="718216"/>
            <a:chExt cx="9208292" cy="45380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3584" y="718216"/>
              <a:ext cx="9208292" cy="4538058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t="28217"/>
            <a:stretch/>
          </p:blipFill>
          <p:spPr>
            <a:xfrm>
              <a:off x="903584" y="1998724"/>
              <a:ext cx="9208292" cy="3257550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ED70-369E-4579-8650-AAED6D3F6C16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6786306" y="4078985"/>
            <a:ext cx="4931561" cy="21513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Based on DUNS number from D&amp;B</a:t>
            </a:r>
          </a:p>
          <a:p>
            <a:r>
              <a:rPr lang="en-US" dirty="0">
                <a:solidFill>
                  <a:schemeClr val="tx1"/>
                </a:solidFill>
              </a:rPr>
              <a:t>Tends to have more firm level data than establishment details</a:t>
            </a:r>
          </a:p>
          <a:p>
            <a:r>
              <a:rPr lang="en-US" dirty="0">
                <a:solidFill>
                  <a:schemeClr val="tx1"/>
                </a:solidFill>
              </a:rPr>
              <a:t>Emails are apart of base license </a:t>
            </a:r>
          </a:p>
          <a:p>
            <a:r>
              <a:rPr lang="en-US" dirty="0">
                <a:solidFill>
                  <a:schemeClr val="tx1"/>
                </a:solidFill>
              </a:rPr>
              <a:t>NO MBE &amp; WBE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903584" y="173756"/>
            <a:ext cx="2237381" cy="4428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</a:rPr>
              <a:t>Lexis Nexis 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9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361" y="6399286"/>
            <a:ext cx="805978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http://engagedscholarship.csuohio.edu/cgi/viewcontent.cgi?article=2348&amp;context=urban_facpub1444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ED70-369E-4579-8650-AAED6D3F6C16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64" y="610820"/>
            <a:ext cx="5391342" cy="5842566"/>
          </a:xfrm>
          <a:prstGeom prst="rect">
            <a:avLst/>
          </a:prstGeom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6256963" y="1109609"/>
            <a:ext cx="5436020" cy="4489808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Based on administrative records of Unemployment Insurance tax data </a:t>
            </a:r>
          </a:p>
          <a:p>
            <a:r>
              <a:rPr lang="en-US" dirty="0">
                <a:solidFill>
                  <a:schemeClr val="tx1"/>
                </a:solidFill>
              </a:rPr>
              <a:t>Establishment level data contains: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Trade &amp; Legal Name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Address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NAICS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Ownership (private, government)</a:t>
            </a:r>
          </a:p>
          <a:p>
            <a:r>
              <a:rPr lang="en-US" dirty="0">
                <a:solidFill>
                  <a:schemeClr val="tx1"/>
                </a:solidFill>
              </a:rPr>
              <a:t>Ohio allows for data to be used for statistical purposes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Must sign a contract with them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Data subject to confidentiality review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Check with your state LMI office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827360" y="182027"/>
            <a:ext cx="7032370" cy="4989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Quarterly Census of Employment and Wages (QCEW)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46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434977" y="309373"/>
            <a:ext cx="7900826" cy="8958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Pros &amp; Cons of these databases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744940"/>
              </p:ext>
            </p:extLst>
          </p:nvPr>
        </p:nvGraphicFramePr>
        <p:xfrm>
          <a:off x="123291" y="565080"/>
          <a:ext cx="11596688" cy="524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ED70-369E-4579-8650-AAED6D3F6C16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30850" y="1159355"/>
            <a:ext cx="1428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Pros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69996" y="1113471"/>
            <a:ext cx="1428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Cons</a:t>
            </a:r>
          </a:p>
        </p:txBody>
      </p:sp>
    </p:spTree>
    <p:extLst>
      <p:ext uri="{BB962C8B-B14F-4D97-AF65-F5344CB8AC3E}">
        <p14:creationId xmlns:p14="http://schemas.microsoft.com/office/powerpoint/2010/main" val="258213716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332</TotalTime>
  <Words>661</Words>
  <Application>Microsoft Office PowerPoint</Application>
  <PresentationFormat>Widescreen</PresentationFormat>
  <Paragraphs>139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Franklin Gothic Book</vt:lpstr>
      <vt:lpstr>Crop</vt:lpstr>
      <vt:lpstr>Tracking Business &amp; Employment for Economic Development </vt:lpstr>
      <vt:lpstr>About the Center for Economic Development </vt:lpstr>
      <vt:lpstr>Business Data Out There</vt:lpstr>
      <vt:lpstr>Private Database Content &amp; Usability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Merissa C Piazza</dc:creator>
  <cp:lastModifiedBy>kpettit@urban.org</cp:lastModifiedBy>
  <cp:revision>30</cp:revision>
  <dcterms:created xsi:type="dcterms:W3CDTF">2016-08-22T19:37:37Z</dcterms:created>
  <dcterms:modified xsi:type="dcterms:W3CDTF">2016-09-17T21:20:28Z</dcterms:modified>
</cp:coreProperties>
</file>