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257" r:id="rId4"/>
    <p:sldId id="270" r:id="rId5"/>
    <p:sldId id="261" r:id="rId6"/>
    <p:sldId id="268" r:id="rId7"/>
    <p:sldId id="262" r:id="rId8"/>
    <p:sldId id="274" r:id="rId9"/>
    <p:sldId id="263" r:id="rId10"/>
    <p:sldId id="258" r:id="rId11"/>
    <p:sldId id="259" r:id="rId12"/>
    <p:sldId id="265" r:id="rId13"/>
    <p:sldId id="266" r:id="rId14"/>
    <p:sldId id="272" r:id="rId15"/>
    <p:sldId id="275" r:id="rId16"/>
    <p:sldId id="269" r:id="rId17"/>
    <p:sldId id="273" r:id="rId18"/>
    <p:sldId id="267" r:id="rId19"/>
    <p:sldId id="277"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7029" autoAdjust="0"/>
  </p:normalViewPr>
  <p:slideViewPr>
    <p:cSldViewPr>
      <p:cViewPr>
        <p:scale>
          <a:sx n="75" d="100"/>
          <a:sy n="75" d="100"/>
        </p:scale>
        <p:origin x="-2580" y="-318"/>
      </p:cViewPr>
      <p:guideLst>
        <p:guide orient="horz" pos="2160"/>
        <p:guide pos="2880"/>
      </p:guideLst>
    </p:cSldViewPr>
  </p:slideViewPr>
  <p:outlineViewPr>
    <p:cViewPr>
      <p:scale>
        <a:sx n="33" d="100"/>
        <a:sy n="33" d="100"/>
      </p:scale>
      <p:origin x="0" y="18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0BC19-6645-44DC-AB67-6CF207D9B2E5}" type="datetimeFigureOut">
              <a:rPr lang="en-US" smtClean="0"/>
              <a:t>8/29/2016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F2024-514D-471D-BD3D-495A36D9143C}" type="slidenum">
              <a:rPr lang="en-US" smtClean="0"/>
              <a:t>‹#›</a:t>
            </a:fld>
            <a:endParaRPr lang="en-US"/>
          </a:p>
        </p:txBody>
      </p:sp>
    </p:spTree>
    <p:extLst>
      <p:ext uri="{BB962C8B-B14F-4D97-AF65-F5344CB8AC3E}">
        <p14:creationId xmlns:p14="http://schemas.microsoft.com/office/powerpoint/2010/main" val="67168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1</a:t>
            </a:fld>
            <a:endParaRPr lang="en-US"/>
          </a:p>
        </p:txBody>
      </p:sp>
    </p:spTree>
    <p:extLst>
      <p:ext uri="{BB962C8B-B14F-4D97-AF65-F5344CB8AC3E}">
        <p14:creationId xmlns:p14="http://schemas.microsoft.com/office/powerpoint/2010/main" val="27820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 Angier and Driver may feel to a comparative stranger</a:t>
            </a:r>
            <a:r>
              <a:rPr lang="en-US" baseline="0" dirty="0" smtClean="0"/>
              <a:t> like there </a:t>
            </a:r>
            <a:r>
              <a:rPr lang="en-US" baseline="0" dirty="0" err="1" smtClean="0"/>
              <a:t>ain’t</a:t>
            </a:r>
            <a:r>
              <a:rPr lang="en-US" baseline="0" dirty="0" smtClean="0"/>
              <a:t> much happening, there is more than meets the eye. (And the district is rapidly changing…) The image on the right illustrates the number of licensed home-based businesses within a quarter-mile of Angier and Driver. </a:t>
            </a:r>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14</a:t>
            </a:fld>
            <a:endParaRPr lang="en-US"/>
          </a:p>
        </p:txBody>
      </p:sp>
    </p:spTree>
    <p:extLst>
      <p:ext uri="{BB962C8B-B14F-4D97-AF65-F5344CB8AC3E}">
        <p14:creationId xmlns:p14="http://schemas.microsoft.com/office/powerpoint/2010/main" val="3015581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16</a:t>
            </a:fld>
            <a:endParaRPr lang="en-US"/>
          </a:p>
        </p:txBody>
      </p:sp>
    </p:spTree>
    <p:extLst>
      <p:ext uri="{BB962C8B-B14F-4D97-AF65-F5344CB8AC3E}">
        <p14:creationId xmlns:p14="http://schemas.microsoft.com/office/powerpoint/2010/main" val="107102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Exposure, but also the Good Neighbor program…</a:t>
            </a:r>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17</a:t>
            </a:fld>
            <a:endParaRPr lang="en-US"/>
          </a:p>
        </p:txBody>
      </p:sp>
    </p:spTree>
    <p:extLst>
      <p:ext uri="{BB962C8B-B14F-4D97-AF65-F5344CB8AC3E}">
        <p14:creationId xmlns:p14="http://schemas.microsoft.com/office/powerpoint/2010/main" val="3929653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18</a:t>
            </a:fld>
            <a:endParaRPr lang="en-US"/>
          </a:p>
        </p:txBody>
      </p:sp>
    </p:spTree>
    <p:extLst>
      <p:ext uri="{BB962C8B-B14F-4D97-AF65-F5344CB8AC3E}">
        <p14:creationId xmlns:p14="http://schemas.microsoft.com/office/powerpoint/2010/main" val="2280910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20</a:t>
            </a:fld>
            <a:endParaRPr lang="en-US"/>
          </a:p>
        </p:txBody>
      </p:sp>
    </p:spTree>
    <p:extLst>
      <p:ext uri="{BB962C8B-B14F-4D97-AF65-F5344CB8AC3E}">
        <p14:creationId xmlns:p14="http://schemas.microsoft.com/office/powerpoint/2010/main" val="286070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2</a:t>
            </a:fld>
            <a:endParaRPr lang="en-US"/>
          </a:p>
        </p:txBody>
      </p:sp>
    </p:spTree>
    <p:extLst>
      <p:ext uri="{BB962C8B-B14F-4D97-AF65-F5344CB8AC3E}">
        <p14:creationId xmlns:p14="http://schemas.microsoft.com/office/powerpoint/2010/main" val="194044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person who conducts business within the City of Durham, either by maintaining a business location within the City or, either personally or through agents, solicits business within the City, or picks up and/or delivers goods or services within the City, is liable for the City’s Privilege License Tax unless specifically exempted by federal, state law, or local ordinance. If a company or individual is engaged in more than one type of business activity within the City of Durham, a separate business tax receipt may be required for each type of business activity. A separate business tax receipt is required for each business location in the City of Durham. (</a:t>
            </a:r>
            <a:r>
              <a:rPr lang="en-US" dirty="0" err="1" smtClean="0"/>
              <a:t>Sec.4</a:t>
            </a:r>
            <a:r>
              <a:rPr lang="en-US" dirty="0" smtClean="0"/>
              <a:t>) </a:t>
            </a:r>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5</a:t>
            </a:fld>
            <a:endParaRPr lang="en-US"/>
          </a:p>
        </p:txBody>
      </p:sp>
    </p:spTree>
    <p:extLst>
      <p:ext uri="{BB962C8B-B14F-4D97-AF65-F5344CB8AC3E}">
        <p14:creationId xmlns:p14="http://schemas.microsoft.com/office/powerpoint/2010/main" val="417388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 in becoming certified as a HUB firm with the State of North Carolina under the Statewide Uniform Certification Program (</a:t>
            </a:r>
            <a:r>
              <a:rPr lang="en-US" dirty="0" err="1" smtClean="0"/>
              <a:t>SWUC</a:t>
            </a:r>
            <a:r>
              <a:rPr lang="en-US" dirty="0" smtClean="0"/>
              <a:t>). Per N.C. General Statute 143-128.4, to qualify as a historically underutilized business, a business must be at least 51% owned, controlled and managed by one or more citizens or lawful permanent residence of the United States who are members of one or more of the following groups: (1) Black, (2) Hispanic, (3) Asian American, (4) American Indian, (5) Female, (6) Disabled and (7) Disadvantaged. </a:t>
            </a:r>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6</a:t>
            </a:fld>
            <a:endParaRPr lang="en-US"/>
          </a:p>
        </p:txBody>
      </p:sp>
    </p:spTree>
    <p:extLst>
      <p:ext uri="{BB962C8B-B14F-4D97-AF65-F5344CB8AC3E}">
        <p14:creationId xmlns:p14="http://schemas.microsoft.com/office/powerpoint/2010/main" val="132514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8</a:t>
            </a:fld>
            <a:endParaRPr lang="en-US"/>
          </a:p>
        </p:txBody>
      </p:sp>
    </p:spTree>
    <p:extLst>
      <p:ext uri="{BB962C8B-B14F-4D97-AF65-F5344CB8AC3E}">
        <p14:creationId xmlns:p14="http://schemas.microsoft.com/office/powerpoint/2010/main" val="165256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Corporations Division is responsible for the examination, custody and maintenance of the legal documents filed by more than 400,000 corporations, limited partnerships and limited liability companies. The duty of the Secretary of State is to ensure uniform compliance with the statutes governing the creation of these entities, record the information required to be kept as a public record, and provide that information to the public. The Corporations Division acts in an </a:t>
            </a:r>
            <a:r>
              <a:rPr lang="en-US" sz="1200" b="1" i="0" kern="1200" dirty="0" smtClean="0">
                <a:solidFill>
                  <a:schemeClr val="tx1"/>
                </a:solidFill>
                <a:effectLst/>
                <a:latin typeface="+mn-lt"/>
                <a:ea typeface="+mn-ea"/>
                <a:cs typeface="+mn-cs"/>
              </a:rPr>
              <a:t>administrative capacity only and cannot give legal advice.</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Closely linked with </a:t>
            </a:r>
            <a:r>
              <a:rPr lang="en-US" sz="1200" b="1" i="0" kern="1200" dirty="0" smtClean="0">
                <a:solidFill>
                  <a:schemeClr val="tx1"/>
                </a:solidFill>
                <a:effectLst/>
                <a:latin typeface="+mn-lt"/>
                <a:ea typeface="+mn-ea"/>
                <a:cs typeface="+mn-cs"/>
              </a:rPr>
              <a:t>tax </a:t>
            </a:r>
            <a:r>
              <a:rPr lang="en-US" sz="1200" b="1" i="0" kern="1200" dirty="0" smtClean="0">
                <a:solidFill>
                  <a:schemeClr val="tx1"/>
                </a:solidFill>
                <a:effectLst/>
                <a:latin typeface="+mn-lt"/>
                <a:ea typeface="+mn-ea"/>
                <a:cs typeface="+mn-cs"/>
              </a:rPr>
              <a:t>status</a:t>
            </a:r>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9</a:t>
            </a:fld>
            <a:endParaRPr lang="en-US"/>
          </a:p>
        </p:txBody>
      </p:sp>
    </p:spTree>
    <p:extLst>
      <p:ext uri="{BB962C8B-B14F-4D97-AF65-F5344CB8AC3E}">
        <p14:creationId xmlns:p14="http://schemas.microsoft.com/office/powerpoint/2010/main" val="192087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10</a:t>
            </a:fld>
            <a:endParaRPr lang="en-US"/>
          </a:p>
        </p:txBody>
      </p:sp>
    </p:spTree>
    <p:extLst>
      <p:ext uri="{BB962C8B-B14F-4D97-AF65-F5344CB8AC3E}">
        <p14:creationId xmlns:p14="http://schemas.microsoft.com/office/powerpoint/2010/main" val="269365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 was probably referring to the built environment</a:t>
            </a:r>
            <a:r>
              <a:rPr lang="en-US" baseline="0" dirty="0" smtClean="0"/>
              <a:t> here compared to downtown where investments have been concentrated [although commercial parcels in the Angier/Driver district are 52% vacant] – but the imagery of the ghost town reinforces a false notion of a dead economy where a handful of frontier folk are the only ones around. That image can get carried away and cause tension when newcomers want to establish businesses and with perfectly good intentions believe they are jump-starting the joint.   </a:t>
            </a:r>
          </a:p>
          <a:p>
            <a:endParaRPr lang="en-US" baseline="0" dirty="0" smtClean="0"/>
          </a:p>
          <a:p>
            <a:r>
              <a:rPr lang="en-US" baseline="0" dirty="0" smtClean="0"/>
              <a:t>So p</a:t>
            </a:r>
            <a:r>
              <a:rPr lang="en-US" dirty="0" smtClean="0"/>
              <a:t>eople who don’t know the neighborhood intimately can misunderstand things</a:t>
            </a:r>
            <a:r>
              <a:rPr lang="en-US" baseline="0" dirty="0" smtClean="0"/>
              <a:t> </a:t>
            </a:r>
            <a:r>
              <a:rPr lang="en-US" dirty="0" smtClean="0"/>
              <a:t>like the economy of a neighborhood.</a:t>
            </a:r>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12</a:t>
            </a:fld>
            <a:endParaRPr lang="en-US"/>
          </a:p>
        </p:txBody>
      </p:sp>
    </p:spTree>
    <p:extLst>
      <p:ext uri="{BB962C8B-B14F-4D97-AF65-F5344CB8AC3E}">
        <p14:creationId xmlns:p14="http://schemas.microsoft.com/office/powerpoint/2010/main" val="140022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 Angier and Driver may feel to a comparative stranger</a:t>
            </a:r>
            <a:r>
              <a:rPr lang="en-US" baseline="0" dirty="0" smtClean="0"/>
              <a:t> like there </a:t>
            </a:r>
            <a:r>
              <a:rPr lang="en-US" baseline="0" dirty="0" err="1" smtClean="0"/>
              <a:t>ain’t</a:t>
            </a:r>
            <a:r>
              <a:rPr lang="en-US" baseline="0" dirty="0" smtClean="0"/>
              <a:t> much happening, there is more than meets the eye. (And the district is rapidly changing…) The image on the right illustrates the number of licensed home-based businesses within a quarter-mile of Angier and Driver. </a:t>
            </a:r>
            <a:endParaRPr lang="en-US" dirty="0"/>
          </a:p>
        </p:txBody>
      </p:sp>
      <p:sp>
        <p:nvSpPr>
          <p:cNvPr id="4" name="Slide Number Placeholder 3"/>
          <p:cNvSpPr>
            <a:spLocks noGrp="1"/>
          </p:cNvSpPr>
          <p:nvPr>
            <p:ph type="sldNum" sz="quarter" idx="10"/>
          </p:nvPr>
        </p:nvSpPr>
        <p:spPr/>
        <p:txBody>
          <a:bodyPr/>
          <a:lstStyle/>
          <a:p>
            <a:fld id="{C9AF2024-514D-471D-BD3D-495A36D9143C}" type="slidenum">
              <a:rPr lang="en-US" smtClean="0"/>
              <a:t>13</a:t>
            </a:fld>
            <a:endParaRPr lang="en-US"/>
          </a:p>
        </p:txBody>
      </p:sp>
    </p:spTree>
    <p:extLst>
      <p:ext uri="{BB962C8B-B14F-4D97-AF65-F5344CB8AC3E}">
        <p14:creationId xmlns:p14="http://schemas.microsoft.com/office/powerpoint/2010/main" val="301558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noFill/>
        </p:spPr>
        <p:txBody>
          <a:bodyPr/>
          <a:lstStyle>
            <a:lvl1pPr marL="0" indent="0" algn="ctr">
              <a:buNone/>
              <a:defRPr>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E490818-F5FF-4688-AEAC-E55DBA2D1652}"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280822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90818-F5FF-4688-AEAC-E55DBA2D1652}"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66845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90818-F5FF-4688-AEAC-E55DBA2D1652}"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399743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E490818-F5FF-4688-AEAC-E55DBA2D1652}"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273703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90818-F5FF-4688-AEAC-E55DBA2D1652}"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165229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90818-F5FF-4688-AEAC-E55DBA2D1652}"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181122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90818-F5FF-4688-AEAC-E55DBA2D1652}"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37019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90818-F5FF-4688-AEAC-E55DBA2D1652}"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156256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90818-F5FF-4688-AEAC-E55DBA2D1652}"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246305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90818-F5FF-4688-AEAC-E55DBA2D1652}"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242139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90818-F5FF-4688-AEAC-E55DBA2D1652}"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017FC-8091-4C68-A7F9-D1DAD5EF6270}" type="slidenum">
              <a:rPr lang="en-US" smtClean="0"/>
              <a:t>‹#›</a:t>
            </a:fld>
            <a:endParaRPr lang="en-US"/>
          </a:p>
        </p:txBody>
      </p:sp>
    </p:spTree>
    <p:extLst>
      <p:ext uri="{BB962C8B-B14F-4D97-AF65-F5344CB8AC3E}">
        <p14:creationId xmlns:p14="http://schemas.microsoft.com/office/powerpoint/2010/main" val="32606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90818-F5FF-4688-AEAC-E55DBA2D1652}" type="datetimeFigureOut">
              <a:rPr lang="en-US" smtClean="0"/>
              <a:t>8/29/2016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017FC-8091-4C68-A7F9-D1DAD5EF6270}" type="slidenum">
              <a:rPr lang="en-US" smtClean="0"/>
              <a:t>‹#›</a:t>
            </a:fld>
            <a:endParaRPr lang="en-US"/>
          </a:p>
        </p:txBody>
      </p:sp>
    </p:spTree>
    <p:extLst>
      <p:ext uri="{BB962C8B-B14F-4D97-AF65-F5344CB8AC3E}">
        <p14:creationId xmlns:p14="http://schemas.microsoft.com/office/powerpoint/2010/main" val="3427388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arcg.is/2bAb6q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urhamnc.gov/610/Certification-System-SDBE" TargetMode="External"/><Relationship Id="rId2" Type="http://schemas.openxmlformats.org/officeDocument/2006/relationships/hyperlink" Target="https://durhamnc.gov/DocumentCenter/Home/View/1594" TargetMode="External"/><Relationship Id="rId1" Type="http://schemas.openxmlformats.org/officeDocument/2006/relationships/slideLayout" Target="../slideLayouts/slideLayout2.xml"/><Relationship Id="rId5" Type="http://schemas.openxmlformats.org/officeDocument/2006/relationships/hyperlink" Target="http://www.sosnc.gov/search/index/corp" TargetMode="External"/><Relationship Id="rId4" Type="http://schemas.openxmlformats.org/officeDocument/2006/relationships/hyperlink" Target="http://ncadmin.nc.gov/businesses/hu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anons.sog.unc.edu/the-axe-finally-falls-on-local-privilege-license-tax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pitchFamily="34" charset="0"/>
                <a:cs typeface="Arial" pitchFamily="34" charset="0"/>
              </a:rPr>
              <a:t>Local Administrative Sources for Business Data</a:t>
            </a:r>
            <a:br>
              <a:rPr lang="en-US" dirty="0" smtClean="0">
                <a:latin typeface="Arial" pitchFamily="34" charset="0"/>
                <a:cs typeface="Arial" pitchFamily="34" charset="0"/>
              </a:rPr>
            </a:br>
            <a:r>
              <a:rPr lang="en-US" sz="3600" dirty="0" err="1" smtClean="0">
                <a:latin typeface="Arial" pitchFamily="34" charset="0"/>
                <a:cs typeface="Arial" pitchFamily="34" charset="0"/>
              </a:rPr>
              <a:t>NNIP</a:t>
            </a:r>
            <a:r>
              <a:rPr lang="en-US" sz="3600" dirty="0" smtClean="0">
                <a:latin typeface="Arial" pitchFamily="34" charset="0"/>
                <a:cs typeface="Arial" pitchFamily="34" charset="0"/>
              </a:rPr>
              <a:t> </a:t>
            </a:r>
            <a:r>
              <a:rPr lang="en-US" sz="3600" dirty="0" smtClean="0">
                <a:latin typeface="Arial" pitchFamily="34" charset="0"/>
                <a:cs typeface="Arial" pitchFamily="34" charset="0"/>
              </a:rPr>
              <a:t>September 2016</a:t>
            </a:r>
            <a:br>
              <a:rPr lang="en-US" sz="3600" dirty="0" smtClean="0">
                <a:latin typeface="Arial" pitchFamily="34" charset="0"/>
                <a:cs typeface="Arial" pitchFamily="34" charset="0"/>
              </a:rPr>
            </a:br>
            <a:endParaRPr lang="en-US" sz="3600" dirty="0">
              <a:latin typeface="Arial" pitchFamily="34" charset="0"/>
              <a:cs typeface="Arial" pitchFamily="34" charset="0"/>
            </a:endParaRPr>
          </a:p>
        </p:txBody>
      </p:sp>
      <p:sp>
        <p:nvSpPr>
          <p:cNvPr id="4" name="Content Placeholder 2"/>
          <p:cNvSpPr txBox="1">
            <a:spLocks/>
          </p:cNvSpPr>
          <p:nvPr/>
        </p:nvSpPr>
        <p:spPr>
          <a:xfrm>
            <a:off x="304800" y="5638800"/>
            <a:ext cx="8229600" cy="19351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smtClean="0">
                <a:latin typeface="Arial" pitchFamily="34" charset="0"/>
                <a:cs typeface="Arial" pitchFamily="34" charset="0"/>
              </a:rPr>
              <a:t>john.killeen@durhamnc.gov</a:t>
            </a:r>
          </a:p>
          <a:p>
            <a:pPr algn="l"/>
            <a:r>
              <a:rPr lang="en-US" sz="2400" dirty="0" smtClean="0">
                <a:latin typeface="Arial" pitchFamily="34" charset="0"/>
                <a:cs typeface="Arial" pitchFamily="34" charset="0"/>
              </a:rPr>
              <a:t>city of </a:t>
            </a:r>
            <a:r>
              <a:rPr lang="en-US" sz="2400" dirty="0" smtClean="0">
                <a:latin typeface="Arial" pitchFamily="34" charset="0"/>
                <a:cs typeface="Arial" pitchFamily="34" charset="0"/>
              </a:rPr>
              <a:t>durham/neighborhood </a:t>
            </a:r>
            <a:r>
              <a:rPr lang="en-US" sz="2400" dirty="0" err="1" smtClean="0">
                <a:latin typeface="Arial" pitchFamily="34" charset="0"/>
                <a:cs typeface="Arial" pitchFamily="34" charset="0"/>
              </a:rPr>
              <a:t>dataworks</a:t>
            </a:r>
            <a:endParaRPr lang="en-US" sz="2400" dirty="0" smtClean="0">
              <a:latin typeface="Arial" pitchFamily="34" charset="0"/>
              <a:cs typeface="Arial" pitchFamily="34" charset="0"/>
            </a:endParaRPr>
          </a:p>
          <a:p>
            <a:pPr algn="l"/>
            <a:endParaRPr lang="en-US" sz="2400"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1329" y="5312664"/>
            <a:ext cx="746141" cy="1350264"/>
          </a:xfrm>
          <a:prstGeom prst="rect">
            <a:avLst/>
          </a:prstGeom>
        </p:spPr>
      </p:pic>
    </p:spTree>
    <p:extLst>
      <p:ext uri="{BB962C8B-B14F-4D97-AF65-F5344CB8AC3E}">
        <p14:creationId xmlns:p14="http://schemas.microsoft.com/office/powerpoint/2010/main" val="67325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10600" cy="1143000"/>
          </a:xfrm>
        </p:spPr>
        <p:txBody>
          <a:bodyPr>
            <a:normAutofit fontScale="90000"/>
          </a:bodyPr>
          <a:lstStyle/>
          <a:p>
            <a:r>
              <a:rPr lang="en-US" dirty="0" smtClean="0"/>
              <a:t>what’s missing from these sources?</a:t>
            </a:r>
            <a:br>
              <a:rPr lang="en-US" dirty="0" smtClean="0"/>
            </a:br>
            <a:endParaRPr lang="en-US" dirty="0"/>
          </a:p>
        </p:txBody>
      </p:sp>
      <p:sp>
        <p:nvSpPr>
          <p:cNvPr id="3" name="Content Placeholder 2"/>
          <p:cNvSpPr>
            <a:spLocks noGrp="1"/>
          </p:cNvSpPr>
          <p:nvPr>
            <p:ph idx="1"/>
          </p:nvPr>
        </p:nvSpPr>
        <p:spPr>
          <a:xfrm>
            <a:off x="457200" y="2332037"/>
            <a:ext cx="8382000" cy="4525963"/>
          </a:xfrm>
        </p:spPr>
        <p:txBody>
          <a:bodyPr>
            <a:normAutofit/>
          </a:bodyPr>
          <a:lstStyle/>
          <a:p>
            <a:r>
              <a:rPr lang="en-US" sz="2800" dirty="0" smtClean="0"/>
              <a:t>The informal sector, whether home-based, at flea markets, side hustles… </a:t>
            </a:r>
          </a:p>
          <a:p>
            <a:r>
              <a:rPr lang="en-US" sz="2800" dirty="0" smtClean="0"/>
              <a:t>Demographic info (for licensing and </a:t>
            </a:r>
            <a:r>
              <a:rPr lang="en-US" sz="2800" dirty="0" smtClean="0"/>
              <a:t>corporations</a:t>
            </a:r>
            <a:r>
              <a:rPr lang="en-US" sz="2800" dirty="0" smtClean="0"/>
              <a:t>)</a:t>
            </a:r>
          </a:p>
          <a:p>
            <a:r>
              <a:rPr lang="en-US" sz="2800" dirty="0" smtClean="0"/>
              <a:t>Salaries, wages, benefits</a:t>
            </a:r>
          </a:p>
          <a:p>
            <a:r>
              <a:rPr lang="en-US" sz="2800" dirty="0" smtClean="0"/>
              <a:t>Industry classifications (</a:t>
            </a:r>
            <a:r>
              <a:rPr lang="en-US" sz="2800" dirty="0" err="1" smtClean="0"/>
              <a:t>NAICS</a:t>
            </a:r>
            <a:r>
              <a:rPr lang="en-US" sz="2800" dirty="0" smtClean="0"/>
              <a:t>)</a:t>
            </a: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416686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a:t>
            </a:r>
            <a:endParaRPr lang="en-US" dirty="0"/>
          </a:p>
        </p:txBody>
      </p:sp>
      <p:sp>
        <p:nvSpPr>
          <p:cNvPr id="3" name="Content Placeholder 2"/>
          <p:cNvSpPr>
            <a:spLocks noGrp="1"/>
          </p:cNvSpPr>
          <p:nvPr>
            <p:ph idx="1"/>
          </p:nvPr>
        </p:nvSpPr>
        <p:spPr>
          <a:xfrm>
            <a:off x="685800" y="1600200"/>
            <a:ext cx="8001000" cy="4525963"/>
          </a:xfrm>
        </p:spPr>
        <p:txBody>
          <a:bodyPr>
            <a:normAutofit/>
          </a:bodyPr>
          <a:lstStyle/>
          <a:p>
            <a:r>
              <a:rPr lang="en-US" dirty="0" smtClean="0"/>
              <a:t>Illustrating business activity</a:t>
            </a:r>
          </a:p>
          <a:p>
            <a:r>
              <a:rPr lang="en-US" sz="3000" dirty="0">
                <a:solidFill>
                  <a:schemeClr val="bg1">
                    <a:lumMod val="75000"/>
                  </a:schemeClr>
                </a:solidFill>
              </a:rPr>
              <a:t>Identify clustering of types (non-profit, etc.)</a:t>
            </a:r>
          </a:p>
          <a:p>
            <a:r>
              <a:rPr lang="en-US" sz="3000" dirty="0" smtClean="0">
                <a:solidFill>
                  <a:schemeClr val="bg1">
                    <a:lumMod val="75000"/>
                  </a:schemeClr>
                </a:solidFill>
              </a:rPr>
              <a:t>Potential </a:t>
            </a:r>
            <a:r>
              <a:rPr lang="en-US" sz="3000" dirty="0" smtClean="0">
                <a:solidFill>
                  <a:schemeClr val="bg1">
                    <a:lumMod val="75000"/>
                  </a:schemeClr>
                </a:solidFill>
              </a:rPr>
              <a:t>links between real estate and existing business demand</a:t>
            </a:r>
          </a:p>
          <a:p>
            <a:r>
              <a:rPr lang="en-US" sz="3000" dirty="0" smtClean="0">
                <a:solidFill>
                  <a:schemeClr val="bg1">
                    <a:lumMod val="75000"/>
                  </a:schemeClr>
                </a:solidFill>
              </a:rPr>
              <a:t>Identify </a:t>
            </a:r>
            <a:r>
              <a:rPr lang="en-US" sz="3000" dirty="0" smtClean="0">
                <a:solidFill>
                  <a:schemeClr val="bg1">
                    <a:lumMod val="75000"/>
                  </a:schemeClr>
                </a:solidFill>
              </a:rPr>
              <a:t>abnormal rates of dissolution by neighborhood</a:t>
            </a:r>
          </a:p>
          <a:p>
            <a:r>
              <a:rPr lang="en-US" sz="3000" dirty="0" smtClean="0">
                <a:solidFill>
                  <a:schemeClr val="bg1">
                    <a:lumMod val="75000"/>
                  </a:schemeClr>
                </a:solidFill>
              </a:rPr>
              <a:t>Great starting point for business surveying</a:t>
            </a:r>
          </a:p>
          <a:p>
            <a:endParaRPr lang="en-US" sz="3000" dirty="0" smtClean="0">
              <a:solidFill>
                <a:schemeClr val="bg1">
                  <a:lumMod val="75000"/>
                </a:schemeClr>
              </a:solidFill>
            </a:endParaRPr>
          </a:p>
          <a:p>
            <a:endParaRPr lang="en-US" sz="3000" dirty="0" smtClean="0"/>
          </a:p>
        </p:txBody>
      </p:sp>
    </p:spTree>
    <p:extLst>
      <p:ext uri="{BB962C8B-B14F-4D97-AF65-F5344CB8AC3E}">
        <p14:creationId xmlns:p14="http://schemas.microsoft.com/office/powerpoint/2010/main" val="231579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49" t="5555" r="66500" b="21894"/>
          <a:stretch/>
        </p:blipFill>
        <p:spPr bwMode="auto">
          <a:xfrm>
            <a:off x="224162" y="127105"/>
            <a:ext cx="4728838" cy="5760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6477000"/>
            <a:ext cx="8437236" cy="307777"/>
          </a:xfrm>
          <a:prstGeom prst="rect">
            <a:avLst/>
          </a:prstGeom>
          <a:noFill/>
        </p:spPr>
        <p:txBody>
          <a:bodyPr wrap="square" rtlCol="0">
            <a:spAutoFit/>
          </a:bodyPr>
          <a:lstStyle/>
          <a:p>
            <a:r>
              <a:rPr lang="en-US" sz="1400" dirty="0" smtClean="0"/>
              <a:t>Quote: Tobias Rose (bold type in original), </a:t>
            </a:r>
            <a:r>
              <a:rPr lang="en-US" sz="1200" dirty="0" smtClean="0"/>
              <a:t>http://www.indyweek.com/indyweek/does-black-wall-street-need-to-be-blacker</a:t>
            </a:r>
            <a:endParaRPr lang="en-US" sz="1200" dirty="0"/>
          </a:p>
        </p:txBody>
      </p:sp>
      <p:sp>
        <p:nvSpPr>
          <p:cNvPr id="4" name="Rectangle 3"/>
          <p:cNvSpPr/>
          <p:nvPr/>
        </p:nvSpPr>
        <p:spPr>
          <a:xfrm>
            <a:off x="4724399" y="1752600"/>
            <a:ext cx="4170037" cy="2677656"/>
          </a:xfrm>
          <a:prstGeom prst="rect">
            <a:avLst/>
          </a:prstGeom>
          <a:solidFill>
            <a:schemeClr val="bg1"/>
          </a:solidFill>
        </p:spPr>
        <p:txBody>
          <a:bodyPr wrap="square">
            <a:spAutoFit/>
          </a:bodyPr>
          <a:lstStyle/>
          <a:p>
            <a:r>
              <a:rPr lang="en-US" sz="2400" dirty="0"/>
              <a:t>"Durham is way too culturally and historically significant for us to neglect our other communities. Every time I'm in the Angier Avenue/Driver Street area, it looks like a </a:t>
            </a:r>
            <a:r>
              <a:rPr lang="en-US" sz="2400" b="1" dirty="0"/>
              <a:t>little ghost town</a:t>
            </a:r>
            <a:r>
              <a:rPr lang="en-US" sz="2400" dirty="0" smtClean="0"/>
              <a:t>.”</a:t>
            </a:r>
            <a:endParaRPr lang="en-US" sz="2400" dirty="0"/>
          </a:p>
        </p:txBody>
      </p:sp>
    </p:spTree>
    <p:extLst>
      <p:ext uri="{BB962C8B-B14F-4D97-AF65-F5344CB8AC3E}">
        <p14:creationId xmlns:p14="http://schemas.microsoft.com/office/powerpoint/2010/main" val="342771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6400800"/>
            <a:ext cx="4191000" cy="369332"/>
          </a:xfrm>
          <a:prstGeom prst="rect">
            <a:avLst/>
          </a:prstGeom>
          <a:noFill/>
        </p:spPr>
        <p:txBody>
          <a:bodyPr wrap="square" rtlCol="0">
            <a:spAutoFit/>
          </a:bodyPr>
          <a:lstStyle/>
          <a:p>
            <a:pPr algn="r"/>
            <a:r>
              <a:rPr lang="en-US" dirty="0" smtClean="0">
                <a:solidFill>
                  <a:schemeClr val="tx1">
                    <a:lumMod val="65000"/>
                    <a:lumOff val="35000"/>
                  </a:schemeClr>
                </a:solidFill>
                <a:latin typeface="Arial" pitchFamily="34" charset="0"/>
                <a:cs typeface="Arial" pitchFamily="34" charset="0"/>
              </a:rPr>
              <a:t>Privilege license </a:t>
            </a:r>
            <a:r>
              <a:rPr lang="en-US" dirty="0" smtClean="0">
                <a:solidFill>
                  <a:schemeClr val="tx1">
                    <a:lumMod val="65000"/>
                    <a:lumOff val="35000"/>
                  </a:schemeClr>
                </a:solidFill>
                <a:latin typeface="Arial" pitchFamily="34" charset="0"/>
                <a:cs typeface="Arial" pitchFamily="34" charset="0"/>
              </a:rPr>
              <a:t>database 2015</a:t>
            </a:r>
            <a:endParaRPr lang="en-US" dirty="0">
              <a:solidFill>
                <a:schemeClr val="tx1">
                  <a:lumMod val="65000"/>
                  <a:lumOff val="35000"/>
                </a:schemeClr>
              </a:solidFill>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077200" cy="6057900"/>
          </a:xfrm>
          <a:prstGeom prst="rect">
            <a:avLst/>
          </a:prstGeom>
          <a:ln>
            <a:solidFill>
              <a:schemeClr val="tx1">
                <a:lumMod val="65000"/>
                <a:lumOff val="35000"/>
              </a:schemeClr>
            </a:solidFill>
          </a:ln>
        </p:spPr>
      </p:pic>
    </p:spTree>
    <p:extLst>
      <p:ext uri="{BB962C8B-B14F-4D97-AF65-F5344CB8AC3E}">
        <p14:creationId xmlns:p14="http://schemas.microsoft.com/office/powerpoint/2010/main" val="1246110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6255"/>
            <a:ext cx="8077200" cy="6241473"/>
          </a:xfrm>
          <a:prstGeom prst="rect">
            <a:avLst/>
          </a:prstGeom>
          <a:ln>
            <a:solidFill>
              <a:schemeClr val="tx1">
                <a:lumMod val="65000"/>
                <a:lumOff val="35000"/>
              </a:schemeClr>
            </a:solidFill>
          </a:ln>
        </p:spPr>
      </p:pic>
      <p:sp>
        <p:nvSpPr>
          <p:cNvPr id="9" name="TextBox 8"/>
          <p:cNvSpPr txBox="1"/>
          <p:nvPr/>
        </p:nvSpPr>
        <p:spPr>
          <a:xfrm>
            <a:off x="3886200" y="6400800"/>
            <a:ext cx="4343400" cy="369332"/>
          </a:xfrm>
          <a:prstGeom prst="rect">
            <a:avLst/>
          </a:prstGeom>
          <a:noFill/>
        </p:spPr>
        <p:txBody>
          <a:bodyPr wrap="square" rtlCol="0">
            <a:spAutoFit/>
          </a:bodyPr>
          <a:lstStyle/>
          <a:p>
            <a:pPr algn="r"/>
            <a:r>
              <a:rPr lang="en-US" dirty="0" smtClean="0">
                <a:solidFill>
                  <a:schemeClr val="tx1">
                    <a:lumMod val="65000"/>
                    <a:lumOff val="35000"/>
                  </a:schemeClr>
                </a:solidFill>
                <a:latin typeface="Arial" pitchFamily="34" charset="0"/>
                <a:cs typeface="Arial" pitchFamily="34" charset="0"/>
              </a:rPr>
              <a:t>Privilege license </a:t>
            </a:r>
            <a:r>
              <a:rPr lang="en-US" dirty="0" smtClean="0">
                <a:solidFill>
                  <a:schemeClr val="tx1">
                    <a:lumMod val="65000"/>
                    <a:lumOff val="35000"/>
                  </a:schemeClr>
                </a:solidFill>
                <a:latin typeface="Arial" pitchFamily="34" charset="0"/>
                <a:cs typeface="Arial" pitchFamily="34" charset="0"/>
              </a:rPr>
              <a:t>database 2015</a:t>
            </a:r>
            <a:endParaRPr lang="en-US"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55440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a:t>
            </a:r>
            <a:endParaRPr lang="en-US" dirty="0"/>
          </a:p>
        </p:txBody>
      </p:sp>
      <p:sp>
        <p:nvSpPr>
          <p:cNvPr id="3" name="Content Placeholder 2"/>
          <p:cNvSpPr>
            <a:spLocks noGrp="1"/>
          </p:cNvSpPr>
          <p:nvPr>
            <p:ph idx="1"/>
          </p:nvPr>
        </p:nvSpPr>
        <p:spPr>
          <a:xfrm>
            <a:off x="685800" y="1600200"/>
            <a:ext cx="8001000" cy="4525963"/>
          </a:xfrm>
        </p:spPr>
        <p:txBody>
          <a:bodyPr>
            <a:normAutofit/>
          </a:bodyPr>
          <a:lstStyle/>
          <a:p>
            <a:r>
              <a:rPr lang="en-US" sz="3000" dirty="0" smtClean="0">
                <a:solidFill>
                  <a:schemeClr val="bg1">
                    <a:lumMod val="75000"/>
                  </a:schemeClr>
                </a:solidFill>
              </a:rPr>
              <a:t>Illustrating business activity</a:t>
            </a:r>
          </a:p>
          <a:p>
            <a:r>
              <a:rPr lang="en-US" dirty="0"/>
              <a:t>Identify clustering of types (non-profit, LLC, home-based, etc.)</a:t>
            </a:r>
          </a:p>
          <a:p>
            <a:r>
              <a:rPr lang="en-US" sz="3000" dirty="0" smtClean="0">
                <a:solidFill>
                  <a:schemeClr val="bg1">
                    <a:lumMod val="75000"/>
                  </a:schemeClr>
                </a:solidFill>
              </a:rPr>
              <a:t>Potential </a:t>
            </a:r>
            <a:r>
              <a:rPr lang="en-US" sz="3000" dirty="0" smtClean="0">
                <a:solidFill>
                  <a:schemeClr val="bg1">
                    <a:lumMod val="75000"/>
                  </a:schemeClr>
                </a:solidFill>
              </a:rPr>
              <a:t>links between real estate and existing business demand</a:t>
            </a:r>
          </a:p>
          <a:p>
            <a:r>
              <a:rPr lang="en-US" sz="3000" dirty="0" smtClean="0">
                <a:solidFill>
                  <a:schemeClr val="bg1">
                    <a:lumMod val="75000"/>
                  </a:schemeClr>
                </a:solidFill>
              </a:rPr>
              <a:t>Identify </a:t>
            </a:r>
            <a:r>
              <a:rPr lang="en-US" sz="3000" dirty="0" smtClean="0">
                <a:solidFill>
                  <a:schemeClr val="bg1">
                    <a:lumMod val="75000"/>
                  </a:schemeClr>
                </a:solidFill>
              </a:rPr>
              <a:t>abnormal rates of dissolution by neighborhood</a:t>
            </a:r>
          </a:p>
          <a:p>
            <a:r>
              <a:rPr lang="en-US" sz="3000" dirty="0" smtClean="0">
                <a:solidFill>
                  <a:schemeClr val="bg1">
                    <a:lumMod val="75000"/>
                  </a:schemeClr>
                </a:solidFill>
              </a:rPr>
              <a:t>Great starting point for business surveying</a:t>
            </a:r>
          </a:p>
          <a:p>
            <a:endParaRPr lang="en-US" sz="3000" dirty="0" smtClean="0">
              <a:solidFill>
                <a:schemeClr val="bg1">
                  <a:lumMod val="75000"/>
                </a:schemeClr>
              </a:solidFill>
            </a:endParaRPr>
          </a:p>
          <a:p>
            <a:endParaRPr lang="en-US" sz="3000" dirty="0" smtClean="0">
              <a:solidFill>
                <a:schemeClr val="bg1">
                  <a:lumMod val="75000"/>
                </a:schemeClr>
              </a:solidFill>
            </a:endParaRPr>
          </a:p>
        </p:txBody>
      </p:sp>
    </p:spTree>
    <p:extLst>
      <p:ext uri="{BB962C8B-B14F-4D97-AF65-F5344CB8AC3E}">
        <p14:creationId xmlns:p14="http://schemas.microsoft.com/office/powerpoint/2010/main" val="332682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 t="10121" r="59484" b="3693"/>
          <a:stretch/>
        </p:blipFill>
        <p:spPr bwMode="auto">
          <a:xfrm>
            <a:off x="205902" y="457200"/>
            <a:ext cx="8709498" cy="5166360"/>
          </a:xfrm>
          <a:prstGeom prst="rect">
            <a:avLst/>
          </a:prstGeom>
          <a:noFill/>
          <a:ln w="952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902" y="5715000"/>
            <a:ext cx="8732196" cy="923330"/>
          </a:xfrm>
          <a:prstGeom prst="rect">
            <a:avLst/>
          </a:prstGeom>
          <a:noFill/>
        </p:spPr>
        <p:txBody>
          <a:bodyPr wrap="square" rtlCol="0">
            <a:spAutoFit/>
          </a:bodyPr>
          <a:lstStyle/>
          <a:p>
            <a:pPr algn="ctr"/>
            <a:r>
              <a:rPr lang="en-US" dirty="0" smtClean="0">
                <a:solidFill>
                  <a:schemeClr val="tx1">
                    <a:lumMod val="65000"/>
                    <a:lumOff val="35000"/>
                  </a:schemeClr>
                </a:solidFill>
                <a:latin typeface="Arial" pitchFamily="34" charset="0"/>
                <a:cs typeface="Arial" pitchFamily="34" charset="0"/>
              </a:rPr>
              <a:t>Summary of home-based </a:t>
            </a:r>
            <a:r>
              <a:rPr lang="en-US" dirty="0" smtClean="0">
                <a:solidFill>
                  <a:schemeClr val="tx1">
                    <a:lumMod val="65000"/>
                    <a:lumOff val="35000"/>
                  </a:schemeClr>
                </a:solidFill>
                <a:latin typeface="Arial" pitchFamily="34" charset="0"/>
                <a:cs typeface="Arial" pitchFamily="34" charset="0"/>
              </a:rPr>
              <a:t>/commercial </a:t>
            </a:r>
            <a:r>
              <a:rPr lang="en-US" dirty="0" smtClean="0">
                <a:solidFill>
                  <a:schemeClr val="tx1">
                    <a:lumMod val="65000"/>
                    <a:lumOff val="35000"/>
                  </a:schemeClr>
                </a:solidFill>
                <a:latin typeface="Arial" pitchFamily="34" charset="0"/>
                <a:cs typeface="Arial" pitchFamily="34" charset="0"/>
              </a:rPr>
              <a:t>locations by neighborhood areas, including  </a:t>
            </a:r>
            <a:r>
              <a:rPr lang="en-US" dirty="0" err="1" smtClean="0">
                <a:solidFill>
                  <a:schemeClr val="tx1">
                    <a:lumMod val="65000"/>
                    <a:lumOff val="35000"/>
                  </a:schemeClr>
                </a:solidFill>
                <a:latin typeface="Arial" pitchFamily="34" charset="0"/>
                <a:cs typeface="Arial" pitchFamily="34" charset="0"/>
              </a:rPr>
              <a:t>blockgroups</a:t>
            </a:r>
            <a:r>
              <a:rPr lang="en-US" dirty="0" smtClean="0">
                <a:solidFill>
                  <a:schemeClr val="tx1">
                    <a:lumMod val="65000"/>
                    <a:lumOff val="35000"/>
                  </a:schemeClr>
                </a:solidFill>
                <a:latin typeface="Arial" pitchFamily="34" charset="0"/>
                <a:cs typeface="Arial" pitchFamily="34" charset="0"/>
              </a:rPr>
              <a:t>: </a:t>
            </a:r>
            <a:r>
              <a:rPr lang="en-US" dirty="0" smtClean="0">
                <a:solidFill>
                  <a:schemeClr val="accent1">
                    <a:lumMod val="75000"/>
                  </a:schemeClr>
                </a:solidFill>
                <a:latin typeface="Arial" pitchFamily="34" charset="0"/>
                <a:cs typeface="Arial" pitchFamily="34" charset="0"/>
                <a:hlinkClick r:id="rId4"/>
              </a:rPr>
              <a:t>http://arcg.is/2bAb6q7</a:t>
            </a:r>
            <a:endParaRPr lang="en-US" dirty="0" smtClean="0">
              <a:solidFill>
                <a:schemeClr val="accent1">
                  <a:lumMod val="75000"/>
                </a:schemeClr>
              </a:solidFill>
              <a:latin typeface="Arial" pitchFamily="34" charset="0"/>
              <a:cs typeface="Arial" pitchFamily="34" charset="0"/>
            </a:endParaRPr>
          </a:p>
          <a:p>
            <a:pPr algn="ctr"/>
            <a:r>
              <a:rPr lang="en-US" dirty="0" smtClean="0">
                <a:solidFill>
                  <a:schemeClr val="tx1">
                    <a:lumMod val="65000"/>
                    <a:lumOff val="35000"/>
                  </a:schemeClr>
                </a:solidFill>
                <a:latin typeface="Arial" pitchFamily="34" charset="0"/>
                <a:cs typeface="Arial" pitchFamily="34" charset="0"/>
              </a:rPr>
              <a:t> </a:t>
            </a:r>
            <a:endParaRPr lang="en-US" dirty="0">
              <a:solidFill>
                <a:schemeClr val="tx1">
                  <a:lumMod val="65000"/>
                  <a:lumOff val="35000"/>
                </a:schemeClr>
              </a:solidFill>
              <a:latin typeface="Arial" pitchFamily="34" charset="0"/>
              <a:cs typeface="Arial" pitchFamily="34" charset="0"/>
            </a:endParaRPr>
          </a:p>
        </p:txBody>
      </p:sp>
      <p:sp>
        <p:nvSpPr>
          <p:cNvPr id="4" name="TextBox 3"/>
          <p:cNvSpPr txBox="1"/>
          <p:nvPr/>
        </p:nvSpPr>
        <p:spPr>
          <a:xfrm>
            <a:off x="4800600" y="6400800"/>
            <a:ext cx="4191000" cy="369332"/>
          </a:xfrm>
          <a:prstGeom prst="rect">
            <a:avLst/>
          </a:prstGeom>
          <a:noFill/>
        </p:spPr>
        <p:txBody>
          <a:bodyPr wrap="square" rtlCol="0">
            <a:spAutoFit/>
          </a:bodyPr>
          <a:lstStyle/>
          <a:p>
            <a:pPr algn="r"/>
            <a:r>
              <a:rPr lang="en-US" dirty="0" smtClean="0">
                <a:solidFill>
                  <a:schemeClr val="tx1">
                    <a:lumMod val="65000"/>
                    <a:lumOff val="35000"/>
                  </a:schemeClr>
                </a:solidFill>
                <a:latin typeface="Arial" pitchFamily="34" charset="0"/>
                <a:cs typeface="Arial" pitchFamily="34" charset="0"/>
              </a:rPr>
              <a:t>Privilege license </a:t>
            </a:r>
            <a:r>
              <a:rPr lang="en-US" dirty="0" smtClean="0">
                <a:solidFill>
                  <a:schemeClr val="tx1">
                    <a:lumMod val="65000"/>
                    <a:lumOff val="35000"/>
                  </a:schemeClr>
                </a:solidFill>
                <a:latin typeface="Arial" pitchFamily="34" charset="0"/>
                <a:cs typeface="Arial" pitchFamily="34" charset="0"/>
              </a:rPr>
              <a:t>database 2015</a:t>
            </a:r>
            <a:endParaRPr lang="en-US"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2135325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08637"/>
            <a:ext cx="8229600" cy="1096963"/>
          </a:xfrm>
        </p:spPr>
        <p:txBody>
          <a:bodyPr>
            <a:normAutofit fontScale="70000" lnSpcReduction="20000"/>
          </a:bodyPr>
          <a:lstStyle/>
          <a:p>
            <a:pPr marL="0" indent="0">
              <a:buNone/>
            </a:pPr>
            <a:r>
              <a:rPr lang="en-US" b="1" dirty="0" smtClean="0"/>
              <a:t>Together for Resilient Youth (TRY) </a:t>
            </a:r>
            <a:r>
              <a:rPr lang="en-US" dirty="0" smtClean="0"/>
              <a:t>– privilege licenses 2014</a:t>
            </a:r>
          </a:p>
          <a:p>
            <a:pPr lvl="1"/>
            <a:r>
              <a:rPr lang="en-US" dirty="0" smtClean="0"/>
              <a:t>Density of convenience beer &amp; wine outlets by police district; </a:t>
            </a:r>
          </a:p>
          <a:p>
            <a:pPr lvl="1"/>
            <a:r>
              <a:rPr lang="en-US" dirty="0" smtClean="0"/>
              <a:t>Density of all beer &amp; wine outlets by youth population (under 18)</a:t>
            </a:r>
            <a:endParaRPr lang="en-US" dirty="0"/>
          </a:p>
        </p:txBody>
      </p:sp>
      <p:pic>
        <p:nvPicPr>
          <p:cNvPr id="1026" name="Picture 2" descr="C:\Users\johnki\Desktop\Data Requests\Wanda_Boone\overviewsev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21877"/>
            <a:ext cx="4038600" cy="522642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C:\Users\johnki\Desktop\Data Requests\Wanda_Boone\PACs_ConvenienceB&amp;W_LicensesPSM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1877"/>
            <a:ext cx="4038600" cy="52264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975984" cy="340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35216"/>
            <a:ext cx="4975984" cy="339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johnki\Desktop\ForwardCities_NH_Assessment_Files\DRAFT_OUTPUTS\Angier_DriverBuff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28600"/>
            <a:ext cx="3807690" cy="492760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86400" y="6336268"/>
            <a:ext cx="3276600" cy="369332"/>
          </a:xfrm>
          <a:prstGeom prst="rect">
            <a:avLst/>
          </a:prstGeom>
          <a:noFill/>
        </p:spPr>
        <p:txBody>
          <a:bodyPr wrap="square" rtlCol="0">
            <a:spAutoFit/>
          </a:bodyPr>
          <a:lstStyle/>
          <a:p>
            <a:pPr algn="ctr"/>
            <a:r>
              <a:rPr lang="en-US" dirty="0" smtClean="0">
                <a:solidFill>
                  <a:schemeClr val="tx1">
                    <a:lumMod val="65000"/>
                    <a:lumOff val="35000"/>
                  </a:schemeClr>
                </a:solidFill>
                <a:latin typeface="Arial" pitchFamily="34" charset="0"/>
                <a:cs typeface="Arial" pitchFamily="34" charset="0"/>
              </a:rPr>
              <a:t>NC </a:t>
            </a:r>
            <a:r>
              <a:rPr lang="en-US" dirty="0" smtClean="0">
                <a:solidFill>
                  <a:schemeClr val="tx1">
                    <a:lumMod val="65000"/>
                    <a:lumOff val="35000"/>
                  </a:schemeClr>
                </a:solidFill>
                <a:latin typeface="Arial" pitchFamily="34" charset="0"/>
                <a:cs typeface="Arial" pitchFamily="34" charset="0"/>
              </a:rPr>
              <a:t>Corporations 2015</a:t>
            </a:r>
            <a:endParaRPr lang="en-US" dirty="0">
              <a:solidFill>
                <a:schemeClr val="tx1">
                  <a:lumMod val="65000"/>
                  <a:lumOff val="35000"/>
                </a:schemeClr>
              </a:solidFill>
              <a:latin typeface="Arial" pitchFamily="34" charset="0"/>
              <a:cs typeface="Arial" pitchFamily="34" charset="0"/>
            </a:endParaRPr>
          </a:p>
        </p:txBody>
      </p:sp>
      <p:sp>
        <p:nvSpPr>
          <p:cNvPr id="6" name="TextBox 5"/>
          <p:cNvSpPr txBox="1"/>
          <p:nvPr/>
        </p:nvSpPr>
        <p:spPr>
          <a:xfrm>
            <a:off x="5257800" y="5257800"/>
            <a:ext cx="3680298" cy="923330"/>
          </a:xfrm>
          <a:prstGeom prst="rect">
            <a:avLst/>
          </a:prstGeom>
          <a:noFill/>
        </p:spPr>
        <p:txBody>
          <a:bodyPr wrap="square" rtlCol="0">
            <a:spAutoFit/>
          </a:bodyPr>
          <a:lstStyle/>
          <a:p>
            <a:pPr algn="ctr"/>
            <a:r>
              <a:rPr lang="en-US" dirty="0" smtClean="0">
                <a:solidFill>
                  <a:schemeClr val="tx1">
                    <a:lumMod val="65000"/>
                    <a:lumOff val="35000"/>
                  </a:schemeClr>
                </a:solidFill>
                <a:latin typeface="Arial" pitchFamily="34" charset="0"/>
                <a:cs typeface="Arial" pitchFamily="34" charset="0"/>
              </a:rPr>
              <a:t>Summary by any custom area, like a local Economic Development District</a:t>
            </a:r>
            <a:endParaRPr lang="en-US"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297962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a:t>
            </a:r>
            <a:endParaRPr lang="en-US" dirty="0"/>
          </a:p>
        </p:txBody>
      </p:sp>
      <p:sp>
        <p:nvSpPr>
          <p:cNvPr id="3" name="Content Placeholder 2"/>
          <p:cNvSpPr>
            <a:spLocks noGrp="1"/>
          </p:cNvSpPr>
          <p:nvPr>
            <p:ph idx="1"/>
          </p:nvPr>
        </p:nvSpPr>
        <p:spPr>
          <a:xfrm>
            <a:off x="685800" y="1600200"/>
            <a:ext cx="8001000" cy="4525963"/>
          </a:xfrm>
        </p:spPr>
        <p:txBody>
          <a:bodyPr>
            <a:normAutofit lnSpcReduction="10000"/>
          </a:bodyPr>
          <a:lstStyle/>
          <a:p>
            <a:r>
              <a:rPr lang="en-US" sz="3000" dirty="0" smtClean="0">
                <a:solidFill>
                  <a:schemeClr val="bg1">
                    <a:lumMod val="75000"/>
                  </a:schemeClr>
                </a:solidFill>
              </a:rPr>
              <a:t>Illustrating business activity</a:t>
            </a:r>
          </a:p>
          <a:p>
            <a:r>
              <a:rPr lang="en-US" sz="3000" dirty="0">
                <a:solidFill>
                  <a:schemeClr val="bg1">
                    <a:lumMod val="75000"/>
                  </a:schemeClr>
                </a:solidFill>
              </a:rPr>
              <a:t>Identify clustering of types (non-profit, LLC, home-based, etc.)</a:t>
            </a:r>
          </a:p>
          <a:p>
            <a:r>
              <a:rPr lang="en-US" dirty="0"/>
              <a:t>Potential links between real estate and existing business demand</a:t>
            </a:r>
          </a:p>
          <a:p>
            <a:r>
              <a:rPr lang="en-US" dirty="0"/>
              <a:t>Identify abnormal rates of dissolution by neighborhood</a:t>
            </a:r>
          </a:p>
          <a:p>
            <a:r>
              <a:rPr lang="en-US" dirty="0"/>
              <a:t>Great starting point for business surveying</a:t>
            </a:r>
          </a:p>
          <a:p>
            <a:endParaRPr lang="en-US" dirty="0"/>
          </a:p>
          <a:p>
            <a:endParaRPr lang="en-US" sz="3000" dirty="0" smtClean="0">
              <a:solidFill>
                <a:schemeClr val="bg1">
                  <a:lumMod val="75000"/>
                </a:schemeClr>
              </a:solidFill>
            </a:endParaRPr>
          </a:p>
        </p:txBody>
      </p:sp>
    </p:spTree>
    <p:extLst>
      <p:ext uri="{BB962C8B-B14F-4D97-AF65-F5344CB8AC3E}">
        <p14:creationId xmlns:p14="http://schemas.microsoft.com/office/powerpoint/2010/main" val="177767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About </a:t>
            </a:r>
            <a:r>
              <a:rPr lang="en-US" dirty="0" err="1" smtClean="0"/>
              <a:t>DataWorks</a:t>
            </a:r>
            <a:endParaRPr lang="en-US" dirty="0"/>
          </a:p>
        </p:txBody>
      </p:sp>
      <p:sp>
        <p:nvSpPr>
          <p:cNvPr id="3" name="Content Placeholder 2"/>
          <p:cNvSpPr>
            <a:spLocks noGrp="1"/>
          </p:cNvSpPr>
          <p:nvPr>
            <p:ph idx="1"/>
          </p:nvPr>
        </p:nvSpPr>
        <p:spPr>
          <a:xfrm>
            <a:off x="457200" y="1874837"/>
            <a:ext cx="8229600" cy="4525963"/>
          </a:xfrm>
        </p:spPr>
        <p:txBody>
          <a:bodyPr/>
          <a:lstStyle/>
          <a:p>
            <a:r>
              <a:rPr lang="en-US" sz="2400" dirty="0" smtClean="0"/>
              <a:t>Neighborhood </a:t>
            </a:r>
            <a:r>
              <a:rPr lang="en-US" sz="2400" dirty="0" err="1" smtClean="0"/>
              <a:t>DataWorks</a:t>
            </a:r>
            <a:r>
              <a:rPr lang="en-US" sz="2400" dirty="0" smtClean="0"/>
              <a:t> - not-for-profit data intermediary, maintaining official indicators portal (Neighborhood Compass) and engaging communities with data.</a:t>
            </a:r>
          </a:p>
          <a:p>
            <a:r>
              <a:rPr lang="en-US" sz="2400" dirty="0" smtClean="0"/>
              <a:t>Mission: </a:t>
            </a:r>
            <a:r>
              <a:rPr lang="en-US" sz="2400" i="1" dirty="0" smtClean="0"/>
              <a:t>Democratizing data to facilitate an empowered, productive, and equitable community.</a:t>
            </a:r>
          </a:p>
          <a:p>
            <a:r>
              <a:rPr lang="en-US" sz="2400" dirty="0" smtClean="0"/>
              <a:t>Supported by Durham City and County, Social Science Research Institute (</a:t>
            </a:r>
            <a:r>
              <a:rPr lang="en-US" sz="2400" dirty="0" err="1" smtClean="0"/>
              <a:t>SSRI</a:t>
            </a:r>
            <a:r>
              <a:rPr lang="en-US" sz="2400" dirty="0" smtClean="0"/>
              <a:t>) at Duke University.</a:t>
            </a:r>
          </a:p>
          <a:p>
            <a:endParaRPr lang="en-US" dirty="0" smtClean="0"/>
          </a:p>
        </p:txBody>
      </p:sp>
    </p:spTree>
    <p:extLst>
      <p:ext uri="{BB962C8B-B14F-4D97-AF65-F5344CB8AC3E}">
        <p14:creationId xmlns:p14="http://schemas.microsoft.com/office/powerpoint/2010/main" val="133210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743200"/>
            <a:ext cx="6858000" cy="1706563"/>
          </a:xfrm>
        </p:spPr>
        <p:txBody>
          <a:bodyPr>
            <a:normAutofit fontScale="92500" lnSpcReduction="20000"/>
          </a:bodyPr>
          <a:lstStyle/>
          <a:p>
            <a:pPr marL="0" indent="0" algn="ctr">
              <a:buNone/>
            </a:pPr>
            <a:r>
              <a:rPr lang="en-US" sz="2400" dirty="0" smtClean="0"/>
              <a:t>John Killeen</a:t>
            </a:r>
          </a:p>
          <a:p>
            <a:pPr marL="0" indent="0" algn="ctr">
              <a:buNone/>
            </a:pPr>
            <a:r>
              <a:rPr lang="en-US" sz="2400" dirty="0" smtClean="0"/>
              <a:t>Neighborhood Compass Project Manager</a:t>
            </a:r>
          </a:p>
          <a:p>
            <a:pPr marL="0" indent="0" algn="ctr">
              <a:buNone/>
            </a:pPr>
            <a:r>
              <a:rPr lang="en-US" sz="2400" dirty="0" smtClean="0"/>
              <a:t>City of Durham</a:t>
            </a:r>
          </a:p>
          <a:p>
            <a:pPr marL="0" indent="0" algn="ctr">
              <a:buNone/>
            </a:pPr>
            <a:r>
              <a:rPr lang="en-US" sz="2400" dirty="0" smtClean="0"/>
              <a:t>919.475.3054</a:t>
            </a:r>
          </a:p>
          <a:p>
            <a:pPr marL="0" indent="0" algn="ctr">
              <a:buNone/>
            </a:pPr>
            <a:r>
              <a:rPr lang="en-US" sz="2400" dirty="0" smtClean="0"/>
              <a:t>john.killeen@durhamnc.gov</a:t>
            </a:r>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5312664"/>
            <a:ext cx="746141" cy="1350264"/>
          </a:xfrm>
          <a:prstGeom prst="rect">
            <a:avLst/>
          </a:prstGeom>
        </p:spPr>
      </p:pic>
    </p:spTree>
    <p:extLst>
      <p:ext uri="{BB962C8B-B14F-4D97-AF65-F5344CB8AC3E}">
        <p14:creationId xmlns:p14="http://schemas.microsoft.com/office/powerpoint/2010/main" val="161159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69"/>
            <a:ext cx="8229600" cy="1143000"/>
          </a:xfrm>
        </p:spPr>
        <p:txBody>
          <a:bodyPr>
            <a:normAutofit/>
          </a:bodyPr>
          <a:lstStyle/>
          <a:p>
            <a:r>
              <a:rPr lang="en-US" dirty="0"/>
              <a:t>l</a:t>
            </a:r>
            <a:r>
              <a:rPr lang="en-US" dirty="0" smtClean="0"/>
              <a:t>ocal business </a:t>
            </a:r>
            <a:r>
              <a:rPr lang="en-US" dirty="0" smtClean="0"/>
              <a:t>data | </a:t>
            </a:r>
            <a:r>
              <a:rPr lang="en-US" dirty="0" smtClean="0">
                <a:solidFill>
                  <a:schemeClr val="tx1">
                    <a:lumMod val="50000"/>
                    <a:lumOff val="50000"/>
                  </a:schemeClr>
                </a:solidFill>
              </a:rPr>
              <a:t>sources</a:t>
            </a:r>
            <a:endParaRPr lang="en-US" dirty="0">
              <a:solidFill>
                <a:schemeClr val="tx1">
                  <a:lumMod val="50000"/>
                  <a:lumOff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83137928"/>
              </p:ext>
            </p:extLst>
          </p:nvPr>
        </p:nvGraphicFramePr>
        <p:xfrm>
          <a:off x="533400" y="2305173"/>
          <a:ext cx="8077200" cy="3409827"/>
        </p:xfrm>
        <a:graphic>
          <a:graphicData uri="http://schemas.openxmlformats.org/drawingml/2006/table">
            <a:tbl>
              <a:tblPr firstRow="1" bandRow="1">
                <a:tableStyleId>{073A0DAA-6AF3-43AB-8588-CEC1D06C72B9}</a:tableStyleId>
              </a:tblPr>
              <a:tblGrid>
                <a:gridCol w="2692400"/>
                <a:gridCol w="2692400"/>
                <a:gridCol w="2692400"/>
              </a:tblGrid>
              <a:tr h="385665">
                <a:tc>
                  <a:txBody>
                    <a:bodyPr/>
                    <a:lstStyle/>
                    <a:p>
                      <a:r>
                        <a:rPr lang="en-US" dirty="0" smtClean="0">
                          <a:latin typeface="Arial" pitchFamily="34" charset="0"/>
                          <a:cs typeface="Arial" pitchFamily="34" charset="0"/>
                        </a:rPr>
                        <a:t>NAME</a:t>
                      </a:r>
                      <a:endParaRPr lang="en-US" dirty="0">
                        <a:latin typeface="Arial" pitchFamily="34" charset="0"/>
                        <a:cs typeface="Arial" pitchFamily="34" charset="0"/>
                      </a:endParaRPr>
                    </a:p>
                  </a:txBody>
                  <a:tcPr>
                    <a:solidFill>
                      <a:schemeClr val="tx2">
                        <a:lumMod val="75000"/>
                      </a:schemeClr>
                    </a:solidFill>
                  </a:tcPr>
                </a:tc>
                <a:tc>
                  <a:txBody>
                    <a:bodyPr/>
                    <a:lstStyle/>
                    <a:p>
                      <a:pPr algn="ctr"/>
                      <a:r>
                        <a:rPr lang="en-US" dirty="0" smtClean="0">
                          <a:latin typeface="Arial" pitchFamily="34" charset="0"/>
                          <a:cs typeface="Arial" pitchFamily="34" charset="0"/>
                        </a:rPr>
                        <a:t>COVERAGE</a:t>
                      </a:r>
                      <a:endParaRPr lang="en-US" dirty="0">
                        <a:latin typeface="Arial" pitchFamily="34" charset="0"/>
                        <a:cs typeface="Arial" pitchFamily="34" charset="0"/>
                      </a:endParaRPr>
                    </a:p>
                  </a:txBody>
                  <a:tcPr>
                    <a:solidFill>
                      <a:schemeClr val="tx2">
                        <a:lumMod val="75000"/>
                      </a:schemeClr>
                    </a:solidFill>
                  </a:tcPr>
                </a:tc>
                <a:tc>
                  <a:txBody>
                    <a:bodyPr/>
                    <a:lstStyle/>
                    <a:p>
                      <a:pPr algn="ctr"/>
                      <a:r>
                        <a:rPr lang="en-US" dirty="0" smtClean="0">
                          <a:latin typeface="Arial" pitchFamily="34" charset="0"/>
                          <a:cs typeface="Arial" pitchFamily="34" charset="0"/>
                        </a:rPr>
                        <a:t>SOURCE</a:t>
                      </a:r>
                    </a:p>
                  </a:txBody>
                  <a:tcPr>
                    <a:solidFill>
                      <a:schemeClr val="tx2">
                        <a:lumMod val="75000"/>
                      </a:schemeClr>
                    </a:solidFill>
                  </a:tcPr>
                </a:tc>
              </a:tr>
              <a:tr h="665669">
                <a:tc>
                  <a:txBody>
                    <a:bodyPr/>
                    <a:lstStyle/>
                    <a:p>
                      <a:r>
                        <a:rPr lang="en-US" dirty="0" smtClean="0">
                          <a:latin typeface="Arial" pitchFamily="34" charset="0"/>
                          <a:cs typeface="Arial" pitchFamily="34" charset="0"/>
                        </a:rPr>
                        <a:t>Privilege License Database </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Citywide</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hlinkClick r:id="rId2"/>
                        </a:rPr>
                        <a:t>City Finance Department</a:t>
                      </a:r>
                      <a:endParaRPr lang="en-US" dirty="0">
                        <a:latin typeface="Arial" pitchFamily="34" charset="0"/>
                        <a:cs typeface="Arial" pitchFamily="34" charset="0"/>
                      </a:endParaRPr>
                    </a:p>
                  </a:txBody>
                  <a:tcPr/>
                </a:tc>
              </a:tr>
              <a:tr h="913442">
                <a:tc>
                  <a:txBody>
                    <a:bodyPr/>
                    <a:lstStyle/>
                    <a:p>
                      <a:r>
                        <a:rPr lang="en-US" dirty="0" smtClean="0">
                          <a:latin typeface="Arial" pitchFamily="34" charset="0"/>
                          <a:cs typeface="Arial" pitchFamily="34" charset="0"/>
                        </a:rPr>
                        <a:t>Minority and Women Owned Businesses (</a:t>
                      </a:r>
                      <a:r>
                        <a:rPr lang="en-US" dirty="0" err="1" smtClean="0">
                          <a:latin typeface="Arial" pitchFamily="34" charset="0"/>
                          <a:cs typeface="Arial" pitchFamily="34" charset="0"/>
                        </a:rPr>
                        <a:t>SDBE</a:t>
                      </a:r>
                      <a:r>
                        <a:rPr lang="en-US" dirty="0" smtClean="0">
                          <a:latin typeface="Arial" pitchFamily="34" charset="0"/>
                          <a:cs typeface="Arial" pitchFamily="34" charset="0"/>
                        </a:rPr>
                        <a:t>)</a:t>
                      </a:r>
                      <a:endParaRPr lang="en-US"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Citywide</a:t>
                      </a:r>
                    </a:p>
                    <a:p>
                      <a:pPr algn="ct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hlinkClick r:id="rId3"/>
                        </a:rPr>
                        <a:t>City Dept. Equal Opportunity Equity Assurance</a:t>
                      </a:r>
                      <a:endParaRPr lang="en-US" dirty="0">
                        <a:latin typeface="Arial" pitchFamily="34" charset="0"/>
                        <a:cs typeface="Arial" pitchFamily="34" charset="0"/>
                      </a:endParaRPr>
                    </a:p>
                  </a:txBody>
                  <a:tcPr/>
                </a:tc>
              </a:tr>
              <a:tr h="778424">
                <a:tc>
                  <a:txBody>
                    <a:bodyPr/>
                    <a:lstStyle/>
                    <a:p>
                      <a:r>
                        <a:rPr lang="en-US" dirty="0" smtClean="0">
                          <a:latin typeface="Arial" pitchFamily="34" charset="0"/>
                          <a:cs typeface="Arial" pitchFamily="34" charset="0"/>
                        </a:rPr>
                        <a:t>Historically Underutilized Businesses (HUB)</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Statewide</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hlinkClick r:id="rId4"/>
                        </a:rPr>
                        <a:t>NC </a:t>
                      </a:r>
                      <a:r>
                        <a:rPr lang="en-US" dirty="0" smtClean="0">
                          <a:latin typeface="Arial" pitchFamily="34" charset="0"/>
                          <a:cs typeface="Arial" pitchFamily="34" charset="0"/>
                          <a:hlinkClick r:id="rId4"/>
                        </a:rPr>
                        <a:t>Department of Administration</a:t>
                      </a:r>
                      <a:endParaRPr lang="en-US" dirty="0">
                        <a:latin typeface="Arial" pitchFamily="34" charset="0"/>
                        <a:cs typeface="Arial" pitchFamily="34" charset="0"/>
                      </a:endParaRPr>
                    </a:p>
                  </a:txBody>
                  <a:tcPr/>
                </a:tc>
              </a:tr>
              <a:tr h="665669">
                <a:tc>
                  <a:txBody>
                    <a:bodyPr/>
                    <a:lstStyle/>
                    <a:p>
                      <a:r>
                        <a:rPr lang="en-US" dirty="0" smtClean="0">
                          <a:latin typeface="Arial" pitchFamily="34" charset="0"/>
                          <a:cs typeface="Arial" pitchFamily="34" charset="0"/>
                        </a:rPr>
                        <a:t>Registered Corporations</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Statewide</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hlinkClick r:id="rId5"/>
                        </a:rPr>
                        <a:t>NC</a:t>
                      </a:r>
                      <a:r>
                        <a:rPr lang="en-US" baseline="0" dirty="0" smtClean="0">
                          <a:latin typeface="Arial" pitchFamily="34" charset="0"/>
                          <a:cs typeface="Arial" pitchFamily="34" charset="0"/>
                          <a:hlinkClick r:id="rId5"/>
                        </a:rPr>
                        <a:t> Secretary of State Corporations Division</a:t>
                      </a:r>
                      <a:endParaRPr lang="en-US"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00408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608934"/>
              </p:ext>
            </p:extLst>
          </p:nvPr>
        </p:nvGraphicFramePr>
        <p:xfrm>
          <a:off x="304800" y="2103120"/>
          <a:ext cx="8534399" cy="3383280"/>
        </p:xfrm>
        <a:graphic>
          <a:graphicData uri="http://schemas.openxmlformats.org/drawingml/2006/table">
            <a:tbl>
              <a:tblPr firstRow="1" bandRow="1">
                <a:tableStyleId>{F5AB1C69-6EDB-4FF4-983F-18BD219EF322}</a:tableStyleId>
              </a:tblPr>
              <a:tblGrid>
                <a:gridCol w="1523999"/>
                <a:gridCol w="1143000"/>
                <a:gridCol w="1066800"/>
                <a:gridCol w="838200"/>
                <a:gridCol w="1295400"/>
                <a:gridCol w="838200"/>
                <a:gridCol w="1066800"/>
                <a:gridCol w="762000"/>
              </a:tblGrid>
              <a:tr h="670560">
                <a:tc>
                  <a:txBody>
                    <a:bodyPr/>
                    <a:lstStyle/>
                    <a:p>
                      <a:pPr algn="ctr"/>
                      <a:endParaRPr lang="en-US" sz="1600" dirty="0">
                        <a:latin typeface="Arial" pitchFamily="34" charset="0"/>
                        <a:cs typeface="Arial" pitchFamily="34" charset="0"/>
                      </a:endParaRPr>
                    </a:p>
                  </a:txBody>
                  <a:tcPr>
                    <a:solidFill>
                      <a:schemeClr val="tx2">
                        <a:lumMod val="75000"/>
                      </a:schemeClr>
                    </a:solidFill>
                  </a:tcPr>
                </a:tc>
                <a:tc>
                  <a:txBody>
                    <a:bodyPr/>
                    <a:lstStyle/>
                    <a:p>
                      <a:pPr algn="ct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Name of Business</a:t>
                      </a:r>
                      <a:endParaRPr lang="en-US" sz="1600" dirty="0">
                        <a:latin typeface="Arial" pitchFamily="34" charset="0"/>
                        <a:cs typeface="Arial" pitchFamily="34" charset="0"/>
                      </a:endParaRPr>
                    </a:p>
                  </a:txBody>
                  <a:tcPr>
                    <a:solidFill>
                      <a:schemeClr val="tx2">
                        <a:lumMod val="75000"/>
                      </a:schemeClr>
                    </a:solidFill>
                  </a:tcPr>
                </a:tc>
                <a:tc>
                  <a:txBody>
                    <a:bodyPr/>
                    <a:lstStyle/>
                    <a:p>
                      <a:pPr algn="ct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Address</a:t>
                      </a:r>
                      <a:endParaRPr lang="en-US" sz="1600" dirty="0">
                        <a:latin typeface="Arial" pitchFamily="34" charset="0"/>
                        <a:cs typeface="Arial" pitchFamily="34" charset="0"/>
                      </a:endParaRPr>
                    </a:p>
                  </a:txBody>
                  <a:tcPr>
                    <a:solidFill>
                      <a:schemeClr val="tx2">
                        <a:lumMod val="75000"/>
                      </a:schemeClr>
                    </a:solidFill>
                  </a:tcPr>
                </a:tc>
                <a:tc>
                  <a:txBody>
                    <a:bodyPr/>
                    <a:lstStyle/>
                    <a:p>
                      <a:pPr algn="ct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Home-Based</a:t>
                      </a:r>
                      <a:endParaRPr lang="en-US" sz="1600" dirty="0">
                        <a:latin typeface="Arial" pitchFamily="34" charset="0"/>
                        <a:cs typeface="Arial" pitchFamily="34" charset="0"/>
                      </a:endParaRPr>
                    </a:p>
                  </a:txBody>
                  <a:tcPr>
                    <a:solidFill>
                      <a:schemeClr val="tx2">
                        <a:lumMod val="75000"/>
                      </a:schemeClr>
                    </a:solidFill>
                  </a:tcPr>
                </a:tc>
                <a:tc>
                  <a:txBody>
                    <a:bodyPr/>
                    <a:lstStyle/>
                    <a:p>
                      <a:pPr algn="ct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Registered</a:t>
                      </a:r>
                      <a:r>
                        <a:rPr lang="en-US" sz="1600" baseline="0" dirty="0" smtClean="0">
                          <a:latin typeface="Arial" pitchFamily="34" charset="0"/>
                          <a:cs typeface="Arial" pitchFamily="34" charset="0"/>
                        </a:rPr>
                        <a:t> Agent</a:t>
                      </a:r>
                    </a:p>
                  </a:txBody>
                  <a:tcPr>
                    <a:solidFill>
                      <a:schemeClr val="tx2">
                        <a:lumMod val="75000"/>
                      </a:schemeClr>
                    </a:solidFill>
                  </a:tcPr>
                </a:tc>
                <a:tc>
                  <a:txBody>
                    <a:bodyPr/>
                    <a:lstStyle/>
                    <a:p>
                      <a:pPr algn="ct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Active Status</a:t>
                      </a:r>
                      <a:endParaRPr lang="en-US" sz="1600" dirty="0">
                        <a:latin typeface="Arial" pitchFamily="34" charset="0"/>
                        <a:cs typeface="Arial" pitchFamily="34" charset="0"/>
                      </a:endParaRPr>
                    </a:p>
                  </a:txBody>
                  <a:tcPr>
                    <a:solidFill>
                      <a:schemeClr val="tx2">
                        <a:lumMod val="75000"/>
                      </a:schemeClr>
                    </a:solidFill>
                  </a:tcPr>
                </a:tc>
                <a:tc>
                  <a:txBody>
                    <a:bodyPr/>
                    <a:lstStyle/>
                    <a:p>
                      <a:pPr algn="ct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Email Address</a:t>
                      </a:r>
                      <a:endParaRPr lang="en-US" sz="1600" dirty="0">
                        <a:latin typeface="Arial" pitchFamily="34" charset="0"/>
                        <a:cs typeface="Arial" pitchFamily="34" charset="0"/>
                      </a:endParaRPr>
                    </a:p>
                  </a:txBody>
                  <a:tcPr>
                    <a:solidFill>
                      <a:schemeClr val="tx2">
                        <a:lumMod val="75000"/>
                      </a:schemeClr>
                    </a:solidFill>
                  </a:tcPr>
                </a:tc>
                <a:tc>
                  <a:txBody>
                    <a:bodyPr/>
                    <a:lstStyle/>
                    <a:p>
                      <a:pPr algn="ctr"/>
                      <a:endParaRPr lang="en-US" sz="1600" dirty="0" smtClean="0">
                        <a:latin typeface="Arial" pitchFamily="34" charset="0"/>
                        <a:cs typeface="Arial" pitchFamily="34" charset="0"/>
                      </a:endParaRPr>
                    </a:p>
                    <a:p>
                      <a:pPr algn="ctr"/>
                      <a:r>
                        <a:rPr lang="en-US" sz="1600" dirty="0" err="1" smtClean="0">
                          <a:latin typeface="Arial" pitchFamily="34" charset="0"/>
                          <a:cs typeface="Arial" pitchFamily="34" charset="0"/>
                        </a:rPr>
                        <a:t>MBE</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WBE</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a:txBody>
                  <a:tcPr>
                    <a:solidFill>
                      <a:schemeClr val="tx2">
                        <a:lumMod val="75000"/>
                      </a:schemeClr>
                    </a:solidFill>
                  </a:tcPr>
                </a:tc>
              </a:tr>
              <a:tr h="370840">
                <a:tc>
                  <a:txBody>
                    <a:bodyPr/>
                    <a:lstStyle/>
                    <a:p>
                      <a:r>
                        <a:rPr lang="en-US" dirty="0" smtClean="0">
                          <a:latin typeface="Arial" pitchFamily="34" charset="0"/>
                          <a:cs typeface="Arial" pitchFamily="34" charset="0"/>
                        </a:rPr>
                        <a:t>Privilege licensing</a:t>
                      </a:r>
                      <a:endParaRPr lang="en-US" dirty="0">
                        <a:latin typeface="Arial" pitchFamily="34" charset="0"/>
                        <a:cs typeface="Arial" pitchFamily="34" charset="0"/>
                      </a:endParaRPr>
                    </a:p>
                  </a:txBody>
                  <a:tcPr>
                    <a:solidFill>
                      <a:schemeClr val="bg1">
                        <a:lumMod val="95000"/>
                      </a:schemeClr>
                    </a:solidFill>
                  </a:tcPr>
                </a:tc>
                <a:tc>
                  <a:txBody>
                    <a:bodyPr/>
                    <a:lstStyle/>
                    <a:p>
                      <a:pPr algn="ctr"/>
                      <a:r>
                        <a:rPr lang="en-US" b="1" dirty="0" smtClean="0">
                          <a:latin typeface="Arial" pitchFamily="34" charset="0"/>
                          <a:cs typeface="Arial" pitchFamily="34" charset="0"/>
                        </a:rPr>
                        <a:t>√</a:t>
                      </a:r>
                      <a:endParaRPr lang="en-US" b="1" dirty="0">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c>
                  <a:txBody>
                    <a:bodyPr/>
                    <a:lstStyle/>
                    <a:p>
                      <a:pPr algn="ctr"/>
                      <a:endParaRPr lang="en-US" dirty="0">
                        <a:latin typeface="Arial" pitchFamily="34" charset="0"/>
                        <a:cs typeface="Arial" pitchFamily="34" charset="0"/>
                      </a:endParaRPr>
                    </a:p>
                  </a:txBody>
                  <a:tcPr>
                    <a:solidFill>
                      <a:schemeClr val="bg1">
                        <a:lumMod val="95000"/>
                      </a:schemeClr>
                    </a:solidFill>
                  </a:tcPr>
                </a:tc>
              </a:tr>
              <a:tr h="370840">
                <a:tc>
                  <a:txBody>
                    <a:bodyPr/>
                    <a:lstStyle/>
                    <a:p>
                      <a:r>
                        <a:rPr lang="en-US" dirty="0" smtClean="0">
                          <a:latin typeface="Arial" pitchFamily="34" charset="0"/>
                          <a:cs typeface="Arial" pitchFamily="34" charset="0"/>
                        </a:rPr>
                        <a:t>HUB</a:t>
                      </a:r>
                      <a:endParaRPr lang="en-US" dirty="0">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c>
                  <a:txBody>
                    <a:bodyPr/>
                    <a:lstStyle/>
                    <a:p>
                      <a:pPr algn="ctr"/>
                      <a:endParaRPr lang="en-US" dirty="0">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c>
                  <a:txBody>
                    <a:bodyPr/>
                    <a:lstStyle/>
                    <a:p>
                      <a:pPr algn="ctr"/>
                      <a:endParaRPr lang="en-US" dirty="0">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r>
              <a:tr h="370840">
                <a:tc>
                  <a:txBody>
                    <a:bodyPr/>
                    <a:lstStyle/>
                    <a:p>
                      <a:r>
                        <a:rPr lang="en-US" dirty="0" err="1" smtClean="0">
                          <a:latin typeface="Arial" pitchFamily="34" charset="0"/>
                          <a:cs typeface="Arial" pitchFamily="34" charset="0"/>
                        </a:rPr>
                        <a:t>SDBE</a:t>
                      </a:r>
                      <a:endParaRPr lang="en-US" dirty="0">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c>
                  <a:txBody>
                    <a:bodyPr/>
                    <a:lstStyle/>
                    <a:p>
                      <a:pPr algn="ctr"/>
                      <a:endParaRPr lang="en-US">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c>
                  <a:txBody>
                    <a:bodyPr/>
                    <a:lstStyle/>
                    <a:p>
                      <a:pPr algn="ctr"/>
                      <a:endParaRPr lang="en-US">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95000"/>
                      </a:schemeClr>
                    </a:solidFill>
                  </a:tcPr>
                </a:tc>
              </a:tr>
              <a:tr h="370840">
                <a:tc>
                  <a:txBody>
                    <a:bodyPr/>
                    <a:lstStyle/>
                    <a:p>
                      <a:r>
                        <a:rPr lang="en-US" dirty="0" smtClean="0">
                          <a:latin typeface="Arial" pitchFamily="34" charset="0"/>
                          <a:cs typeface="Arial" pitchFamily="34" charset="0"/>
                        </a:rPr>
                        <a:t>Corporations</a:t>
                      </a:r>
                      <a:endParaRPr lang="en-US" dirty="0">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c>
                  <a:txBody>
                    <a:bodyPr/>
                    <a:lstStyle/>
                    <a:p>
                      <a:pPr algn="ctr"/>
                      <a:endParaRPr lang="en-US">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t>
                      </a:r>
                    </a:p>
                    <a:p>
                      <a:pPr algn="ctr"/>
                      <a:endParaRPr lang="en-US" dirty="0">
                        <a:latin typeface="Arial" pitchFamily="34" charset="0"/>
                        <a:cs typeface="Arial" pitchFamily="34" charset="0"/>
                      </a:endParaRPr>
                    </a:p>
                  </a:txBody>
                  <a:tcPr>
                    <a:solidFill>
                      <a:schemeClr val="bg1">
                        <a:lumMod val="85000"/>
                      </a:schemeClr>
                    </a:solidFill>
                  </a:tcPr>
                </a:tc>
                <a:tc>
                  <a:txBody>
                    <a:bodyPr/>
                    <a:lstStyle/>
                    <a:p>
                      <a:pPr algn="ctr"/>
                      <a:endParaRPr lang="en-US" dirty="0">
                        <a:latin typeface="Arial" pitchFamily="34" charset="0"/>
                        <a:cs typeface="Arial" pitchFamily="34" charset="0"/>
                      </a:endParaRPr>
                    </a:p>
                  </a:txBody>
                  <a:tcPr>
                    <a:solidFill>
                      <a:schemeClr val="bg1">
                        <a:lumMod val="85000"/>
                      </a:schemeClr>
                    </a:solidFill>
                  </a:tcPr>
                </a:tc>
              </a:tr>
            </a:tbl>
          </a:graphicData>
        </a:graphic>
      </p:graphicFrame>
      <p:sp>
        <p:nvSpPr>
          <p:cNvPr id="8" name="Title 1"/>
          <p:cNvSpPr>
            <a:spLocks noGrp="1"/>
          </p:cNvSpPr>
          <p:nvPr>
            <p:ph type="title"/>
          </p:nvPr>
        </p:nvSpPr>
        <p:spPr>
          <a:xfrm>
            <a:off x="457200" y="701358"/>
            <a:ext cx="8229600" cy="1143000"/>
          </a:xfrm>
        </p:spPr>
        <p:txBody>
          <a:bodyPr>
            <a:normAutofit fontScale="90000"/>
          </a:bodyPr>
          <a:lstStyle/>
          <a:p>
            <a:r>
              <a:rPr lang="en-US" dirty="0"/>
              <a:t>l</a:t>
            </a:r>
            <a:r>
              <a:rPr lang="en-US" dirty="0" smtClean="0"/>
              <a:t>ocal business </a:t>
            </a:r>
            <a:r>
              <a:rPr lang="en-US" dirty="0" smtClean="0"/>
              <a:t>data | </a:t>
            </a:r>
            <a:r>
              <a:rPr lang="en-US" dirty="0" smtClean="0">
                <a:solidFill>
                  <a:schemeClr val="tx1">
                    <a:lumMod val="50000"/>
                    <a:lumOff val="50000"/>
                  </a:schemeClr>
                </a:solidFill>
              </a:rPr>
              <a:t>basic content</a:t>
            </a:r>
            <a:endParaRPr lang="en-US" dirty="0">
              <a:solidFill>
                <a:schemeClr val="tx1">
                  <a:lumMod val="50000"/>
                  <a:lumOff val="50000"/>
                </a:schemeClr>
              </a:solidFill>
            </a:endParaRPr>
          </a:p>
        </p:txBody>
      </p:sp>
    </p:spTree>
    <p:extLst>
      <p:ext uri="{BB962C8B-B14F-4D97-AF65-F5344CB8AC3E}">
        <p14:creationId xmlns:p14="http://schemas.microsoft.com/office/powerpoint/2010/main" val="357488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875"/>
            <a:ext cx="8229600" cy="1143000"/>
          </a:xfrm>
        </p:spPr>
        <p:txBody>
          <a:bodyPr>
            <a:normAutofit/>
          </a:bodyPr>
          <a:lstStyle/>
          <a:p>
            <a:r>
              <a:rPr lang="en-US" dirty="0"/>
              <a:t>p</a:t>
            </a:r>
            <a:r>
              <a:rPr lang="en-US" dirty="0" smtClean="0"/>
              <a:t>rivilege </a:t>
            </a:r>
            <a:r>
              <a:rPr lang="en-US" dirty="0"/>
              <a:t>l</a:t>
            </a:r>
            <a:r>
              <a:rPr lang="en-US" dirty="0" smtClean="0"/>
              <a:t>icense database </a:t>
            </a:r>
            <a:endParaRPr lang="en-US" dirty="0"/>
          </a:p>
        </p:txBody>
      </p:sp>
      <p:sp>
        <p:nvSpPr>
          <p:cNvPr id="3" name="Content Placeholder 2"/>
          <p:cNvSpPr>
            <a:spLocks noGrp="1"/>
          </p:cNvSpPr>
          <p:nvPr>
            <p:ph idx="1"/>
          </p:nvPr>
        </p:nvSpPr>
        <p:spPr>
          <a:xfrm>
            <a:off x="457200" y="2103437"/>
            <a:ext cx="8229600" cy="4525963"/>
          </a:xfrm>
        </p:spPr>
        <p:txBody>
          <a:bodyPr>
            <a:normAutofit/>
          </a:bodyPr>
          <a:lstStyle/>
          <a:p>
            <a:r>
              <a:rPr lang="en-US" sz="2800" dirty="0" smtClean="0"/>
              <a:t>All legally-operating businesses within the city</a:t>
            </a:r>
          </a:p>
          <a:p>
            <a:r>
              <a:rPr lang="en-US" sz="2800" dirty="0" smtClean="0"/>
              <a:t>In </a:t>
            </a:r>
            <a:r>
              <a:rPr lang="en-US" sz="2800" dirty="0" smtClean="0"/>
              <a:t>NC defunct as of June 30, 2015 by </a:t>
            </a:r>
            <a:r>
              <a:rPr lang="en-US" sz="2800" dirty="0" smtClean="0">
                <a:hlinkClick r:id="rId3"/>
              </a:rPr>
              <a:t>act of legislature</a:t>
            </a:r>
            <a:endParaRPr lang="en-US" sz="2800" dirty="0" smtClean="0"/>
          </a:p>
          <a:p>
            <a:pPr marL="342900" lvl="1" indent="-342900">
              <a:buFont typeface="Arial" pitchFamily="34" charset="0"/>
              <a:buChar char="•"/>
            </a:pPr>
            <a:r>
              <a:rPr lang="en-US" dirty="0" smtClean="0"/>
              <a:t>Also includes beer </a:t>
            </a:r>
            <a:r>
              <a:rPr lang="en-US" dirty="0"/>
              <a:t>&amp; wine </a:t>
            </a:r>
            <a:r>
              <a:rPr lang="en-US" dirty="0" smtClean="0"/>
              <a:t>licenses, causing some duplication that can be filtered easily </a:t>
            </a:r>
            <a:endParaRPr lang="en-US" dirty="0"/>
          </a:p>
          <a:p>
            <a:r>
              <a:rPr lang="en-US" sz="2800" dirty="0" smtClean="0"/>
              <a:t>Includes ~8,500 licenses, 559 beer &amp; wine</a:t>
            </a:r>
          </a:p>
          <a:p>
            <a:pPr lvl="1"/>
            <a:r>
              <a:rPr lang="en-US" dirty="0" smtClean="0"/>
              <a:t>~7,918 businesses in </a:t>
            </a:r>
            <a:r>
              <a:rPr lang="en-US" dirty="0" err="1" smtClean="0"/>
              <a:t>QCEW</a:t>
            </a:r>
            <a:r>
              <a:rPr lang="en-US" dirty="0" smtClean="0"/>
              <a:t> (Durham County, 2015)</a:t>
            </a:r>
          </a:p>
        </p:txBody>
      </p:sp>
    </p:spTree>
    <p:extLst>
      <p:ext uri="{BB962C8B-B14F-4D97-AF65-F5344CB8AC3E}">
        <p14:creationId xmlns:p14="http://schemas.microsoft.com/office/powerpoint/2010/main" val="394425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9037"/>
            <a:ext cx="8686800" cy="1143000"/>
          </a:xfrm>
        </p:spPr>
        <p:txBody>
          <a:bodyPr>
            <a:normAutofit fontScale="90000"/>
          </a:bodyPr>
          <a:lstStyle/>
          <a:p>
            <a:r>
              <a:rPr lang="en-US" dirty="0"/>
              <a:t>h</a:t>
            </a:r>
            <a:r>
              <a:rPr lang="en-US" dirty="0" smtClean="0"/>
              <a:t>istorically </a:t>
            </a:r>
            <a:r>
              <a:rPr lang="en-US" dirty="0"/>
              <a:t>u</a:t>
            </a:r>
            <a:r>
              <a:rPr lang="en-US" dirty="0" smtClean="0"/>
              <a:t>nderutilized </a:t>
            </a:r>
            <a:r>
              <a:rPr lang="en-US" dirty="0"/>
              <a:t>b</a:t>
            </a:r>
            <a:r>
              <a:rPr lang="en-US" dirty="0" smtClean="0"/>
              <a:t>usinesses </a:t>
            </a:r>
            <a:r>
              <a:rPr lang="en-US" dirty="0" smtClean="0">
                <a:solidFill>
                  <a:schemeClr val="tx1">
                    <a:lumMod val="50000"/>
                    <a:lumOff val="50000"/>
                  </a:schemeClr>
                </a:solidFill>
              </a:rPr>
              <a:t>(HUB)</a:t>
            </a:r>
            <a:br>
              <a:rPr lang="en-US" dirty="0" smtClean="0">
                <a:solidFill>
                  <a:schemeClr val="tx1">
                    <a:lumMod val="50000"/>
                    <a:lumOff val="50000"/>
                  </a:schemeClr>
                </a:solidFill>
              </a:rPr>
            </a:b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2408237"/>
            <a:ext cx="8229600" cy="4525963"/>
          </a:xfrm>
        </p:spPr>
        <p:txBody>
          <a:bodyPr>
            <a:normAutofit/>
          </a:bodyPr>
          <a:lstStyle/>
          <a:p>
            <a:r>
              <a:rPr lang="en-US" sz="2800" dirty="0" smtClean="0"/>
              <a:t>Opt-in, network for government contract bids. </a:t>
            </a:r>
          </a:p>
          <a:p>
            <a:r>
              <a:rPr lang="en-US" sz="2800" dirty="0" smtClean="0"/>
              <a:t>Separate fields for gender and </a:t>
            </a:r>
            <a:r>
              <a:rPr lang="en-US" sz="2800" dirty="0" smtClean="0"/>
              <a:t>race/ethnicity</a:t>
            </a:r>
          </a:p>
          <a:p>
            <a:r>
              <a:rPr lang="en-US" sz="2800" dirty="0" smtClean="0"/>
              <a:t>Also includes owners w/disability</a:t>
            </a:r>
            <a:endParaRPr lang="en-US" sz="2800" dirty="0" smtClean="0"/>
          </a:p>
          <a:p>
            <a:r>
              <a:rPr lang="en-US" sz="2800" dirty="0" smtClean="0"/>
              <a:t>Ethnic </a:t>
            </a:r>
            <a:r>
              <a:rPr lang="en-US" sz="2800" dirty="0" smtClean="0"/>
              <a:t>categories: Asian-American (AA); American Indian (AI); Black (B); Hispanic (HA)</a:t>
            </a:r>
          </a:p>
          <a:p>
            <a:r>
              <a:rPr lang="en-US" sz="2800" dirty="0" smtClean="0"/>
              <a:t>186 businesses (based in Durham)</a:t>
            </a:r>
          </a:p>
          <a:p>
            <a:endParaRPr lang="en-US" sz="2800" dirty="0" smtClean="0"/>
          </a:p>
        </p:txBody>
      </p:sp>
    </p:spTree>
    <p:extLst>
      <p:ext uri="{BB962C8B-B14F-4D97-AF65-F5344CB8AC3E}">
        <p14:creationId xmlns:p14="http://schemas.microsoft.com/office/powerpoint/2010/main" val="114384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9037"/>
            <a:ext cx="8686800" cy="1143000"/>
          </a:xfrm>
        </p:spPr>
        <p:txBody>
          <a:bodyPr>
            <a:normAutofit fontScale="90000"/>
          </a:bodyPr>
          <a:lstStyle/>
          <a:p>
            <a:r>
              <a:rPr lang="en-US" dirty="0"/>
              <a:t>m</a:t>
            </a:r>
            <a:r>
              <a:rPr lang="en-US" dirty="0" smtClean="0"/>
              <a:t>inority and women-owned businesses </a:t>
            </a:r>
            <a:r>
              <a:rPr lang="en-US" dirty="0" smtClean="0">
                <a:solidFill>
                  <a:schemeClr val="tx1">
                    <a:lumMod val="50000"/>
                    <a:lumOff val="50000"/>
                  </a:schemeClr>
                </a:solidFill>
              </a:rPr>
              <a:t>(</a:t>
            </a:r>
            <a:r>
              <a:rPr lang="en-US" dirty="0" err="1" smtClean="0">
                <a:solidFill>
                  <a:schemeClr val="tx1">
                    <a:lumMod val="50000"/>
                    <a:lumOff val="50000"/>
                  </a:schemeClr>
                </a:solidFill>
              </a:rPr>
              <a:t>SDBE</a:t>
            </a:r>
            <a:r>
              <a:rPr lang="en-US" dirty="0" smtClean="0">
                <a:solidFill>
                  <a:schemeClr val="tx1">
                    <a:lumMod val="50000"/>
                    <a:lumOff val="50000"/>
                  </a:schemeClr>
                </a:solidFill>
              </a:rPr>
              <a:t>)</a:t>
            </a:r>
            <a:br>
              <a:rPr lang="en-US" dirty="0" smtClean="0">
                <a:solidFill>
                  <a:schemeClr val="tx1">
                    <a:lumMod val="50000"/>
                    <a:lumOff val="50000"/>
                  </a:schemeClr>
                </a:solidFill>
              </a:rPr>
            </a:b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2484437"/>
            <a:ext cx="8229600" cy="4678363"/>
          </a:xfrm>
        </p:spPr>
        <p:txBody>
          <a:bodyPr>
            <a:noAutofit/>
          </a:bodyPr>
          <a:lstStyle/>
          <a:p>
            <a:r>
              <a:rPr lang="en-US" sz="2400" dirty="0" smtClean="0"/>
              <a:t>Fields also include:</a:t>
            </a:r>
          </a:p>
          <a:p>
            <a:pPr lvl="1"/>
            <a:r>
              <a:rPr lang="en-US" sz="2400" dirty="0" smtClean="0"/>
              <a:t>service </a:t>
            </a:r>
            <a:r>
              <a:rPr lang="en-US" sz="2400" dirty="0" smtClean="0"/>
              <a:t>type (not standardized) </a:t>
            </a:r>
            <a:endParaRPr lang="en-US" sz="2400" dirty="0"/>
          </a:p>
          <a:p>
            <a:pPr lvl="1"/>
            <a:r>
              <a:rPr lang="en-US" sz="2400" dirty="0" smtClean="0"/>
              <a:t>business </a:t>
            </a:r>
            <a:r>
              <a:rPr lang="en-US" sz="2400" dirty="0" smtClean="0"/>
              <a:t>class: construction, professional services, non-professional services, supplier/vendor </a:t>
            </a:r>
          </a:p>
          <a:p>
            <a:pPr marL="285750" indent="-285750"/>
            <a:r>
              <a:rPr lang="en-US" sz="2400" dirty="0" smtClean="0"/>
              <a:t>Combined categories (one field) : Asian-American (AS); Minority (M); Hispanic (H); Women-owned (W)</a:t>
            </a:r>
          </a:p>
          <a:p>
            <a:r>
              <a:rPr lang="en-US" sz="2400" dirty="0" smtClean="0"/>
              <a:t>273 businesses (based in Durham)</a:t>
            </a:r>
            <a:endParaRPr lang="en-US" sz="2400" dirty="0"/>
          </a:p>
        </p:txBody>
      </p:sp>
    </p:spTree>
    <p:extLst>
      <p:ext uri="{BB962C8B-B14F-4D97-AF65-F5344CB8AC3E}">
        <p14:creationId xmlns:p14="http://schemas.microsoft.com/office/powerpoint/2010/main" val="189511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hnki\Desktop\ForwardCities_NH_Assessment_Files\MinorityBusinesses\SDBE6915_ZIPOvervi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 t="7998" r="1574" b="13332"/>
          <a:stretch/>
        </p:blipFill>
        <p:spPr bwMode="auto">
          <a:xfrm>
            <a:off x="76200" y="609600"/>
            <a:ext cx="8983851" cy="563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6351657"/>
            <a:ext cx="8983851" cy="353943"/>
          </a:xfrm>
          <a:prstGeom prst="rect">
            <a:avLst/>
          </a:prstGeom>
        </p:spPr>
        <p:txBody>
          <a:bodyPr wrap="square">
            <a:spAutoFit/>
          </a:bodyPr>
          <a:lstStyle/>
          <a:p>
            <a:pPr algn="ctr"/>
            <a:r>
              <a:rPr lang="en-US" sz="1700" dirty="0" err="1" smtClean="0">
                <a:solidFill>
                  <a:schemeClr val="tx1">
                    <a:lumMod val="65000"/>
                    <a:lumOff val="35000"/>
                  </a:schemeClr>
                </a:solidFill>
                <a:latin typeface="Arial" pitchFamily="34" charset="0"/>
                <a:cs typeface="Arial" pitchFamily="34" charset="0"/>
              </a:rPr>
              <a:t>SDBE</a:t>
            </a:r>
            <a:r>
              <a:rPr lang="en-US" sz="1700" dirty="0" smtClean="0">
                <a:solidFill>
                  <a:schemeClr val="tx1">
                    <a:lumMod val="65000"/>
                    <a:lumOff val="35000"/>
                  </a:schemeClr>
                </a:solidFill>
                <a:latin typeface="Arial" pitchFamily="34" charset="0"/>
                <a:cs typeface="Arial" pitchFamily="34" charset="0"/>
              </a:rPr>
              <a:t> includes </a:t>
            </a:r>
            <a:r>
              <a:rPr lang="en-US" sz="1700" dirty="0">
                <a:solidFill>
                  <a:schemeClr val="tx1">
                    <a:lumMod val="65000"/>
                    <a:lumOff val="35000"/>
                  </a:schemeClr>
                </a:solidFill>
                <a:latin typeface="Arial" pitchFamily="34" charset="0"/>
                <a:cs typeface="Arial" pitchFamily="34" charset="0"/>
              </a:rPr>
              <a:t>any contractor seeking to do business in the city </a:t>
            </a:r>
            <a:r>
              <a:rPr lang="en-US" sz="1700" dirty="0" smtClean="0">
                <a:solidFill>
                  <a:schemeClr val="tx1">
                    <a:lumMod val="65000"/>
                    <a:lumOff val="35000"/>
                  </a:schemeClr>
                </a:solidFill>
                <a:latin typeface="Arial" pitchFamily="34" charset="0"/>
                <a:cs typeface="Arial" pitchFamily="34" charset="0"/>
              </a:rPr>
              <a:t>(30</a:t>
            </a:r>
            <a:r>
              <a:rPr lang="en-US" sz="1700" dirty="0">
                <a:solidFill>
                  <a:schemeClr val="tx1">
                    <a:lumMod val="65000"/>
                    <a:lumOff val="35000"/>
                  </a:schemeClr>
                </a:solidFill>
                <a:latin typeface="Arial" pitchFamily="34" charset="0"/>
                <a:cs typeface="Arial" pitchFamily="34" charset="0"/>
              </a:rPr>
              <a:t>% based in Durham)</a:t>
            </a:r>
          </a:p>
        </p:txBody>
      </p:sp>
    </p:spTree>
    <p:extLst>
      <p:ext uri="{BB962C8B-B14F-4D97-AF65-F5344CB8AC3E}">
        <p14:creationId xmlns:p14="http://schemas.microsoft.com/office/powerpoint/2010/main" val="207060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registered state corporations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Secretary of State/Corporations</a:t>
            </a:r>
          </a:p>
          <a:p>
            <a:r>
              <a:rPr lang="en-US" dirty="0" smtClean="0"/>
              <a:t>Complete reference to licensing activity</a:t>
            </a:r>
          </a:p>
          <a:p>
            <a:pPr lvl="1"/>
            <a:r>
              <a:rPr lang="en-US" dirty="0" smtClean="0"/>
              <a:t>Licensed </a:t>
            </a:r>
            <a:r>
              <a:rPr lang="en-US" dirty="0" err="1" smtClean="0"/>
              <a:t>LLCs</a:t>
            </a:r>
            <a:r>
              <a:rPr lang="en-US" dirty="0" smtClean="0"/>
              <a:t>, </a:t>
            </a:r>
            <a:r>
              <a:rPr lang="en-US" dirty="0" err="1" smtClean="0"/>
              <a:t>PLLCs</a:t>
            </a:r>
            <a:r>
              <a:rPr lang="en-US" dirty="0" smtClean="0"/>
              <a:t>, non-profits, etc.</a:t>
            </a:r>
          </a:p>
          <a:p>
            <a:pPr lvl="1"/>
            <a:r>
              <a:rPr lang="en-US" dirty="0" smtClean="0"/>
              <a:t>Dissolutions, withdrawals, conversions, mergers…</a:t>
            </a:r>
          </a:p>
          <a:p>
            <a:r>
              <a:rPr lang="en-US" dirty="0" smtClean="0"/>
              <a:t>Registered address + street </a:t>
            </a:r>
            <a:r>
              <a:rPr lang="en-US" dirty="0" smtClean="0"/>
              <a:t>address</a:t>
            </a:r>
            <a:endParaRPr lang="en-US" dirty="0" smtClean="0"/>
          </a:p>
          <a:p>
            <a:r>
              <a:rPr lang="en-US" dirty="0" smtClean="0"/>
              <a:t>Updated in ~real </a:t>
            </a:r>
            <a:r>
              <a:rPr lang="en-US" dirty="0" smtClean="0"/>
              <a:t>time</a:t>
            </a:r>
            <a:endParaRPr lang="en-US" dirty="0" smtClean="0"/>
          </a:p>
          <a:p>
            <a:r>
              <a:rPr lang="en-US" dirty="0" smtClean="0"/>
              <a:t>Public </a:t>
            </a:r>
            <a:r>
              <a:rPr lang="en-US" dirty="0"/>
              <a:t>portal* </a:t>
            </a:r>
            <a:r>
              <a:rPr lang="en-US" dirty="0" smtClean="0"/>
              <a:t>and subscription </a:t>
            </a:r>
            <a:r>
              <a:rPr lang="en-US" dirty="0" smtClean="0"/>
              <a:t>service (access to SQL </a:t>
            </a:r>
            <a:r>
              <a:rPr lang="en-US" dirty="0" err="1" smtClean="0"/>
              <a:t>db</a:t>
            </a:r>
            <a:r>
              <a:rPr lang="en-US" dirty="0" smtClean="0"/>
              <a:t>)</a:t>
            </a:r>
            <a:endParaRPr lang="en-US" dirty="0"/>
          </a:p>
        </p:txBody>
      </p:sp>
    </p:spTree>
    <p:extLst>
      <p:ext uri="{BB962C8B-B14F-4D97-AF65-F5344CB8AC3E}">
        <p14:creationId xmlns:p14="http://schemas.microsoft.com/office/powerpoint/2010/main" val="2169016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19147</TotalTime>
  <Words>1234</Words>
  <Application>Microsoft Office PowerPoint</Application>
  <PresentationFormat>On-screen Show (4:3)</PresentationFormat>
  <Paragraphs>155</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Local Administrative Sources for Business Data NNIP September 2016 </vt:lpstr>
      <vt:lpstr>About DataWorks</vt:lpstr>
      <vt:lpstr>local business data | sources</vt:lpstr>
      <vt:lpstr>local business data | basic content</vt:lpstr>
      <vt:lpstr>privilege license database </vt:lpstr>
      <vt:lpstr>historically underutilized businesses (HUB) </vt:lpstr>
      <vt:lpstr>minority and women-owned businesses (SDBE) </vt:lpstr>
      <vt:lpstr>PowerPoint Presentation</vt:lpstr>
      <vt:lpstr>registered state corporations</vt:lpstr>
      <vt:lpstr>what’s missing from these sources? </vt:lpstr>
      <vt:lpstr>purposes</vt:lpstr>
      <vt:lpstr>PowerPoint Presentation</vt:lpstr>
      <vt:lpstr>PowerPoint Presentation</vt:lpstr>
      <vt:lpstr>PowerPoint Presentation</vt:lpstr>
      <vt:lpstr>purposes</vt:lpstr>
      <vt:lpstr>PowerPoint Presentation</vt:lpstr>
      <vt:lpstr>PowerPoint Presentation</vt:lpstr>
      <vt:lpstr>PowerPoint Presentation</vt:lpstr>
      <vt:lpstr>purposes</vt:lpstr>
      <vt:lpstr>PowerPoint Presentation</vt:lpstr>
    </vt:vector>
  </TitlesOfParts>
  <Company>City of Durham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Nnip september 2016 john killeen</dc:title>
  <dc:creator>Killeen, John</dc:creator>
  <cp:lastModifiedBy>Killeen, John</cp:lastModifiedBy>
  <cp:revision>85</cp:revision>
  <dcterms:created xsi:type="dcterms:W3CDTF">2016-08-15T13:17:58Z</dcterms:created>
  <dcterms:modified xsi:type="dcterms:W3CDTF">2016-09-01T13:24:04Z</dcterms:modified>
</cp:coreProperties>
</file>