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288" r:id="rId2"/>
    <p:sldId id="596" r:id="rId3"/>
    <p:sldId id="660" r:id="rId4"/>
    <p:sldId id="662" r:id="rId5"/>
    <p:sldId id="282" r:id="rId6"/>
    <p:sldId id="284" r:id="rId7"/>
    <p:sldId id="661" r:id="rId8"/>
    <p:sldId id="659" r:id="rId9"/>
    <p:sldId id="663" r:id="rId10"/>
    <p:sldId id="667" r:id="rId11"/>
    <p:sldId id="664" r:id="rId12"/>
    <p:sldId id="665" r:id="rId13"/>
    <p:sldId id="66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966" autoAdjust="0"/>
  </p:normalViewPr>
  <p:slideViewPr>
    <p:cSldViewPr snapToGrid="0">
      <p:cViewPr varScale="1">
        <p:scale>
          <a:sx n="90" d="100"/>
          <a:sy n="90" d="100"/>
        </p:scale>
        <p:origin x="21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60AA7-1A11-4A86-9516-36351BCE23A3}" type="datetimeFigureOut">
              <a:rPr lang="en-US" smtClean="0"/>
              <a:t>6/10/2019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E6580-B5D3-4A87-9F62-B401F65E20D9}" type="slidenum">
              <a:rPr lang="en-US" smtClean="0"/>
              <a:t>‹#›</a:t>
            </a:fld>
            <a:endParaRPr lang="en-US"/>
          </a:p>
        </p:txBody>
      </p:sp>
    </p:spTree>
    <p:extLst>
      <p:ext uri="{BB962C8B-B14F-4D97-AF65-F5344CB8AC3E}">
        <p14:creationId xmlns:p14="http://schemas.microsoft.com/office/powerpoint/2010/main" val="48576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48a421389c_0_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48a421389c_0_7: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666" name="Google Shape;666;g48a421389c_0_7: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8788" name="Slide Number Placeholder 3"/>
          <p:cNvSpPr>
            <a:spLocks noGrp="1"/>
          </p:cNvSpPr>
          <p:nvPr>
            <p:ph type="sldNum" sz="quarter" idx="5"/>
          </p:nvPr>
        </p:nvSpPr>
        <p:spPr bwMode="auto">
          <a:noFill/>
          <a:ln>
            <a:miter lim="800000"/>
            <a:headEnd/>
            <a:tailEnd/>
          </a:ln>
        </p:spPr>
        <p:txBody>
          <a:bodyPr/>
          <a:lstStyle/>
          <a:p>
            <a:fld id="{AD1BA3FD-9D10-494C-BB47-10ABE6DFD12B}" type="slidenum">
              <a:rPr lang="en-US"/>
              <a:pPr/>
              <a:t>10</a:t>
            </a:fld>
            <a:endParaRPr lang="en-US"/>
          </a:p>
        </p:txBody>
      </p:sp>
    </p:spTree>
    <p:extLst>
      <p:ext uri="{BB962C8B-B14F-4D97-AF65-F5344CB8AC3E}">
        <p14:creationId xmlns:p14="http://schemas.microsoft.com/office/powerpoint/2010/main" val="228529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a:lstStyle/>
          <a:p>
            <a:fld id="{3B11597C-96DE-4094-B35E-D8AE10EAB2E1}" type="slidenum">
              <a:rPr lang="en-US"/>
              <a:pPr/>
              <a:t>12</a:t>
            </a:fld>
            <a:endParaRPr 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xfrm>
            <a:off x="914400" y="4422775"/>
            <a:ext cx="5029200" cy="4191000"/>
          </a:xfrm>
          <a:noFill/>
        </p:spPr>
        <p:txBody>
          <a:bodyPr wrap="square" numCol="1" anchor="t" anchorCtr="0" compatLnSpc="1">
            <a:prstTxWarp prst="textNoShape">
              <a:avLst/>
            </a:prstTxWarp>
          </a:bodyPr>
          <a:lstStyle/>
          <a:p>
            <a:r>
              <a:rPr lang="en-US" dirty="0"/>
              <a:t>We had to get on TV and Radio. Not everyone uses the internet as much as many of the folks in this room. We found that by getting on TV and radio we greatly expanded our reach to grassroots folks as well as decisionmakers.</a:t>
            </a:r>
          </a:p>
          <a:p>
            <a:r>
              <a:rPr lang="en-US" dirty="0"/>
              <a:t>Why was it important to reach a broader audience?  Because our goal is {click} to form a common understanding from which all stakeholders can move forward in a common direction.</a:t>
            </a:r>
          </a:p>
        </p:txBody>
      </p:sp>
    </p:spTree>
    <p:extLst>
      <p:ext uri="{BB962C8B-B14F-4D97-AF65-F5344CB8AC3E}">
        <p14:creationId xmlns:p14="http://schemas.microsoft.com/office/powerpoint/2010/main" val="3808331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a:lstStyle/>
          <a:p>
            <a:fld id="{3B11597C-96DE-4094-B35E-D8AE10EAB2E1}" type="slidenum">
              <a:rPr lang="en-US"/>
              <a:pPr/>
              <a:t>2</a:t>
            </a:fld>
            <a:endParaRPr 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xfrm>
            <a:off x="914400" y="4422775"/>
            <a:ext cx="5029200" cy="4191000"/>
          </a:xfrm>
          <a:noFill/>
        </p:spPr>
        <p:txBody>
          <a:bodyPr wrap="square" numCol="1" anchor="t" anchorCtr="0" compatLnSpc="1">
            <a:prstTxWarp prst="textNoShape">
              <a:avLst/>
            </a:prstTxWarp>
          </a:bodyPr>
          <a:lstStyle/>
          <a:p>
            <a:pPr eaLnBrk="1" hangingPunct="1">
              <a:spcBef>
                <a:spcPct val="0"/>
              </a:spcBef>
            </a:pPr>
            <a:r>
              <a:rPr lang="en-US" dirty="0"/>
              <a:t>For many years our web site has been used extensively for grant writing, planning and advocacy.  But after Katrina we wanted to extend our reach even further, to create a common understanding of trends to help inform the actions of key decisionmakers as well as the general public. And we realized that if we really wanted to democratize data, the internet wouldn’t cut it.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a:lstStyle/>
          <a:p>
            <a:fld id="{3B11597C-96DE-4094-B35E-D8AE10EAB2E1}" type="slidenum">
              <a:rPr lang="en-US"/>
              <a:pPr/>
              <a:t>3</a:t>
            </a:fld>
            <a:endParaRPr 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xfrm>
            <a:off x="914400" y="4422775"/>
            <a:ext cx="5029200" cy="4191000"/>
          </a:xfrm>
          <a:noFill/>
        </p:spPr>
        <p:txBody>
          <a:bodyPr wrap="square" numCol="1" anchor="t" anchorCtr="0" compatLnSpc="1">
            <a:prstTxWarp prst="textNoShape">
              <a:avLst/>
            </a:prstTxWarp>
          </a:bodyPr>
          <a:lstStyle/>
          <a:p>
            <a:r>
              <a:rPr lang="en-US" dirty="0"/>
              <a:t>We had to get on TV and Radio. Not everyone uses the internet as much as many of the folks in this room. We found that by getting on TV and radio we greatly expanded our reach to grassroots folks as well as decisionmakers.</a:t>
            </a:r>
          </a:p>
          <a:p>
            <a:r>
              <a:rPr lang="en-US" dirty="0"/>
              <a:t>Why was it important to reach a broader audience?  Because our goal is {click} to form a common understanding from which all stakeholders can move forward in a common direction.</a:t>
            </a:r>
          </a:p>
        </p:txBody>
      </p:sp>
    </p:spTree>
    <p:extLst>
      <p:ext uri="{BB962C8B-B14F-4D97-AF65-F5344CB8AC3E}">
        <p14:creationId xmlns:p14="http://schemas.microsoft.com/office/powerpoint/2010/main" val="1998015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6: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800"/>
              </a:spcBef>
              <a:spcAft>
                <a:spcPts val="0"/>
              </a:spcAft>
              <a:buClr>
                <a:schemeClr val="dk1"/>
              </a:buClr>
              <a:buSzPts val="1100"/>
              <a:buFont typeface="Arial"/>
              <a:buNone/>
            </a:pPr>
            <a:endParaRPr sz="800" dirty="0">
              <a:solidFill>
                <a:srgbClr val="09254C"/>
              </a:solidFill>
              <a:latin typeface="Arial"/>
              <a:ea typeface="Arial"/>
              <a:cs typeface="Arial"/>
              <a:sym typeface="Arial"/>
            </a:endParaRPr>
          </a:p>
          <a:p>
            <a:pPr marL="0" lvl="0" indent="0" algn="l" rtl="0">
              <a:spcBef>
                <a:spcPts val="0"/>
              </a:spcBef>
              <a:spcAft>
                <a:spcPts val="0"/>
              </a:spcAft>
              <a:buNone/>
            </a:pPr>
            <a:endParaRPr sz="800" dirty="0">
              <a:latin typeface="Arial"/>
              <a:ea typeface="Arial"/>
              <a:cs typeface="Arial"/>
              <a:sym typeface="Arial"/>
            </a:endParaRPr>
          </a:p>
        </p:txBody>
      </p:sp>
      <p:sp>
        <p:nvSpPr>
          <p:cNvPr id="608" name="Google Shape;608;p6: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35841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6: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800"/>
              </a:spcBef>
              <a:spcAft>
                <a:spcPts val="0"/>
              </a:spcAft>
              <a:buClr>
                <a:schemeClr val="dk1"/>
              </a:buClr>
              <a:buSzPts val="1100"/>
              <a:buFont typeface="Arial"/>
              <a:buNone/>
            </a:pPr>
            <a:endParaRPr sz="800" dirty="0">
              <a:solidFill>
                <a:srgbClr val="09254C"/>
              </a:solidFill>
              <a:latin typeface="Arial"/>
              <a:ea typeface="Arial"/>
              <a:cs typeface="Arial"/>
              <a:sym typeface="Arial"/>
            </a:endParaRPr>
          </a:p>
          <a:p>
            <a:pPr marL="0" lvl="0" indent="0" algn="l" rtl="0">
              <a:spcBef>
                <a:spcPts val="0"/>
              </a:spcBef>
              <a:spcAft>
                <a:spcPts val="0"/>
              </a:spcAft>
              <a:buNone/>
            </a:pPr>
            <a:endParaRPr sz="800" dirty="0">
              <a:latin typeface="Arial"/>
              <a:ea typeface="Arial"/>
              <a:cs typeface="Arial"/>
              <a:sym typeface="Arial"/>
            </a:endParaRPr>
          </a:p>
        </p:txBody>
      </p:sp>
      <p:sp>
        <p:nvSpPr>
          <p:cNvPr id="608" name="Google Shape;608;p6: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939863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8: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624" name="Google Shape;624;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117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8: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624" name="Google Shape;624;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985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Of course, you have a lot of data, and you know all the nuances in the data. But you have to find the key message or messages and make sure you articulate those.</a:t>
            </a:r>
          </a:p>
        </p:txBody>
      </p:sp>
      <p:sp>
        <p:nvSpPr>
          <p:cNvPr id="118788" name="Slide Number Placeholder 3"/>
          <p:cNvSpPr>
            <a:spLocks noGrp="1"/>
          </p:cNvSpPr>
          <p:nvPr>
            <p:ph type="sldNum" sz="quarter" idx="5"/>
          </p:nvPr>
        </p:nvSpPr>
        <p:spPr bwMode="auto">
          <a:noFill/>
          <a:ln>
            <a:miter lim="800000"/>
            <a:headEnd/>
            <a:tailEnd/>
          </a:ln>
        </p:spPr>
        <p:txBody>
          <a:bodyPr/>
          <a:lstStyle/>
          <a:p>
            <a:fld id="{AD1BA3FD-9D10-494C-BB47-10ABE6DFD12B}"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Address common misconceptions.  A great way to get media attention.  </a:t>
            </a:r>
          </a:p>
          <a:p>
            <a:r>
              <a:rPr lang="en-US" dirty="0"/>
              <a:t>For example, {click}</a:t>
            </a:r>
          </a:p>
          <a:p>
            <a:r>
              <a:rPr lang="en-US" dirty="0"/>
              <a:t>When in fact, {click} poverty is growing most quickly in the suburbs.</a:t>
            </a:r>
          </a:p>
          <a:p>
            <a:r>
              <a:rPr lang="en-US" dirty="0"/>
              <a:t>We are constantly scanning the media to identify common misconceptions or preconceptions that can be addressed with a data.  We also attend all kinds of meetings to scan for possible preconceptions that can be addressed with data.</a:t>
            </a:r>
          </a:p>
          <a:p>
            <a:r>
              <a:rPr lang="en-US" dirty="0"/>
              <a:t>And then, of course, focus your message on that misconception</a:t>
            </a:r>
          </a:p>
          <a:p>
            <a:endParaRPr lang="en-US" dirty="0"/>
          </a:p>
        </p:txBody>
      </p:sp>
      <p:sp>
        <p:nvSpPr>
          <p:cNvPr id="118788" name="Slide Number Placeholder 3"/>
          <p:cNvSpPr>
            <a:spLocks noGrp="1"/>
          </p:cNvSpPr>
          <p:nvPr>
            <p:ph type="sldNum" sz="quarter" idx="5"/>
          </p:nvPr>
        </p:nvSpPr>
        <p:spPr bwMode="auto">
          <a:noFill/>
          <a:ln>
            <a:miter lim="800000"/>
            <a:headEnd/>
            <a:tailEnd/>
          </a:ln>
        </p:spPr>
        <p:txBody>
          <a:bodyPr/>
          <a:lstStyle/>
          <a:p>
            <a:fld id="{AD1BA3FD-9D10-494C-BB47-10ABE6DFD12B}" type="slidenum">
              <a:rPr lang="en-US"/>
              <a:pPr/>
              <a:t>9</a:t>
            </a:fld>
            <a:endParaRPr lang="en-US"/>
          </a:p>
        </p:txBody>
      </p:sp>
    </p:spTree>
    <p:extLst>
      <p:ext uri="{BB962C8B-B14F-4D97-AF65-F5344CB8AC3E}">
        <p14:creationId xmlns:p14="http://schemas.microsoft.com/office/powerpoint/2010/main" val="271064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E68921-5FBA-48A7-ADBB-FED258D428F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49D69-47DB-4379-B5F1-CE6A13CD46B5}" type="slidenum">
              <a:rPr lang="en-US" smtClean="0"/>
              <a:t>‹#›</a:t>
            </a:fld>
            <a:endParaRPr lang="en-US"/>
          </a:p>
        </p:txBody>
      </p:sp>
    </p:spTree>
    <p:extLst>
      <p:ext uri="{BB962C8B-B14F-4D97-AF65-F5344CB8AC3E}">
        <p14:creationId xmlns:p14="http://schemas.microsoft.com/office/powerpoint/2010/main" val="4201499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E68921-5FBA-48A7-ADBB-FED258D428F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49D69-47DB-4379-B5F1-CE6A13CD46B5}" type="slidenum">
              <a:rPr lang="en-US" smtClean="0"/>
              <a:t>‹#›</a:t>
            </a:fld>
            <a:endParaRPr lang="en-US"/>
          </a:p>
        </p:txBody>
      </p:sp>
    </p:spTree>
    <p:extLst>
      <p:ext uri="{BB962C8B-B14F-4D97-AF65-F5344CB8AC3E}">
        <p14:creationId xmlns:p14="http://schemas.microsoft.com/office/powerpoint/2010/main" val="3706771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E68921-5FBA-48A7-ADBB-FED258D428F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49D69-47DB-4379-B5F1-CE6A13CD46B5}" type="slidenum">
              <a:rPr lang="en-US" smtClean="0"/>
              <a:t>‹#›</a:t>
            </a:fld>
            <a:endParaRPr lang="en-US"/>
          </a:p>
        </p:txBody>
      </p:sp>
    </p:spTree>
    <p:extLst>
      <p:ext uri="{BB962C8B-B14F-4D97-AF65-F5344CB8AC3E}">
        <p14:creationId xmlns:p14="http://schemas.microsoft.com/office/powerpoint/2010/main" val="258384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2"/>
        <p:cNvGrpSpPr/>
        <p:nvPr/>
      </p:nvGrpSpPr>
      <p:grpSpPr>
        <a:xfrm>
          <a:off x="0" y="0"/>
          <a:ext cx="0" cy="0"/>
          <a:chOff x="0" y="0"/>
          <a:chExt cx="0" cy="0"/>
        </a:xfrm>
      </p:grpSpPr>
      <p:sp>
        <p:nvSpPr>
          <p:cNvPr id="23" name="Google Shape;23;p3"/>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lstStyle>
            <a:lvl1pPr marL="457189" lvl="0" indent="-342891" algn="l">
              <a:spcBef>
                <a:spcPts val="360"/>
              </a:spcBef>
              <a:spcAft>
                <a:spcPts val="0"/>
              </a:spcAft>
              <a:buClr>
                <a:schemeClr val="dk1"/>
              </a:buClr>
              <a:buSzPts val="1800"/>
              <a:buChar char="•"/>
              <a:defRPr/>
            </a:lvl1pPr>
            <a:lvl2pPr marL="914377" lvl="1" indent="-342891" algn="l">
              <a:spcBef>
                <a:spcPts val="360"/>
              </a:spcBef>
              <a:spcAft>
                <a:spcPts val="0"/>
              </a:spcAft>
              <a:buClr>
                <a:schemeClr val="dk1"/>
              </a:buClr>
              <a:buSzPts val="1800"/>
              <a:buChar char="–"/>
              <a:defRPr/>
            </a:lvl2pPr>
            <a:lvl3pPr marL="1371566" lvl="2" indent="-342891" algn="l">
              <a:spcBef>
                <a:spcPts val="360"/>
              </a:spcBef>
              <a:spcAft>
                <a:spcPts val="0"/>
              </a:spcAft>
              <a:buClr>
                <a:schemeClr val="dk1"/>
              </a:buClr>
              <a:buSzPts val="1800"/>
              <a:buChar char="•"/>
              <a:defRPr/>
            </a:lvl3pPr>
            <a:lvl4pPr marL="1828754" lvl="3" indent="-342891" algn="l">
              <a:spcBef>
                <a:spcPts val="360"/>
              </a:spcBef>
              <a:spcAft>
                <a:spcPts val="0"/>
              </a:spcAft>
              <a:buClr>
                <a:schemeClr val="dk1"/>
              </a:buClr>
              <a:buSzPts val="1800"/>
              <a:buChar char="–"/>
              <a:defRPr/>
            </a:lvl4pPr>
            <a:lvl5pPr marL="2285943" lvl="4" indent="-342891" algn="l">
              <a:spcBef>
                <a:spcPts val="360"/>
              </a:spcBef>
              <a:spcAft>
                <a:spcPts val="0"/>
              </a:spcAft>
              <a:buClr>
                <a:schemeClr val="dk1"/>
              </a:buClr>
              <a:buSzPts val="1800"/>
              <a:buChar char="»"/>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457200" y="6324604"/>
            <a:ext cx="2133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sz="1200">
                <a:solidFill>
                  <a:srgbClr val="898989"/>
                </a:solidFill>
                <a:latin typeface="Asap"/>
                <a:ea typeface="Asap"/>
                <a:cs typeface="Asap"/>
                <a:sym typeface="Asap"/>
              </a:defRPr>
            </a:lvl1pPr>
            <a:lvl2pPr marL="0" lvl="1" indent="0" algn="l">
              <a:spcBef>
                <a:spcPts val="0"/>
              </a:spcBef>
              <a:spcAft>
                <a:spcPts val="0"/>
              </a:spcAft>
              <a:buNone/>
              <a:defRPr sz="1200">
                <a:solidFill>
                  <a:srgbClr val="898989"/>
                </a:solidFill>
                <a:latin typeface="Asap"/>
                <a:ea typeface="Asap"/>
                <a:cs typeface="Asap"/>
                <a:sym typeface="Asap"/>
              </a:defRPr>
            </a:lvl2pPr>
            <a:lvl3pPr marL="0" lvl="2" indent="0" algn="l">
              <a:spcBef>
                <a:spcPts val="0"/>
              </a:spcBef>
              <a:spcAft>
                <a:spcPts val="0"/>
              </a:spcAft>
              <a:buNone/>
              <a:defRPr sz="1200">
                <a:solidFill>
                  <a:srgbClr val="898989"/>
                </a:solidFill>
                <a:latin typeface="Asap"/>
                <a:ea typeface="Asap"/>
                <a:cs typeface="Asap"/>
                <a:sym typeface="Asap"/>
              </a:defRPr>
            </a:lvl3pPr>
            <a:lvl4pPr marL="0" lvl="3" indent="0" algn="l">
              <a:spcBef>
                <a:spcPts val="0"/>
              </a:spcBef>
              <a:spcAft>
                <a:spcPts val="0"/>
              </a:spcAft>
              <a:buNone/>
              <a:defRPr sz="1200">
                <a:solidFill>
                  <a:srgbClr val="898989"/>
                </a:solidFill>
                <a:latin typeface="Asap"/>
                <a:ea typeface="Asap"/>
                <a:cs typeface="Asap"/>
                <a:sym typeface="Asap"/>
              </a:defRPr>
            </a:lvl4pPr>
            <a:lvl5pPr marL="0" lvl="4" indent="0" algn="l">
              <a:spcBef>
                <a:spcPts val="0"/>
              </a:spcBef>
              <a:spcAft>
                <a:spcPts val="0"/>
              </a:spcAft>
              <a:buNone/>
              <a:defRPr sz="1200">
                <a:solidFill>
                  <a:srgbClr val="898989"/>
                </a:solidFill>
                <a:latin typeface="Asap"/>
                <a:ea typeface="Asap"/>
                <a:cs typeface="Asap"/>
                <a:sym typeface="Asap"/>
              </a:defRPr>
            </a:lvl5pPr>
            <a:lvl6pPr marL="0" lvl="5" indent="0" algn="l">
              <a:spcBef>
                <a:spcPts val="0"/>
              </a:spcBef>
              <a:spcAft>
                <a:spcPts val="0"/>
              </a:spcAft>
              <a:buNone/>
              <a:defRPr sz="1200">
                <a:solidFill>
                  <a:srgbClr val="898989"/>
                </a:solidFill>
                <a:latin typeface="Asap"/>
                <a:ea typeface="Asap"/>
                <a:cs typeface="Asap"/>
                <a:sym typeface="Asap"/>
              </a:defRPr>
            </a:lvl6pPr>
            <a:lvl7pPr marL="0" lvl="6" indent="0" algn="l">
              <a:spcBef>
                <a:spcPts val="0"/>
              </a:spcBef>
              <a:spcAft>
                <a:spcPts val="0"/>
              </a:spcAft>
              <a:buNone/>
              <a:defRPr sz="1200">
                <a:solidFill>
                  <a:srgbClr val="898989"/>
                </a:solidFill>
                <a:latin typeface="Asap"/>
                <a:ea typeface="Asap"/>
                <a:cs typeface="Asap"/>
                <a:sym typeface="Asap"/>
              </a:defRPr>
            </a:lvl7pPr>
            <a:lvl8pPr marL="0" lvl="7" indent="0" algn="l">
              <a:spcBef>
                <a:spcPts val="0"/>
              </a:spcBef>
              <a:spcAft>
                <a:spcPts val="0"/>
              </a:spcAft>
              <a:buNone/>
              <a:defRPr sz="1200">
                <a:solidFill>
                  <a:srgbClr val="898989"/>
                </a:solidFill>
                <a:latin typeface="Asap"/>
                <a:ea typeface="Asap"/>
                <a:cs typeface="Asap"/>
                <a:sym typeface="Asap"/>
              </a:defRPr>
            </a:lvl8pPr>
            <a:lvl9pPr marL="0" lvl="8" indent="0" algn="l">
              <a:spcBef>
                <a:spcPts val="0"/>
              </a:spcBef>
              <a:spcAft>
                <a:spcPts val="0"/>
              </a:spcAft>
              <a:buNone/>
              <a:defRPr sz="1200">
                <a:solidFill>
                  <a:srgbClr val="898989"/>
                </a:solidFill>
                <a:latin typeface="Asap"/>
                <a:ea typeface="Asap"/>
                <a:cs typeface="Asap"/>
                <a:sym typeface="Asap"/>
              </a:defRPr>
            </a:lvl9pPr>
          </a:lstStyle>
          <a:p>
            <a:fld id="{00000000-1234-1234-1234-123412341234}" type="slidenum">
              <a:rPr lang="en-US" smtClean="0"/>
              <a:pPr/>
              <a:t>‹#›</a:t>
            </a:fld>
            <a:endParaRPr lang="en-US"/>
          </a:p>
        </p:txBody>
      </p:sp>
      <p:sp>
        <p:nvSpPr>
          <p:cNvPr id="27" name="Google Shape;27;p3"/>
          <p:cNvSpPr txBox="1">
            <a:spLocks noGrp="1"/>
          </p:cNvSpPr>
          <p:nvPr>
            <p:ph type="title"/>
          </p:nvPr>
        </p:nvSpPr>
        <p:spPr>
          <a:xfrm>
            <a:off x="0" y="274638"/>
            <a:ext cx="9144000" cy="914400"/>
          </a:xfrm>
          <a:prstGeom prst="rect">
            <a:avLst/>
          </a:prstGeom>
          <a:solidFill>
            <a:srgbClr val="002F45"/>
          </a:solidFill>
          <a:ln>
            <a:noFill/>
          </a:ln>
        </p:spPr>
        <p:txBody>
          <a:bodyPr spcFirstLastPara="1" wrap="square" lIns="91425" tIns="45700" rIns="91425" bIns="45700" anchor="ctr" anchorCtr="0"/>
          <a:lstStyle>
            <a:lvl1pPr lvl="0" algn="l">
              <a:spcBef>
                <a:spcPts val="0"/>
              </a:spcBef>
              <a:spcAft>
                <a:spcPts val="0"/>
              </a:spcAft>
              <a:buSzPts val="1400"/>
              <a:buNone/>
              <a:defRPr>
                <a:solidFill>
                  <a:srgbClr val="B9DFF2"/>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313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E68921-5FBA-48A7-ADBB-FED258D428F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49D69-47DB-4379-B5F1-CE6A13CD46B5}" type="slidenum">
              <a:rPr lang="en-US" smtClean="0"/>
              <a:t>‹#›</a:t>
            </a:fld>
            <a:endParaRPr lang="en-US"/>
          </a:p>
        </p:txBody>
      </p:sp>
    </p:spTree>
    <p:extLst>
      <p:ext uri="{BB962C8B-B14F-4D97-AF65-F5344CB8AC3E}">
        <p14:creationId xmlns:p14="http://schemas.microsoft.com/office/powerpoint/2010/main" val="16246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E68921-5FBA-48A7-ADBB-FED258D428F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49D69-47DB-4379-B5F1-CE6A13CD46B5}" type="slidenum">
              <a:rPr lang="en-US" smtClean="0"/>
              <a:t>‹#›</a:t>
            </a:fld>
            <a:endParaRPr lang="en-US"/>
          </a:p>
        </p:txBody>
      </p:sp>
    </p:spTree>
    <p:extLst>
      <p:ext uri="{BB962C8B-B14F-4D97-AF65-F5344CB8AC3E}">
        <p14:creationId xmlns:p14="http://schemas.microsoft.com/office/powerpoint/2010/main" val="2787800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E68921-5FBA-48A7-ADBB-FED258D428F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49D69-47DB-4379-B5F1-CE6A13CD46B5}" type="slidenum">
              <a:rPr lang="en-US" smtClean="0"/>
              <a:t>‹#›</a:t>
            </a:fld>
            <a:endParaRPr lang="en-US"/>
          </a:p>
        </p:txBody>
      </p:sp>
    </p:spTree>
    <p:extLst>
      <p:ext uri="{BB962C8B-B14F-4D97-AF65-F5344CB8AC3E}">
        <p14:creationId xmlns:p14="http://schemas.microsoft.com/office/powerpoint/2010/main" val="1559212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E68921-5FBA-48A7-ADBB-FED258D428FD}"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749D69-47DB-4379-B5F1-CE6A13CD46B5}" type="slidenum">
              <a:rPr lang="en-US" smtClean="0"/>
              <a:t>‹#›</a:t>
            </a:fld>
            <a:endParaRPr lang="en-US"/>
          </a:p>
        </p:txBody>
      </p:sp>
    </p:spTree>
    <p:extLst>
      <p:ext uri="{BB962C8B-B14F-4D97-AF65-F5344CB8AC3E}">
        <p14:creationId xmlns:p14="http://schemas.microsoft.com/office/powerpoint/2010/main" val="1287303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E68921-5FBA-48A7-ADBB-FED258D428FD}"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749D69-47DB-4379-B5F1-CE6A13CD46B5}" type="slidenum">
              <a:rPr lang="en-US" smtClean="0"/>
              <a:t>‹#›</a:t>
            </a:fld>
            <a:endParaRPr lang="en-US"/>
          </a:p>
        </p:txBody>
      </p:sp>
    </p:spTree>
    <p:extLst>
      <p:ext uri="{BB962C8B-B14F-4D97-AF65-F5344CB8AC3E}">
        <p14:creationId xmlns:p14="http://schemas.microsoft.com/office/powerpoint/2010/main" val="66362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68921-5FBA-48A7-ADBB-FED258D428FD}"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749D69-47DB-4379-B5F1-CE6A13CD46B5}" type="slidenum">
              <a:rPr lang="en-US" smtClean="0"/>
              <a:t>‹#›</a:t>
            </a:fld>
            <a:endParaRPr lang="en-US"/>
          </a:p>
        </p:txBody>
      </p:sp>
    </p:spTree>
    <p:extLst>
      <p:ext uri="{BB962C8B-B14F-4D97-AF65-F5344CB8AC3E}">
        <p14:creationId xmlns:p14="http://schemas.microsoft.com/office/powerpoint/2010/main" val="3625823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E68921-5FBA-48A7-ADBB-FED258D428F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49D69-47DB-4379-B5F1-CE6A13CD46B5}" type="slidenum">
              <a:rPr lang="en-US" smtClean="0"/>
              <a:t>‹#›</a:t>
            </a:fld>
            <a:endParaRPr lang="en-US"/>
          </a:p>
        </p:txBody>
      </p:sp>
    </p:spTree>
    <p:extLst>
      <p:ext uri="{BB962C8B-B14F-4D97-AF65-F5344CB8AC3E}">
        <p14:creationId xmlns:p14="http://schemas.microsoft.com/office/powerpoint/2010/main" val="252701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E68921-5FBA-48A7-ADBB-FED258D428F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49D69-47DB-4379-B5F1-CE6A13CD46B5}" type="slidenum">
              <a:rPr lang="en-US" smtClean="0"/>
              <a:t>‹#›</a:t>
            </a:fld>
            <a:endParaRPr lang="en-US"/>
          </a:p>
        </p:txBody>
      </p:sp>
    </p:spTree>
    <p:extLst>
      <p:ext uri="{BB962C8B-B14F-4D97-AF65-F5344CB8AC3E}">
        <p14:creationId xmlns:p14="http://schemas.microsoft.com/office/powerpoint/2010/main" val="1351576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68921-5FBA-48A7-ADBB-FED258D428FD}" type="datetimeFigureOut">
              <a:rPr lang="en-US" smtClean="0"/>
              <a:t>6/10/2019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49D69-47DB-4379-B5F1-CE6A13CD46B5}" type="slidenum">
              <a:rPr lang="en-US" smtClean="0"/>
              <a:t>‹#›</a:t>
            </a:fld>
            <a:endParaRPr lang="en-US"/>
          </a:p>
        </p:txBody>
      </p:sp>
    </p:spTree>
    <p:extLst>
      <p:ext uri="{BB962C8B-B14F-4D97-AF65-F5344CB8AC3E}">
        <p14:creationId xmlns:p14="http://schemas.microsoft.com/office/powerpoint/2010/main" val="82485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91"/>
          <p:cNvSpPr txBox="1">
            <a:spLocks noGrp="1"/>
          </p:cNvSpPr>
          <p:nvPr>
            <p:ph type="sldNum" idx="12"/>
          </p:nvPr>
        </p:nvSpPr>
        <p:spPr>
          <a:xfrm>
            <a:off x="457200" y="6324600"/>
            <a:ext cx="21336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a:t>
            </a:fld>
            <a:endParaRPr/>
          </a:p>
        </p:txBody>
      </p:sp>
      <p:sp>
        <p:nvSpPr>
          <p:cNvPr id="669" name="Google Shape;669;p91"/>
          <p:cNvSpPr txBox="1">
            <a:spLocks noGrp="1"/>
          </p:cNvSpPr>
          <p:nvPr>
            <p:ph type="title"/>
          </p:nvPr>
        </p:nvSpPr>
        <p:spPr>
          <a:xfrm>
            <a:off x="0" y="274638"/>
            <a:ext cx="9144000" cy="914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Asap"/>
                <a:ea typeface="Asap"/>
                <a:cs typeface="Asap"/>
                <a:sym typeface="Asap"/>
              </a:rPr>
              <a:t>Expanding your impact with media</a:t>
            </a:r>
            <a:endParaRPr dirty="0">
              <a:solidFill>
                <a:schemeClr val="accent4"/>
              </a:solidFill>
              <a:latin typeface="Asap"/>
              <a:ea typeface="Asap"/>
              <a:cs typeface="Asap"/>
              <a:sym typeface="Asap"/>
            </a:endParaRPr>
          </a:p>
        </p:txBody>
      </p:sp>
      <p:pic>
        <p:nvPicPr>
          <p:cNvPr id="670" name="Google Shape;670;p91"/>
          <p:cNvPicPr preferRelativeResize="0"/>
          <p:nvPr/>
        </p:nvPicPr>
        <p:blipFill>
          <a:blip r:embed="rId3">
            <a:alphaModFix/>
          </a:blip>
          <a:stretch>
            <a:fillRect/>
          </a:stretch>
        </p:blipFill>
        <p:spPr>
          <a:xfrm>
            <a:off x="1676898" y="1335750"/>
            <a:ext cx="5481249" cy="4700149"/>
          </a:xfrm>
          <a:prstGeom prst="rect">
            <a:avLst/>
          </a:prstGeom>
          <a:noFill/>
          <a:ln>
            <a:noFill/>
          </a:ln>
        </p:spPr>
      </p:pic>
      <p:pic>
        <p:nvPicPr>
          <p:cNvPr id="5" name="Google Shape;374;p60">
            <a:extLst>
              <a:ext uri="{FF2B5EF4-FFF2-40B4-BE49-F238E27FC236}">
                <a16:creationId xmlns:a16="http://schemas.microsoft.com/office/drawing/2014/main" id="{266D3CD0-5E8A-4F7F-B6D0-A711B4BBC7D8}"/>
              </a:ext>
            </a:extLst>
          </p:cNvPr>
          <p:cNvPicPr preferRelativeResize="0"/>
          <p:nvPr/>
        </p:nvPicPr>
        <p:blipFill rotWithShape="1">
          <a:blip r:embed="rId4">
            <a:alphaModFix/>
          </a:blip>
          <a:srcRect l="6988" t="20000" r="5511" b="20625"/>
          <a:stretch/>
        </p:blipFill>
        <p:spPr>
          <a:xfrm>
            <a:off x="7598088" y="6127926"/>
            <a:ext cx="1545912" cy="6790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628;p87">
            <a:extLst>
              <a:ext uri="{FF2B5EF4-FFF2-40B4-BE49-F238E27FC236}">
                <a16:creationId xmlns:a16="http://schemas.microsoft.com/office/drawing/2014/main" id="{45679F26-F39D-4847-A736-D05892C42B14}"/>
              </a:ext>
            </a:extLst>
          </p:cNvPr>
          <p:cNvSpPr txBox="1">
            <a:spLocks/>
          </p:cNvSpPr>
          <p:nvPr/>
        </p:nvSpPr>
        <p:spPr>
          <a:xfrm>
            <a:off x="4497572" y="190354"/>
            <a:ext cx="4316819" cy="2510315"/>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SzPts val="1100"/>
              <a:buFont typeface="Arial" panose="020B0604020202020204" pitchFamily="34" charset="0"/>
              <a:buNone/>
            </a:pPr>
            <a:r>
              <a:rPr lang="en-US" sz="3600" dirty="0">
                <a:solidFill>
                  <a:schemeClr val="hlink"/>
                </a:solidFill>
                <a:highlight>
                  <a:srgbClr val="FFFFFF"/>
                </a:highlight>
              </a:rPr>
              <a:t>Hone your message:</a:t>
            </a:r>
          </a:p>
          <a:p>
            <a:pPr marL="0" indent="0">
              <a:lnSpc>
                <a:spcPct val="120000"/>
              </a:lnSpc>
              <a:spcBef>
                <a:spcPts val="0"/>
              </a:spcBef>
              <a:buSzPts val="1100"/>
              <a:buFont typeface="Arial" panose="020B0604020202020204" pitchFamily="34" charset="0"/>
              <a:buNone/>
            </a:pPr>
            <a:r>
              <a:rPr lang="en-US" sz="3600" dirty="0">
                <a:solidFill>
                  <a:schemeClr val="hlink"/>
                </a:solidFill>
                <a:highlight>
                  <a:srgbClr val="FFFFFF"/>
                </a:highlight>
              </a:rPr>
              <a:t>Remember you are talking to your audience, not the interviewer.</a:t>
            </a:r>
            <a:endParaRPr lang="en-US" sz="3600" dirty="0">
              <a:solidFill>
                <a:srgbClr val="002F45"/>
              </a:solidFill>
              <a:highlight>
                <a:srgbClr val="FFFFFF"/>
              </a:highlight>
            </a:endParaRPr>
          </a:p>
          <a:p>
            <a:pPr marL="0" indent="0">
              <a:spcBef>
                <a:spcPts val="600"/>
              </a:spcBef>
              <a:buFont typeface="Arial" panose="020B0604020202020204" pitchFamily="34" charset="0"/>
              <a:buNone/>
            </a:pPr>
            <a:endParaRPr lang="en-US" dirty="0"/>
          </a:p>
        </p:txBody>
      </p:sp>
      <p:pic>
        <p:nvPicPr>
          <p:cNvPr id="3" name="Picture 2" descr="A group of people standing in a room&#10;&#10;Description automatically generated">
            <a:extLst>
              <a:ext uri="{FF2B5EF4-FFF2-40B4-BE49-F238E27FC236}">
                <a16:creationId xmlns:a16="http://schemas.microsoft.com/office/drawing/2014/main" id="{EFCDC799-F5ED-42E0-A3F9-D065C4D52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59"/>
            <a:ext cx="3233732" cy="2147777"/>
          </a:xfrm>
          <a:prstGeom prst="rect">
            <a:avLst/>
          </a:prstGeom>
        </p:spPr>
      </p:pic>
      <p:pic>
        <p:nvPicPr>
          <p:cNvPr id="11" name="Picture 10">
            <a:extLst>
              <a:ext uri="{FF2B5EF4-FFF2-40B4-BE49-F238E27FC236}">
                <a16:creationId xmlns:a16="http://schemas.microsoft.com/office/drawing/2014/main" id="{BA7C7548-73FE-4857-835A-048EBCF095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8" t="36374"/>
          <a:stretch/>
        </p:blipFill>
        <p:spPr>
          <a:xfrm>
            <a:off x="1238565" y="3710763"/>
            <a:ext cx="6869757" cy="2891023"/>
          </a:xfrm>
          <a:prstGeom prst="rect">
            <a:avLst/>
          </a:prstGeom>
        </p:spPr>
      </p:pic>
    </p:spTree>
    <p:extLst>
      <p:ext uri="{BB962C8B-B14F-4D97-AF65-F5344CB8AC3E}">
        <p14:creationId xmlns:p14="http://schemas.microsoft.com/office/powerpoint/2010/main" val="904861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AB5C9F-4600-4683-AB06-3E33A1081FCB}"/>
              </a:ext>
            </a:extLst>
          </p:cNvPr>
          <p:cNvPicPr>
            <a:picLocks noChangeAspect="1"/>
          </p:cNvPicPr>
          <p:nvPr/>
        </p:nvPicPr>
        <p:blipFill>
          <a:blip r:embed="rId2"/>
          <a:stretch>
            <a:fillRect/>
          </a:stretch>
        </p:blipFill>
        <p:spPr>
          <a:xfrm>
            <a:off x="357631" y="219962"/>
            <a:ext cx="4834128" cy="3692820"/>
          </a:xfrm>
          <a:prstGeom prst="rect">
            <a:avLst/>
          </a:prstGeom>
        </p:spPr>
      </p:pic>
      <p:pic>
        <p:nvPicPr>
          <p:cNvPr id="3" name="Picture 2">
            <a:extLst>
              <a:ext uri="{FF2B5EF4-FFF2-40B4-BE49-F238E27FC236}">
                <a16:creationId xmlns:a16="http://schemas.microsoft.com/office/drawing/2014/main" id="{B003AB6A-99F1-4585-8EB3-59E100C6613D}"/>
              </a:ext>
            </a:extLst>
          </p:cNvPr>
          <p:cNvPicPr>
            <a:picLocks noChangeAspect="1"/>
          </p:cNvPicPr>
          <p:nvPr/>
        </p:nvPicPr>
        <p:blipFill>
          <a:blip r:embed="rId3"/>
          <a:stretch>
            <a:fillRect/>
          </a:stretch>
        </p:blipFill>
        <p:spPr>
          <a:xfrm>
            <a:off x="1924493" y="3190391"/>
            <a:ext cx="7219507" cy="3578208"/>
          </a:xfrm>
          <a:prstGeom prst="rect">
            <a:avLst/>
          </a:prstGeom>
        </p:spPr>
      </p:pic>
      <p:sp>
        <p:nvSpPr>
          <p:cNvPr id="4" name="Google Shape;628;p87">
            <a:extLst>
              <a:ext uri="{FF2B5EF4-FFF2-40B4-BE49-F238E27FC236}">
                <a16:creationId xmlns:a16="http://schemas.microsoft.com/office/drawing/2014/main" id="{EA274FEA-E2B6-4812-B5EC-D52C5511BFFE}"/>
              </a:ext>
            </a:extLst>
          </p:cNvPr>
          <p:cNvSpPr txBox="1">
            <a:spLocks/>
          </p:cNvSpPr>
          <p:nvPr/>
        </p:nvSpPr>
        <p:spPr>
          <a:xfrm>
            <a:off x="5645887" y="637546"/>
            <a:ext cx="3242931" cy="2510315"/>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SzPts val="1100"/>
              <a:buFont typeface="Arial" panose="020B0604020202020204" pitchFamily="34" charset="0"/>
              <a:buNone/>
            </a:pPr>
            <a:r>
              <a:rPr lang="en-US" sz="3600" dirty="0">
                <a:solidFill>
                  <a:schemeClr val="hlink"/>
                </a:solidFill>
                <a:highlight>
                  <a:srgbClr val="FFFFFF"/>
                </a:highlight>
              </a:rPr>
              <a:t>Assemble a list by googling</a:t>
            </a:r>
            <a:endParaRPr lang="en-US" sz="3600" dirty="0">
              <a:solidFill>
                <a:srgbClr val="002F45"/>
              </a:solidFill>
              <a:highlight>
                <a:srgbClr val="FFFFFF"/>
              </a:highlight>
            </a:endParaRPr>
          </a:p>
          <a:p>
            <a:pPr marL="0" indent="0">
              <a:spcBef>
                <a:spcPts val="600"/>
              </a:spcBef>
              <a:buFont typeface="Arial" panose="020B0604020202020204" pitchFamily="34" charset="0"/>
              <a:buNone/>
            </a:pPr>
            <a:endParaRPr lang="en-US" dirty="0"/>
          </a:p>
        </p:txBody>
      </p:sp>
    </p:spTree>
    <p:extLst>
      <p:ext uri="{BB962C8B-B14F-4D97-AF65-F5344CB8AC3E}">
        <p14:creationId xmlns:p14="http://schemas.microsoft.com/office/powerpoint/2010/main" val="37342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8EFCF666-748A-4678-94FC-A8DFC370B516}"/>
              </a:ext>
            </a:extLst>
          </p:cNvPr>
          <p:cNvPicPr>
            <a:picLocks noChangeAspect="1" noChangeArrowheads="1"/>
          </p:cNvPicPr>
          <p:nvPr/>
        </p:nvPicPr>
        <p:blipFill>
          <a:blip r:embed="rId3" cstate="print"/>
          <a:srcRect t="12000" r="7135" b="14000"/>
          <a:stretch>
            <a:fillRect/>
          </a:stretch>
        </p:blipFill>
        <p:spPr bwMode="auto">
          <a:xfrm>
            <a:off x="304800" y="1651591"/>
            <a:ext cx="3910013" cy="2336800"/>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7" name="Picture 3" descr="FSB3_{17A4A170-949C-4159-92EF-12BA56A5E0DA}.jpg">
            <a:extLst>
              <a:ext uri="{FF2B5EF4-FFF2-40B4-BE49-F238E27FC236}">
                <a16:creationId xmlns:a16="http://schemas.microsoft.com/office/drawing/2014/main" id="{8E51D9B2-471A-4840-B489-9DEE31605CC8}"/>
              </a:ext>
            </a:extLst>
          </p:cNvPr>
          <p:cNvPicPr>
            <a:picLocks noChangeAspect="1"/>
          </p:cNvPicPr>
          <p:nvPr/>
        </p:nvPicPr>
        <p:blipFill>
          <a:blip r:embed="rId4" cstate="print"/>
          <a:srcRect l="3847" t="5222" r="5769" b="3416"/>
          <a:stretch>
            <a:fillRect/>
          </a:stretch>
        </p:blipFill>
        <p:spPr bwMode="auto">
          <a:xfrm>
            <a:off x="5486400" y="4114800"/>
            <a:ext cx="3581400" cy="2667000"/>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8" name="Picture 3" descr="fox2-1.tif">
            <a:extLst>
              <a:ext uri="{FF2B5EF4-FFF2-40B4-BE49-F238E27FC236}">
                <a16:creationId xmlns:a16="http://schemas.microsoft.com/office/drawing/2014/main" id="{4D28D1F7-631A-46E7-B649-E42FBB4AA44E}"/>
              </a:ext>
            </a:extLst>
          </p:cNvPr>
          <p:cNvPicPr>
            <a:picLocks noChangeAspect="1"/>
          </p:cNvPicPr>
          <p:nvPr/>
        </p:nvPicPr>
        <p:blipFill>
          <a:blip r:embed="rId5" cstate="print"/>
          <a:srcRect l="18550" t="27931" r="46442" b="24989"/>
          <a:stretch>
            <a:fillRect/>
          </a:stretch>
        </p:blipFill>
        <p:spPr bwMode="auto">
          <a:xfrm>
            <a:off x="5715000" y="1651591"/>
            <a:ext cx="3352800" cy="2554288"/>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9" name="Picture 8" descr="fox_20100825.tif">
            <a:extLst>
              <a:ext uri="{FF2B5EF4-FFF2-40B4-BE49-F238E27FC236}">
                <a16:creationId xmlns:a16="http://schemas.microsoft.com/office/drawing/2014/main" id="{612DAB67-0453-45A1-8DB0-3D811F34FF82}"/>
              </a:ext>
            </a:extLst>
          </p:cNvPr>
          <p:cNvPicPr>
            <a:picLocks noChangeAspect="1"/>
          </p:cNvPicPr>
          <p:nvPr/>
        </p:nvPicPr>
        <p:blipFill>
          <a:blip r:embed="rId6" cstate="print"/>
          <a:srcRect l="27734" t="13734" r="46776" b="55801"/>
          <a:stretch>
            <a:fillRect/>
          </a:stretch>
        </p:blipFill>
        <p:spPr bwMode="auto">
          <a:xfrm>
            <a:off x="152400" y="4038600"/>
            <a:ext cx="3810000" cy="2616200"/>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10" name="Picture 9" descr="P1010605.JPG">
            <a:extLst>
              <a:ext uri="{FF2B5EF4-FFF2-40B4-BE49-F238E27FC236}">
                <a16:creationId xmlns:a16="http://schemas.microsoft.com/office/drawing/2014/main" id="{90A8FC04-7DFA-41ED-97B7-307C5D22EA87}"/>
              </a:ext>
            </a:extLst>
          </p:cNvPr>
          <p:cNvPicPr>
            <a:picLocks noChangeAspect="1"/>
          </p:cNvPicPr>
          <p:nvPr/>
        </p:nvPicPr>
        <p:blipFill>
          <a:blip r:embed="rId7" cstate="print"/>
          <a:srcRect/>
          <a:stretch>
            <a:fillRect/>
          </a:stretch>
        </p:blipFill>
        <p:spPr bwMode="auto">
          <a:xfrm>
            <a:off x="3034709" y="1088674"/>
            <a:ext cx="3352800" cy="2514600"/>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13" name="Google Shape;628;p87">
            <a:extLst>
              <a:ext uri="{FF2B5EF4-FFF2-40B4-BE49-F238E27FC236}">
                <a16:creationId xmlns:a16="http://schemas.microsoft.com/office/drawing/2014/main" id="{6AD1A108-CD9F-4B3E-BA24-4183AD081513}"/>
              </a:ext>
            </a:extLst>
          </p:cNvPr>
          <p:cNvSpPr txBox="1">
            <a:spLocks/>
          </p:cNvSpPr>
          <p:nvPr/>
        </p:nvSpPr>
        <p:spPr>
          <a:xfrm>
            <a:off x="2265123" y="283721"/>
            <a:ext cx="6379534" cy="2510315"/>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SzPts val="1100"/>
              <a:buFont typeface="Arial" panose="020B0604020202020204" pitchFamily="34" charset="0"/>
              <a:buNone/>
            </a:pPr>
            <a:r>
              <a:rPr lang="en-US" sz="3600" dirty="0">
                <a:solidFill>
                  <a:schemeClr val="hlink"/>
                </a:solidFill>
                <a:highlight>
                  <a:srgbClr val="FFFFFF"/>
                </a:highlight>
              </a:rPr>
              <a:t>Yes, anytime, anywhere</a:t>
            </a:r>
            <a:endParaRPr lang="en-US" sz="3600" dirty="0">
              <a:solidFill>
                <a:srgbClr val="002F45"/>
              </a:solidFill>
              <a:highlight>
                <a:srgbClr val="FFFFFF"/>
              </a:highlight>
            </a:endParaRPr>
          </a:p>
          <a:p>
            <a:pPr marL="0" indent="0">
              <a:spcBef>
                <a:spcPts val="600"/>
              </a:spcBef>
              <a:buFont typeface="Arial" panose="020B0604020202020204" pitchFamily="34" charset="0"/>
              <a:buNone/>
            </a:pPr>
            <a:endParaRPr lang="en-US" dirty="0"/>
          </a:p>
        </p:txBody>
      </p:sp>
    </p:spTree>
    <p:extLst>
      <p:ext uri="{BB962C8B-B14F-4D97-AF65-F5344CB8AC3E}">
        <p14:creationId xmlns:p14="http://schemas.microsoft.com/office/powerpoint/2010/main" val="1069556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28;p87">
            <a:extLst>
              <a:ext uri="{FF2B5EF4-FFF2-40B4-BE49-F238E27FC236}">
                <a16:creationId xmlns:a16="http://schemas.microsoft.com/office/drawing/2014/main" id="{EA274FEA-E2B6-4812-B5EC-D52C5511BFFE}"/>
              </a:ext>
            </a:extLst>
          </p:cNvPr>
          <p:cNvSpPr txBox="1">
            <a:spLocks/>
          </p:cNvSpPr>
          <p:nvPr/>
        </p:nvSpPr>
        <p:spPr>
          <a:xfrm>
            <a:off x="744280" y="95286"/>
            <a:ext cx="8091376" cy="2510315"/>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SzPts val="1100"/>
              <a:buFont typeface="Arial" panose="020B0604020202020204" pitchFamily="34" charset="0"/>
              <a:buNone/>
            </a:pPr>
            <a:r>
              <a:rPr lang="en-US" sz="3600" u="sng" dirty="0">
                <a:solidFill>
                  <a:schemeClr val="hlink"/>
                </a:solidFill>
                <a:highlight>
                  <a:srgbClr val="FFFFFF"/>
                </a:highlight>
              </a:rPr>
              <a:t>How to:</a:t>
            </a:r>
          </a:p>
          <a:p>
            <a:pPr>
              <a:lnSpc>
                <a:spcPct val="120000"/>
              </a:lnSpc>
              <a:spcBef>
                <a:spcPts val="0"/>
              </a:spcBef>
              <a:buSzPts val="1100"/>
            </a:pPr>
            <a:r>
              <a:rPr lang="en-US" sz="3600" dirty="0">
                <a:solidFill>
                  <a:schemeClr val="hlink"/>
                </a:solidFill>
                <a:highlight>
                  <a:srgbClr val="FFFFFF"/>
                </a:highlight>
              </a:rPr>
              <a:t>Assemble a list by googling.</a:t>
            </a:r>
          </a:p>
          <a:p>
            <a:pPr>
              <a:lnSpc>
                <a:spcPct val="120000"/>
              </a:lnSpc>
              <a:spcBef>
                <a:spcPts val="0"/>
              </a:spcBef>
              <a:buSzPts val="1100"/>
            </a:pPr>
            <a:r>
              <a:rPr lang="en-US" sz="3600" dirty="0">
                <a:solidFill>
                  <a:schemeClr val="hlink"/>
                </a:solidFill>
                <a:highlight>
                  <a:srgbClr val="FFFFFF"/>
                </a:highlight>
              </a:rPr>
              <a:t>Hone your message.</a:t>
            </a:r>
          </a:p>
          <a:p>
            <a:pPr>
              <a:lnSpc>
                <a:spcPct val="120000"/>
              </a:lnSpc>
              <a:spcBef>
                <a:spcPts val="0"/>
              </a:spcBef>
              <a:buSzPts val="1100"/>
            </a:pPr>
            <a:r>
              <a:rPr lang="en-US" sz="3600" dirty="0">
                <a:solidFill>
                  <a:schemeClr val="hlink"/>
                </a:solidFill>
                <a:highlight>
                  <a:srgbClr val="FFFFFF"/>
                </a:highlight>
              </a:rPr>
              <a:t>Address common misconceptions.</a:t>
            </a:r>
          </a:p>
          <a:p>
            <a:pPr>
              <a:lnSpc>
                <a:spcPct val="120000"/>
              </a:lnSpc>
              <a:spcBef>
                <a:spcPts val="0"/>
              </a:spcBef>
              <a:buSzPts val="1100"/>
            </a:pPr>
            <a:r>
              <a:rPr lang="en-US" sz="3600" dirty="0">
                <a:solidFill>
                  <a:schemeClr val="hlink"/>
                </a:solidFill>
                <a:highlight>
                  <a:srgbClr val="FFFFFF"/>
                </a:highlight>
              </a:rPr>
              <a:t>Talk to the listener, not the interviewer.</a:t>
            </a:r>
          </a:p>
          <a:p>
            <a:pPr>
              <a:lnSpc>
                <a:spcPct val="120000"/>
              </a:lnSpc>
              <a:spcBef>
                <a:spcPts val="0"/>
              </a:spcBef>
              <a:buSzPts val="1100"/>
            </a:pPr>
            <a:r>
              <a:rPr lang="en-US" sz="3600" dirty="0">
                <a:solidFill>
                  <a:schemeClr val="hlink"/>
                </a:solidFill>
                <a:highlight>
                  <a:srgbClr val="FFFFFF"/>
                </a:highlight>
              </a:rPr>
              <a:t>Respond to requests on the same day.</a:t>
            </a:r>
          </a:p>
          <a:p>
            <a:pPr>
              <a:lnSpc>
                <a:spcPct val="120000"/>
              </a:lnSpc>
              <a:spcBef>
                <a:spcPts val="0"/>
              </a:spcBef>
              <a:buSzPts val="1100"/>
            </a:pPr>
            <a:r>
              <a:rPr lang="en-US" sz="3600" dirty="0">
                <a:solidFill>
                  <a:schemeClr val="hlink"/>
                </a:solidFill>
                <a:highlight>
                  <a:srgbClr val="FFFFFF"/>
                </a:highlight>
              </a:rPr>
              <a:t>Be willing to do media interviews anytime, anywhere.</a:t>
            </a:r>
          </a:p>
          <a:p>
            <a:pPr>
              <a:lnSpc>
                <a:spcPct val="120000"/>
              </a:lnSpc>
              <a:spcBef>
                <a:spcPts val="0"/>
              </a:spcBef>
              <a:buSzPts val="1100"/>
            </a:pPr>
            <a:r>
              <a:rPr lang="en-US" sz="3600" dirty="0">
                <a:solidFill>
                  <a:schemeClr val="hlink"/>
                </a:solidFill>
                <a:highlight>
                  <a:srgbClr val="FFFFFF"/>
                </a:highlight>
              </a:rPr>
              <a:t>Press releases….</a:t>
            </a:r>
          </a:p>
          <a:p>
            <a:pPr marL="0" indent="0">
              <a:spcBef>
                <a:spcPts val="600"/>
              </a:spcBef>
              <a:buFont typeface="Arial" panose="020B0604020202020204" pitchFamily="34" charset="0"/>
              <a:buNone/>
            </a:pPr>
            <a:endParaRPr lang="en-US" dirty="0"/>
          </a:p>
        </p:txBody>
      </p:sp>
    </p:spTree>
    <p:extLst>
      <p:ext uri="{BB962C8B-B14F-4D97-AF65-F5344CB8AC3E}">
        <p14:creationId xmlns:p14="http://schemas.microsoft.com/office/powerpoint/2010/main" val="2544937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6387" name="Text Box 2"/>
          <p:cNvSpPr txBox="1">
            <a:spLocks noChangeArrowheads="1"/>
          </p:cNvSpPr>
          <p:nvPr/>
        </p:nvSpPr>
        <p:spPr bwMode="auto">
          <a:xfrm>
            <a:off x="3316157" y="2253878"/>
            <a:ext cx="7083687" cy="923330"/>
          </a:xfrm>
          <a:prstGeom prst="rect">
            <a:avLst/>
          </a:prstGeom>
          <a:noFill/>
          <a:ln w="9525">
            <a:noFill/>
            <a:miter lim="800000"/>
            <a:headEnd/>
            <a:tailEnd/>
          </a:ln>
        </p:spPr>
        <p:txBody>
          <a:bodyPr wrap="square">
            <a:spAutoFit/>
          </a:bodyPr>
          <a:lstStyle/>
          <a:p>
            <a:pPr algn="ctr">
              <a:spcBef>
                <a:spcPct val="50000"/>
              </a:spcBef>
            </a:pPr>
            <a:r>
              <a:rPr lang="en-US" sz="5400" b="1" dirty="0">
                <a:solidFill>
                  <a:srgbClr val="000066"/>
                </a:solidFill>
                <a:latin typeface="Trebuchet MS" charset="0"/>
              </a:rPr>
              <a:t>Unique visits</a:t>
            </a:r>
            <a:endParaRPr lang="en-US" sz="3600" b="1" dirty="0">
              <a:solidFill>
                <a:srgbClr val="000066"/>
              </a:solidFill>
              <a:latin typeface="Trebuchet MS" charset="0"/>
            </a:endParaRPr>
          </a:p>
        </p:txBody>
      </p:sp>
      <p:sp>
        <p:nvSpPr>
          <p:cNvPr id="16388" name="Text Box 3"/>
          <p:cNvSpPr txBox="1">
            <a:spLocks noChangeArrowheads="1"/>
          </p:cNvSpPr>
          <p:nvPr/>
        </p:nvSpPr>
        <p:spPr bwMode="auto">
          <a:xfrm>
            <a:off x="4909657" y="4598948"/>
            <a:ext cx="4167231" cy="830997"/>
          </a:xfrm>
          <a:prstGeom prst="rect">
            <a:avLst/>
          </a:prstGeom>
          <a:noFill/>
          <a:ln w="9525">
            <a:noFill/>
            <a:miter lim="800000"/>
            <a:headEnd/>
            <a:tailEnd/>
          </a:ln>
        </p:spPr>
        <p:txBody>
          <a:bodyPr wrap="square">
            <a:spAutoFit/>
          </a:bodyPr>
          <a:lstStyle/>
          <a:p>
            <a:pPr>
              <a:spcBef>
                <a:spcPct val="50000"/>
              </a:spcBef>
            </a:pPr>
            <a:r>
              <a:rPr lang="en-US" sz="2400" b="1" dirty="0" err="1">
                <a:solidFill>
                  <a:srgbClr val="48571F"/>
                </a:solidFill>
                <a:latin typeface="Trebuchet MS" charset="0"/>
              </a:rPr>
              <a:t>Approx</a:t>
            </a:r>
            <a:r>
              <a:rPr lang="en-US" sz="2400" b="1" dirty="0">
                <a:solidFill>
                  <a:srgbClr val="48571F"/>
                </a:solidFill>
                <a:latin typeface="Trebuchet MS" charset="0"/>
              </a:rPr>
              <a:t> 5,000 visits/month, 60,000 visits/year</a:t>
            </a:r>
            <a:endParaRPr lang="en-US" sz="3600" b="1" dirty="0">
              <a:solidFill>
                <a:srgbClr val="48571F"/>
              </a:solidFill>
              <a:latin typeface="Trebuchet MS" charset="0"/>
            </a:endParaRPr>
          </a:p>
        </p:txBody>
      </p:sp>
      <p:pic>
        <p:nvPicPr>
          <p:cNvPr id="16389" name="Picture 4"/>
          <p:cNvPicPr>
            <a:picLocks noChangeAspect="1" noChangeArrowheads="1"/>
          </p:cNvPicPr>
          <p:nvPr/>
        </p:nvPicPr>
        <p:blipFill>
          <a:blip r:embed="rId4" cstate="print"/>
          <a:srcRect/>
          <a:stretch>
            <a:fillRect/>
          </a:stretch>
        </p:blipFill>
        <p:spPr bwMode="auto">
          <a:xfrm>
            <a:off x="4660083" y="3170893"/>
            <a:ext cx="4513278" cy="1296000"/>
          </a:xfrm>
          <a:prstGeom prst="rect">
            <a:avLst/>
          </a:prstGeom>
          <a:noFill/>
          <a:ln w="9525">
            <a:noFill/>
            <a:miter lim="800000"/>
            <a:headEnd/>
            <a:tailEnd/>
          </a:ln>
        </p:spPr>
      </p:pic>
      <p:pic>
        <p:nvPicPr>
          <p:cNvPr id="6" name="Picture 2">
            <a:extLst>
              <a:ext uri="{FF2B5EF4-FFF2-40B4-BE49-F238E27FC236}">
                <a16:creationId xmlns:a16="http://schemas.microsoft.com/office/drawing/2014/main" id="{1BA992F0-C6EF-41D8-9F19-D77E00CC5A30}"/>
              </a:ext>
            </a:extLst>
          </p:cNvPr>
          <p:cNvPicPr>
            <a:picLocks noChangeAspect="1" noChangeArrowheads="1"/>
          </p:cNvPicPr>
          <p:nvPr/>
        </p:nvPicPr>
        <p:blipFill>
          <a:blip r:embed="rId5" cstate="print"/>
          <a:srcRect l="18124" t="14063" r="19376" b="4688"/>
          <a:stretch>
            <a:fillRect/>
          </a:stretch>
        </p:blipFill>
        <p:spPr bwMode="auto">
          <a:xfrm>
            <a:off x="-29361" y="676183"/>
            <a:ext cx="4570926" cy="4753762"/>
          </a:xfrm>
          <a:prstGeom prst="rect">
            <a:avLst/>
          </a:prstGeom>
          <a:noFill/>
          <a:ln w="9525">
            <a:solidFill>
              <a:schemeClr val="tx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6387" name="Text Box 2"/>
          <p:cNvSpPr txBox="1">
            <a:spLocks noChangeArrowheads="1"/>
          </p:cNvSpPr>
          <p:nvPr/>
        </p:nvSpPr>
        <p:spPr bwMode="auto">
          <a:xfrm>
            <a:off x="3316157" y="2253878"/>
            <a:ext cx="7083687" cy="923330"/>
          </a:xfrm>
          <a:prstGeom prst="rect">
            <a:avLst/>
          </a:prstGeom>
          <a:noFill/>
          <a:ln w="9525">
            <a:noFill/>
            <a:miter lim="800000"/>
            <a:headEnd/>
            <a:tailEnd/>
          </a:ln>
        </p:spPr>
        <p:txBody>
          <a:bodyPr wrap="square">
            <a:spAutoFit/>
          </a:bodyPr>
          <a:lstStyle/>
          <a:p>
            <a:pPr algn="ctr">
              <a:spcBef>
                <a:spcPct val="50000"/>
              </a:spcBef>
            </a:pPr>
            <a:r>
              <a:rPr lang="en-US" sz="5400" b="1" dirty="0">
                <a:solidFill>
                  <a:srgbClr val="000066"/>
                </a:solidFill>
                <a:latin typeface="Trebuchet MS" charset="0"/>
              </a:rPr>
              <a:t>Unique visits</a:t>
            </a:r>
            <a:endParaRPr lang="en-US" sz="3600" b="1" dirty="0">
              <a:solidFill>
                <a:srgbClr val="000066"/>
              </a:solidFill>
              <a:latin typeface="Trebuchet MS" charset="0"/>
            </a:endParaRPr>
          </a:p>
        </p:txBody>
      </p:sp>
      <p:sp>
        <p:nvSpPr>
          <p:cNvPr id="16388" name="Text Box 3"/>
          <p:cNvSpPr txBox="1">
            <a:spLocks noChangeArrowheads="1"/>
          </p:cNvSpPr>
          <p:nvPr/>
        </p:nvSpPr>
        <p:spPr bwMode="auto">
          <a:xfrm>
            <a:off x="4909657" y="4598948"/>
            <a:ext cx="4167231" cy="830997"/>
          </a:xfrm>
          <a:prstGeom prst="rect">
            <a:avLst/>
          </a:prstGeom>
          <a:noFill/>
          <a:ln w="9525">
            <a:noFill/>
            <a:miter lim="800000"/>
            <a:headEnd/>
            <a:tailEnd/>
          </a:ln>
        </p:spPr>
        <p:txBody>
          <a:bodyPr wrap="square">
            <a:spAutoFit/>
          </a:bodyPr>
          <a:lstStyle/>
          <a:p>
            <a:pPr>
              <a:spcBef>
                <a:spcPct val="50000"/>
              </a:spcBef>
            </a:pPr>
            <a:r>
              <a:rPr lang="en-US" sz="2400" b="1" dirty="0" err="1">
                <a:solidFill>
                  <a:srgbClr val="48571F"/>
                </a:solidFill>
                <a:latin typeface="Trebuchet MS" charset="0"/>
              </a:rPr>
              <a:t>Approx</a:t>
            </a:r>
            <a:r>
              <a:rPr lang="en-US" sz="2400" b="1" dirty="0">
                <a:solidFill>
                  <a:srgbClr val="48571F"/>
                </a:solidFill>
                <a:latin typeface="Trebuchet MS" charset="0"/>
              </a:rPr>
              <a:t> 5,000 visits/month, 60,000 visits/year</a:t>
            </a:r>
            <a:endParaRPr lang="en-US" sz="3600" b="1" dirty="0">
              <a:solidFill>
                <a:srgbClr val="48571F"/>
              </a:solidFill>
              <a:latin typeface="Trebuchet MS" charset="0"/>
            </a:endParaRPr>
          </a:p>
        </p:txBody>
      </p:sp>
      <p:pic>
        <p:nvPicPr>
          <p:cNvPr id="16389" name="Picture 4"/>
          <p:cNvPicPr>
            <a:picLocks noChangeAspect="1" noChangeArrowheads="1"/>
          </p:cNvPicPr>
          <p:nvPr/>
        </p:nvPicPr>
        <p:blipFill>
          <a:blip r:embed="rId4" cstate="print"/>
          <a:srcRect/>
          <a:stretch>
            <a:fillRect/>
          </a:stretch>
        </p:blipFill>
        <p:spPr bwMode="auto">
          <a:xfrm>
            <a:off x="4660083" y="3170893"/>
            <a:ext cx="4513278" cy="1296000"/>
          </a:xfrm>
          <a:prstGeom prst="rect">
            <a:avLst/>
          </a:prstGeom>
          <a:noFill/>
          <a:ln w="9525">
            <a:noFill/>
            <a:miter lim="800000"/>
            <a:headEnd/>
            <a:tailEnd/>
          </a:ln>
        </p:spPr>
      </p:pic>
      <p:pic>
        <p:nvPicPr>
          <p:cNvPr id="6" name="Picture 2">
            <a:extLst>
              <a:ext uri="{FF2B5EF4-FFF2-40B4-BE49-F238E27FC236}">
                <a16:creationId xmlns:a16="http://schemas.microsoft.com/office/drawing/2014/main" id="{1BA992F0-C6EF-41D8-9F19-D77E00CC5A30}"/>
              </a:ext>
            </a:extLst>
          </p:cNvPr>
          <p:cNvPicPr>
            <a:picLocks noChangeAspect="1" noChangeArrowheads="1"/>
          </p:cNvPicPr>
          <p:nvPr/>
        </p:nvPicPr>
        <p:blipFill>
          <a:blip r:embed="rId5" cstate="print"/>
          <a:srcRect l="18124" t="14063" r="19376" b="4688"/>
          <a:stretch>
            <a:fillRect/>
          </a:stretch>
        </p:blipFill>
        <p:spPr bwMode="auto">
          <a:xfrm>
            <a:off x="-29361" y="676183"/>
            <a:ext cx="4570926" cy="4753762"/>
          </a:xfrm>
          <a:prstGeom prst="rect">
            <a:avLst/>
          </a:prstGeom>
          <a:noFill/>
          <a:ln w="9525">
            <a:solidFill>
              <a:schemeClr val="tx1"/>
            </a:solidFill>
            <a:miter lim="800000"/>
            <a:headEnd/>
            <a:tailEnd/>
          </a:ln>
        </p:spPr>
      </p:pic>
      <p:pic>
        <p:nvPicPr>
          <p:cNvPr id="7" name="Picture 3" descr="FSB3_{17A4A170-949C-4159-92EF-12BA56A5E0DA}.jpg">
            <a:extLst>
              <a:ext uri="{FF2B5EF4-FFF2-40B4-BE49-F238E27FC236}">
                <a16:creationId xmlns:a16="http://schemas.microsoft.com/office/drawing/2014/main" id="{8E51D9B2-471A-4840-B489-9DEE31605CC8}"/>
              </a:ext>
            </a:extLst>
          </p:cNvPr>
          <p:cNvPicPr>
            <a:picLocks noChangeAspect="1"/>
          </p:cNvPicPr>
          <p:nvPr/>
        </p:nvPicPr>
        <p:blipFill>
          <a:blip r:embed="rId6" cstate="print"/>
          <a:srcRect l="3847" t="5222" r="5769" b="3416"/>
          <a:stretch>
            <a:fillRect/>
          </a:stretch>
        </p:blipFill>
        <p:spPr bwMode="auto">
          <a:xfrm>
            <a:off x="5486400" y="4114800"/>
            <a:ext cx="3581400" cy="2667000"/>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8" name="Picture 3" descr="fox2-1.tif">
            <a:extLst>
              <a:ext uri="{FF2B5EF4-FFF2-40B4-BE49-F238E27FC236}">
                <a16:creationId xmlns:a16="http://schemas.microsoft.com/office/drawing/2014/main" id="{4D28D1F7-631A-46E7-B649-E42FBB4AA44E}"/>
              </a:ext>
            </a:extLst>
          </p:cNvPr>
          <p:cNvPicPr>
            <a:picLocks noChangeAspect="1"/>
          </p:cNvPicPr>
          <p:nvPr/>
        </p:nvPicPr>
        <p:blipFill>
          <a:blip r:embed="rId7" cstate="print"/>
          <a:srcRect l="18550" t="27931" r="46442" b="24989"/>
          <a:stretch>
            <a:fillRect/>
          </a:stretch>
        </p:blipFill>
        <p:spPr bwMode="auto">
          <a:xfrm>
            <a:off x="5562600" y="152400"/>
            <a:ext cx="3352800" cy="2554288"/>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9" name="Picture 8" descr="fox_20100825.tif">
            <a:extLst>
              <a:ext uri="{FF2B5EF4-FFF2-40B4-BE49-F238E27FC236}">
                <a16:creationId xmlns:a16="http://schemas.microsoft.com/office/drawing/2014/main" id="{612DAB67-0453-45A1-8DB0-3D811F34FF82}"/>
              </a:ext>
            </a:extLst>
          </p:cNvPr>
          <p:cNvPicPr>
            <a:picLocks noChangeAspect="1"/>
          </p:cNvPicPr>
          <p:nvPr/>
        </p:nvPicPr>
        <p:blipFill>
          <a:blip r:embed="rId8" cstate="print"/>
          <a:srcRect l="27734" t="13734" r="46776" b="55801"/>
          <a:stretch>
            <a:fillRect/>
          </a:stretch>
        </p:blipFill>
        <p:spPr bwMode="auto">
          <a:xfrm>
            <a:off x="152400" y="4038600"/>
            <a:ext cx="3810000" cy="2616200"/>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10" name="Picture 9" descr="P1010605.JPG">
            <a:extLst>
              <a:ext uri="{FF2B5EF4-FFF2-40B4-BE49-F238E27FC236}">
                <a16:creationId xmlns:a16="http://schemas.microsoft.com/office/drawing/2014/main" id="{90A8FC04-7DFA-41ED-97B7-307C5D22EA87}"/>
              </a:ext>
            </a:extLst>
          </p:cNvPr>
          <p:cNvPicPr>
            <a:picLocks noChangeAspect="1"/>
          </p:cNvPicPr>
          <p:nvPr/>
        </p:nvPicPr>
        <p:blipFill>
          <a:blip r:embed="rId9" cstate="print"/>
          <a:srcRect/>
          <a:stretch>
            <a:fillRect/>
          </a:stretch>
        </p:blipFill>
        <p:spPr bwMode="auto">
          <a:xfrm>
            <a:off x="2590800" y="2057400"/>
            <a:ext cx="3352800" cy="2514600"/>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11" name="Picture 2">
            <a:extLst>
              <a:ext uri="{FF2B5EF4-FFF2-40B4-BE49-F238E27FC236}">
                <a16:creationId xmlns:a16="http://schemas.microsoft.com/office/drawing/2014/main" id="{8EFCF666-748A-4678-94FC-A8DFC370B516}"/>
              </a:ext>
            </a:extLst>
          </p:cNvPr>
          <p:cNvPicPr>
            <a:picLocks noChangeAspect="1" noChangeArrowheads="1"/>
          </p:cNvPicPr>
          <p:nvPr/>
        </p:nvPicPr>
        <p:blipFill>
          <a:blip r:embed="rId10" cstate="print"/>
          <a:srcRect t="12000" r="7135" b="14000"/>
          <a:stretch>
            <a:fillRect/>
          </a:stretch>
        </p:blipFill>
        <p:spPr bwMode="auto">
          <a:xfrm>
            <a:off x="152400" y="152400"/>
            <a:ext cx="3910013" cy="2336800"/>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12" name="Text Box 2">
            <a:extLst>
              <a:ext uri="{FF2B5EF4-FFF2-40B4-BE49-F238E27FC236}">
                <a16:creationId xmlns:a16="http://schemas.microsoft.com/office/drawing/2014/main" id="{183FD353-1569-4C78-A3AD-A9BC3DEB3A2A}"/>
              </a:ext>
            </a:extLst>
          </p:cNvPr>
          <p:cNvSpPr txBox="1">
            <a:spLocks noChangeArrowheads="1"/>
          </p:cNvSpPr>
          <p:nvPr/>
        </p:nvSpPr>
        <p:spPr bwMode="auto">
          <a:xfrm>
            <a:off x="2028549" y="489629"/>
            <a:ext cx="5567916" cy="1754326"/>
          </a:xfrm>
          <a:prstGeom prst="rect">
            <a:avLst/>
          </a:prstGeom>
          <a:solidFill>
            <a:schemeClr val="bg1"/>
          </a:solidFill>
          <a:ln>
            <a:noFill/>
          </a:ln>
          <a:effectLst/>
        </p:spPr>
        <p:txBody>
          <a:bodyPr wrap="square">
            <a:spAutoFit/>
          </a:bodyPr>
          <a:lstStyle/>
          <a:p>
            <a:pPr eaLnBrk="1" hangingPunct="1">
              <a:spcBef>
                <a:spcPct val="50000"/>
              </a:spcBef>
            </a:pPr>
            <a:r>
              <a:rPr lang="en-US" altLang="en-US" sz="5400" b="1" dirty="0">
                <a:solidFill>
                  <a:srgbClr val="FF0000"/>
                </a:solidFill>
                <a:latin typeface="Trebuchet MS" panose="020B0603020202020204" pitchFamily="34" charset="0"/>
              </a:rPr>
              <a:t>Form a common understanding…</a:t>
            </a:r>
            <a:endParaRPr lang="en-US" altLang="en-US" sz="3600" b="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158265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85"/>
          <p:cNvSpPr txBox="1">
            <a:spLocks noGrp="1"/>
          </p:cNvSpPr>
          <p:nvPr>
            <p:ph type="sldNum" idx="12"/>
          </p:nvPr>
        </p:nvSpPr>
        <p:spPr>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4</a:t>
            </a:fld>
            <a:endParaRPr/>
          </a:p>
        </p:txBody>
      </p:sp>
      <p:sp>
        <p:nvSpPr>
          <p:cNvPr id="611" name="Google Shape;611;p85"/>
          <p:cNvSpPr txBox="1">
            <a:spLocks noGrp="1"/>
          </p:cNvSpPr>
          <p:nvPr>
            <p:ph type="title"/>
          </p:nvPr>
        </p:nvSpPr>
        <p:spPr>
          <a:prstGeom prst="rect">
            <a:avLst/>
          </a:prstGeom>
          <a:solidFill>
            <a:srgbClr val="002F45"/>
          </a:solidFill>
          <a:ln>
            <a:noFill/>
          </a:ln>
        </p:spPr>
        <p:txBody>
          <a:bodyPr spcFirstLastPara="1" vert="horz" wrap="square" lIns="91425" tIns="45700" rIns="91425" bIns="45700" rtlCol="0" anchor="ctr" anchorCtr="0">
            <a:noAutofit/>
          </a:bodyPr>
          <a:lstStyle/>
          <a:p>
            <a:r>
              <a:rPr lang="en-US" sz="3600" dirty="0">
                <a:latin typeface="Asap"/>
                <a:ea typeface="Asap"/>
                <a:cs typeface="Asap"/>
                <a:sym typeface="Asap"/>
              </a:rPr>
              <a:t>Why does media need data intermediaries?</a:t>
            </a:r>
            <a:endParaRPr sz="3600" dirty="0">
              <a:latin typeface="Asap"/>
              <a:ea typeface="Asap"/>
              <a:cs typeface="Asap"/>
              <a:sym typeface="Asap"/>
            </a:endParaRPr>
          </a:p>
        </p:txBody>
      </p:sp>
      <p:pic>
        <p:nvPicPr>
          <p:cNvPr id="6" name="Picture 5" descr="A close up of text on a white background&#10;&#10;Description automatically generated">
            <a:extLst>
              <a:ext uri="{FF2B5EF4-FFF2-40B4-BE49-F238E27FC236}">
                <a16:creationId xmlns:a16="http://schemas.microsoft.com/office/drawing/2014/main" id="{40C09ABC-C8E2-4738-AD94-8D3B3CF7BC7B}"/>
              </a:ext>
            </a:extLst>
          </p:cNvPr>
          <p:cNvPicPr>
            <a:picLocks noChangeAspect="1"/>
          </p:cNvPicPr>
          <p:nvPr/>
        </p:nvPicPr>
        <p:blipFill rotWithShape="1">
          <a:blip r:embed="rId3">
            <a:extLst>
              <a:ext uri="{28A0092B-C50C-407E-A947-70E740481C1C}">
                <a14:useLocalDpi xmlns:a14="http://schemas.microsoft.com/office/drawing/2010/main" val="0"/>
              </a:ext>
            </a:extLst>
          </a:blip>
          <a:srcRect l="5770" t="5962" r="-1" b="4295"/>
          <a:stretch/>
        </p:blipFill>
        <p:spPr>
          <a:xfrm rot="5400000">
            <a:off x="270116" y="1737665"/>
            <a:ext cx="2264737" cy="1617669"/>
          </a:xfrm>
          <a:prstGeom prst="rect">
            <a:avLst/>
          </a:prstGeom>
        </p:spPr>
      </p:pic>
      <p:sp>
        <p:nvSpPr>
          <p:cNvPr id="11" name="Google Shape;628;p87">
            <a:extLst>
              <a:ext uri="{FF2B5EF4-FFF2-40B4-BE49-F238E27FC236}">
                <a16:creationId xmlns:a16="http://schemas.microsoft.com/office/drawing/2014/main" id="{AE0CBB1E-8B01-4A78-8E20-9E3FBFA18598}"/>
              </a:ext>
            </a:extLst>
          </p:cNvPr>
          <p:cNvSpPr txBox="1">
            <a:spLocks noGrp="1"/>
          </p:cNvSpPr>
          <p:nvPr>
            <p:ph type="body" idx="1"/>
          </p:nvPr>
        </p:nvSpPr>
        <p:spPr>
          <a:xfrm>
            <a:off x="2711298" y="1594883"/>
            <a:ext cx="8250865" cy="914400"/>
          </a:xfrm>
          <a:prstGeom prst="rect">
            <a:avLst/>
          </a:prstGeom>
        </p:spPr>
        <p:txBody>
          <a:bodyPr spcFirstLastPara="1" vert="horz" wrap="square" lIns="91425" tIns="45700" rIns="91425" bIns="45700" rtlCol="0" anchor="t" anchorCtr="0">
            <a:noAutofit/>
          </a:bodyPr>
          <a:lstStyle/>
          <a:p>
            <a:pPr marL="0" indent="0">
              <a:lnSpc>
                <a:spcPct val="120000"/>
              </a:lnSpc>
              <a:spcBef>
                <a:spcPts val="0"/>
              </a:spcBef>
              <a:buSzPts val="1100"/>
              <a:buNone/>
            </a:pPr>
            <a:r>
              <a:rPr lang="en-US" sz="3600" dirty="0">
                <a:solidFill>
                  <a:schemeClr val="hlink"/>
                </a:solidFill>
                <a:highlight>
                  <a:srgbClr val="FFFFFF"/>
                </a:highlight>
              </a:rPr>
              <a:t>Fact checking</a:t>
            </a:r>
          </a:p>
          <a:p>
            <a:pPr marL="0" indent="0">
              <a:lnSpc>
                <a:spcPct val="120000"/>
              </a:lnSpc>
              <a:spcBef>
                <a:spcPts val="0"/>
              </a:spcBef>
              <a:buSzPts val="1100"/>
              <a:buNone/>
            </a:pPr>
            <a:endParaRPr sz="3600" dirty="0">
              <a:solidFill>
                <a:srgbClr val="002F45"/>
              </a:solidFill>
              <a:highlight>
                <a:srgbClr val="FFFFFF"/>
              </a:highlight>
            </a:endParaRPr>
          </a:p>
          <a:p>
            <a:pPr marL="0" indent="0">
              <a:spcBef>
                <a:spcPts val="600"/>
              </a:spcBef>
              <a:buNone/>
            </a:pPr>
            <a:endParaRPr dirty="0"/>
          </a:p>
        </p:txBody>
      </p:sp>
      <p:pic>
        <p:nvPicPr>
          <p:cNvPr id="12" name="Picture 3" descr="FSB3_{17A4A170-949C-4159-92EF-12BA56A5E0DA}.jpg">
            <a:extLst>
              <a:ext uri="{FF2B5EF4-FFF2-40B4-BE49-F238E27FC236}">
                <a16:creationId xmlns:a16="http://schemas.microsoft.com/office/drawing/2014/main" id="{DD9E6FFD-9FFD-42A6-A9C0-9AF3FBEBF63F}"/>
              </a:ext>
            </a:extLst>
          </p:cNvPr>
          <p:cNvPicPr>
            <a:picLocks noChangeAspect="1"/>
          </p:cNvPicPr>
          <p:nvPr/>
        </p:nvPicPr>
        <p:blipFill>
          <a:blip r:embed="rId4" cstate="print"/>
          <a:srcRect l="3847" t="5222" r="5769" b="3416"/>
          <a:stretch>
            <a:fillRect/>
          </a:stretch>
        </p:blipFill>
        <p:spPr bwMode="auto">
          <a:xfrm>
            <a:off x="274009" y="3903961"/>
            <a:ext cx="1853166" cy="1380017"/>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13" name="Picture 12" descr="P1010605.JPG">
            <a:extLst>
              <a:ext uri="{FF2B5EF4-FFF2-40B4-BE49-F238E27FC236}">
                <a16:creationId xmlns:a16="http://schemas.microsoft.com/office/drawing/2014/main" id="{1DCD6A45-0BE0-47CB-993C-A90B05449EF4}"/>
              </a:ext>
            </a:extLst>
          </p:cNvPr>
          <p:cNvPicPr>
            <a:picLocks noChangeAspect="1"/>
          </p:cNvPicPr>
          <p:nvPr/>
        </p:nvPicPr>
        <p:blipFill>
          <a:blip r:embed="rId5" cstate="print"/>
          <a:srcRect/>
          <a:stretch>
            <a:fillRect/>
          </a:stretch>
        </p:blipFill>
        <p:spPr bwMode="auto">
          <a:xfrm>
            <a:off x="1175783" y="4858491"/>
            <a:ext cx="1734879" cy="1301159"/>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14" name="Google Shape;628;p87">
            <a:extLst>
              <a:ext uri="{FF2B5EF4-FFF2-40B4-BE49-F238E27FC236}">
                <a16:creationId xmlns:a16="http://schemas.microsoft.com/office/drawing/2014/main" id="{8FE4BD44-74CF-4EA8-8118-CD330FC79582}"/>
              </a:ext>
            </a:extLst>
          </p:cNvPr>
          <p:cNvSpPr txBox="1">
            <a:spLocks/>
          </p:cNvSpPr>
          <p:nvPr/>
        </p:nvSpPr>
        <p:spPr>
          <a:xfrm>
            <a:off x="2711297" y="3944091"/>
            <a:ext cx="8250865" cy="914400"/>
          </a:xfrm>
          <a:prstGeom prst="rect">
            <a:avLst/>
          </a:prstGeom>
          <a:noFill/>
          <a:ln>
            <a:noFill/>
          </a:ln>
        </p:spPr>
        <p:txBody>
          <a:bodyPr spcFirstLastPara="1" vert="horz" wrap="square" lIns="91425" tIns="45700" rIns="91425" bIns="45700" rtlCol="0" anchor="t" anchorCtr="0">
            <a:noAutofit/>
          </a:bodyPr>
          <a:lstStyle>
            <a:lvl1pPr marL="457189" lvl="0" indent="-342891" algn="l" defTabSz="914400" rtl="0" eaLnBrk="1" latinLnBrk="0" hangingPunct="1">
              <a:lnSpc>
                <a:spcPct val="90000"/>
              </a:lnSpc>
              <a:spcBef>
                <a:spcPts val="360"/>
              </a:spcBef>
              <a:spcAft>
                <a:spcPts val="0"/>
              </a:spcAft>
              <a:buClr>
                <a:schemeClr val="dk1"/>
              </a:buClr>
              <a:buSzPts val="1800"/>
              <a:buFont typeface="Arial" panose="020B0604020202020204" pitchFamily="34" charset="0"/>
              <a:buChar char="•"/>
              <a:defRPr sz="2800" kern="1200">
                <a:solidFill>
                  <a:schemeClr val="tx1"/>
                </a:solidFill>
                <a:latin typeface="+mn-lt"/>
                <a:ea typeface="+mn-ea"/>
                <a:cs typeface="+mn-cs"/>
              </a:defRPr>
            </a:lvl1pPr>
            <a:lvl2pPr marL="914377" lvl="1" indent="-342891" algn="l" defTabSz="914400" rtl="0" eaLnBrk="1" latinLnBrk="0" hangingPunct="1">
              <a:lnSpc>
                <a:spcPct val="90000"/>
              </a:lnSpc>
              <a:spcBef>
                <a:spcPts val="36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566" lvl="2" indent="-342891" algn="l" defTabSz="914400" rtl="0" eaLnBrk="1" latinLnBrk="0" hangingPunct="1">
              <a:lnSpc>
                <a:spcPct val="90000"/>
              </a:lnSpc>
              <a:spcBef>
                <a:spcPts val="36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754" lvl="3" indent="-342891" algn="l" defTabSz="914400" rtl="0" eaLnBrk="1" latinLnBrk="0" hangingPunct="1">
              <a:lnSpc>
                <a:spcPct val="90000"/>
              </a:lnSpc>
              <a:spcBef>
                <a:spcPts val="36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5943" lvl="4" indent="-342891" algn="l" defTabSz="914400" rtl="0" eaLnBrk="1" latinLnBrk="0" hangingPunct="1">
              <a:lnSpc>
                <a:spcPct val="90000"/>
              </a:lnSpc>
              <a:spcBef>
                <a:spcPts val="36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131" lvl="5" indent="-342891" algn="l" defTabSz="914400" rtl="0" eaLnBrk="1" latinLnBrk="0" hangingPunct="1">
              <a:lnSpc>
                <a:spcPct val="90000"/>
              </a:lnSpc>
              <a:spcBef>
                <a:spcPts val="36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320" lvl="6" indent="-342891" algn="l" defTabSz="914400" rtl="0" eaLnBrk="1" latinLnBrk="0" hangingPunct="1">
              <a:lnSpc>
                <a:spcPct val="90000"/>
              </a:lnSpc>
              <a:spcBef>
                <a:spcPts val="36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509" lvl="7" indent="-342891" algn="l" defTabSz="914400" rtl="0" eaLnBrk="1" latinLnBrk="0" hangingPunct="1">
              <a:lnSpc>
                <a:spcPct val="90000"/>
              </a:lnSpc>
              <a:spcBef>
                <a:spcPts val="36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697" lvl="8" indent="-342891" algn="l" defTabSz="914400" rtl="0" eaLnBrk="1" latinLnBrk="0" hangingPunct="1">
              <a:lnSpc>
                <a:spcPct val="90000"/>
              </a:lnSpc>
              <a:spcBef>
                <a:spcPts val="36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SzPts val="1100"/>
              <a:buFont typeface="Arial" panose="020B0604020202020204" pitchFamily="34" charset="0"/>
              <a:buNone/>
            </a:pPr>
            <a:r>
              <a:rPr lang="en-US" sz="3600" dirty="0">
                <a:solidFill>
                  <a:schemeClr val="hlink"/>
                </a:solidFill>
                <a:highlight>
                  <a:srgbClr val="FFFFFF"/>
                </a:highlight>
              </a:rPr>
              <a:t>Quality content and analysis</a:t>
            </a:r>
          </a:p>
          <a:p>
            <a:pPr marL="0" indent="0">
              <a:lnSpc>
                <a:spcPct val="120000"/>
              </a:lnSpc>
              <a:spcBef>
                <a:spcPts val="0"/>
              </a:spcBef>
              <a:buSzPts val="1100"/>
              <a:buFont typeface="Arial" panose="020B0604020202020204" pitchFamily="34" charset="0"/>
              <a:buNone/>
            </a:pPr>
            <a:endParaRPr lang="en-US" sz="3600" dirty="0">
              <a:solidFill>
                <a:srgbClr val="002F45"/>
              </a:solidFill>
              <a:highlight>
                <a:srgbClr val="FFFFFF"/>
              </a:highlight>
            </a:endParaRPr>
          </a:p>
          <a:p>
            <a:pPr marL="0" indent="0">
              <a:spcBef>
                <a:spcPts val="600"/>
              </a:spcBef>
              <a:buFont typeface="Arial" panose="020B0604020202020204" pitchFamily="34" charset="0"/>
              <a:buNone/>
            </a:pPr>
            <a:endParaRPr lang="en-US" dirty="0"/>
          </a:p>
        </p:txBody>
      </p:sp>
    </p:spTree>
    <p:extLst>
      <p:ext uri="{BB962C8B-B14F-4D97-AF65-F5344CB8AC3E}">
        <p14:creationId xmlns:p14="http://schemas.microsoft.com/office/powerpoint/2010/main" val="40379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85"/>
          <p:cNvSpPr txBox="1">
            <a:spLocks noGrp="1"/>
          </p:cNvSpPr>
          <p:nvPr>
            <p:ph type="sldNum" idx="12"/>
          </p:nvPr>
        </p:nvSpPr>
        <p:spPr>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5</a:t>
            </a:fld>
            <a:endParaRPr/>
          </a:p>
        </p:txBody>
      </p:sp>
      <p:sp>
        <p:nvSpPr>
          <p:cNvPr id="611" name="Google Shape;611;p85"/>
          <p:cNvSpPr txBox="1">
            <a:spLocks noGrp="1"/>
          </p:cNvSpPr>
          <p:nvPr>
            <p:ph type="title"/>
          </p:nvPr>
        </p:nvSpPr>
        <p:spPr>
          <a:prstGeom prst="rect">
            <a:avLst/>
          </a:prstGeom>
          <a:solidFill>
            <a:srgbClr val="002F45"/>
          </a:solidFill>
          <a:ln>
            <a:noFill/>
          </a:ln>
        </p:spPr>
        <p:txBody>
          <a:bodyPr spcFirstLastPara="1" vert="horz" wrap="square" lIns="91425" tIns="45700" rIns="91425" bIns="45700" rtlCol="0" anchor="ctr" anchorCtr="0">
            <a:noAutofit/>
          </a:bodyPr>
          <a:lstStyle/>
          <a:p>
            <a:r>
              <a:rPr lang="en-US">
                <a:latin typeface="Asap"/>
                <a:ea typeface="Asap"/>
                <a:cs typeface="Asap"/>
                <a:sym typeface="Asap"/>
              </a:rPr>
              <a:t>Ask an Expert</a:t>
            </a:r>
            <a:endParaRPr>
              <a:latin typeface="Asap"/>
              <a:ea typeface="Asap"/>
              <a:cs typeface="Asap"/>
              <a:sym typeface="Asap"/>
            </a:endParaRPr>
          </a:p>
        </p:txBody>
      </p:sp>
      <p:pic>
        <p:nvPicPr>
          <p:cNvPr id="612" name="Google Shape;612;p85"/>
          <p:cNvPicPr preferRelativeResize="0"/>
          <p:nvPr/>
        </p:nvPicPr>
        <p:blipFill>
          <a:blip r:embed="rId3">
            <a:alphaModFix/>
          </a:blip>
          <a:stretch>
            <a:fillRect/>
          </a:stretch>
        </p:blipFill>
        <p:spPr>
          <a:xfrm>
            <a:off x="169604" y="1294151"/>
            <a:ext cx="5524851" cy="4117300"/>
          </a:xfrm>
          <a:prstGeom prst="rect">
            <a:avLst/>
          </a:prstGeom>
          <a:noFill/>
          <a:ln w="19050" cap="flat" cmpd="sng">
            <a:solidFill>
              <a:srgbClr val="0000FF"/>
            </a:solidFill>
            <a:prstDash val="solid"/>
            <a:round/>
            <a:headEnd type="none" w="sm" len="sm"/>
            <a:tailEnd type="none" w="sm" len="sm"/>
          </a:ln>
        </p:spPr>
      </p:pic>
      <p:pic>
        <p:nvPicPr>
          <p:cNvPr id="613" name="Google Shape;613;p85"/>
          <p:cNvPicPr preferRelativeResize="0"/>
          <p:nvPr/>
        </p:nvPicPr>
        <p:blipFill>
          <a:blip r:embed="rId4">
            <a:alphaModFix/>
          </a:blip>
          <a:stretch>
            <a:fillRect/>
          </a:stretch>
        </p:blipFill>
        <p:spPr>
          <a:xfrm>
            <a:off x="5825845" y="1602388"/>
            <a:ext cx="3148551" cy="3500825"/>
          </a:xfrm>
          <a:prstGeom prst="rect">
            <a:avLst/>
          </a:prstGeom>
          <a:noFill/>
          <a:ln>
            <a:noFill/>
          </a:ln>
        </p:spPr>
      </p:pic>
    </p:spTree>
    <p:extLst>
      <p:ext uri="{BB962C8B-B14F-4D97-AF65-F5344CB8AC3E}">
        <p14:creationId xmlns:p14="http://schemas.microsoft.com/office/powerpoint/2010/main" val="781665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87"/>
          <p:cNvSpPr txBox="1">
            <a:spLocks noGrp="1"/>
          </p:cNvSpPr>
          <p:nvPr>
            <p:ph type="body" idx="1"/>
          </p:nvPr>
        </p:nvSpPr>
        <p:spPr>
          <a:xfrm>
            <a:off x="3040908" y="6126162"/>
            <a:ext cx="8250865" cy="914400"/>
          </a:xfrm>
          <a:prstGeom prst="rect">
            <a:avLst/>
          </a:prstGeom>
        </p:spPr>
        <p:txBody>
          <a:bodyPr spcFirstLastPara="1" vert="horz" wrap="square" lIns="91425" tIns="45700" rIns="91425" bIns="45700" rtlCol="0" anchor="t" anchorCtr="0">
            <a:noAutofit/>
          </a:bodyPr>
          <a:lstStyle/>
          <a:p>
            <a:pPr marL="0" indent="0">
              <a:lnSpc>
                <a:spcPct val="120000"/>
              </a:lnSpc>
              <a:spcBef>
                <a:spcPts val="0"/>
              </a:spcBef>
              <a:buSzPts val="1100"/>
              <a:buNone/>
            </a:pPr>
            <a:r>
              <a:rPr lang="en-US" sz="3600" dirty="0">
                <a:solidFill>
                  <a:schemeClr val="hlink"/>
                </a:solidFill>
                <a:highlight>
                  <a:srgbClr val="FFFFFF"/>
                </a:highlight>
              </a:rPr>
              <a:t>Protocol: Answer on same day</a:t>
            </a:r>
            <a:endParaRPr sz="3600" dirty="0">
              <a:solidFill>
                <a:srgbClr val="002F45"/>
              </a:solidFill>
              <a:highlight>
                <a:srgbClr val="FFFFFF"/>
              </a:highlight>
            </a:endParaRPr>
          </a:p>
          <a:p>
            <a:pPr marL="0" indent="0">
              <a:spcBef>
                <a:spcPts val="600"/>
              </a:spcBef>
              <a:buNone/>
            </a:pPr>
            <a:endParaRPr dirty="0"/>
          </a:p>
        </p:txBody>
      </p:sp>
      <p:sp>
        <p:nvSpPr>
          <p:cNvPr id="626" name="Google Shape;626;p87"/>
          <p:cNvSpPr txBox="1">
            <a:spLocks noGrp="1"/>
          </p:cNvSpPr>
          <p:nvPr>
            <p:ph type="sldNum" idx="12"/>
          </p:nvPr>
        </p:nvSpPr>
        <p:spPr>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6</a:t>
            </a:fld>
            <a:endParaRPr/>
          </a:p>
        </p:txBody>
      </p:sp>
      <p:sp>
        <p:nvSpPr>
          <p:cNvPr id="627" name="Google Shape;627;p87"/>
          <p:cNvSpPr txBox="1">
            <a:spLocks noGrp="1"/>
          </p:cNvSpPr>
          <p:nvPr>
            <p:ph type="title"/>
          </p:nvPr>
        </p:nvSpPr>
        <p:spPr>
          <a:prstGeom prst="rect">
            <a:avLst/>
          </a:prstGeom>
          <a:solidFill>
            <a:srgbClr val="002F45"/>
          </a:solidFill>
          <a:ln>
            <a:noFill/>
          </a:ln>
        </p:spPr>
        <p:txBody>
          <a:bodyPr spcFirstLastPara="1" vert="horz" wrap="square" lIns="91425" tIns="45700" rIns="91425" bIns="45700" rtlCol="0" anchor="ctr" anchorCtr="0">
            <a:noAutofit/>
          </a:bodyPr>
          <a:lstStyle/>
          <a:p>
            <a:r>
              <a:rPr lang="en-US">
                <a:latin typeface="Asap"/>
                <a:ea typeface="Asap"/>
                <a:cs typeface="Asap"/>
                <a:sym typeface="Asap"/>
              </a:rPr>
              <a:t>Ask an Expert</a:t>
            </a:r>
            <a:endParaRPr>
              <a:latin typeface="Asap"/>
              <a:ea typeface="Asap"/>
              <a:cs typeface="Asap"/>
              <a:sym typeface="Asap"/>
            </a:endParaRPr>
          </a:p>
        </p:txBody>
      </p:sp>
      <p:pic>
        <p:nvPicPr>
          <p:cNvPr id="629" name="Google Shape;629;p87"/>
          <p:cNvPicPr preferRelativeResize="0"/>
          <p:nvPr/>
        </p:nvPicPr>
        <p:blipFill>
          <a:blip r:embed="rId3">
            <a:alphaModFix/>
          </a:blip>
          <a:stretch>
            <a:fillRect/>
          </a:stretch>
        </p:blipFill>
        <p:spPr>
          <a:xfrm>
            <a:off x="3668151" y="1773827"/>
            <a:ext cx="3756892" cy="4067975"/>
          </a:xfrm>
          <a:prstGeom prst="rect">
            <a:avLst/>
          </a:prstGeom>
          <a:noFill/>
          <a:ln>
            <a:noFill/>
          </a:ln>
        </p:spPr>
      </p:pic>
    </p:spTree>
    <p:extLst>
      <p:ext uri="{BB962C8B-B14F-4D97-AF65-F5344CB8AC3E}">
        <p14:creationId xmlns:p14="http://schemas.microsoft.com/office/powerpoint/2010/main" val="402118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87"/>
          <p:cNvSpPr txBox="1">
            <a:spLocks noGrp="1"/>
          </p:cNvSpPr>
          <p:nvPr>
            <p:ph type="body" idx="1"/>
          </p:nvPr>
        </p:nvSpPr>
        <p:spPr>
          <a:xfrm>
            <a:off x="3200390" y="6126162"/>
            <a:ext cx="8250865" cy="914400"/>
          </a:xfrm>
          <a:prstGeom prst="rect">
            <a:avLst/>
          </a:prstGeom>
        </p:spPr>
        <p:txBody>
          <a:bodyPr spcFirstLastPara="1" vert="horz" wrap="square" lIns="91425" tIns="45700" rIns="91425" bIns="45700" rtlCol="0" anchor="t" anchorCtr="0">
            <a:noAutofit/>
          </a:bodyPr>
          <a:lstStyle/>
          <a:p>
            <a:pPr marL="0" indent="0">
              <a:lnSpc>
                <a:spcPct val="120000"/>
              </a:lnSpc>
              <a:spcBef>
                <a:spcPts val="0"/>
              </a:spcBef>
              <a:buSzPts val="1100"/>
              <a:buNone/>
            </a:pPr>
            <a:r>
              <a:rPr lang="en-US" sz="3600" dirty="0">
                <a:solidFill>
                  <a:schemeClr val="hlink"/>
                </a:solidFill>
                <a:highlight>
                  <a:srgbClr val="FFFFFF"/>
                </a:highlight>
              </a:rPr>
              <a:t>Protocol: Answer on same day</a:t>
            </a:r>
            <a:endParaRPr sz="3600" dirty="0">
              <a:solidFill>
                <a:srgbClr val="002F45"/>
              </a:solidFill>
              <a:highlight>
                <a:srgbClr val="FFFFFF"/>
              </a:highlight>
            </a:endParaRPr>
          </a:p>
          <a:p>
            <a:pPr marL="0" indent="0">
              <a:spcBef>
                <a:spcPts val="600"/>
              </a:spcBef>
              <a:buNone/>
            </a:pPr>
            <a:endParaRPr dirty="0"/>
          </a:p>
        </p:txBody>
      </p:sp>
      <p:sp>
        <p:nvSpPr>
          <p:cNvPr id="626" name="Google Shape;626;p87"/>
          <p:cNvSpPr txBox="1">
            <a:spLocks noGrp="1"/>
          </p:cNvSpPr>
          <p:nvPr>
            <p:ph type="sldNum" idx="12"/>
          </p:nvPr>
        </p:nvSpPr>
        <p:spPr>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7</a:t>
            </a:fld>
            <a:endParaRPr/>
          </a:p>
        </p:txBody>
      </p:sp>
      <p:sp>
        <p:nvSpPr>
          <p:cNvPr id="627" name="Google Shape;627;p87"/>
          <p:cNvSpPr txBox="1">
            <a:spLocks noGrp="1"/>
          </p:cNvSpPr>
          <p:nvPr>
            <p:ph type="title"/>
          </p:nvPr>
        </p:nvSpPr>
        <p:spPr>
          <a:prstGeom prst="rect">
            <a:avLst/>
          </a:prstGeom>
          <a:solidFill>
            <a:srgbClr val="002F45"/>
          </a:solidFill>
          <a:ln>
            <a:noFill/>
          </a:ln>
        </p:spPr>
        <p:txBody>
          <a:bodyPr spcFirstLastPara="1" vert="horz" wrap="square" lIns="91425" tIns="45700" rIns="91425" bIns="45700" rtlCol="0" anchor="ctr" anchorCtr="0">
            <a:noAutofit/>
          </a:bodyPr>
          <a:lstStyle/>
          <a:p>
            <a:r>
              <a:rPr lang="en-US">
                <a:latin typeface="Asap"/>
                <a:ea typeface="Asap"/>
                <a:cs typeface="Asap"/>
                <a:sym typeface="Asap"/>
              </a:rPr>
              <a:t>Ask an Expert</a:t>
            </a:r>
            <a:endParaRPr>
              <a:latin typeface="Asap"/>
              <a:ea typeface="Asap"/>
              <a:cs typeface="Asap"/>
              <a:sym typeface="Asap"/>
            </a:endParaRPr>
          </a:p>
        </p:txBody>
      </p:sp>
      <p:pic>
        <p:nvPicPr>
          <p:cNvPr id="629" name="Google Shape;629;p87"/>
          <p:cNvPicPr preferRelativeResize="0"/>
          <p:nvPr/>
        </p:nvPicPr>
        <p:blipFill>
          <a:blip r:embed="rId3">
            <a:alphaModFix/>
          </a:blip>
          <a:stretch>
            <a:fillRect/>
          </a:stretch>
        </p:blipFill>
        <p:spPr>
          <a:xfrm>
            <a:off x="3668151" y="1773827"/>
            <a:ext cx="3756892" cy="4067975"/>
          </a:xfrm>
          <a:prstGeom prst="rect">
            <a:avLst/>
          </a:prstGeom>
          <a:noFill/>
          <a:ln>
            <a:noFill/>
          </a:ln>
        </p:spPr>
      </p:pic>
      <p:pic>
        <p:nvPicPr>
          <p:cNvPr id="3" name="Picture 2">
            <a:extLst>
              <a:ext uri="{FF2B5EF4-FFF2-40B4-BE49-F238E27FC236}">
                <a16:creationId xmlns:a16="http://schemas.microsoft.com/office/drawing/2014/main" id="{84730EB0-BF88-472E-B12E-86623CB3A028}"/>
              </a:ext>
            </a:extLst>
          </p:cNvPr>
          <p:cNvPicPr>
            <a:picLocks noChangeAspect="1"/>
          </p:cNvPicPr>
          <p:nvPr/>
        </p:nvPicPr>
        <p:blipFill rotWithShape="1">
          <a:blip r:embed="rId4"/>
          <a:srcRect b="4662"/>
          <a:stretch/>
        </p:blipFill>
        <p:spPr>
          <a:xfrm>
            <a:off x="0" y="168271"/>
            <a:ext cx="9144000" cy="58144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05459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628;p87">
            <a:extLst>
              <a:ext uri="{FF2B5EF4-FFF2-40B4-BE49-F238E27FC236}">
                <a16:creationId xmlns:a16="http://schemas.microsoft.com/office/drawing/2014/main" id="{45679F26-F39D-4847-A736-D05892C42B14}"/>
              </a:ext>
            </a:extLst>
          </p:cNvPr>
          <p:cNvSpPr txBox="1">
            <a:spLocks/>
          </p:cNvSpPr>
          <p:nvPr/>
        </p:nvSpPr>
        <p:spPr>
          <a:xfrm>
            <a:off x="4497572" y="190355"/>
            <a:ext cx="8250865" cy="914400"/>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SzPts val="1100"/>
              <a:buFont typeface="Arial" panose="020B0604020202020204" pitchFamily="34" charset="0"/>
              <a:buNone/>
            </a:pPr>
            <a:r>
              <a:rPr lang="en-US" sz="3600" dirty="0">
                <a:solidFill>
                  <a:schemeClr val="hlink"/>
                </a:solidFill>
                <a:highlight>
                  <a:srgbClr val="FFFFFF"/>
                </a:highlight>
              </a:rPr>
              <a:t>Hone your message</a:t>
            </a:r>
            <a:endParaRPr lang="en-US" sz="3600" dirty="0">
              <a:solidFill>
                <a:srgbClr val="002F45"/>
              </a:solidFill>
              <a:highlight>
                <a:srgbClr val="FFFFFF"/>
              </a:highlight>
            </a:endParaRPr>
          </a:p>
          <a:p>
            <a:pPr marL="0" indent="0">
              <a:spcBef>
                <a:spcPts val="600"/>
              </a:spcBef>
              <a:buFont typeface="Arial" panose="020B0604020202020204" pitchFamily="34" charset="0"/>
              <a:buNone/>
            </a:pPr>
            <a:endParaRPr lang="en-US" dirty="0"/>
          </a:p>
        </p:txBody>
      </p:sp>
      <p:pic>
        <p:nvPicPr>
          <p:cNvPr id="4" name="Picture 3">
            <a:extLst>
              <a:ext uri="{FF2B5EF4-FFF2-40B4-BE49-F238E27FC236}">
                <a16:creationId xmlns:a16="http://schemas.microsoft.com/office/drawing/2014/main" id="{91DCD5E3-F506-4DF9-ACC4-0CAD99728DCB}"/>
              </a:ext>
            </a:extLst>
          </p:cNvPr>
          <p:cNvPicPr>
            <a:picLocks noChangeAspect="1"/>
          </p:cNvPicPr>
          <p:nvPr/>
        </p:nvPicPr>
        <p:blipFill>
          <a:blip r:embed="rId3"/>
          <a:stretch>
            <a:fillRect/>
          </a:stretch>
        </p:blipFill>
        <p:spPr>
          <a:xfrm>
            <a:off x="3154879" y="1228431"/>
            <a:ext cx="6257925" cy="5676900"/>
          </a:xfrm>
          <a:prstGeom prst="rect">
            <a:avLst/>
          </a:prstGeom>
        </p:spPr>
      </p:pic>
      <p:pic>
        <p:nvPicPr>
          <p:cNvPr id="3" name="Picture 2" descr="A group of people standing in a room&#10;&#10;Description automatically generated">
            <a:extLst>
              <a:ext uri="{FF2B5EF4-FFF2-40B4-BE49-F238E27FC236}">
                <a16:creationId xmlns:a16="http://schemas.microsoft.com/office/drawing/2014/main" id="{EFCDC799-F5ED-42E0-A3F9-D065C4D52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59"/>
            <a:ext cx="3233732" cy="21477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628;p87">
            <a:extLst>
              <a:ext uri="{FF2B5EF4-FFF2-40B4-BE49-F238E27FC236}">
                <a16:creationId xmlns:a16="http://schemas.microsoft.com/office/drawing/2014/main" id="{45679F26-F39D-4847-A736-D05892C42B14}"/>
              </a:ext>
            </a:extLst>
          </p:cNvPr>
          <p:cNvSpPr txBox="1">
            <a:spLocks/>
          </p:cNvSpPr>
          <p:nvPr/>
        </p:nvSpPr>
        <p:spPr>
          <a:xfrm>
            <a:off x="4497572" y="190354"/>
            <a:ext cx="4316819" cy="2510315"/>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SzPts val="1100"/>
              <a:buFont typeface="Arial" panose="020B0604020202020204" pitchFamily="34" charset="0"/>
              <a:buNone/>
            </a:pPr>
            <a:r>
              <a:rPr lang="en-US" sz="3600" dirty="0">
                <a:solidFill>
                  <a:schemeClr val="hlink"/>
                </a:solidFill>
                <a:highlight>
                  <a:srgbClr val="FFFFFF"/>
                </a:highlight>
              </a:rPr>
              <a:t>Hone your message:</a:t>
            </a:r>
          </a:p>
          <a:p>
            <a:pPr marL="0" indent="0">
              <a:lnSpc>
                <a:spcPct val="120000"/>
              </a:lnSpc>
              <a:spcBef>
                <a:spcPts val="0"/>
              </a:spcBef>
              <a:buSzPts val="1100"/>
              <a:buFont typeface="Arial" panose="020B0604020202020204" pitchFamily="34" charset="0"/>
              <a:buNone/>
            </a:pPr>
            <a:r>
              <a:rPr lang="en-US" sz="3600" dirty="0">
                <a:solidFill>
                  <a:schemeClr val="hlink"/>
                </a:solidFill>
                <a:highlight>
                  <a:srgbClr val="FFFFFF"/>
                </a:highlight>
              </a:rPr>
              <a:t>Address common misconceptions</a:t>
            </a:r>
            <a:endParaRPr lang="en-US" sz="3600" dirty="0">
              <a:solidFill>
                <a:srgbClr val="002F45"/>
              </a:solidFill>
              <a:highlight>
                <a:srgbClr val="FFFFFF"/>
              </a:highlight>
            </a:endParaRPr>
          </a:p>
          <a:p>
            <a:pPr marL="0" indent="0">
              <a:spcBef>
                <a:spcPts val="600"/>
              </a:spcBef>
              <a:buFont typeface="Arial" panose="020B0604020202020204" pitchFamily="34" charset="0"/>
              <a:buNone/>
            </a:pPr>
            <a:endParaRPr lang="en-US" dirty="0"/>
          </a:p>
        </p:txBody>
      </p:sp>
      <p:pic>
        <p:nvPicPr>
          <p:cNvPr id="3" name="Picture 2" descr="A group of people standing in a room&#10;&#10;Description automatically generated">
            <a:extLst>
              <a:ext uri="{FF2B5EF4-FFF2-40B4-BE49-F238E27FC236}">
                <a16:creationId xmlns:a16="http://schemas.microsoft.com/office/drawing/2014/main" id="{EFCDC799-F5ED-42E0-A3F9-D065C4D52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59"/>
            <a:ext cx="3233732" cy="2147777"/>
          </a:xfrm>
          <a:prstGeom prst="rect">
            <a:avLst/>
          </a:prstGeom>
        </p:spPr>
      </p:pic>
      <p:pic>
        <p:nvPicPr>
          <p:cNvPr id="5" name="Picture 4" descr="C:\Users\Allison Plyer\Documents\Data Center\New Orleans Index at Ten\graphics\Images\populationlivinginpoverty.PNG">
            <a:extLst>
              <a:ext uri="{FF2B5EF4-FFF2-40B4-BE49-F238E27FC236}">
                <a16:creationId xmlns:a16="http://schemas.microsoft.com/office/drawing/2014/main" id="{5F5E1634-511C-4A98-91D0-030C4709F6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39" y="3429000"/>
            <a:ext cx="5111251" cy="296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a:extLst>
              <a:ext uri="{FF2B5EF4-FFF2-40B4-BE49-F238E27FC236}">
                <a16:creationId xmlns:a16="http://schemas.microsoft.com/office/drawing/2014/main" id="{97E4EDDE-7687-46CD-B036-6FF0C2CCC9D7}"/>
              </a:ext>
            </a:extLst>
          </p:cNvPr>
          <p:cNvSpPr txBox="1">
            <a:spLocks noChangeArrowheads="1"/>
          </p:cNvSpPr>
          <p:nvPr/>
        </p:nvSpPr>
        <p:spPr bwMode="auto">
          <a:xfrm>
            <a:off x="372139" y="2776501"/>
            <a:ext cx="822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Courier" charset="0"/>
              </a:rPr>
              <a:t>“The poor live in the city.”</a:t>
            </a:r>
          </a:p>
        </p:txBody>
      </p:sp>
    </p:spTree>
    <p:extLst>
      <p:ext uri="{BB962C8B-B14F-4D97-AF65-F5344CB8AC3E}">
        <p14:creationId xmlns:p14="http://schemas.microsoft.com/office/powerpoint/2010/main" val="153468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TotalTime>
  <Words>527</Words>
  <Application>Microsoft Office PowerPoint</Application>
  <PresentationFormat>On-screen Show (4:3)</PresentationFormat>
  <Paragraphs>55</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Asap</vt:lpstr>
      <vt:lpstr>Calibri</vt:lpstr>
      <vt:lpstr>Calibri Light</vt:lpstr>
      <vt:lpstr>Courier</vt:lpstr>
      <vt:lpstr>Trebuchet MS</vt:lpstr>
      <vt:lpstr>Office Theme</vt:lpstr>
      <vt:lpstr>Expanding your impact with media</vt:lpstr>
      <vt:lpstr>PowerPoint Presentation</vt:lpstr>
      <vt:lpstr>PowerPoint Presentation</vt:lpstr>
      <vt:lpstr>Why does media need data intermediaries?</vt:lpstr>
      <vt:lpstr>Ask an Expert</vt:lpstr>
      <vt:lpstr>Ask an Expert</vt:lpstr>
      <vt:lpstr>Ask an Expert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   Questions?</dc:title>
  <dc:creator>Allison Plyer</dc:creator>
  <cp:lastModifiedBy>Allison Plyer</cp:lastModifiedBy>
  <cp:revision>16</cp:revision>
  <dcterms:created xsi:type="dcterms:W3CDTF">2019-06-10T19:38:36Z</dcterms:created>
  <dcterms:modified xsi:type="dcterms:W3CDTF">2019-06-11T00:59:44Z</dcterms:modified>
</cp:coreProperties>
</file>