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56" r:id="rId2"/>
    <p:sldId id="269" r:id="rId3"/>
    <p:sldId id="270" r:id="rId4"/>
    <p:sldId id="271" r:id="rId5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4633" autoAdjust="0"/>
  </p:normalViewPr>
  <p:slideViewPr>
    <p:cSldViewPr snapToGrid="0">
      <p:cViewPr varScale="1">
        <p:scale>
          <a:sx n="85" d="100"/>
          <a:sy n="85" d="100"/>
        </p:scale>
        <p:origin x="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Baltimore Data Day - Hands on Workshop - Accessing BNIA Data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7/22/2016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http://www.bniajfi.org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F6C26-95E0-4569-9C94-053C426CB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6746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Baltimore Data Day - Hands on Workshop - Accessing BNIA Data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7/22/2016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6" y="4445000"/>
            <a:ext cx="5559425" cy="36369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http://www.bniajfi.org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7A60C-6B5D-4B13-817E-962AFEA5F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9624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smtClean="0"/>
              <a:t>7/22/2016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7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7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1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549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08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237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58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68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4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9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1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13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5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4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6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6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5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0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accent3"/>
                </a:solidFill>
              </a:rPr>
              <a:t>Working with Students:</a:t>
            </a:r>
            <a:br>
              <a:rPr lang="en-US" sz="4400" dirty="0" smtClean="0">
                <a:solidFill>
                  <a:schemeClr val="accent3"/>
                </a:solidFill>
              </a:rPr>
            </a:br>
            <a:r>
              <a:rPr lang="en-US" sz="4400" dirty="0" smtClean="0"/>
              <a:t>Baltimore Neighborhood Indicators Alliance</a:t>
            </a:r>
            <a:endParaRPr lang="en-US" sz="4800" i="1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920759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</a:t>
            </a:r>
          </a:p>
          <a:p>
            <a:pPr algn="r"/>
            <a:r>
              <a:rPr lang="en-US" sz="2400" dirty="0"/>
              <a:t> </a:t>
            </a:r>
            <a:r>
              <a:rPr lang="en-US" sz="2400" dirty="0" smtClean="0"/>
              <a:t>          </a:t>
            </a:r>
            <a:r>
              <a:rPr lang="en-US" sz="3200" dirty="0" smtClean="0"/>
              <a:t>Cheryl Knott</a:t>
            </a:r>
            <a:br>
              <a:rPr lang="en-US" sz="3200" dirty="0" smtClean="0"/>
            </a:br>
            <a:r>
              <a:rPr lang="en-US" dirty="0" smtClean="0"/>
              <a:t>Friday, </a:t>
            </a:r>
            <a:r>
              <a:rPr lang="en-US" dirty="0" smtClean="0"/>
              <a:t>October 13, </a:t>
            </a:r>
            <a:r>
              <a:rPr lang="en-US" dirty="0" smtClean="0"/>
              <a:t>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45" y="4189445"/>
            <a:ext cx="2048501" cy="19999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737295" y="155531"/>
            <a:ext cx="23343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bg1"/>
                </a:solidFill>
              </a:rPr>
              <a:t>@</a:t>
            </a:r>
            <a:r>
              <a:rPr lang="en-US" sz="4400" b="1" dirty="0" err="1" smtClean="0">
                <a:solidFill>
                  <a:schemeClr val="bg1"/>
                </a:solidFill>
              </a:rPr>
              <a:t>bniajfi</a:t>
            </a:r>
            <a:r>
              <a:rPr lang="en-US" sz="4400" b="1" dirty="0" smtClean="0">
                <a:solidFill>
                  <a:schemeClr val="bg1"/>
                </a:solidFill>
              </a:rPr>
              <a:t/>
            </a:r>
            <a:br>
              <a:rPr lang="en-US" sz="4400" b="1" dirty="0" smtClean="0">
                <a:solidFill>
                  <a:schemeClr val="bg1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98086" y="5971592"/>
            <a:ext cx="2310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cknott@ubalt.edu</a:t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(410) 837-4377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UB Vector cop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375" y="5523056"/>
            <a:ext cx="1760418" cy="89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3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323" y="4519039"/>
            <a:ext cx="2048501" cy="1999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3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Baltimore Neighborhood Indicators Alliance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948721"/>
            <a:ext cx="8596668" cy="4092641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Initially a stand-alone non-profit, moved to the </a:t>
            </a:r>
            <a:r>
              <a:rPr lang="en-US" sz="2800" b="1" dirty="0" smtClean="0">
                <a:solidFill>
                  <a:schemeClr val="accent2"/>
                </a:solidFill>
              </a:rPr>
              <a:t>University of Baltimore </a:t>
            </a:r>
            <a:r>
              <a:rPr lang="en-US" sz="2800" dirty="0" smtClean="0">
                <a:solidFill>
                  <a:schemeClr val="accent2"/>
                </a:solidFill>
              </a:rPr>
              <a:t>in early 2007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Housed within </a:t>
            </a:r>
            <a:r>
              <a:rPr lang="en-US" sz="2800" b="1" dirty="0" smtClean="0">
                <a:solidFill>
                  <a:schemeClr val="accent2"/>
                </a:solidFill>
              </a:rPr>
              <a:t>The Jacob France Institute </a:t>
            </a:r>
            <a:r>
              <a:rPr lang="en-US" sz="2800" dirty="0" smtClean="0">
                <a:solidFill>
                  <a:schemeClr val="accent2"/>
                </a:solidFill>
              </a:rPr>
              <a:t>in the </a:t>
            </a:r>
            <a:r>
              <a:rPr lang="en-US" sz="2800" b="1" dirty="0" smtClean="0">
                <a:solidFill>
                  <a:schemeClr val="accent2"/>
                </a:solidFill>
              </a:rPr>
              <a:t>Merrick School of Business</a:t>
            </a:r>
          </a:p>
          <a:p>
            <a:r>
              <a:rPr lang="en-US" sz="2800" b="1" dirty="0" smtClean="0">
                <a:solidFill>
                  <a:schemeClr val="accent2"/>
                </a:solidFill>
              </a:rPr>
              <a:t>University of Baltimore</a:t>
            </a:r>
            <a:r>
              <a:rPr lang="en-US" sz="2800" dirty="0" smtClean="0">
                <a:solidFill>
                  <a:schemeClr val="accent2"/>
                </a:solidFill>
              </a:rPr>
              <a:t> is a non-traditional university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Students of all ages, all backgrounds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Majority commuter school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Urban campus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Business, law, public administration degree programs</a:t>
            </a:r>
            <a:endParaRPr lang="en-US" sz="2000" dirty="0">
              <a:solidFill>
                <a:schemeClr val="accent2"/>
              </a:solidFill>
            </a:endParaRPr>
          </a:p>
        </p:txBody>
      </p:sp>
      <p:pic>
        <p:nvPicPr>
          <p:cNvPr id="46" name="Picture 45" descr="UB Vector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80" y="-16218"/>
            <a:ext cx="1760418" cy="89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323" y="4519039"/>
            <a:ext cx="2048501" cy="1999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318"/>
            <a:ext cx="8596668" cy="1320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Real Estate Pipeline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199213"/>
            <a:ext cx="8596668" cy="1319135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Seema </a:t>
            </a:r>
            <a:r>
              <a:rPr lang="en-US" sz="2400" dirty="0" err="1" smtClean="0">
                <a:solidFill>
                  <a:schemeClr val="accent2"/>
                </a:solidFill>
              </a:rPr>
              <a:t>Iyer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– </a:t>
            </a:r>
            <a:r>
              <a:rPr lang="en-US" sz="2400" b="1" dirty="0" smtClean="0">
                <a:solidFill>
                  <a:schemeClr val="accent2"/>
                </a:solidFill>
              </a:rPr>
              <a:t>Real Estate and Economic Development</a:t>
            </a:r>
            <a:r>
              <a:rPr lang="en-US" sz="2400" dirty="0" smtClean="0">
                <a:solidFill>
                  <a:schemeClr val="accent2"/>
                </a:solidFill>
              </a:rPr>
              <a:t> (REED) program: </a:t>
            </a:r>
          </a:p>
          <a:p>
            <a:pPr marL="0" indent="0" algn="ctr">
              <a:buNone/>
            </a:pPr>
            <a:r>
              <a:rPr lang="en-US" sz="2800" b="1" u="sng" dirty="0" err="1" smtClean="0">
                <a:solidFill>
                  <a:schemeClr val="accent3"/>
                </a:solidFill>
              </a:rPr>
              <a:t>realestate.bniajfi.org</a:t>
            </a:r>
            <a:endParaRPr lang="en-US" sz="2000" u="sng" dirty="0">
              <a:solidFill>
                <a:schemeClr val="accent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09" y="2518348"/>
            <a:ext cx="7589662" cy="4309727"/>
          </a:xfrm>
          <a:prstGeom prst="rect">
            <a:avLst/>
          </a:prstGeom>
        </p:spPr>
      </p:pic>
      <p:pic>
        <p:nvPicPr>
          <p:cNvPr id="7" name="Picture 6" descr="UB Vector cop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80" y="-16218"/>
            <a:ext cx="1760418" cy="89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5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323" y="4519039"/>
            <a:ext cx="2048501" cy="1999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318"/>
            <a:ext cx="8596668" cy="93178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Other Student Opportunities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364105"/>
            <a:ext cx="8596668" cy="4677257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Social media/publications design student </a:t>
            </a:r>
            <a:r>
              <a:rPr lang="en-US" sz="2400" dirty="0" smtClean="0">
                <a:solidFill>
                  <a:schemeClr val="accent2"/>
                </a:solidFill>
              </a:rPr>
              <a:t>from the undergraduate program in </a:t>
            </a:r>
            <a:r>
              <a:rPr lang="en-US" sz="2400" b="1" dirty="0" smtClean="0">
                <a:solidFill>
                  <a:schemeClr val="accent2"/>
                </a:solidFill>
              </a:rPr>
              <a:t>Digital Communications</a:t>
            </a:r>
          </a:p>
          <a:p>
            <a:r>
              <a:rPr lang="en-US" sz="2400" b="1" dirty="0" smtClean="0">
                <a:solidFill>
                  <a:schemeClr val="accent2"/>
                </a:solidFill>
              </a:rPr>
              <a:t>Other University System of Maryland (USM) Students</a:t>
            </a:r>
            <a:r>
              <a:rPr lang="en-US" sz="2400" dirty="0" smtClean="0">
                <a:solidFill>
                  <a:schemeClr val="accent2"/>
                </a:solidFill>
              </a:rPr>
              <a:t>: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lvl="1"/>
            <a:r>
              <a:rPr lang="en-US" sz="2000" b="1" dirty="0" smtClean="0">
                <a:solidFill>
                  <a:schemeClr val="accent2"/>
                </a:solidFill>
              </a:rPr>
              <a:t>Mapping/GIS Assistants</a:t>
            </a:r>
            <a:r>
              <a:rPr lang="en-US" sz="2000" dirty="0" smtClean="0">
                <a:solidFill>
                  <a:schemeClr val="accent2"/>
                </a:solidFill>
              </a:rPr>
              <a:t> to assist with geocoding and </a:t>
            </a:r>
            <a:r>
              <a:rPr lang="en-US" sz="2000" b="1" dirty="0" smtClean="0">
                <a:solidFill>
                  <a:schemeClr val="accent2"/>
                </a:solidFill>
              </a:rPr>
              <a:t>mapping</a:t>
            </a:r>
          </a:p>
          <a:p>
            <a:pPr lvl="1"/>
            <a:r>
              <a:rPr lang="en-US" sz="2000" b="1" dirty="0" smtClean="0">
                <a:solidFill>
                  <a:schemeClr val="accent2"/>
                </a:solidFill>
              </a:rPr>
              <a:t>Computer Science </a:t>
            </a:r>
            <a:r>
              <a:rPr lang="en-US" sz="2000" dirty="0" smtClean="0">
                <a:solidFill>
                  <a:schemeClr val="accent2"/>
                </a:solidFill>
              </a:rPr>
              <a:t>interns creating </a:t>
            </a:r>
            <a:r>
              <a:rPr lang="en-US" sz="2000" b="1" dirty="0" smtClean="0">
                <a:solidFill>
                  <a:schemeClr val="accent2"/>
                </a:solidFill>
              </a:rPr>
              <a:t>web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scraping</a:t>
            </a:r>
            <a:r>
              <a:rPr lang="en-US" sz="2000" dirty="0" smtClean="0">
                <a:solidFill>
                  <a:schemeClr val="accent2"/>
                </a:solidFill>
              </a:rPr>
              <a:t> and </a:t>
            </a:r>
            <a:r>
              <a:rPr lang="en-US" sz="2000" b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cleaning</a:t>
            </a:r>
            <a:r>
              <a:rPr lang="en-US" sz="2000" dirty="0" smtClean="0">
                <a:solidFill>
                  <a:schemeClr val="accent2"/>
                </a:solidFill>
              </a:rPr>
              <a:t> tools</a:t>
            </a:r>
          </a:p>
          <a:p>
            <a:pPr marL="342900" lvl="1" indent="-342900"/>
            <a:r>
              <a:rPr lang="en-US" sz="2400" b="1" dirty="0" smtClean="0">
                <a:solidFill>
                  <a:schemeClr val="accent2"/>
                </a:solidFill>
              </a:rPr>
              <a:t>Sondheim Nonprofit Leadership</a:t>
            </a:r>
            <a:r>
              <a:rPr lang="en-US" sz="2400" dirty="0" smtClean="0">
                <a:solidFill>
                  <a:schemeClr val="accent2"/>
                </a:solidFill>
              </a:rPr>
              <a:t> program at University of Maryland, Baltimore County (UMBC) – fellow assisting </a:t>
            </a:r>
            <a:r>
              <a:rPr lang="en-US" sz="2400" b="1" dirty="0" smtClean="0">
                <a:solidFill>
                  <a:schemeClr val="accent2"/>
                </a:solidFill>
              </a:rPr>
              <a:t>event coordination </a:t>
            </a:r>
            <a:r>
              <a:rPr lang="en-US" sz="2400" dirty="0" smtClean="0">
                <a:solidFill>
                  <a:schemeClr val="accent2"/>
                </a:solidFill>
              </a:rPr>
              <a:t>for Baltimore Data Day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marL="0" lvl="1" indent="0" algn="ctr">
              <a:buNone/>
            </a:pPr>
            <a:r>
              <a:rPr lang="en-US" sz="2800" b="1" u="sng" dirty="0" err="1" smtClean="0">
                <a:solidFill>
                  <a:schemeClr val="accent3"/>
                </a:solidFill>
              </a:rPr>
              <a:t>shrivercenter.umbc.edu</a:t>
            </a:r>
            <a:r>
              <a:rPr lang="en-US" sz="2800" b="1" u="sng" dirty="0" smtClean="0">
                <a:solidFill>
                  <a:schemeClr val="accent3"/>
                </a:solidFill>
              </a:rPr>
              <a:t>/</a:t>
            </a:r>
            <a:r>
              <a:rPr lang="en-US" sz="2800" b="1" u="sng" dirty="0" err="1" smtClean="0">
                <a:solidFill>
                  <a:schemeClr val="accent3"/>
                </a:solidFill>
              </a:rPr>
              <a:t>nonprofitleadership</a:t>
            </a:r>
            <a:r>
              <a:rPr lang="en-US" sz="2800" b="1" u="sng" dirty="0">
                <a:solidFill>
                  <a:schemeClr val="accent3"/>
                </a:solidFill>
              </a:rPr>
              <a:t>/</a:t>
            </a:r>
            <a:endParaRPr lang="en-US" sz="2400" b="1" u="sng" dirty="0" smtClean="0">
              <a:solidFill>
                <a:schemeClr val="accent3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pic>
        <p:nvPicPr>
          <p:cNvPr id="6" name="Picture 5" descr="UB Vector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680" y="-16218"/>
            <a:ext cx="1760418" cy="897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1276</TotalTime>
  <Words>153</Words>
  <Application>Microsoft Macintosh PowerPoint</Application>
  <PresentationFormat>Widescreen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Trebuchet MS</vt:lpstr>
      <vt:lpstr>Wingdings 3</vt:lpstr>
      <vt:lpstr>Arial</vt:lpstr>
      <vt:lpstr>Facet</vt:lpstr>
      <vt:lpstr>Working with Students: Baltimore Neighborhood Indicators Alliance</vt:lpstr>
      <vt:lpstr>Baltimore Neighborhood Indicators Alliance</vt:lpstr>
      <vt:lpstr>Real Estate Pipeline</vt:lpstr>
      <vt:lpstr>Other Student Opportunities</vt:lpstr>
    </vt:vector>
  </TitlesOfParts>
  <Company>University of Baltimore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Knott</dc:creator>
  <cp:lastModifiedBy>Microsoft Office User</cp:lastModifiedBy>
  <cp:revision>119</cp:revision>
  <cp:lastPrinted>2016-07-20T21:05:30Z</cp:lastPrinted>
  <dcterms:created xsi:type="dcterms:W3CDTF">2016-02-08T16:36:05Z</dcterms:created>
  <dcterms:modified xsi:type="dcterms:W3CDTF">2017-10-04T16:45:38Z</dcterms:modified>
</cp:coreProperties>
</file>