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0" r:id="rId2"/>
    <p:sldId id="257" r:id="rId3"/>
    <p:sldId id="259" r:id="rId4"/>
    <p:sldId id="261" r:id="rId5"/>
    <p:sldId id="256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28A3-9388-4809-8092-30FAE746C9DC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A5A3-8DA5-47F2-86E1-83930B231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28A3-9388-4809-8092-30FAE746C9DC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A5A3-8DA5-47F2-86E1-83930B231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28A3-9388-4809-8092-30FAE746C9DC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A5A3-8DA5-47F2-86E1-83930B231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28A3-9388-4809-8092-30FAE746C9DC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A5A3-8DA5-47F2-86E1-83930B231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28A3-9388-4809-8092-30FAE746C9DC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A5A3-8DA5-47F2-86E1-83930B231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28A3-9388-4809-8092-30FAE746C9DC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A5A3-8DA5-47F2-86E1-83930B231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28A3-9388-4809-8092-30FAE746C9DC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A5A3-8DA5-47F2-86E1-83930B231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28A3-9388-4809-8092-30FAE746C9DC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A5A3-8DA5-47F2-86E1-83930B231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28A3-9388-4809-8092-30FAE746C9DC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A5A3-8DA5-47F2-86E1-83930B231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28A3-9388-4809-8092-30FAE746C9DC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A5A3-8DA5-47F2-86E1-83930B231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28A3-9388-4809-8092-30FAE746C9DC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A5A3-8DA5-47F2-86E1-83930B231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228A3-9388-4809-8092-30FAE746C9DC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7A5A3-8DA5-47F2-86E1-83930B231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76200"/>
            <a:ext cx="891540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 smtClean="0">
                <a:solidFill>
                  <a:srgbClr val="002060"/>
                </a:solidFill>
              </a:rPr>
              <a:t>Working with University Students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</a:rPr>
              <a:t>Benefits to </a:t>
            </a:r>
            <a:r>
              <a:rPr lang="en-US" sz="2400" b="1" dirty="0" err="1" smtClean="0">
                <a:solidFill>
                  <a:srgbClr val="002060"/>
                </a:solidFill>
              </a:rPr>
              <a:t>DataHaven</a:t>
            </a:r>
            <a:r>
              <a:rPr lang="en-US" sz="2400" b="1" dirty="0" smtClean="0">
                <a:solidFill>
                  <a:srgbClr val="002060"/>
                </a:solidFill>
              </a:rPr>
              <a:t> as a placement or partner site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   Students </a:t>
            </a:r>
            <a:r>
              <a:rPr lang="en-US" sz="2400" dirty="0" smtClean="0">
                <a:solidFill>
                  <a:srgbClr val="002060"/>
                </a:solidFill>
              </a:rPr>
              <a:t>can serve as flexible </a:t>
            </a:r>
            <a:r>
              <a:rPr lang="en-US" sz="2400" dirty="0" smtClean="0">
                <a:solidFill>
                  <a:srgbClr val="002060"/>
                </a:solidFill>
              </a:rPr>
              <a:t>part-time or full-time (summer) paid staff to help complete projects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 More robust analysis of neighborhood data </a:t>
            </a:r>
            <a:r>
              <a:rPr lang="en-US" sz="2400" dirty="0" smtClean="0">
                <a:solidFill>
                  <a:srgbClr val="002060"/>
                </a:solidFill>
              </a:rPr>
              <a:t>that </a:t>
            </a:r>
            <a:r>
              <a:rPr lang="en-US" sz="2400" dirty="0" smtClean="0">
                <a:solidFill>
                  <a:srgbClr val="002060"/>
                </a:solidFill>
              </a:rPr>
              <a:t>we otherwise wouldn’t have time or resources to </a:t>
            </a:r>
            <a:r>
              <a:rPr lang="en-US" sz="2400" dirty="0" smtClean="0">
                <a:solidFill>
                  <a:srgbClr val="002060"/>
                </a:solidFill>
              </a:rPr>
              <a:t>do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(with co-preceptors)</a:t>
            </a:r>
            <a:endParaRPr lang="en-US" sz="2400" dirty="0" smtClean="0">
              <a:solidFill>
                <a:srgbClr val="002060"/>
              </a:solidFill>
            </a:endParaRPr>
          </a:p>
          <a:p>
            <a:pPr lvl="7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   Students </a:t>
            </a:r>
            <a:r>
              <a:rPr lang="en-US" sz="2400" dirty="0" smtClean="0">
                <a:solidFill>
                  <a:srgbClr val="002060"/>
                </a:solidFill>
              </a:rPr>
              <a:t>with </a:t>
            </a:r>
            <a:r>
              <a:rPr lang="en-US" sz="2400" dirty="0" smtClean="0">
                <a:solidFill>
                  <a:srgbClr val="002060"/>
                </a:solidFill>
              </a:rPr>
              <a:t>journalism background can bring exceptional communications expertise</a:t>
            </a:r>
            <a:endParaRPr lang="en-US" sz="2400" dirty="0" smtClean="0">
              <a:solidFill>
                <a:srgbClr val="002060"/>
              </a:solidFill>
            </a:endParaRPr>
          </a:p>
          <a:p>
            <a:pPr lvl="7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   Staff development – mentoring, </a:t>
            </a:r>
            <a:r>
              <a:rPr lang="en-US" sz="2400" dirty="0" smtClean="0">
                <a:solidFill>
                  <a:srgbClr val="002060"/>
                </a:solidFill>
              </a:rPr>
              <a:t>research</a:t>
            </a:r>
          </a:p>
          <a:p>
            <a:pPr lvl="7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 Build </a:t>
            </a:r>
            <a:r>
              <a:rPr lang="en-US" sz="2400" dirty="0" smtClean="0">
                <a:solidFill>
                  <a:srgbClr val="002060"/>
                </a:solidFill>
              </a:rPr>
              <a:t>relationships with potential </a:t>
            </a:r>
            <a:r>
              <a:rPr lang="en-US" sz="2400" dirty="0" smtClean="0">
                <a:solidFill>
                  <a:srgbClr val="002060"/>
                </a:solidFill>
              </a:rPr>
              <a:t>funders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and diversify funding streams (federal revenue): universities and </a:t>
            </a:r>
            <a:r>
              <a:rPr lang="en-US" sz="2400" dirty="0" smtClean="0">
                <a:solidFill>
                  <a:srgbClr val="002060"/>
                </a:solidFill>
              </a:rPr>
              <a:t>groups they work with like city government, hospitals, neighborhoods</a:t>
            </a:r>
            <a:endParaRPr lang="en-US" sz="2400" dirty="0" smtClean="0">
              <a:solidFill>
                <a:srgbClr val="00206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5" descr="25th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5938140"/>
            <a:ext cx="2590800" cy="919860"/>
          </a:xfrm>
          <a:prstGeom prst="rect">
            <a:avLst/>
          </a:prstGeom>
        </p:spPr>
      </p:pic>
      <p:pic>
        <p:nvPicPr>
          <p:cNvPr id="7" name="Picture 6" descr="FC_covers_964w.jpg"/>
          <p:cNvPicPr>
            <a:picLocks noChangeAspect="1"/>
          </p:cNvPicPr>
          <p:nvPr/>
        </p:nvPicPr>
        <p:blipFill>
          <a:blip r:embed="rId3" cstate="print"/>
          <a:srcRect l="22801" r="22246"/>
          <a:stretch>
            <a:fillRect/>
          </a:stretch>
        </p:blipFill>
        <p:spPr>
          <a:xfrm>
            <a:off x="0" y="3106615"/>
            <a:ext cx="3048000" cy="3751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76200"/>
            <a:ext cx="8915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 smtClean="0">
                <a:solidFill>
                  <a:srgbClr val="002060"/>
                </a:solidFill>
              </a:rPr>
              <a:t>Working with University Students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</a:rPr>
              <a:t>Placements/Partnerships at </a:t>
            </a:r>
            <a:r>
              <a:rPr lang="en-US" sz="2400" b="1" dirty="0" err="1" smtClean="0">
                <a:solidFill>
                  <a:srgbClr val="002060"/>
                </a:solidFill>
              </a:rPr>
              <a:t>DataHaven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   Work-study placements and fellowships for undergraduate &amp; </a:t>
            </a:r>
            <a:r>
              <a:rPr lang="en-US" sz="2400" dirty="0" smtClean="0">
                <a:solidFill>
                  <a:srgbClr val="002060"/>
                </a:solidFill>
              </a:rPr>
              <a:t>professional </a:t>
            </a:r>
            <a:r>
              <a:rPr lang="en-US" sz="2400" dirty="0" smtClean="0">
                <a:solidFill>
                  <a:srgbClr val="002060"/>
                </a:solidFill>
              </a:rPr>
              <a:t>students at Yale University, Southern Connecticut State Univ., University of </a:t>
            </a:r>
            <a:r>
              <a:rPr lang="en-US" sz="2400" dirty="0" smtClean="0">
                <a:solidFill>
                  <a:srgbClr val="002060"/>
                </a:solidFill>
              </a:rPr>
              <a:t>Connecticut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   Graduate </a:t>
            </a:r>
            <a:r>
              <a:rPr lang="en-US" sz="2400" dirty="0" smtClean="0">
                <a:solidFill>
                  <a:srgbClr val="002060"/>
                </a:solidFill>
              </a:rPr>
              <a:t>work </a:t>
            </a:r>
            <a:r>
              <a:rPr lang="en-US" sz="2400" dirty="0" smtClean="0">
                <a:solidFill>
                  <a:srgbClr val="002060"/>
                </a:solidFill>
              </a:rPr>
              <a:t>(Doctoral students </a:t>
            </a:r>
            <a:r>
              <a:rPr lang="en-US" sz="2400" dirty="0" smtClean="0">
                <a:solidFill>
                  <a:srgbClr val="002060"/>
                </a:solidFill>
              </a:rPr>
              <a:t>at Yale, Harvard, McGill, etc</a:t>
            </a:r>
            <a:r>
              <a:rPr lang="en-US" sz="2400" dirty="0" smtClean="0">
                <a:solidFill>
                  <a:srgbClr val="002060"/>
                </a:solidFill>
              </a:rPr>
              <a:t>.)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 Serve </a:t>
            </a:r>
            <a:r>
              <a:rPr lang="en-US" sz="2400" dirty="0" smtClean="0">
                <a:solidFill>
                  <a:srgbClr val="002060"/>
                </a:solidFill>
              </a:rPr>
              <a:t>on </a:t>
            </a:r>
            <a:r>
              <a:rPr lang="en-US" sz="2400" dirty="0" smtClean="0">
                <a:solidFill>
                  <a:srgbClr val="002060"/>
                </a:solidFill>
              </a:rPr>
              <a:t>steering committees </a:t>
            </a:r>
            <a:r>
              <a:rPr lang="en-US" sz="2400" dirty="0" smtClean="0">
                <a:solidFill>
                  <a:srgbClr val="002060"/>
                </a:solidFill>
              </a:rPr>
              <a:t>on community –university projects that </a:t>
            </a:r>
            <a:r>
              <a:rPr lang="en-US" sz="2400" dirty="0" smtClean="0">
                <a:solidFill>
                  <a:srgbClr val="002060"/>
                </a:solidFill>
              </a:rPr>
              <a:t>focus </a:t>
            </a:r>
            <a:r>
              <a:rPr lang="en-US" sz="2400" dirty="0" smtClean="0">
                <a:solidFill>
                  <a:srgbClr val="002060"/>
                </a:solidFill>
              </a:rPr>
              <a:t>on postdoctoral </a:t>
            </a:r>
            <a:r>
              <a:rPr lang="en-US" sz="2400" dirty="0" smtClean="0">
                <a:solidFill>
                  <a:srgbClr val="002060"/>
                </a:solidFill>
              </a:rPr>
              <a:t>fellows’ work (Yale)</a:t>
            </a:r>
            <a:endParaRPr lang="en-US" sz="2400" dirty="0" smtClean="0">
              <a:solidFill>
                <a:srgbClr val="00206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   Student </a:t>
            </a:r>
            <a:r>
              <a:rPr lang="en-US" sz="2400" dirty="0" smtClean="0">
                <a:solidFill>
                  <a:srgbClr val="002060"/>
                </a:solidFill>
              </a:rPr>
              <a:t>newspapers and broader advising/guest lectures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5" descr="25th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5938140"/>
            <a:ext cx="2590800" cy="919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762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 smtClean="0">
                <a:solidFill>
                  <a:srgbClr val="002060"/>
                </a:solidFill>
              </a:rPr>
              <a:t>Working with University Students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638800" y="762000"/>
            <a:ext cx="3352800" cy="3276600"/>
            <a:chOff x="5023757" y="1143000"/>
            <a:chExt cx="3967842" cy="35813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43846"/>
            <a:stretch>
              <a:fillRect/>
            </a:stretch>
          </p:blipFill>
          <p:spPr bwMode="auto">
            <a:xfrm>
              <a:off x="5023757" y="1143000"/>
              <a:ext cx="3910847" cy="1444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3704"/>
            <a:stretch>
              <a:fillRect/>
            </a:stretch>
          </p:blipFill>
          <p:spPr bwMode="auto">
            <a:xfrm>
              <a:off x="5029200" y="2550252"/>
              <a:ext cx="3962399" cy="2174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11" descr="Erlwein_Poster_CPHA2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399" y="761999"/>
            <a:ext cx="5486401" cy="3855811"/>
          </a:xfrm>
          <a:prstGeom prst="rect">
            <a:avLst/>
          </a:prstGeom>
        </p:spPr>
      </p:pic>
      <p:pic>
        <p:nvPicPr>
          <p:cNvPr id="6" name="Picture 5" descr="25th-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5938140"/>
            <a:ext cx="2590800" cy="91986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45746" y="4724400"/>
            <a:ext cx="6178854" cy="2057400"/>
            <a:chOff x="145746" y="4648200"/>
            <a:chExt cx="6178854" cy="2057400"/>
          </a:xfrm>
        </p:grpSpPr>
        <p:pic>
          <p:nvPicPr>
            <p:cNvPr id="11" name="Picture 10" descr="Fawatih_UConn_Poster_CPHA2016.JPG"/>
            <p:cNvPicPr>
              <a:picLocks noChangeAspect="1"/>
            </p:cNvPicPr>
            <p:nvPr/>
          </p:nvPicPr>
          <p:blipFill>
            <a:blip r:embed="rId6" cstate="print"/>
            <a:srcRect t="60976" b="1032"/>
            <a:stretch>
              <a:fillRect/>
            </a:stretch>
          </p:blipFill>
          <p:spPr>
            <a:xfrm>
              <a:off x="145746" y="5147724"/>
              <a:ext cx="6178854" cy="1557876"/>
            </a:xfrm>
            <a:prstGeom prst="rect">
              <a:avLst/>
            </a:prstGeom>
          </p:spPr>
        </p:pic>
        <p:pic>
          <p:nvPicPr>
            <p:cNvPr id="15" name="Picture 14" descr="Fawatih_UConn_Poster_CPHA2016.JPG"/>
            <p:cNvPicPr>
              <a:picLocks noChangeAspect="1"/>
            </p:cNvPicPr>
            <p:nvPr/>
          </p:nvPicPr>
          <p:blipFill>
            <a:blip r:embed="rId6" cstate="print"/>
            <a:srcRect b="87805"/>
            <a:stretch>
              <a:fillRect/>
            </a:stretch>
          </p:blipFill>
          <p:spPr>
            <a:xfrm>
              <a:off x="145746" y="4648200"/>
              <a:ext cx="6172200" cy="49952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69481"/>
            <a:ext cx="8382000" cy="537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" y="762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 smtClean="0">
                <a:solidFill>
                  <a:srgbClr val="002060"/>
                </a:solidFill>
              </a:rPr>
              <a:t>Working with University Students</a:t>
            </a:r>
          </a:p>
        </p:txBody>
      </p:sp>
      <p:pic>
        <p:nvPicPr>
          <p:cNvPr id="6" name="Picture 5" descr="25th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5938140"/>
            <a:ext cx="2590800" cy="919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76200"/>
            <a:ext cx="8686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 smtClean="0">
                <a:solidFill>
                  <a:srgbClr val="002060"/>
                </a:solidFill>
              </a:rPr>
              <a:t>Working with University Students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</a:rPr>
              <a:t>Student preferences</a:t>
            </a:r>
            <a:endParaRPr lang="en-US" sz="2400" dirty="0" smtClean="0">
              <a:solidFill>
                <a:srgbClr val="00206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  </a:t>
            </a:r>
            <a:r>
              <a:rPr lang="en-US" sz="2400" dirty="0" smtClean="0">
                <a:solidFill>
                  <a:srgbClr val="002060"/>
                </a:solidFill>
              </a:rPr>
              <a:t> Being matched with an appropriate project/site requiring a sufficient level of independent work (or guidance)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 “Hands-on” experiences, like survey collection &amp; field work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 Combining field work with classroom experiences and theory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 Responsible and responsive mentors/faculty/staff who can help navigate diverse neighborhoods and situations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 Publications or portfolio pieces </a:t>
            </a:r>
          </a:p>
        </p:txBody>
      </p:sp>
      <p:pic>
        <p:nvPicPr>
          <p:cNvPr id="6" name="Picture 5" descr="25th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5938140"/>
            <a:ext cx="2590800" cy="919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76200"/>
            <a:ext cx="86868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 smtClean="0">
                <a:solidFill>
                  <a:srgbClr val="002060"/>
                </a:solidFill>
              </a:rPr>
              <a:t>Working with University Students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</a:rPr>
              <a:t>Community partner preferences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   Being involved at outset of projects and seen as collaborators and equals in thinking about what kinds of studies to design and how communities can help (e.g., community-engaged research)</a:t>
            </a:r>
          </a:p>
          <a:p>
            <a:pPr lvl="3"/>
            <a:r>
              <a:rPr lang="en-US" sz="2000" i="1" dirty="0" smtClean="0"/>
              <a:t>“Unless you include community members from beginning to end and honor their skills and expertise, you won’t get to the right questions.”</a:t>
            </a:r>
          </a:p>
          <a:p>
            <a:pPr lvl="3"/>
            <a:r>
              <a:rPr lang="en-US" sz="2000" i="1" dirty="0" smtClean="0"/>
              <a:t>              -Dr. Emily Wang, Yale University / </a:t>
            </a:r>
            <a:r>
              <a:rPr lang="en-US" sz="2000" i="1" dirty="0" err="1" smtClean="0"/>
              <a:t>DataHaven</a:t>
            </a:r>
            <a:r>
              <a:rPr lang="en-US" sz="2000" i="1" dirty="0" smtClean="0"/>
              <a:t> Board</a:t>
            </a:r>
            <a:endParaRPr lang="en-US" sz="2000" i="1" dirty="0" smtClean="0">
              <a:solidFill>
                <a:srgbClr val="00206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   Longer placements (e.g. 1 year </a:t>
            </a:r>
            <a:r>
              <a:rPr lang="en-US" sz="2400" dirty="0" err="1" smtClean="0">
                <a:solidFill>
                  <a:srgbClr val="002060"/>
                </a:solidFill>
              </a:rPr>
              <a:t>vs</a:t>
            </a:r>
            <a:r>
              <a:rPr lang="en-US" sz="2400" dirty="0" smtClean="0">
                <a:solidFill>
                  <a:srgbClr val="002060"/>
                </a:solidFill>
              </a:rPr>
              <a:t> 1 month), and long-term relationships with organizations providing students/fellows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   Receiving data or final products that are useful and timely</a:t>
            </a:r>
            <a:endParaRPr lang="en-US" sz="2400" b="1" dirty="0">
              <a:solidFill>
                <a:srgbClr val="00206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  </a:t>
            </a:r>
            <a:r>
              <a:rPr lang="en-US" sz="2400" dirty="0" smtClean="0">
                <a:solidFill>
                  <a:srgbClr val="002060"/>
                </a:solidFill>
              </a:rPr>
              <a:t>Compensation if they are serving as a mentor or placement “site,” including funding to pay staff and students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 Easy and effective application/matching process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b="1" dirty="0" smtClean="0">
              <a:solidFill>
                <a:srgbClr val="002060"/>
              </a:solidFill>
            </a:endParaRPr>
          </a:p>
        </p:txBody>
      </p:sp>
      <p:pic>
        <p:nvPicPr>
          <p:cNvPr id="6" name="Picture 5" descr="25th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5938140"/>
            <a:ext cx="2590800" cy="919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372</Words>
  <Application>Microsoft Office PowerPoint</Application>
  <PresentationFormat>On-screen Show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Mark4</dc:creator>
  <cp:lastModifiedBy>Mark4</cp:lastModifiedBy>
  <cp:revision>2</cp:revision>
  <dcterms:created xsi:type="dcterms:W3CDTF">2017-10-03T19:27:39Z</dcterms:created>
  <dcterms:modified xsi:type="dcterms:W3CDTF">2017-10-04T20:24:32Z</dcterms:modified>
</cp:coreProperties>
</file>