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19" r:id="rId3"/>
    <p:sldId id="551" r:id="rId4"/>
    <p:sldId id="524" r:id="rId5"/>
    <p:sldId id="536" r:id="rId6"/>
    <p:sldId id="522" r:id="rId7"/>
    <p:sldId id="549" r:id="rId8"/>
    <p:sldId id="527" r:id="rId9"/>
    <p:sldId id="546" r:id="rId10"/>
    <p:sldId id="525" r:id="rId11"/>
    <p:sldId id="528" r:id="rId12"/>
    <p:sldId id="530" r:id="rId13"/>
    <p:sldId id="529" r:id="rId14"/>
    <p:sldId id="531" r:id="rId15"/>
    <p:sldId id="532" r:id="rId16"/>
    <p:sldId id="550" r:id="rId17"/>
    <p:sldId id="520" r:id="rId18"/>
    <p:sldId id="540" r:id="rId19"/>
    <p:sldId id="541" r:id="rId20"/>
    <p:sldId id="542" r:id="rId21"/>
    <p:sldId id="538" r:id="rId22"/>
    <p:sldId id="539" r:id="rId23"/>
    <p:sldId id="545" r:id="rId24"/>
    <p:sldId id="544" r:id="rId25"/>
    <p:sldId id="543" r:id="rId26"/>
    <p:sldId id="537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F45"/>
    <a:srgbClr val="FFFF00"/>
    <a:srgbClr val="B9DFF2"/>
    <a:srgbClr val="00B050"/>
    <a:srgbClr val="FFFFFF"/>
    <a:srgbClr val="868686"/>
    <a:srgbClr val="F1C12B"/>
    <a:srgbClr val="CC6666"/>
    <a:srgbClr val="F67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47128" autoAdjust="0"/>
  </p:normalViewPr>
  <p:slideViewPr>
    <p:cSldViewPr>
      <p:cViewPr varScale="1">
        <p:scale>
          <a:sx n="70" d="100"/>
          <a:sy n="70" d="100"/>
        </p:scale>
        <p:origin x="3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Monthly Page Likes or Followers</a:t>
            </a:r>
            <a:r>
              <a:rPr lang="en-US" baseline="0" dirty="0"/>
              <a:t> by Platform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Sheet1!$B$2:$B$30</c:f>
              <c:numCache>
                <c:formatCode>_(* #,##0_);_(* \(#,##0\);_(* "-"??_);_(@_)</c:formatCode>
                <c:ptCount val="29"/>
                <c:pt idx="0">
                  <c:v>154</c:v>
                </c:pt>
                <c:pt idx="1">
                  <c:v>207</c:v>
                </c:pt>
                <c:pt idx="2">
                  <c:v>306</c:v>
                </c:pt>
                <c:pt idx="3">
                  <c:v>343</c:v>
                </c:pt>
                <c:pt idx="4">
                  <c:v>373</c:v>
                </c:pt>
                <c:pt idx="5">
                  <c:v>412</c:v>
                </c:pt>
                <c:pt idx="6">
                  <c:v>515</c:v>
                </c:pt>
                <c:pt idx="7">
                  <c:v>694</c:v>
                </c:pt>
                <c:pt idx="8">
                  <c:v>826</c:v>
                </c:pt>
                <c:pt idx="9">
                  <c:v>938</c:v>
                </c:pt>
                <c:pt idx="10">
                  <c:v>1008</c:v>
                </c:pt>
                <c:pt idx="11">
                  <c:v>1048</c:v>
                </c:pt>
                <c:pt idx="12">
                  <c:v>1116</c:v>
                </c:pt>
                <c:pt idx="13">
                  <c:v>1173</c:v>
                </c:pt>
                <c:pt idx="14">
                  <c:v>1233</c:v>
                </c:pt>
                <c:pt idx="15">
                  <c:v>1319</c:v>
                </c:pt>
                <c:pt idx="16">
                  <c:v>1392</c:v>
                </c:pt>
                <c:pt idx="17">
                  <c:v>1495</c:v>
                </c:pt>
                <c:pt idx="18">
                  <c:v>1598</c:v>
                </c:pt>
                <c:pt idx="19">
                  <c:v>1730</c:v>
                </c:pt>
                <c:pt idx="20">
                  <c:v>1842</c:v>
                </c:pt>
                <c:pt idx="21">
                  <c:v>2199</c:v>
                </c:pt>
                <c:pt idx="22">
                  <c:v>2302</c:v>
                </c:pt>
                <c:pt idx="23">
                  <c:v>2410</c:v>
                </c:pt>
                <c:pt idx="24">
                  <c:v>2627</c:v>
                </c:pt>
                <c:pt idx="25">
                  <c:v>2905</c:v>
                </c:pt>
                <c:pt idx="26">
                  <c:v>3073</c:v>
                </c:pt>
                <c:pt idx="27">
                  <c:v>3264</c:v>
                </c:pt>
                <c:pt idx="28">
                  <c:v>3513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E-4E0A-82D3-61740DB9F2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Sheet1!$C$2:$C$30</c:f>
              <c:numCache>
                <c:formatCode>_(* #,##0_);_(* \(#,##0\);_(* "-"??_);_(@_)</c:formatCode>
                <c:ptCount val="29"/>
                <c:pt idx="0">
                  <c:v>490</c:v>
                </c:pt>
                <c:pt idx="1">
                  <c:v>526</c:v>
                </c:pt>
                <c:pt idx="2">
                  <c:v>580</c:v>
                </c:pt>
                <c:pt idx="3">
                  <c:v>621</c:v>
                </c:pt>
                <c:pt idx="4">
                  <c:v>631</c:v>
                </c:pt>
                <c:pt idx="5">
                  <c:v>667</c:v>
                </c:pt>
                <c:pt idx="6">
                  <c:v>704</c:v>
                </c:pt>
                <c:pt idx="7">
                  <c:v>729</c:v>
                </c:pt>
                <c:pt idx="8">
                  <c:v>761</c:v>
                </c:pt>
                <c:pt idx="9">
                  <c:v>786</c:v>
                </c:pt>
                <c:pt idx="10">
                  <c:v>801</c:v>
                </c:pt>
                <c:pt idx="11">
                  <c:v>839</c:v>
                </c:pt>
                <c:pt idx="12">
                  <c:v>860</c:v>
                </c:pt>
                <c:pt idx="13">
                  <c:v>900</c:v>
                </c:pt>
                <c:pt idx="14">
                  <c:v>935</c:v>
                </c:pt>
                <c:pt idx="15">
                  <c:v>973</c:v>
                </c:pt>
                <c:pt idx="16">
                  <c:v>988</c:v>
                </c:pt>
                <c:pt idx="17">
                  <c:v>1071</c:v>
                </c:pt>
                <c:pt idx="18">
                  <c:v>1125</c:v>
                </c:pt>
                <c:pt idx="19">
                  <c:v>1152</c:v>
                </c:pt>
                <c:pt idx="20">
                  <c:v>1176</c:v>
                </c:pt>
                <c:pt idx="21">
                  <c:v>1176</c:v>
                </c:pt>
                <c:pt idx="22">
                  <c:v>1197</c:v>
                </c:pt>
                <c:pt idx="23">
                  <c:v>1239</c:v>
                </c:pt>
                <c:pt idx="24">
                  <c:v>1252</c:v>
                </c:pt>
                <c:pt idx="25">
                  <c:v>1278</c:v>
                </c:pt>
                <c:pt idx="26">
                  <c:v>1296</c:v>
                </c:pt>
                <c:pt idx="27">
                  <c:v>1320</c:v>
                </c:pt>
                <c:pt idx="28">
                  <c:v>1376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FE-4E0A-82D3-61740DB9F2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LinkedIn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Sheet1!$D$2:$D$30</c:f>
              <c:numCache>
                <c:formatCode>_(* #,##0_);_(* \(#,##0\);_(* "-"??_);_(@_)</c:formatCode>
                <c:ptCount val="29"/>
                <c:pt idx="0">
                  <c:v>91</c:v>
                </c:pt>
                <c:pt idx="1">
                  <c:v>96</c:v>
                </c:pt>
                <c:pt idx="2">
                  <c:v>97</c:v>
                </c:pt>
                <c:pt idx="3">
                  <c:v>105</c:v>
                </c:pt>
                <c:pt idx="4">
                  <c:v>110</c:v>
                </c:pt>
                <c:pt idx="5">
                  <c:v>116</c:v>
                </c:pt>
                <c:pt idx="6">
                  <c:v>115</c:v>
                </c:pt>
                <c:pt idx="7">
                  <c:v>123</c:v>
                </c:pt>
                <c:pt idx="8">
                  <c:v>135</c:v>
                </c:pt>
                <c:pt idx="9">
                  <c:v>142</c:v>
                </c:pt>
                <c:pt idx="10">
                  <c:v>150</c:v>
                </c:pt>
                <c:pt idx="11">
                  <c:v>157</c:v>
                </c:pt>
                <c:pt idx="12">
                  <c:v>161</c:v>
                </c:pt>
                <c:pt idx="13">
                  <c:v>166</c:v>
                </c:pt>
                <c:pt idx="14">
                  <c:v>173</c:v>
                </c:pt>
                <c:pt idx="15">
                  <c:v>173</c:v>
                </c:pt>
                <c:pt idx="16">
                  <c:v>171</c:v>
                </c:pt>
                <c:pt idx="17">
                  <c:v>180</c:v>
                </c:pt>
                <c:pt idx="18">
                  <c:v>189</c:v>
                </c:pt>
                <c:pt idx="19">
                  <c:v>195</c:v>
                </c:pt>
                <c:pt idx="20">
                  <c:v>199</c:v>
                </c:pt>
                <c:pt idx="21">
                  <c:v>222</c:v>
                </c:pt>
                <c:pt idx="22">
                  <c:v>0</c:v>
                </c:pt>
                <c:pt idx="23">
                  <c:v>231</c:v>
                </c:pt>
                <c:pt idx="24">
                  <c:v>241</c:v>
                </c:pt>
                <c:pt idx="25">
                  <c:v>249</c:v>
                </c:pt>
                <c:pt idx="26">
                  <c:v>261</c:v>
                </c:pt>
                <c:pt idx="27">
                  <c:v>258</c:v>
                </c:pt>
                <c:pt idx="28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FE-4E0A-82D3-61740DB9F2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19" formatCode="_(* #,##0_);_(* \(#,##0\);_(* &quot;-&quot;??_);_(@_)">
                  <c:v>184</c:v>
                </c:pt>
                <c:pt idx="20" formatCode="_(* #,##0_);_(* \(#,##0\);_(* &quot;-&quot;??_);_(@_)">
                  <c:v>270</c:v>
                </c:pt>
                <c:pt idx="21" formatCode="_(* #,##0_);_(* \(#,##0\);_(* &quot;-&quot;??_);_(@_)">
                  <c:v>393</c:v>
                </c:pt>
                <c:pt idx="22" formatCode="_(* #,##0_);_(* \(#,##0\);_(* &quot;-&quot;??_);_(@_)">
                  <c:v>483</c:v>
                </c:pt>
                <c:pt idx="23" formatCode="_(* #,##0_);_(* \(#,##0\);_(* &quot;-&quot;??_);_(@_)">
                  <c:v>557</c:v>
                </c:pt>
                <c:pt idx="24" formatCode="_(* #,##0_);_(* \(#,##0\);_(* &quot;-&quot;??_);_(@_)">
                  <c:v>628</c:v>
                </c:pt>
                <c:pt idx="25" formatCode="_(* #,##0_);_(* \(#,##0\);_(* &quot;-&quot;??_);_(@_)">
                  <c:v>682</c:v>
                </c:pt>
                <c:pt idx="26" formatCode="_(* #,##0_);_(* \(#,##0\);_(* &quot;-&quot;??_);_(@_)">
                  <c:v>819</c:v>
                </c:pt>
                <c:pt idx="27" formatCode="_(* #,##0_);_(* \(#,##0\);_(* &quot;-&quot;??_);_(@_)">
                  <c:v>938</c:v>
                </c:pt>
                <c:pt idx="28" formatCode="_(* #,##0_);_(* \(#,##0\);_(* &quot;-&quot;??_);_(@_)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FE-4E0A-82D3-61740DB9F2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209775"/>
        <c:axId val="77887887"/>
      </c:lineChart>
      <c:dateAx>
        <c:axId val="7620977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887"/>
        <c:crosses val="autoZero"/>
        <c:auto val="1"/>
        <c:lblOffset val="100"/>
        <c:baseTimeUnit val="days"/>
      </c:dateAx>
      <c:valAx>
        <c:axId val="7788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0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Monthly Link Clicks to our Website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Sheet1!$B$2:$B$30</c:f>
              <c:numCache>
                <c:formatCode>_(* #,##0_);_(* \(#,##0\);_(* "-"??_);_(@_)</c:formatCode>
                <c:ptCount val="29"/>
                <c:pt idx="0">
                  <c:v>116</c:v>
                </c:pt>
                <c:pt idx="1">
                  <c:v>350</c:v>
                </c:pt>
                <c:pt idx="2">
                  <c:v>644</c:v>
                </c:pt>
                <c:pt idx="3">
                  <c:v>291</c:v>
                </c:pt>
                <c:pt idx="4">
                  <c:v>1018</c:v>
                </c:pt>
                <c:pt idx="5">
                  <c:v>517</c:v>
                </c:pt>
                <c:pt idx="6">
                  <c:v>701</c:v>
                </c:pt>
                <c:pt idx="7">
                  <c:v>612</c:v>
                </c:pt>
                <c:pt idx="8">
                  <c:v>637</c:v>
                </c:pt>
                <c:pt idx="9">
                  <c:v>524</c:v>
                </c:pt>
                <c:pt idx="10">
                  <c:v>399</c:v>
                </c:pt>
                <c:pt idx="11">
                  <c:v>411</c:v>
                </c:pt>
                <c:pt idx="12">
                  <c:v>341</c:v>
                </c:pt>
                <c:pt idx="13">
                  <c:v>322</c:v>
                </c:pt>
                <c:pt idx="14">
                  <c:v>332</c:v>
                </c:pt>
                <c:pt idx="15">
                  <c:v>423</c:v>
                </c:pt>
                <c:pt idx="16">
                  <c:v>370</c:v>
                </c:pt>
                <c:pt idx="17">
                  <c:v>671</c:v>
                </c:pt>
                <c:pt idx="18">
                  <c:v>751</c:v>
                </c:pt>
                <c:pt idx="19">
                  <c:v>809</c:v>
                </c:pt>
                <c:pt idx="20">
                  <c:v>418</c:v>
                </c:pt>
                <c:pt idx="21">
                  <c:v>1082</c:v>
                </c:pt>
                <c:pt idx="22">
                  <c:v>723</c:v>
                </c:pt>
                <c:pt idx="23">
                  <c:v>590</c:v>
                </c:pt>
                <c:pt idx="24">
                  <c:v>921</c:v>
                </c:pt>
                <c:pt idx="25">
                  <c:v>1012</c:v>
                </c:pt>
                <c:pt idx="26">
                  <c:v>958</c:v>
                </c:pt>
                <c:pt idx="27">
                  <c:v>952</c:v>
                </c:pt>
                <c:pt idx="28">
                  <c:v>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9-4856-B4CF-C8BF0174C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Sheet1!$C$2:$C$30</c:f>
              <c:numCache>
                <c:formatCode>_(* #,##0_);_(* \(#,##0\);_(* "-"??_);_(@_)</c:formatCode>
                <c:ptCount val="29"/>
                <c:pt idx="0">
                  <c:v>31</c:v>
                </c:pt>
                <c:pt idx="1">
                  <c:v>71</c:v>
                </c:pt>
                <c:pt idx="2">
                  <c:v>70</c:v>
                </c:pt>
                <c:pt idx="3">
                  <c:v>38</c:v>
                </c:pt>
                <c:pt idx="4">
                  <c:v>25</c:v>
                </c:pt>
                <c:pt idx="5">
                  <c:v>39</c:v>
                </c:pt>
                <c:pt idx="6">
                  <c:v>29</c:v>
                </c:pt>
                <c:pt idx="7">
                  <c:v>53</c:v>
                </c:pt>
                <c:pt idx="8">
                  <c:v>64</c:v>
                </c:pt>
                <c:pt idx="9">
                  <c:v>36</c:v>
                </c:pt>
                <c:pt idx="10">
                  <c:v>38</c:v>
                </c:pt>
                <c:pt idx="11">
                  <c:v>49</c:v>
                </c:pt>
                <c:pt idx="12">
                  <c:v>43</c:v>
                </c:pt>
                <c:pt idx="13">
                  <c:v>74</c:v>
                </c:pt>
                <c:pt idx="14">
                  <c:v>52</c:v>
                </c:pt>
                <c:pt idx="15">
                  <c:v>173</c:v>
                </c:pt>
                <c:pt idx="16">
                  <c:v>41</c:v>
                </c:pt>
                <c:pt idx="17">
                  <c:v>79</c:v>
                </c:pt>
                <c:pt idx="18">
                  <c:v>346</c:v>
                </c:pt>
                <c:pt idx="19">
                  <c:v>51</c:v>
                </c:pt>
                <c:pt idx="20">
                  <c:v>69</c:v>
                </c:pt>
                <c:pt idx="21">
                  <c:v>72</c:v>
                </c:pt>
                <c:pt idx="22">
                  <c:v>83</c:v>
                </c:pt>
                <c:pt idx="23">
                  <c:v>117</c:v>
                </c:pt>
                <c:pt idx="24">
                  <c:v>122</c:v>
                </c:pt>
                <c:pt idx="25">
                  <c:v>44</c:v>
                </c:pt>
                <c:pt idx="26">
                  <c:v>57</c:v>
                </c:pt>
                <c:pt idx="27">
                  <c:v>114</c:v>
                </c:pt>
                <c:pt idx="28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9-4856-B4CF-C8BF0174C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LinkedIn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 formatCode="_(* #,##0_);_(* \(#,##0\);_(* &quot;-&quot;??_);_(@_)">
                  <c:v>8</c:v>
                </c:pt>
                <c:pt idx="2" formatCode="_(* #,##0_);_(* \(#,##0\);_(* &quot;-&quot;??_);_(@_)">
                  <c:v>7</c:v>
                </c:pt>
                <c:pt idx="5" formatCode="_(* #,##0_);_(* \(#,##0\);_(* &quot;-&quot;??_);_(@_)">
                  <c:v>7</c:v>
                </c:pt>
                <c:pt idx="6" formatCode="_(* #,##0_);_(* \(#,##0\);_(* &quot;-&quot;??_);_(@_)">
                  <c:v>15</c:v>
                </c:pt>
                <c:pt idx="7" formatCode="_(* #,##0_);_(* \(#,##0\);_(* &quot;-&quot;??_);_(@_)">
                  <c:v>26</c:v>
                </c:pt>
                <c:pt idx="8" formatCode="_(* #,##0_);_(* \(#,##0\);_(* &quot;-&quot;??_);_(@_)">
                  <c:v>28</c:v>
                </c:pt>
                <c:pt idx="9" formatCode="_(* #,##0_);_(* \(#,##0\);_(* &quot;-&quot;??_);_(@_)">
                  <c:v>13</c:v>
                </c:pt>
                <c:pt idx="10" formatCode="_(* #,##0_);_(* \(#,##0\);_(* &quot;-&quot;??_);_(@_)">
                  <c:v>9</c:v>
                </c:pt>
                <c:pt idx="11" formatCode="_(* #,##0_);_(* \(#,##0\);_(* &quot;-&quot;??_);_(@_)">
                  <c:v>31</c:v>
                </c:pt>
                <c:pt idx="12" formatCode="_(* #,##0_);_(* \(#,##0\);_(* &quot;-&quot;??_);_(@_)">
                  <c:v>19</c:v>
                </c:pt>
                <c:pt idx="13" formatCode="_(* #,##0_);_(* \(#,##0\);_(* &quot;-&quot;??_);_(@_)">
                  <c:v>23</c:v>
                </c:pt>
                <c:pt idx="14" formatCode="_(* #,##0_);_(* \(#,##0\);_(* &quot;-&quot;??_);_(@_)">
                  <c:v>25</c:v>
                </c:pt>
                <c:pt idx="15" formatCode="_(* #,##0_);_(* \(#,##0\);_(* &quot;-&quot;??_);_(@_)">
                  <c:v>26</c:v>
                </c:pt>
                <c:pt idx="16" formatCode="_(* #,##0_);_(* \(#,##0\);_(* &quot;-&quot;??_);_(@_)">
                  <c:v>16</c:v>
                </c:pt>
                <c:pt idx="17" formatCode="_(* #,##0_);_(* \(#,##0\);_(* &quot;-&quot;??_);_(@_)">
                  <c:v>25</c:v>
                </c:pt>
                <c:pt idx="18" formatCode="_(* #,##0_);_(* \(#,##0\);_(* &quot;-&quot;??_);_(@_)">
                  <c:v>43</c:v>
                </c:pt>
                <c:pt idx="19" formatCode="_(* #,##0_);_(* \(#,##0\);_(* &quot;-&quot;??_);_(@_)">
                  <c:v>48</c:v>
                </c:pt>
                <c:pt idx="20" formatCode="_(* #,##0_);_(* \(#,##0\);_(* &quot;-&quot;??_);_(@_)">
                  <c:v>19</c:v>
                </c:pt>
                <c:pt idx="21" formatCode="_(* #,##0_);_(* \(#,##0\);_(* &quot;-&quot;??_);_(@_)">
                  <c:v>16</c:v>
                </c:pt>
                <c:pt idx="22" formatCode="_(* #,##0_);_(* \(#,##0\);_(* &quot;-&quot;??_);_(@_)">
                  <c:v>0</c:v>
                </c:pt>
                <c:pt idx="23" formatCode="_(* #,##0_);_(* \(#,##0\);_(* &quot;-&quot;??_);_(@_)">
                  <c:v>16</c:v>
                </c:pt>
                <c:pt idx="24" formatCode="_(* #,##0_);_(* \(#,##0\);_(* &quot;-&quot;??_);_(@_)">
                  <c:v>38</c:v>
                </c:pt>
                <c:pt idx="25" formatCode="_(* #,##0_);_(* \(#,##0\);_(* &quot;-&quot;??_);_(@_)">
                  <c:v>51</c:v>
                </c:pt>
                <c:pt idx="26" formatCode="_(* #,##0_);_(* \(#,##0\);_(* &quot;-&quot;??_);_(@_)">
                  <c:v>52</c:v>
                </c:pt>
                <c:pt idx="27" formatCode="_(* #,##0_);_(* \(#,##0\);_(* &quot;-&quot;??_);_(@_)">
                  <c:v>51</c:v>
                </c:pt>
                <c:pt idx="28" formatCode="_(* #,##0_);_(* \(#,##0\);_(* &quot;-&quot;??_);_(@_)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09-4856-B4CF-C8BF0174C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383023"/>
        <c:axId val="77891631"/>
      </c:lineChart>
      <c:dateAx>
        <c:axId val="198338302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1631"/>
        <c:crosses val="autoZero"/>
        <c:auto val="1"/>
        <c:lblOffset val="100"/>
        <c:baseTimeUnit val="days"/>
      </c:dateAx>
      <c:valAx>
        <c:axId val="7789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383023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Monthly Social Media Impressions by Platform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Sheet1!$B$2:$B$30</c:f>
              <c:numCache>
                <c:formatCode>#,##0</c:formatCode>
                <c:ptCount val="29"/>
                <c:pt idx="0">
                  <c:v>21387</c:v>
                </c:pt>
                <c:pt idx="1">
                  <c:v>37760</c:v>
                </c:pt>
                <c:pt idx="2">
                  <c:v>84916</c:v>
                </c:pt>
                <c:pt idx="3">
                  <c:v>35733</c:v>
                </c:pt>
                <c:pt idx="4">
                  <c:v>71917</c:v>
                </c:pt>
                <c:pt idx="5">
                  <c:v>57437</c:v>
                </c:pt>
                <c:pt idx="6">
                  <c:v>69432</c:v>
                </c:pt>
                <c:pt idx="7">
                  <c:v>85297</c:v>
                </c:pt>
                <c:pt idx="8">
                  <c:v>95461</c:v>
                </c:pt>
                <c:pt idx="9">
                  <c:v>65985</c:v>
                </c:pt>
                <c:pt idx="10">
                  <c:v>55999</c:v>
                </c:pt>
                <c:pt idx="11">
                  <c:v>54289</c:v>
                </c:pt>
                <c:pt idx="12">
                  <c:v>51004</c:v>
                </c:pt>
                <c:pt idx="13">
                  <c:v>46273</c:v>
                </c:pt>
                <c:pt idx="14">
                  <c:v>34029</c:v>
                </c:pt>
                <c:pt idx="15">
                  <c:v>35137</c:v>
                </c:pt>
                <c:pt idx="16">
                  <c:v>44019</c:v>
                </c:pt>
                <c:pt idx="17">
                  <c:v>32547</c:v>
                </c:pt>
                <c:pt idx="18">
                  <c:v>41640</c:v>
                </c:pt>
                <c:pt idx="19">
                  <c:v>130703</c:v>
                </c:pt>
                <c:pt idx="20">
                  <c:v>65972</c:v>
                </c:pt>
                <c:pt idx="21">
                  <c:v>91880</c:v>
                </c:pt>
                <c:pt idx="22">
                  <c:v>133933</c:v>
                </c:pt>
                <c:pt idx="23">
                  <c:v>78930</c:v>
                </c:pt>
                <c:pt idx="24">
                  <c:v>84404</c:v>
                </c:pt>
                <c:pt idx="25">
                  <c:v>103683</c:v>
                </c:pt>
                <c:pt idx="26">
                  <c:v>91971</c:v>
                </c:pt>
                <c:pt idx="27">
                  <c:v>98384</c:v>
                </c:pt>
                <c:pt idx="28">
                  <c:v>99324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EE-4EA6-A0C4-725428E97F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Sheet1!$C$2:$C$30</c:f>
              <c:numCache>
                <c:formatCode>#,##0</c:formatCode>
                <c:ptCount val="29"/>
                <c:pt idx="0">
                  <c:v>4618</c:v>
                </c:pt>
                <c:pt idx="1">
                  <c:v>16790</c:v>
                </c:pt>
                <c:pt idx="2">
                  <c:v>34363</c:v>
                </c:pt>
                <c:pt idx="3">
                  <c:v>33176</c:v>
                </c:pt>
                <c:pt idx="4">
                  <c:v>13288</c:v>
                </c:pt>
                <c:pt idx="5">
                  <c:v>8820</c:v>
                </c:pt>
                <c:pt idx="6">
                  <c:v>12614</c:v>
                </c:pt>
                <c:pt idx="7">
                  <c:v>10932</c:v>
                </c:pt>
                <c:pt idx="8">
                  <c:v>12611</c:v>
                </c:pt>
                <c:pt idx="9">
                  <c:v>11274</c:v>
                </c:pt>
                <c:pt idx="10">
                  <c:v>6904</c:v>
                </c:pt>
                <c:pt idx="11">
                  <c:v>13354</c:v>
                </c:pt>
                <c:pt idx="12">
                  <c:v>9525</c:v>
                </c:pt>
                <c:pt idx="13">
                  <c:v>24095</c:v>
                </c:pt>
                <c:pt idx="14">
                  <c:v>15364</c:v>
                </c:pt>
                <c:pt idx="15">
                  <c:v>20883</c:v>
                </c:pt>
                <c:pt idx="16">
                  <c:v>19724</c:v>
                </c:pt>
                <c:pt idx="17">
                  <c:v>19849</c:v>
                </c:pt>
                <c:pt idx="18">
                  <c:v>34473</c:v>
                </c:pt>
                <c:pt idx="19">
                  <c:v>18764</c:v>
                </c:pt>
                <c:pt idx="20">
                  <c:v>29534</c:v>
                </c:pt>
                <c:pt idx="21">
                  <c:v>15838</c:v>
                </c:pt>
                <c:pt idx="22">
                  <c:v>18997</c:v>
                </c:pt>
                <c:pt idx="23">
                  <c:v>27701</c:v>
                </c:pt>
                <c:pt idx="24">
                  <c:v>25428</c:v>
                </c:pt>
                <c:pt idx="25">
                  <c:v>24233</c:v>
                </c:pt>
                <c:pt idx="26">
                  <c:v>30173</c:v>
                </c:pt>
                <c:pt idx="27">
                  <c:v>22814</c:v>
                </c:pt>
                <c:pt idx="28">
                  <c:v>41479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EE-4EA6-A0C4-725428E97F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LinkedIn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[$-409]mmm\-yy;@</c:formatCode>
                <c:ptCount val="29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43056</c:v>
                </c:pt>
                <c:pt idx="20">
                  <c:v>43086</c:v>
                </c:pt>
                <c:pt idx="21" formatCode="[$-409]mmm\-yy">
                  <c:v>43101</c:v>
                </c:pt>
                <c:pt idx="22" formatCode="[$-409]mmm\-yy">
                  <c:v>43132</c:v>
                </c:pt>
                <c:pt idx="23" formatCode="[$-409]mmm\-yy">
                  <c:v>43160</c:v>
                </c:pt>
                <c:pt idx="24" formatCode="[$-409]mmm\-yy">
                  <c:v>43191</c:v>
                </c:pt>
                <c:pt idx="25" formatCode="[$-409]mmm\-yy">
                  <c:v>43221</c:v>
                </c:pt>
                <c:pt idx="26" formatCode="[$-409]mmm\-yy">
                  <c:v>43252</c:v>
                </c:pt>
                <c:pt idx="27" formatCode="[$-409]mmm\-yy">
                  <c:v>43282</c:v>
                </c:pt>
                <c:pt idx="28" formatCode="[$-409]mmm\-yy">
                  <c:v>43313</c:v>
                </c:pt>
              </c:numCache>
            </c:numRef>
          </c:cat>
          <c:val>
            <c:numRef>
              <c:f>Sheet1!$D$2:$D$30</c:f>
              <c:numCache>
                <c:formatCode>#,##0</c:formatCode>
                <c:ptCount val="29"/>
                <c:pt idx="0">
                  <c:v>1521</c:v>
                </c:pt>
                <c:pt idx="1">
                  <c:v>2250</c:v>
                </c:pt>
                <c:pt idx="2">
                  <c:v>2456</c:v>
                </c:pt>
                <c:pt idx="5">
                  <c:v>1163</c:v>
                </c:pt>
                <c:pt idx="6">
                  <c:v>3121</c:v>
                </c:pt>
                <c:pt idx="7">
                  <c:v>3073</c:v>
                </c:pt>
                <c:pt idx="8">
                  <c:v>3968</c:v>
                </c:pt>
                <c:pt idx="9">
                  <c:v>3128</c:v>
                </c:pt>
                <c:pt idx="10">
                  <c:v>3039</c:v>
                </c:pt>
                <c:pt idx="11">
                  <c:v>3459</c:v>
                </c:pt>
                <c:pt idx="12">
                  <c:v>2413</c:v>
                </c:pt>
                <c:pt idx="13">
                  <c:v>2682</c:v>
                </c:pt>
                <c:pt idx="14">
                  <c:v>2983</c:v>
                </c:pt>
                <c:pt idx="15">
                  <c:v>2368</c:v>
                </c:pt>
                <c:pt idx="16">
                  <c:v>5387</c:v>
                </c:pt>
                <c:pt idx="17">
                  <c:v>2969</c:v>
                </c:pt>
                <c:pt idx="18">
                  <c:v>3580</c:v>
                </c:pt>
                <c:pt idx="19">
                  <c:v>4401</c:v>
                </c:pt>
                <c:pt idx="20">
                  <c:v>2855</c:v>
                </c:pt>
                <c:pt idx="21">
                  <c:v>3691</c:v>
                </c:pt>
                <c:pt idx="22">
                  <c:v>0</c:v>
                </c:pt>
                <c:pt idx="23">
                  <c:v>2835</c:v>
                </c:pt>
                <c:pt idx="24">
                  <c:v>2430</c:v>
                </c:pt>
                <c:pt idx="25">
                  <c:v>2270</c:v>
                </c:pt>
                <c:pt idx="26">
                  <c:v>2421</c:v>
                </c:pt>
                <c:pt idx="27">
                  <c:v>2254</c:v>
                </c:pt>
                <c:pt idx="28">
                  <c:v>1820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EE-4EA6-A0C4-725428E97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76916863"/>
        <c:axId val="1064032383"/>
      </c:lineChart>
      <c:dateAx>
        <c:axId val="197691686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032383"/>
        <c:crosses val="autoZero"/>
        <c:auto val="1"/>
        <c:lblOffset val="100"/>
        <c:baseTimeUnit val="days"/>
      </c:dateAx>
      <c:valAx>
        <c:axId val="106403238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916863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C11AD4-0E7B-4222-98FD-FD14898A3277}" type="datetimeFigureOut">
              <a:rPr lang="en-US"/>
              <a:pPr>
                <a:defRPr/>
              </a:pPr>
              <a:t>10/14/18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DD6782-ED9D-4B1D-975C-11BB631B1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5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80E6F3-684E-4B9E-8517-3BC76D3C063E}" type="datetimeFigureOut">
              <a:rPr lang="en-US"/>
              <a:pPr>
                <a:defRPr/>
              </a:pPr>
              <a:t>10/14/18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0753581-247E-45BD-93A9-4A6BC97C8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7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53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772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2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96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71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517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47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59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45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3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59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92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950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3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602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479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1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9D4179-E00B-498B-BB1D-344374754F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8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3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4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35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4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53581-247E-45BD-93A9-4A6BC97C8D1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12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F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20000" r="5511" b="20625"/>
          <a:stretch>
            <a:fillRect/>
          </a:stretch>
        </p:blipFill>
        <p:spPr bwMode="auto">
          <a:xfrm>
            <a:off x="2743200" y="286544"/>
            <a:ext cx="36576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95DE459-877A-498E-BBF4-E21A5A74A807}" type="datetime1">
              <a:rPr lang="en-US" smtClean="0"/>
              <a:t>10/14/18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" y="6153150"/>
            <a:ext cx="5181600" cy="628650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002F45"/>
                </a:solidFill>
              </a:defRPr>
            </a:lvl1pPr>
          </a:lstStyle>
          <a:p>
            <a:pPr lvl="0"/>
            <a:r>
              <a:rPr lang="en-US" dirty="0"/>
              <a:t>Click to add presenter name, title, and email address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6200" y="56388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F45"/>
                </a:solidFill>
                <a:latin typeface="+mn-lt"/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79857192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914400"/>
          </a:xfrm>
          <a:prstGeom prst="rect">
            <a:avLst/>
          </a:prstGeom>
          <a:solidFill>
            <a:srgbClr val="002F4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B9DFF2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3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475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914400"/>
          </a:xfrm>
          <a:prstGeom prst="rect">
            <a:avLst/>
          </a:prstGeom>
          <a:solidFill>
            <a:srgbClr val="002F4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B9DFF2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38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914400"/>
          </a:xfrm>
          <a:prstGeom prst="rect">
            <a:avLst/>
          </a:prstGeom>
          <a:solidFill>
            <a:srgbClr val="002F4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B9DFF2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9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914400"/>
          </a:xfrm>
          <a:prstGeom prst="rect">
            <a:avLst/>
          </a:prstGeom>
          <a:solidFill>
            <a:srgbClr val="002F4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B9DFF2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45" y="6309948"/>
            <a:ext cx="571654" cy="57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2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lang="en-US" sz="2400">
                <a:solidFill>
                  <a:srgbClr val="B9DFF2"/>
                </a:solidFill>
                <a:latin typeface="Asap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186D5E1-BF92-4693-A5AD-8723DA0A44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9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sap" pitchFamily="2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186D5E1-BF92-4693-A5AD-8723DA0A44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58F9-2D41-45AE-8434-FC6E4C11414D}" type="datetime1">
              <a:rPr lang="en-US" smtClean="0"/>
              <a:t>10/14/18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4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84E30-D836-40A0-9B6B-956EEA93BA6E}" type="datetime1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sap" pitchFamily="2" charset="0"/>
              </a:defRPr>
            </a:lvl1pPr>
          </a:lstStyle>
          <a:p>
            <a:fld id="{EAD9F46E-F941-414D-BD9C-808A23CA6E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20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 Offc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 Offc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 Offc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 Offc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/>
              <a:t>Social Media Strategy</a:t>
            </a:r>
            <a:br>
              <a:rPr lang="en-US" sz="3600" dirty="0"/>
            </a:br>
            <a:r>
              <a:rPr lang="en-US" sz="2400" i="1" dirty="0"/>
              <a:t>Using social media as a micro-publication and advertising strategy to reach current and new users</a:t>
            </a:r>
            <a:endParaRPr lang="en-US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DE459-877A-498E-BBF4-E21A5A74A807}" type="datetime1">
              <a:rPr lang="en-US" smtClean="0"/>
              <a:t>10/14/18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" y="5970587"/>
            <a:ext cx="6934200" cy="628650"/>
          </a:xfrm>
        </p:spPr>
        <p:txBody>
          <a:bodyPr/>
          <a:lstStyle/>
          <a:p>
            <a:r>
              <a:rPr lang="en-US" dirty="0"/>
              <a:t>Dabne Whitemore, Director of Finance and Development</a:t>
            </a:r>
          </a:p>
          <a:p>
            <a:r>
              <a:rPr lang="en-US" sz="1400" dirty="0" err="1"/>
              <a:t>dabnew@datacenterresearch.org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883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EB78C3-9595-4361-99E7-2CE56C0D3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89039"/>
            <a:ext cx="5562600" cy="56653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sz="4000" dirty="0"/>
              <a:t>Engagements: Comments</a:t>
            </a:r>
          </a:p>
        </p:txBody>
      </p:sp>
    </p:spTree>
    <p:extLst>
      <p:ext uri="{BB962C8B-B14F-4D97-AF65-F5344CB8AC3E}">
        <p14:creationId xmlns:p14="http://schemas.microsoft.com/office/powerpoint/2010/main" val="293341491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EB78C3-9595-4361-99E7-2CE56C0D3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7540"/>
            <a:ext cx="2590800" cy="263865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sz="4000" dirty="0"/>
              <a:t>Engagements: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EDD0-7128-4AE9-9F6A-6D82C2AD5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2" y="1427540"/>
            <a:ext cx="5848188" cy="5430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16FF5-6733-4AAC-B460-A19E253FED9D}"/>
              </a:ext>
            </a:extLst>
          </p:cNvPr>
          <p:cNvSpPr/>
          <p:nvPr/>
        </p:nvSpPr>
        <p:spPr>
          <a:xfrm>
            <a:off x="3505200" y="3276600"/>
            <a:ext cx="4648200" cy="1143000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8370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EB78C3-9595-4361-99E7-2CE56C0D3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7540"/>
            <a:ext cx="2590800" cy="263865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sz="4000" dirty="0"/>
              <a:t>Engagements: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EDD0-7128-4AE9-9F6A-6D82C2AD5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2" y="1427540"/>
            <a:ext cx="5848188" cy="5430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16FF5-6733-4AAC-B460-A19E253FED9D}"/>
              </a:ext>
            </a:extLst>
          </p:cNvPr>
          <p:cNvSpPr/>
          <p:nvPr/>
        </p:nvSpPr>
        <p:spPr>
          <a:xfrm>
            <a:off x="3505200" y="5173579"/>
            <a:ext cx="4572000" cy="846221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EB78C3-9595-4361-99E7-2CE56C0D3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7540"/>
            <a:ext cx="2590800" cy="263865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sz="4000" dirty="0"/>
              <a:t>Engagements: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EDD0-7128-4AE9-9F6A-6D82C2AD5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2" y="1427540"/>
            <a:ext cx="5848188" cy="5430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16FF5-6733-4AAC-B460-A19E253FED9D}"/>
              </a:ext>
            </a:extLst>
          </p:cNvPr>
          <p:cNvSpPr/>
          <p:nvPr/>
        </p:nvSpPr>
        <p:spPr>
          <a:xfrm>
            <a:off x="3505200" y="3276600"/>
            <a:ext cx="4648200" cy="1143000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2AA68-96EC-40D3-9F53-A6FD6304D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078">
            <a:off x="-61791" y="3110818"/>
            <a:ext cx="9251438" cy="13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9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sz="4000" dirty="0"/>
              <a:t>Facebook Advertising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45DF2-B999-4AF7-B842-0EAC02C5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89038"/>
            <a:ext cx="5745449" cy="55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656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sz="4000" dirty="0"/>
              <a:t>Facebook Advertising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A4D28-E424-49A7-90F9-A76E7FDF5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8" y="1213791"/>
            <a:ext cx="2656184" cy="2543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C63D01-3D87-4ED2-9706-2629A599A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86" y="1828800"/>
            <a:ext cx="6016113" cy="4191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A16FF5-6733-4AAC-B460-A19E253FED9D}"/>
              </a:ext>
            </a:extLst>
          </p:cNvPr>
          <p:cNvSpPr/>
          <p:nvPr/>
        </p:nvSpPr>
        <p:spPr>
          <a:xfrm>
            <a:off x="3505200" y="3501189"/>
            <a:ext cx="4953000" cy="1604211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D3C54D-8D6F-1B45-AB8C-E6956A7A5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6589"/>
            <a:ext cx="5650192" cy="541685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0746A-4631-D544-B1FE-3C48317B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FD181A-1A2E-E34D-B7C4-24D12A7D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Media</a:t>
            </a:r>
          </a:p>
        </p:txBody>
      </p:sp>
    </p:spTree>
    <p:extLst>
      <p:ext uri="{BB962C8B-B14F-4D97-AF65-F5344CB8AC3E}">
        <p14:creationId xmlns:p14="http://schemas.microsoft.com/office/powerpoint/2010/main" val="273619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7B071-E92C-443D-846E-1AC2530C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400" u="sng" dirty="0"/>
              <a:t>4 Sequential Stages </a:t>
            </a:r>
          </a:p>
          <a:p>
            <a:pPr marL="1381125" lvl="1" indent="-981075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4400" dirty="0"/>
              <a:t>Vanity Metrics </a:t>
            </a:r>
          </a:p>
          <a:p>
            <a:pPr marL="1381125" lvl="1" indent="-9810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4400" dirty="0"/>
              <a:t>Engagement Metrics</a:t>
            </a:r>
          </a:p>
          <a:p>
            <a:pPr marL="1381125" lvl="1" indent="-981075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sz="4400" dirty="0"/>
              <a:t>Narrative impact</a:t>
            </a:r>
          </a:p>
          <a:p>
            <a:pPr marL="1381125" lvl="1" indent="-981075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en-US" sz="4400" dirty="0"/>
              <a:t>Anecdotal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A144CF-3B4F-4996-AE2E-D3E2B36C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93D317-6687-49D8-97B6-B027BB5E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Impact for Social Media</a:t>
            </a:r>
          </a:p>
        </p:txBody>
      </p:sp>
    </p:spTree>
    <p:extLst>
      <p:ext uri="{BB962C8B-B14F-4D97-AF65-F5344CB8AC3E}">
        <p14:creationId xmlns:p14="http://schemas.microsoft.com/office/powerpoint/2010/main" val="254015584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0525B-E317-480F-9BF2-005B3E28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7" y="1252361"/>
            <a:ext cx="8797766" cy="11199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Reports are over 100+ pages  in a PDF!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74572-C76C-4A16-96AB-0A288DF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9ACF2-04D8-47F5-AA21-CDFF87F6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75973-69D1-421C-B496-4E2C38F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14375"/>
          <a:stretch/>
        </p:blipFill>
        <p:spPr>
          <a:xfrm>
            <a:off x="2057400" y="1812351"/>
            <a:ext cx="4808400" cy="50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7242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74572-C76C-4A16-96AB-0A288DF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9ACF2-04D8-47F5-AA21-CDFF87F6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Reporting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4F5E37-CB6D-4333-B76B-BE4F6277767F}"/>
              </a:ext>
            </a:extLst>
          </p:cNvPr>
          <p:cNvSpPr/>
          <p:nvPr/>
        </p:nvSpPr>
        <p:spPr>
          <a:xfrm>
            <a:off x="457200" y="1371601"/>
            <a:ext cx="8381999" cy="1383506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65090-AE7B-4B7E-9692-55A22EDAA3F1}"/>
              </a:ext>
            </a:extLst>
          </p:cNvPr>
          <p:cNvSpPr txBox="1"/>
          <p:nvPr/>
        </p:nvSpPr>
        <p:spPr>
          <a:xfrm>
            <a:off x="304800" y="1524000"/>
            <a:ext cx="861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“A top Facebook post from this month received </a:t>
            </a:r>
          </a:p>
          <a:p>
            <a:pPr algn="ctr"/>
            <a:r>
              <a:rPr lang="en-US" sz="2800" i="1" dirty="0"/>
              <a:t>85 reactions and 21 comments.”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1045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AEBEE-EAB1-4037-ADB8-743BD1CB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304964"/>
            <a:ext cx="5486400" cy="4867236"/>
          </a:xfrm>
        </p:spPr>
        <p:txBody>
          <a:bodyPr/>
          <a:lstStyle/>
          <a:p>
            <a:r>
              <a:rPr lang="en-US" dirty="0"/>
              <a:t>Started in April 2016</a:t>
            </a:r>
          </a:p>
          <a:p>
            <a:r>
              <a:rPr lang="en-US" dirty="0"/>
              <a:t>Grant-funded by Walton Family Foundation </a:t>
            </a:r>
          </a:p>
          <a:p>
            <a:pPr lvl="1"/>
            <a:r>
              <a:rPr lang="en-US" sz="2400" dirty="0"/>
              <a:t>Republish through data visualization</a:t>
            </a:r>
          </a:p>
          <a:p>
            <a:pPr lvl="1"/>
            <a:r>
              <a:rPr lang="en-US" sz="2400" dirty="0"/>
              <a:t>Increase awareness of coastal issues following BP oil spill in 2010 </a:t>
            </a:r>
          </a:p>
          <a:p>
            <a:r>
              <a:rPr lang="en-US" sz="2800" dirty="0"/>
              <a:t>Twitter: 490 Followers</a:t>
            </a:r>
          </a:p>
          <a:p>
            <a:r>
              <a:rPr lang="en-US" sz="2800" dirty="0"/>
              <a:t>Facebook: 154 Page Likes</a:t>
            </a:r>
          </a:p>
          <a:p>
            <a:r>
              <a:rPr lang="en-US" sz="2800" dirty="0"/>
              <a:t>LinkedIn: 91 Followers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6C4E3-A05A-45E6-9A8F-615265DC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E2F2FA-2AB6-465E-A4CC-49207AFC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33174-7C31-45ED-99DB-33A20AAFA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8479"/>
            <a:ext cx="2541823" cy="3262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8DC95-3EAD-4DAA-BFEC-E2D75DEE2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025620"/>
            <a:ext cx="2541823" cy="32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447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74572-C76C-4A16-96AB-0A288DF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9ACF2-04D8-47F5-AA21-CDFF87F6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Reporting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4F5E37-CB6D-4333-B76B-BE4F6277767F}"/>
              </a:ext>
            </a:extLst>
          </p:cNvPr>
          <p:cNvSpPr/>
          <p:nvPr/>
        </p:nvSpPr>
        <p:spPr>
          <a:xfrm>
            <a:off x="457200" y="1371601"/>
            <a:ext cx="8381999" cy="1383506"/>
          </a:xfrm>
          <a:prstGeom prst="rect">
            <a:avLst/>
          </a:prstGeom>
          <a:solidFill>
            <a:srgbClr val="FFFF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65090-AE7B-4B7E-9692-55A22EDAA3F1}"/>
              </a:ext>
            </a:extLst>
          </p:cNvPr>
          <p:cNvSpPr txBox="1"/>
          <p:nvPr/>
        </p:nvSpPr>
        <p:spPr>
          <a:xfrm>
            <a:off x="304800" y="1524000"/>
            <a:ext cx="861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“A top Facebook post from this month received </a:t>
            </a:r>
          </a:p>
          <a:p>
            <a:pPr algn="ctr"/>
            <a:r>
              <a:rPr lang="en-US" sz="2800" i="1" dirty="0"/>
              <a:t>85 reactions and 21 comments.”</a:t>
            </a:r>
          </a:p>
          <a:p>
            <a:pPr algn="ctr"/>
            <a:endParaRPr lang="en-US" dirty="0"/>
          </a:p>
        </p:txBody>
      </p:sp>
      <p:sp>
        <p:nvSpPr>
          <p:cNvPr id="10" name="Action Button: Help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4F524F-5CE4-42C4-BD51-3B418560939F}"/>
              </a:ext>
            </a:extLst>
          </p:cNvPr>
          <p:cNvSpPr/>
          <p:nvPr/>
        </p:nvSpPr>
        <p:spPr>
          <a:xfrm>
            <a:off x="2590800" y="3048000"/>
            <a:ext cx="4419600" cy="3429000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74572-C76C-4A16-96AB-0A288DF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3186D5E1-BF92-4693-A5AD-8723DA0A444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9ACF2-04D8-47F5-AA21-CDFF87F6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4400"/>
          </a:xfrm>
        </p:spPr>
        <p:txBody>
          <a:bodyPr/>
          <a:lstStyle/>
          <a:p>
            <a:r>
              <a:rPr lang="en-US"/>
              <a:t>Solution!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441F5-47F9-4D72-82E5-E8D2E58C3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3"/>
          <a:stretch/>
        </p:blipFill>
        <p:spPr>
          <a:xfrm>
            <a:off x="0" y="-76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120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46BE1-EC60-460E-881A-4A9C32D9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581A2-6433-4A11-8AC5-27506E72C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-1" y="-8022"/>
            <a:ext cx="9175235" cy="64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5708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D02455-73AA-4521-B8E6-F41842893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681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C88E7-3C8F-4659-B9E4-2D209FEA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A926E6-847C-4935-BCF9-6860425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Numbers! </a:t>
            </a:r>
          </a:p>
        </p:txBody>
      </p:sp>
    </p:spTree>
    <p:extLst>
      <p:ext uri="{BB962C8B-B14F-4D97-AF65-F5344CB8AC3E}">
        <p14:creationId xmlns:p14="http://schemas.microsoft.com/office/powerpoint/2010/main" val="1548534933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4E62BF0-0332-4A6D-BE5E-4790171CF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36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409F7-8B42-414F-B987-851429C7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6919D0-A958-445B-8A1D-5CE90012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Numbers!</a:t>
            </a:r>
          </a:p>
        </p:txBody>
      </p:sp>
    </p:spTree>
    <p:extLst>
      <p:ext uri="{BB962C8B-B14F-4D97-AF65-F5344CB8AC3E}">
        <p14:creationId xmlns:p14="http://schemas.microsoft.com/office/powerpoint/2010/main" val="277017816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91316DA-120C-4AEE-B6F8-F0684776C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96694"/>
              </p:ext>
            </p:extLst>
          </p:nvPr>
        </p:nvGraphicFramePr>
        <p:xfrm>
          <a:off x="457200" y="1493838"/>
          <a:ext cx="8229600" cy="463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FBBBE-1AA7-4CB6-AEBE-7BBA4B88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2C5F2-57AF-4CE3-897C-8ADC460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Numbers! </a:t>
            </a:r>
          </a:p>
        </p:txBody>
      </p:sp>
    </p:spTree>
    <p:extLst>
      <p:ext uri="{BB962C8B-B14F-4D97-AF65-F5344CB8AC3E}">
        <p14:creationId xmlns:p14="http://schemas.microsoft.com/office/powerpoint/2010/main" val="1090892327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0525B-E317-480F-9BF2-005B3E28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We have a data set! </a:t>
            </a:r>
          </a:p>
          <a:p>
            <a:pPr>
              <a:spcAft>
                <a:spcPts val="600"/>
              </a:spcAft>
            </a:pPr>
            <a:r>
              <a:rPr lang="en-US" dirty="0"/>
              <a:t>Do some data wrangling that can be integrated monthly in an internal KPI dashboard</a:t>
            </a:r>
          </a:p>
          <a:p>
            <a:r>
              <a:rPr lang="en-US" sz="3200" dirty="0"/>
              <a:t>Hiring a market analytics firm to help us establish a framework to answer the more in-depth metrics around anecdotal outcomes, user demographics, and content analysis.</a:t>
            </a:r>
          </a:p>
          <a:p>
            <a:pPr marL="400050" lvl="1" indent="0">
              <a:buFontTx/>
              <a:buNone/>
            </a:pPr>
            <a:r>
              <a:rPr lang="en-US" sz="2400" i="1" dirty="0"/>
              <a:t>“Changes in laws and policies, causing shifts in public debate, alterations in individuals’ knowledge, beliefs, and behavior.”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74572-C76C-4A16-96AB-0A288DF3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9ACF2-04D8-47F5-AA21-CDFF87F6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10601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3"/>
          <p:cNvSpPr>
            <a:spLocks noGrp="1"/>
          </p:cNvSpPr>
          <p:nvPr>
            <p:ph type="title"/>
          </p:nvPr>
        </p:nvSpPr>
        <p:spPr>
          <a:xfrm>
            <a:off x="0" y="274649"/>
            <a:ext cx="9144000" cy="890587"/>
          </a:xfrm>
          <a:solidFill>
            <a:srgbClr val="002F45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B9DFF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Strategy Development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5D678A-0615-479B-850A-1481B215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799"/>
            <a:ext cx="7281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CE5E579-74F9-41BE-BB26-50B484E3B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/>
          <a:stretch/>
        </p:blipFill>
        <p:spPr bwMode="auto">
          <a:xfrm>
            <a:off x="152400" y="1493518"/>
            <a:ext cx="8330702" cy="46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95246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B2522C-9C26-4FF7-B855-19C3247C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Hired outside vendor to oversee content and posting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and approve weekly calendar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Same content in posts across all platforms (FB &amp; LinkedIn, Twitter, Instagram)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data, links, and approve graphic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Schedule posts for week through Spout Social; recycle posts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Monthly analytic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CE374-A6BB-45D8-AA98-304D615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C97F51-E98C-4635-9742-68B78F23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Process</a:t>
            </a:r>
          </a:p>
        </p:txBody>
      </p:sp>
    </p:spTree>
    <p:extLst>
      <p:ext uri="{BB962C8B-B14F-4D97-AF65-F5344CB8AC3E}">
        <p14:creationId xmlns:p14="http://schemas.microsoft.com/office/powerpoint/2010/main" val="15172388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70EB7E-4706-458D-A1EA-086A7AAED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" b="2369"/>
          <a:stretch/>
        </p:blipFill>
        <p:spPr>
          <a:xfrm>
            <a:off x="0" y="2057400"/>
            <a:ext cx="9144000" cy="3731414"/>
          </a:xfr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15607-9583-4706-AB3E-60D0619A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B49216-72E7-44B9-A030-BFD64617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Calendar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A3083-BF29-4247-AD2B-24AC545378B9}"/>
              </a:ext>
            </a:extLst>
          </p:cNvPr>
          <p:cNvSpPr txBox="1"/>
          <p:nvPr/>
        </p:nvSpPr>
        <p:spPr>
          <a:xfrm>
            <a:off x="1371600" y="1600200"/>
            <a:ext cx="5181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Facebook /  LinkedIn = 1 post daily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879E9-5BB9-4C62-A976-8CED0E4D2BA9}"/>
              </a:ext>
            </a:extLst>
          </p:cNvPr>
          <p:cNvSpPr txBox="1"/>
          <p:nvPr/>
        </p:nvSpPr>
        <p:spPr>
          <a:xfrm>
            <a:off x="6553200" y="1600200"/>
            <a:ext cx="2590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Instagram = 3/week</a:t>
            </a:r>
          </a:p>
        </p:txBody>
      </p:sp>
    </p:spTree>
    <p:extLst>
      <p:ext uri="{BB962C8B-B14F-4D97-AF65-F5344CB8AC3E}">
        <p14:creationId xmlns:p14="http://schemas.microsoft.com/office/powerpoint/2010/main" val="35912799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C36FB4-12BE-4B3D-A438-7B3C38D7B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0" y="1493837"/>
            <a:ext cx="4219575" cy="4678547"/>
          </a:xfr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B8B7-87F2-498A-A608-D1027811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C536-5745-478B-9243-B5D5E232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1637A-9901-4D81-983E-828BE6D07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7" y="1493837"/>
            <a:ext cx="4381810" cy="467854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979DE4-5B9E-4609-92F0-9A4C573F4B86}"/>
              </a:ext>
            </a:extLst>
          </p:cNvPr>
          <p:cNvCxnSpPr>
            <a:cxnSpLocks/>
          </p:cNvCxnSpPr>
          <p:nvPr/>
        </p:nvCxnSpPr>
        <p:spPr>
          <a:xfrm>
            <a:off x="4444545" y="1493837"/>
            <a:ext cx="0" cy="450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9227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50D0C8-DAAB-0D4C-9498-1A935A2FF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2604940" y="1221927"/>
            <a:ext cx="4070808" cy="546779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6DEBD-0FE1-104A-9610-4B967EFD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D4EE9-0154-6D48-914A-F37BF4D8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Infographics</a:t>
            </a:r>
          </a:p>
        </p:txBody>
      </p:sp>
    </p:spTree>
    <p:extLst>
      <p:ext uri="{BB962C8B-B14F-4D97-AF65-F5344CB8AC3E}">
        <p14:creationId xmlns:p14="http://schemas.microsoft.com/office/powerpoint/2010/main" val="150915721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681D4-E4E9-40B9-8976-C936101D36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"/>
          <a:stretch/>
        </p:blipFill>
        <p:spPr>
          <a:xfrm>
            <a:off x="732942" y="1342789"/>
            <a:ext cx="3686658" cy="5042192"/>
          </a:xfrm>
          <a:ln w="28575">
            <a:solidFill>
              <a:srgbClr val="002F45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5DCE8B-6B06-49C4-9217-BDC379235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42788"/>
            <a:ext cx="3886200" cy="5042193"/>
          </a:xfrm>
          <a:ln w="12700">
            <a:solidFill>
              <a:srgbClr val="002F45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8D53B-74C0-4CEB-87C7-18DD5ED7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8D329D-4264-4F88-A4E5-50A72E2C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Infographics</a:t>
            </a:r>
          </a:p>
        </p:txBody>
      </p:sp>
    </p:spTree>
    <p:extLst>
      <p:ext uri="{BB962C8B-B14F-4D97-AF65-F5344CB8AC3E}">
        <p14:creationId xmlns:p14="http://schemas.microsoft.com/office/powerpoint/2010/main" val="1902148548"/>
      </p:ext>
    </p:extLst>
  </p:cSld>
  <p:clrMapOvr>
    <a:masterClrMapping/>
  </p:clrMapOvr>
  <p:transition spd="med" advClick="0" advTm="2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C681D4-E4E9-40B9-8976-C936101D36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"/>
          <a:stretch/>
        </p:blipFill>
        <p:spPr>
          <a:xfrm>
            <a:off x="732942" y="1342789"/>
            <a:ext cx="3686658" cy="5042192"/>
          </a:xfrm>
          <a:ln w="28575">
            <a:solidFill>
              <a:srgbClr val="002F45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5DCE8B-6B06-49C4-9217-BDC379235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42788"/>
            <a:ext cx="3886200" cy="5042193"/>
          </a:xfrm>
          <a:ln w="12700">
            <a:solidFill>
              <a:srgbClr val="002F45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8D53B-74C0-4CEB-87C7-18DD5ED7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D5E1-BF92-4693-A5AD-8723DA0A444E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8D329D-4264-4F88-A4E5-50A72E2C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32E670-9B99-48B7-984C-92A628E5F2D1}"/>
              </a:ext>
            </a:extLst>
          </p:cNvPr>
          <p:cNvSpPr/>
          <p:nvPr/>
        </p:nvSpPr>
        <p:spPr>
          <a:xfrm>
            <a:off x="533400" y="6019800"/>
            <a:ext cx="685800" cy="563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">
      <a:dk1>
        <a:sysClr val="windowText" lastClr="000000"/>
      </a:dk1>
      <a:lt1>
        <a:sysClr val="window" lastClr="FFFFFF"/>
      </a:lt1>
      <a:dk2>
        <a:srgbClr val="002F45"/>
      </a:dk2>
      <a:lt2>
        <a:srgbClr val="ABE1FA"/>
      </a:lt2>
      <a:accent1>
        <a:srgbClr val="166E95"/>
      </a:accent1>
      <a:accent2>
        <a:srgbClr val="5D893C"/>
      </a:accent2>
      <a:accent3>
        <a:srgbClr val="F1C12B"/>
      </a:accent3>
      <a:accent4>
        <a:srgbClr val="E65E3F"/>
      </a:accent4>
      <a:accent5>
        <a:srgbClr val="E61C43"/>
      </a:accent5>
      <a:accent6>
        <a:srgbClr val="71266E"/>
      </a:accent6>
      <a:hlink>
        <a:srgbClr val="0000FF"/>
      </a:hlink>
      <a:folHlink>
        <a:srgbClr val="800080"/>
      </a:folHlink>
    </a:clrScheme>
    <a:fontScheme name="Brand - Internal use only">
      <a:majorFont>
        <a:latin typeface="Scala Offc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 Center Template.pptx" id="{474C574D-A491-4D62-8CD0-6BB49DFEA0CC}" vid="{8AFE7D5C-421C-4150-8DB1-630769452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Center Template</Template>
  <TotalTime>834</TotalTime>
  <Words>376</Words>
  <Application>Microsoft Macintosh PowerPoint</Application>
  <PresentationFormat>On-screen Show (4:3)</PresentationFormat>
  <Paragraphs>113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Asap</vt:lpstr>
      <vt:lpstr>Calibri</vt:lpstr>
      <vt:lpstr>Scala Offc</vt:lpstr>
      <vt:lpstr>Verdana</vt:lpstr>
      <vt:lpstr>Office Theme</vt:lpstr>
      <vt:lpstr>Social Media Strategy Using social media as a micro-publication and advertising strategy to reach current and new users</vt:lpstr>
      <vt:lpstr>Background</vt:lpstr>
      <vt:lpstr>Social Media Strategy Development</vt:lpstr>
      <vt:lpstr>Operational Process</vt:lpstr>
      <vt:lpstr>Social Media Calendar Example</vt:lpstr>
      <vt:lpstr>Content</vt:lpstr>
      <vt:lpstr>Infographics</vt:lpstr>
      <vt:lpstr>Infographics</vt:lpstr>
      <vt:lpstr>Infographics</vt:lpstr>
      <vt:lpstr>Engagements: Comments</vt:lpstr>
      <vt:lpstr>Engagements: Comments</vt:lpstr>
      <vt:lpstr>Engagements: Comments</vt:lpstr>
      <vt:lpstr>Engagements: Comments</vt:lpstr>
      <vt:lpstr>Facebook Advertising</vt:lpstr>
      <vt:lpstr>Facebook Advertising</vt:lpstr>
      <vt:lpstr>Traditional Media</vt:lpstr>
      <vt:lpstr>Measuring Impact for Social Media</vt:lpstr>
      <vt:lpstr>Challenge: Reporting</vt:lpstr>
      <vt:lpstr>Challenge: Reporting</vt:lpstr>
      <vt:lpstr>Challenge: Reporting</vt:lpstr>
      <vt:lpstr>Solution!</vt:lpstr>
      <vt:lpstr>PowerPoint Presentation</vt:lpstr>
      <vt:lpstr>By the Numbers! </vt:lpstr>
      <vt:lpstr>By the Numbers!</vt:lpstr>
      <vt:lpstr>By the Numbers! </vt:lpstr>
      <vt:lpstr>Where are we now?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Lamar Gardere</dc:creator>
  <cp:lastModifiedBy>Dabne R Whitemore</cp:lastModifiedBy>
  <cp:revision>93</cp:revision>
  <cp:lastPrinted>2018-05-01T22:16:10Z</cp:lastPrinted>
  <dcterms:created xsi:type="dcterms:W3CDTF">2018-05-01T19:24:39Z</dcterms:created>
  <dcterms:modified xsi:type="dcterms:W3CDTF">2018-10-15T03:27:51Z</dcterms:modified>
</cp:coreProperties>
</file>