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22"/>
  </p:notesMasterIdLst>
  <p:handoutMasterIdLst>
    <p:handoutMasterId r:id="rId23"/>
  </p:handoutMasterIdLst>
  <p:sldIdLst>
    <p:sldId id="256" r:id="rId2"/>
    <p:sldId id="553" r:id="rId3"/>
    <p:sldId id="555" r:id="rId4"/>
    <p:sldId id="554" r:id="rId5"/>
    <p:sldId id="556" r:id="rId6"/>
    <p:sldId id="557" r:id="rId7"/>
    <p:sldId id="558" r:id="rId8"/>
    <p:sldId id="560" r:id="rId9"/>
    <p:sldId id="559" r:id="rId10"/>
    <p:sldId id="562" r:id="rId11"/>
    <p:sldId id="561" r:id="rId12"/>
    <p:sldId id="563" r:id="rId13"/>
    <p:sldId id="565" r:id="rId14"/>
    <p:sldId id="564" r:id="rId15"/>
    <p:sldId id="566" r:id="rId16"/>
    <p:sldId id="567" r:id="rId17"/>
    <p:sldId id="569" r:id="rId18"/>
    <p:sldId id="570" r:id="rId19"/>
    <p:sldId id="568" r:id="rId20"/>
    <p:sldId id="449" r:id="rId2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ah Urban" initials="N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F6"/>
    <a:srgbClr val="D3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7" autoAdjust="0"/>
  </p:normalViewPr>
  <p:slideViewPr>
    <p:cSldViewPr>
      <p:cViewPr varScale="1">
        <p:scale>
          <a:sx n="97" d="100"/>
          <a:sy n="97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654B6D1-20AA-4883-9577-32E945D3881B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7BBFA3D-6CF2-416B-9FF5-10BD000DE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6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4B90DE2-CA16-4E3A-983E-40B06CB3059E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563ADB7-C1A8-4CA1-8099-1EEDA8A199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1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Setback: Changes to policies decreased organic engagement recently. Small advertising budget is very helpful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 tip: Business manager gives multiple users ability to post and maintain the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3ADB7-C1A8-4CA1-8099-1EEDA8A1997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3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Setback: Significantly smaller active userbase than Facebook</a:t>
            </a:r>
          </a:p>
          <a:p>
            <a:r>
              <a:rPr lang="en-US" dirty="0" err="1"/>
              <a:t>Protip</a:t>
            </a:r>
            <a:r>
              <a:rPr lang="en-US" dirty="0"/>
              <a:t>: Content can be very similar to Facebook, but edit the posts slightly to keep people on both platforms engaged.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3ADB7-C1A8-4CA1-8099-1EEDA8A199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3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Setback: Rapidly changing conversations and content can be quickly buried…1.75 million tweets a day.  Easy to get lost.</a:t>
            </a:r>
          </a:p>
          <a:p>
            <a:r>
              <a:rPr lang="en-US" dirty="0" err="1"/>
              <a:t>Protip</a:t>
            </a:r>
            <a:r>
              <a:rPr lang="en-US" dirty="0"/>
              <a:t>: Interactions with followers and responses are really important as it builds relationships.  Don’t use too many hashtags.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3ADB7-C1A8-4CA1-8099-1EEDA8A199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2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Setback: Requires interesting events and content to display in photo format and intensive graphic design experience for graphics</a:t>
            </a:r>
          </a:p>
          <a:p>
            <a:r>
              <a:rPr lang="en-US" dirty="0" err="1"/>
              <a:t>Protip</a:t>
            </a:r>
            <a:r>
              <a:rPr lang="en-US" dirty="0"/>
              <a:t>: hashtags.  Recent study found 9-12 hashtags get the most engagement and longer hashtags (21-24) perform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3ADB7-C1A8-4CA1-8099-1EEDA8A199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1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ADB7-C1A8-4CA1-8099-1EEDA8A1997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343400"/>
            <a:ext cx="6477000" cy="1447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93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lank">
    <p:bg>
      <p:bgPr>
        <a:solidFill>
          <a:srgbClr val="E9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0" hasCustomPrompt="1"/>
          </p:nvPr>
        </p:nvSpPr>
        <p:spPr>
          <a:xfrm>
            <a:off x="0" y="228600"/>
            <a:ext cx="9144000" cy="5638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this slide for all charts. The background matches the background for charts in the Excel theme.</a:t>
            </a:r>
          </a:p>
        </p:txBody>
      </p:sp>
    </p:spTree>
    <p:extLst>
      <p:ext uri="{BB962C8B-B14F-4D97-AF65-F5344CB8AC3E}">
        <p14:creationId xmlns:p14="http://schemas.microsoft.com/office/powerpoint/2010/main" val="39216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38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0" hasCustomPrompt="1"/>
          </p:nvPr>
        </p:nvSpPr>
        <p:spPr>
          <a:xfrm>
            <a:off x="0" y="1600200"/>
            <a:ext cx="9144000" cy="4267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this slide for charts.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0960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73503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473503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C9529FD-44B3-4858-B3AA-BAD8B37A48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03" y="6248400"/>
            <a:ext cx="1084884" cy="5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54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oah@DataDrivenDetroit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skD3@DataDrivenDetroit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819400"/>
            <a:ext cx="6477000" cy="14478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Social Media: </a:t>
            </a:r>
            <a:br>
              <a:rPr lang="en-US" dirty="0"/>
            </a:br>
            <a:r>
              <a:rPr lang="en-US" dirty="0"/>
              <a:t>A Detroit perspective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33600" y="3962400"/>
            <a:ext cx="6858000" cy="2133600"/>
          </a:xfrm>
        </p:spPr>
        <p:txBody>
          <a:bodyPr>
            <a:normAutofit/>
          </a:bodyPr>
          <a:lstStyle/>
          <a:p>
            <a:pPr algn="r"/>
            <a:endParaRPr lang="en-US" sz="2400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chemeClr val="tx2"/>
                </a:solidFill>
              </a:rPr>
              <a:t>Stephanie Quesnelle, Research Analyst</a:t>
            </a:r>
          </a:p>
          <a:p>
            <a:pPr marL="0" indent="0" algn="r">
              <a:buNone/>
            </a:pPr>
            <a:r>
              <a:rPr lang="en-US" sz="1800" dirty="0">
                <a:solidFill>
                  <a:schemeClr val="tx2"/>
                </a:solidFill>
              </a:rPr>
              <a:t>October 1, 2018</a:t>
            </a:r>
          </a:p>
          <a:p>
            <a:pPr algn="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6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39D2-0F5A-4CEE-9EE6-936D9FF7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D3 faces with </a:t>
            </a:r>
            <a:br>
              <a:rPr lang="en-US" dirty="0"/>
            </a:br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FD80-3895-44E2-BDE1-0228408DBD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Out-source social media management</a:t>
            </a:r>
          </a:p>
          <a:p>
            <a:pPr lvl="1"/>
            <a:r>
              <a:rPr lang="en-US" dirty="0"/>
              <a:t>Limited understanding of D3’s expertise when commenting</a:t>
            </a:r>
          </a:p>
          <a:p>
            <a:r>
              <a:rPr lang="en-US" dirty="0"/>
              <a:t>Time consuming and difficult to manage engagement processes</a:t>
            </a:r>
          </a:p>
          <a:p>
            <a:r>
              <a:rPr lang="en-US" dirty="0"/>
              <a:t>Privacy considerations for staff</a:t>
            </a:r>
          </a:p>
        </p:txBody>
      </p:sp>
    </p:spTree>
    <p:extLst>
      <p:ext uri="{BB962C8B-B14F-4D97-AF65-F5344CB8AC3E}">
        <p14:creationId xmlns:p14="http://schemas.microsoft.com/office/powerpoint/2010/main" val="220083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3648-CEF0-48B5-A801-AF1C5C2D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D3’s Social Media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C04CC-BAB7-4377-8B92-75404AB2FC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  <a:p>
            <a:r>
              <a:rPr lang="en-US" dirty="0"/>
              <a:t>LinkedIn</a:t>
            </a:r>
          </a:p>
          <a:p>
            <a:r>
              <a:rPr lang="en-US" dirty="0"/>
              <a:t>Twitter</a:t>
            </a:r>
          </a:p>
          <a:p>
            <a:r>
              <a:rPr lang="en-US" dirty="0"/>
              <a:t>Instagram</a:t>
            </a:r>
          </a:p>
          <a:p>
            <a:endParaRPr lang="en-US" dirty="0"/>
          </a:p>
        </p:txBody>
      </p:sp>
      <p:pic>
        <p:nvPicPr>
          <p:cNvPr id="1026" name="Picture 2" descr="Image result for checkmark">
            <a:extLst>
              <a:ext uri="{FF2B5EF4-FFF2-40B4-BE49-F238E27FC236}">
                <a16:creationId xmlns:a16="http://schemas.microsoft.com/office/drawing/2014/main" id="{D60147B4-5607-4D43-A99D-85D28CE5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heckmark">
            <a:extLst>
              <a:ext uri="{FF2B5EF4-FFF2-40B4-BE49-F238E27FC236}">
                <a16:creationId xmlns:a16="http://schemas.microsoft.com/office/drawing/2014/main" id="{A1F045DC-DDB3-4760-82D3-A83FDBF36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6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9F28-9F90-4D63-93C5-7DF62518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Twitter and Instagram?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2832C-05C9-4EE1-A057-8E4E2AF13C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Twitter requires time devoted to engagement and conversations</a:t>
            </a:r>
          </a:p>
          <a:p>
            <a:pPr lvl="1"/>
            <a:r>
              <a:rPr lang="en-US" dirty="0"/>
              <a:t>Budget limitations</a:t>
            </a:r>
          </a:p>
          <a:p>
            <a:pPr lvl="1"/>
            <a:r>
              <a:rPr lang="en-US" dirty="0"/>
              <a:t>Expertise limitations</a:t>
            </a:r>
          </a:p>
          <a:p>
            <a:pPr lvl="1"/>
            <a:r>
              <a:rPr lang="en-US" dirty="0"/>
              <a:t>Time limitations</a:t>
            </a:r>
          </a:p>
          <a:p>
            <a:r>
              <a:rPr lang="en-US" dirty="0"/>
              <a:t>Instagram requires engaging photos and graphics</a:t>
            </a:r>
          </a:p>
          <a:p>
            <a:pPr lvl="1"/>
            <a:r>
              <a:rPr lang="en-US" dirty="0"/>
              <a:t>Limited material</a:t>
            </a:r>
          </a:p>
          <a:p>
            <a:pPr lvl="1"/>
            <a:r>
              <a:rPr lang="en-US" dirty="0"/>
              <a:t>Privacy implications for staff</a:t>
            </a:r>
          </a:p>
          <a:p>
            <a:pPr lvl="1"/>
            <a:r>
              <a:rPr lang="en-US" dirty="0"/>
              <a:t>Graphic design requirements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8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60D3C-5098-4FE0-BE7C-53608134B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3FB9D4-FE43-4758-9F31-8FBC3B38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 Strategy</a:t>
            </a:r>
          </a:p>
        </p:txBody>
      </p:sp>
    </p:spTree>
    <p:extLst>
      <p:ext uri="{BB962C8B-B14F-4D97-AF65-F5344CB8AC3E}">
        <p14:creationId xmlns:p14="http://schemas.microsoft.com/office/powerpoint/2010/main" val="40382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E53F-42AB-4852-B4B5-5B3DC5A0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ED79-D5D9-4F8A-BF15-A718231E59F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Over 10 years, a lot of accumulated knowledge</a:t>
            </a:r>
          </a:p>
          <a:p>
            <a:r>
              <a:rPr lang="en-US" dirty="0"/>
              <a:t>Not always easily accessible</a:t>
            </a:r>
          </a:p>
          <a:p>
            <a:r>
              <a:rPr lang="en-US" dirty="0"/>
              <a:t>Difficult to digest and understand</a:t>
            </a:r>
          </a:p>
          <a:p>
            <a:r>
              <a:rPr lang="en-US" dirty="0"/>
              <a:t>Many other actors also provide valuable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7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8BBB-0AEA-4CCA-B8EF-E018885E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91C0E-C6B9-43AE-A7AD-B7D0BF43C4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Vignettes</a:t>
            </a:r>
          </a:p>
          <a:p>
            <a:r>
              <a:rPr lang="en-US" dirty="0"/>
              <a:t>Online subject-based portals to a variety of information</a:t>
            </a:r>
          </a:p>
          <a:p>
            <a:pPr lvl="1"/>
            <a:r>
              <a:rPr lang="en-US" dirty="0"/>
              <a:t>Key indicators</a:t>
            </a:r>
          </a:p>
          <a:p>
            <a:pPr lvl="1"/>
            <a:r>
              <a:rPr lang="en-US" dirty="0"/>
              <a:t>Local data </a:t>
            </a:r>
          </a:p>
          <a:p>
            <a:pPr lvl="1"/>
            <a:r>
              <a:rPr lang="en-US" dirty="0"/>
              <a:t>Interesting maps, news, research papers, and blog posts</a:t>
            </a:r>
          </a:p>
          <a:p>
            <a:pPr lvl="1"/>
            <a:r>
              <a:rPr lang="en-US" dirty="0"/>
              <a:t>Online tools </a:t>
            </a:r>
          </a:p>
          <a:p>
            <a:pPr lvl="1"/>
            <a:r>
              <a:rPr lang="en-US" dirty="0"/>
              <a:t>Other resources</a:t>
            </a:r>
          </a:p>
          <a:p>
            <a:r>
              <a:rPr lang="en-US" dirty="0"/>
              <a:t>Provide resource to the community AND around 3 months of useful, impactful data points for social media posts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4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DE285B-C1AA-41BE-8EF6-1B1F7BE67171}"/>
              </a:ext>
            </a:extLst>
          </p:cNvPr>
          <p:cNvSpPr/>
          <p:nvPr/>
        </p:nvSpPr>
        <p:spPr>
          <a:xfrm>
            <a:off x="-990600" y="685800"/>
            <a:ext cx="117348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4DDC0-FE50-42B5-8419-DB35004A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76F13-7F40-4EAF-A515-3AA64EB161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02AEA-7B30-4516-93F5-9F6FA1D07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695700" cy="685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118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91A2-3979-43A4-96EF-92E2932D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D0FA-51F7-4FB0-8368-3C6F1A29DB8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6ED34-B715-4931-A357-76373DF86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3168"/>
          <a:stretch/>
        </p:blipFill>
        <p:spPr>
          <a:xfrm>
            <a:off x="0" y="0"/>
            <a:ext cx="9144000" cy="2590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7D392-6E19-4C12-8535-3286F9AD8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8" y="2590164"/>
            <a:ext cx="9144000" cy="36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59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1DEF-D41E-489F-A2F8-033311FA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2178-96A8-4A22-8EDD-B0B5A575705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A7FE-865D-4013-9418-73200A43E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913"/>
            <a:ext cx="9144000" cy="50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21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7C52-3385-4465-986A-35DF49A8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7B50-5E85-452A-89F7-25B3F599CAA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942A0-1E3D-4F6B-844C-E411782D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936"/>
            <a:ext cx="9144000" cy="52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5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Overview of social media platforms</a:t>
            </a:r>
          </a:p>
          <a:p>
            <a:r>
              <a:rPr lang="en-US" sz="2800" dirty="0">
                <a:solidFill>
                  <a:schemeClr val="tx2"/>
                </a:solidFill>
              </a:rPr>
              <a:t>D3’s communication strategy</a:t>
            </a:r>
          </a:p>
          <a:p>
            <a:r>
              <a:rPr lang="en-US" sz="2800" dirty="0">
                <a:solidFill>
                  <a:schemeClr val="tx2"/>
                </a:solidFill>
              </a:rPr>
              <a:t>Our new social media strategy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0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352800"/>
          </a:xfrm>
        </p:spPr>
        <p:txBody>
          <a:bodyPr>
            <a:normAutofit/>
          </a:bodyPr>
          <a:lstStyle/>
          <a:p>
            <a:r>
              <a:rPr lang="en-US" dirty="0"/>
              <a:t>Stephanie </a:t>
            </a:r>
            <a:r>
              <a:rPr lang="en-US" dirty="0" err="1"/>
              <a:t>Quesnelle</a:t>
            </a:r>
            <a:endParaRPr lang="en-US" dirty="0"/>
          </a:p>
          <a:p>
            <a:r>
              <a:rPr lang="en-US" dirty="0">
                <a:hlinkClick r:id="rId3"/>
              </a:rPr>
              <a:t>squesnelle@DataDrivenDetroit.org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Looking for data?</a:t>
            </a:r>
          </a:p>
          <a:p>
            <a:r>
              <a:rPr lang="en-US" dirty="0">
                <a:hlinkClick r:id="rId4"/>
              </a:rPr>
              <a:t>AskD3@DataDrivenDetroit.org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www.DataDrivenDetroit.org</a:t>
            </a:r>
          </a:p>
        </p:txBody>
      </p:sp>
    </p:spTree>
    <p:extLst>
      <p:ext uri="{BB962C8B-B14F-4D97-AF65-F5344CB8AC3E}">
        <p14:creationId xmlns:p14="http://schemas.microsoft.com/office/powerpoint/2010/main" val="76251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06F69-A3A2-4F8E-BF7C-EFF69A081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AF7C37-3014-45AF-AF67-22A498BF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Platforms</a:t>
            </a:r>
          </a:p>
        </p:txBody>
      </p:sp>
    </p:spTree>
    <p:extLst>
      <p:ext uri="{BB962C8B-B14F-4D97-AF65-F5344CB8AC3E}">
        <p14:creationId xmlns:p14="http://schemas.microsoft.com/office/powerpoint/2010/main" val="259867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E86E-CED1-4780-B236-1C630D14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2919F-A54F-40F3-A81D-D9A8F05298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607552" cy="19025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Purpose: Build an organization’s reputation</a:t>
            </a:r>
          </a:p>
          <a:p>
            <a:pPr lvl="1"/>
            <a:r>
              <a:rPr lang="en-US" dirty="0"/>
              <a:t>Easily communicates ideas, insights, and events to the broader community</a:t>
            </a:r>
          </a:p>
          <a:p>
            <a:r>
              <a:rPr lang="en-US" dirty="0"/>
              <a:t>2.3 Billion Users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9CDFE-9B0A-4ED7-991E-2D9BCA490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505200"/>
            <a:ext cx="5144930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813B02-293D-48BE-B627-284EFBB7C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953000"/>
            <a:ext cx="2295525" cy="533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767F0E-E5C2-4CFE-BB99-788110415F03}"/>
              </a:ext>
            </a:extLst>
          </p:cNvPr>
          <p:cNvSpPr txBox="1">
            <a:spLocks/>
          </p:cNvSpPr>
          <p:nvPr/>
        </p:nvSpPr>
        <p:spPr>
          <a:xfrm>
            <a:off x="-98323" y="4724400"/>
            <a:ext cx="2438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/>
              <a:t>Facebook Demographics</a:t>
            </a:r>
          </a:p>
        </p:txBody>
      </p:sp>
    </p:spTree>
    <p:extLst>
      <p:ext uri="{BB962C8B-B14F-4D97-AF65-F5344CB8AC3E}">
        <p14:creationId xmlns:p14="http://schemas.microsoft.com/office/powerpoint/2010/main" val="424237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A623F-83E3-44DF-8A18-DBF03CD4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14E4A-8413-4357-9231-4147492830E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Purpose: Foster professional networks and stay engaged with key community actors</a:t>
            </a:r>
          </a:p>
          <a:p>
            <a:r>
              <a:rPr lang="en-US" dirty="0"/>
              <a:t>562 million users (24.4% of Facebook Users)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00D67-CEC8-48C9-B056-C315A3416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008671"/>
            <a:ext cx="5894060" cy="3812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234454-050C-497F-BBDC-E3A10DC6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686300"/>
            <a:ext cx="2295525" cy="533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360B5C-41CB-4A22-A6B7-B2297A12D173}"/>
              </a:ext>
            </a:extLst>
          </p:cNvPr>
          <p:cNvSpPr txBox="1">
            <a:spLocks/>
          </p:cNvSpPr>
          <p:nvPr/>
        </p:nvSpPr>
        <p:spPr>
          <a:xfrm>
            <a:off x="-98323" y="4724400"/>
            <a:ext cx="2438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/>
              <a:t>LinkedIn Demographics</a:t>
            </a:r>
          </a:p>
        </p:txBody>
      </p:sp>
    </p:spTree>
    <p:extLst>
      <p:ext uri="{BB962C8B-B14F-4D97-AF65-F5344CB8AC3E}">
        <p14:creationId xmlns:p14="http://schemas.microsoft.com/office/powerpoint/2010/main" val="424825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1D21-2F99-4570-A31E-D331CBB1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3AC6-DD84-4673-9D61-34DB8D25AD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Purpose: Breaking news, conversations, and instant feedback</a:t>
            </a:r>
          </a:p>
          <a:p>
            <a:r>
              <a:rPr lang="en-US" dirty="0"/>
              <a:t>310 Million Users (13.5% of Facebook)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9FC3A-DB2E-4B41-8451-245073C83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14" y="3328219"/>
            <a:ext cx="5872486" cy="3529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093D09-ADE3-4527-8D1D-7EB384CBA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876800"/>
            <a:ext cx="2295525" cy="533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9CA265-AFDC-4031-BEA5-7A409DA525F3}"/>
              </a:ext>
            </a:extLst>
          </p:cNvPr>
          <p:cNvSpPr txBox="1">
            <a:spLocks/>
          </p:cNvSpPr>
          <p:nvPr/>
        </p:nvSpPr>
        <p:spPr>
          <a:xfrm>
            <a:off x="-94997" y="4597809"/>
            <a:ext cx="2438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/>
              <a:t>Twitter Demographics</a:t>
            </a:r>
          </a:p>
        </p:txBody>
      </p:sp>
    </p:spTree>
    <p:extLst>
      <p:ext uri="{BB962C8B-B14F-4D97-AF65-F5344CB8AC3E}">
        <p14:creationId xmlns:p14="http://schemas.microsoft.com/office/powerpoint/2010/main" val="301758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7589-76CD-4161-BA84-A17DE324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F27F-FF03-442A-A28B-B33D421401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Purpose: Sharing aesthetically pleasing or very interesting videos and images</a:t>
            </a:r>
          </a:p>
          <a:p>
            <a:r>
              <a:rPr lang="en-US" dirty="0"/>
              <a:t>1 Billion Users (43% of Facebook Users)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AA83E-408B-4162-9A81-246B47743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02" y="3200400"/>
            <a:ext cx="5870998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E62DF-1298-475E-A884-A162C7E54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724400"/>
            <a:ext cx="2295525" cy="533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C3AF2E-3C9F-4F6A-95CB-F3A831E3F59D}"/>
              </a:ext>
            </a:extLst>
          </p:cNvPr>
          <p:cNvSpPr txBox="1">
            <a:spLocks/>
          </p:cNvSpPr>
          <p:nvPr/>
        </p:nvSpPr>
        <p:spPr>
          <a:xfrm>
            <a:off x="-119855" y="4533900"/>
            <a:ext cx="2438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/>
              <a:t>Instagram Demographics</a:t>
            </a:r>
          </a:p>
        </p:txBody>
      </p:sp>
    </p:spTree>
    <p:extLst>
      <p:ext uri="{BB962C8B-B14F-4D97-AF65-F5344CB8AC3E}">
        <p14:creationId xmlns:p14="http://schemas.microsoft.com/office/powerpoint/2010/main" val="380940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60D3C-5098-4FE0-BE7C-53608134B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3FB9D4-FE43-4758-9F31-8FBC3B38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D3’s Communication Strategy</a:t>
            </a:r>
          </a:p>
        </p:txBody>
      </p:sp>
    </p:spTree>
    <p:extLst>
      <p:ext uri="{BB962C8B-B14F-4D97-AF65-F5344CB8AC3E}">
        <p14:creationId xmlns:p14="http://schemas.microsoft.com/office/powerpoint/2010/main" val="405016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8A30-208B-48B4-99A9-E5BDE250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Social Media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D537A-E0E9-42D8-B6E9-B9B8D8FAB2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Promote good research about issues we care deeply about</a:t>
            </a:r>
          </a:p>
          <a:p>
            <a:r>
              <a:rPr lang="en-US" dirty="0"/>
              <a:t>Highlight our own work in the Detroit area</a:t>
            </a:r>
          </a:p>
          <a:p>
            <a:r>
              <a:rPr lang="en-US" dirty="0"/>
              <a:t>Spark curiosity and encourage people to dig deeper</a:t>
            </a:r>
          </a:p>
        </p:txBody>
      </p:sp>
    </p:spTree>
    <p:extLst>
      <p:ext uri="{BB962C8B-B14F-4D97-AF65-F5344CB8AC3E}">
        <p14:creationId xmlns:p14="http://schemas.microsoft.com/office/powerpoint/2010/main" val="528016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3_PowerPointTheme1">
  <a:themeElements>
    <a:clrScheme name="Custom 5">
      <a:dk1>
        <a:sysClr val="windowText" lastClr="000000"/>
      </a:dk1>
      <a:lt1>
        <a:sysClr val="window" lastClr="FFFFFF"/>
      </a:lt1>
      <a:dk2>
        <a:srgbClr val="002060"/>
      </a:dk2>
      <a:lt2>
        <a:srgbClr val="BFBFBF"/>
      </a:lt2>
      <a:accent1>
        <a:srgbClr val="6596CF"/>
      </a:accent1>
      <a:accent2>
        <a:srgbClr val="87AF3F"/>
      </a:accent2>
      <a:accent3>
        <a:srgbClr val="D94F26"/>
      </a:accent3>
      <a:accent4>
        <a:srgbClr val="F5A91D"/>
      </a:accent4>
      <a:accent5>
        <a:srgbClr val="6596CF"/>
      </a:accent5>
      <a:accent6>
        <a:srgbClr val="968C8C"/>
      </a:accent6>
      <a:hlink>
        <a:srgbClr val="A5A5A5"/>
      </a:hlink>
      <a:folHlink>
        <a:srgbClr val="F69D1A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12538</TotalTime>
  <Words>478</Words>
  <Application>Microsoft Office PowerPoint</Application>
  <PresentationFormat>On-screen Show (4:3)</PresentationFormat>
  <Paragraphs>88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Century Gothic</vt:lpstr>
      <vt:lpstr>Wingdings</vt:lpstr>
      <vt:lpstr>Wingdings 2</vt:lpstr>
      <vt:lpstr>D3_PowerPointTheme1</vt:lpstr>
      <vt:lpstr>Social Media:  A Detroit perspective</vt:lpstr>
      <vt:lpstr>Outline</vt:lpstr>
      <vt:lpstr>Social Media Platforms</vt:lpstr>
      <vt:lpstr>Facebook</vt:lpstr>
      <vt:lpstr>LinkedIn</vt:lpstr>
      <vt:lpstr>Twitter</vt:lpstr>
      <vt:lpstr>Instagram</vt:lpstr>
      <vt:lpstr>D3’s Communication Strategy</vt:lpstr>
      <vt:lpstr>Our Social Media Goals</vt:lpstr>
      <vt:lpstr>Challenges D3 faces with  social media</vt:lpstr>
      <vt:lpstr>D3’s Social Media Platforms</vt:lpstr>
      <vt:lpstr>Why not Twitter and Instagram?</vt:lpstr>
      <vt:lpstr>Our New Strategy</vt:lpstr>
      <vt:lpstr>The Problem</vt:lpstr>
      <vt:lpstr>The Solution</vt:lpstr>
      <vt:lpstr>PowerPoint Presentation</vt:lpstr>
      <vt:lpstr>PowerPoint Presentation</vt:lpstr>
      <vt:lpstr>PowerPoint Presentation</vt:lpstr>
      <vt:lpstr>PowerPoint Presentation</vt:lpstr>
      <vt:lpstr>www.DataDrivenDetroit.org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Detroit: A Tale of Two Cities</dc:title>
  <dc:creator>Jessica Mcinchak;Erica Raleigh</dc:creator>
  <cp:lastModifiedBy>Stephanie Quesnelle</cp:lastModifiedBy>
  <cp:revision>245</cp:revision>
  <cp:lastPrinted>2017-10-05T15:52:29Z</cp:lastPrinted>
  <dcterms:created xsi:type="dcterms:W3CDTF">2012-08-06T14:52:15Z</dcterms:created>
  <dcterms:modified xsi:type="dcterms:W3CDTF">2018-10-01T20:03:18Z</dcterms:modified>
</cp:coreProperties>
</file>