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71" r:id="rId2"/>
    <p:sldId id="378" r:id="rId3"/>
    <p:sldId id="356" r:id="rId4"/>
    <p:sldId id="379" r:id="rId5"/>
    <p:sldId id="358" r:id="rId6"/>
    <p:sldId id="294" r:id="rId7"/>
    <p:sldId id="359" r:id="rId8"/>
    <p:sldId id="362" r:id="rId9"/>
    <p:sldId id="375" r:id="rId10"/>
    <p:sldId id="365" r:id="rId11"/>
    <p:sldId id="367" r:id="rId12"/>
    <p:sldId id="369" r:id="rId13"/>
    <p:sldId id="368" r:id="rId14"/>
    <p:sldId id="370" r:id="rId15"/>
    <p:sldId id="371" r:id="rId16"/>
    <p:sldId id="377" r:id="rId17"/>
    <p:sldId id="376" r:id="rId18"/>
    <p:sldId id="351" r:id="rId1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294" autoAdjust="0"/>
    <p:restoredTop sz="74956" autoAdjust="0"/>
  </p:normalViewPr>
  <p:slideViewPr>
    <p:cSldViewPr snapToGrid="0" snapToObjects="1">
      <p:cViewPr>
        <p:scale>
          <a:sx n="50" d="100"/>
          <a:sy n="50" d="100"/>
        </p:scale>
        <p:origin x="-294" y="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55" d="100"/>
          <a:sy n="55" d="100"/>
        </p:scale>
        <p:origin x="-2832" y="-9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F3E3EF8F-1676-0346-B32A-500933455FF0}" type="datetimeFigureOut">
              <a:rPr lang="en-US" smtClean="0"/>
              <a:t>10/10/2018</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C6082E13-C8F1-CA40-B947-59E561E74541}" type="slidenum">
              <a:rPr lang="en-US" smtClean="0"/>
              <a:t>‹#›</a:t>
            </a:fld>
            <a:endParaRPr lang="en-US"/>
          </a:p>
        </p:txBody>
      </p:sp>
    </p:spTree>
    <p:extLst>
      <p:ext uri="{BB962C8B-B14F-4D97-AF65-F5344CB8AC3E}">
        <p14:creationId xmlns:p14="http://schemas.microsoft.com/office/powerpoint/2010/main" val="1730864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Kinder Institute Urban Data Platform is created to facilitate cross-disciplinary research to advance knowledge about Houston's people, government, and built environment.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6082E13-C8F1-CA40-B947-59E561E74541}" type="slidenum">
              <a:rPr lang="en-US" smtClean="0"/>
              <a:t>1</a:t>
            </a:fld>
            <a:endParaRPr lang="en-US"/>
          </a:p>
        </p:txBody>
      </p:sp>
    </p:spTree>
    <p:extLst>
      <p:ext uri="{BB962C8B-B14F-4D97-AF65-F5344CB8AC3E}">
        <p14:creationId xmlns:p14="http://schemas.microsoft.com/office/powerpoint/2010/main" val="31202725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kern="1200" dirty="0" smtClean="0">
                <a:solidFill>
                  <a:schemeClr val="tx1"/>
                </a:solidFill>
                <a:effectLst/>
                <a:latin typeface="+mn-lt"/>
                <a:ea typeface="+mn-ea"/>
                <a:cs typeface="+mn-cs"/>
              </a:rPr>
              <a:t>Data are geo-referenced, allowing linking across multiple data sets by shared geography. Geocoding results are also documented.</a:t>
            </a:r>
            <a:endParaRPr lang="en-US" dirty="0"/>
          </a:p>
        </p:txBody>
      </p:sp>
      <p:sp>
        <p:nvSpPr>
          <p:cNvPr id="4" name="Slide Number Placeholder 3"/>
          <p:cNvSpPr>
            <a:spLocks noGrp="1"/>
          </p:cNvSpPr>
          <p:nvPr>
            <p:ph type="sldNum" sz="quarter" idx="10"/>
          </p:nvPr>
        </p:nvSpPr>
        <p:spPr/>
        <p:txBody>
          <a:bodyPr/>
          <a:lstStyle/>
          <a:p>
            <a:fld id="{B95BBCEA-D777-874C-84A9-2CCCC75E2BFB}" type="slidenum">
              <a:rPr lang="en-US" smtClean="0"/>
              <a:t>10</a:t>
            </a:fld>
            <a:endParaRPr lang="en-US"/>
          </a:p>
        </p:txBody>
      </p:sp>
    </p:spTree>
    <p:extLst>
      <p:ext uri="{BB962C8B-B14F-4D97-AF65-F5344CB8AC3E}">
        <p14:creationId xmlns:p14="http://schemas.microsoft.com/office/powerpoint/2010/main" val="21424204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addition, when it is possible to take restricted data and remove variables or aggregate data to a larger geographic unit, so that the data can be shared, we will do so and provide as a secondary dataset.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95BBCEA-D777-874C-84A9-2CCCC75E2BFB}" type="slidenum">
              <a:rPr lang="en-US" smtClean="0"/>
              <a:t>11</a:t>
            </a:fld>
            <a:endParaRPr lang="en-US"/>
          </a:p>
        </p:txBody>
      </p:sp>
    </p:spTree>
    <p:extLst>
      <p:ext uri="{BB962C8B-B14F-4D97-AF65-F5344CB8AC3E}">
        <p14:creationId xmlns:p14="http://schemas.microsoft.com/office/powerpoint/2010/main" val="17024796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cases where tabular datasets can be easily joined to spatial datasets, clear instructions are provided, indicating the name of the spatial data available on the UDP, along with the particular variable to be used in the join. Under the “Related Datasets” tab, the necessary spatial data is listed. Clicking on the Dataset ID will take you straight to that data.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95BBCEA-D777-874C-84A9-2CCCC75E2BFB}" type="slidenum">
              <a:rPr lang="en-US" smtClean="0"/>
              <a:t>12</a:t>
            </a:fld>
            <a:endParaRPr lang="en-US"/>
          </a:p>
        </p:txBody>
      </p:sp>
    </p:spTree>
    <p:extLst>
      <p:ext uri="{BB962C8B-B14F-4D97-AF65-F5344CB8AC3E}">
        <p14:creationId xmlns:p14="http://schemas.microsoft.com/office/powerpoint/2010/main" val="11023286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Data are audited and archived. Datasets are published and meet public data access requirements for federally funded research. </a:t>
            </a:r>
          </a:p>
          <a:p>
            <a:endParaRPr lang="en-US" dirty="0" smtClean="0"/>
          </a:p>
        </p:txBody>
      </p:sp>
      <p:sp>
        <p:nvSpPr>
          <p:cNvPr id="4" name="Slide Number Placeholder 3"/>
          <p:cNvSpPr>
            <a:spLocks noGrp="1"/>
          </p:cNvSpPr>
          <p:nvPr>
            <p:ph type="sldNum" sz="quarter" idx="10"/>
          </p:nvPr>
        </p:nvSpPr>
        <p:spPr/>
        <p:txBody>
          <a:bodyPr/>
          <a:lstStyle/>
          <a:p>
            <a:fld id="{B95BBCEA-D777-874C-84A9-2CCCC75E2BFB}" type="slidenum">
              <a:rPr lang="en-US" smtClean="0"/>
              <a:t>13</a:t>
            </a:fld>
            <a:endParaRPr lang="en-US"/>
          </a:p>
        </p:txBody>
      </p:sp>
    </p:spTree>
    <p:extLst>
      <p:ext uri="{BB962C8B-B14F-4D97-AF65-F5344CB8AC3E}">
        <p14:creationId xmlns:p14="http://schemas.microsoft.com/office/powerpoint/2010/main" val="37654786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 Digital Object Identifier is a unique, registered string for persistent identification of digital content and associated metadata. Dataset history is also available. Any updates receive a new DOI.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B95BBCEA-D777-874C-84A9-2CCCC75E2BFB}" type="slidenum">
              <a:rPr lang="en-US" smtClean="0"/>
              <a:t>14</a:t>
            </a:fld>
            <a:endParaRPr lang="en-US"/>
          </a:p>
        </p:txBody>
      </p:sp>
    </p:spTree>
    <p:extLst>
      <p:ext uri="{BB962C8B-B14F-4D97-AF65-F5344CB8AC3E}">
        <p14:creationId xmlns:p14="http://schemas.microsoft.com/office/powerpoint/2010/main" val="26535490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UDP will mint DOIs for each published dataset through </a:t>
            </a:r>
            <a:r>
              <a:rPr lang="en-US" sz="1200" kern="1200" dirty="0" err="1" smtClean="0">
                <a:solidFill>
                  <a:schemeClr val="tx1"/>
                </a:solidFill>
                <a:effectLst/>
                <a:latin typeface="+mn-lt"/>
                <a:ea typeface="+mn-ea"/>
                <a:cs typeface="+mn-cs"/>
              </a:rPr>
              <a:t>DataCite</a:t>
            </a:r>
            <a:r>
              <a:rPr lang="en-US" sz="1200" kern="1200" dirty="0" smtClean="0">
                <a:solidFill>
                  <a:schemeClr val="tx1"/>
                </a:solidFill>
                <a:effectLst/>
                <a:latin typeface="+mn-lt"/>
                <a:ea typeface="+mn-ea"/>
                <a:cs typeface="+mn-cs"/>
              </a:rPr>
              <a:t> in collaboration with Rice University’s library. And in turn, with a DOI, citations are picked up by various systems.</a:t>
            </a:r>
          </a:p>
          <a:p>
            <a:endParaRPr lang="en-US" dirty="0" smtClean="0"/>
          </a:p>
          <a:p>
            <a:pPr marL="171450" indent="-171450">
              <a:buFont typeface="Arial" panose="020B0604020202020204" pitchFamily="34" charset="0"/>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B95BBCEA-D777-874C-84A9-2CCCC75E2BFB}" type="slidenum">
              <a:rPr lang="en-US" smtClean="0"/>
              <a:t>15</a:t>
            </a:fld>
            <a:endParaRPr lang="en-US"/>
          </a:p>
        </p:txBody>
      </p:sp>
    </p:spTree>
    <p:extLst>
      <p:ext uri="{BB962C8B-B14F-4D97-AF65-F5344CB8AC3E}">
        <p14:creationId xmlns:p14="http://schemas.microsoft.com/office/powerpoint/2010/main" val="3697304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792">
              <a:defRPr/>
            </a:pPr>
            <a:r>
              <a:rPr lang="en-US" sz="1200" kern="1200" dirty="0" smtClean="0">
                <a:solidFill>
                  <a:schemeClr val="tx1"/>
                </a:solidFill>
                <a:effectLst/>
                <a:latin typeface="+mn-lt"/>
                <a:ea typeface="+mn-ea"/>
                <a:cs typeface="+mn-cs"/>
              </a:rPr>
              <a:t>We also welcome researchers and organizations to share data with us. Users could make a request online to submit data, but they will not be uploading data through the public site. After they complete the form, a UDP staff will contact the user and provide a link to a secure File Transfer Portal that allows for secure transmission of sensitive data directly to the UDP.</a:t>
            </a:r>
            <a:endParaRPr lang="en-US" dirty="0" smtClean="0"/>
          </a:p>
        </p:txBody>
      </p:sp>
      <p:sp>
        <p:nvSpPr>
          <p:cNvPr id="4" name="Slide Number Placeholder 3"/>
          <p:cNvSpPr>
            <a:spLocks noGrp="1"/>
          </p:cNvSpPr>
          <p:nvPr>
            <p:ph type="sldNum" sz="quarter" idx="10"/>
          </p:nvPr>
        </p:nvSpPr>
        <p:spPr/>
        <p:txBody>
          <a:bodyPr/>
          <a:lstStyle/>
          <a:p>
            <a:fld id="{C6082E13-C8F1-CA40-B947-59E561E74541}" type="slidenum">
              <a:rPr lang="en-US" smtClean="0"/>
              <a:t>16</a:t>
            </a:fld>
            <a:endParaRPr lang="en-US"/>
          </a:p>
        </p:txBody>
      </p:sp>
    </p:spTree>
    <p:extLst>
      <p:ext uri="{BB962C8B-B14F-4D97-AF65-F5344CB8AC3E}">
        <p14:creationId xmlns:p14="http://schemas.microsoft.com/office/powerpoint/2010/main" val="8508747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data initiative creates many collaboration opportunities, such as data service, research support and collaboration between the university, government agencies and nonprofits. </a:t>
            </a:r>
          </a:p>
          <a:p>
            <a:r>
              <a:rPr lang="en-US" sz="1200" kern="1200" dirty="0" smtClean="0">
                <a:solidFill>
                  <a:schemeClr val="tx1"/>
                </a:solidFill>
                <a:effectLst/>
                <a:latin typeface="+mn-lt"/>
                <a:ea typeface="+mn-ea"/>
                <a:cs typeface="+mn-cs"/>
              </a:rPr>
              <a:t>Results of research, if unrestricted, can be shared as additional datasets and data provider gets cited. Here’s one example.</a:t>
            </a:r>
          </a:p>
          <a:p>
            <a:pPr lvl="0"/>
            <a:r>
              <a:rPr lang="en-US" sz="1200" kern="1200" dirty="0" smtClean="0">
                <a:solidFill>
                  <a:schemeClr val="tx1"/>
                </a:solidFill>
                <a:effectLst/>
                <a:latin typeface="+mn-lt"/>
                <a:ea typeface="+mn-ea"/>
                <a:cs typeface="+mn-cs"/>
              </a:rPr>
              <a:t>FEMA 100-year floodplain is used as a barrier to simulate flooding that might occur in Houston from a Hurricane. Blue is the shortest route during regular conditions and purple is the shortest route avoiding the floodplain. </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6082E13-C8F1-CA40-B947-59E561E74541}" type="slidenum">
              <a:rPr lang="en-US" smtClean="0"/>
              <a:t>17</a:t>
            </a:fld>
            <a:endParaRPr lang="en-US"/>
          </a:p>
        </p:txBody>
      </p:sp>
    </p:spTree>
    <p:extLst>
      <p:ext uri="{BB962C8B-B14F-4D97-AF65-F5344CB8AC3E}">
        <p14:creationId xmlns:p14="http://schemas.microsoft.com/office/powerpoint/2010/main" val="21440015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Currently, there are almost 150 datasets on the UDP, two-thirds are geocoded. This effort is made possible by Houston Endowment, and supported by Rice University administration.</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6082E13-C8F1-CA40-B947-59E561E74541}" type="slidenum">
              <a:rPr lang="en-US" smtClean="0"/>
              <a:t>18</a:t>
            </a:fld>
            <a:endParaRPr lang="en-US"/>
          </a:p>
        </p:txBody>
      </p:sp>
    </p:spTree>
    <p:extLst>
      <p:ext uri="{BB962C8B-B14F-4D97-AF65-F5344CB8AC3E}">
        <p14:creationId xmlns:p14="http://schemas.microsoft.com/office/powerpoint/2010/main" val="3095364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data initiative is led by Dr. Kathy Ensor, a Statistics professor at Rice University and supported by a team with experience in GIS, statistics, data management, and IT.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B95BBCEA-D777-874C-84A9-2CCCC75E2BFB}" type="slidenum">
              <a:rPr lang="en-US" smtClean="0"/>
              <a:t>2</a:t>
            </a:fld>
            <a:endParaRPr lang="en-US"/>
          </a:p>
        </p:txBody>
      </p:sp>
    </p:spTree>
    <p:extLst>
      <p:ext uri="{BB962C8B-B14F-4D97-AF65-F5344CB8AC3E}">
        <p14:creationId xmlns:p14="http://schemas.microsoft.com/office/powerpoint/2010/main" val="3061864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Urban Data Platform has two primary components. The first is a secure computing environment and data library of research-ready geocoded data for Houston.</a:t>
            </a:r>
            <a:endParaRPr lang="en-US" dirty="0"/>
          </a:p>
        </p:txBody>
      </p:sp>
      <p:sp>
        <p:nvSpPr>
          <p:cNvPr id="4" name="Slide Number Placeholder 3"/>
          <p:cNvSpPr>
            <a:spLocks noGrp="1"/>
          </p:cNvSpPr>
          <p:nvPr>
            <p:ph type="sldNum" sz="quarter" idx="10"/>
          </p:nvPr>
        </p:nvSpPr>
        <p:spPr/>
        <p:txBody>
          <a:bodyPr/>
          <a:lstStyle/>
          <a:p>
            <a:fld id="{B95BBCEA-D777-874C-84A9-2CCCC75E2BFB}" type="slidenum">
              <a:rPr lang="en-US" smtClean="0"/>
              <a:t>3</a:t>
            </a:fld>
            <a:endParaRPr lang="en-US"/>
          </a:p>
        </p:txBody>
      </p:sp>
    </p:spTree>
    <p:extLst>
      <p:ext uri="{BB962C8B-B14F-4D97-AF65-F5344CB8AC3E}">
        <p14:creationId xmlns:p14="http://schemas.microsoft.com/office/powerpoint/2010/main" val="14321862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second component is a public online dataset catalog that allows users to search the metadata and download unrestricted and shareable datasets.</a:t>
            </a:r>
            <a:endParaRPr lang="en-US" dirty="0"/>
          </a:p>
        </p:txBody>
      </p:sp>
      <p:sp>
        <p:nvSpPr>
          <p:cNvPr id="4" name="Slide Number Placeholder 3"/>
          <p:cNvSpPr>
            <a:spLocks noGrp="1"/>
          </p:cNvSpPr>
          <p:nvPr>
            <p:ph type="sldNum" sz="quarter" idx="10"/>
          </p:nvPr>
        </p:nvSpPr>
        <p:spPr/>
        <p:txBody>
          <a:bodyPr/>
          <a:lstStyle/>
          <a:p>
            <a:fld id="{B95BBCEA-D777-874C-84A9-2CCCC75E2BFB}" type="slidenum">
              <a:rPr lang="en-US" smtClean="0"/>
              <a:t>4</a:t>
            </a:fld>
            <a:endParaRPr lang="en-US"/>
          </a:p>
        </p:txBody>
      </p:sp>
    </p:spTree>
    <p:extLst>
      <p:ext uri="{BB962C8B-B14F-4D97-AF65-F5344CB8AC3E}">
        <p14:creationId xmlns:p14="http://schemas.microsoft.com/office/powerpoint/2010/main" val="1432186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majority of the data is local and covers a maximum of a 15-county region. The geographic units of the data vary from address-level to county-level. Unlike pulling data from federal websites, all data has already been processed specifically for our region. Some are collaborative data, which was collected by a variety of agencies and aggregated by the UDP team, some are original data created by the Kinder researchers.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95BBCEA-D777-874C-84A9-2CCCC75E2BFB}" type="slidenum">
              <a:rPr lang="en-US" smtClean="0"/>
              <a:t>5</a:t>
            </a:fld>
            <a:endParaRPr lang="en-US"/>
          </a:p>
        </p:txBody>
      </p:sp>
    </p:spTree>
    <p:extLst>
      <p:ext uri="{BB962C8B-B14F-4D97-AF65-F5344CB8AC3E}">
        <p14:creationId xmlns:p14="http://schemas.microsoft.com/office/powerpoint/2010/main" val="3337051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special instances, like Harvey, a lot of data is generated rapidly, and much of it may be freely available but hard to find, or could be a live snapshot. So we download and provide those time-sensitive data snapshots.</a:t>
            </a:r>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95BBCEA-D777-874C-84A9-2CCCC75E2BFB}" type="slidenum">
              <a:rPr lang="en-US" smtClean="0"/>
              <a:t>6</a:t>
            </a:fld>
            <a:endParaRPr lang="en-US"/>
          </a:p>
        </p:txBody>
      </p:sp>
    </p:spTree>
    <p:extLst>
      <p:ext uri="{BB962C8B-B14F-4D97-AF65-F5344CB8AC3E}">
        <p14:creationId xmlns:p14="http://schemas.microsoft.com/office/powerpoint/2010/main" val="26187209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So what’s the strength of the datasets available at UDP? They are research-ready!!</a:t>
            </a:r>
          </a:p>
          <a:p>
            <a:r>
              <a:rPr lang="en-US" sz="1200" kern="1200" dirty="0" smtClean="0">
                <a:solidFill>
                  <a:schemeClr val="tx1"/>
                </a:solidFill>
                <a:effectLst/>
                <a:latin typeface="+mn-lt"/>
                <a:ea typeface="+mn-ea"/>
                <a:cs typeface="+mn-cs"/>
              </a:rPr>
              <a:t>What does that mean?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95BBCEA-D777-874C-84A9-2CCCC75E2BFB}" type="slidenum">
              <a:rPr lang="en-US" smtClean="0"/>
              <a:t>7</a:t>
            </a:fld>
            <a:endParaRPr lang="en-US"/>
          </a:p>
        </p:txBody>
      </p:sp>
    </p:spTree>
    <p:extLst>
      <p:ext uri="{BB962C8B-B14F-4D97-AF65-F5344CB8AC3E}">
        <p14:creationId xmlns:p14="http://schemas.microsoft.com/office/powerpoint/2010/main" val="33370513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Data are unified, cleaned and standardized. For example, we may remove invalid values, rename and format fields, create variable that indicates whether the original record has a code, a description, or is missing.</a:t>
            </a:r>
          </a:p>
          <a:p>
            <a:pPr>
              <a:spcBef>
                <a:spcPts val="0"/>
              </a:spcBef>
            </a:pPr>
            <a:endParaRPr lang="en-US" sz="2800" baseline="0" dirty="0" smtClean="0"/>
          </a:p>
        </p:txBody>
      </p:sp>
      <p:sp>
        <p:nvSpPr>
          <p:cNvPr id="4" name="Slide Number Placeholder 3"/>
          <p:cNvSpPr>
            <a:spLocks noGrp="1"/>
          </p:cNvSpPr>
          <p:nvPr>
            <p:ph type="sldNum" sz="quarter" idx="10"/>
          </p:nvPr>
        </p:nvSpPr>
        <p:spPr/>
        <p:txBody>
          <a:bodyPr/>
          <a:lstStyle/>
          <a:p>
            <a:fld id="{B95BBCEA-D777-874C-84A9-2CCCC75E2BFB}" type="slidenum">
              <a:rPr lang="en-US" smtClean="0"/>
              <a:t>8</a:t>
            </a:fld>
            <a:endParaRPr lang="en-US"/>
          </a:p>
        </p:txBody>
      </p:sp>
    </p:spTree>
    <p:extLst>
      <p:ext uri="{BB962C8B-B14F-4D97-AF65-F5344CB8AC3E}">
        <p14:creationId xmlns:p14="http://schemas.microsoft.com/office/powerpoint/2010/main" val="34372382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Data are researched and enhanced. The data curation steps are documented. This is a small snapshot of a 3-page document describing every time the data was downloaded, uploaded, or transferred.</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95BBCEA-D777-874C-84A9-2CCCC75E2BFB}" type="slidenum">
              <a:rPr lang="en-US" smtClean="0"/>
              <a:t>9</a:t>
            </a:fld>
            <a:endParaRPr lang="en-US"/>
          </a:p>
        </p:txBody>
      </p:sp>
    </p:spTree>
    <p:extLst>
      <p:ext uri="{BB962C8B-B14F-4D97-AF65-F5344CB8AC3E}">
        <p14:creationId xmlns:p14="http://schemas.microsoft.com/office/powerpoint/2010/main" val="15546218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864043"/>
            <a:ext cx="105156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838200" y="4343718"/>
            <a:ext cx="105156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621A2F2-0D50-A442-8DE7-2329BD616762}" type="datetimeFigureOut">
              <a:rPr lang="en-US" smtClean="0"/>
              <a:t>10/10/2018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424A4C-D7AB-F947-8664-E80DE97BD6F6}" type="slidenum">
              <a:rPr lang="en-US" smtClean="0"/>
              <a:t>‹#›</a:t>
            </a:fld>
            <a:endParaRPr lang="en-US"/>
          </a:p>
        </p:txBody>
      </p:sp>
    </p:spTree>
    <p:extLst>
      <p:ext uri="{BB962C8B-B14F-4D97-AF65-F5344CB8AC3E}">
        <p14:creationId xmlns:p14="http://schemas.microsoft.com/office/powerpoint/2010/main" val="1017079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21A2F2-0D50-A442-8DE7-2329BD616762}" type="datetimeFigureOut">
              <a:rPr lang="en-US" smtClean="0"/>
              <a:t>10/10/2018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424A4C-D7AB-F947-8664-E80DE97BD6F6}" type="slidenum">
              <a:rPr lang="en-US" smtClean="0"/>
              <a:t>‹#›</a:t>
            </a:fld>
            <a:endParaRPr lang="en-US"/>
          </a:p>
        </p:txBody>
      </p:sp>
    </p:spTree>
    <p:extLst>
      <p:ext uri="{BB962C8B-B14F-4D97-AF65-F5344CB8AC3E}">
        <p14:creationId xmlns:p14="http://schemas.microsoft.com/office/powerpoint/2010/main" val="17424507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1442719"/>
            <a:ext cx="2628900" cy="473424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1442719"/>
            <a:ext cx="7734300" cy="4734243"/>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621A2F2-0D50-A442-8DE7-2329BD616762}" type="datetimeFigureOut">
              <a:rPr lang="en-US" smtClean="0"/>
              <a:t>10/10/2018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424A4C-D7AB-F947-8664-E80DE97BD6F6}" type="slidenum">
              <a:rPr lang="en-US" smtClean="0"/>
              <a:t>‹#›</a:t>
            </a:fld>
            <a:endParaRPr lang="en-US"/>
          </a:p>
        </p:txBody>
      </p:sp>
    </p:spTree>
    <p:extLst>
      <p:ext uri="{BB962C8B-B14F-4D97-AF65-F5344CB8AC3E}">
        <p14:creationId xmlns:p14="http://schemas.microsoft.com/office/powerpoint/2010/main" val="135630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21A2F2-0D50-A442-8DE7-2329BD616762}" type="datetimeFigureOut">
              <a:rPr lang="en-US" smtClean="0"/>
              <a:t>10/10/2018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424A4C-D7AB-F947-8664-E80DE97BD6F6}" type="slidenum">
              <a:rPr lang="en-US" smtClean="0"/>
              <a:t>‹#›</a:t>
            </a:fld>
            <a:endParaRPr lang="en-US"/>
          </a:p>
        </p:txBody>
      </p:sp>
    </p:spTree>
    <p:extLst>
      <p:ext uri="{BB962C8B-B14F-4D97-AF65-F5344CB8AC3E}">
        <p14:creationId xmlns:p14="http://schemas.microsoft.com/office/powerpoint/2010/main" val="1539778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621A2F2-0D50-A442-8DE7-2329BD616762}" type="datetimeFigureOut">
              <a:rPr lang="en-US" smtClean="0"/>
              <a:t>10/10/2018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424A4C-D7AB-F947-8664-E80DE97BD6F6}" type="slidenum">
              <a:rPr lang="en-US" smtClean="0"/>
              <a:t>‹#›</a:t>
            </a:fld>
            <a:endParaRPr lang="en-US"/>
          </a:p>
        </p:txBody>
      </p:sp>
    </p:spTree>
    <p:extLst>
      <p:ext uri="{BB962C8B-B14F-4D97-AF65-F5344CB8AC3E}">
        <p14:creationId xmlns:p14="http://schemas.microsoft.com/office/powerpoint/2010/main" val="1873840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2855595"/>
            <a:ext cx="5181600" cy="332136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2855595"/>
            <a:ext cx="5181600" cy="332136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1621A2F2-0D50-A442-8DE7-2329BD616762}" type="datetimeFigureOut">
              <a:rPr lang="en-US" smtClean="0"/>
              <a:t>10/10/2018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424A4C-D7AB-F947-8664-E80DE97BD6F6}" type="slidenum">
              <a:rPr lang="en-US" smtClean="0"/>
              <a:t>‹#›</a:t>
            </a:fld>
            <a:endParaRPr lang="en-US"/>
          </a:p>
        </p:txBody>
      </p:sp>
    </p:spTree>
    <p:extLst>
      <p:ext uri="{BB962C8B-B14F-4D97-AF65-F5344CB8AC3E}">
        <p14:creationId xmlns:p14="http://schemas.microsoft.com/office/powerpoint/2010/main" val="7959028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142176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273780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3561715"/>
            <a:ext cx="5157787" cy="259524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273780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561715"/>
            <a:ext cx="5183188" cy="25952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621A2F2-0D50-A442-8DE7-2329BD616762}" type="datetimeFigureOut">
              <a:rPr lang="en-US" smtClean="0"/>
              <a:t>10/10/2018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424A4C-D7AB-F947-8664-E80DE97BD6F6}" type="slidenum">
              <a:rPr lang="en-US" smtClean="0"/>
              <a:t>‹#›</a:t>
            </a:fld>
            <a:endParaRPr lang="en-US"/>
          </a:p>
        </p:txBody>
      </p:sp>
    </p:spTree>
    <p:extLst>
      <p:ext uri="{BB962C8B-B14F-4D97-AF65-F5344CB8AC3E}">
        <p14:creationId xmlns:p14="http://schemas.microsoft.com/office/powerpoint/2010/main" val="63898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621A2F2-0D50-A442-8DE7-2329BD616762}" type="datetimeFigureOut">
              <a:rPr lang="en-US" smtClean="0"/>
              <a:t>10/10/2018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424A4C-D7AB-F947-8664-E80DE97BD6F6}" type="slidenum">
              <a:rPr lang="en-US" smtClean="0"/>
              <a:t>‹#›</a:t>
            </a:fld>
            <a:endParaRPr lang="en-US"/>
          </a:p>
        </p:txBody>
      </p:sp>
    </p:spTree>
    <p:extLst>
      <p:ext uri="{BB962C8B-B14F-4D97-AF65-F5344CB8AC3E}">
        <p14:creationId xmlns:p14="http://schemas.microsoft.com/office/powerpoint/2010/main" val="207442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21A2F2-0D50-A442-8DE7-2329BD616762}" type="datetimeFigureOut">
              <a:rPr lang="en-US" smtClean="0"/>
              <a:t>10/10/2018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0424A4C-D7AB-F947-8664-E80DE97BD6F6}" type="slidenum">
              <a:rPr lang="en-US" smtClean="0"/>
              <a:t>‹#›</a:t>
            </a:fld>
            <a:endParaRPr lang="en-US"/>
          </a:p>
        </p:txBody>
      </p:sp>
    </p:spTree>
    <p:extLst>
      <p:ext uri="{BB962C8B-B14F-4D97-AF65-F5344CB8AC3E}">
        <p14:creationId xmlns:p14="http://schemas.microsoft.com/office/powerpoint/2010/main" val="1121634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446212"/>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1446212"/>
            <a:ext cx="6172200" cy="47736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3046412"/>
            <a:ext cx="3932237" cy="317341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621A2F2-0D50-A442-8DE7-2329BD616762}" type="datetimeFigureOut">
              <a:rPr lang="en-US" smtClean="0"/>
              <a:t>10/10/2018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424A4C-D7AB-F947-8664-E80DE97BD6F6}" type="slidenum">
              <a:rPr lang="en-US" smtClean="0"/>
              <a:t>‹#›</a:t>
            </a:fld>
            <a:endParaRPr lang="en-US"/>
          </a:p>
        </p:txBody>
      </p:sp>
    </p:spTree>
    <p:extLst>
      <p:ext uri="{BB962C8B-B14F-4D97-AF65-F5344CB8AC3E}">
        <p14:creationId xmlns:p14="http://schemas.microsoft.com/office/powerpoint/2010/main" val="695251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425892"/>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1425892"/>
            <a:ext cx="6172200" cy="48142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3026092"/>
            <a:ext cx="3932237" cy="321405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621A2F2-0D50-A442-8DE7-2329BD616762}" type="datetimeFigureOut">
              <a:rPr lang="en-US" smtClean="0"/>
              <a:t>10/10/2018</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0424A4C-D7AB-F947-8664-E80DE97BD6F6}" type="slidenum">
              <a:rPr lang="en-US" smtClean="0"/>
              <a:t>‹#›</a:t>
            </a:fld>
            <a:endParaRPr lang="en-US"/>
          </a:p>
        </p:txBody>
      </p:sp>
    </p:spTree>
    <p:extLst>
      <p:ext uri="{BB962C8B-B14F-4D97-AF65-F5344CB8AC3E}">
        <p14:creationId xmlns:p14="http://schemas.microsoft.com/office/powerpoint/2010/main" val="640630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35064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2811145"/>
            <a:ext cx="10515600" cy="34067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21A2F2-0D50-A442-8DE7-2329BD616762}" type="datetimeFigureOut">
              <a:rPr lang="en-US" smtClean="0"/>
              <a:t>10/10/2018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424A4C-D7AB-F947-8664-E80DE97BD6F6}" type="slidenum">
              <a:rPr lang="en-US" smtClean="0"/>
              <a:t>‹#›</a:t>
            </a:fld>
            <a:endParaRPr lang="en-US"/>
          </a:p>
        </p:txBody>
      </p:sp>
    </p:spTree>
    <p:extLst>
      <p:ext uri="{BB962C8B-B14F-4D97-AF65-F5344CB8AC3E}">
        <p14:creationId xmlns:p14="http://schemas.microsoft.com/office/powerpoint/2010/main" val="13848661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4.tiff"/></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51469" y="1450916"/>
            <a:ext cx="11142119" cy="1325563"/>
          </a:xfrm>
        </p:spPr>
        <p:txBody>
          <a:bodyPr>
            <a:normAutofit fontScale="90000"/>
          </a:bodyPr>
          <a:lstStyle/>
          <a:p>
            <a:pPr algn="ctr"/>
            <a:r>
              <a:rPr lang="en-US" dirty="0"/>
              <a:t/>
            </a:r>
            <a:br>
              <a:rPr lang="en-US" dirty="0"/>
            </a:br>
            <a:r>
              <a:rPr lang="en-US" dirty="0"/>
              <a:t/>
            </a:r>
            <a:br>
              <a:rPr lang="en-US" dirty="0"/>
            </a:br>
            <a:r>
              <a:rPr lang="en-US" dirty="0"/>
              <a:t/>
            </a:r>
            <a:br>
              <a:rPr lang="en-US" dirty="0"/>
            </a:br>
            <a:endParaRPr lang="en-US" sz="3600" dirty="0"/>
          </a:p>
        </p:txBody>
      </p:sp>
      <p:sp>
        <p:nvSpPr>
          <p:cNvPr id="7" name="Title 1"/>
          <p:cNvSpPr txBox="1">
            <a:spLocks/>
          </p:cNvSpPr>
          <p:nvPr/>
        </p:nvSpPr>
        <p:spPr>
          <a:xfrm>
            <a:off x="1292824" y="4911089"/>
            <a:ext cx="10415305" cy="582931"/>
          </a:xfrm>
          <a:prstGeom prst="rect">
            <a:avLst/>
          </a:prstGeom>
        </p:spPr>
        <p:txBody>
          <a:bodyPr vert="horz" lIns="91440" tIns="45720" rIns="91440" bIns="45720" rtlCol="0" anchor="t">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Urban Data Platform</a:t>
            </a:r>
          </a:p>
          <a:p>
            <a:endParaRPr lang="en-US" dirty="0"/>
          </a:p>
        </p:txBody>
      </p:sp>
      <p:sp>
        <p:nvSpPr>
          <p:cNvPr id="8" name="Subtitle 2"/>
          <p:cNvSpPr txBox="1">
            <a:spLocks/>
          </p:cNvSpPr>
          <p:nvPr/>
        </p:nvSpPr>
        <p:spPr>
          <a:xfrm>
            <a:off x="1292824" y="5400040"/>
            <a:ext cx="10515600" cy="1655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b="1" dirty="0">
                <a:solidFill>
                  <a:srgbClr val="00246A"/>
                </a:solidFill>
              </a:rPr>
              <a:t>https://www.kinderudp.org</a:t>
            </a:r>
            <a:endParaRPr lang="en-US" dirty="0" smtClean="0"/>
          </a:p>
          <a:p>
            <a:pPr marL="0" indent="0">
              <a:buNone/>
            </a:pPr>
            <a:r>
              <a:rPr lang="en-US" dirty="0" smtClean="0"/>
              <a:t>October 19</a:t>
            </a:r>
            <a:r>
              <a:rPr lang="en-US" baseline="30000" dirty="0" smtClean="0"/>
              <a:t>th</a:t>
            </a:r>
            <a:r>
              <a:rPr lang="en-US" dirty="0" smtClean="0"/>
              <a:t>, </a:t>
            </a:r>
            <a:r>
              <a:rPr lang="en-US" dirty="0"/>
              <a:t>2018</a:t>
            </a: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574800"/>
            <a:ext cx="12192000" cy="2902678"/>
          </a:xfrm>
          <a:prstGeom prst="rect">
            <a:avLst/>
          </a:prstGeom>
        </p:spPr>
      </p:pic>
    </p:spTree>
    <p:extLst>
      <p:ext uri="{BB962C8B-B14F-4D97-AF65-F5344CB8AC3E}">
        <p14:creationId xmlns:p14="http://schemas.microsoft.com/office/powerpoint/2010/main" val="196587887"/>
      </p:ext>
    </p:extLst>
  </p:cSld>
  <p:clrMapOvr>
    <a:masterClrMapping/>
  </p:clrMapOvr>
  <mc:AlternateContent xmlns:mc="http://schemas.openxmlformats.org/markup-compatibility/2006">
    <mc:Choice xmlns:p14="http://schemas.microsoft.com/office/powerpoint/2010/main" Requires="p14">
      <p:transition p14:dur="0" advClick="0" advTm="12000"/>
    </mc:Choice>
    <mc:Fallback>
      <p:transition advClick="0" advTm="12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3900" y="-12699"/>
            <a:ext cx="7658100" cy="1130299"/>
          </a:xfrm>
        </p:spPr>
        <p:txBody>
          <a:bodyPr>
            <a:normAutofit/>
          </a:bodyPr>
          <a:lstStyle/>
          <a:p>
            <a:pPr algn="ctr"/>
            <a:r>
              <a:rPr lang="en-US" dirty="0" smtClean="0"/>
              <a:t>Geocoded</a:t>
            </a:r>
            <a:endParaRPr lang="en-US" dirty="0"/>
          </a:p>
        </p:txBody>
      </p:sp>
      <p:pic>
        <p:nvPicPr>
          <p:cNvPr id="3" name="Picture 2">
            <a:extLst>
              <a:ext uri="{FF2B5EF4-FFF2-40B4-BE49-F238E27FC236}">
                <a16:creationId xmlns="" xmlns:a16="http://schemas.microsoft.com/office/drawing/2014/main" id="{21CE6B19-CFA0-4D93-A7A4-955A95C49B66}"/>
              </a:ext>
            </a:extLst>
          </p:cNvPr>
          <p:cNvPicPr>
            <a:picLocks noChangeAspect="1"/>
          </p:cNvPicPr>
          <p:nvPr/>
        </p:nvPicPr>
        <p:blipFill>
          <a:blip r:embed="rId3"/>
          <a:stretch>
            <a:fillRect/>
          </a:stretch>
        </p:blipFill>
        <p:spPr>
          <a:xfrm>
            <a:off x="152400" y="1362074"/>
            <a:ext cx="11887200" cy="2233353"/>
          </a:xfrm>
          <a:prstGeom prst="rect">
            <a:avLst/>
          </a:prstGeom>
        </p:spPr>
      </p:pic>
      <p:pic>
        <p:nvPicPr>
          <p:cNvPr id="4" name="Picture 3">
            <a:extLst>
              <a:ext uri="{FF2B5EF4-FFF2-40B4-BE49-F238E27FC236}">
                <a16:creationId xmlns="" xmlns:a16="http://schemas.microsoft.com/office/drawing/2014/main" id="{7E283056-9F9C-40C5-AA2E-DA1B75A1952F}"/>
              </a:ext>
            </a:extLst>
          </p:cNvPr>
          <p:cNvPicPr>
            <a:picLocks noChangeAspect="1"/>
          </p:cNvPicPr>
          <p:nvPr/>
        </p:nvPicPr>
        <p:blipFill>
          <a:blip r:embed="rId4"/>
          <a:stretch>
            <a:fillRect/>
          </a:stretch>
        </p:blipFill>
        <p:spPr>
          <a:xfrm>
            <a:off x="1529380" y="3981206"/>
            <a:ext cx="9133241" cy="2743200"/>
          </a:xfrm>
          <a:prstGeom prst="rect">
            <a:avLst/>
          </a:prstGeom>
        </p:spPr>
      </p:pic>
      <p:cxnSp>
        <p:nvCxnSpPr>
          <p:cNvPr id="6" name="Straight Arrow Connector 5">
            <a:extLst>
              <a:ext uri="{FF2B5EF4-FFF2-40B4-BE49-F238E27FC236}">
                <a16:creationId xmlns="" xmlns:a16="http://schemas.microsoft.com/office/drawing/2014/main" id="{2A1AE163-6E12-49A3-A972-D02750E57BDE}"/>
              </a:ext>
            </a:extLst>
          </p:cNvPr>
          <p:cNvCxnSpPr>
            <a:cxnSpLocks/>
          </p:cNvCxnSpPr>
          <p:nvPr/>
        </p:nvCxnSpPr>
        <p:spPr>
          <a:xfrm>
            <a:off x="6096000" y="3595427"/>
            <a:ext cx="0" cy="385779"/>
          </a:xfrm>
          <a:prstGeom prst="straightConnector1">
            <a:avLst/>
          </a:prstGeom>
          <a:ln w="285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2147549"/>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3900" y="-12699"/>
            <a:ext cx="7658100" cy="1130299"/>
          </a:xfrm>
        </p:spPr>
        <p:txBody>
          <a:bodyPr>
            <a:normAutofit/>
          </a:bodyPr>
          <a:lstStyle/>
          <a:p>
            <a:pPr algn="ctr"/>
            <a:r>
              <a:rPr lang="en-US" dirty="0" smtClean="0"/>
              <a:t>Aggregated</a:t>
            </a:r>
            <a:endParaRPr lang="en-US" dirty="0"/>
          </a:p>
        </p:txBody>
      </p:sp>
      <p:pic>
        <p:nvPicPr>
          <p:cNvPr id="4" name="Picture 3">
            <a:extLst>
              <a:ext uri="{FF2B5EF4-FFF2-40B4-BE49-F238E27FC236}">
                <a16:creationId xmlns="" xmlns:a16="http://schemas.microsoft.com/office/drawing/2014/main" id="{AFA4689D-931C-47C9-B2CB-7317B69E524E}"/>
              </a:ext>
            </a:extLst>
          </p:cNvPr>
          <p:cNvPicPr>
            <a:picLocks noChangeAspect="1"/>
          </p:cNvPicPr>
          <p:nvPr/>
        </p:nvPicPr>
        <p:blipFill rotWithShape="1">
          <a:blip r:embed="rId3"/>
          <a:srcRect b="50000"/>
          <a:stretch/>
        </p:blipFill>
        <p:spPr>
          <a:xfrm>
            <a:off x="159199" y="1420668"/>
            <a:ext cx="11900797" cy="2743200"/>
          </a:xfrm>
          <a:prstGeom prst="rect">
            <a:avLst/>
          </a:prstGeom>
        </p:spPr>
      </p:pic>
      <p:pic>
        <p:nvPicPr>
          <p:cNvPr id="7" name="Picture 6">
            <a:extLst>
              <a:ext uri="{FF2B5EF4-FFF2-40B4-BE49-F238E27FC236}">
                <a16:creationId xmlns="" xmlns:a16="http://schemas.microsoft.com/office/drawing/2014/main" id="{25A14477-3628-4F22-A4C7-16BC3FCC7988}"/>
              </a:ext>
            </a:extLst>
          </p:cNvPr>
          <p:cNvPicPr>
            <a:picLocks noChangeAspect="1"/>
          </p:cNvPicPr>
          <p:nvPr/>
        </p:nvPicPr>
        <p:blipFill>
          <a:blip r:embed="rId4"/>
          <a:stretch>
            <a:fillRect/>
          </a:stretch>
        </p:blipFill>
        <p:spPr>
          <a:xfrm>
            <a:off x="159199" y="4411518"/>
            <a:ext cx="11887200" cy="2412192"/>
          </a:xfrm>
          <a:prstGeom prst="rect">
            <a:avLst/>
          </a:prstGeom>
        </p:spPr>
      </p:pic>
      <p:cxnSp>
        <p:nvCxnSpPr>
          <p:cNvPr id="11" name="Straight Arrow Connector 10">
            <a:extLst>
              <a:ext uri="{FF2B5EF4-FFF2-40B4-BE49-F238E27FC236}">
                <a16:creationId xmlns="" xmlns:a16="http://schemas.microsoft.com/office/drawing/2014/main" id="{2A1AE163-6E12-49A3-A972-D02750E57BDE}"/>
              </a:ext>
            </a:extLst>
          </p:cNvPr>
          <p:cNvCxnSpPr>
            <a:cxnSpLocks/>
          </p:cNvCxnSpPr>
          <p:nvPr/>
        </p:nvCxnSpPr>
        <p:spPr>
          <a:xfrm>
            <a:off x="6096000" y="4033577"/>
            <a:ext cx="0" cy="385779"/>
          </a:xfrm>
          <a:prstGeom prst="straightConnector1">
            <a:avLst/>
          </a:prstGeom>
          <a:ln w="285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0050892"/>
      </p:ext>
    </p:extLst>
  </p:cSld>
  <p:clrMapOvr>
    <a:masterClrMapping/>
  </p:clrMapOvr>
  <mc:AlternateContent xmlns:mc="http://schemas.openxmlformats.org/markup-compatibility/2006">
    <mc:Choice xmlns:p14="http://schemas.microsoft.com/office/powerpoint/2010/main" Requires="p14">
      <p:transition spd="slow" p14:dur="2000" advClick="0" advTm="15000"/>
    </mc:Choice>
    <mc:Fallback>
      <p:transition spd="slow" advClick="0" advTm="15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3900" y="-12699"/>
            <a:ext cx="7658100" cy="1130299"/>
          </a:xfrm>
        </p:spPr>
        <p:txBody>
          <a:bodyPr>
            <a:normAutofit/>
          </a:bodyPr>
          <a:lstStyle/>
          <a:p>
            <a:pPr algn="ctr"/>
            <a:r>
              <a:rPr lang="en-US" dirty="0" smtClean="0"/>
              <a:t>Cross-Referenced</a:t>
            </a:r>
            <a:endParaRPr lang="en-US" dirty="0"/>
          </a:p>
        </p:txBody>
      </p:sp>
      <p:sp>
        <p:nvSpPr>
          <p:cNvPr id="5" name="Content Placeholder 4">
            <a:extLst>
              <a:ext uri="{FF2B5EF4-FFF2-40B4-BE49-F238E27FC236}">
                <a16:creationId xmlns="" xmlns:a16="http://schemas.microsoft.com/office/drawing/2014/main" id="{57D93773-0626-45FF-8990-90C716074F94}"/>
              </a:ext>
            </a:extLst>
          </p:cNvPr>
          <p:cNvSpPr>
            <a:spLocks noGrp="1"/>
          </p:cNvSpPr>
          <p:nvPr>
            <p:ph idx="1"/>
          </p:nvPr>
        </p:nvSpPr>
        <p:spPr/>
        <p:txBody>
          <a:bodyPr/>
          <a:lstStyle/>
          <a:p>
            <a:endParaRPr lang="en-US"/>
          </a:p>
        </p:txBody>
      </p:sp>
      <p:pic>
        <p:nvPicPr>
          <p:cNvPr id="6" name="Picture 5">
            <a:extLst>
              <a:ext uri="{FF2B5EF4-FFF2-40B4-BE49-F238E27FC236}">
                <a16:creationId xmlns="" xmlns:a16="http://schemas.microsoft.com/office/drawing/2014/main" id="{020890E8-569B-4F26-92FE-1833B534F5CF}"/>
              </a:ext>
            </a:extLst>
          </p:cNvPr>
          <p:cNvPicPr>
            <a:picLocks noChangeAspect="1"/>
          </p:cNvPicPr>
          <p:nvPr/>
        </p:nvPicPr>
        <p:blipFill>
          <a:blip r:embed="rId3"/>
          <a:stretch>
            <a:fillRect/>
          </a:stretch>
        </p:blipFill>
        <p:spPr>
          <a:xfrm>
            <a:off x="-15498" y="1280161"/>
            <a:ext cx="12188952" cy="5471119"/>
          </a:xfrm>
          <a:prstGeom prst="rect">
            <a:avLst/>
          </a:prstGeom>
        </p:spPr>
      </p:pic>
      <p:sp>
        <p:nvSpPr>
          <p:cNvPr id="7" name="Rectangle 6">
            <a:extLst>
              <a:ext uri="{FF2B5EF4-FFF2-40B4-BE49-F238E27FC236}">
                <a16:creationId xmlns="" xmlns:a16="http://schemas.microsoft.com/office/drawing/2014/main" id="{29B37AA0-AE32-475A-9F96-FFA72B6D09B6}"/>
              </a:ext>
            </a:extLst>
          </p:cNvPr>
          <p:cNvSpPr/>
          <p:nvPr/>
        </p:nvSpPr>
        <p:spPr>
          <a:xfrm>
            <a:off x="143554" y="2920909"/>
            <a:ext cx="8912664" cy="632518"/>
          </a:xfrm>
          <a:prstGeom prst="rect">
            <a:avLst/>
          </a:prstGeom>
          <a:noFill/>
          <a:ln w="19050">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9C5E814A-3B4F-479B-A562-CB29607C5187}"/>
              </a:ext>
            </a:extLst>
          </p:cNvPr>
          <p:cNvSpPr/>
          <p:nvPr/>
        </p:nvSpPr>
        <p:spPr>
          <a:xfrm>
            <a:off x="442972" y="5345345"/>
            <a:ext cx="11393022" cy="433663"/>
          </a:xfrm>
          <a:prstGeom prst="rect">
            <a:avLst/>
          </a:prstGeom>
          <a:noFill/>
          <a:ln w="19050">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8972129"/>
      </p:ext>
    </p:extLst>
  </p:cSld>
  <p:clrMapOvr>
    <a:masterClrMapping/>
  </p:clrMapOvr>
  <mc:AlternateContent xmlns:mc="http://schemas.openxmlformats.org/markup-compatibility/2006">
    <mc:Choice xmlns:p14="http://schemas.microsoft.com/office/powerpoint/2010/main" Requires="p14">
      <p:transition spd="slow" p14:dur="2000" advClick="0" advTm="25000"/>
    </mc:Choice>
    <mc:Fallback>
      <p:transition spd="slow" advClick="0" advTm="25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3900" y="-12699"/>
            <a:ext cx="7658100" cy="1130299"/>
          </a:xfrm>
        </p:spPr>
        <p:txBody>
          <a:bodyPr>
            <a:normAutofit/>
          </a:bodyPr>
          <a:lstStyle/>
          <a:p>
            <a:pPr algn="ctr"/>
            <a:r>
              <a:rPr lang="en-US" dirty="0" smtClean="0"/>
              <a:t>Audited and Archived</a:t>
            </a:r>
            <a:endParaRPr lang="en-US" dirty="0"/>
          </a:p>
        </p:txBody>
      </p:sp>
      <p:pic>
        <p:nvPicPr>
          <p:cNvPr id="4" name="Picture 3">
            <a:extLst>
              <a:ext uri="{FF2B5EF4-FFF2-40B4-BE49-F238E27FC236}">
                <a16:creationId xmlns="" xmlns:a16="http://schemas.microsoft.com/office/drawing/2014/main" id="{0DB5C5AD-97D1-4671-8064-373EF6CEBF81}"/>
              </a:ext>
            </a:extLst>
          </p:cNvPr>
          <p:cNvPicPr>
            <a:picLocks noChangeAspect="1"/>
          </p:cNvPicPr>
          <p:nvPr/>
        </p:nvPicPr>
        <p:blipFill>
          <a:blip r:embed="rId3"/>
          <a:stretch>
            <a:fillRect/>
          </a:stretch>
        </p:blipFill>
        <p:spPr>
          <a:xfrm>
            <a:off x="152400" y="1514746"/>
            <a:ext cx="10267950" cy="3572089"/>
          </a:xfrm>
          <a:prstGeom prst="rect">
            <a:avLst/>
          </a:prstGeom>
        </p:spPr>
      </p:pic>
      <p:pic>
        <p:nvPicPr>
          <p:cNvPr id="5" name="Picture 2" descr="Image result for data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50866" y="4876800"/>
            <a:ext cx="3241134" cy="198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9598099"/>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3900" y="-12699"/>
            <a:ext cx="7658100" cy="1130299"/>
          </a:xfrm>
        </p:spPr>
        <p:txBody>
          <a:bodyPr>
            <a:normAutofit/>
          </a:bodyPr>
          <a:lstStyle/>
          <a:p>
            <a:pPr algn="ctr"/>
            <a:r>
              <a:rPr lang="en-US" dirty="0" smtClean="0"/>
              <a:t>Licensed </a:t>
            </a:r>
            <a:r>
              <a:rPr lang="en-US" dirty="0" smtClean="0"/>
              <a:t>and Citable</a:t>
            </a:r>
            <a:endParaRPr lang="en-US" dirty="0"/>
          </a:p>
        </p:txBody>
      </p:sp>
      <p:pic>
        <p:nvPicPr>
          <p:cNvPr id="7" name="Picture 6"/>
          <p:cNvPicPr>
            <a:picLocks noChangeAspect="1"/>
          </p:cNvPicPr>
          <p:nvPr/>
        </p:nvPicPr>
        <p:blipFill rotWithShape="1">
          <a:blip r:embed="rId3"/>
          <a:srcRect b="13875"/>
          <a:stretch/>
        </p:blipFill>
        <p:spPr>
          <a:xfrm>
            <a:off x="152400" y="1632284"/>
            <a:ext cx="11887200" cy="4343400"/>
          </a:xfrm>
          <a:prstGeom prst="rect">
            <a:avLst/>
          </a:prstGeom>
        </p:spPr>
      </p:pic>
      <p:sp>
        <p:nvSpPr>
          <p:cNvPr id="8" name="Rectangle 7"/>
          <p:cNvSpPr/>
          <p:nvPr/>
        </p:nvSpPr>
        <p:spPr>
          <a:xfrm>
            <a:off x="3465095" y="2742197"/>
            <a:ext cx="4114800" cy="4331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3997572"/>
      </p:ext>
    </p:extLst>
  </p:cSld>
  <p:clrMapOvr>
    <a:masterClrMapping/>
  </p:clrMapOvr>
  <mc:AlternateContent xmlns:mc="http://schemas.openxmlformats.org/markup-compatibility/2006">
    <mc:Choice xmlns:p14="http://schemas.microsoft.com/office/powerpoint/2010/main" Requires="p14">
      <p:transition spd="slow" p14:dur="2000" advClick="0" advTm="15000"/>
    </mc:Choice>
    <mc:Fallback>
      <p:transition spd="slow" advClick="0" advTm="15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3900" y="-12699"/>
            <a:ext cx="7658100" cy="1130299"/>
          </a:xfrm>
        </p:spPr>
        <p:txBody>
          <a:bodyPr>
            <a:normAutofit/>
          </a:bodyPr>
          <a:lstStyle/>
          <a:p>
            <a:pPr algn="ctr"/>
            <a:r>
              <a:rPr lang="en-US" dirty="0"/>
              <a:t>Cited Data </a:t>
            </a:r>
            <a:r>
              <a:rPr lang="en-US" dirty="0" smtClean="0"/>
              <a:t>are </a:t>
            </a:r>
            <a:r>
              <a:rPr lang="en-US" dirty="0"/>
              <a:t>Accessible</a:t>
            </a:r>
          </a:p>
        </p:txBody>
      </p:sp>
      <p:pic>
        <p:nvPicPr>
          <p:cNvPr id="3" name="Picture 2"/>
          <p:cNvPicPr>
            <a:picLocks noChangeAspect="1"/>
          </p:cNvPicPr>
          <p:nvPr/>
        </p:nvPicPr>
        <p:blipFill>
          <a:blip r:embed="rId3"/>
          <a:stretch>
            <a:fillRect/>
          </a:stretch>
        </p:blipFill>
        <p:spPr>
          <a:xfrm>
            <a:off x="1428751" y="1194361"/>
            <a:ext cx="9747138" cy="5644589"/>
          </a:xfrm>
          <a:prstGeom prst="rect">
            <a:avLst/>
          </a:prstGeom>
        </p:spPr>
      </p:pic>
      <p:sp>
        <p:nvSpPr>
          <p:cNvPr id="4" name="Rectangle 3">
            <a:extLst>
              <a:ext uri="{FF2B5EF4-FFF2-40B4-BE49-F238E27FC236}">
                <a16:creationId xmlns="" xmlns:a16="http://schemas.microsoft.com/office/drawing/2014/main" id="{10BA4CDC-82C9-46A3-91BA-5A26E5271DAE}"/>
              </a:ext>
            </a:extLst>
          </p:cNvPr>
          <p:cNvSpPr/>
          <p:nvPr/>
        </p:nvSpPr>
        <p:spPr>
          <a:xfrm>
            <a:off x="2061362" y="6001050"/>
            <a:ext cx="8854288" cy="628350"/>
          </a:xfrm>
          <a:prstGeom prst="rect">
            <a:avLst/>
          </a:prstGeom>
          <a:noFill/>
          <a:ln w="19050">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3926949"/>
      </p:ext>
    </p:extLst>
  </p:cSld>
  <p:clrMapOvr>
    <a:masterClrMapping/>
  </p:clrMapOvr>
  <mc:AlternateContent xmlns:mc="http://schemas.openxmlformats.org/markup-compatibility/2006">
    <mc:Choice xmlns:p14="http://schemas.microsoft.com/office/powerpoint/2010/main" Requires="p14">
      <p:transition spd="slow" p14:dur="2000" advClick="0" advTm="15000"/>
    </mc:Choice>
    <mc:Fallback>
      <p:transition spd="slow" advClick="0" advTm="15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7837" y="1480503"/>
            <a:ext cx="10801350" cy="1839593"/>
          </a:xfrm>
          <a:prstGeom prst="rect">
            <a:avLst/>
          </a:prstGeom>
        </p:spPr>
      </p:pic>
      <p:pic>
        <p:nvPicPr>
          <p:cNvPr id="8" name="Content Placeholder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1925" y="3657600"/>
            <a:ext cx="10801350" cy="3200399"/>
          </a:xfrm>
          <a:prstGeom prst="rect">
            <a:avLst/>
          </a:prstGeom>
        </p:spPr>
      </p:pic>
      <p:sp>
        <p:nvSpPr>
          <p:cNvPr id="9" name="Title 1">
            <a:extLst>
              <a:ext uri="{FF2B5EF4-FFF2-40B4-BE49-F238E27FC236}">
                <a16:creationId xmlns="" xmlns:a16="http://schemas.microsoft.com/office/drawing/2014/main" id="{C4ADB0BE-D1B8-4DE0-B838-8FA34AA9BB26}"/>
              </a:ext>
            </a:extLst>
          </p:cNvPr>
          <p:cNvSpPr txBox="1">
            <a:spLocks/>
          </p:cNvSpPr>
          <p:nvPr/>
        </p:nvSpPr>
        <p:spPr>
          <a:xfrm>
            <a:off x="4533900" y="-12699"/>
            <a:ext cx="7658100" cy="1130299"/>
          </a:xfrm>
          <a:prstGeom prst="rect">
            <a:avLst/>
          </a:prstGeom>
        </p:spPr>
        <p:txBody>
          <a:bodyPr vert="horz" lIns="91422" tIns="45712" rIns="91422" bIns="45712" rtlCol="0" anchor="ctr">
            <a:normAutofit/>
          </a:bodyPr>
          <a:lstStyle>
            <a:lvl1pPr algn="l" defTabSz="914212"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t>Data Submission</a:t>
            </a:r>
            <a:endParaRPr lang="en-US" dirty="0"/>
          </a:p>
        </p:txBody>
      </p:sp>
      <p:cxnSp>
        <p:nvCxnSpPr>
          <p:cNvPr id="6" name="Straight Arrow Connector 5">
            <a:extLst>
              <a:ext uri="{FF2B5EF4-FFF2-40B4-BE49-F238E27FC236}">
                <a16:creationId xmlns="" xmlns:a16="http://schemas.microsoft.com/office/drawing/2014/main" id="{2A1AE163-6E12-49A3-A972-D02750E57BDE}"/>
              </a:ext>
            </a:extLst>
          </p:cNvPr>
          <p:cNvCxnSpPr>
            <a:cxnSpLocks/>
          </p:cNvCxnSpPr>
          <p:nvPr/>
        </p:nvCxnSpPr>
        <p:spPr>
          <a:xfrm>
            <a:off x="6096000" y="3195377"/>
            <a:ext cx="0" cy="385779"/>
          </a:xfrm>
          <a:prstGeom prst="straightConnector1">
            <a:avLst/>
          </a:prstGeom>
          <a:ln w="285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2251462"/>
      </p:ext>
    </p:extLst>
  </p:cSld>
  <p:clrMapOvr>
    <a:masterClrMapping/>
  </p:clrMapOvr>
  <mc:AlternateContent xmlns:mc="http://schemas.openxmlformats.org/markup-compatibility/2006">
    <mc:Choice xmlns:p14="http://schemas.microsoft.com/office/powerpoint/2010/main" Requires="p14">
      <p:transition spd="slow" p14:dur="2000" advClick="0" advTm="25000"/>
    </mc:Choice>
    <mc:Fallback>
      <p:transition spd="slow" advClick="0" advTm="25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37001"/>
            <a:ext cx="10515600" cy="1325563"/>
          </a:xfrm>
        </p:spPr>
        <p:txBody>
          <a:bodyPr>
            <a:normAutofit/>
          </a:bodyPr>
          <a:lstStyle/>
          <a:p>
            <a:pPr>
              <a:lnSpc>
                <a:spcPct val="100000"/>
              </a:lnSpc>
              <a:spcBef>
                <a:spcPts val="0"/>
              </a:spcBef>
              <a:defRPr/>
            </a:pPr>
            <a:r>
              <a:rPr lang="en-US" sz="3200" dirty="0"/>
              <a:t>ArcGIS network modeling to reroute fire trucks during Houston floods</a:t>
            </a:r>
          </a:p>
        </p:txBody>
      </p:sp>
      <p:pic>
        <p:nvPicPr>
          <p:cNvPr id="5" name="Content Placeholder 3" descr="Network_Analyst_Basemap.PNG"/>
          <p:cNvPicPr>
            <a:picLocks noGrp="1" noChangeAspect="1"/>
          </p:cNvPicPr>
          <p:nvPr>
            <p:ph idx="1"/>
          </p:nvPr>
        </p:nvPicPr>
        <p:blipFill rotWithShape="1">
          <a:blip r:embed="rId3">
            <a:extLst>
              <a:ext uri="{28A0092B-C50C-407E-A947-70E740481C1C}">
                <a14:useLocalDpi xmlns:a14="http://schemas.microsoft.com/office/drawing/2010/main" val="0"/>
              </a:ext>
            </a:extLst>
          </a:blip>
          <a:srcRect l="-954" r="-1158"/>
          <a:stretch/>
        </p:blipFill>
        <p:spPr>
          <a:xfrm>
            <a:off x="838200" y="2321750"/>
            <a:ext cx="8877300" cy="4096543"/>
          </a:xfrm>
        </p:spPr>
      </p:pic>
      <p:sp>
        <p:nvSpPr>
          <p:cNvPr id="7" name="TextBox 6"/>
          <p:cNvSpPr txBox="1"/>
          <p:nvPr/>
        </p:nvSpPr>
        <p:spPr>
          <a:xfrm>
            <a:off x="7298162" y="6378636"/>
            <a:ext cx="2385461" cy="338554"/>
          </a:xfrm>
          <a:prstGeom prst="rect">
            <a:avLst/>
          </a:prstGeom>
          <a:noFill/>
        </p:spPr>
        <p:txBody>
          <a:bodyPr wrap="none" rtlCol="0">
            <a:spAutoFit/>
          </a:bodyPr>
          <a:lstStyle/>
          <a:p>
            <a:r>
              <a:rPr lang="en-US" sz="1600" dirty="0" smtClean="0"/>
              <a:t>J. </a:t>
            </a:r>
            <a:r>
              <a:rPr lang="en-US" sz="1600" dirty="0" err="1" smtClean="0"/>
              <a:t>Arroon</a:t>
            </a:r>
            <a:r>
              <a:rPr lang="en-US" sz="1600" dirty="0" smtClean="0"/>
              <a:t> and J.D. </a:t>
            </a:r>
            <a:r>
              <a:rPr lang="en-US" sz="1600" dirty="0" err="1" smtClean="0"/>
              <a:t>Nellis</a:t>
            </a:r>
            <a:endParaRPr lang="en-US" sz="1600" dirty="0"/>
          </a:p>
        </p:txBody>
      </p:sp>
      <p:sp>
        <p:nvSpPr>
          <p:cNvPr id="8" name="Title 1">
            <a:extLst>
              <a:ext uri="{FF2B5EF4-FFF2-40B4-BE49-F238E27FC236}">
                <a16:creationId xmlns="" xmlns:a16="http://schemas.microsoft.com/office/drawing/2014/main" id="{C4ADB0BE-D1B8-4DE0-B838-8FA34AA9BB26}"/>
              </a:ext>
            </a:extLst>
          </p:cNvPr>
          <p:cNvSpPr txBox="1">
            <a:spLocks/>
          </p:cNvSpPr>
          <p:nvPr/>
        </p:nvSpPr>
        <p:spPr>
          <a:xfrm>
            <a:off x="4533900" y="-12699"/>
            <a:ext cx="7658100" cy="1130299"/>
          </a:xfrm>
          <a:prstGeom prst="rect">
            <a:avLst/>
          </a:prstGeom>
        </p:spPr>
        <p:txBody>
          <a:bodyPr vert="horz" lIns="91422" tIns="45712" rIns="91422" bIns="45712" rtlCol="0" anchor="ctr">
            <a:normAutofit/>
          </a:bodyPr>
          <a:lstStyle>
            <a:lvl1pPr algn="l" defTabSz="914212"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t>Collaboration Opportunities</a:t>
            </a:r>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70248" y="5162550"/>
            <a:ext cx="2188402" cy="1216086"/>
          </a:xfrm>
          <a:prstGeom prst="rect">
            <a:avLst/>
          </a:prstGeom>
        </p:spPr>
      </p:pic>
    </p:spTree>
    <p:extLst>
      <p:ext uri="{BB962C8B-B14F-4D97-AF65-F5344CB8AC3E}">
        <p14:creationId xmlns:p14="http://schemas.microsoft.com/office/powerpoint/2010/main" val="1904685328"/>
      </p:ext>
    </p:extLst>
  </p:cSld>
  <p:clrMapOvr>
    <a:masterClrMapping/>
  </p:clrMapOvr>
  <mc:AlternateContent xmlns:mc="http://schemas.openxmlformats.org/markup-compatibility/2006">
    <mc:Choice xmlns:p14="http://schemas.microsoft.com/office/powerpoint/2010/main" Requires="p14">
      <p:transition spd="slow" p14:dur="2000" advClick="0" advTm="40000"/>
    </mc:Choice>
    <mc:Fallback>
      <p:transition spd="slow" advClick="0" advTm="40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60101"/>
            <a:ext cx="10515600" cy="1488099"/>
          </a:xfrm>
        </p:spPr>
        <p:txBody>
          <a:bodyPr>
            <a:normAutofit/>
          </a:bodyPr>
          <a:lstStyle/>
          <a:p>
            <a:pPr algn="ctr"/>
            <a:r>
              <a:rPr lang="en-US" sz="4000" dirty="0"/>
              <a:t>Kinder Institute for Urban Research</a:t>
            </a:r>
            <a:br>
              <a:rPr lang="en-US" sz="4000" dirty="0"/>
            </a:br>
            <a:r>
              <a:rPr lang="en-US" sz="4000" dirty="0"/>
              <a:t>Urban Data </a:t>
            </a:r>
            <a:r>
              <a:rPr lang="en-US" sz="4000" dirty="0" smtClean="0"/>
              <a:t>Platform</a:t>
            </a:r>
            <a:endParaRPr lang="en-US" sz="4000" dirty="0"/>
          </a:p>
        </p:txBody>
      </p:sp>
      <p:sp>
        <p:nvSpPr>
          <p:cNvPr id="6" name="Rectangle 5"/>
          <p:cNvSpPr/>
          <p:nvPr/>
        </p:nvSpPr>
        <p:spPr>
          <a:xfrm>
            <a:off x="4136191" y="4648200"/>
            <a:ext cx="4323107" cy="523220"/>
          </a:xfrm>
          <a:prstGeom prst="rect">
            <a:avLst/>
          </a:prstGeom>
        </p:spPr>
        <p:txBody>
          <a:bodyPr wrap="none">
            <a:spAutoFit/>
          </a:bodyPr>
          <a:lstStyle/>
          <a:p>
            <a:r>
              <a:rPr lang="en-US" sz="2800" dirty="0"/>
              <a:t>https://</a:t>
            </a:r>
            <a:r>
              <a:rPr lang="en-US" sz="2800" dirty="0" err="1"/>
              <a:t>www.kinderudp.org</a:t>
            </a:r>
            <a:endParaRPr lang="en-US" sz="2800" dirty="0"/>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93270" y="1607835"/>
            <a:ext cx="5408950" cy="128776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0496" y="5495270"/>
            <a:ext cx="3694496" cy="987638"/>
          </a:xfrm>
          <a:prstGeom prst="rect">
            <a:avLst/>
          </a:prstGeom>
        </p:spPr>
      </p:pic>
    </p:spTree>
    <p:extLst>
      <p:ext uri="{BB962C8B-B14F-4D97-AF65-F5344CB8AC3E}">
        <p14:creationId xmlns:p14="http://schemas.microsoft.com/office/powerpoint/2010/main" val="1715911131"/>
      </p:ext>
    </p:extLst>
  </p:cSld>
  <p:clrMapOvr>
    <a:masterClrMapping/>
  </p:clrMapOvr>
  <mc:AlternateContent xmlns:mc="http://schemas.openxmlformats.org/markup-compatibility/2006">
    <mc:Choice xmlns:p14="http://schemas.microsoft.com/office/powerpoint/2010/main" Requires="p14">
      <p:transition spd="slow" p14:dur="2000" advClick="0" advTm="12000"/>
    </mc:Choice>
    <mc:Fallback>
      <p:transition spd="slow" advClick="0" advTm="12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3900" y="-12699"/>
            <a:ext cx="7658100" cy="1130299"/>
          </a:xfrm>
        </p:spPr>
        <p:txBody>
          <a:bodyPr>
            <a:normAutofit/>
          </a:bodyPr>
          <a:lstStyle/>
          <a:p>
            <a:pPr algn="ctr"/>
            <a:r>
              <a:rPr lang="en-US" dirty="0"/>
              <a:t>Our Team</a:t>
            </a:r>
          </a:p>
        </p:txBody>
      </p:sp>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l="9439" t="45180" r="6435" b="10539"/>
          <a:stretch/>
        </p:blipFill>
        <p:spPr>
          <a:xfrm rot="10800000">
            <a:off x="0" y="1606736"/>
            <a:ext cx="12192000" cy="4813114"/>
          </a:xfrm>
        </p:spPr>
      </p:pic>
    </p:spTree>
    <p:extLst>
      <p:ext uri="{BB962C8B-B14F-4D97-AF65-F5344CB8AC3E}">
        <p14:creationId xmlns:p14="http://schemas.microsoft.com/office/powerpoint/2010/main" val="640426767"/>
      </p:ext>
    </p:extLst>
  </p:cSld>
  <p:clrMapOvr>
    <a:masterClrMapping/>
  </p:clrMapOvr>
  <mc:AlternateContent xmlns:mc="http://schemas.openxmlformats.org/markup-compatibility/2006">
    <mc:Choice xmlns:p14="http://schemas.microsoft.com/office/powerpoint/2010/main" Requires="p14">
      <p:transition spd="slow" p14:dur="2000" advClick="0" advTm="13000"/>
    </mc:Choice>
    <mc:Fallback>
      <p:transition spd="slow" advClick="0" advTm="13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EBF16F2A-312B-4A98-AF65-AF0700F70348}"/>
              </a:ext>
            </a:extLst>
          </p:cNvPr>
          <p:cNvSpPr txBox="1">
            <a:spLocks/>
          </p:cNvSpPr>
          <p:nvPr/>
        </p:nvSpPr>
        <p:spPr>
          <a:xfrm>
            <a:off x="4533900" y="-12699"/>
            <a:ext cx="7658100" cy="1130299"/>
          </a:xfrm>
          <a:prstGeom prst="rect">
            <a:avLst/>
          </a:prstGeom>
        </p:spPr>
        <p:txBody>
          <a:bodyPr vert="horz" lIns="91422" tIns="45712" rIns="91422" bIns="45712" rtlCol="0" anchor="ctr">
            <a:normAutofit/>
          </a:bodyPr>
          <a:lstStyle>
            <a:lvl1pPr algn="l" defTabSz="914212"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Data </a:t>
            </a:r>
            <a:r>
              <a:rPr lang="en-US" dirty="0" smtClean="0"/>
              <a:t>are </a:t>
            </a:r>
            <a:r>
              <a:rPr lang="en-US" dirty="0"/>
              <a:t>Secure</a:t>
            </a:r>
          </a:p>
        </p:txBody>
      </p:sp>
      <p:sp>
        <p:nvSpPr>
          <p:cNvPr id="5" name="Magnetic Disk 4"/>
          <p:cNvSpPr/>
          <p:nvPr/>
        </p:nvSpPr>
        <p:spPr>
          <a:xfrm>
            <a:off x="3498850" y="3327400"/>
            <a:ext cx="1397000" cy="927100"/>
          </a:xfrm>
          <a:prstGeom prst="flowChartMagneticDisk">
            <a:avLst/>
          </a:prstGeom>
          <a:solidFill>
            <a:srgbClr val="0024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UDP Data</a:t>
            </a:r>
          </a:p>
        </p:txBody>
      </p:sp>
      <p:sp>
        <p:nvSpPr>
          <p:cNvPr id="6" name="Rectangle 5"/>
          <p:cNvSpPr/>
          <p:nvPr/>
        </p:nvSpPr>
        <p:spPr>
          <a:xfrm>
            <a:off x="5645150" y="3175000"/>
            <a:ext cx="2425700" cy="800100"/>
          </a:xfrm>
          <a:prstGeom prst="rect">
            <a:avLst/>
          </a:prstGeom>
          <a:solidFill>
            <a:srgbClr val="0024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797550" y="3327400"/>
            <a:ext cx="2425700" cy="800100"/>
          </a:xfrm>
          <a:prstGeom prst="rect">
            <a:avLst/>
          </a:prstGeom>
          <a:solidFill>
            <a:srgbClr val="0024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949950" y="3479800"/>
            <a:ext cx="2425700" cy="800100"/>
          </a:xfrm>
          <a:prstGeom prst="rect">
            <a:avLst/>
          </a:prstGeom>
          <a:solidFill>
            <a:srgbClr val="0024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VRDE Virtual Machines</a:t>
            </a:r>
          </a:p>
        </p:txBody>
      </p:sp>
      <p:sp>
        <p:nvSpPr>
          <p:cNvPr id="9" name="Frame 8"/>
          <p:cNvSpPr/>
          <p:nvPr/>
        </p:nvSpPr>
        <p:spPr>
          <a:xfrm>
            <a:off x="3016250" y="2692400"/>
            <a:ext cx="5867400" cy="2057400"/>
          </a:xfrm>
          <a:prstGeom prst="frame">
            <a:avLst/>
          </a:prstGeom>
          <a:solidFill>
            <a:srgbClr val="0024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1" name="Straight Arrow Connector 10"/>
          <p:cNvCxnSpPr/>
          <p:nvPr/>
        </p:nvCxnSpPr>
        <p:spPr>
          <a:xfrm>
            <a:off x="4981575" y="3784600"/>
            <a:ext cx="615950" cy="12700"/>
          </a:xfrm>
          <a:prstGeom prst="straightConnector1">
            <a:avLst/>
          </a:prstGeom>
          <a:ln w="76200">
            <a:solidFill>
              <a:srgbClr val="00246A"/>
            </a:solidFill>
            <a:tailEnd type="triangle"/>
          </a:ln>
        </p:spPr>
        <p:style>
          <a:lnRef idx="1">
            <a:schemeClr val="accent1"/>
          </a:lnRef>
          <a:fillRef idx="0">
            <a:schemeClr val="accent1"/>
          </a:fillRef>
          <a:effectRef idx="0">
            <a:schemeClr val="accent1"/>
          </a:effectRef>
          <a:fontRef idx="minor">
            <a:schemeClr val="tx1"/>
          </a:fontRef>
        </p:style>
      </p:cxnSp>
      <p:sp>
        <p:nvSpPr>
          <p:cNvPr id="12" name="Frame 11"/>
          <p:cNvSpPr/>
          <p:nvPr/>
        </p:nvSpPr>
        <p:spPr>
          <a:xfrm>
            <a:off x="0" y="1117600"/>
            <a:ext cx="12192000" cy="5740400"/>
          </a:xfrm>
          <a:prstGeom prst="frame">
            <a:avLst/>
          </a:prstGeom>
          <a:solidFill>
            <a:srgbClr val="00246A"/>
          </a:solidFill>
          <a:ln w="12700"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 name="Striped Right Arrow 12"/>
          <p:cNvSpPr/>
          <p:nvPr/>
        </p:nvSpPr>
        <p:spPr>
          <a:xfrm rot="16200000">
            <a:off x="5238750" y="5149848"/>
            <a:ext cx="927100" cy="558800"/>
          </a:xfrm>
          <a:prstGeom prst="stripedRightArrow">
            <a:avLst/>
          </a:prstGeom>
          <a:solidFill>
            <a:srgbClr val="0024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5835650" y="5352534"/>
            <a:ext cx="742950" cy="369332"/>
          </a:xfrm>
          <a:prstGeom prst="rect">
            <a:avLst/>
          </a:prstGeom>
          <a:noFill/>
        </p:spPr>
        <p:txBody>
          <a:bodyPr wrap="square" rtlCol="0">
            <a:spAutoFit/>
          </a:bodyPr>
          <a:lstStyle/>
          <a:p>
            <a:r>
              <a:rPr lang="en-US"/>
              <a:t>VPN</a:t>
            </a:r>
            <a:endParaRPr lang="en-US" dirty="0"/>
          </a:p>
        </p:txBody>
      </p:sp>
      <p:sp>
        <p:nvSpPr>
          <p:cNvPr id="15" name="TextBox 14"/>
          <p:cNvSpPr txBox="1"/>
          <p:nvPr/>
        </p:nvSpPr>
        <p:spPr>
          <a:xfrm>
            <a:off x="4835525" y="1316335"/>
            <a:ext cx="1733550" cy="369332"/>
          </a:xfrm>
          <a:prstGeom prst="rect">
            <a:avLst/>
          </a:prstGeom>
          <a:noFill/>
        </p:spPr>
        <p:txBody>
          <a:bodyPr wrap="square" rtlCol="0">
            <a:spAutoFit/>
          </a:bodyPr>
          <a:lstStyle/>
          <a:p>
            <a:r>
              <a:rPr lang="en-US">
                <a:solidFill>
                  <a:schemeClr val="bg1"/>
                </a:solidFill>
              </a:rPr>
              <a:t>Rice Network</a:t>
            </a:r>
          </a:p>
        </p:txBody>
      </p:sp>
    </p:spTree>
    <p:extLst>
      <p:ext uri="{BB962C8B-B14F-4D97-AF65-F5344CB8AC3E}">
        <p14:creationId xmlns:p14="http://schemas.microsoft.com/office/powerpoint/2010/main" val="527196168"/>
      </p:ext>
    </p:extLst>
  </p:cSld>
  <p:clrMapOvr>
    <a:masterClrMapping/>
  </p:clrMapOvr>
  <mc:AlternateContent xmlns:mc="http://schemas.openxmlformats.org/markup-compatibility/2006">
    <mc:Choice xmlns:p14="http://schemas.microsoft.com/office/powerpoint/2010/main" Requires="p14">
      <p:transition spd="slow" p14:dur="2000" advClick="0" advTm="12000"/>
    </mc:Choice>
    <mc:Fallback>
      <p:transition spd="slow" advClick="0" advTm="12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EBF16F2A-312B-4A98-AF65-AF0700F70348}"/>
              </a:ext>
            </a:extLst>
          </p:cNvPr>
          <p:cNvSpPr txBox="1">
            <a:spLocks/>
          </p:cNvSpPr>
          <p:nvPr/>
        </p:nvSpPr>
        <p:spPr>
          <a:xfrm>
            <a:off x="4533900" y="-12699"/>
            <a:ext cx="7658100" cy="1130299"/>
          </a:xfrm>
          <a:prstGeom prst="rect">
            <a:avLst/>
          </a:prstGeom>
        </p:spPr>
        <p:txBody>
          <a:bodyPr vert="horz" lIns="91422" tIns="45712" rIns="91422" bIns="45712" rtlCol="0" anchor="ctr">
            <a:normAutofit/>
          </a:bodyPr>
          <a:lstStyle>
            <a:lvl1pPr algn="l" defTabSz="914212"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t>k</a:t>
            </a:r>
            <a:r>
              <a:rPr lang="en-US" dirty="0" smtClean="0"/>
              <a:t>inderudp.org</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17600"/>
            <a:ext cx="12192000" cy="574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8153908"/>
      </p:ext>
    </p:extLst>
  </p:cSld>
  <p:clrMapOvr>
    <a:masterClrMapping/>
  </p:clrMapOvr>
  <mc:AlternateContent xmlns:mc="http://schemas.openxmlformats.org/markup-compatibility/2006">
    <mc:Choice xmlns:p14="http://schemas.microsoft.com/office/powerpoint/2010/main" Requires="p14">
      <p:transition spd="slow" p14:dur="2000" advClick="0" advTm="12000"/>
    </mc:Choice>
    <mc:Fallback>
      <p:transition spd="slow" advClick="0" advTm="12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sz="half" idx="1"/>
          </p:nvPr>
        </p:nvPicPr>
        <p:blipFill>
          <a:blip r:embed="rId3">
            <a:extLst>
              <a:ext uri="{28A0092B-C50C-407E-A947-70E740481C1C}">
                <a14:useLocalDpi xmlns:a14="http://schemas.microsoft.com/office/drawing/2010/main" val="0"/>
              </a:ext>
            </a:extLst>
          </a:blip>
          <a:srcRect l="-21504" r="-21504"/>
          <a:stretch>
            <a:fillRect/>
          </a:stretch>
        </p:blipFill>
        <p:spPr>
          <a:xfrm>
            <a:off x="-762275" y="1296162"/>
            <a:ext cx="7845954" cy="5029200"/>
          </a:xfrm>
          <a:prstGeom prst="rect">
            <a:avLst/>
          </a:prstGeom>
        </p:spPr>
      </p:pic>
      <p:pic>
        <p:nvPicPr>
          <p:cNvPr id="8" name="Content Placeholder 7"/>
          <p:cNvPicPr>
            <a:picLocks noGrp="1" noChangeAspect="1"/>
          </p:cNvPicPr>
          <p:nvPr>
            <p:ph sz="half" idx="2"/>
          </p:nvPr>
        </p:nvPicPr>
        <p:blipFill>
          <a:blip r:embed="rId4">
            <a:extLst>
              <a:ext uri="{28A0092B-C50C-407E-A947-70E740481C1C}">
                <a14:useLocalDpi xmlns:a14="http://schemas.microsoft.com/office/drawing/2010/main" val="0"/>
              </a:ext>
            </a:extLst>
          </a:blip>
          <a:srcRect l="-21511" r="-21511"/>
          <a:stretch>
            <a:fillRect/>
          </a:stretch>
        </p:blipFill>
        <p:spPr>
          <a:xfrm>
            <a:off x="5121910" y="1296162"/>
            <a:ext cx="7846706" cy="5029200"/>
          </a:xfrm>
          <a:prstGeom prst="rect">
            <a:avLst/>
          </a:prstGeom>
        </p:spPr>
      </p:pic>
      <p:sp>
        <p:nvSpPr>
          <p:cNvPr id="9" name="TextBox 8"/>
          <p:cNvSpPr txBox="1"/>
          <p:nvPr/>
        </p:nvSpPr>
        <p:spPr>
          <a:xfrm>
            <a:off x="3759472" y="6400800"/>
            <a:ext cx="4673074" cy="369332"/>
          </a:xfrm>
          <a:prstGeom prst="rect">
            <a:avLst/>
          </a:prstGeom>
          <a:noFill/>
        </p:spPr>
        <p:txBody>
          <a:bodyPr wrap="none" rtlCol="0">
            <a:spAutoFit/>
          </a:bodyPr>
          <a:lstStyle/>
          <a:p>
            <a:pPr algn="ctr"/>
            <a:r>
              <a:rPr lang="en-US" dirty="0" smtClean="0"/>
              <a:t>https://doi.org/10.25612/837.zky64nnmo9y3</a:t>
            </a:r>
            <a:endParaRPr lang="en-US" dirty="0"/>
          </a:p>
        </p:txBody>
      </p:sp>
      <p:sp>
        <p:nvSpPr>
          <p:cNvPr id="6" name="Title 1">
            <a:extLst>
              <a:ext uri="{FF2B5EF4-FFF2-40B4-BE49-F238E27FC236}">
                <a16:creationId xmlns="" xmlns:a16="http://schemas.microsoft.com/office/drawing/2014/main" id="{94A4A757-EFF8-472F-912A-31467D13E3B7}"/>
              </a:ext>
            </a:extLst>
          </p:cNvPr>
          <p:cNvSpPr txBox="1">
            <a:spLocks/>
          </p:cNvSpPr>
          <p:nvPr/>
        </p:nvSpPr>
        <p:spPr>
          <a:xfrm>
            <a:off x="4533900" y="-12699"/>
            <a:ext cx="7658100" cy="1130299"/>
          </a:xfrm>
          <a:prstGeom prst="rect">
            <a:avLst/>
          </a:prstGeom>
        </p:spPr>
        <p:txBody>
          <a:bodyPr vert="horz" lIns="91422" tIns="45712" rIns="91422" bIns="45712" rtlCol="0" anchor="ctr">
            <a:normAutofit/>
          </a:bodyPr>
          <a:lstStyle>
            <a:lvl1pPr algn="l" defTabSz="914212"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t>Houston Specific</a:t>
            </a:r>
            <a:endParaRPr lang="en-US" dirty="0"/>
          </a:p>
        </p:txBody>
      </p:sp>
    </p:spTree>
    <p:extLst>
      <p:ext uri="{BB962C8B-B14F-4D97-AF65-F5344CB8AC3E}">
        <p14:creationId xmlns:p14="http://schemas.microsoft.com/office/powerpoint/2010/main" val="442183314"/>
      </p:ext>
    </p:extLst>
  </p:cSld>
  <p:clrMapOvr>
    <a:masterClrMapping/>
  </p:clrMapOvr>
  <mc:AlternateContent xmlns:mc="http://schemas.openxmlformats.org/markup-compatibility/2006">
    <mc:Choice xmlns:p14="http://schemas.microsoft.com/office/powerpoint/2010/main" Requires="p14">
      <p:transition spd="slow" p14:dur="2000" advClick="0" advTm="30000"/>
    </mc:Choice>
    <mc:Fallback>
      <p:transition spd="slow" advClick="0" advTm="30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3900" y="-12699"/>
            <a:ext cx="7658100" cy="1130299"/>
          </a:xfrm>
        </p:spPr>
        <p:txBody>
          <a:bodyPr>
            <a:normAutofit fontScale="90000"/>
          </a:bodyPr>
          <a:lstStyle/>
          <a:p>
            <a:pPr algn="ctr"/>
            <a:r>
              <a:rPr lang="en-US" dirty="0"/>
              <a:t>Time-Sensitive Data Snapshots</a:t>
            </a:r>
          </a:p>
        </p:txBody>
      </p:sp>
      <p:sp>
        <p:nvSpPr>
          <p:cNvPr id="5" name="Content Placeholder 4">
            <a:extLst>
              <a:ext uri="{FF2B5EF4-FFF2-40B4-BE49-F238E27FC236}">
                <a16:creationId xmlns="" xmlns:a16="http://schemas.microsoft.com/office/drawing/2014/main" id="{7A906902-B342-4EA7-82BA-B9F65339A480}"/>
              </a:ext>
            </a:extLst>
          </p:cNvPr>
          <p:cNvSpPr>
            <a:spLocks noGrp="1"/>
          </p:cNvSpPr>
          <p:nvPr>
            <p:ph idx="1"/>
          </p:nvPr>
        </p:nvSpPr>
        <p:spPr/>
        <p:txBody>
          <a:bodyPr/>
          <a:lstStyle/>
          <a:p>
            <a:endParaRPr lang="en-US"/>
          </a:p>
        </p:txBody>
      </p:sp>
      <p:pic>
        <p:nvPicPr>
          <p:cNvPr id="6" name="Picture 5">
            <a:extLst>
              <a:ext uri="{FF2B5EF4-FFF2-40B4-BE49-F238E27FC236}">
                <a16:creationId xmlns="" xmlns:a16="http://schemas.microsoft.com/office/drawing/2014/main" id="{51640CC7-BA6E-463B-9BBF-3B75EB9E9637}"/>
              </a:ext>
            </a:extLst>
          </p:cNvPr>
          <p:cNvPicPr>
            <a:picLocks noChangeAspect="1"/>
          </p:cNvPicPr>
          <p:nvPr/>
        </p:nvPicPr>
        <p:blipFill>
          <a:blip r:embed="rId3"/>
          <a:stretch>
            <a:fillRect/>
          </a:stretch>
        </p:blipFill>
        <p:spPr>
          <a:xfrm>
            <a:off x="165847" y="1280160"/>
            <a:ext cx="11860306" cy="5486400"/>
          </a:xfrm>
          <a:prstGeom prst="rect">
            <a:avLst/>
          </a:prstGeom>
        </p:spPr>
      </p:pic>
    </p:spTree>
    <p:extLst>
      <p:ext uri="{BB962C8B-B14F-4D97-AF65-F5344CB8AC3E}">
        <p14:creationId xmlns:p14="http://schemas.microsoft.com/office/powerpoint/2010/main" val="2323782906"/>
      </p:ext>
    </p:extLst>
  </p:cSld>
  <p:clrMapOvr>
    <a:masterClrMapping/>
  </p:clrMapOvr>
  <mc:AlternateContent xmlns:mc="http://schemas.openxmlformats.org/markup-compatibility/2006">
    <mc:Choice xmlns:p14="http://schemas.microsoft.com/office/powerpoint/2010/main" Requires="p14">
      <p:transition spd="slow" p14:dur="2000" advClick="0" advTm="15000"/>
    </mc:Choice>
    <mc:Fallback>
      <p:transition spd="slow" advClick="0" advTm="15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 xmlns:a16="http://schemas.microsoft.com/office/drawing/2014/main" id="{94A4A757-EFF8-472F-912A-31467D13E3B7}"/>
              </a:ext>
            </a:extLst>
          </p:cNvPr>
          <p:cNvSpPr txBox="1">
            <a:spLocks/>
          </p:cNvSpPr>
          <p:nvPr/>
        </p:nvSpPr>
        <p:spPr>
          <a:xfrm>
            <a:off x="4533900" y="-12699"/>
            <a:ext cx="7658100" cy="1130299"/>
          </a:xfrm>
          <a:prstGeom prst="rect">
            <a:avLst/>
          </a:prstGeom>
        </p:spPr>
        <p:txBody>
          <a:bodyPr vert="horz" lIns="91422" tIns="45712" rIns="91422" bIns="45712" rtlCol="0" anchor="ctr">
            <a:normAutofit/>
          </a:bodyPr>
          <a:lstStyle>
            <a:lvl1pPr algn="l" defTabSz="914212"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rgbClr val="FF0000"/>
                </a:solidFill>
              </a:rPr>
              <a:t>Researcher-Ready</a:t>
            </a:r>
            <a:endParaRPr lang="en-US" dirty="0">
              <a:solidFill>
                <a:srgbClr val="FF0000"/>
              </a:solidFill>
            </a:endParaRPr>
          </a:p>
        </p:txBody>
      </p:sp>
      <p:pic>
        <p:nvPicPr>
          <p:cNvPr id="11" name="Picture 10" descr="MedIncomeHazardousWast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5485" y="1210625"/>
            <a:ext cx="7792015" cy="5647376"/>
          </a:xfrm>
          <a:prstGeom prst="rect">
            <a:avLst/>
          </a:prstGeom>
        </p:spPr>
      </p:pic>
    </p:spTree>
    <p:extLst>
      <p:ext uri="{BB962C8B-B14F-4D97-AF65-F5344CB8AC3E}">
        <p14:creationId xmlns:p14="http://schemas.microsoft.com/office/powerpoint/2010/main" val="348077171"/>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3900" y="-12699"/>
            <a:ext cx="7658100" cy="1130299"/>
          </a:xfrm>
        </p:spPr>
        <p:txBody>
          <a:bodyPr>
            <a:normAutofit/>
          </a:bodyPr>
          <a:lstStyle/>
          <a:p>
            <a:pPr algn="ctr"/>
            <a:r>
              <a:rPr lang="en-US" sz="3600" dirty="0" smtClean="0"/>
              <a:t>Unified, Cleaned and Standardized</a:t>
            </a:r>
            <a:endParaRPr lang="en-US" sz="3600" dirty="0"/>
          </a:p>
        </p:txBody>
      </p:sp>
      <p:pic>
        <p:nvPicPr>
          <p:cNvPr id="3" name="Picture 2">
            <a:extLst>
              <a:ext uri="{FF2B5EF4-FFF2-40B4-BE49-F238E27FC236}">
                <a16:creationId xmlns="" xmlns:a16="http://schemas.microsoft.com/office/drawing/2014/main" id="{5518A3A1-BDD2-47DF-A962-D738A369D39C}"/>
              </a:ext>
            </a:extLst>
          </p:cNvPr>
          <p:cNvPicPr>
            <a:picLocks noChangeAspect="1"/>
          </p:cNvPicPr>
          <p:nvPr/>
        </p:nvPicPr>
        <p:blipFill>
          <a:blip r:embed="rId3"/>
          <a:stretch>
            <a:fillRect/>
          </a:stretch>
        </p:blipFill>
        <p:spPr>
          <a:xfrm>
            <a:off x="573488" y="1280160"/>
            <a:ext cx="6569027" cy="5486400"/>
          </a:xfrm>
          <a:prstGeom prst="rect">
            <a:avLst/>
          </a:prstGeom>
        </p:spPr>
      </p:pic>
      <p:grpSp>
        <p:nvGrpSpPr>
          <p:cNvPr id="7" name="Group 6">
            <a:extLst>
              <a:ext uri="{FF2B5EF4-FFF2-40B4-BE49-F238E27FC236}">
                <a16:creationId xmlns="" xmlns:a16="http://schemas.microsoft.com/office/drawing/2014/main" id="{AA467668-562E-4074-B0F0-3DF6A3DDEB2D}"/>
              </a:ext>
            </a:extLst>
          </p:cNvPr>
          <p:cNvGrpSpPr/>
          <p:nvPr/>
        </p:nvGrpSpPr>
        <p:grpSpPr>
          <a:xfrm>
            <a:off x="7736352" y="1280160"/>
            <a:ext cx="3810824" cy="5389808"/>
            <a:chOff x="7553473" y="1280160"/>
            <a:chExt cx="3810824" cy="5389808"/>
          </a:xfrm>
        </p:grpSpPr>
        <p:pic>
          <p:nvPicPr>
            <p:cNvPr id="4" name="Picture 3">
              <a:extLst>
                <a:ext uri="{FF2B5EF4-FFF2-40B4-BE49-F238E27FC236}">
                  <a16:creationId xmlns="" xmlns:a16="http://schemas.microsoft.com/office/drawing/2014/main" id="{81A4A120-C5CB-4622-8C75-2FB031C36FB5}"/>
                </a:ext>
              </a:extLst>
            </p:cNvPr>
            <p:cNvPicPr>
              <a:picLocks noChangeAspect="1"/>
            </p:cNvPicPr>
            <p:nvPr/>
          </p:nvPicPr>
          <p:blipFill>
            <a:blip r:embed="rId4"/>
            <a:stretch>
              <a:fillRect/>
            </a:stretch>
          </p:blipFill>
          <p:spPr>
            <a:xfrm>
              <a:off x="7553473" y="1280160"/>
              <a:ext cx="3810824" cy="4761411"/>
            </a:xfrm>
            <a:prstGeom prst="rect">
              <a:avLst/>
            </a:prstGeom>
          </p:spPr>
        </p:pic>
        <p:pic>
          <p:nvPicPr>
            <p:cNvPr id="6" name="Picture 5">
              <a:extLst>
                <a:ext uri="{FF2B5EF4-FFF2-40B4-BE49-F238E27FC236}">
                  <a16:creationId xmlns="" xmlns:a16="http://schemas.microsoft.com/office/drawing/2014/main" id="{F561C248-B0F5-4D31-916D-C9172EB5A278}"/>
                </a:ext>
              </a:extLst>
            </p:cNvPr>
            <p:cNvPicPr>
              <a:picLocks noChangeAspect="1"/>
            </p:cNvPicPr>
            <p:nvPr/>
          </p:nvPicPr>
          <p:blipFill>
            <a:blip r:embed="rId5"/>
            <a:stretch>
              <a:fillRect/>
            </a:stretch>
          </p:blipFill>
          <p:spPr>
            <a:xfrm>
              <a:off x="7935172" y="6130138"/>
              <a:ext cx="3047427" cy="539830"/>
            </a:xfrm>
            <a:prstGeom prst="rect">
              <a:avLst/>
            </a:prstGeom>
            <a:ln w="28575">
              <a:solidFill>
                <a:srgbClr val="FF0000"/>
              </a:solidFill>
            </a:ln>
          </p:spPr>
        </p:pic>
      </p:grpSp>
      <p:cxnSp>
        <p:nvCxnSpPr>
          <p:cNvPr id="9" name="Straight Arrow Connector 8">
            <a:extLst>
              <a:ext uri="{FF2B5EF4-FFF2-40B4-BE49-F238E27FC236}">
                <a16:creationId xmlns="" xmlns:a16="http://schemas.microsoft.com/office/drawing/2014/main" id="{CBBFE103-8FBB-4FDF-BC28-875B0B4E4795}"/>
              </a:ext>
            </a:extLst>
          </p:cNvPr>
          <p:cNvCxnSpPr>
            <a:cxnSpLocks/>
            <a:stCxn id="3" idx="3"/>
          </p:cNvCxnSpPr>
          <p:nvPr/>
        </p:nvCxnSpPr>
        <p:spPr>
          <a:xfrm>
            <a:off x="7142515" y="4023360"/>
            <a:ext cx="662802" cy="0"/>
          </a:xfrm>
          <a:prstGeom prst="straightConnector1">
            <a:avLst/>
          </a:prstGeom>
          <a:ln w="285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8503194"/>
      </p:ext>
    </p:extLst>
  </p:cSld>
  <p:clrMapOvr>
    <a:masterClrMapping/>
  </p:clrMapOvr>
  <mc:AlternateContent xmlns:mc="http://schemas.openxmlformats.org/markup-compatibility/2006">
    <mc:Choice xmlns:p14="http://schemas.microsoft.com/office/powerpoint/2010/main" Requires="p14">
      <p:transition spd="slow" p14:dur="2000" advClick="0" advTm="15000"/>
    </mc:Choice>
    <mc:Fallback>
      <p:transition spd="slow" advClick="0" advTm="15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3900" y="-12699"/>
            <a:ext cx="7658100" cy="1130299"/>
          </a:xfrm>
        </p:spPr>
        <p:txBody>
          <a:bodyPr>
            <a:normAutofit/>
          </a:bodyPr>
          <a:lstStyle/>
          <a:p>
            <a:pPr algn="ctr"/>
            <a:r>
              <a:rPr lang="en-US" sz="3200" dirty="0" smtClean="0"/>
              <a:t>Researched, Enhanced and Documented</a:t>
            </a:r>
            <a:endParaRPr lang="en-US" sz="3200" dirty="0"/>
          </a:p>
        </p:txBody>
      </p:sp>
      <p:pic>
        <p:nvPicPr>
          <p:cNvPr id="3" name="Picture 2">
            <a:extLst>
              <a:ext uri="{FF2B5EF4-FFF2-40B4-BE49-F238E27FC236}">
                <a16:creationId xmlns="" xmlns:a16="http://schemas.microsoft.com/office/drawing/2014/main" id="{6EF163D8-76CA-453B-88B1-8EA5E8504E7B}"/>
              </a:ext>
            </a:extLst>
          </p:cNvPr>
          <p:cNvPicPr>
            <a:picLocks noChangeAspect="1"/>
          </p:cNvPicPr>
          <p:nvPr/>
        </p:nvPicPr>
        <p:blipFill>
          <a:blip r:embed="rId3"/>
          <a:stretch>
            <a:fillRect/>
          </a:stretch>
        </p:blipFill>
        <p:spPr>
          <a:xfrm>
            <a:off x="1687033" y="1280160"/>
            <a:ext cx="8817935" cy="5486400"/>
          </a:xfrm>
          <a:prstGeom prst="rect">
            <a:avLst/>
          </a:prstGeom>
        </p:spPr>
      </p:pic>
    </p:spTree>
    <p:extLst>
      <p:ext uri="{BB962C8B-B14F-4D97-AF65-F5344CB8AC3E}">
        <p14:creationId xmlns:p14="http://schemas.microsoft.com/office/powerpoint/2010/main" val="3952855382"/>
      </p:ext>
    </p:extLst>
  </p:cSld>
  <p:clrMapOvr>
    <a:masterClrMapping/>
  </p:clrMapOvr>
  <mc:AlternateContent xmlns:mc="http://schemas.openxmlformats.org/markup-compatibility/2006">
    <mc:Choice xmlns:p14="http://schemas.microsoft.com/office/powerpoint/2010/main" Requires="p14">
      <p:transition spd="slow" p14:dur="2000" advClick="0" advTm="15000"/>
    </mc:Choice>
    <mc:Fallback>
      <p:transition spd="slow" advClick="0" advTm="15000"/>
    </mc:Fallback>
  </mc:AlternateContent>
</p:sld>
</file>

<file path=ppt/theme/theme1.xml><?xml version="1.0" encoding="utf-8"?>
<a:theme xmlns:a="http://schemas.openxmlformats.org/drawingml/2006/main" name="Office Theme">
  <a:themeElements>
    <a:clrScheme name="Rice Kinder">
      <a:dk1>
        <a:srgbClr val="002469"/>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2238</TotalTime>
  <Words>835</Words>
  <Application>Microsoft Office PowerPoint</Application>
  <PresentationFormat>Custom</PresentationFormat>
  <Paragraphs>73</Paragraphs>
  <Slides>18</Slides>
  <Notes>18</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   </vt:lpstr>
      <vt:lpstr>Our Team</vt:lpstr>
      <vt:lpstr>PowerPoint Presentation</vt:lpstr>
      <vt:lpstr>PowerPoint Presentation</vt:lpstr>
      <vt:lpstr>PowerPoint Presentation</vt:lpstr>
      <vt:lpstr>Time-Sensitive Data Snapshots</vt:lpstr>
      <vt:lpstr>PowerPoint Presentation</vt:lpstr>
      <vt:lpstr>Unified, Cleaned and Standardized</vt:lpstr>
      <vt:lpstr>Researched, Enhanced and Documented</vt:lpstr>
      <vt:lpstr>Geocoded</vt:lpstr>
      <vt:lpstr>Aggregated</vt:lpstr>
      <vt:lpstr>Cross-Referenced</vt:lpstr>
      <vt:lpstr>Audited and Archived</vt:lpstr>
      <vt:lpstr>Licensed and Citable</vt:lpstr>
      <vt:lpstr>Cited Data are Accessible</vt:lpstr>
      <vt:lpstr>PowerPoint Presentation</vt:lpstr>
      <vt:lpstr>ArcGIS network modeling to reroute fire trucks during Houston floods</vt:lpstr>
      <vt:lpstr>Kinder Institute for Urban Research Urban Data Platform</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Johnny Chau</dc:creator>
  <cp:lastModifiedBy>jw</cp:lastModifiedBy>
  <cp:revision>96</cp:revision>
  <cp:lastPrinted>2018-08-21T21:01:51Z</cp:lastPrinted>
  <dcterms:created xsi:type="dcterms:W3CDTF">2015-11-12T17:07:13Z</dcterms:created>
  <dcterms:modified xsi:type="dcterms:W3CDTF">2018-10-11T12:44:35Z</dcterms:modified>
</cp:coreProperties>
</file>