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2" r:id="rId3"/>
    <p:sldMasterId id="2147483709" r:id="rId4"/>
    <p:sldMasterId id="2147483797" r:id="rId5"/>
  </p:sldMasterIdLst>
  <p:notesMasterIdLst>
    <p:notesMasterId r:id="rId16"/>
  </p:notesMasterIdLst>
  <p:sldIdLst>
    <p:sldId id="257" r:id="rId6"/>
    <p:sldId id="261" r:id="rId7"/>
    <p:sldId id="259" r:id="rId8"/>
    <p:sldId id="265" r:id="rId9"/>
    <p:sldId id="266" r:id="rId10"/>
    <p:sldId id="272" r:id="rId11"/>
    <p:sldId id="271" r:id="rId12"/>
    <p:sldId id="269" r:id="rId13"/>
    <p:sldId id="270"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ng, Eva" initials="WE" lastIdx="7" clrIdx="0">
    <p:extLst>
      <p:ext uri="{19B8F6BF-5375-455C-9EA6-DF929625EA0E}">
        <p15:presenceInfo xmlns:p15="http://schemas.microsoft.com/office/powerpoint/2012/main" userId="S-1-5-21-288283649-1384270867-1743191296-1939" providerId="AD"/>
      </p:ext>
    </p:extLst>
  </p:cmAuthor>
  <p:cmAuthor id="2" name="Buher, Anne" initials="BA" lastIdx="7" clrIdx="1">
    <p:extLst>
      <p:ext uri="{19B8F6BF-5375-455C-9EA6-DF929625EA0E}">
        <p15:presenceInfo xmlns:p15="http://schemas.microsoft.com/office/powerpoint/2012/main" userId="S-1-5-21-288283649-1384270867-1743191296-34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7" autoAdjust="0"/>
    <p:restoredTop sz="61795" autoAdjust="0"/>
  </p:normalViewPr>
  <p:slideViewPr>
    <p:cSldViewPr snapToGrid="0">
      <p:cViewPr varScale="1">
        <p:scale>
          <a:sx n="72" d="100"/>
          <a:sy n="72" d="100"/>
        </p:scale>
        <p:origin x="195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PHSHARE01\EPE_SHARE\WORK\Best%20Start%20for%20Kids\BSK%20Health%20Survey\Community%20Engagement%20and%20Outreach\Interpretation\Data%20Placemats\Data%20Placemat%20Chart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PHSHARE01\EPE_SHARE\WORK\Best%20Start%20for%20Kids\BSK%20Health%20Survey\Community%20Engagement%20and%20Outreach\Interpretation\Data%20Placemats\Data%20Placemat%20Charts_4.3.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11C4D8"/>
            </a:solidFill>
            <a:ln>
              <a:noFill/>
            </a:ln>
            <a:effectLst/>
          </c:spPr>
          <c:invertIfNegative val="0"/>
          <c:dPt>
            <c:idx val="0"/>
            <c:invertIfNegative val="0"/>
            <c:bubble3D val="0"/>
            <c:spPr>
              <a:solidFill>
                <a:srgbClr val="11C4D8"/>
              </a:solidFill>
              <a:ln>
                <a:noFill/>
              </a:ln>
              <a:effectLst/>
            </c:spPr>
          </c:dPt>
          <c:dPt>
            <c:idx val="1"/>
            <c:invertIfNegative val="0"/>
            <c:bubble3D val="0"/>
            <c:spPr>
              <a:solidFill>
                <a:srgbClr val="E7E6E6">
                  <a:lumMod val="90000"/>
                </a:srgbClr>
              </a:solidFill>
              <a:ln>
                <a:solidFill>
                  <a:srgbClr val="E7E6E6">
                    <a:lumMod val="90000"/>
                  </a:srgbClr>
                </a:solidFill>
              </a:ln>
              <a:effectLst/>
            </c:spPr>
          </c:dPt>
          <c:dPt>
            <c:idx val="2"/>
            <c:invertIfNegative val="0"/>
            <c:bubble3D val="0"/>
            <c:spPr>
              <a:solidFill>
                <a:srgbClr val="E7E6E6">
                  <a:lumMod val="90000"/>
                </a:srgbClr>
              </a:solidFill>
              <a:ln>
                <a:solidFill>
                  <a:srgbClr val="E7E6E6">
                    <a:lumMod val="90000"/>
                  </a:srgbClr>
                </a:solidFill>
              </a:ln>
              <a:effectLst/>
            </c:spPr>
          </c:dPt>
          <c:dPt>
            <c:idx val="3"/>
            <c:invertIfNegative val="0"/>
            <c:bubble3D val="0"/>
            <c:spPr>
              <a:solidFill>
                <a:srgbClr val="E7E6E6">
                  <a:lumMod val="90000"/>
                </a:srgbClr>
              </a:solidFill>
              <a:ln>
                <a:solidFill>
                  <a:srgbClr val="E7E6E6">
                    <a:lumMod val="90000"/>
                  </a:srgbClr>
                </a:solidFill>
              </a:ln>
              <a:effectLst/>
            </c:spPr>
          </c:dPt>
          <c:dLbls>
            <c:dLbl>
              <c:idx val="0"/>
              <c:layout>
                <c:manualLayout>
                  <c:x val="4.141799039920590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8993380904705757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170802624152564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Flourishing_05_All!$A$3:$A$6</c:f>
              <c:strCache>
                <c:ptCount val="4"/>
                <c:pt idx="0">
                  <c:v>Bounces back quickly when things do not go their way</c:v>
                </c:pt>
                <c:pt idx="1">
                  <c:v>Affectionate and tender with you </c:v>
                </c:pt>
                <c:pt idx="2">
                  <c:v>Interest and curiosity in learning new things</c:v>
                </c:pt>
                <c:pt idx="3">
                  <c:v>Smiles and laughs a lot</c:v>
                </c:pt>
              </c:strCache>
            </c:strRef>
          </c:cat>
          <c:val>
            <c:numRef>
              <c:f>Flourishing_05_All!$B$3:$B$6</c:f>
              <c:numCache>
                <c:formatCode>0%</c:formatCode>
                <c:ptCount val="4"/>
                <c:pt idx="0">
                  <c:v>0.64</c:v>
                </c:pt>
                <c:pt idx="1">
                  <c:v>0.93</c:v>
                </c:pt>
                <c:pt idx="2">
                  <c:v>0.95</c:v>
                </c:pt>
                <c:pt idx="3">
                  <c:v>0.96</c:v>
                </c:pt>
              </c:numCache>
            </c:numRef>
          </c:val>
        </c:ser>
        <c:dLbls>
          <c:dLblPos val="outEnd"/>
          <c:showLegendKey val="0"/>
          <c:showVal val="1"/>
          <c:showCatName val="0"/>
          <c:showSerName val="0"/>
          <c:showPercent val="0"/>
          <c:showBubbleSize val="0"/>
        </c:dLbls>
        <c:gapWidth val="182"/>
        <c:axId val="519448160"/>
        <c:axId val="519449728"/>
      </c:barChart>
      <c:catAx>
        <c:axId val="519448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19449728"/>
        <c:crosses val="autoZero"/>
        <c:auto val="1"/>
        <c:lblAlgn val="ctr"/>
        <c:lblOffset val="100"/>
        <c:noMultiLvlLbl val="0"/>
      </c:catAx>
      <c:valAx>
        <c:axId val="519449728"/>
        <c:scaling>
          <c:orientation val="minMax"/>
        </c:scaling>
        <c:delete val="1"/>
        <c:axPos val="b"/>
        <c:numFmt formatCode="0%" sourceLinked="1"/>
        <c:majorTickMark val="none"/>
        <c:minorTickMark val="none"/>
        <c:tickLblPos val="nextTo"/>
        <c:crossAx val="51944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11C4D8"/>
            </a:solidFill>
            <a:ln>
              <a:noFill/>
            </a:ln>
            <a:effectLst/>
          </c:spPr>
          <c:invertIfNegative val="0"/>
          <c:dPt>
            <c:idx val="0"/>
            <c:invertIfNegative val="0"/>
            <c:bubble3D val="0"/>
            <c:spPr>
              <a:solidFill>
                <a:srgbClr val="ED7D31"/>
              </a:solidFill>
              <a:ln>
                <a:solidFill>
                  <a:srgbClr val="ED7D31"/>
                </a:solidFill>
              </a:ln>
              <a:effectLst/>
            </c:spPr>
          </c:dPt>
          <c:dPt>
            <c:idx val="1"/>
            <c:invertIfNegative val="0"/>
            <c:bubble3D val="0"/>
            <c:spPr>
              <a:solidFill>
                <a:srgbClr val="E7E6E6">
                  <a:lumMod val="90000"/>
                </a:srgbClr>
              </a:solidFill>
              <a:ln>
                <a:solidFill>
                  <a:srgbClr val="E7E6E6">
                    <a:lumMod val="90000"/>
                  </a:srgbClr>
                </a:solidFill>
              </a:ln>
              <a:effectLst/>
            </c:spPr>
          </c:dPt>
          <c:dPt>
            <c:idx val="2"/>
            <c:invertIfNegative val="0"/>
            <c:bubble3D val="0"/>
            <c:spPr>
              <a:solidFill>
                <a:srgbClr val="E7E6E6">
                  <a:lumMod val="90000"/>
                </a:srgbClr>
              </a:solidFill>
              <a:ln>
                <a:solidFill>
                  <a:srgbClr val="E7E6E6">
                    <a:lumMod val="90000"/>
                  </a:srgbClr>
                </a:solidFill>
              </a:ln>
              <a:effectLst/>
            </c:spPr>
          </c:dPt>
          <c:dLbls>
            <c:dLbl>
              <c:idx val="0"/>
              <c:layout>
                <c:manualLayout>
                  <c:x val="2.8993380904705757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70802624152564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150917823102519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Flourishing_K5_All!$A$3:$A$5</c:f>
              <c:strCache>
                <c:ptCount val="3"/>
                <c:pt idx="0">
                  <c:v>Stays calm and in control when faced with a challenge</c:v>
                </c:pt>
                <c:pt idx="1">
                  <c:v>Works to finish tasks they start</c:v>
                </c:pt>
                <c:pt idx="2">
                  <c:v>Interest and curiosity in learning new things</c:v>
                </c:pt>
              </c:strCache>
            </c:strRef>
          </c:cat>
          <c:val>
            <c:numRef>
              <c:f>Flourishing_K5_All!$B$3:$B$5</c:f>
              <c:numCache>
                <c:formatCode>0%</c:formatCode>
                <c:ptCount val="3"/>
                <c:pt idx="0">
                  <c:v>0.37</c:v>
                </c:pt>
                <c:pt idx="1">
                  <c:v>0.61</c:v>
                </c:pt>
                <c:pt idx="2">
                  <c:v>0.87</c:v>
                </c:pt>
              </c:numCache>
            </c:numRef>
          </c:val>
        </c:ser>
        <c:dLbls>
          <c:dLblPos val="outEnd"/>
          <c:showLegendKey val="0"/>
          <c:showVal val="1"/>
          <c:showCatName val="0"/>
          <c:showSerName val="0"/>
          <c:showPercent val="0"/>
          <c:showBubbleSize val="0"/>
        </c:dLbls>
        <c:gapWidth val="182"/>
        <c:axId val="519446984"/>
        <c:axId val="519447376"/>
      </c:barChart>
      <c:catAx>
        <c:axId val="519446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519447376"/>
        <c:crosses val="autoZero"/>
        <c:auto val="1"/>
        <c:lblAlgn val="ctr"/>
        <c:lblOffset val="100"/>
        <c:noMultiLvlLbl val="0"/>
      </c:catAx>
      <c:valAx>
        <c:axId val="519447376"/>
        <c:scaling>
          <c:orientation val="minMax"/>
        </c:scaling>
        <c:delete val="1"/>
        <c:axPos val="b"/>
        <c:numFmt formatCode="0%" sourceLinked="1"/>
        <c:majorTickMark val="none"/>
        <c:minorTickMark val="none"/>
        <c:tickLblPos val="nextTo"/>
        <c:crossAx val="519446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8705A-FE39-446C-894E-625DFE30001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CF620B8-7541-48AC-A753-F9DF60F289B4}">
      <dgm:prSet phldrT="[Text]"/>
      <dgm:spPr/>
      <dgm:t>
        <a:bodyPr/>
        <a:lstStyle/>
        <a:p>
          <a:r>
            <a:rPr lang="en-US" dirty="0" smtClean="0"/>
            <a:t>Select topics and communities of interest; secure resources</a:t>
          </a:r>
          <a:endParaRPr lang="en-US" dirty="0"/>
        </a:p>
      </dgm:t>
    </dgm:pt>
    <dgm:pt modelId="{BC53DC5B-F0DB-438B-A300-1E68135A3F52}" type="parTrans" cxnId="{8D023BD9-A244-41E7-A22C-AFA2AAF2D142}">
      <dgm:prSet/>
      <dgm:spPr/>
      <dgm:t>
        <a:bodyPr/>
        <a:lstStyle/>
        <a:p>
          <a:endParaRPr lang="en-US"/>
        </a:p>
      </dgm:t>
    </dgm:pt>
    <dgm:pt modelId="{D4C2B607-5CD3-4389-A065-4E8F4A224BEF}" type="sibTrans" cxnId="{8D023BD9-A244-41E7-A22C-AFA2AAF2D142}">
      <dgm:prSet/>
      <dgm:spPr/>
      <dgm:t>
        <a:bodyPr/>
        <a:lstStyle/>
        <a:p>
          <a:endParaRPr lang="en-US"/>
        </a:p>
      </dgm:t>
    </dgm:pt>
    <dgm:pt modelId="{C30CF22F-0E12-4B26-8546-D2F71102285A}">
      <dgm:prSet phldrT="[Text]"/>
      <dgm:spPr/>
      <dgm:t>
        <a:bodyPr/>
        <a:lstStyle/>
        <a:p>
          <a:r>
            <a:rPr lang="en-US" dirty="0" smtClean="0"/>
            <a:t>Build &amp; formalize partnerships </a:t>
          </a:r>
          <a:endParaRPr lang="en-US" dirty="0"/>
        </a:p>
      </dgm:t>
    </dgm:pt>
    <dgm:pt modelId="{1F4F0764-621C-4344-B3DA-FED325A01C76}" type="parTrans" cxnId="{15DFE52C-C10B-4D0A-9911-AC5699AA0C61}">
      <dgm:prSet/>
      <dgm:spPr/>
      <dgm:t>
        <a:bodyPr/>
        <a:lstStyle/>
        <a:p>
          <a:endParaRPr lang="en-US"/>
        </a:p>
      </dgm:t>
    </dgm:pt>
    <dgm:pt modelId="{F486D862-0A72-44B7-A2E0-12BC5F69A6EA}" type="sibTrans" cxnId="{15DFE52C-C10B-4D0A-9911-AC5699AA0C61}">
      <dgm:prSet/>
      <dgm:spPr/>
      <dgm:t>
        <a:bodyPr/>
        <a:lstStyle/>
        <a:p>
          <a:endParaRPr lang="en-US"/>
        </a:p>
      </dgm:t>
    </dgm:pt>
    <dgm:pt modelId="{9B2620A1-8656-4EFC-A3FC-008A61BAAB34}">
      <dgm:prSet phldrT="[Text]"/>
      <dgm:spPr/>
      <dgm:t>
        <a:bodyPr/>
        <a:lstStyle/>
        <a:p>
          <a:r>
            <a:rPr lang="en-US" dirty="0" smtClean="0"/>
            <a:t>Plan gatherings and develop data placemats  </a:t>
          </a:r>
          <a:endParaRPr lang="en-US" dirty="0"/>
        </a:p>
      </dgm:t>
    </dgm:pt>
    <dgm:pt modelId="{1FBEC92C-1C6E-45FD-86F7-2AD98ABBA65F}" type="parTrans" cxnId="{6734E162-63A2-4E6B-9523-C8EB98D4D27A}">
      <dgm:prSet/>
      <dgm:spPr/>
      <dgm:t>
        <a:bodyPr/>
        <a:lstStyle/>
        <a:p>
          <a:endParaRPr lang="en-US"/>
        </a:p>
      </dgm:t>
    </dgm:pt>
    <dgm:pt modelId="{E2751645-AB4D-47E0-929A-EA9031BAE82B}" type="sibTrans" cxnId="{6734E162-63A2-4E6B-9523-C8EB98D4D27A}">
      <dgm:prSet/>
      <dgm:spPr/>
      <dgm:t>
        <a:bodyPr/>
        <a:lstStyle/>
        <a:p>
          <a:endParaRPr lang="en-US"/>
        </a:p>
      </dgm:t>
    </dgm:pt>
    <dgm:pt modelId="{884C908D-F956-4988-8DD6-8AFD5E50868A}">
      <dgm:prSet phldrT="[Text]"/>
      <dgm:spPr/>
      <dgm:t>
        <a:bodyPr/>
        <a:lstStyle/>
        <a:p>
          <a:r>
            <a:rPr lang="en-US" dirty="0" smtClean="0"/>
            <a:t>Share and act on findings</a:t>
          </a:r>
          <a:endParaRPr lang="en-US" dirty="0"/>
        </a:p>
      </dgm:t>
    </dgm:pt>
    <dgm:pt modelId="{857BC790-79D5-40D4-85AE-C23899089AB6}" type="parTrans" cxnId="{AAF0360F-69B9-4FA9-BE18-45A13A3390ED}">
      <dgm:prSet/>
      <dgm:spPr/>
      <dgm:t>
        <a:bodyPr/>
        <a:lstStyle/>
        <a:p>
          <a:endParaRPr lang="en-US"/>
        </a:p>
      </dgm:t>
    </dgm:pt>
    <dgm:pt modelId="{0194942D-585C-4B94-A449-48D916FEA9AB}" type="sibTrans" cxnId="{AAF0360F-69B9-4FA9-BE18-45A13A3390ED}">
      <dgm:prSet/>
      <dgm:spPr/>
      <dgm:t>
        <a:bodyPr/>
        <a:lstStyle/>
        <a:p>
          <a:endParaRPr lang="en-US"/>
        </a:p>
      </dgm:t>
    </dgm:pt>
    <dgm:pt modelId="{573993FF-C0B2-4D83-B599-D1E2D9A1CC13}">
      <dgm:prSet phldrT="[Text]"/>
      <dgm:spPr/>
      <dgm:t>
        <a:bodyPr/>
        <a:lstStyle/>
        <a:p>
          <a:r>
            <a:rPr lang="en-US" dirty="0" smtClean="0"/>
            <a:t>Hold data dives!</a:t>
          </a:r>
          <a:endParaRPr lang="en-US" dirty="0"/>
        </a:p>
      </dgm:t>
    </dgm:pt>
    <dgm:pt modelId="{CC974475-E45E-4125-9AB3-BCD210654140}" type="parTrans" cxnId="{9326F27F-BA3D-4626-AC7B-8A6EB478D4FF}">
      <dgm:prSet/>
      <dgm:spPr/>
      <dgm:t>
        <a:bodyPr/>
        <a:lstStyle/>
        <a:p>
          <a:endParaRPr lang="en-US"/>
        </a:p>
      </dgm:t>
    </dgm:pt>
    <dgm:pt modelId="{18FE09F1-D3E7-4B75-82B7-50426A070198}" type="sibTrans" cxnId="{9326F27F-BA3D-4626-AC7B-8A6EB478D4FF}">
      <dgm:prSet/>
      <dgm:spPr/>
      <dgm:t>
        <a:bodyPr/>
        <a:lstStyle/>
        <a:p>
          <a:endParaRPr lang="en-US"/>
        </a:p>
      </dgm:t>
    </dgm:pt>
    <dgm:pt modelId="{C195D73E-7C32-4003-B549-975BD78F94FE}" type="pres">
      <dgm:prSet presAssocID="{10F8705A-FE39-446C-894E-625DFE30001B}" presName="outerComposite" presStyleCnt="0">
        <dgm:presLayoutVars>
          <dgm:chMax val="5"/>
          <dgm:dir/>
          <dgm:resizeHandles val="exact"/>
        </dgm:presLayoutVars>
      </dgm:prSet>
      <dgm:spPr/>
      <dgm:t>
        <a:bodyPr/>
        <a:lstStyle/>
        <a:p>
          <a:endParaRPr lang="en-US"/>
        </a:p>
      </dgm:t>
    </dgm:pt>
    <dgm:pt modelId="{82BF34F7-419C-438F-B03E-0E0BA4BEB1FA}" type="pres">
      <dgm:prSet presAssocID="{10F8705A-FE39-446C-894E-625DFE30001B}" presName="dummyMaxCanvas" presStyleCnt="0">
        <dgm:presLayoutVars/>
      </dgm:prSet>
      <dgm:spPr/>
    </dgm:pt>
    <dgm:pt modelId="{1ADF0E9E-F118-43AB-A4A6-9E33351DBC53}" type="pres">
      <dgm:prSet presAssocID="{10F8705A-FE39-446C-894E-625DFE30001B}" presName="FiveNodes_1" presStyleLbl="node1" presStyleIdx="0" presStyleCnt="5">
        <dgm:presLayoutVars>
          <dgm:bulletEnabled val="1"/>
        </dgm:presLayoutVars>
      </dgm:prSet>
      <dgm:spPr/>
      <dgm:t>
        <a:bodyPr/>
        <a:lstStyle/>
        <a:p>
          <a:endParaRPr lang="en-US"/>
        </a:p>
      </dgm:t>
    </dgm:pt>
    <dgm:pt modelId="{B95876FE-F3A5-4924-B643-DD543433A3C9}" type="pres">
      <dgm:prSet presAssocID="{10F8705A-FE39-446C-894E-625DFE30001B}" presName="FiveNodes_2" presStyleLbl="node1" presStyleIdx="1" presStyleCnt="5">
        <dgm:presLayoutVars>
          <dgm:bulletEnabled val="1"/>
        </dgm:presLayoutVars>
      </dgm:prSet>
      <dgm:spPr/>
      <dgm:t>
        <a:bodyPr/>
        <a:lstStyle/>
        <a:p>
          <a:endParaRPr lang="en-US"/>
        </a:p>
      </dgm:t>
    </dgm:pt>
    <dgm:pt modelId="{5769EDBE-DFC5-4DF2-84A7-8A025E5B5478}" type="pres">
      <dgm:prSet presAssocID="{10F8705A-FE39-446C-894E-625DFE30001B}" presName="FiveNodes_3" presStyleLbl="node1" presStyleIdx="2" presStyleCnt="5">
        <dgm:presLayoutVars>
          <dgm:bulletEnabled val="1"/>
        </dgm:presLayoutVars>
      </dgm:prSet>
      <dgm:spPr/>
      <dgm:t>
        <a:bodyPr/>
        <a:lstStyle/>
        <a:p>
          <a:endParaRPr lang="en-US"/>
        </a:p>
      </dgm:t>
    </dgm:pt>
    <dgm:pt modelId="{E552EACB-0FBE-4B5E-B011-4B0A0F1DA27A}" type="pres">
      <dgm:prSet presAssocID="{10F8705A-FE39-446C-894E-625DFE30001B}" presName="FiveNodes_4" presStyleLbl="node1" presStyleIdx="3" presStyleCnt="5">
        <dgm:presLayoutVars>
          <dgm:bulletEnabled val="1"/>
        </dgm:presLayoutVars>
      </dgm:prSet>
      <dgm:spPr/>
      <dgm:t>
        <a:bodyPr/>
        <a:lstStyle/>
        <a:p>
          <a:endParaRPr lang="en-US"/>
        </a:p>
      </dgm:t>
    </dgm:pt>
    <dgm:pt modelId="{CEDC7835-E8CA-456F-9BE1-08ADACAC6053}" type="pres">
      <dgm:prSet presAssocID="{10F8705A-FE39-446C-894E-625DFE30001B}" presName="FiveNodes_5" presStyleLbl="node1" presStyleIdx="4" presStyleCnt="5">
        <dgm:presLayoutVars>
          <dgm:bulletEnabled val="1"/>
        </dgm:presLayoutVars>
      </dgm:prSet>
      <dgm:spPr/>
      <dgm:t>
        <a:bodyPr/>
        <a:lstStyle/>
        <a:p>
          <a:endParaRPr lang="en-US"/>
        </a:p>
      </dgm:t>
    </dgm:pt>
    <dgm:pt modelId="{60F379E5-AD7C-4042-BD2D-9244EA68AA82}" type="pres">
      <dgm:prSet presAssocID="{10F8705A-FE39-446C-894E-625DFE30001B}" presName="FiveConn_1-2" presStyleLbl="fgAccFollowNode1" presStyleIdx="0" presStyleCnt="4">
        <dgm:presLayoutVars>
          <dgm:bulletEnabled val="1"/>
        </dgm:presLayoutVars>
      </dgm:prSet>
      <dgm:spPr/>
      <dgm:t>
        <a:bodyPr/>
        <a:lstStyle/>
        <a:p>
          <a:endParaRPr lang="en-US"/>
        </a:p>
      </dgm:t>
    </dgm:pt>
    <dgm:pt modelId="{D51E9466-3C5C-4D7D-AA04-288855AE9994}" type="pres">
      <dgm:prSet presAssocID="{10F8705A-FE39-446C-894E-625DFE30001B}" presName="FiveConn_2-3" presStyleLbl="fgAccFollowNode1" presStyleIdx="1" presStyleCnt="4">
        <dgm:presLayoutVars>
          <dgm:bulletEnabled val="1"/>
        </dgm:presLayoutVars>
      </dgm:prSet>
      <dgm:spPr/>
      <dgm:t>
        <a:bodyPr/>
        <a:lstStyle/>
        <a:p>
          <a:endParaRPr lang="en-US"/>
        </a:p>
      </dgm:t>
    </dgm:pt>
    <dgm:pt modelId="{6CBA9590-E658-4410-B0A1-EFC20A579A9B}" type="pres">
      <dgm:prSet presAssocID="{10F8705A-FE39-446C-894E-625DFE30001B}" presName="FiveConn_3-4" presStyleLbl="fgAccFollowNode1" presStyleIdx="2" presStyleCnt="4">
        <dgm:presLayoutVars>
          <dgm:bulletEnabled val="1"/>
        </dgm:presLayoutVars>
      </dgm:prSet>
      <dgm:spPr/>
      <dgm:t>
        <a:bodyPr/>
        <a:lstStyle/>
        <a:p>
          <a:endParaRPr lang="en-US"/>
        </a:p>
      </dgm:t>
    </dgm:pt>
    <dgm:pt modelId="{F0984847-837D-4D00-AFBD-CDCF64542875}" type="pres">
      <dgm:prSet presAssocID="{10F8705A-FE39-446C-894E-625DFE30001B}" presName="FiveConn_4-5" presStyleLbl="fgAccFollowNode1" presStyleIdx="3" presStyleCnt="4">
        <dgm:presLayoutVars>
          <dgm:bulletEnabled val="1"/>
        </dgm:presLayoutVars>
      </dgm:prSet>
      <dgm:spPr/>
      <dgm:t>
        <a:bodyPr/>
        <a:lstStyle/>
        <a:p>
          <a:endParaRPr lang="en-US"/>
        </a:p>
      </dgm:t>
    </dgm:pt>
    <dgm:pt modelId="{282B249C-F54D-43B5-A32A-E6B4DC4B446A}" type="pres">
      <dgm:prSet presAssocID="{10F8705A-FE39-446C-894E-625DFE30001B}" presName="FiveNodes_1_text" presStyleLbl="node1" presStyleIdx="4" presStyleCnt="5">
        <dgm:presLayoutVars>
          <dgm:bulletEnabled val="1"/>
        </dgm:presLayoutVars>
      </dgm:prSet>
      <dgm:spPr/>
      <dgm:t>
        <a:bodyPr/>
        <a:lstStyle/>
        <a:p>
          <a:endParaRPr lang="en-US"/>
        </a:p>
      </dgm:t>
    </dgm:pt>
    <dgm:pt modelId="{B2E10C5A-5607-4149-AB82-DD35C1FAF3F7}" type="pres">
      <dgm:prSet presAssocID="{10F8705A-FE39-446C-894E-625DFE30001B}" presName="FiveNodes_2_text" presStyleLbl="node1" presStyleIdx="4" presStyleCnt="5">
        <dgm:presLayoutVars>
          <dgm:bulletEnabled val="1"/>
        </dgm:presLayoutVars>
      </dgm:prSet>
      <dgm:spPr/>
      <dgm:t>
        <a:bodyPr/>
        <a:lstStyle/>
        <a:p>
          <a:endParaRPr lang="en-US"/>
        </a:p>
      </dgm:t>
    </dgm:pt>
    <dgm:pt modelId="{2FB580DE-8B9A-4EF8-B3E9-40305D902416}" type="pres">
      <dgm:prSet presAssocID="{10F8705A-FE39-446C-894E-625DFE30001B}" presName="FiveNodes_3_text" presStyleLbl="node1" presStyleIdx="4" presStyleCnt="5">
        <dgm:presLayoutVars>
          <dgm:bulletEnabled val="1"/>
        </dgm:presLayoutVars>
      </dgm:prSet>
      <dgm:spPr/>
      <dgm:t>
        <a:bodyPr/>
        <a:lstStyle/>
        <a:p>
          <a:endParaRPr lang="en-US"/>
        </a:p>
      </dgm:t>
    </dgm:pt>
    <dgm:pt modelId="{CF0246F4-9BC7-468D-9437-96227A11489A}" type="pres">
      <dgm:prSet presAssocID="{10F8705A-FE39-446C-894E-625DFE30001B}" presName="FiveNodes_4_text" presStyleLbl="node1" presStyleIdx="4" presStyleCnt="5">
        <dgm:presLayoutVars>
          <dgm:bulletEnabled val="1"/>
        </dgm:presLayoutVars>
      </dgm:prSet>
      <dgm:spPr/>
      <dgm:t>
        <a:bodyPr/>
        <a:lstStyle/>
        <a:p>
          <a:endParaRPr lang="en-US"/>
        </a:p>
      </dgm:t>
    </dgm:pt>
    <dgm:pt modelId="{F34E896F-AA02-4568-B077-FB4B10222D80}" type="pres">
      <dgm:prSet presAssocID="{10F8705A-FE39-446C-894E-625DFE30001B}" presName="FiveNodes_5_text" presStyleLbl="node1" presStyleIdx="4" presStyleCnt="5">
        <dgm:presLayoutVars>
          <dgm:bulletEnabled val="1"/>
        </dgm:presLayoutVars>
      </dgm:prSet>
      <dgm:spPr/>
      <dgm:t>
        <a:bodyPr/>
        <a:lstStyle/>
        <a:p>
          <a:endParaRPr lang="en-US"/>
        </a:p>
      </dgm:t>
    </dgm:pt>
  </dgm:ptLst>
  <dgm:cxnLst>
    <dgm:cxn modelId="{7A53594F-0A12-4AB9-8D74-DA0F5130EF9C}" type="presOf" srcId="{573993FF-C0B2-4D83-B599-D1E2D9A1CC13}" destId="{CF0246F4-9BC7-468D-9437-96227A11489A}" srcOrd="1" destOrd="0" presId="urn:microsoft.com/office/officeart/2005/8/layout/vProcess5"/>
    <dgm:cxn modelId="{38FB37AE-C237-4A21-9E0C-BCDB824698F8}" type="presOf" srcId="{884C908D-F956-4988-8DD6-8AFD5E50868A}" destId="{F34E896F-AA02-4568-B077-FB4B10222D80}" srcOrd="1" destOrd="0" presId="urn:microsoft.com/office/officeart/2005/8/layout/vProcess5"/>
    <dgm:cxn modelId="{4362915E-9B17-477B-8F17-DEAE2ED0C421}" type="presOf" srcId="{D4C2B607-5CD3-4389-A065-4E8F4A224BEF}" destId="{60F379E5-AD7C-4042-BD2D-9244EA68AA82}" srcOrd="0" destOrd="0" presId="urn:microsoft.com/office/officeart/2005/8/layout/vProcess5"/>
    <dgm:cxn modelId="{6734E162-63A2-4E6B-9523-C8EB98D4D27A}" srcId="{10F8705A-FE39-446C-894E-625DFE30001B}" destId="{9B2620A1-8656-4EFC-A3FC-008A61BAAB34}" srcOrd="2" destOrd="0" parTransId="{1FBEC92C-1C6E-45FD-86F7-2AD98ABBA65F}" sibTransId="{E2751645-AB4D-47E0-929A-EA9031BAE82B}"/>
    <dgm:cxn modelId="{076926C3-194D-43B0-B968-C773F033019C}" type="presOf" srcId="{573993FF-C0B2-4D83-B599-D1E2D9A1CC13}" destId="{E552EACB-0FBE-4B5E-B011-4B0A0F1DA27A}" srcOrd="0" destOrd="0" presId="urn:microsoft.com/office/officeart/2005/8/layout/vProcess5"/>
    <dgm:cxn modelId="{6339296A-4B95-4171-B81C-8035A4B31323}" type="presOf" srcId="{5CF620B8-7541-48AC-A753-F9DF60F289B4}" destId="{1ADF0E9E-F118-43AB-A4A6-9E33351DBC53}" srcOrd="0" destOrd="0" presId="urn:microsoft.com/office/officeart/2005/8/layout/vProcess5"/>
    <dgm:cxn modelId="{9326F27F-BA3D-4626-AC7B-8A6EB478D4FF}" srcId="{10F8705A-FE39-446C-894E-625DFE30001B}" destId="{573993FF-C0B2-4D83-B599-D1E2D9A1CC13}" srcOrd="3" destOrd="0" parTransId="{CC974475-E45E-4125-9AB3-BCD210654140}" sibTransId="{18FE09F1-D3E7-4B75-82B7-50426A070198}"/>
    <dgm:cxn modelId="{945D8F79-4E2C-4CA7-BA72-C3AAC49C9F69}" type="presOf" srcId="{E2751645-AB4D-47E0-929A-EA9031BAE82B}" destId="{6CBA9590-E658-4410-B0A1-EFC20A579A9B}" srcOrd="0" destOrd="0" presId="urn:microsoft.com/office/officeart/2005/8/layout/vProcess5"/>
    <dgm:cxn modelId="{196E869C-B26F-41D0-B6CA-FB7CBB9F5EFC}" type="presOf" srcId="{10F8705A-FE39-446C-894E-625DFE30001B}" destId="{C195D73E-7C32-4003-B549-975BD78F94FE}" srcOrd="0" destOrd="0" presId="urn:microsoft.com/office/officeart/2005/8/layout/vProcess5"/>
    <dgm:cxn modelId="{9D789CD9-DEE5-471D-9991-1430F8EA3A0D}" type="presOf" srcId="{C30CF22F-0E12-4B26-8546-D2F71102285A}" destId="{B95876FE-F3A5-4924-B643-DD543433A3C9}" srcOrd="0" destOrd="0" presId="urn:microsoft.com/office/officeart/2005/8/layout/vProcess5"/>
    <dgm:cxn modelId="{8B29408B-0D8B-4744-9CF3-3C8F1CE82E6A}" type="presOf" srcId="{F486D862-0A72-44B7-A2E0-12BC5F69A6EA}" destId="{D51E9466-3C5C-4D7D-AA04-288855AE9994}" srcOrd="0" destOrd="0" presId="urn:microsoft.com/office/officeart/2005/8/layout/vProcess5"/>
    <dgm:cxn modelId="{B3E80321-535C-4250-8F19-9841048D0C34}" type="presOf" srcId="{9B2620A1-8656-4EFC-A3FC-008A61BAAB34}" destId="{5769EDBE-DFC5-4DF2-84A7-8A025E5B5478}" srcOrd="0" destOrd="0" presId="urn:microsoft.com/office/officeart/2005/8/layout/vProcess5"/>
    <dgm:cxn modelId="{AAF0360F-69B9-4FA9-BE18-45A13A3390ED}" srcId="{10F8705A-FE39-446C-894E-625DFE30001B}" destId="{884C908D-F956-4988-8DD6-8AFD5E50868A}" srcOrd="4" destOrd="0" parTransId="{857BC790-79D5-40D4-85AE-C23899089AB6}" sibTransId="{0194942D-585C-4B94-A449-48D916FEA9AB}"/>
    <dgm:cxn modelId="{0C09D466-2733-4EF3-A292-826DAD3C7394}" type="presOf" srcId="{9B2620A1-8656-4EFC-A3FC-008A61BAAB34}" destId="{2FB580DE-8B9A-4EF8-B3E9-40305D902416}" srcOrd="1" destOrd="0" presId="urn:microsoft.com/office/officeart/2005/8/layout/vProcess5"/>
    <dgm:cxn modelId="{50162DA2-B637-44A1-B69B-16365DD0906D}" type="presOf" srcId="{5CF620B8-7541-48AC-A753-F9DF60F289B4}" destId="{282B249C-F54D-43B5-A32A-E6B4DC4B446A}" srcOrd="1" destOrd="0" presId="urn:microsoft.com/office/officeart/2005/8/layout/vProcess5"/>
    <dgm:cxn modelId="{8D023BD9-A244-41E7-A22C-AFA2AAF2D142}" srcId="{10F8705A-FE39-446C-894E-625DFE30001B}" destId="{5CF620B8-7541-48AC-A753-F9DF60F289B4}" srcOrd="0" destOrd="0" parTransId="{BC53DC5B-F0DB-438B-A300-1E68135A3F52}" sibTransId="{D4C2B607-5CD3-4389-A065-4E8F4A224BEF}"/>
    <dgm:cxn modelId="{30FA4D35-B37C-4720-B977-1C5519CD20FB}" type="presOf" srcId="{C30CF22F-0E12-4B26-8546-D2F71102285A}" destId="{B2E10C5A-5607-4149-AB82-DD35C1FAF3F7}" srcOrd="1" destOrd="0" presId="urn:microsoft.com/office/officeart/2005/8/layout/vProcess5"/>
    <dgm:cxn modelId="{B7524897-D69A-46CD-BD08-15F4E39558D6}" type="presOf" srcId="{884C908D-F956-4988-8DD6-8AFD5E50868A}" destId="{CEDC7835-E8CA-456F-9BE1-08ADACAC6053}" srcOrd="0" destOrd="0" presId="urn:microsoft.com/office/officeart/2005/8/layout/vProcess5"/>
    <dgm:cxn modelId="{15DFE52C-C10B-4D0A-9911-AC5699AA0C61}" srcId="{10F8705A-FE39-446C-894E-625DFE30001B}" destId="{C30CF22F-0E12-4B26-8546-D2F71102285A}" srcOrd="1" destOrd="0" parTransId="{1F4F0764-621C-4344-B3DA-FED325A01C76}" sibTransId="{F486D862-0A72-44B7-A2E0-12BC5F69A6EA}"/>
    <dgm:cxn modelId="{7CD49D0C-99A9-4EF9-8E23-09BE5A366213}" type="presOf" srcId="{18FE09F1-D3E7-4B75-82B7-50426A070198}" destId="{F0984847-837D-4D00-AFBD-CDCF64542875}" srcOrd="0" destOrd="0" presId="urn:microsoft.com/office/officeart/2005/8/layout/vProcess5"/>
    <dgm:cxn modelId="{09512E4E-8D54-4A2B-8938-68FA10613B83}" type="presParOf" srcId="{C195D73E-7C32-4003-B549-975BD78F94FE}" destId="{82BF34F7-419C-438F-B03E-0E0BA4BEB1FA}" srcOrd="0" destOrd="0" presId="urn:microsoft.com/office/officeart/2005/8/layout/vProcess5"/>
    <dgm:cxn modelId="{AA4EBEBA-080A-44CA-9915-7280B9B37829}" type="presParOf" srcId="{C195D73E-7C32-4003-B549-975BD78F94FE}" destId="{1ADF0E9E-F118-43AB-A4A6-9E33351DBC53}" srcOrd="1" destOrd="0" presId="urn:microsoft.com/office/officeart/2005/8/layout/vProcess5"/>
    <dgm:cxn modelId="{6C157AA3-5961-40FE-8A54-B1196EE06ADF}" type="presParOf" srcId="{C195D73E-7C32-4003-B549-975BD78F94FE}" destId="{B95876FE-F3A5-4924-B643-DD543433A3C9}" srcOrd="2" destOrd="0" presId="urn:microsoft.com/office/officeart/2005/8/layout/vProcess5"/>
    <dgm:cxn modelId="{A2635241-5F83-49E6-A198-9EB3792684D1}" type="presParOf" srcId="{C195D73E-7C32-4003-B549-975BD78F94FE}" destId="{5769EDBE-DFC5-4DF2-84A7-8A025E5B5478}" srcOrd="3" destOrd="0" presId="urn:microsoft.com/office/officeart/2005/8/layout/vProcess5"/>
    <dgm:cxn modelId="{45C5658B-9456-424C-AC56-C67EB4E4AF44}" type="presParOf" srcId="{C195D73E-7C32-4003-B549-975BD78F94FE}" destId="{E552EACB-0FBE-4B5E-B011-4B0A0F1DA27A}" srcOrd="4" destOrd="0" presId="urn:microsoft.com/office/officeart/2005/8/layout/vProcess5"/>
    <dgm:cxn modelId="{1B53838D-DB0A-40B2-B281-3C9AE6C1A3C8}" type="presParOf" srcId="{C195D73E-7C32-4003-B549-975BD78F94FE}" destId="{CEDC7835-E8CA-456F-9BE1-08ADACAC6053}" srcOrd="5" destOrd="0" presId="urn:microsoft.com/office/officeart/2005/8/layout/vProcess5"/>
    <dgm:cxn modelId="{BD7CBC6D-49A4-496B-918A-817973608A81}" type="presParOf" srcId="{C195D73E-7C32-4003-B549-975BD78F94FE}" destId="{60F379E5-AD7C-4042-BD2D-9244EA68AA82}" srcOrd="6" destOrd="0" presId="urn:microsoft.com/office/officeart/2005/8/layout/vProcess5"/>
    <dgm:cxn modelId="{53C67101-B2A6-4B33-B17A-32C436CFFCCE}" type="presParOf" srcId="{C195D73E-7C32-4003-B549-975BD78F94FE}" destId="{D51E9466-3C5C-4D7D-AA04-288855AE9994}" srcOrd="7" destOrd="0" presId="urn:microsoft.com/office/officeart/2005/8/layout/vProcess5"/>
    <dgm:cxn modelId="{063865F6-76E2-4E63-BEA7-90A57C0BA9B1}" type="presParOf" srcId="{C195D73E-7C32-4003-B549-975BD78F94FE}" destId="{6CBA9590-E658-4410-B0A1-EFC20A579A9B}" srcOrd="8" destOrd="0" presId="urn:microsoft.com/office/officeart/2005/8/layout/vProcess5"/>
    <dgm:cxn modelId="{DF890E3D-9FBC-4208-8DD2-E2C8A404DBEF}" type="presParOf" srcId="{C195D73E-7C32-4003-B549-975BD78F94FE}" destId="{F0984847-837D-4D00-AFBD-CDCF64542875}" srcOrd="9" destOrd="0" presId="urn:microsoft.com/office/officeart/2005/8/layout/vProcess5"/>
    <dgm:cxn modelId="{4AE17238-1D05-48B7-8217-031212319B90}" type="presParOf" srcId="{C195D73E-7C32-4003-B549-975BD78F94FE}" destId="{282B249C-F54D-43B5-A32A-E6B4DC4B446A}" srcOrd="10" destOrd="0" presId="urn:microsoft.com/office/officeart/2005/8/layout/vProcess5"/>
    <dgm:cxn modelId="{DC290989-27AC-44B7-BF68-05B3E1C77BFE}" type="presParOf" srcId="{C195D73E-7C32-4003-B549-975BD78F94FE}" destId="{B2E10C5A-5607-4149-AB82-DD35C1FAF3F7}" srcOrd="11" destOrd="0" presId="urn:microsoft.com/office/officeart/2005/8/layout/vProcess5"/>
    <dgm:cxn modelId="{82F4579C-B637-4137-97C6-5EAAA01B2A72}" type="presParOf" srcId="{C195D73E-7C32-4003-B549-975BD78F94FE}" destId="{2FB580DE-8B9A-4EF8-B3E9-40305D902416}" srcOrd="12" destOrd="0" presId="urn:microsoft.com/office/officeart/2005/8/layout/vProcess5"/>
    <dgm:cxn modelId="{F1A2D6D5-23AF-4AE2-B723-A7472BF438DA}" type="presParOf" srcId="{C195D73E-7C32-4003-B549-975BD78F94FE}" destId="{CF0246F4-9BC7-468D-9437-96227A11489A}" srcOrd="13" destOrd="0" presId="urn:microsoft.com/office/officeart/2005/8/layout/vProcess5"/>
    <dgm:cxn modelId="{367625E2-FA0C-48C4-AB99-F125823777D6}" type="presParOf" srcId="{C195D73E-7C32-4003-B549-975BD78F94FE}" destId="{F34E896F-AA02-4568-B077-FB4B10222D8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1585F-3628-4376-BE8C-09928C91DBEB}"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941F9634-C7B2-4513-8C8A-9B3FE5ABBBDA}">
      <dgm:prSet phldrT="[Text]"/>
      <dgm:spPr/>
      <dgm:t>
        <a:bodyPr/>
        <a:lstStyle/>
        <a:p>
          <a:r>
            <a:rPr lang="en-US" dirty="0" smtClean="0"/>
            <a:t>Four Topics</a:t>
          </a:r>
          <a:endParaRPr lang="en-US" dirty="0"/>
        </a:p>
      </dgm:t>
    </dgm:pt>
    <dgm:pt modelId="{3B46B424-EBC0-499A-92BA-5B44E0BE5B9E}" type="parTrans" cxnId="{BE9F4FF7-CF73-4B07-B758-AF575A392049}">
      <dgm:prSet/>
      <dgm:spPr/>
      <dgm:t>
        <a:bodyPr/>
        <a:lstStyle/>
        <a:p>
          <a:endParaRPr lang="en-US"/>
        </a:p>
      </dgm:t>
    </dgm:pt>
    <dgm:pt modelId="{965920AF-0893-4B49-8E4C-BD3A69996B78}" type="sibTrans" cxnId="{BE9F4FF7-CF73-4B07-B758-AF575A392049}">
      <dgm:prSet/>
      <dgm:spPr/>
      <dgm:t>
        <a:bodyPr/>
        <a:lstStyle/>
        <a:p>
          <a:endParaRPr lang="en-US"/>
        </a:p>
      </dgm:t>
    </dgm:pt>
    <dgm:pt modelId="{E2C33C5B-22B9-4DE8-AA31-B630778F8804}">
      <dgm:prSet phldrT="[Text]"/>
      <dgm:spPr/>
      <dgm:t>
        <a:bodyPr/>
        <a:lstStyle/>
        <a:p>
          <a:pPr>
            <a:spcAft>
              <a:spcPts val="1200"/>
            </a:spcAft>
          </a:pPr>
          <a:r>
            <a:rPr lang="en-US" dirty="0" smtClean="0"/>
            <a:t>Flourishing &amp; Resilient Children</a:t>
          </a:r>
          <a:endParaRPr lang="en-US" dirty="0"/>
        </a:p>
      </dgm:t>
    </dgm:pt>
    <dgm:pt modelId="{3DD3BB51-7006-48D3-B196-8F0D78D35D1A}" type="parTrans" cxnId="{F0480667-6738-4E89-AA73-193195A70D3C}">
      <dgm:prSet/>
      <dgm:spPr/>
      <dgm:t>
        <a:bodyPr/>
        <a:lstStyle/>
        <a:p>
          <a:endParaRPr lang="en-US"/>
        </a:p>
      </dgm:t>
    </dgm:pt>
    <dgm:pt modelId="{4E43E385-D184-4368-A9C6-93D64693DFC4}" type="sibTrans" cxnId="{F0480667-6738-4E89-AA73-193195A70D3C}">
      <dgm:prSet/>
      <dgm:spPr/>
      <dgm:t>
        <a:bodyPr/>
        <a:lstStyle/>
        <a:p>
          <a:endParaRPr lang="en-US"/>
        </a:p>
      </dgm:t>
    </dgm:pt>
    <dgm:pt modelId="{03557918-61C5-456D-B38C-AA9B18E72D09}">
      <dgm:prSet phldrT="[Text]"/>
      <dgm:spPr/>
      <dgm:t>
        <a:bodyPr/>
        <a:lstStyle/>
        <a:p>
          <a:r>
            <a:rPr lang="en-US" dirty="0" smtClean="0"/>
            <a:t>Four Questions</a:t>
          </a:r>
          <a:endParaRPr lang="en-US" dirty="0"/>
        </a:p>
      </dgm:t>
    </dgm:pt>
    <dgm:pt modelId="{48E13EE0-F1D3-4522-AAEF-76F53F6A1BB4}" type="parTrans" cxnId="{4D300881-2D80-445C-ACED-51CB2CF98334}">
      <dgm:prSet/>
      <dgm:spPr/>
      <dgm:t>
        <a:bodyPr/>
        <a:lstStyle/>
        <a:p>
          <a:endParaRPr lang="en-US"/>
        </a:p>
      </dgm:t>
    </dgm:pt>
    <dgm:pt modelId="{CCCD4927-E078-4674-8F1B-2B605489CCB6}" type="sibTrans" cxnId="{4D300881-2D80-445C-ACED-51CB2CF98334}">
      <dgm:prSet/>
      <dgm:spPr/>
      <dgm:t>
        <a:bodyPr/>
        <a:lstStyle/>
        <a:p>
          <a:endParaRPr lang="en-US"/>
        </a:p>
      </dgm:t>
    </dgm:pt>
    <dgm:pt modelId="{87E13D6A-8EC0-4D69-86B9-30D1AE0FA3BA}">
      <dgm:prSet phldrT="[Text]"/>
      <dgm:spPr/>
      <dgm:t>
        <a:bodyPr/>
        <a:lstStyle/>
        <a:p>
          <a:pPr>
            <a:spcAft>
              <a:spcPts val="1200"/>
            </a:spcAft>
          </a:pPr>
          <a:r>
            <a:rPr lang="en-US" dirty="0" smtClean="0"/>
            <a:t>What is your initial reaction? </a:t>
          </a:r>
          <a:endParaRPr lang="en-US" dirty="0"/>
        </a:p>
      </dgm:t>
    </dgm:pt>
    <dgm:pt modelId="{863381FA-10A3-4BBB-8B0C-3F2EADD044B4}" type="parTrans" cxnId="{6615E340-DFBD-48DB-B94E-8103D018803D}">
      <dgm:prSet/>
      <dgm:spPr/>
      <dgm:t>
        <a:bodyPr/>
        <a:lstStyle/>
        <a:p>
          <a:endParaRPr lang="en-US"/>
        </a:p>
      </dgm:t>
    </dgm:pt>
    <dgm:pt modelId="{65ED2553-EACC-45F5-BB24-FE61EAB7E62A}" type="sibTrans" cxnId="{6615E340-DFBD-48DB-B94E-8103D018803D}">
      <dgm:prSet/>
      <dgm:spPr/>
      <dgm:t>
        <a:bodyPr/>
        <a:lstStyle/>
        <a:p>
          <a:endParaRPr lang="en-US"/>
        </a:p>
      </dgm:t>
    </dgm:pt>
    <dgm:pt modelId="{02202EED-45EF-4A37-B182-59A98C55FE37}">
      <dgm:prSet phldrT="[Text]"/>
      <dgm:spPr/>
      <dgm:t>
        <a:bodyPr/>
        <a:lstStyle/>
        <a:p>
          <a:pPr>
            <a:spcAft>
              <a:spcPts val="1200"/>
            </a:spcAft>
          </a:pPr>
          <a:r>
            <a:rPr lang="en-US" dirty="0" smtClean="0"/>
            <a:t>Adverse Childhood Experiences</a:t>
          </a:r>
          <a:endParaRPr lang="en-US" dirty="0"/>
        </a:p>
      </dgm:t>
    </dgm:pt>
    <dgm:pt modelId="{9C39DFC2-93E9-41C9-85DA-5502998AC62D}" type="parTrans" cxnId="{ECFE81FF-2327-4DCB-8BCD-D54EA883B3A9}">
      <dgm:prSet/>
      <dgm:spPr/>
      <dgm:t>
        <a:bodyPr/>
        <a:lstStyle/>
        <a:p>
          <a:endParaRPr lang="en-US"/>
        </a:p>
      </dgm:t>
    </dgm:pt>
    <dgm:pt modelId="{1DB256C6-62D8-4536-ACDE-58EE626BB1EA}" type="sibTrans" cxnId="{ECFE81FF-2327-4DCB-8BCD-D54EA883B3A9}">
      <dgm:prSet/>
      <dgm:spPr/>
      <dgm:t>
        <a:bodyPr/>
        <a:lstStyle/>
        <a:p>
          <a:endParaRPr lang="en-US"/>
        </a:p>
      </dgm:t>
    </dgm:pt>
    <dgm:pt modelId="{F40E6E18-BE8E-45E3-A5E9-E23FCFCB8389}">
      <dgm:prSet phldrT="[Text]"/>
      <dgm:spPr/>
      <dgm:t>
        <a:bodyPr/>
        <a:lstStyle/>
        <a:p>
          <a:pPr>
            <a:spcAft>
              <a:spcPts val="1200"/>
            </a:spcAft>
          </a:pPr>
          <a:r>
            <a:rPr lang="en-US" dirty="0" smtClean="0"/>
            <a:t>Reading, Singing, &amp; Telling Stories</a:t>
          </a:r>
          <a:endParaRPr lang="en-US" dirty="0"/>
        </a:p>
      </dgm:t>
    </dgm:pt>
    <dgm:pt modelId="{C50B9254-8625-4620-8E45-A80AD1762870}" type="parTrans" cxnId="{C4A9854D-2276-4F27-A118-F18EE71693EF}">
      <dgm:prSet/>
      <dgm:spPr/>
      <dgm:t>
        <a:bodyPr/>
        <a:lstStyle/>
        <a:p>
          <a:endParaRPr lang="en-US"/>
        </a:p>
      </dgm:t>
    </dgm:pt>
    <dgm:pt modelId="{A6CC1602-B102-4A3D-A25B-87B9B0034178}" type="sibTrans" cxnId="{C4A9854D-2276-4F27-A118-F18EE71693EF}">
      <dgm:prSet/>
      <dgm:spPr/>
      <dgm:t>
        <a:bodyPr/>
        <a:lstStyle/>
        <a:p>
          <a:endParaRPr lang="en-US"/>
        </a:p>
      </dgm:t>
    </dgm:pt>
    <dgm:pt modelId="{FA6CF1A3-6959-41A5-A449-538EF50A701B}">
      <dgm:prSet phldrT="[Text]"/>
      <dgm:spPr/>
      <dgm:t>
        <a:bodyPr/>
        <a:lstStyle/>
        <a:p>
          <a:pPr>
            <a:spcAft>
              <a:spcPts val="1200"/>
            </a:spcAft>
          </a:pPr>
          <a:r>
            <a:rPr lang="en-US" dirty="0" smtClean="0"/>
            <a:t>Family Resiliency &amp; Parent Support </a:t>
          </a:r>
          <a:endParaRPr lang="en-US" dirty="0"/>
        </a:p>
      </dgm:t>
    </dgm:pt>
    <dgm:pt modelId="{80670EB6-7142-4413-BBC1-477507108ADE}" type="parTrans" cxnId="{41925A58-10EB-40FE-9F3F-01A552DB6FE1}">
      <dgm:prSet/>
      <dgm:spPr/>
      <dgm:t>
        <a:bodyPr/>
        <a:lstStyle/>
        <a:p>
          <a:endParaRPr lang="en-US"/>
        </a:p>
      </dgm:t>
    </dgm:pt>
    <dgm:pt modelId="{4CDD190A-B8C7-47FC-B7C3-F6DB02396E1D}" type="sibTrans" cxnId="{41925A58-10EB-40FE-9F3F-01A552DB6FE1}">
      <dgm:prSet/>
      <dgm:spPr/>
      <dgm:t>
        <a:bodyPr/>
        <a:lstStyle/>
        <a:p>
          <a:endParaRPr lang="en-US"/>
        </a:p>
      </dgm:t>
    </dgm:pt>
    <dgm:pt modelId="{E91C7F44-56AA-4E9F-A74D-55386E90FEDE}">
      <dgm:prSet phldrT="[Text]"/>
      <dgm:spPr/>
      <dgm:t>
        <a:bodyPr/>
        <a:lstStyle/>
        <a:p>
          <a:pPr>
            <a:spcAft>
              <a:spcPts val="1200"/>
            </a:spcAft>
          </a:pPr>
          <a:r>
            <a:rPr lang="en-US" dirty="0" smtClean="0"/>
            <a:t>Do these results reflect your experiences? </a:t>
          </a:r>
          <a:endParaRPr lang="en-US" dirty="0"/>
        </a:p>
      </dgm:t>
    </dgm:pt>
    <dgm:pt modelId="{96E42B22-41FE-4799-8850-CA0B1D4FC88F}" type="parTrans" cxnId="{4A62E8AE-4394-42FE-90B2-2FB51A6BF649}">
      <dgm:prSet/>
      <dgm:spPr/>
      <dgm:t>
        <a:bodyPr/>
        <a:lstStyle/>
        <a:p>
          <a:endParaRPr lang="en-US"/>
        </a:p>
      </dgm:t>
    </dgm:pt>
    <dgm:pt modelId="{D21D2BFB-A58D-481A-B960-AC2341424DE5}" type="sibTrans" cxnId="{4A62E8AE-4394-42FE-90B2-2FB51A6BF649}">
      <dgm:prSet/>
      <dgm:spPr/>
      <dgm:t>
        <a:bodyPr/>
        <a:lstStyle/>
        <a:p>
          <a:endParaRPr lang="en-US"/>
        </a:p>
      </dgm:t>
    </dgm:pt>
    <dgm:pt modelId="{AF862DD0-A916-4B41-B882-EE84CC1D3999}">
      <dgm:prSet phldrT="[Text]"/>
      <dgm:spPr/>
      <dgm:t>
        <a:bodyPr/>
        <a:lstStyle/>
        <a:p>
          <a:pPr>
            <a:spcAft>
              <a:spcPts val="1200"/>
            </a:spcAft>
          </a:pPr>
          <a:r>
            <a:rPr lang="en-US" dirty="0" smtClean="0"/>
            <a:t>What additional questions does this raise for you? </a:t>
          </a:r>
          <a:endParaRPr lang="en-US" dirty="0"/>
        </a:p>
      </dgm:t>
    </dgm:pt>
    <dgm:pt modelId="{FC2960AB-9108-4062-BFEF-03DA28503692}" type="parTrans" cxnId="{66156086-8689-4CDE-86AB-E49CB4ED61C7}">
      <dgm:prSet/>
      <dgm:spPr/>
      <dgm:t>
        <a:bodyPr/>
        <a:lstStyle/>
        <a:p>
          <a:endParaRPr lang="en-US"/>
        </a:p>
      </dgm:t>
    </dgm:pt>
    <dgm:pt modelId="{AFA052F0-B2D5-4FF6-90C1-B7D008C5F935}" type="sibTrans" cxnId="{66156086-8689-4CDE-86AB-E49CB4ED61C7}">
      <dgm:prSet/>
      <dgm:spPr/>
      <dgm:t>
        <a:bodyPr/>
        <a:lstStyle/>
        <a:p>
          <a:endParaRPr lang="en-US"/>
        </a:p>
      </dgm:t>
    </dgm:pt>
    <dgm:pt modelId="{06BF7C6A-BA6B-4CA1-897F-B0C36911272C}">
      <dgm:prSet phldrT="[Text]"/>
      <dgm:spPr/>
      <dgm:t>
        <a:bodyPr/>
        <a:lstStyle/>
        <a:p>
          <a:pPr>
            <a:spcAft>
              <a:spcPts val="1200"/>
            </a:spcAft>
          </a:pPr>
          <a:r>
            <a:rPr lang="en-US" dirty="0" smtClean="0"/>
            <a:t>If we spoke with one voice, what would we be saying? </a:t>
          </a:r>
          <a:endParaRPr lang="en-US" dirty="0"/>
        </a:p>
      </dgm:t>
    </dgm:pt>
    <dgm:pt modelId="{B1E4535C-CC9E-4BCC-B746-0067B1E87FDF}" type="parTrans" cxnId="{BC0E26F7-162E-4050-ABD4-0DEE08E3280B}">
      <dgm:prSet/>
      <dgm:spPr/>
      <dgm:t>
        <a:bodyPr/>
        <a:lstStyle/>
        <a:p>
          <a:endParaRPr lang="en-US"/>
        </a:p>
      </dgm:t>
    </dgm:pt>
    <dgm:pt modelId="{8EC13A9D-25BF-422F-BE6A-C2A577A6C8D8}" type="sibTrans" cxnId="{BC0E26F7-162E-4050-ABD4-0DEE08E3280B}">
      <dgm:prSet/>
      <dgm:spPr/>
      <dgm:t>
        <a:bodyPr/>
        <a:lstStyle/>
        <a:p>
          <a:endParaRPr lang="en-US"/>
        </a:p>
      </dgm:t>
    </dgm:pt>
    <dgm:pt modelId="{184C62AB-D059-4FF1-9AEF-FA36CBA2AA00}">
      <dgm:prSet/>
      <dgm:spPr/>
      <dgm:t>
        <a:bodyPr/>
        <a:lstStyle/>
        <a:p>
          <a:r>
            <a:rPr lang="en-US" dirty="0" smtClean="0"/>
            <a:t>Eight Data Dives!</a:t>
          </a:r>
          <a:endParaRPr lang="en-US" dirty="0"/>
        </a:p>
      </dgm:t>
    </dgm:pt>
    <dgm:pt modelId="{0EDF64FA-BC57-4F53-8278-EAF03ABA94BA}" type="parTrans" cxnId="{D11D8F42-CB48-4F45-A5A8-5B7A631824D3}">
      <dgm:prSet/>
      <dgm:spPr/>
      <dgm:t>
        <a:bodyPr/>
        <a:lstStyle/>
        <a:p>
          <a:endParaRPr lang="en-US"/>
        </a:p>
      </dgm:t>
    </dgm:pt>
    <dgm:pt modelId="{723E6CC8-2E53-44F2-816D-5AEB11669722}" type="sibTrans" cxnId="{D11D8F42-CB48-4F45-A5A8-5B7A631824D3}">
      <dgm:prSet/>
      <dgm:spPr/>
      <dgm:t>
        <a:bodyPr/>
        <a:lstStyle/>
        <a:p>
          <a:endParaRPr lang="en-US"/>
        </a:p>
      </dgm:t>
    </dgm:pt>
    <dgm:pt modelId="{0A6111A6-7056-4E43-A1E0-64CA4834C97B}">
      <dgm:prSet/>
      <dgm:spPr/>
      <dgm:t>
        <a:bodyPr/>
        <a:lstStyle/>
        <a:p>
          <a:pPr>
            <a:spcAft>
              <a:spcPts val="1200"/>
            </a:spcAft>
          </a:pPr>
          <a:r>
            <a:rPr lang="en-US" dirty="0" smtClean="0"/>
            <a:t>American Indian/ Alaska Native</a:t>
          </a:r>
          <a:endParaRPr lang="en-US" dirty="0"/>
        </a:p>
      </dgm:t>
    </dgm:pt>
    <dgm:pt modelId="{1B859A7B-8CCD-481E-8348-70E03A6746AB}" type="parTrans" cxnId="{0A2AE014-2D07-49C8-A004-AF8DFF14E38F}">
      <dgm:prSet/>
      <dgm:spPr/>
      <dgm:t>
        <a:bodyPr/>
        <a:lstStyle/>
        <a:p>
          <a:endParaRPr lang="en-US"/>
        </a:p>
      </dgm:t>
    </dgm:pt>
    <dgm:pt modelId="{0739FF83-4D61-40EB-9E09-D6DC4278F117}" type="sibTrans" cxnId="{0A2AE014-2D07-49C8-A004-AF8DFF14E38F}">
      <dgm:prSet/>
      <dgm:spPr/>
      <dgm:t>
        <a:bodyPr/>
        <a:lstStyle/>
        <a:p>
          <a:endParaRPr lang="en-US"/>
        </a:p>
      </dgm:t>
    </dgm:pt>
    <dgm:pt modelId="{F66D4416-3C33-4453-ABDF-EC93911CC0B0}">
      <dgm:prSet/>
      <dgm:spPr/>
      <dgm:t>
        <a:bodyPr/>
        <a:lstStyle/>
        <a:p>
          <a:pPr>
            <a:spcAft>
              <a:spcPts val="1200"/>
            </a:spcAft>
          </a:pPr>
          <a:r>
            <a:rPr lang="en-US" dirty="0" smtClean="0"/>
            <a:t>Chinese American*</a:t>
          </a:r>
          <a:endParaRPr lang="en-US" dirty="0"/>
        </a:p>
      </dgm:t>
    </dgm:pt>
    <dgm:pt modelId="{B5844D33-ECF7-4EDB-A9B5-E2DE6A5791D0}" type="parTrans" cxnId="{15A71CC0-9341-4BDE-B8E4-E61D235979E3}">
      <dgm:prSet/>
      <dgm:spPr/>
      <dgm:t>
        <a:bodyPr/>
        <a:lstStyle/>
        <a:p>
          <a:endParaRPr lang="en-US"/>
        </a:p>
      </dgm:t>
    </dgm:pt>
    <dgm:pt modelId="{F4F6271C-2214-4CAF-9BCE-CC61EBB5DC91}" type="sibTrans" cxnId="{15A71CC0-9341-4BDE-B8E4-E61D235979E3}">
      <dgm:prSet/>
      <dgm:spPr/>
      <dgm:t>
        <a:bodyPr/>
        <a:lstStyle/>
        <a:p>
          <a:endParaRPr lang="en-US"/>
        </a:p>
      </dgm:t>
    </dgm:pt>
    <dgm:pt modelId="{A8739265-1CB3-45AD-BDFA-FE0EBA757DBA}">
      <dgm:prSet/>
      <dgm:spPr/>
      <dgm:t>
        <a:bodyPr/>
        <a:lstStyle/>
        <a:p>
          <a:pPr>
            <a:spcAft>
              <a:spcPts val="1200"/>
            </a:spcAft>
          </a:pPr>
          <a:r>
            <a:rPr lang="en-US" dirty="0" smtClean="0"/>
            <a:t>Vietnamese American*</a:t>
          </a:r>
          <a:endParaRPr lang="en-US" dirty="0"/>
        </a:p>
      </dgm:t>
    </dgm:pt>
    <dgm:pt modelId="{9305C185-2946-4F79-8A09-3CDB25F425E7}" type="parTrans" cxnId="{9F32E9AA-C690-411B-A92C-E73BAB3A5307}">
      <dgm:prSet/>
      <dgm:spPr/>
      <dgm:t>
        <a:bodyPr/>
        <a:lstStyle/>
        <a:p>
          <a:endParaRPr lang="en-US"/>
        </a:p>
      </dgm:t>
    </dgm:pt>
    <dgm:pt modelId="{000B5890-2675-4CED-9339-47BC7E890689}" type="sibTrans" cxnId="{9F32E9AA-C690-411B-A92C-E73BAB3A5307}">
      <dgm:prSet/>
      <dgm:spPr/>
      <dgm:t>
        <a:bodyPr/>
        <a:lstStyle/>
        <a:p>
          <a:endParaRPr lang="en-US"/>
        </a:p>
      </dgm:t>
    </dgm:pt>
    <dgm:pt modelId="{94DC859A-257E-4D48-8F06-876D6A9BC3D1}">
      <dgm:prSet/>
      <dgm:spPr/>
      <dgm:t>
        <a:bodyPr/>
        <a:lstStyle/>
        <a:p>
          <a:pPr>
            <a:spcAft>
              <a:spcPts val="1200"/>
            </a:spcAft>
          </a:pPr>
          <a:r>
            <a:rPr lang="en-US" dirty="0" err="1" smtClean="0"/>
            <a:t>Latinx</a:t>
          </a:r>
          <a:r>
            <a:rPr lang="en-US" dirty="0" smtClean="0"/>
            <a:t>*</a:t>
          </a:r>
          <a:endParaRPr lang="en-US" dirty="0"/>
        </a:p>
      </dgm:t>
    </dgm:pt>
    <dgm:pt modelId="{02CDF539-39EC-417B-AC08-FB357C2652A8}" type="parTrans" cxnId="{63F30827-D5E8-40D9-B577-464AA445F8D6}">
      <dgm:prSet/>
      <dgm:spPr/>
      <dgm:t>
        <a:bodyPr/>
        <a:lstStyle/>
        <a:p>
          <a:endParaRPr lang="en-US"/>
        </a:p>
      </dgm:t>
    </dgm:pt>
    <dgm:pt modelId="{107258F5-1F90-4FAF-B613-293AB50D460A}" type="sibTrans" cxnId="{63F30827-D5E8-40D9-B577-464AA445F8D6}">
      <dgm:prSet/>
      <dgm:spPr/>
      <dgm:t>
        <a:bodyPr/>
        <a:lstStyle/>
        <a:p>
          <a:endParaRPr lang="en-US"/>
        </a:p>
      </dgm:t>
    </dgm:pt>
    <dgm:pt modelId="{4771308D-80CA-479C-A362-61E1E82EA7DE}">
      <dgm:prSet/>
      <dgm:spPr/>
      <dgm:t>
        <a:bodyPr/>
        <a:lstStyle/>
        <a:p>
          <a:pPr>
            <a:spcAft>
              <a:spcPts val="1200"/>
            </a:spcAft>
          </a:pPr>
          <a:r>
            <a:rPr lang="en-US" dirty="0" smtClean="0"/>
            <a:t>LGBTQ2S</a:t>
          </a:r>
          <a:endParaRPr lang="en-US" dirty="0"/>
        </a:p>
      </dgm:t>
    </dgm:pt>
    <dgm:pt modelId="{C36DF784-1C8D-41DF-920E-0777D6F31FD6}" type="parTrans" cxnId="{89467B54-8C29-4C92-AADD-0B07811AB5E2}">
      <dgm:prSet/>
      <dgm:spPr/>
      <dgm:t>
        <a:bodyPr/>
        <a:lstStyle/>
        <a:p>
          <a:endParaRPr lang="en-US"/>
        </a:p>
      </dgm:t>
    </dgm:pt>
    <dgm:pt modelId="{58727062-DEB8-414B-8893-122B748BA790}" type="sibTrans" cxnId="{89467B54-8C29-4C92-AADD-0B07811AB5E2}">
      <dgm:prSet/>
      <dgm:spPr/>
      <dgm:t>
        <a:bodyPr/>
        <a:lstStyle/>
        <a:p>
          <a:endParaRPr lang="en-US"/>
        </a:p>
      </dgm:t>
    </dgm:pt>
    <dgm:pt modelId="{DB3A870E-E0FB-4B5E-935F-A4247BCA3703}">
      <dgm:prSet/>
      <dgm:spPr/>
      <dgm:t>
        <a:bodyPr/>
        <a:lstStyle/>
        <a:p>
          <a:pPr>
            <a:spcAft>
              <a:spcPts val="1200"/>
            </a:spcAft>
          </a:pPr>
          <a:r>
            <a:rPr lang="en-US" dirty="0" smtClean="0"/>
            <a:t>Black/African American </a:t>
          </a:r>
          <a:endParaRPr lang="en-US" dirty="0"/>
        </a:p>
      </dgm:t>
    </dgm:pt>
    <dgm:pt modelId="{380621EC-757D-4793-B3D2-58455E33DE75}" type="parTrans" cxnId="{CF084C4C-65E0-4172-83E5-D206550290E3}">
      <dgm:prSet/>
      <dgm:spPr/>
      <dgm:t>
        <a:bodyPr/>
        <a:lstStyle/>
        <a:p>
          <a:endParaRPr lang="en-US"/>
        </a:p>
      </dgm:t>
    </dgm:pt>
    <dgm:pt modelId="{FD3597E2-7A89-4DBC-99D4-3F33F05FC409}" type="sibTrans" cxnId="{CF084C4C-65E0-4172-83E5-D206550290E3}">
      <dgm:prSet/>
      <dgm:spPr/>
      <dgm:t>
        <a:bodyPr/>
        <a:lstStyle/>
        <a:p>
          <a:endParaRPr lang="en-US"/>
        </a:p>
      </dgm:t>
    </dgm:pt>
    <dgm:pt modelId="{351934AA-E296-41EA-A945-6FED1673C475}">
      <dgm:prSet/>
      <dgm:spPr/>
      <dgm:t>
        <a:bodyPr/>
        <a:lstStyle/>
        <a:p>
          <a:pPr>
            <a:spcAft>
              <a:spcPts val="1200"/>
            </a:spcAft>
          </a:pPr>
          <a:r>
            <a:rPr lang="en-US" dirty="0" smtClean="0"/>
            <a:t>Samoan American</a:t>
          </a:r>
          <a:endParaRPr lang="en-US" dirty="0"/>
        </a:p>
      </dgm:t>
    </dgm:pt>
    <dgm:pt modelId="{DF22A743-6CFA-444F-986F-1AA0F41FF7FE}" type="parTrans" cxnId="{04EDE94F-2C03-4E27-9628-22AA2AD93B60}">
      <dgm:prSet/>
      <dgm:spPr/>
      <dgm:t>
        <a:bodyPr/>
        <a:lstStyle/>
        <a:p>
          <a:endParaRPr lang="en-US"/>
        </a:p>
      </dgm:t>
    </dgm:pt>
    <dgm:pt modelId="{0D496D64-B1F9-45B0-A9FF-7416E1F3A0C2}" type="sibTrans" cxnId="{04EDE94F-2C03-4E27-9628-22AA2AD93B60}">
      <dgm:prSet/>
      <dgm:spPr/>
      <dgm:t>
        <a:bodyPr/>
        <a:lstStyle/>
        <a:p>
          <a:endParaRPr lang="en-US"/>
        </a:p>
      </dgm:t>
    </dgm:pt>
    <dgm:pt modelId="{53842FA0-D5A4-462B-B954-4B0799294C2A}">
      <dgm:prSet/>
      <dgm:spPr/>
      <dgm:t>
        <a:bodyPr/>
        <a:lstStyle/>
        <a:p>
          <a:pPr>
            <a:spcAft>
              <a:spcPts val="1200"/>
            </a:spcAft>
          </a:pPr>
          <a:r>
            <a:rPr lang="en-US" dirty="0" smtClean="0"/>
            <a:t>Somali American</a:t>
          </a:r>
          <a:endParaRPr lang="en-US" dirty="0"/>
        </a:p>
      </dgm:t>
    </dgm:pt>
    <dgm:pt modelId="{7106F893-90E4-4909-91F1-6F1B5ABB3456}" type="parTrans" cxnId="{5A5C3FBA-41CF-4CD4-9FCC-72687D035371}">
      <dgm:prSet/>
      <dgm:spPr/>
      <dgm:t>
        <a:bodyPr/>
        <a:lstStyle/>
        <a:p>
          <a:endParaRPr lang="en-US"/>
        </a:p>
      </dgm:t>
    </dgm:pt>
    <dgm:pt modelId="{EB961B7B-6DD0-43DD-AB67-15F3CB885840}" type="sibTrans" cxnId="{5A5C3FBA-41CF-4CD4-9FCC-72687D035371}">
      <dgm:prSet/>
      <dgm:spPr/>
      <dgm:t>
        <a:bodyPr/>
        <a:lstStyle/>
        <a:p>
          <a:endParaRPr lang="en-US"/>
        </a:p>
      </dgm:t>
    </dgm:pt>
    <dgm:pt modelId="{CD2B1FB8-2B24-4BCF-9001-65BB77E7A210}" type="pres">
      <dgm:prSet presAssocID="{CC71585F-3628-4376-BE8C-09928C91DBEB}" presName="Name0" presStyleCnt="0">
        <dgm:presLayoutVars>
          <dgm:dir/>
          <dgm:animLvl val="lvl"/>
          <dgm:resizeHandles val="exact"/>
        </dgm:presLayoutVars>
      </dgm:prSet>
      <dgm:spPr/>
      <dgm:t>
        <a:bodyPr/>
        <a:lstStyle/>
        <a:p>
          <a:endParaRPr lang="en-US"/>
        </a:p>
      </dgm:t>
    </dgm:pt>
    <dgm:pt modelId="{84F90DC7-A518-43D5-A3A4-828288CD4F60}" type="pres">
      <dgm:prSet presAssocID="{941F9634-C7B2-4513-8C8A-9B3FE5ABBBDA}" presName="composite" presStyleCnt="0"/>
      <dgm:spPr/>
      <dgm:t>
        <a:bodyPr/>
        <a:lstStyle/>
        <a:p>
          <a:endParaRPr lang="en-US"/>
        </a:p>
      </dgm:t>
    </dgm:pt>
    <dgm:pt modelId="{5DE3764A-D607-4F6B-91FD-AA00AD73124A}" type="pres">
      <dgm:prSet presAssocID="{941F9634-C7B2-4513-8C8A-9B3FE5ABBBDA}" presName="parTx" presStyleLbl="alignNode1" presStyleIdx="0" presStyleCnt="3">
        <dgm:presLayoutVars>
          <dgm:chMax val="0"/>
          <dgm:chPref val="0"/>
          <dgm:bulletEnabled val="1"/>
        </dgm:presLayoutVars>
      </dgm:prSet>
      <dgm:spPr/>
      <dgm:t>
        <a:bodyPr/>
        <a:lstStyle/>
        <a:p>
          <a:endParaRPr lang="en-US"/>
        </a:p>
      </dgm:t>
    </dgm:pt>
    <dgm:pt modelId="{DE92C41A-9634-46C5-8197-C31B52F51707}" type="pres">
      <dgm:prSet presAssocID="{941F9634-C7B2-4513-8C8A-9B3FE5ABBBDA}" presName="desTx" presStyleLbl="alignAccFollowNode1" presStyleIdx="0" presStyleCnt="3">
        <dgm:presLayoutVars>
          <dgm:bulletEnabled val="1"/>
        </dgm:presLayoutVars>
      </dgm:prSet>
      <dgm:spPr/>
      <dgm:t>
        <a:bodyPr/>
        <a:lstStyle/>
        <a:p>
          <a:endParaRPr lang="en-US"/>
        </a:p>
      </dgm:t>
    </dgm:pt>
    <dgm:pt modelId="{6DD97DD4-B151-439F-B985-AFEDCAF37353}" type="pres">
      <dgm:prSet presAssocID="{965920AF-0893-4B49-8E4C-BD3A69996B78}" presName="space" presStyleCnt="0"/>
      <dgm:spPr/>
      <dgm:t>
        <a:bodyPr/>
        <a:lstStyle/>
        <a:p>
          <a:endParaRPr lang="en-US"/>
        </a:p>
      </dgm:t>
    </dgm:pt>
    <dgm:pt modelId="{2F8114DC-F8C0-46F5-9FC2-7B345288257E}" type="pres">
      <dgm:prSet presAssocID="{03557918-61C5-456D-B38C-AA9B18E72D09}" presName="composite" presStyleCnt="0"/>
      <dgm:spPr/>
      <dgm:t>
        <a:bodyPr/>
        <a:lstStyle/>
        <a:p>
          <a:endParaRPr lang="en-US"/>
        </a:p>
      </dgm:t>
    </dgm:pt>
    <dgm:pt modelId="{3A1D0FF6-33CD-4EF9-B390-13EBBF23BD01}" type="pres">
      <dgm:prSet presAssocID="{03557918-61C5-456D-B38C-AA9B18E72D09}" presName="parTx" presStyleLbl="alignNode1" presStyleIdx="1" presStyleCnt="3">
        <dgm:presLayoutVars>
          <dgm:chMax val="0"/>
          <dgm:chPref val="0"/>
          <dgm:bulletEnabled val="1"/>
        </dgm:presLayoutVars>
      </dgm:prSet>
      <dgm:spPr/>
      <dgm:t>
        <a:bodyPr/>
        <a:lstStyle/>
        <a:p>
          <a:endParaRPr lang="en-US"/>
        </a:p>
      </dgm:t>
    </dgm:pt>
    <dgm:pt modelId="{146BAC1A-3EE6-4E14-AF81-EF6D846DF5F7}" type="pres">
      <dgm:prSet presAssocID="{03557918-61C5-456D-B38C-AA9B18E72D09}" presName="desTx" presStyleLbl="alignAccFollowNode1" presStyleIdx="1" presStyleCnt="3">
        <dgm:presLayoutVars>
          <dgm:bulletEnabled val="1"/>
        </dgm:presLayoutVars>
      </dgm:prSet>
      <dgm:spPr/>
      <dgm:t>
        <a:bodyPr/>
        <a:lstStyle/>
        <a:p>
          <a:endParaRPr lang="en-US"/>
        </a:p>
      </dgm:t>
    </dgm:pt>
    <dgm:pt modelId="{9117F460-D054-4919-9460-17A44D9636DD}" type="pres">
      <dgm:prSet presAssocID="{CCCD4927-E078-4674-8F1B-2B605489CCB6}" presName="space" presStyleCnt="0"/>
      <dgm:spPr/>
    </dgm:pt>
    <dgm:pt modelId="{F3E78572-2BBD-47CA-93B5-258F3DA473F9}" type="pres">
      <dgm:prSet presAssocID="{184C62AB-D059-4FF1-9AEF-FA36CBA2AA00}" presName="composite" presStyleCnt="0"/>
      <dgm:spPr/>
    </dgm:pt>
    <dgm:pt modelId="{9E7A38D2-6E88-4D48-A637-398027349151}" type="pres">
      <dgm:prSet presAssocID="{184C62AB-D059-4FF1-9AEF-FA36CBA2AA00}" presName="parTx" presStyleLbl="alignNode1" presStyleIdx="2" presStyleCnt="3">
        <dgm:presLayoutVars>
          <dgm:chMax val="0"/>
          <dgm:chPref val="0"/>
          <dgm:bulletEnabled val="1"/>
        </dgm:presLayoutVars>
      </dgm:prSet>
      <dgm:spPr/>
      <dgm:t>
        <a:bodyPr/>
        <a:lstStyle/>
        <a:p>
          <a:endParaRPr lang="en-US"/>
        </a:p>
      </dgm:t>
    </dgm:pt>
    <dgm:pt modelId="{E6AE3CFD-53CD-4D97-A5FD-120645D62549}" type="pres">
      <dgm:prSet presAssocID="{184C62AB-D059-4FF1-9AEF-FA36CBA2AA00}" presName="desTx" presStyleLbl="alignAccFollowNode1" presStyleIdx="2" presStyleCnt="3">
        <dgm:presLayoutVars>
          <dgm:bulletEnabled val="1"/>
        </dgm:presLayoutVars>
      </dgm:prSet>
      <dgm:spPr/>
      <dgm:t>
        <a:bodyPr/>
        <a:lstStyle/>
        <a:p>
          <a:endParaRPr lang="en-US"/>
        </a:p>
      </dgm:t>
    </dgm:pt>
  </dgm:ptLst>
  <dgm:cxnLst>
    <dgm:cxn modelId="{BE9F4FF7-CF73-4B07-B758-AF575A392049}" srcId="{CC71585F-3628-4376-BE8C-09928C91DBEB}" destId="{941F9634-C7B2-4513-8C8A-9B3FE5ABBBDA}" srcOrd="0" destOrd="0" parTransId="{3B46B424-EBC0-499A-92BA-5B44E0BE5B9E}" sibTransId="{965920AF-0893-4B49-8E4C-BD3A69996B78}"/>
    <dgm:cxn modelId="{CF084C4C-65E0-4172-83E5-D206550290E3}" srcId="{184C62AB-D059-4FF1-9AEF-FA36CBA2AA00}" destId="{DB3A870E-E0FB-4B5E-935F-A4247BCA3703}" srcOrd="1" destOrd="0" parTransId="{380621EC-757D-4793-B3D2-58455E33DE75}" sibTransId="{FD3597E2-7A89-4DBC-99D4-3F33F05FC409}"/>
    <dgm:cxn modelId="{ECFE81FF-2327-4DCB-8BCD-D54EA883B3A9}" srcId="{941F9634-C7B2-4513-8C8A-9B3FE5ABBBDA}" destId="{02202EED-45EF-4A37-B182-59A98C55FE37}" srcOrd="1" destOrd="0" parTransId="{9C39DFC2-93E9-41C9-85DA-5502998AC62D}" sibTransId="{1DB256C6-62D8-4536-ACDE-58EE626BB1EA}"/>
    <dgm:cxn modelId="{BB46DB88-045A-4B88-85A0-5B68FFACF6FC}" type="presOf" srcId="{4771308D-80CA-479C-A362-61E1E82EA7DE}" destId="{E6AE3CFD-53CD-4D97-A5FD-120645D62549}" srcOrd="0" destOrd="4" presId="urn:microsoft.com/office/officeart/2005/8/layout/hList1"/>
    <dgm:cxn modelId="{473436A6-61EC-4D2B-8CA9-F65F0494F3FD}" type="presOf" srcId="{184C62AB-D059-4FF1-9AEF-FA36CBA2AA00}" destId="{9E7A38D2-6E88-4D48-A637-398027349151}" srcOrd="0" destOrd="0" presId="urn:microsoft.com/office/officeart/2005/8/layout/hList1"/>
    <dgm:cxn modelId="{46B74C54-797B-47B6-ADF1-9B0C08F978BF}" type="presOf" srcId="{941F9634-C7B2-4513-8C8A-9B3FE5ABBBDA}" destId="{5DE3764A-D607-4F6B-91FD-AA00AD73124A}" srcOrd="0" destOrd="0" presId="urn:microsoft.com/office/officeart/2005/8/layout/hList1"/>
    <dgm:cxn modelId="{2E282F14-9AA6-4DB2-9B8D-1EF2997CC67D}" type="presOf" srcId="{CC71585F-3628-4376-BE8C-09928C91DBEB}" destId="{CD2B1FB8-2B24-4BCF-9001-65BB77E7A210}" srcOrd="0" destOrd="0" presId="urn:microsoft.com/office/officeart/2005/8/layout/hList1"/>
    <dgm:cxn modelId="{F0480667-6738-4E89-AA73-193195A70D3C}" srcId="{941F9634-C7B2-4513-8C8A-9B3FE5ABBBDA}" destId="{E2C33C5B-22B9-4DE8-AA31-B630778F8804}" srcOrd="0" destOrd="0" parTransId="{3DD3BB51-7006-48D3-B196-8F0D78D35D1A}" sibTransId="{4E43E385-D184-4368-A9C6-93D64693DFC4}"/>
    <dgm:cxn modelId="{479C8950-D20D-4C5D-A9E2-1CD580F2FE59}" type="presOf" srcId="{02202EED-45EF-4A37-B182-59A98C55FE37}" destId="{DE92C41A-9634-46C5-8197-C31B52F51707}" srcOrd="0" destOrd="1" presId="urn:microsoft.com/office/officeart/2005/8/layout/hList1"/>
    <dgm:cxn modelId="{89467B54-8C29-4C92-AADD-0B07811AB5E2}" srcId="{184C62AB-D059-4FF1-9AEF-FA36CBA2AA00}" destId="{4771308D-80CA-479C-A362-61E1E82EA7DE}" srcOrd="4" destOrd="0" parTransId="{C36DF784-1C8D-41DF-920E-0777D6F31FD6}" sibTransId="{58727062-DEB8-414B-8893-122B748BA790}"/>
    <dgm:cxn modelId="{4D300881-2D80-445C-ACED-51CB2CF98334}" srcId="{CC71585F-3628-4376-BE8C-09928C91DBEB}" destId="{03557918-61C5-456D-B38C-AA9B18E72D09}" srcOrd="1" destOrd="0" parTransId="{48E13EE0-F1D3-4522-AAEF-76F53F6A1BB4}" sibTransId="{CCCD4927-E078-4674-8F1B-2B605489CCB6}"/>
    <dgm:cxn modelId="{08FD87A7-1DA7-4F1D-AE1D-5CE23BEBAF83}" type="presOf" srcId="{94DC859A-257E-4D48-8F06-876D6A9BC3D1}" destId="{E6AE3CFD-53CD-4D97-A5FD-120645D62549}" srcOrd="0" destOrd="3" presId="urn:microsoft.com/office/officeart/2005/8/layout/hList1"/>
    <dgm:cxn modelId="{0A2AE014-2D07-49C8-A004-AF8DFF14E38F}" srcId="{184C62AB-D059-4FF1-9AEF-FA36CBA2AA00}" destId="{0A6111A6-7056-4E43-A1E0-64CA4834C97B}" srcOrd="0" destOrd="0" parTransId="{1B859A7B-8CCD-481E-8348-70E03A6746AB}" sibTransId="{0739FF83-4D61-40EB-9E09-D6DC4278F117}"/>
    <dgm:cxn modelId="{63F30827-D5E8-40D9-B577-464AA445F8D6}" srcId="{184C62AB-D059-4FF1-9AEF-FA36CBA2AA00}" destId="{94DC859A-257E-4D48-8F06-876D6A9BC3D1}" srcOrd="3" destOrd="0" parTransId="{02CDF539-39EC-417B-AC08-FB357C2652A8}" sibTransId="{107258F5-1F90-4FAF-B613-293AB50D460A}"/>
    <dgm:cxn modelId="{6615E340-DFBD-48DB-B94E-8103D018803D}" srcId="{03557918-61C5-456D-B38C-AA9B18E72D09}" destId="{87E13D6A-8EC0-4D69-86B9-30D1AE0FA3BA}" srcOrd="0" destOrd="0" parTransId="{863381FA-10A3-4BBB-8B0C-3F2EADD044B4}" sibTransId="{65ED2553-EACC-45F5-BB24-FE61EAB7E62A}"/>
    <dgm:cxn modelId="{49C3D40E-A44C-49CE-9E44-6634F7C4825E}" type="presOf" srcId="{53842FA0-D5A4-462B-B954-4B0799294C2A}" destId="{E6AE3CFD-53CD-4D97-A5FD-120645D62549}" srcOrd="0" destOrd="6" presId="urn:microsoft.com/office/officeart/2005/8/layout/hList1"/>
    <dgm:cxn modelId="{04EDE94F-2C03-4E27-9628-22AA2AD93B60}" srcId="{184C62AB-D059-4FF1-9AEF-FA36CBA2AA00}" destId="{351934AA-E296-41EA-A945-6FED1673C475}" srcOrd="5" destOrd="0" parTransId="{DF22A743-6CFA-444F-986F-1AA0F41FF7FE}" sibTransId="{0D496D64-B1F9-45B0-A9FF-7416E1F3A0C2}"/>
    <dgm:cxn modelId="{60C64DF1-C31E-484F-88D0-1D4A48664052}" type="presOf" srcId="{0A6111A6-7056-4E43-A1E0-64CA4834C97B}" destId="{E6AE3CFD-53CD-4D97-A5FD-120645D62549}" srcOrd="0" destOrd="0" presId="urn:microsoft.com/office/officeart/2005/8/layout/hList1"/>
    <dgm:cxn modelId="{5E9BAC6A-6D10-44A6-A9F3-F14716D171A7}" type="presOf" srcId="{F66D4416-3C33-4453-ABDF-EC93911CC0B0}" destId="{E6AE3CFD-53CD-4D97-A5FD-120645D62549}" srcOrd="0" destOrd="2" presId="urn:microsoft.com/office/officeart/2005/8/layout/hList1"/>
    <dgm:cxn modelId="{41925A58-10EB-40FE-9F3F-01A552DB6FE1}" srcId="{941F9634-C7B2-4513-8C8A-9B3FE5ABBBDA}" destId="{FA6CF1A3-6959-41A5-A449-538EF50A701B}" srcOrd="3" destOrd="0" parTransId="{80670EB6-7142-4413-BBC1-477507108ADE}" sibTransId="{4CDD190A-B8C7-47FC-B7C3-F6DB02396E1D}"/>
    <dgm:cxn modelId="{67FB258E-30D3-407C-AAE1-FFBEB870A4D8}" type="presOf" srcId="{351934AA-E296-41EA-A945-6FED1673C475}" destId="{E6AE3CFD-53CD-4D97-A5FD-120645D62549}" srcOrd="0" destOrd="5" presId="urn:microsoft.com/office/officeart/2005/8/layout/hList1"/>
    <dgm:cxn modelId="{ACFD3EE3-E670-41BB-AC1E-94EA261C09FC}" type="presOf" srcId="{03557918-61C5-456D-B38C-AA9B18E72D09}" destId="{3A1D0FF6-33CD-4EF9-B390-13EBBF23BD01}" srcOrd="0" destOrd="0" presId="urn:microsoft.com/office/officeart/2005/8/layout/hList1"/>
    <dgm:cxn modelId="{95DC4DED-BB71-4FC7-9F9C-3DFBEB3BB455}" type="presOf" srcId="{06BF7C6A-BA6B-4CA1-897F-B0C36911272C}" destId="{146BAC1A-3EE6-4E14-AF81-EF6D846DF5F7}" srcOrd="0" destOrd="3" presId="urn:microsoft.com/office/officeart/2005/8/layout/hList1"/>
    <dgm:cxn modelId="{C728E5E4-15D2-4BDB-A515-7E3481744B99}" type="presOf" srcId="{87E13D6A-8EC0-4D69-86B9-30D1AE0FA3BA}" destId="{146BAC1A-3EE6-4E14-AF81-EF6D846DF5F7}" srcOrd="0" destOrd="0" presId="urn:microsoft.com/office/officeart/2005/8/layout/hList1"/>
    <dgm:cxn modelId="{9F32E9AA-C690-411B-A92C-E73BAB3A5307}" srcId="{184C62AB-D059-4FF1-9AEF-FA36CBA2AA00}" destId="{A8739265-1CB3-45AD-BDFA-FE0EBA757DBA}" srcOrd="7" destOrd="0" parTransId="{9305C185-2946-4F79-8A09-3CDB25F425E7}" sibTransId="{000B5890-2675-4CED-9339-47BC7E890689}"/>
    <dgm:cxn modelId="{C4A9854D-2276-4F27-A118-F18EE71693EF}" srcId="{941F9634-C7B2-4513-8C8A-9B3FE5ABBBDA}" destId="{F40E6E18-BE8E-45E3-A5E9-E23FCFCB8389}" srcOrd="2" destOrd="0" parTransId="{C50B9254-8625-4620-8E45-A80AD1762870}" sibTransId="{A6CC1602-B102-4A3D-A25B-87B9B0034178}"/>
    <dgm:cxn modelId="{C2B539F3-7076-4880-8FC6-204015804B8A}" type="presOf" srcId="{DB3A870E-E0FB-4B5E-935F-A4247BCA3703}" destId="{E6AE3CFD-53CD-4D97-A5FD-120645D62549}" srcOrd="0" destOrd="1" presId="urn:microsoft.com/office/officeart/2005/8/layout/hList1"/>
    <dgm:cxn modelId="{D9CEFF17-BD25-4781-95A1-B9B8332F0017}" type="presOf" srcId="{E2C33C5B-22B9-4DE8-AA31-B630778F8804}" destId="{DE92C41A-9634-46C5-8197-C31B52F51707}" srcOrd="0" destOrd="0" presId="urn:microsoft.com/office/officeart/2005/8/layout/hList1"/>
    <dgm:cxn modelId="{15A71CC0-9341-4BDE-B8E4-E61D235979E3}" srcId="{184C62AB-D059-4FF1-9AEF-FA36CBA2AA00}" destId="{F66D4416-3C33-4453-ABDF-EC93911CC0B0}" srcOrd="2" destOrd="0" parTransId="{B5844D33-ECF7-4EDB-A9B5-E2DE6A5791D0}" sibTransId="{F4F6271C-2214-4CAF-9BCE-CC61EBB5DC91}"/>
    <dgm:cxn modelId="{66156086-8689-4CDE-86AB-E49CB4ED61C7}" srcId="{03557918-61C5-456D-B38C-AA9B18E72D09}" destId="{AF862DD0-A916-4B41-B882-EE84CC1D3999}" srcOrd="2" destOrd="0" parTransId="{FC2960AB-9108-4062-BFEF-03DA28503692}" sibTransId="{AFA052F0-B2D5-4FF6-90C1-B7D008C5F935}"/>
    <dgm:cxn modelId="{82FE1C67-3C92-4677-A467-B618AA428864}" type="presOf" srcId="{FA6CF1A3-6959-41A5-A449-538EF50A701B}" destId="{DE92C41A-9634-46C5-8197-C31B52F51707}" srcOrd="0" destOrd="3" presId="urn:microsoft.com/office/officeart/2005/8/layout/hList1"/>
    <dgm:cxn modelId="{D11D8F42-CB48-4F45-A5A8-5B7A631824D3}" srcId="{CC71585F-3628-4376-BE8C-09928C91DBEB}" destId="{184C62AB-D059-4FF1-9AEF-FA36CBA2AA00}" srcOrd="2" destOrd="0" parTransId="{0EDF64FA-BC57-4F53-8278-EAF03ABA94BA}" sibTransId="{723E6CC8-2E53-44F2-816D-5AEB11669722}"/>
    <dgm:cxn modelId="{4A62E8AE-4394-42FE-90B2-2FB51A6BF649}" srcId="{03557918-61C5-456D-B38C-AA9B18E72D09}" destId="{E91C7F44-56AA-4E9F-A74D-55386E90FEDE}" srcOrd="1" destOrd="0" parTransId="{96E42B22-41FE-4799-8850-CA0B1D4FC88F}" sibTransId="{D21D2BFB-A58D-481A-B960-AC2341424DE5}"/>
    <dgm:cxn modelId="{CAC4F198-43B0-4A84-8A88-A612987160F3}" type="presOf" srcId="{F40E6E18-BE8E-45E3-A5E9-E23FCFCB8389}" destId="{DE92C41A-9634-46C5-8197-C31B52F51707}" srcOrd="0" destOrd="2" presId="urn:microsoft.com/office/officeart/2005/8/layout/hList1"/>
    <dgm:cxn modelId="{1C93BBA7-3545-48E4-BEB1-901F72FC45CE}" type="presOf" srcId="{A8739265-1CB3-45AD-BDFA-FE0EBA757DBA}" destId="{E6AE3CFD-53CD-4D97-A5FD-120645D62549}" srcOrd="0" destOrd="7" presId="urn:microsoft.com/office/officeart/2005/8/layout/hList1"/>
    <dgm:cxn modelId="{7784012A-093F-4E12-B5EA-D6128972B212}" type="presOf" srcId="{E91C7F44-56AA-4E9F-A74D-55386E90FEDE}" destId="{146BAC1A-3EE6-4E14-AF81-EF6D846DF5F7}" srcOrd="0" destOrd="1" presId="urn:microsoft.com/office/officeart/2005/8/layout/hList1"/>
    <dgm:cxn modelId="{BB8649A9-16C4-4DB4-8FE1-F1617981EA23}" type="presOf" srcId="{AF862DD0-A916-4B41-B882-EE84CC1D3999}" destId="{146BAC1A-3EE6-4E14-AF81-EF6D846DF5F7}" srcOrd="0" destOrd="2" presId="urn:microsoft.com/office/officeart/2005/8/layout/hList1"/>
    <dgm:cxn modelId="{BC0E26F7-162E-4050-ABD4-0DEE08E3280B}" srcId="{03557918-61C5-456D-B38C-AA9B18E72D09}" destId="{06BF7C6A-BA6B-4CA1-897F-B0C36911272C}" srcOrd="3" destOrd="0" parTransId="{B1E4535C-CC9E-4BCC-B746-0067B1E87FDF}" sibTransId="{8EC13A9D-25BF-422F-BE6A-C2A577A6C8D8}"/>
    <dgm:cxn modelId="{5A5C3FBA-41CF-4CD4-9FCC-72687D035371}" srcId="{184C62AB-D059-4FF1-9AEF-FA36CBA2AA00}" destId="{53842FA0-D5A4-462B-B954-4B0799294C2A}" srcOrd="6" destOrd="0" parTransId="{7106F893-90E4-4909-91F1-6F1B5ABB3456}" sibTransId="{EB961B7B-6DD0-43DD-AB67-15F3CB885840}"/>
    <dgm:cxn modelId="{E3D46F6E-FB26-4C52-BBED-AF2AD4A61189}" type="presParOf" srcId="{CD2B1FB8-2B24-4BCF-9001-65BB77E7A210}" destId="{84F90DC7-A518-43D5-A3A4-828288CD4F60}" srcOrd="0" destOrd="0" presId="urn:microsoft.com/office/officeart/2005/8/layout/hList1"/>
    <dgm:cxn modelId="{0269FE42-B5B7-47E8-908D-DCC3C49D993E}" type="presParOf" srcId="{84F90DC7-A518-43D5-A3A4-828288CD4F60}" destId="{5DE3764A-D607-4F6B-91FD-AA00AD73124A}" srcOrd="0" destOrd="0" presId="urn:microsoft.com/office/officeart/2005/8/layout/hList1"/>
    <dgm:cxn modelId="{34C3DC07-73F1-4237-859F-3BB289F28918}" type="presParOf" srcId="{84F90DC7-A518-43D5-A3A4-828288CD4F60}" destId="{DE92C41A-9634-46C5-8197-C31B52F51707}" srcOrd="1" destOrd="0" presId="urn:microsoft.com/office/officeart/2005/8/layout/hList1"/>
    <dgm:cxn modelId="{3A07B6FF-9DB3-4D38-ACFD-97D4C9E5A2A3}" type="presParOf" srcId="{CD2B1FB8-2B24-4BCF-9001-65BB77E7A210}" destId="{6DD97DD4-B151-439F-B985-AFEDCAF37353}" srcOrd="1" destOrd="0" presId="urn:microsoft.com/office/officeart/2005/8/layout/hList1"/>
    <dgm:cxn modelId="{C36F2B1E-5647-4A99-A754-0428669E9BFF}" type="presParOf" srcId="{CD2B1FB8-2B24-4BCF-9001-65BB77E7A210}" destId="{2F8114DC-F8C0-46F5-9FC2-7B345288257E}" srcOrd="2" destOrd="0" presId="urn:microsoft.com/office/officeart/2005/8/layout/hList1"/>
    <dgm:cxn modelId="{FE8CE3E2-75B0-4D1C-BEF5-F66DDE2102A8}" type="presParOf" srcId="{2F8114DC-F8C0-46F5-9FC2-7B345288257E}" destId="{3A1D0FF6-33CD-4EF9-B390-13EBBF23BD01}" srcOrd="0" destOrd="0" presId="urn:microsoft.com/office/officeart/2005/8/layout/hList1"/>
    <dgm:cxn modelId="{410BF631-DFB7-45CB-A433-6C55431BA477}" type="presParOf" srcId="{2F8114DC-F8C0-46F5-9FC2-7B345288257E}" destId="{146BAC1A-3EE6-4E14-AF81-EF6D846DF5F7}" srcOrd="1" destOrd="0" presId="urn:microsoft.com/office/officeart/2005/8/layout/hList1"/>
    <dgm:cxn modelId="{6677AFE4-9346-41B0-B907-EDFFDEACB663}" type="presParOf" srcId="{CD2B1FB8-2B24-4BCF-9001-65BB77E7A210}" destId="{9117F460-D054-4919-9460-17A44D9636DD}" srcOrd="3" destOrd="0" presId="urn:microsoft.com/office/officeart/2005/8/layout/hList1"/>
    <dgm:cxn modelId="{EB8BB080-E60C-4328-B5B2-B9F3459069AA}" type="presParOf" srcId="{CD2B1FB8-2B24-4BCF-9001-65BB77E7A210}" destId="{F3E78572-2BBD-47CA-93B5-258F3DA473F9}" srcOrd="4" destOrd="0" presId="urn:microsoft.com/office/officeart/2005/8/layout/hList1"/>
    <dgm:cxn modelId="{05303A04-5E79-4D81-B7A0-CFAEEEF202C2}" type="presParOf" srcId="{F3E78572-2BBD-47CA-93B5-258F3DA473F9}" destId="{9E7A38D2-6E88-4D48-A637-398027349151}" srcOrd="0" destOrd="0" presId="urn:microsoft.com/office/officeart/2005/8/layout/hList1"/>
    <dgm:cxn modelId="{5C7D6A26-71D8-43CF-A139-189C70399DA4}" type="presParOf" srcId="{F3E78572-2BBD-47CA-93B5-258F3DA473F9}" destId="{E6AE3CFD-53CD-4D97-A5FD-120645D6254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F0E9E-F118-43AB-A4A6-9E33351DBC53}">
      <dsp:nvSpPr>
        <dsp:cNvPr id="0" name=""/>
        <dsp:cNvSpPr/>
      </dsp:nvSpPr>
      <dsp:spPr>
        <a:xfrm>
          <a:off x="0" y="0"/>
          <a:ext cx="6755163" cy="1082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Select topics and communities of interest; secure resources</a:t>
          </a:r>
          <a:endParaRPr lang="en-US" sz="2600" kern="1200" dirty="0"/>
        </a:p>
      </dsp:txBody>
      <dsp:txXfrm>
        <a:off x="31719" y="31719"/>
        <a:ext cx="5459849" cy="1019530"/>
      </dsp:txXfrm>
    </dsp:sp>
    <dsp:sp modelId="{B95876FE-F3A5-4924-B643-DD543433A3C9}">
      <dsp:nvSpPr>
        <dsp:cNvPr id="0" name=""/>
        <dsp:cNvSpPr/>
      </dsp:nvSpPr>
      <dsp:spPr>
        <a:xfrm>
          <a:off x="504444" y="1233380"/>
          <a:ext cx="6755163" cy="1082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Build &amp; formalize partnerships </a:t>
          </a:r>
          <a:endParaRPr lang="en-US" sz="2600" kern="1200" dirty="0"/>
        </a:p>
      </dsp:txBody>
      <dsp:txXfrm>
        <a:off x="536163" y="1265099"/>
        <a:ext cx="5483352" cy="1019530"/>
      </dsp:txXfrm>
    </dsp:sp>
    <dsp:sp modelId="{5769EDBE-DFC5-4DF2-84A7-8A025E5B5478}">
      <dsp:nvSpPr>
        <dsp:cNvPr id="0" name=""/>
        <dsp:cNvSpPr/>
      </dsp:nvSpPr>
      <dsp:spPr>
        <a:xfrm>
          <a:off x="1008888" y="2466760"/>
          <a:ext cx="6755163" cy="1082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Plan gatherings and develop data placemats  </a:t>
          </a:r>
          <a:endParaRPr lang="en-US" sz="2600" kern="1200" dirty="0"/>
        </a:p>
      </dsp:txBody>
      <dsp:txXfrm>
        <a:off x="1040607" y="2498479"/>
        <a:ext cx="5483352" cy="1019530"/>
      </dsp:txXfrm>
    </dsp:sp>
    <dsp:sp modelId="{E552EACB-0FBE-4B5E-B011-4B0A0F1DA27A}">
      <dsp:nvSpPr>
        <dsp:cNvPr id="0" name=""/>
        <dsp:cNvSpPr/>
      </dsp:nvSpPr>
      <dsp:spPr>
        <a:xfrm>
          <a:off x="1513332" y="3700140"/>
          <a:ext cx="6755163" cy="1082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Hold data dives!</a:t>
          </a:r>
          <a:endParaRPr lang="en-US" sz="2600" kern="1200" dirty="0"/>
        </a:p>
      </dsp:txBody>
      <dsp:txXfrm>
        <a:off x="1545051" y="3731859"/>
        <a:ext cx="5483352" cy="1019530"/>
      </dsp:txXfrm>
    </dsp:sp>
    <dsp:sp modelId="{CEDC7835-E8CA-456F-9BE1-08ADACAC6053}">
      <dsp:nvSpPr>
        <dsp:cNvPr id="0" name=""/>
        <dsp:cNvSpPr/>
      </dsp:nvSpPr>
      <dsp:spPr>
        <a:xfrm>
          <a:off x="2017776" y="4933520"/>
          <a:ext cx="6755163" cy="1082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Share and act on findings</a:t>
          </a:r>
          <a:endParaRPr lang="en-US" sz="2600" kern="1200" dirty="0"/>
        </a:p>
      </dsp:txBody>
      <dsp:txXfrm>
        <a:off x="2049495" y="4965239"/>
        <a:ext cx="5483352" cy="1019530"/>
      </dsp:txXfrm>
    </dsp:sp>
    <dsp:sp modelId="{60F379E5-AD7C-4042-BD2D-9244EA68AA82}">
      <dsp:nvSpPr>
        <dsp:cNvPr id="0" name=""/>
        <dsp:cNvSpPr/>
      </dsp:nvSpPr>
      <dsp:spPr>
        <a:xfrm>
          <a:off x="6051234" y="791168"/>
          <a:ext cx="703929" cy="70392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209618" y="791168"/>
        <a:ext cx="387161" cy="529707"/>
      </dsp:txXfrm>
    </dsp:sp>
    <dsp:sp modelId="{D51E9466-3C5C-4D7D-AA04-288855AE9994}">
      <dsp:nvSpPr>
        <dsp:cNvPr id="0" name=""/>
        <dsp:cNvSpPr/>
      </dsp:nvSpPr>
      <dsp:spPr>
        <a:xfrm>
          <a:off x="6555678" y="2024548"/>
          <a:ext cx="703929" cy="70392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714062" y="2024548"/>
        <a:ext cx="387161" cy="529707"/>
      </dsp:txXfrm>
    </dsp:sp>
    <dsp:sp modelId="{6CBA9590-E658-4410-B0A1-EFC20A579A9B}">
      <dsp:nvSpPr>
        <dsp:cNvPr id="0" name=""/>
        <dsp:cNvSpPr/>
      </dsp:nvSpPr>
      <dsp:spPr>
        <a:xfrm>
          <a:off x="7060122" y="3239879"/>
          <a:ext cx="703929" cy="70392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218506" y="3239879"/>
        <a:ext cx="387161" cy="529707"/>
      </dsp:txXfrm>
    </dsp:sp>
    <dsp:sp modelId="{F0984847-837D-4D00-AFBD-CDCF64542875}">
      <dsp:nvSpPr>
        <dsp:cNvPr id="0" name=""/>
        <dsp:cNvSpPr/>
      </dsp:nvSpPr>
      <dsp:spPr>
        <a:xfrm>
          <a:off x="7564566" y="4485292"/>
          <a:ext cx="703929" cy="70392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722950" y="4485292"/>
        <a:ext cx="387161" cy="529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3764A-D607-4F6B-91FD-AA00AD73124A}">
      <dsp:nvSpPr>
        <dsp:cNvPr id="0" name=""/>
        <dsp:cNvSpPr/>
      </dsp:nvSpPr>
      <dsp:spPr>
        <a:xfrm>
          <a:off x="3392" y="41668"/>
          <a:ext cx="3308078" cy="720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Four Topics</a:t>
          </a:r>
          <a:endParaRPr lang="en-US" sz="2500" kern="1200" dirty="0"/>
        </a:p>
      </dsp:txBody>
      <dsp:txXfrm>
        <a:off x="3392" y="41668"/>
        <a:ext cx="3308078" cy="720000"/>
      </dsp:txXfrm>
    </dsp:sp>
    <dsp:sp modelId="{DE92C41A-9634-46C5-8197-C31B52F51707}">
      <dsp:nvSpPr>
        <dsp:cNvPr id="0" name=""/>
        <dsp:cNvSpPr/>
      </dsp:nvSpPr>
      <dsp:spPr>
        <a:xfrm>
          <a:off x="3392" y="761668"/>
          <a:ext cx="3308078" cy="56726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ts val="1200"/>
            </a:spcAft>
            <a:buChar char="••"/>
          </a:pPr>
          <a:r>
            <a:rPr lang="en-US" sz="2500" kern="1200" dirty="0" smtClean="0"/>
            <a:t>Flourishing &amp; Resilient Children</a:t>
          </a:r>
          <a:endParaRPr lang="en-US" sz="2500" kern="1200" dirty="0"/>
        </a:p>
        <a:p>
          <a:pPr marL="228600" lvl="1" indent="-228600" algn="l" defTabSz="1111250">
            <a:lnSpc>
              <a:spcPct val="90000"/>
            </a:lnSpc>
            <a:spcBef>
              <a:spcPct val="0"/>
            </a:spcBef>
            <a:spcAft>
              <a:spcPts val="1200"/>
            </a:spcAft>
            <a:buChar char="••"/>
          </a:pPr>
          <a:r>
            <a:rPr lang="en-US" sz="2500" kern="1200" dirty="0" smtClean="0"/>
            <a:t>Adverse Childhood Experiences</a:t>
          </a:r>
          <a:endParaRPr lang="en-US" sz="2500" kern="1200" dirty="0"/>
        </a:p>
        <a:p>
          <a:pPr marL="228600" lvl="1" indent="-228600" algn="l" defTabSz="1111250">
            <a:lnSpc>
              <a:spcPct val="90000"/>
            </a:lnSpc>
            <a:spcBef>
              <a:spcPct val="0"/>
            </a:spcBef>
            <a:spcAft>
              <a:spcPts val="1200"/>
            </a:spcAft>
            <a:buChar char="••"/>
          </a:pPr>
          <a:r>
            <a:rPr lang="en-US" sz="2500" kern="1200" dirty="0" smtClean="0"/>
            <a:t>Reading, Singing, &amp; Telling Stories</a:t>
          </a:r>
          <a:endParaRPr lang="en-US" sz="2500" kern="1200" dirty="0"/>
        </a:p>
        <a:p>
          <a:pPr marL="228600" lvl="1" indent="-228600" algn="l" defTabSz="1111250">
            <a:lnSpc>
              <a:spcPct val="90000"/>
            </a:lnSpc>
            <a:spcBef>
              <a:spcPct val="0"/>
            </a:spcBef>
            <a:spcAft>
              <a:spcPts val="1200"/>
            </a:spcAft>
            <a:buChar char="••"/>
          </a:pPr>
          <a:r>
            <a:rPr lang="en-US" sz="2500" kern="1200" dirty="0" smtClean="0"/>
            <a:t>Family Resiliency &amp; Parent Support </a:t>
          </a:r>
          <a:endParaRPr lang="en-US" sz="2500" kern="1200" dirty="0"/>
        </a:p>
      </dsp:txBody>
      <dsp:txXfrm>
        <a:off x="3392" y="761668"/>
        <a:ext cx="3308078" cy="5672620"/>
      </dsp:txXfrm>
    </dsp:sp>
    <dsp:sp modelId="{3A1D0FF6-33CD-4EF9-B390-13EBBF23BD01}">
      <dsp:nvSpPr>
        <dsp:cNvPr id="0" name=""/>
        <dsp:cNvSpPr/>
      </dsp:nvSpPr>
      <dsp:spPr>
        <a:xfrm>
          <a:off x="3774601" y="41668"/>
          <a:ext cx="3308078" cy="720000"/>
        </a:xfrm>
        <a:prstGeom prst="rect">
          <a:avLst/>
        </a:prstGeom>
        <a:solidFill>
          <a:schemeClr val="accent2">
            <a:hueOff val="-901792"/>
            <a:satOff val="13144"/>
            <a:lumOff val="785"/>
            <a:alphaOff val="0"/>
          </a:schemeClr>
        </a:solidFill>
        <a:ln w="12700" cap="flat" cmpd="sng" algn="ctr">
          <a:solidFill>
            <a:schemeClr val="accent2">
              <a:hueOff val="-901792"/>
              <a:satOff val="13144"/>
              <a:lumOff val="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Four Questions</a:t>
          </a:r>
          <a:endParaRPr lang="en-US" sz="2500" kern="1200" dirty="0"/>
        </a:p>
      </dsp:txBody>
      <dsp:txXfrm>
        <a:off x="3774601" y="41668"/>
        <a:ext cx="3308078" cy="720000"/>
      </dsp:txXfrm>
    </dsp:sp>
    <dsp:sp modelId="{146BAC1A-3EE6-4E14-AF81-EF6D846DF5F7}">
      <dsp:nvSpPr>
        <dsp:cNvPr id="0" name=""/>
        <dsp:cNvSpPr/>
      </dsp:nvSpPr>
      <dsp:spPr>
        <a:xfrm>
          <a:off x="3774601" y="761668"/>
          <a:ext cx="3308078" cy="5672620"/>
        </a:xfrm>
        <a:prstGeom prst="rect">
          <a:avLst/>
        </a:prstGeom>
        <a:solidFill>
          <a:schemeClr val="accent2">
            <a:tint val="40000"/>
            <a:alpha val="90000"/>
            <a:hueOff val="-1035489"/>
            <a:satOff val="12426"/>
            <a:lumOff val="1031"/>
            <a:alphaOff val="0"/>
          </a:schemeClr>
        </a:solidFill>
        <a:ln w="12700" cap="flat" cmpd="sng" algn="ctr">
          <a:solidFill>
            <a:schemeClr val="accent2">
              <a:tint val="40000"/>
              <a:alpha val="90000"/>
              <a:hueOff val="-1035489"/>
              <a:satOff val="12426"/>
              <a:lumOff val="10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ts val="1200"/>
            </a:spcAft>
            <a:buChar char="••"/>
          </a:pPr>
          <a:r>
            <a:rPr lang="en-US" sz="2500" kern="1200" dirty="0" smtClean="0"/>
            <a:t>What is your initial reaction? </a:t>
          </a:r>
          <a:endParaRPr lang="en-US" sz="2500" kern="1200" dirty="0"/>
        </a:p>
        <a:p>
          <a:pPr marL="228600" lvl="1" indent="-228600" algn="l" defTabSz="1111250">
            <a:lnSpc>
              <a:spcPct val="90000"/>
            </a:lnSpc>
            <a:spcBef>
              <a:spcPct val="0"/>
            </a:spcBef>
            <a:spcAft>
              <a:spcPts val="1200"/>
            </a:spcAft>
            <a:buChar char="••"/>
          </a:pPr>
          <a:r>
            <a:rPr lang="en-US" sz="2500" kern="1200" dirty="0" smtClean="0"/>
            <a:t>Do these results reflect your experiences? </a:t>
          </a:r>
          <a:endParaRPr lang="en-US" sz="2500" kern="1200" dirty="0"/>
        </a:p>
        <a:p>
          <a:pPr marL="228600" lvl="1" indent="-228600" algn="l" defTabSz="1111250">
            <a:lnSpc>
              <a:spcPct val="90000"/>
            </a:lnSpc>
            <a:spcBef>
              <a:spcPct val="0"/>
            </a:spcBef>
            <a:spcAft>
              <a:spcPts val="1200"/>
            </a:spcAft>
            <a:buChar char="••"/>
          </a:pPr>
          <a:r>
            <a:rPr lang="en-US" sz="2500" kern="1200" dirty="0" smtClean="0"/>
            <a:t>What additional questions does this raise for you? </a:t>
          </a:r>
          <a:endParaRPr lang="en-US" sz="2500" kern="1200" dirty="0"/>
        </a:p>
        <a:p>
          <a:pPr marL="228600" lvl="1" indent="-228600" algn="l" defTabSz="1111250">
            <a:lnSpc>
              <a:spcPct val="90000"/>
            </a:lnSpc>
            <a:spcBef>
              <a:spcPct val="0"/>
            </a:spcBef>
            <a:spcAft>
              <a:spcPts val="1200"/>
            </a:spcAft>
            <a:buChar char="••"/>
          </a:pPr>
          <a:r>
            <a:rPr lang="en-US" sz="2500" kern="1200" dirty="0" smtClean="0"/>
            <a:t>If we spoke with one voice, what would we be saying? </a:t>
          </a:r>
          <a:endParaRPr lang="en-US" sz="2500" kern="1200" dirty="0"/>
        </a:p>
      </dsp:txBody>
      <dsp:txXfrm>
        <a:off x="3774601" y="761668"/>
        <a:ext cx="3308078" cy="5672620"/>
      </dsp:txXfrm>
    </dsp:sp>
    <dsp:sp modelId="{9E7A38D2-6E88-4D48-A637-398027349151}">
      <dsp:nvSpPr>
        <dsp:cNvPr id="0" name=""/>
        <dsp:cNvSpPr/>
      </dsp:nvSpPr>
      <dsp:spPr>
        <a:xfrm>
          <a:off x="7545810" y="41668"/>
          <a:ext cx="3308078" cy="720000"/>
        </a:xfrm>
        <a:prstGeom prst="rect">
          <a:avLst/>
        </a:prstGeom>
        <a:solidFill>
          <a:schemeClr val="accent2">
            <a:hueOff val="-1803584"/>
            <a:satOff val="26287"/>
            <a:lumOff val="1570"/>
            <a:alphaOff val="0"/>
          </a:schemeClr>
        </a:solidFill>
        <a:ln w="12700" cap="flat" cmpd="sng" algn="ctr">
          <a:solidFill>
            <a:schemeClr val="accent2">
              <a:hueOff val="-1803584"/>
              <a:satOff val="26287"/>
              <a:lumOff val="15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Eight Data Dives!</a:t>
          </a:r>
          <a:endParaRPr lang="en-US" sz="2500" kern="1200" dirty="0"/>
        </a:p>
      </dsp:txBody>
      <dsp:txXfrm>
        <a:off x="7545810" y="41668"/>
        <a:ext cx="3308078" cy="720000"/>
      </dsp:txXfrm>
    </dsp:sp>
    <dsp:sp modelId="{E6AE3CFD-53CD-4D97-A5FD-120645D62549}">
      <dsp:nvSpPr>
        <dsp:cNvPr id="0" name=""/>
        <dsp:cNvSpPr/>
      </dsp:nvSpPr>
      <dsp:spPr>
        <a:xfrm>
          <a:off x="7545810" y="761668"/>
          <a:ext cx="3308078" cy="5672620"/>
        </a:xfrm>
        <a:prstGeom prst="rect">
          <a:avLst/>
        </a:prstGeom>
        <a:solidFill>
          <a:schemeClr val="accent2">
            <a:tint val="40000"/>
            <a:alpha val="90000"/>
            <a:hueOff val="-2070979"/>
            <a:satOff val="24851"/>
            <a:lumOff val="2062"/>
            <a:alphaOff val="0"/>
          </a:schemeClr>
        </a:solidFill>
        <a:ln w="12700" cap="flat" cmpd="sng" algn="ctr">
          <a:solidFill>
            <a:schemeClr val="accent2">
              <a:tint val="40000"/>
              <a:alpha val="90000"/>
              <a:hueOff val="-2070979"/>
              <a:satOff val="24851"/>
              <a:lumOff val="20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ts val="1200"/>
            </a:spcAft>
            <a:buChar char="••"/>
          </a:pPr>
          <a:r>
            <a:rPr lang="en-US" sz="2500" kern="1200" dirty="0" smtClean="0"/>
            <a:t>American Indian/ Alaska Native</a:t>
          </a:r>
          <a:endParaRPr lang="en-US" sz="2500" kern="1200" dirty="0"/>
        </a:p>
        <a:p>
          <a:pPr marL="228600" lvl="1" indent="-228600" algn="l" defTabSz="1111250">
            <a:lnSpc>
              <a:spcPct val="90000"/>
            </a:lnSpc>
            <a:spcBef>
              <a:spcPct val="0"/>
            </a:spcBef>
            <a:spcAft>
              <a:spcPts val="1200"/>
            </a:spcAft>
            <a:buChar char="••"/>
          </a:pPr>
          <a:r>
            <a:rPr lang="en-US" sz="2500" kern="1200" dirty="0" smtClean="0"/>
            <a:t>Black/African American </a:t>
          </a:r>
          <a:endParaRPr lang="en-US" sz="2500" kern="1200" dirty="0"/>
        </a:p>
        <a:p>
          <a:pPr marL="228600" lvl="1" indent="-228600" algn="l" defTabSz="1111250">
            <a:lnSpc>
              <a:spcPct val="90000"/>
            </a:lnSpc>
            <a:spcBef>
              <a:spcPct val="0"/>
            </a:spcBef>
            <a:spcAft>
              <a:spcPts val="1200"/>
            </a:spcAft>
            <a:buChar char="••"/>
          </a:pPr>
          <a:r>
            <a:rPr lang="en-US" sz="2500" kern="1200" dirty="0" smtClean="0"/>
            <a:t>Chinese American*</a:t>
          </a:r>
          <a:endParaRPr lang="en-US" sz="2500" kern="1200" dirty="0"/>
        </a:p>
        <a:p>
          <a:pPr marL="228600" lvl="1" indent="-228600" algn="l" defTabSz="1111250">
            <a:lnSpc>
              <a:spcPct val="90000"/>
            </a:lnSpc>
            <a:spcBef>
              <a:spcPct val="0"/>
            </a:spcBef>
            <a:spcAft>
              <a:spcPts val="1200"/>
            </a:spcAft>
            <a:buChar char="••"/>
          </a:pPr>
          <a:r>
            <a:rPr lang="en-US" sz="2500" kern="1200" dirty="0" err="1" smtClean="0"/>
            <a:t>Latinx</a:t>
          </a:r>
          <a:r>
            <a:rPr lang="en-US" sz="2500" kern="1200" dirty="0" smtClean="0"/>
            <a:t>*</a:t>
          </a:r>
          <a:endParaRPr lang="en-US" sz="2500" kern="1200" dirty="0"/>
        </a:p>
        <a:p>
          <a:pPr marL="228600" lvl="1" indent="-228600" algn="l" defTabSz="1111250">
            <a:lnSpc>
              <a:spcPct val="90000"/>
            </a:lnSpc>
            <a:spcBef>
              <a:spcPct val="0"/>
            </a:spcBef>
            <a:spcAft>
              <a:spcPts val="1200"/>
            </a:spcAft>
            <a:buChar char="••"/>
          </a:pPr>
          <a:r>
            <a:rPr lang="en-US" sz="2500" kern="1200" dirty="0" smtClean="0"/>
            <a:t>LGBTQ2S</a:t>
          </a:r>
          <a:endParaRPr lang="en-US" sz="2500" kern="1200" dirty="0"/>
        </a:p>
        <a:p>
          <a:pPr marL="228600" lvl="1" indent="-228600" algn="l" defTabSz="1111250">
            <a:lnSpc>
              <a:spcPct val="90000"/>
            </a:lnSpc>
            <a:spcBef>
              <a:spcPct val="0"/>
            </a:spcBef>
            <a:spcAft>
              <a:spcPts val="1200"/>
            </a:spcAft>
            <a:buChar char="••"/>
          </a:pPr>
          <a:r>
            <a:rPr lang="en-US" sz="2500" kern="1200" dirty="0" smtClean="0"/>
            <a:t>Samoan American</a:t>
          </a:r>
          <a:endParaRPr lang="en-US" sz="2500" kern="1200" dirty="0"/>
        </a:p>
        <a:p>
          <a:pPr marL="228600" lvl="1" indent="-228600" algn="l" defTabSz="1111250">
            <a:lnSpc>
              <a:spcPct val="90000"/>
            </a:lnSpc>
            <a:spcBef>
              <a:spcPct val="0"/>
            </a:spcBef>
            <a:spcAft>
              <a:spcPts val="1200"/>
            </a:spcAft>
            <a:buChar char="••"/>
          </a:pPr>
          <a:r>
            <a:rPr lang="en-US" sz="2500" kern="1200" dirty="0" smtClean="0"/>
            <a:t>Somali American</a:t>
          </a:r>
          <a:endParaRPr lang="en-US" sz="2500" kern="1200" dirty="0"/>
        </a:p>
        <a:p>
          <a:pPr marL="228600" lvl="1" indent="-228600" algn="l" defTabSz="1111250">
            <a:lnSpc>
              <a:spcPct val="90000"/>
            </a:lnSpc>
            <a:spcBef>
              <a:spcPct val="0"/>
            </a:spcBef>
            <a:spcAft>
              <a:spcPts val="1200"/>
            </a:spcAft>
            <a:buChar char="••"/>
          </a:pPr>
          <a:r>
            <a:rPr lang="en-US" sz="2500" kern="1200" dirty="0" smtClean="0"/>
            <a:t>Vietnamese American*</a:t>
          </a:r>
          <a:endParaRPr lang="en-US" sz="2500" kern="1200" dirty="0"/>
        </a:p>
      </dsp:txBody>
      <dsp:txXfrm>
        <a:off x="7545810" y="761668"/>
        <a:ext cx="3308078" cy="56726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FA786-1E4E-4EF1-A726-43C89F7520C9}" type="datetimeFigureOut">
              <a:rPr lang="en-US" smtClean="0"/>
              <a:t>10/5/2018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432EF-593A-4C29-BC6E-630003F8C64F}" type="slidenum">
              <a:rPr lang="en-US" smtClean="0"/>
              <a:t>‹#›</a:t>
            </a:fld>
            <a:endParaRPr lang="en-US"/>
          </a:p>
        </p:txBody>
      </p:sp>
    </p:spTree>
    <p:extLst>
      <p:ext uri="{BB962C8B-B14F-4D97-AF65-F5344CB8AC3E}">
        <p14:creationId xmlns:p14="http://schemas.microsoft.com/office/powerpoint/2010/main" val="12004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 typeface="Arial" panose="020B0604020202020204" pitchFamily="34" charset="0"/>
              <a:buNone/>
            </a:pPr>
            <a:r>
              <a:rPr lang="en-US" sz="1200" b="0" i="0" kern="1200" dirty="0" smtClean="0">
                <a:solidFill>
                  <a:schemeClr val="tx1"/>
                </a:solidFill>
                <a:effectLst/>
                <a:latin typeface="+mn-lt"/>
                <a:ea typeface="+mn-ea"/>
                <a:cs typeface="+mn-cs"/>
              </a:rPr>
              <a:t>Hello, my name is Sara Jaye and I’m here to share</a:t>
            </a:r>
            <a:r>
              <a:rPr lang="en-US" sz="1200" b="0" i="0" kern="1200" baseline="0" dirty="0" smtClean="0">
                <a:solidFill>
                  <a:schemeClr val="tx1"/>
                </a:solidFill>
                <a:effectLst/>
                <a:latin typeface="+mn-lt"/>
                <a:ea typeface="+mn-ea"/>
                <a:cs typeface="+mn-cs"/>
              </a:rPr>
              <a:t> collaborative interpretation project we recently did. </a:t>
            </a:r>
            <a:endParaRPr lang="en-US" sz="1200" b="0" i="0" kern="1200" dirty="0" smtClean="0">
              <a:solidFill>
                <a:schemeClr val="tx1"/>
              </a:solidFill>
              <a:effectLst/>
              <a:latin typeface="+mn-lt"/>
              <a:ea typeface="+mn-ea"/>
              <a:cs typeface="+mn-cs"/>
            </a:endParaRPr>
          </a:p>
          <a:p>
            <a:pPr marL="0" indent="0">
              <a:lnSpc>
                <a:spcPct val="100000"/>
              </a:lnSpc>
              <a:spcBef>
                <a:spcPts val="0"/>
              </a:spcBef>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What</a:t>
            </a:r>
            <a:r>
              <a:rPr lang="en-US" sz="1200" b="0" i="0" kern="1200" baseline="0" dirty="0" smtClean="0">
                <a:solidFill>
                  <a:schemeClr val="tx1"/>
                </a:solidFill>
                <a:effectLst/>
                <a:latin typeface="+mn-lt"/>
                <a:ea typeface="+mn-ea"/>
                <a:cs typeface="+mn-cs"/>
              </a:rPr>
              <a:t> is participatory interpretation and why do it? </a:t>
            </a:r>
            <a:r>
              <a:rPr lang="en-US" sz="1200" kern="1200" dirty="0" smtClean="0">
                <a:solidFill>
                  <a:schemeClr val="tx1"/>
                </a:solidFill>
                <a:effectLst/>
                <a:latin typeface="+mn-lt"/>
                <a:ea typeface="+mn-ea"/>
                <a:cs typeface="+mn-cs"/>
              </a:rPr>
              <a:t>Community co-creates data and it comes from them; part of our job is to give that data back to them in a usable way. When we talk about health inequities, it can be done in a way that is stigmatizing or disempowering of communities; or it may simply reflect our theories rather than their experiences. That’s why it’s so important to give communities the power to shape that narrative. Who uses data for what, and why </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no data about us without us. </a:t>
            </a:r>
            <a:endParaRPr lang="en-US" sz="1200" b="0" i="0" kern="1200" dirty="0" smtClean="0">
              <a:solidFill>
                <a:schemeClr val="tx1"/>
              </a:solidFill>
              <a:effectLst/>
              <a:latin typeface="+mn-lt"/>
              <a:ea typeface="+mn-ea"/>
              <a:cs typeface="+mn-cs"/>
            </a:endParaRPr>
          </a:p>
          <a:p>
            <a:pPr marL="0" indent="0">
              <a:lnSpc>
                <a:spcPct val="100000"/>
              </a:lnSpc>
              <a:spcBef>
                <a:spcPts val="0"/>
              </a:spcBef>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lnSpc>
                <a:spcPct val="100000"/>
              </a:lnSpc>
              <a:spcBef>
                <a:spcPts val="0"/>
              </a:spcBef>
              <a:buFont typeface="Arial" panose="020B0604020202020204" pitchFamily="34" charset="0"/>
              <a:buNone/>
            </a:pPr>
            <a:r>
              <a:rPr lang="en-US" sz="1200" b="0" i="0" kern="1200" dirty="0" smtClean="0">
                <a:solidFill>
                  <a:schemeClr val="tx1"/>
                </a:solidFill>
                <a:effectLst/>
                <a:latin typeface="+mn-lt"/>
                <a:ea typeface="+mn-ea"/>
                <a:cs typeface="+mn-cs"/>
              </a:rPr>
              <a:t>Best </a:t>
            </a:r>
            <a:r>
              <a:rPr lang="en-US" sz="1200" b="0" i="0" kern="1200" dirty="0" smtClean="0">
                <a:solidFill>
                  <a:schemeClr val="tx1"/>
                </a:solidFill>
                <a:effectLst/>
                <a:latin typeface="+mn-lt"/>
                <a:ea typeface="+mn-ea"/>
                <a:cs typeface="+mn-cs"/>
              </a:rPr>
              <a:t>Starts for Kids (BSK) is a voter-approved initiative </a:t>
            </a:r>
            <a:r>
              <a:rPr lang="en-US" sz="1200" b="0" i="0" kern="1200" dirty="0" smtClean="0">
                <a:solidFill>
                  <a:schemeClr val="tx1"/>
                </a:solidFill>
                <a:effectLst/>
                <a:latin typeface="+mn-lt"/>
                <a:ea typeface="+mn-ea"/>
                <a:cs typeface="+mn-cs"/>
              </a:rPr>
              <a:t>to </a:t>
            </a:r>
            <a:r>
              <a:rPr lang="en-US" dirty="0" smtClean="0">
                <a:solidFill>
                  <a:srgbClr val="2E63B3"/>
                </a:solidFill>
              </a:rPr>
              <a:t>improve </a:t>
            </a:r>
            <a:r>
              <a:rPr lang="en-US" dirty="0" smtClean="0">
                <a:solidFill>
                  <a:srgbClr val="2E63B3"/>
                </a:solidFill>
              </a:rPr>
              <a:t>the health and well-being of King County, Washington by investing in </a:t>
            </a:r>
            <a:r>
              <a:rPr lang="en-US" b="1" dirty="0" smtClean="0">
                <a:solidFill>
                  <a:srgbClr val="2E63B3"/>
                </a:solidFill>
              </a:rPr>
              <a:t>promotion, prevention and early intervention</a:t>
            </a:r>
            <a:r>
              <a:rPr lang="en-US" dirty="0" smtClean="0">
                <a:solidFill>
                  <a:srgbClr val="2E63B3"/>
                </a:solidFill>
              </a:rPr>
              <a:t> for children, youth, families, and communities.</a:t>
            </a:r>
            <a:r>
              <a:rPr lang="en-US" sz="1200" b="0" i="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Building </a:t>
            </a:r>
            <a:r>
              <a:rPr lang="en-US" sz="1200" b="1" kern="1200" dirty="0" smtClean="0">
                <a:solidFill>
                  <a:schemeClr val="tx1"/>
                </a:solidFill>
                <a:effectLst/>
                <a:latin typeface="+mn-lt"/>
                <a:ea typeface="+mn-ea"/>
                <a:cs typeface="+mn-cs"/>
              </a:rPr>
              <a:t>strength</a:t>
            </a:r>
            <a:r>
              <a:rPr lang="en-US" sz="1200" b="1" kern="1200" baseline="0" dirty="0" smtClean="0">
                <a:solidFill>
                  <a:schemeClr val="tx1"/>
                </a:solidFill>
                <a:effectLst/>
                <a:latin typeface="+mn-lt"/>
                <a:ea typeface="+mn-ea"/>
                <a:cs typeface="+mn-cs"/>
              </a:rPr>
              <a:t> and resilience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Most </a:t>
            </a:r>
            <a:r>
              <a:rPr lang="en-US" sz="1200" b="1" kern="1200" dirty="0" smtClean="0">
                <a:solidFill>
                  <a:schemeClr val="tx1"/>
                </a:solidFill>
                <a:effectLst/>
                <a:latin typeface="+mn-lt"/>
                <a:ea typeface="+mn-ea"/>
                <a:cs typeface="+mn-cs"/>
              </a:rPr>
              <a:t>comprehensive approach</a:t>
            </a:r>
            <a:r>
              <a:rPr lang="en-US" sz="1200" kern="1200" dirty="0" smtClean="0">
                <a:solidFill>
                  <a:schemeClr val="tx1"/>
                </a:solidFill>
                <a:effectLst/>
                <a:latin typeface="+mn-lt"/>
                <a:ea typeface="+mn-ea"/>
                <a:cs typeface="+mn-cs"/>
              </a:rPr>
              <a:t> to child development in the nation.</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Vision: We want to see m</a:t>
            </a:r>
            <a:r>
              <a:rPr lang="en-US" sz="1200" b="0" kern="1200" dirty="0" smtClean="0">
                <a:solidFill>
                  <a:schemeClr val="tx1"/>
                </a:solidFill>
                <a:effectLst/>
                <a:latin typeface="+mn-lt"/>
                <a:ea typeface="+mn-ea"/>
                <a:cs typeface="+mn-cs"/>
              </a:rPr>
              <a:t>ore babies born healthy, more kids thrive, and more young people happy,</a:t>
            </a:r>
            <a:r>
              <a:rPr lang="en-US" sz="1200" b="0" kern="1200" baseline="0" dirty="0" smtClean="0">
                <a:solidFill>
                  <a:schemeClr val="tx1"/>
                </a:solidFill>
                <a:effectLst/>
                <a:latin typeface="+mn-lt"/>
                <a:ea typeface="+mn-ea"/>
                <a:cs typeface="+mn-cs"/>
              </a:rPr>
              <a:t> healthy, successful</a:t>
            </a:r>
            <a:endParaRPr lang="en-US" sz="1200" b="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 the absence of robust population-based local area data necessary to assess needs or evaluate impacts on young children, the Best Starts for Kids Health Survey (BSKHS) of families and children 5th grade and younger in King County was developed. Equity-based approaches were used to achieve a highly diverse, representative sample. We turned to community partners to drive interpretation of BSKHS results through participatory “data dives</a:t>
            </a:r>
            <a:r>
              <a:rPr lang="en-US" sz="1200" b="0" i="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King County context:</a:t>
            </a:r>
            <a:r>
              <a:rPr lang="en-US" sz="1200" kern="1200" baseline="0" dirty="0" smtClean="0">
                <a:solidFill>
                  <a:schemeClr val="tx1"/>
                </a:solidFill>
                <a:effectLst/>
                <a:latin typeface="+mn-lt"/>
                <a:ea typeface="+mn-ea"/>
                <a:cs typeface="+mn-cs"/>
              </a:rPr>
              <a:t> thriving economically </a:t>
            </a:r>
            <a:r>
              <a:rPr lang="en-US" sz="1200" kern="1200" dirty="0" smtClean="0">
                <a:solidFill>
                  <a:schemeClr val="tx1"/>
                </a:solidFill>
                <a:effectLst/>
                <a:latin typeface="+mn-lt"/>
                <a:ea typeface="+mn-ea"/>
                <a:cs typeface="+mn-cs"/>
              </a:rPr>
              <a:t>but inequities remain and in some cases are growing; diverse with large and growing immigrant and refugee communities, many languages; urban, suburban and rural communities; rapid population growth.</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D4F00C-83A9-48B8-95E0-096ABE06BF7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39518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663575"/>
            <a:ext cx="5902325" cy="3321050"/>
          </a:xfrm>
        </p:spPr>
      </p:sp>
      <p:sp>
        <p:nvSpPr>
          <p:cNvPr id="3" name="Notes Placeholder 2"/>
          <p:cNvSpPr>
            <a:spLocks noGrp="1"/>
          </p:cNvSpPr>
          <p:nvPr>
            <p:ph type="body" idx="1"/>
          </p:nvPr>
        </p:nvSpPr>
        <p:spPr/>
        <p:txBody>
          <a:bodyPr/>
          <a:lstStyle/>
          <a:p>
            <a:r>
              <a:rPr lang="en-US" dirty="0" smtClean="0"/>
              <a:t>Lessons learned: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-Relationships are key and if you yourself don’t identify as part of a community, find an 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 better integrate our community engagement with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-Cultural humility</a:t>
            </a:r>
          </a:p>
          <a:p>
            <a:r>
              <a:rPr lang="en-US" dirty="0" smtClean="0"/>
              <a:t>-Make it part</a:t>
            </a:r>
            <a:r>
              <a:rPr lang="en-US" baseline="0" dirty="0" smtClean="0"/>
              <a:t> of an ongoing dialogue, not a one-off: </a:t>
            </a:r>
          </a:p>
          <a:p>
            <a:pPr marL="171450" indent="-171450">
              <a:buFont typeface="Arial" panose="020B0604020202020204" pitchFamily="34" charset="0"/>
              <a:buChar char="•"/>
            </a:pPr>
            <a:r>
              <a:rPr lang="en-US" baseline="0" dirty="0" smtClean="0"/>
              <a:t>Many communities may have “research fatigue.” They have been asked by gov’t and researchers for info many times, and having seen little resulting action. </a:t>
            </a:r>
          </a:p>
          <a:p>
            <a:pPr marL="171450" indent="-171450">
              <a:buFont typeface="Arial" panose="020B0604020202020204" pitchFamily="34" charset="0"/>
              <a:buChar char="•"/>
            </a:pPr>
            <a:r>
              <a:rPr lang="en-US" baseline="0" dirty="0" smtClean="0"/>
              <a:t>Communities are interested in and care about data! </a:t>
            </a:r>
          </a:p>
          <a:p>
            <a:pPr marL="171450" indent="-171450">
              <a:buFont typeface="Arial" panose="020B0604020202020204" pitchFamily="34" charset="0"/>
              <a:buChar char="•"/>
            </a:pPr>
            <a:r>
              <a:rPr lang="en-US" baseline="0" dirty="0" smtClean="0"/>
              <a:t>In our experience, however, they are less interested in data for its own sake, and more interested in it as a catalyst for action to improve community health and conditions. </a:t>
            </a:r>
          </a:p>
          <a:p>
            <a:pPr marL="171450" indent="-171450">
              <a:buFont typeface="Arial" panose="020B0604020202020204" pitchFamily="34" charset="0"/>
              <a:buChar char="•"/>
            </a:pPr>
            <a:r>
              <a:rPr lang="en-US" baseline="0" dirty="0" smtClean="0"/>
              <a:t>Continue partnerships: Show how you are acting on their feedback; connect to resources when appropriate; outreach for data collection…You may need to work across your agency, not just within your team or department!</a:t>
            </a:r>
            <a:endParaRPr lang="en-US" dirty="0" smtClean="0"/>
          </a:p>
          <a:p>
            <a:endParaRPr lang="en-US" dirty="0" smtClean="0"/>
          </a:p>
          <a:p>
            <a:r>
              <a:rPr lang="en-US" dirty="0" smtClean="0"/>
              <a:t>Overall we felt this project was well worth the time and energy</a:t>
            </a:r>
            <a:r>
              <a:rPr lang="en-US" baseline="0" dirty="0" smtClean="0"/>
              <a:t> that went into it and I hope you will consider how you can partner with community members in interpreting data. </a:t>
            </a:r>
            <a:endParaRPr lang="en-US" dirty="0" smtClean="0"/>
          </a:p>
          <a:p>
            <a:endParaRPr lang="en-US" dirty="0" smtClean="0"/>
          </a:p>
          <a:p>
            <a:r>
              <a:rPr lang="en-US" dirty="0" smtClean="0"/>
              <a:t>We have a series of blogs</a:t>
            </a:r>
            <a:r>
              <a:rPr lang="en-US" baseline="0" dirty="0" smtClean="0"/>
              <a:t> posted</a:t>
            </a:r>
            <a:r>
              <a:rPr lang="en-US" dirty="0" smtClean="0"/>
              <a:t>! Please check out our blogs to see more.</a:t>
            </a:r>
            <a:r>
              <a:rPr lang="en-US" baseline="0" dirty="0" smtClean="0"/>
              <a:t> You can also explore the interactive Tableau </a:t>
            </a:r>
            <a:r>
              <a:rPr lang="en-US" baseline="0" dirty="0" err="1" smtClean="0"/>
              <a:t>viz</a:t>
            </a:r>
            <a:r>
              <a:rPr lang="en-US" baseline="0" dirty="0" smtClean="0"/>
              <a:t> to hear more. </a:t>
            </a:r>
            <a:endParaRPr lang="en-US" dirty="0"/>
          </a:p>
        </p:txBody>
      </p:sp>
      <p:sp>
        <p:nvSpPr>
          <p:cNvPr id="4" name="Slide Number Placeholder 3"/>
          <p:cNvSpPr>
            <a:spLocks noGrp="1"/>
          </p:cNvSpPr>
          <p:nvPr>
            <p:ph type="sldNum" sz="quarter" idx="10"/>
          </p:nvPr>
        </p:nvSpPr>
        <p:spPr/>
        <p:txBody>
          <a:bodyPr/>
          <a:lstStyle/>
          <a:p>
            <a:fld id="{5A54AD31-7336-45B9-8F91-9007EC1FA11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11554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Our</a:t>
            </a:r>
            <a:r>
              <a:rPr lang="en-US" sz="1200" b="0" i="0" kern="1200" baseline="0" dirty="0" smtClean="0">
                <a:solidFill>
                  <a:schemeClr val="tx1"/>
                </a:solidFill>
                <a:effectLst/>
                <a:latin typeface="+mn-lt"/>
                <a:ea typeface="+mn-ea"/>
                <a:cs typeface="+mn-cs"/>
              </a:rPr>
              <a:t> Children &amp; Youth Advisory Board developed an equity statement that guides our work: </a:t>
            </a:r>
          </a:p>
          <a:p>
            <a:r>
              <a:rPr lang="en-US" sz="1200" b="0" i="0" kern="1200" dirty="0" smtClean="0">
                <a:solidFill>
                  <a:schemeClr val="tx1"/>
                </a:solidFill>
                <a:effectLst/>
                <a:latin typeface="+mn-lt"/>
                <a:ea typeface="+mn-ea"/>
                <a:cs typeface="+mn-cs"/>
              </a:rPr>
              <a:t>Equity is an ardent journey toward well-being as defined by the affected</a:t>
            </a:r>
          </a:p>
          <a:p>
            <a:r>
              <a:rPr lang="en-US" sz="1200" b="0" i="0" kern="1200" dirty="0" smtClean="0">
                <a:solidFill>
                  <a:schemeClr val="tx1"/>
                </a:solidFill>
                <a:effectLst/>
                <a:latin typeface="+mn-lt"/>
                <a:ea typeface="+mn-ea"/>
                <a:cs typeface="+mn-cs"/>
              </a:rPr>
              <a:t>· Equity demands sacrifice and redistribution of power and resources in order to break systems of oppression, heal continuing wounds, and realize justice</a:t>
            </a:r>
          </a:p>
          <a:p>
            <a:r>
              <a:rPr lang="en-US" sz="1200" b="0" i="0" kern="1200" dirty="0" smtClean="0">
                <a:solidFill>
                  <a:schemeClr val="tx1"/>
                </a:solidFill>
                <a:effectLst/>
                <a:latin typeface="+mn-lt"/>
                <a:ea typeface="+mn-ea"/>
                <a:cs typeface="+mn-cs"/>
              </a:rPr>
              <a:t>· To achieve equity and social justice, we must first root out deeply entrenched systems of racism</a:t>
            </a:r>
          </a:p>
          <a:p>
            <a:r>
              <a:rPr lang="en-US" sz="1200" b="0" i="0" kern="1200" dirty="0" smtClean="0">
                <a:solidFill>
                  <a:schemeClr val="tx1"/>
                </a:solidFill>
                <a:effectLst/>
                <a:latin typeface="+mn-lt"/>
                <a:ea typeface="+mn-ea"/>
                <a:cs typeface="+mn-cs"/>
              </a:rPr>
              <a:t>· Equity proactively builds strong foundations of agency, is vigilant for unintended consequences, and boldly aspires to be restorative</a:t>
            </a:r>
          </a:p>
          <a:p>
            <a:r>
              <a:rPr lang="en-US" sz="1200" b="0" i="0" kern="1200" dirty="0" smtClean="0">
                <a:solidFill>
                  <a:schemeClr val="tx1"/>
                </a:solidFill>
                <a:effectLst/>
                <a:latin typeface="+mn-lt"/>
                <a:ea typeface="+mn-ea"/>
                <a:cs typeface="+mn-cs"/>
              </a:rPr>
              <a:t>· Equity is disruptive and uncomfortable and not voluntary</a:t>
            </a:r>
          </a:p>
          <a:p>
            <a:r>
              <a:rPr lang="en-US" sz="1200" b="0" i="0" kern="1200" dirty="0" smtClean="0">
                <a:solidFill>
                  <a:schemeClr val="tx1"/>
                </a:solidFill>
                <a:effectLst/>
                <a:latin typeface="+mn-lt"/>
                <a:ea typeface="+mn-ea"/>
                <a:cs typeface="+mn-cs"/>
              </a:rPr>
              <a:t>· Equity is fundamental to the community we want to build</a:t>
            </a:r>
          </a:p>
          <a:p>
            <a:endParaRPr lang="en-US" dirty="0"/>
          </a:p>
        </p:txBody>
      </p:sp>
      <p:sp>
        <p:nvSpPr>
          <p:cNvPr id="4" name="Slide Number Placeholder 3"/>
          <p:cNvSpPr>
            <a:spLocks noGrp="1"/>
          </p:cNvSpPr>
          <p:nvPr>
            <p:ph type="sldNum" sz="quarter" idx="10"/>
          </p:nvPr>
        </p:nvSpPr>
        <p:spPr/>
        <p:txBody>
          <a:bodyPr/>
          <a:lstStyle/>
          <a:p>
            <a:fld id="{48D4F00C-83A9-48B8-95E0-096ABE06BF7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4820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2100" dirty="0" smtClean="0"/>
              <a:t>Given that we have an equity-based approach,</a:t>
            </a:r>
            <a:r>
              <a:rPr lang="en-US" sz="2100" baseline="0" dirty="0" smtClean="0"/>
              <a:t> how does that translate to our work with population-based data? </a:t>
            </a:r>
          </a:p>
          <a:p>
            <a:pPr marL="342900" lvl="0" indent="-342900">
              <a:buFont typeface="Arial" panose="020B0604020202020204" pitchFamily="34" charset="0"/>
              <a:buChar char="•"/>
            </a:pPr>
            <a:r>
              <a:rPr lang="en-US" sz="2100" baseline="0" dirty="0" smtClean="0"/>
              <a:t>Questions that focus on strengths not just needs</a:t>
            </a:r>
          </a:p>
          <a:p>
            <a:pPr marL="342900" lvl="0" indent="-342900">
              <a:buFont typeface="Arial" panose="020B0604020202020204" pitchFamily="34" charset="0"/>
              <a:buChar char="•"/>
            </a:pPr>
            <a:r>
              <a:rPr lang="en-US" sz="2100" baseline="0" dirty="0" smtClean="0"/>
              <a:t>Three different response options: web, phone, paper </a:t>
            </a:r>
          </a:p>
          <a:p>
            <a:pPr marL="342900" lvl="0" indent="-342900">
              <a:buFont typeface="Arial" panose="020B0604020202020204" pitchFamily="34" charset="0"/>
              <a:buChar char="•"/>
            </a:pPr>
            <a:r>
              <a:rPr lang="en-US" sz="2100" baseline="0" dirty="0" smtClean="0"/>
              <a:t>Six languages; interviewers bicultural as well as bilingual </a:t>
            </a:r>
          </a:p>
          <a:p>
            <a:pPr marL="342900" lvl="0" indent="-342900">
              <a:buFont typeface="Arial" panose="020B0604020202020204" pitchFamily="34" charset="0"/>
              <a:buChar char="•"/>
            </a:pPr>
            <a:r>
              <a:rPr lang="en-US" sz="2100" baseline="0" dirty="0" smtClean="0"/>
              <a:t>Oversampling and convenience sampling to reach certain groups </a:t>
            </a:r>
          </a:p>
          <a:p>
            <a:pPr marL="342900" lvl="0" indent="-342900">
              <a:buFont typeface="Arial" panose="020B0604020202020204" pitchFamily="34" charset="0"/>
              <a:buChar char="•"/>
            </a:pPr>
            <a:r>
              <a:rPr lang="en-US" sz="2100" baseline="0" dirty="0" smtClean="0"/>
              <a:t>Overall success: 54% of children represented in BSKHS were children of color, vs. 52% of children in King County </a:t>
            </a:r>
            <a:endParaRPr lang="en-US" sz="1800" b="1" dirty="0" smtClean="0"/>
          </a:p>
          <a:p>
            <a:endParaRPr lang="en-US" dirty="0" smtClean="0"/>
          </a:p>
          <a:p>
            <a:r>
              <a:rPr lang="en-US" dirty="0" smtClean="0"/>
              <a:t>While we had</a:t>
            </a:r>
            <a:r>
              <a:rPr lang="en-US" baseline="0" dirty="0" smtClean="0"/>
              <a:t> our own data we were focused on understanding, you can do community-based interpretation of any data that </a:t>
            </a:r>
            <a:r>
              <a:rPr lang="en-US" baseline="0" smtClean="0"/>
              <a:t>is important to your work! </a:t>
            </a:r>
            <a:endParaRPr lang="en-US" dirty="0"/>
          </a:p>
        </p:txBody>
      </p:sp>
      <p:sp>
        <p:nvSpPr>
          <p:cNvPr id="4" name="Slide Number Placeholder 3"/>
          <p:cNvSpPr>
            <a:spLocks noGrp="1"/>
          </p:cNvSpPr>
          <p:nvPr>
            <p:ph type="sldNum" sz="quarter" idx="10"/>
          </p:nvPr>
        </p:nvSpPr>
        <p:spPr/>
        <p:txBody>
          <a:bodyPr/>
          <a:lstStyle/>
          <a:p>
            <a:fld id="{5A54AD31-7336-45B9-8F91-9007EC1FA11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5122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that we have conducted and analyzed</a:t>
            </a:r>
            <a:r>
              <a:rPr lang="en-US" baseline="0" dirty="0" smtClean="0"/>
              <a:t> survey data, the commitment to equity is not over. We work with the community to understand the data, respecting the expertise that community members have about their own lives, and offering transparency and accessibility about the survey methods and results. </a:t>
            </a:r>
          </a:p>
          <a:p>
            <a:endParaRPr lang="en-US" baseline="0" dirty="0" smtClean="0"/>
          </a:p>
          <a:p>
            <a:r>
              <a:rPr lang="en-US" baseline="0" dirty="0" smtClean="0"/>
              <a:t>There are many benefits to interpreting data collaboratively with community members. But fundamental is the belief that community members hold knowledge and experience key to understanding data about their communities. We are not the experts. </a:t>
            </a:r>
          </a:p>
          <a:p>
            <a:endParaRPr lang="en-US" baseline="0" dirty="0" smtClean="0"/>
          </a:p>
          <a:p>
            <a:r>
              <a:rPr lang="en-US" baseline="0" dirty="0" smtClean="0"/>
              <a:t>Part of the purpose is to build a TWO-WAY dialogue about BSKHS data. </a:t>
            </a:r>
          </a:p>
        </p:txBody>
      </p:sp>
      <p:sp>
        <p:nvSpPr>
          <p:cNvPr id="4" name="Slide Number Placeholder 3"/>
          <p:cNvSpPr>
            <a:spLocks noGrp="1"/>
          </p:cNvSpPr>
          <p:nvPr>
            <p:ph type="sldNum" sz="quarter" idx="10"/>
          </p:nvPr>
        </p:nvSpPr>
        <p:spPr/>
        <p:txBody>
          <a:bodyPr/>
          <a:lstStyle/>
          <a:p>
            <a:fld id="{5A54AD31-7336-45B9-8F91-9007EC1FA11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4571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Community engagement and partnerships are key to holding a successful data dive. It</a:t>
            </a:r>
            <a:r>
              <a:rPr lang="en-US" baseline="0" dirty="0" smtClean="0"/>
              <a:t> should be part of every step of process. We heard early on that it was essential for communities to interpret their own data, so we selected eight different communities to hold data dives with, and developed partnerships with community organizations that had knowledge, trust, and relationships with those communities. </a:t>
            </a:r>
          </a:p>
          <a:p>
            <a:endParaRPr lang="en-US" baseline="0" dirty="0" smtClean="0"/>
          </a:p>
          <a:p>
            <a:r>
              <a:rPr lang="en-US" b="1" baseline="0" dirty="0" smtClean="0"/>
              <a:t>We could not have done this work without the Community Café Collaborative; Open Doors for Multicultural Families; and United Indians of All Tribes Foundation. </a:t>
            </a:r>
          </a:p>
          <a:p>
            <a:endParaRPr lang="en-US" baseline="0" dirty="0" smtClean="0"/>
          </a:p>
          <a:p>
            <a:r>
              <a:rPr lang="en-US" baseline="0" dirty="0" smtClean="0"/>
              <a:t>Community-based work, especially if you don’t already have strong relationships with your partners, takes TIME. Challenges can come up with each of these steps. You will do yourself and your partners a favor if you build a flexible timeline that will give you enough room to truly engage the community and troubleshoot where needed! </a:t>
            </a:r>
          </a:p>
          <a:p>
            <a:endParaRPr lang="en-US" baseline="0" dirty="0" smtClean="0"/>
          </a:p>
          <a:p>
            <a:r>
              <a:rPr lang="en-US" baseline="0" dirty="0" smtClean="0"/>
              <a:t>Building partnerships: Plan to allow time and resources to contract with qualified community partners. Depending on your agency, this may take some time. It’s important to clarify each partner’s roles through the scope of work and to compensate partners fairly for their time and expertise. Sometimes it’s easier to fund partners to take care of things such as providing participants food and gift cards.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 prepared to build internal partnerships as well. Community members want to see how your agency is taking action, not just analyzing data. (We didn’t do this, but if your agency has navigators or community health workers, you may consider inviting them to attend so that they can assist participants with any immediate needs that come up.) Internal partnerships can also help set the stage to share what you learn at data dives with those who can act on it or integrate that feedback into their work. For example, BSK is granting funding for home visiting and parenting support programs, and we were able to continue the conversation with three communities to give their input into how that funding should be spent. </a:t>
            </a:r>
            <a:endParaRPr lang="en-US" dirty="0" smtClean="0"/>
          </a:p>
          <a:p>
            <a:endParaRPr lang="en-US" dirty="0" smtClean="0"/>
          </a:p>
          <a:p>
            <a:r>
              <a:rPr lang="en-US" dirty="0" smtClean="0"/>
              <a:t>Note that your</a:t>
            </a:r>
            <a:r>
              <a:rPr lang="en-US" baseline="0" dirty="0" smtClean="0"/>
              <a:t> agency doesn’t have to be responsible for every step. Our community partners did most of the event planning as they knew the times, places, food, format, and outreach methods that worked best in their communities. We developed the data placemats, but got their feedback before printing them. At the events, KC staff presented information and answered questions about the survey and results, but a community facilitator led the events. </a:t>
            </a:r>
          </a:p>
        </p:txBody>
      </p:sp>
      <p:sp>
        <p:nvSpPr>
          <p:cNvPr id="4" name="Slide Number Placeholder 3"/>
          <p:cNvSpPr>
            <a:spLocks noGrp="1"/>
          </p:cNvSpPr>
          <p:nvPr>
            <p:ph type="sldNum" sz="quarter" idx="10"/>
          </p:nvPr>
        </p:nvSpPr>
        <p:spPr/>
        <p:txBody>
          <a:bodyPr/>
          <a:lstStyle/>
          <a:p>
            <a:fld id="{5A54AD31-7336-45B9-8F91-9007EC1FA11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8688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selected topics based on what was new to us, what was complex,</a:t>
            </a:r>
            <a:r>
              <a:rPr lang="en-US" baseline="0" dirty="0" smtClean="0"/>
              <a:t> what we thought might be culturally loaded. This is one of the hardest steps because you have great power in creating the space when you select what data to focus on! After this experience I would consider 4 a max for this type of event. 2-3 would be enough for a robust discussion, especially if you have multiple data points within a topic. </a:t>
            </a:r>
          </a:p>
          <a:p>
            <a:endParaRPr lang="en-US" baseline="0" dirty="0" smtClean="0"/>
          </a:p>
          <a:p>
            <a:r>
              <a:rPr lang="en-US" baseline="0" dirty="0" smtClean="0"/>
              <a:t>We developed 4 open-ended questions to generate discussion. What we really wanted to understand was whether our data reflected their lived experiences, and what their insight into the “whys” of the data are. This is what helps us actually APPLY the findings from our survey to our programmatic work with families. </a:t>
            </a:r>
          </a:p>
          <a:p>
            <a:endParaRPr lang="en-US" baseline="0" dirty="0" smtClean="0"/>
          </a:p>
          <a:p>
            <a:r>
              <a:rPr lang="en-US" baseline="0" dirty="0" smtClean="0"/>
              <a:t>We ultimately ended up holding 7 data dives across King County with different communities. Those marked with an asterisk were held in languages other than English. </a:t>
            </a:r>
            <a:endParaRPr lang="en-US" dirty="0" smtClean="0"/>
          </a:p>
          <a:p>
            <a:endParaRPr lang="en-US" dirty="0" smtClean="0"/>
          </a:p>
          <a:p>
            <a:r>
              <a:rPr lang="en-US" dirty="0" smtClean="0"/>
              <a:t>Questions: </a:t>
            </a:r>
          </a:p>
          <a:p>
            <a:endParaRPr lang="en-US" dirty="0" smtClean="0"/>
          </a:p>
          <a:p>
            <a:r>
              <a:rPr lang="en-US" sz="1200" b="1" dirty="0" smtClean="0"/>
              <a:t>Toddlers and Infants: How well do each of the following phrases describe this child? </a:t>
            </a:r>
            <a:endParaRPr lang="en-US" sz="1200" dirty="0" smtClean="0"/>
          </a:p>
          <a:p>
            <a:r>
              <a:rPr lang="en-US" sz="1200" dirty="0" smtClean="0"/>
              <a:t>This child is affectionate and tender with you </a:t>
            </a:r>
          </a:p>
          <a:p>
            <a:r>
              <a:rPr lang="en-US" sz="1200" dirty="0" smtClean="0"/>
              <a:t>This child bounces back quickly when things do not go their way </a:t>
            </a:r>
          </a:p>
          <a:p>
            <a:r>
              <a:rPr lang="en-US" sz="1200" dirty="0" smtClean="0"/>
              <a:t>This child shows interest and curiosity in learning new things 	</a:t>
            </a:r>
          </a:p>
          <a:p>
            <a:r>
              <a:rPr lang="en-US" sz="1200" dirty="0" smtClean="0"/>
              <a:t>This child smiles and laughs a lot 	in org</a:t>
            </a:r>
          </a:p>
          <a:p>
            <a:r>
              <a:rPr lang="en-US" sz="1200" b="1" dirty="0" smtClean="0"/>
              <a:t>(Definitely true    Somewhat true    Not true</a:t>
            </a:r>
            <a:r>
              <a:rPr lang="en-US" sz="1200" dirty="0" smtClean="0"/>
              <a:t>)</a:t>
            </a:r>
          </a:p>
          <a:p>
            <a:endParaRPr lang="en-US" sz="1200" dirty="0" smtClean="0"/>
          </a:p>
          <a:p>
            <a:r>
              <a:rPr lang="en-US" sz="1200" b="1" dirty="0" smtClean="0"/>
              <a:t>Elementary Age Children: How well do each of the following phrases describe this child? </a:t>
            </a:r>
            <a:endParaRPr lang="en-US" sz="1200" dirty="0" smtClean="0"/>
          </a:p>
          <a:p>
            <a:r>
              <a:rPr lang="en-US" sz="1200" dirty="0" smtClean="0"/>
              <a:t>This child shows interest and curiosity in learning new things. </a:t>
            </a:r>
          </a:p>
          <a:p>
            <a:r>
              <a:rPr lang="en-US" sz="1200" dirty="0" smtClean="0"/>
              <a:t>This child works to finish tasks they start. </a:t>
            </a:r>
          </a:p>
          <a:p>
            <a:r>
              <a:rPr lang="en-US" sz="1200" dirty="0" smtClean="0"/>
              <a:t>This child stays calm and in control when faced with a challenge. </a:t>
            </a:r>
          </a:p>
          <a:p>
            <a:r>
              <a:rPr lang="en-US" sz="1200" b="1" dirty="0" smtClean="0"/>
              <a:t>(Definitely true    Somewhat true    Not true</a:t>
            </a:r>
            <a:r>
              <a:rPr lang="en-US" sz="1200" dirty="0" smtClean="0"/>
              <a:t>)</a:t>
            </a:r>
          </a:p>
          <a:p>
            <a:endParaRPr lang="en-US" sz="1200" b="1" dirty="0" smtClean="0"/>
          </a:p>
          <a:p>
            <a:r>
              <a:rPr lang="en-US" sz="1200" b="1" dirty="0" smtClean="0"/>
              <a:t>The next questions ask about events that may or may not have happened during this child’s life. These events can happen in </a:t>
            </a:r>
          </a:p>
          <a:p>
            <a:r>
              <a:rPr lang="en-US" sz="1200" b="1" dirty="0" smtClean="0"/>
              <a:t>any family, but some people may feel uncomfortable with these questions. You may skip any questions you do not want to </a:t>
            </a:r>
          </a:p>
          <a:p>
            <a:r>
              <a:rPr lang="en-US" sz="1200" b="1" dirty="0" smtClean="0"/>
              <a:t>answer. </a:t>
            </a:r>
          </a:p>
          <a:p>
            <a:r>
              <a:rPr lang="en-US" sz="1200" b="1" dirty="0" smtClean="0"/>
              <a:t>To the best of your knowledge, has this child EVER experienced any of the following? </a:t>
            </a:r>
            <a:endParaRPr lang="en-US" sz="1200" dirty="0" smtClean="0"/>
          </a:p>
          <a:p>
            <a:r>
              <a:rPr lang="en-US" sz="1200" dirty="0" smtClean="0"/>
              <a:t>Parent or guardian divorced or separated </a:t>
            </a:r>
          </a:p>
          <a:p>
            <a:r>
              <a:rPr lang="en-US" sz="1200" dirty="0" smtClean="0"/>
              <a:t>Parent or guardian died</a:t>
            </a:r>
          </a:p>
          <a:p>
            <a:r>
              <a:rPr lang="en-US" sz="1200" dirty="0" smtClean="0"/>
              <a:t>Parent or guardian served time in jail</a:t>
            </a:r>
          </a:p>
          <a:p>
            <a:r>
              <a:rPr lang="en-US" sz="1200" dirty="0" smtClean="0"/>
              <a:t>Saw or heard parents or adults slap, hit, kick, punch one another in the home </a:t>
            </a:r>
          </a:p>
          <a:p>
            <a:r>
              <a:rPr lang="en-US" sz="1200" dirty="0" smtClean="0"/>
              <a:t>Was a victim of violence or witnessed violence in the neighborhood</a:t>
            </a:r>
          </a:p>
          <a:p>
            <a:r>
              <a:rPr lang="en-US" sz="1200" dirty="0" smtClean="0"/>
              <a:t>Lived with anyone who was mentally ill, suicidal, or severely depressed</a:t>
            </a:r>
          </a:p>
          <a:p>
            <a:r>
              <a:rPr lang="en-US" sz="1200" dirty="0" smtClean="0"/>
              <a:t>Lived with anyone who had a problem with alcohol or drugs </a:t>
            </a:r>
          </a:p>
          <a:p>
            <a:r>
              <a:rPr lang="en-US" sz="1200" dirty="0" smtClean="0"/>
              <a:t>Was treated or judged unfairly because of their race or ethnic group  	</a:t>
            </a:r>
          </a:p>
          <a:p>
            <a:r>
              <a:rPr lang="en-US" sz="1200" b="1" dirty="0" smtClean="0"/>
              <a:t>(Yes/No</a:t>
            </a:r>
            <a:r>
              <a:rPr lang="en-US" sz="1200" dirty="0" smtClean="0"/>
              <a:t>)</a:t>
            </a:r>
            <a:endParaRPr lang="en-US" sz="1200" b="1" dirty="0" smtClean="0"/>
          </a:p>
          <a:p>
            <a:endParaRPr lang="en-US" sz="1200" b="1" dirty="0" smtClean="0"/>
          </a:p>
          <a:p>
            <a:r>
              <a:rPr lang="en-US" sz="1200" b="1" dirty="0" smtClean="0"/>
              <a:t>DURING THE PAST WEEK…</a:t>
            </a:r>
            <a:endParaRPr lang="en-US" sz="1200" dirty="0" smtClean="0"/>
          </a:p>
          <a:p>
            <a:r>
              <a:rPr lang="en-US" sz="1200" dirty="0" smtClean="0"/>
              <a:t>On how many days did you or other family members read to or with this child? </a:t>
            </a:r>
          </a:p>
          <a:p>
            <a:r>
              <a:rPr lang="en-US" sz="1200" dirty="0" smtClean="0"/>
              <a:t>On how many days did you or other family members tell stories or sing songs to this child? </a:t>
            </a:r>
          </a:p>
          <a:p>
            <a:r>
              <a:rPr lang="en-US" sz="1200" b="1" dirty="0" smtClean="0"/>
              <a:t>(0 days </a:t>
            </a:r>
            <a:r>
              <a:rPr lang="en-US" sz="1200" dirty="0" smtClean="0"/>
              <a:t>	</a:t>
            </a:r>
            <a:r>
              <a:rPr lang="en-US" sz="1200" b="1" dirty="0" smtClean="0"/>
              <a:t>1-3 days </a:t>
            </a:r>
            <a:r>
              <a:rPr lang="en-US" sz="1200" dirty="0" smtClean="0"/>
              <a:t>	</a:t>
            </a:r>
            <a:r>
              <a:rPr lang="en-US" sz="1200" b="1" dirty="0" smtClean="0"/>
              <a:t>4-6 days </a:t>
            </a:r>
            <a:r>
              <a:rPr lang="en-US" sz="1200" dirty="0" smtClean="0"/>
              <a:t>	</a:t>
            </a:r>
            <a:r>
              <a:rPr lang="en-US" sz="1200" b="1" dirty="0" smtClean="0"/>
              <a:t>Every day </a:t>
            </a:r>
            <a:r>
              <a:rPr lang="en-US" sz="1200" dirty="0" smtClean="0"/>
              <a:t>)</a:t>
            </a:r>
          </a:p>
          <a:p>
            <a:endParaRPr lang="en-US" sz="1200" dirty="0" smtClean="0"/>
          </a:p>
          <a:p>
            <a:r>
              <a:rPr lang="en-US" sz="1200" b="1" dirty="0" smtClean="0"/>
              <a:t>When your family faces problems, how often are you likely to do each of the following? </a:t>
            </a:r>
            <a:endParaRPr lang="en-US" sz="1200" dirty="0" smtClean="0"/>
          </a:p>
          <a:p>
            <a:r>
              <a:rPr lang="en-US" sz="1200" dirty="0" smtClean="0"/>
              <a:t>Talk together about what to do </a:t>
            </a:r>
          </a:p>
          <a:p>
            <a:r>
              <a:rPr lang="en-US" sz="1200" dirty="0" smtClean="0"/>
              <a:t>Work together to solve our problems </a:t>
            </a:r>
          </a:p>
          <a:p>
            <a:r>
              <a:rPr lang="en-US" sz="1200" dirty="0" smtClean="0"/>
              <a:t>Know we have strengths to draw on </a:t>
            </a:r>
          </a:p>
          <a:p>
            <a:r>
              <a:rPr lang="en-US" sz="1200" dirty="0" smtClean="0"/>
              <a:t>Stay hopeful even in difficult times 		</a:t>
            </a:r>
          </a:p>
          <a:p>
            <a:r>
              <a:rPr lang="en-US" sz="1200" b="1" dirty="0" smtClean="0"/>
              <a:t>(All of the time    Most of the time    Some of the time    None of the time</a:t>
            </a:r>
            <a:r>
              <a:rPr lang="en-US" sz="1200" dirty="0" smtClean="0"/>
              <a:t>)</a:t>
            </a:r>
          </a:p>
          <a:p>
            <a:endParaRPr lang="en-US" sz="1200" dirty="0" smtClean="0"/>
          </a:p>
          <a:p>
            <a:r>
              <a:rPr lang="en-US" sz="1200" b="1" dirty="0" smtClean="0"/>
              <a:t>DURING THE PAST 12 MONTHS, was there someone that you could turn to for day-to-day emotional support with parenting or raising children? </a:t>
            </a:r>
          </a:p>
          <a:p>
            <a:r>
              <a:rPr lang="en-US" sz="1200" b="1" dirty="0" smtClean="0"/>
              <a:t>(Yes/No)</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A54AD31-7336-45B9-8F91-9007EC1FA11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1469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example of a data placemat. It</a:t>
            </a:r>
            <a:r>
              <a:rPr lang="en-US" baseline="0" dirty="0" smtClean="0"/>
              <a:t> shows results “flourishing and resilient children.” Each placemat showed findings on one or two survey topics specific to the community, ideally in a simple form. For </a:t>
            </a:r>
            <a:r>
              <a:rPr lang="en-US" baseline="0" dirty="0" err="1" smtClean="0"/>
              <a:t>Latinx</a:t>
            </a:r>
            <a:r>
              <a:rPr lang="en-US" baseline="0" dirty="0" smtClean="0"/>
              <a:t>, Chinese, and Vietnamese data dives, they were translated. </a:t>
            </a:r>
            <a:endParaRPr lang="en-US" dirty="0" smtClean="0"/>
          </a:p>
          <a:p>
            <a:endParaRPr lang="en-US" dirty="0" smtClean="0"/>
          </a:p>
          <a:p>
            <a:r>
              <a:rPr lang="en-US" dirty="0" smtClean="0"/>
              <a:t>The questions (including demographic questions) were included on the back.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some placemats, data was shown infographic-style, with people</a:t>
            </a:r>
            <a:r>
              <a:rPr lang="en-US" baseline="0" dirty="0" smtClean="0"/>
              <a:t> icons. This example shows a simple bar chart. Note that this is one of the more complicated placemats, with lots of data points. I actually recommend simplifying them more than this. One half would be a better amount of info to include. We developed four of these for each data dive, so you can imagine that that can be a lot to digest. </a:t>
            </a:r>
          </a:p>
          <a:p>
            <a:endParaRPr lang="en-US" baseline="0" dirty="0" smtClean="0"/>
          </a:p>
          <a:p>
            <a:r>
              <a:rPr lang="en-US" baseline="0" dirty="0" smtClean="0"/>
              <a:t>For data dives held in different languages, placemats were translated.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2432EF-593A-4C29-BC6E-630003F8C64F}" type="slidenum">
              <a:rPr lang="en-US" smtClean="0"/>
              <a:t>7</a:t>
            </a:fld>
            <a:endParaRPr lang="en-US"/>
          </a:p>
        </p:txBody>
      </p:sp>
    </p:spTree>
    <p:extLst>
      <p:ext uri="{BB962C8B-B14F-4D97-AF65-F5344CB8AC3E}">
        <p14:creationId xmlns:p14="http://schemas.microsoft.com/office/powerpoint/2010/main" val="341799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had responses to the survey methods as well as to the results. They wanted to understand how communities were sampled to judge for themselves whether they felt it was a representative group; who came up with the questions; and how data were analyzed. </a:t>
            </a:r>
          </a:p>
          <a:p>
            <a:endParaRPr lang="en-US" baseline="0" dirty="0" smtClean="0"/>
          </a:p>
          <a:p>
            <a:r>
              <a:rPr lang="en-US" baseline="0" dirty="0" smtClean="0"/>
              <a:t>To me, this quote speaks to the importance of the relationship-building work that the data dives are part of. One thing that this parent is expressing to us is that we </a:t>
            </a:r>
            <a:r>
              <a:rPr lang="en-US" i="1" baseline="0" dirty="0" smtClean="0"/>
              <a:t>cannot</a:t>
            </a:r>
            <a:r>
              <a:rPr lang="en-US" i="0" baseline="0" dirty="0" smtClean="0"/>
              <a:t> understand her family or community based on our quantitative data alone; the relationship-building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2432EF-593A-4C29-BC6E-630003F8C64F}" type="slidenum">
              <a:rPr lang="en-US" smtClean="0"/>
              <a:t>8</a:t>
            </a:fld>
            <a:endParaRPr lang="en-US"/>
          </a:p>
        </p:txBody>
      </p:sp>
    </p:spTree>
    <p:extLst>
      <p:ext uri="{BB962C8B-B14F-4D97-AF65-F5344CB8AC3E}">
        <p14:creationId xmlns:p14="http://schemas.microsoft.com/office/powerpoint/2010/main" val="380341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considered the</a:t>
            </a:r>
            <a:r>
              <a:rPr lang="en-US" baseline="0" dirty="0" smtClean="0"/>
              <a:t> data dive discussions to be rich sources of qualitative data. </a:t>
            </a:r>
            <a:r>
              <a:rPr lang="en-US" dirty="0" smtClean="0"/>
              <a:t>We did</a:t>
            </a:r>
            <a:r>
              <a:rPr lang="en-US" baseline="0" dirty="0" smtClean="0"/>
              <a:t> a qualitative analysis of data dive notes to document themes: </a:t>
            </a:r>
          </a:p>
          <a:p>
            <a:pPr marL="171450" indent="-171450">
              <a:buFont typeface="Arial" panose="020B0604020202020204" pitchFamily="34" charset="0"/>
              <a:buChar char="•"/>
            </a:pPr>
            <a:r>
              <a:rPr lang="en-US" baseline="0" dirty="0" smtClean="0"/>
              <a:t>3 people participated in two rounds of coding </a:t>
            </a:r>
          </a:p>
          <a:p>
            <a:pPr marL="171450" indent="-171450">
              <a:buFont typeface="Arial" panose="020B0604020202020204" pitchFamily="34" charset="0"/>
              <a:buChar char="•"/>
            </a:pPr>
            <a:r>
              <a:rPr lang="en-US" baseline="0" dirty="0" smtClean="0"/>
              <a:t>Combination of inductive and deductive: Went in with some key themes based on our four topics (deductive); also looked for emergent themes (inductive) </a:t>
            </a:r>
          </a:p>
          <a:p>
            <a:endParaRPr lang="en-US" baseline="0" dirty="0" smtClean="0"/>
          </a:p>
          <a:p>
            <a:r>
              <a:rPr lang="en-US" baseline="0" dirty="0" smtClean="0"/>
              <a:t>This is a screenshot of an interactive Tableau </a:t>
            </a:r>
            <a:r>
              <a:rPr lang="en-US" baseline="0" dirty="0" err="1" smtClean="0"/>
              <a:t>viz</a:t>
            </a:r>
            <a:r>
              <a:rPr lang="en-US" baseline="0" dirty="0" smtClean="0"/>
              <a:t> that we built. Online you can explore the results by theme and by group, with illuminating quotes in tooltips.  </a:t>
            </a:r>
          </a:p>
          <a:p>
            <a:endParaRPr lang="en-US" baseline="0" dirty="0" smtClean="0"/>
          </a:p>
          <a:p>
            <a:r>
              <a:rPr lang="en-US" baseline="0" dirty="0" smtClean="0"/>
              <a:t>We’ve also shared community feedback through a great series of blog posts, and heavily relied on them in writing data briefs on these four topics. </a:t>
            </a:r>
            <a:endParaRPr lang="en-US" dirty="0" smtClean="0"/>
          </a:p>
        </p:txBody>
      </p:sp>
      <p:sp>
        <p:nvSpPr>
          <p:cNvPr id="4" name="Slide Number Placeholder 3"/>
          <p:cNvSpPr>
            <a:spLocks noGrp="1"/>
          </p:cNvSpPr>
          <p:nvPr>
            <p:ph type="sldNum" sz="quarter" idx="10"/>
          </p:nvPr>
        </p:nvSpPr>
        <p:spPr/>
        <p:txBody>
          <a:bodyPr/>
          <a:lstStyle/>
          <a:p>
            <a:fld id="{48D4F00C-83A9-48B8-95E0-096ABE06BF7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479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4162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Isosceles Triangle 7"/>
          <p:cNvSpPr/>
          <p:nvPr userDrawn="1"/>
        </p:nvSpPr>
        <p:spPr>
          <a:xfrm rot="10800000">
            <a:off x="9580389" y="4129031"/>
            <a:ext cx="948987" cy="44729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452438" y="1122363"/>
            <a:ext cx="11287125" cy="2387600"/>
          </a:xfrm>
        </p:spPr>
        <p:txBody>
          <a:bodyPr anchor="ctr">
            <a:normAutofit/>
          </a:bodyPr>
          <a:lstStyle>
            <a:lvl1pPr algn="ctr">
              <a:defRPr sz="6600">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847975" y="4762448"/>
            <a:ext cx="9144000" cy="1655762"/>
          </a:xfrm>
        </p:spPr>
        <p:txBody>
          <a:bodyPr>
            <a:normAutofit/>
          </a:bodyPr>
          <a:lstStyle>
            <a:lvl1pPr marL="0" indent="0" algn="r">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A762768-8E6B-4D4A-9357-732A5F6F1306}"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807" y="5448473"/>
            <a:ext cx="2098198" cy="1278502"/>
          </a:xfrm>
          <a:prstGeom prst="rect">
            <a:avLst/>
          </a:prstGeom>
        </p:spPr>
      </p:pic>
    </p:spTree>
    <p:extLst>
      <p:ext uri="{BB962C8B-B14F-4D97-AF65-F5344CB8AC3E}">
        <p14:creationId xmlns:p14="http://schemas.microsoft.com/office/powerpoint/2010/main" val="35649809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2DB474-B6A7-4FA4-A519-E1301F964347}" type="datetime1">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15058859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latin typeface="Tw Cen MT Condensed Extra Bold" panose="020B0803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C973B8-D5C3-48EC-AF58-488FB3E38E5E}" type="datetime1">
              <a:rPr lang="en-US" smtClean="0">
                <a:solidFill>
                  <a:srgbClr val="383838">
                    <a:tint val="75000"/>
                  </a:srgbClr>
                </a:solidFill>
              </a:rPr>
              <a:pPr/>
              <a:t>10/5/2018</a:t>
            </a:fld>
            <a:endParaRPr lang="en-US">
              <a:solidFill>
                <a:srgbClr val="383838">
                  <a:tint val="75000"/>
                </a:srgbClr>
              </a:solidFill>
            </a:endParaRPr>
          </a:p>
        </p:txBody>
      </p:sp>
      <p:sp>
        <p:nvSpPr>
          <p:cNvPr id="8" name="Footer Placeholder 7"/>
          <p:cNvSpPr>
            <a:spLocks noGrp="1"/>
          </p:cNvSpPr>
          <p:nvPr>
            <p:ph type="ftr" sz="quarter" idx="11"/>
          </p:nvPr>
        </p:nvSpPr>
        <p:spPr/>
        <p:txBody>
          <a:bodyPr/>
          <a:lstStyle/>
          <a:p>
            <a:endParaRPr lang="en-US">
              <a:solidFill>
                <a:srgbClr val="383838">
                  <a:tint val="75000"/>
                </a:srgbClr>
              </a:solidFill>
            </a:endParaRPr>
          </a:p>
        </p:txBody>
      </p:sp>
      <p:sp>
        <p:nvSpPr>
          <p:cNvPr id="9" name="Slide Number Placeholder 8"/>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6741968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w Cen MT Condensed Extra Bold" panose="020B0803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4342D42-02F0-4F79-9E9F-D87DA9820931}" type="datetime1">
              <a:rPr lang="en-US" smtClean="0">
                <a:solidFill>
                  <a:srgbClr val="383838">
                    <a:tint val="75000"/>
                  </a:srgbClr>
                </a:solidFill>
              </a:rPr>
              <a:pPr/>
              <a:t>10/5/2018</a:t>
            </a:fld>
            <a:endParaRPr lang="en-US">
              <a:solidFill>
                <a:srgbClr val="383838">
                  <a:tint val="75000"/>
                </a:srgbClr>
              </a:solidFill>
            </a:endParaRPr>
          </a:p>
        </p:txBody>
      </p:sp>
      <p:sp>
        <p:nvSpPr>
          <p:cNvPr id="4" name="Footer Placeholder 3"/>
          <p:cNvSpPr>
            <a:spLocks noGrp="1"/>
          </p:cNvSpPr>
          <p:nvPr>
            <p:ph type="ftr" sz="quarter" idx="11"/>
          </p:nvPr>
        </p:nvSpPr>
        <p:spPr/>
        <p:txBody>
          <a:bodyPr/>
          <a:lstStyle/>
          <a:p>
            <a:endParaRPr lang="en-US">
              <a:solidFill>
                <a:srgbClr val="383838">
                  <a:tint val="75000"/>
                </a:srgbClr>
              </a:solidFill>
            </a:endParaRPr>
          </a:p>
        </p:txBody>
      </p:sp>
      <p:sp>
        <p:nvSpPr>
          <p:cNvPr id="5" name="Slide Number Placeholder 4"/>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5310099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85361-89FC-4CAD-920A-B3D0A8ECA007}" type="datetime1">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16306198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2CAF00-460D-44AA-AD52-895B033821E1}"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2392346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7809F-4132-4AF2-8AA3-E6138164B851}"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13997397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189CF-4A3C-4977-9D13-CC2F2A20DD6F}"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4180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0591E-12FB-49F8-936A-082A1B389587}" type="datetime1">
              <a:rPr lang="en-US" smtClean="0">
                <a:solidFill>
                  <a:srgbClr val="383838">
                    <a:tint val="75000"/>
                  </a:srgbClr>
                </a:solidFill>
              </a:rPr>
              <a:pPr/>
              <a:t>10/5/2018</a:t>
            </a:fld>
            <a:endParaRPr lang="en-US">
              <a:solidFill>
                <a:srgbClr val="383838">
                  <a:tint val="75000"/>
                </a:srgbClr>
              </a:solidFill>
            </a:endParaRPr>
          </a:p>
        </p:txBody>
      </p:sp>
      <p:sp>
        <p:nvSpPr>
          <p:cNvPr id="3" name="Footer Placeholder 2"/>
          <p:cNvSpPr>
            <a:spLocks noGrp="1"/>
          </p:cNvSpPr>
          <p:nvPr>
            <p:ph type="ftr" sz="quarter" idx="11"/>
          </p:nvPr>
        </p:nvSpPr>
        <p:spPr/>
        <p:txBody>
          <a:bodyPr/>
          <a:lstStyle/>
          <a:p>
            <a:endParaRPr lang="en-US">
              <a:solidFill>
                <a:srgbClr val="383838">
                  <a:tint val="75000"/>
                </a:srgbClr>
              </a:solidFill>
            </a:endParaRPr>
          </a:p>
        </p:txBody>
      </p:sp>
      <p:sp>
        <p:nvSpPr>
          <p:cNvPr id="4" name="Slide Number Placeholder 3"/>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12312726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291102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E59D94-CE1D-4DF9-ABB6-CCFD480F3BA5}"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38D2B3C0-5E8B-4F57-83D4-198A2A8FDCBB}"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5570031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 y="0"/>
            <a:ext cx="9159998" cy="1161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Isosceles Triangle 7"/>
          <p:cNvSpPr/>
          <p:nvPr userDrawn="1"/>
        </p:nvSpPr>
        <p:spPr>
          <a:xfrm rot="16200000">
            <a:off x="8350754" y="343494"/>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userDrawn="1">
            <p:ph type="title" hasCustomPrompt="1"/>
          </p:nvPr>
        </p:nvSpPr>
        <p:spPr>
          <a:xfrm>
            <a:off x="314324" y="-18075"/>
            <a:ext cx="7839075" cy="1161288"/>
          </a:xfrm>
        </p:spPr>
        <p:txBody>
          <a:bodyPr/>
          <a:lstStyle>
            <a:lvl1pPr>
              <a:defRPr>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838200" y="2114550"/>
            <a:ext cx="10515600" cy="40624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FC0D795E-AB14-4345-8A3F-C33299BC1675}"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userDrawn="1">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userDrawn="1">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10" name="Subtitle 2"/>
          <p:cNvSpPr>
            <a:spLocks noGrp="1"/>
          </p:cNvSpPr>
          <p:nvPr>
            <p:ph type="subTitle" idx="13" hasCustomPrompt="1"/>
          </p:nvPr>
        </p:nvSpPr>
        <p:spPr>
          <a:xfrm>
            <a:off x="314324" y="1275176"/>
            <a:ext cx="9144000" cy="610774"/>
          </a:xfrm>
        </p:spPr>
        <p:txBody>
          <a:bodyPr>
            <a:normAutofit/>
          </a:bodyPr>
          <a:lstStyle>
            <a:lvl1pPr marL="0" indent="0" algn="l">
              <a:buNone/>
              <a:defRPr sz="32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6951616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E59D94-CE1D-4DF9-ABB6-CCFD480F3BA5}"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38D2B3C0-5E8B-4F57-83D4-198A2A8FDCBB}"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02999514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E59D94-CE1D-4DF9-ABB6-CCFD480F3BA5}"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38D2B3C0-5E8B-4F57-83D4-198A2A8FDCBB}"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14119688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E59D94-CE1D-4DF9-ABB6-CCFD480F3BA5}" type="datetimeFigureOut">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38D2B3C0-5E8B-4F57-83D4-198A2A8FDCBB}"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440558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E59D94-CE1D-4DF9-ABB6-CCFD480F3BA5}" type="datetimeFigureOut">
              <a:rPr lang="en-US" smtClean="0">
                <a:solidFill>
                  <a:srgbClr val="383838">
                    <a:tint val="75000"/>
                  </a:srgbClr>
                </a:solidFill>
              </a:rPr>
              <a:pPr/>
              <a:t>10/5/2018</a:t>
            </a:fld>
            <a:endParaRPr lang="en-US">
              <a:solidFill>
                <a:srgbClr val="383838">
                  <a:tint val="75000"/>
                </a:srgbClr>
              </a:solidFill>
            </a:endParaRPr>
          </a:p>
        </p:txBody>
      </p:sp>
      <p:sp>
        <p:nvSpPr>
          <p:cNvPr id="8" name="Footer Placeholder 7"/>
          <p:cNvSpPr>
            <a:spLocks noGrp="1"/>
          </p:cNvSpPr>
          <p:nvPr>
            <p:ph type="ftr" sz="quarter" idx="11"/>
          </p:nvPr>
        </p:nvSpPr>
        <p:spPr/>
        <p:txBody>
          <a:bodyPr/>
          <a:lstStyle/>
          <a:p>
            <a:endParaRPr lang="en-US">
              <a:solidFill>
                <a:srgbClr val="383838">
                  <a:tint val="75000"/>
                </a:srgbClr>
              </a:solidFill>
            </a:endParaRPr>
          </a:p>
        </p:txBody>
      </p:sp>
      <p:sp>
        <p:nvSpPr>
          <p:cNvPr id="9" name="Slide Number Placeholder 8"/>
          <p:cNvSpPr>
            <a:spLocks noGrp="1"/>
          </p:cNvSpPr>
          <p:nvPr>
            <p:ph type="sldNum" sz="quarter" idx="12"/>
          </p:nvPr>
        </p:nvSpPr>
        <p:spPr/>
        <p:txBody>
          <a:bodyPr/>
          <a:lstStyle/>
          <a:p>
            <a:fld id="{38D2B3C0-5E8B-4F57-83D4-198A2A8FDCBB}"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3671880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E59D94-CE1D-4DF9-ABB6-CCFD480F3BA5}" type="datetimeFigureOut">
              <a:rPr lang="en-US" smtClean="0">
                <a:solidFill>
                  <a:srgbClr val="383838">
                    <a:tint val="75000"/>
                  </a:srgbClr>
                </a:solidFill>
              </a:rPr>
              <a:pPr/>
              <a:t>10/5/2018</a:t>
            </a:fld>
            <a:endParaRPr lang="en-US">
              <a:solidFill>
                <a:srgbClr val="383838">
                  <a:tint val="75000"/>
                </a:srgbClr>
              </a:solidFill>
            </a:endParaRPr>
          </a:p>
        </p:txBody>
      </p:sp>
      <p:sp>
        <p:nvSpPr>
          <p:cNvPr id="4" name="Footer Placeholder 3"/>
          <p:cNvSpPr>
            <a:spLocks noGrp="1"/>
          </p:cNvSpPr>
          <p:nvPr>
            <p:ph type="ftr" sz="quarter" idx="11"/>
          </p:nvPr>
        </p:nvSpPr>
        <p:spPr/>
        <p:txBody>
          <a:bodyPr/>
          <a:lstStyle/>
          <a:p>
            <a:endParaRPr lang="en-US">
              <a:solidFill>
                <a:srgbClr val="383838">
                  <a:tint val="75000"/>
                </a:srgbClr>
              </a:solidFill>
            </a:endParaRPr>
          </a:p>
        </p:txBody>
      </p:sp>
      <p:sp>
        <p:nvSpPr>
          <p:cNvPr id="5" name="Slide Number Placeholder 4"/>
          <p:cNvSpPr>
            <a:spLocks noGrp="1"/>
          </p:cNvSpPr>
          <p:nvPr>
            <p:ph type="sldNum" sz="quarter" idx="12"/>
          </p:nvPr>
        </p:nvSpPr>
        <p:spPr/>
        <p:txBody>
          <a:bodyPr/>
          <a:lstStyle/>
          <a:p>
            <a:fld id="{38D2B3C0-5E8B-4F57-83D4-198A2A8FDCBB}"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264584737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59D94-CE1D-4DF9-ABB6-CCFD480F3BA5}" type="datetimeFigureOut">
              <a:rPr lang="en-US" smtClean="0">
                <a:solidFill>
                  <a:srgbClr val="383838">
                    <a:tint val="75000"/>
                  </a:srgbClr>
                </a:solidFill>
              </a:rPr>
              <a:pPr/>
              <a:t>10/5/2018</a:t>
            </a:fld>
            <a:endParaRPr lang="en-US">
              <a:solidFill>
                <a:srgbClr val="383838">
                  <a:tint val="75000"/>
                </a:srgbClr>
              </a:solidFill>
            </a:endParaRPr>
          </a:p>
        </p:txBody>
      </p:sp>
      <p:sp>
        <p:nvSpPr>
          <p:cNvPr id="3" name="Footer Placeholder 2"/>
          <p:cNvSpPr>
            <a:spLocks noGrp="1"/>
          </p:cNvSpPr>
          <p:nvPr>
            <p:ph type="ftr" sz="quarter" idx="11"/>
          </p:nvPr>
        </p:nvSpPr>
        <p:spPr/>
        <p:txBody>
          <a:bodyPr/>
          <a:lstStyle/>
          <a:p>
            <a:endParaRPr lang="en-US">
              <a:solidFill>
                <a:srgbClr val="383838">
                  <a:tint val="75000"/>
                </a:srgbClr>
              </a:solidFill>
            </a:endParaRPr>
          </a:p>
        </p:txBody>
      </p:sp>
      <p:sp>
        <p:nvSpPr>
          <p:cNvPr id="4" name="Slide Number Placeholder 3"/>
          <p:cNvSpPr>
            <a:spLocks noGrp="1"/>
          </p:cNvSpPr>
          <p:nvPr>
            <p:ph type="sldNum" sz="quarter" idx="12"/>
          </p:nvPr>
        </p:nvSpPr>
        <p:spPr/>
        <p:txBody>
          <a:bodyPr/>
          <a:lstStyle/>
          <a:p>
            <a:fld id="{38D2B3C0-5E8B-4F57-83D4-198A2A8FDCBB}"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0273369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59D94-CE1D-4DF9-ABB6-CCFD480F3BA5}" type="datetimeFigureOut">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38D2B3C0-5E8B-4F57-83D4-198A2A8FDCBB}"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41118727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59D94-CE1D-4DF9-ABB6-CCFD480F3BA5}" type="datetimeFigureOut">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38D2B3C0-5E8B-4F57-83D4-198A2A8FDCBB}"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14866514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E59D94-CE1D-4DF9-ABB6-CCFD480F3BA5}"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38D2B3C0-5E8B-4F57-83D4-198A2A8FDCBB}"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404472350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E59D94-CE1D-4DF9-ABB6-CCFD480F3BA5}"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38D2B3C0-5E8B-4F57-83D4-198A2A8FDCBB}"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2100467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1" y="0"/>
            <a:ext cx="9159998" cy="1161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Isosceles Triangle 7"/>
          <p:cNvSpPr/>
          <p:nvPr userDrawn="1"/>
        </p:nvSpPr>
        <p:spPr>
          <a:xfrm rot="16200000">
            <a:off x="8350754" y="343494"/>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userDrawn="1">
            <p:ph type="title" hasCustomPrompt="1"/>
          </p:nvPr>
        </p:nvSpPr>
        <p:spPr>
          <a:xfrm>
            <a:off x="314324" y="-18075"/>
            <a:ext cx="7839075" cy="1161288"/>
          </a:xfrm>
        </p:spPr>
        <p:txBody>
          <a:bodyPr/>
          <a:lstStyle>
            <a:lvl1pPr>
              <a:defRPr>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838200" y="2114550"/>
            <a:ext cx="10515600" cy="40624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78916FBE-F1C1-45C5-98A0-1F9E80355E33}"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userDrawn="1">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userDrawn="1">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10" name="Subtitle 2"/>
          <p:cNvSpPr>
            <a:spLocks noGrp="1"/>
          </p:cNvSpPr>
          <p:nvPr>
            <p:ph type="subTitle" idx="13" hasCustomPrompt="1"/>
          </p:nvPr>
        </p:nvSpPr>
        <p:spPr>
          <a:xfrm>
            <a:off x="314324" y="1275176"/>
            <a:ext cx="9144000" cy="610774"/>
          </a:xfrm>
        </p:spPr>
        <p:txBody>
          <a:bodyPr>
            <a:normAutofit/>
          </a:bodyPr>
          <a:lstStyle>
            <a:lvl1pPr marL="0" indent="0" algn="l">
              <a:buNone/>
              <a:defRPr sz="32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34363979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59D94-CE1D-4DF9-ABB6-CCFD480F3BA5}"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38D2B3C0-5E8B-4F57-83D4-198A2A8FDCBB}"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248082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976820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907670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806235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1607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8" name="Footer Placeholder 7"/>
          <p:cNvSpPr>
            <a:spLocks noGrp="1"/>
          </p:cNvSpPr>
          <p:nvPr>
            <p:ph type="ftr" sz="quarter" idx="11"/>
          </p:nvPr>
        </p:nvSpPr>
        <p:spPr/>
        <p:txBody>
          <a:bodyPr/>
          <a:lstStyle/>
          <a:p>
            <a:endParaRPr lang="en-US">
              <a:solidFill>
                <a:srgbClr val="383838">
                  <a:tint val="75000"/>
                </a:srgbClr>
              </a:solidFill>
            </a:endParaRPr>
          </a:p>
        </p:txBody>
      </p:sp>
      <p:sp>
        <p:nvSpPr>
          <p:cNvPr id="9" name="Slide Number Placeholder 8"/>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752617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4" name="Footer Placeholder 3"/>
          <p:cNvSpPr>
            <a:spLocks noGrp="1"/>
          </p:cNvSpPr>
          <p:nvPr>
            <p:ph type="ftr" sz="quarter" idx="11"/>
          </p:nvPr>
        </p:nvSpPr>
        <p:spPr/>
        <p:txBody>
          <a:bodyPr/>
          <a:lstStyle/>
          <a:p>
            <a:endParaRPr lang="en-US">
              <a:solidFill>
                <a:srgbClr val="383838">
                  <a:tint val="75000"/>
                </a:srgbClr>
              </a:solidFill>
            </a:endParaRPr>
          </a:p>
        </p:txBody>
      </p:sp>
      <p:sp>
        <p:nvSpPr>
          <p:cNvPr id="5" name="Slide Number Placeholder 4"/>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2328403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3" name="Footer Placeholder 2"/>
          <p:cNvSpPr>
            <a:spLocks noGrp="1"/>
          </p:cNvSpPr>
          <p:nvPr>
            <p:ph type="ftr" sz="quarter" idx="11"/>
          </p:nvPr>
        </p:nvSpPr>
        <p:spPr/>
        <p:txBody>
          <a:bodyPr/>
          <a:lstStyle/>
          <a:p>
            <a:endParaRPr lang="en-US">
              <a:solidFill>
                <a:srgbClr val="383838">
                  <a:tint val="75000"/>
                </a:srgbClr>
              </a:solidFill>
            </a:endParaRPr>
          </a:p>
        </p:txBody>
      </p:sp>
      <p:sp>
        <p:nvSpPr>
          <p:cNvPr id="4" name="Slide Number Placeholder 3"/>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861807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4119159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282844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1" y="0"/>
            <a:ext cx="9159998" cy="1161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1C4D8"/>
              </a:solidFill>
            </a:endParaRPr>
          </a:p>
        </p:txBody>
      </p:sp>
      <p:sp>
        <p:nvSpPr>
          <p:cNvPr id="8" name="Isosceles Triangle 7"/>
          <p:cNvSpPr/>
          <p:nvPr userDrawn="1"/>
        </p:nvSpPr>
        <p:spPr>
          <a:xfrm rot="16200000">
            <a:off x="8350754" y="343494"/>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userDrawn="1">
            <p:ph type="title" hasCustomPrompt="1"/>
          </p:nvPr>
        </p:nvSpPr>
        <p:spPr>
          <a:xfrm>
            <a:off x="314324" y="-18075"/>
            <a:ext cx="7839075" cy="1161288"/>
          </a:xfrm>
        </p:spPr>
        <p:txBody>
          <a:bodyPr/>
          <a:lstStyle>
            <a:lvl1pPr>
              <a:defRPr>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838200" y="2114550"/>
            <a:ext cx="10515600" cy="40624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BA3DD447-6BCB-47C8-B6DB-F06A56A8E583}"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userDrawn="1">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userDrawn="1">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10" name="Subtitle 2"/>
          <p:cNvSpPr>
            <a:spLocks noGrp="1"/>
          </p:cNvSpPr>
          <p:nvPr>
            <p:ph type="subTitle" idx="13" hasCustomPrompt="1"/>
          </p:nvPr>
        </p:nvSpPr>
        <p:spPr>
          <a:xfrm>
            <a:off x="314324" y="1275176"/>
            <a:ext cx="9144000" cy="610774"/>
          </a:xfrm>
        </p:spPr>
        <p:txBody>
          <a:bodyPr>
            <a:normAutofit/>
          </a:bodyPr>
          <a:lstStyle>
            <a:lvl1pPr marL="0" indent="0" algn="l">
              <a:buNone/>
              <a:defRPr sz="32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7320361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693184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403079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2588430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1" y="0"/>
            <a:ext cx="9159998" cy="1161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Isosceles Triangle 7"/>
          <p:cNvSpPr/>
          <p:nvPr userDrawn="1"/>
        </p:nvSpPr>
        <p:spPr>
          <a:xfrm rot="16200000">
            <a:off x="8350754" y="343494"/>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userDrawn="1">
            <p:ph type="title" hasCustomPrompt="1"/>
          </p:nvPr>
        </p:nvSpPr>
        <p:spPr>
          <a:xfrm>
            <a:off x="314324" y="-18075"/>
            <a:ext cx="7839075" cy="1161288"/>
          </a:xfrm>
        </p:spPr>
        <p:txBody>
          <a:bodyPr/>
          <a:lstStyle>
            <a:lvl1pPr>
              <a:defRPr>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838200" y="2114550"/>
            <a:ext cx="10515600" cy="40624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userDrawn="1">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userDrawn="1">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10" name="Subtitle 2"/>
          <p:cNvSpPr>
            <a:spLocks noGrp="1"/>
          </p:cNvSpPr>
          <p:nvPr>
            <p:ph type="subTitle" idx="13" hasCustomPrompt="1"/>
          </p:nvPr>
        </p:nvSpPr>
        <p:spPr>
          <a:xfrm>
            <a:off x="314324" y="1275176"/>
            <a:ext cx="9144000" cy="610774"/>
          </a:xfrm>
        </p:spPr>
        <p:txBody>
          <a:bodyPr>
            <a:normAutofit/>
          </a:bodyPr>
          <a:lstStyle>
            <a:lvl1pPr marL="0" indent="0" algn="l">
              <a:buNone/>
              <a:defRPr sz="32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90005539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1" y="0"/>
            <a:ext cx="9159998" cy="1161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Isosceles Triangle 7"/>
          <p:cNvSpPr/>
          <p:nvPr userDrawn="1"/>
        </p:nvSpPr>
        <p:spPr>
          <a:xfrm rot="16200000">
            <a:off x="8350754" y="343494"/>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userDrawn="1">
            <p:ph type="title" hasCustomPrompt="1"/>
          </p:nvPr>
        </p:nvSpPr>
        <p:spPr>
          <a:xfrm>
            <a:off x="314324" y="-18075"/>
            <a:ext cx="7839075" cy="1161288"/>
          </a:xfrm>
        </p:spPr>
        <p:txBody>
          <a:bodyPr/>
          <a:lstStyle>
            <a:lvl1pPr>
              <a:defRPr>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838200" y="2114550"/>
            <a:ext cx="10515600" cy="40624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userDrawn="1">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userDrawn="1">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10" name="Subtitle 2"/>
          <p:cNvSpPr>
            <a:spLocks noGrp="1"/>
          </p:cNvSpPr>
          <p:nvPr>
            <p:ph type="subTitle" idx="13" hasCustomPrompt="1"/>
          </p:nvPr>
        </p:nvSpPr>
        <p:spPr>
          <a:xfrm>
            <a:off x="314324" y="1275176"/>
            <a:ext cx="9144000" cy="610774"/>
          </a:xfrm>
        </p:spPr>
        <p:txBody>
          <a:bodyPr>
            <a:normAutofit/>
          </a:bodyPr>
          <a:lstStyle>
            <a:lvl1pPr marL="0" indent="0" algn="l">
              <a:buNone/>
              <a:defRPr sz="32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90171521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1" y="0"/>
            <a:ext cx="9159998" cy="1161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Isosceles Triangle 7"/>
          <p:cNvSpPr/>
          <p:nvPr userDrawn="1"/>
        </p:nvSpPr>
        <p:spPr>
          <a:xfrm rot="16200000">
            <a:off x="8350754" y="343494"/>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userDrawn="1">
            <p:ph type="title" hasCustomPrompt="1"/>
          </p:nvPr>
        </p:nvSpPr>
        <p:spPr>
          <a:xfrm>
            <a:off x="314324" y="-18075"/>
            <a:ext cx="7839075" cy="1161288"/>
          </a:xfrm>
        </p:spPr>
        <p:txBody>
          <a:bodyPr/>
          <a:lstStyle>
            <a:lvl1pPr>
              <a:defRPr>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838200" y="2114550"/>
            <a:ext cx="10515600" cy="40624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userDrawn="1">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userDrawn="1">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10" name="Subtitle 2"/>
          <p:cNvSpPr>
            <a:spLocks noGrp="1"/>
          </p:cNvSpPr>
          <p:nvPr>
            <p:ph type="subTitle" idx="13" hasCustomPrompt="1"/>
          </p:nvPr>
        </p:nvSpPr>
        <p:spPr>
          <a:xfrm>
            <a:off x="314324" y="1275176"/>
            <a:ext cx="9144000" cy="610774"/>
          </a:xfrm>
        </p:spPr>
        <p:txBody>
          <a:bodyPr>
            <a:normAutofit/>
          </a:bodyPr>
          <a:lstStyle>
            <a:lvl1pPr marL="0" indent="0" algn="l">
              <a:buNone/>
              <a:defRPr sz="32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97453602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1" y="0"/>
            <a:ext cx="9159998" cy="1161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Isosceles Triangle 7"/>
          <p:cNvSpPr/>
          <p:nvPr userDrawn="1"/>
        </p:nvSpPr>
        <p:spPr>
          <a:xfrm rot="16200000">
            <a:off x="8350754" y="343494"/>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userDrawn="1">
            <p:ph type="title" hasCustomPrompt="1"/>
          </p:nvPr>
        </p:nvSpPr>
        <p:spPr>
          <a:xfrm>
            <a:off x="314324" y="-18075"/>
            <a:ext cx="7839075" cy="1161288"/>
          </a:xfrm>
        </p:spPr>
        <p:txBody>
          <a:bodyPr/>
          <a:lstStyle>
            <a:lvl1pPr>
              <a:defRPr>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838200" y="2114550"/>
            <a:ext cx="10515600" cy="40624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userDrawn="1">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userDrawn="1">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10" name="Subtitle 2"/>
          <p:cNvSpPr>
            <a:spLocks noGrp="1"/>
          </p:cNvSpPr>
          <p:nvPr>
            <p:ph type="subTitle" idx="13" hasCustomPrompt="1"/>
          </p:nvPr>
        </p:nvSpPr>
        <p:spPr>
          <a:xfrm>
            <a:off x="314324" y="1275176"/>
            <a:ext cx="9144000" cy="610774"/>
          </a:xfrm>
        </p:spPr>
        <p:txBody>
          <a:bodyPr>
            <a:normAutofit/>
          </a:bodyPr>
          <a:lstStyle>
            <a:lvl1pPr marL="0" indent="0" algn="l">
              <a:buNone/>
              <a:defRPr sz="32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74171541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4162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Isosceles Triangle 7"/>
          <p:cNvSpPr/>
          <p:nvPr userDrawn="1"/>
        </p:nvSpPr>
        <p:spPr>
          <a:xfrm rot="10800000">
            <a:off x="9580389" y="4129031"/>
            <a:ext cx="948987" cy="44729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452438" y="1122363"/>
            <a:ext cx="11287125" cy="2387600"/>
          </a:xfrm>
        </p:spPr>
        <p:txBody>
          <a:bodyPr anchor="ctr">
            <a:normAutofit/>
          </a:bodyPr>
          <a:lstStyle>
            <a:lvl1pPr algn="ctr">
              <a:defRPr sz="6600">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847975" y="4762448"/>
            <a:ext cx="9144000" cy="1655762"/>
          </a:xfrm>
        </p:spPr>
        <p:txBody>
          <a:bodyPr>
            <a:normAutofit/>
          </a:bodyPr>
          <a:lstStyle>
            <a:lvl1pPr marL="0" indent="0" algn="r">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A762768-8E6B-4D4A-9357-732A5F6F1306}"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807" y="5448473"/>
            <a:ext cx="2098198" cy="1278502"/>
          </a:xfrm>
          <a:prstGeom prst="rect">
            <a:avLst/>
          </a:prstGeom>
        </p:spPr>
      </p:pic>
    </p:spTree>
    <p:extLst>
      <p:ext uri="{BB962C8B-B14F-4D97-AF65-F5344CB8AC3E}">
        <p14:creationId xmlns:p14="http://schemas.microsoft.com/office/powerpoint/2010/main" val="99095334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 y="0"/>
            <a:ext cx="9159998" cy="1161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Isosceles Triangle 7"/>
          <p:cNvSpPr/>
          <p:nvPr userDrawn="1"/>
        </p:nvSpPr>
        <p:spPr>
          <a:xfrm rot="16200000">
            <a:off x="8350754" y="343494"/>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userDrawn="1">
            <p:ph type="title" hasCustomPrompt="1"/>
          </p:nvPr>
        </p:nvSpPr>
        <p:spPr>
          <a:xfrm>
            <a:off x="314324" y="-18075"/>
            <a:ext cx="7839075" cy="1161288"/>
          </a:xfrm>
        </p:spPr>
        <p:txBody>
          <a:bodyPr/>
          <a:lstStyle>
            <a:lvl1pPr>
              <a:defRPr>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838200" y="2114550"/>
            <a:ext cx="10515600" cy="40624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FC0D795E-AB14-4345-8A3F-C33299BC1675}"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userDrawn="1">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userDrawn="1">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10" name="Subtitle 2"/>
          <p:cNvSpPr>
            <a:spLocks noGrp="1"/>
          </p:cNvSpPr>
          <p:nvPr>
            <p:ph type="subTitle" idx="13" hasCustomPrompt="1"/>
          </p:nvPr>
        </p:nvSpPr>
        <p:spPr>
          <a:xfrm>
            <a:off x="314324" y="1275176"/>
            <a:ext cx="9144000" cy="610774"/>
          </a:xfrm>
        </p:spPr>
        <p:txBody>
          <a:bodyPr>
            <a:normAutofit/>
          </a:bodyPr>
          <a:lstStyle>
            <a:lvl1pPr marL="0" indent="0" algn="l">
              <a:buNone/>
              <a:defRPr sz="32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10053086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1" y="0"/>
            <a:ext cx="9159998" cy="1161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Isosceles Triangle 7"/>
          <p:cNvSpPr/>
          <p:nvPr userDrawn="1"/>
        </p:nvSpPr>
        <p:spPr>
          <a:xfrm rot="16200000">
            <a:off x="8350754" y="343494"/>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userDrawn="1">
            <p:ph type="title" hasCustomPrompt="1"/>
          </p:nvPr>
        </p:nvSpPr>
        <p:spPr>
          <a:xfrm>
            <a:off x="314324" y="-18075"/>
            <a:ext cx="7839075" cy="1161288"/>
          </a:xfrm>
        </p:spPr>
        <p:txBody>
          <a:bodyPr/>
          <a:lstStyle>
            <a:lvl1pPr>
              <a:defRPr>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838200" y="2114550"/>
            <a:ext cx="10515600" cy="40624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78916FBE-F1C1-45C5-98A0-1F9E80355E33}"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userDrawn="1">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userDrawn="1">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10" name="Subtitle 2"/>
          <p:cNvSpPr>
            <a:spLocks noGrp="1"/>
          </p:cNvSpPr>
          <p:nvPr>
            <p:ph type="subTitle" idx="13" hasCustomPrompt="1"/>
          </p:nvPr>
        </p:nvSpPr>
        <p:spPr>
          <a:xfrm>
            <a:off x="314324" y="1275176"/>
            <a:ext cx="9144000" cy="610774"/>
          </a:xfrm>
        </p:spPr>
        <p:txBody>
          <a:bodyPr>
            <a:normAutofit/>
          </a:bodyPr>
          <a:lstStyle>
            <a:lvl1pPr marL="0" indent="0" algn="l">
              <a:buNone/>
              <a:defRPr sz="32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4829186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1" y="0"/>
            <a:ext cx="9159998" cy="1161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1C4D8"/>
              </a:solidFill>
            </a:endParaRPr>
          </a:p>
        </p:txBody>
      </p:sp>
      <p:sp>
        <p:nvSpPr>
          <p:cNvPr id="8" name="Isosceles Triangle 7"/>
          <p:cNvSpPr/>
          <p:nvPr userDrawn="1"/>
        </p:nvSpPr>
        <p:spPr>
          <a:xfrm rot="16200000">
            <a:off x="8350754" y="343494"/>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userDrawn="1">
            <p:ph type="title" hasCustomPrompt="1"/>
          </p:nvPr>
        </p:nvSpPr>
        <p:spPr>
          <a:xfrm>
            <a:off x="314324" y="-18075"/>
            <a:ext cx="7839075" cy="1161288"/>
          </a:xfrm>
        </p:spPr>
        <p:txBody>
          <a:bodyPr/>
          <a:lstStyle>
            <a:lvl1pPr>
              <a:defRPr>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838200" y="2114550"/>
            <a:ext cx="10515600" cy="40624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30EC7C98-39E7-4AE3-94B7-3E8271A1C709}"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userDrawn="1">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userDrawn="1">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10" name="Subtitle 2"/>
          <p:cNvSpPr>
            <a:spLocks noGrp="1"/>
          </p:cNvSpPr>
          <p:nvPr>
            <p:ph type="subTitle" idx="13" hasCustomPrompt="1"/>
          </p:nvPr>
        </p:nvSpPr>
        <p:spPr>
          <a:xfrm>
            <a:off x="314324" y="1275176"/>
            <a:ext cx="9144000" cy="610774"/>
          </a:xfrm>
        </p:spPr>
        <p:txBody>
          <a:bodyPr>
            <a:normAutofit/>
          </a:bodyPr>
          <a:lstStyle>
            <a:lvl1pPr marL="0" indent="0" algn="l">
              <a:buNone/>
              <a:defRPr sz="32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4103266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1" y="0"/>
            <a:ext cx="9159998" cy="1161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1C4D8"/>
              </a:solidFill>
            </a:endParaRPr>
          </a:p>
        </p:txBody>
      </p:sp>
      <p:sp>
        <p:nvSpPr>
          <p:cNvPr id="8" name="Isosceles Triangle 7"/>
          <p:cNvSpPr/>
          <p:nvPr userDrawn="1"/>
        </p:nvSpPr>
        <p:spPr>
          <a:xfrm rot="16200000">
            <a:off x="8350754" y="343494"/>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userDrawn="1">
            <p:ph type="title" hasCustomPrompt="1"/>
          </p:nvPr>
        </p:nvSpPr>
        <p:spPr>
          <a:xfrm>
            <a:off x="314324" y="-18075"/>
            <a:ext cx="7839075" cy="1161288"/>
          </a:xfrm>
        </p:spPr>
        <p:txBody>
          <a:bodyPr/>
          <a:lstStyle>
            <a:lvl1pPr>
              <a:defRPr>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838200" y="2114550"/>
            <a:ext cx="10515600" cy="40624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BA3DD447-6BCB-47C8-B6DB-F06A56A8E583}"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userDrawn="1">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userDrawn="1">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10" name="Subtitle 2"/>
          <p:cNvSpPr>
            <a:spLocks noGrp="1"/>
          </p:cNvSpPr>
          <p:nvPr>
            <p:ph type="subTitle" idx="13" hasCustomPrompt="1"/>
          </p:nvPr>
        </p:nvSpPr>
        <p:spPr>
          <a:xfrm>
            <a:off x="314324" y="1275176"/>
            <a:ext cx="9144000" cy="610774"/>
          </a:xfrm>
        </p:spPr>
        <p:txBody>
          <a:bodyPr>
            <a:normAutofit/>
          </a:bodyPr>
          <a:lstStyle>
            <a:lvl1pPr marL="0" indent="0" algn="l">
              <a:buNone/>
              <a:defRPr sz="32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93376946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1" y="0"/>
            <a:ext cx="9159998" cy="1161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1C4D8"/>
              </a:solidFill>
            </a:endParaRPr>
          </a:p>
        </p:txBody>
      </p:sp>
      <p:sp>
        <p:nvSpPr>
          <p:cNvPr id="8" name="Isosceles Triangle 7"/>
          <p:cNvSpPr/>
          <p:nvPr userDrawn="1"/>
        </p:nvSpPr>
        <p:spPr>
          <a:xfrm rot="16200000">
            <a:off x="8350754" y="343494"/>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userDrawn="1">
            <p:ph type="title" hasCustomPrompt="1"/>
          </p:nvPr>
        </p:nvSpPr>
        <p:spPr>
          <a:xfrm>
            <a:off x="314324" y="-18075"/>
            <a:ext cx="7839075" cy="1161288"/>
          </a:xfrm>
        </p:spPr>
        <p:txBody>
          <a:bodyPr/>
          <a:lstStyle>
            <a:lvl1pPr>
              <a:defRPr>
                <a:solidFill>
                  <a:schemeClr val="bg1"/>
                </a:solidFill>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838200" y="2114550"/>
            <a:ext cx="10515600" cy="40624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30EC7C98-39E7-4AE3-94B7-3E8271A1C709}"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userDrawn="1">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userDrawn="1">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10" name="Subtitle 2"/>
          <p:cNvSpPr>
            <a:spLocks noGrp="1"/>
          </p:cNvSpPr>
          <p:nvPr>
            <p:ph type="subTitle" idx="13" hasCustomPrompt="1"/>
          </p:nvPr>
        </p:nvSpPr>
        <p:spPr>
          <a:xfrm>
            <a:off x="314324" y="1275176"/>
            <a:ext cx="9144000" cy="610774"/>
          </a:xfrm>
        </p:spPr>
        <p:txBody>
          <a:bodyPr>
            <a:normAutofit/>
          </a:bodyPr>
          <a:lstStyle>
            <a:lvl1pPr marL="0" indent="0" algn="l">
              <a:buNone/>
              <a:defRPr sz="32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7151574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0A19C-7062-4748-B6E6-7D0536215FB2}" type="datetime1">
              <a:rPr lang="en-US" smtClean="0">
                <a:solidFill>
                  <a:srgbClr val="383838">
                    <a:tint val="75000"/>
                  </a:srgbClr>
                </a:solidFill>
              </a:rPr>
              <a:pPr/>
              <a:t>10/5/2018</a:t>
            </a:fld>
            <a:endParaRPr lang="en-US">
              <a:solidFill>
                <a:srgbClr val="383838">
                  <a:tint val="75000"/>
                </a:srgbClr>
              </a:solidFill>
            </a:endParaRPr>
          </a:p>
        </p:txBody>
      </p:sp>
      <p:sp>
        <p:nvSpPr>
          <p:cNvPr id="3" name="Footer Placeholder 2"/>
          <p:cNvSpPr>
            <a:spLocks noGrp="1"/>
          </p:cNvSpPr>
          <p:nvPr>
            <p:ph type="ftr" sz="quarter" idx="11"/>
          </p:nvPr>
        </p:nvSpPr>
        <p:spPr/>
        <p:txBody>
          <a:bodyPr/>
          <a:lstStyle/>
          <a:p>
            <a:endParaRPr lang="en-US">
              <a:solidFill>
                <a:srgbClr val="383838">
                  <a:tint val="75000"/>
                </a:srgbClr>
              </a:solidFill>
            </a:endParaRPr>
          </a:p>
        </p:txBody>
      </p:sp>
      <p:sp>
        <p:nvSpPr>
          <p:cNvPr id="4" name="Slide Number Placeholder 3"/>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5" name="Title 1"/>
          <p:cNvSpPr>
            <a:spLocks noGrp="1"/>
          </p:cNvSpPr>
          <p:nvPr>
            <p:ph type="title" hasCustomPrompt="1"/>
          </p:nvPr>
        </p:nvSpPr>
        <p:spPr>
          <a:xfrm>
            <a:off x="831850" y="1709738"/>
            <a:ext cx="10515600" cy="2852737"/>
          </a:xfrm>
        </p:spPr>
        <p:txBody>
          <a:bodyPr anchor="ctr">
            <a:normAutofit/>
          </a:bodyPr>
          <a:lstStyle>
            <a:lvl1pPr algn="ctr">
              <a:defRPr sz="8000"/>
            </a:lvl1pPr>
          </a:lstStyle>
          <a:p>
            <a:r>
              <a:rPr lang="en-US" dirty="0" smtClean="0"/>
              <a:t>CLICK TO EDIT MASTER TITLE STYLE</a:t>
            </a:r>
            <a:endParaRPr lang="en-US" dirty="0"/>
          </a:p>
        </p:txBody>
      </p:sp>
    </p:spTree>
    <p:extLst>
      <p:ext uri="{BB962C8B-B14F-4D97-AF65-F5344CB8AC3E}">
        <p14:creationId xmlns:p14="http://schemas.microsoft.com/office/powerpoint/2010/main" val="426380877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624137"/>
            <a:ext cx="3932237" cy="1600200"/>
          </a:xfrm>
        </p:spPr>
        <p:txBody>
          <a:bodyPr anchor="ctr"/>
          <a:lstStyle>
            <a:lvl1pPr>
              <a:defRPr sz="3200"/>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5183188" y="0"/>
            <a:ext cx="7008812"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900F0B8E-33F2-4222-A420-BD8F714A93FB}" type="datetime1">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77439048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67625" y="2378076"/>
            <a:ext cx="3932237" cy="1600200"/>
          </a:xfrm>
        </p:spPr>
        <p:txBody>
          <a:bodyPr anchor="ctr"/>
          <a:lstStyle>
            <a:lvl1pPr>
              <a:defRPr sz="3200"/>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9525" y="1"/>
            <a:ext cx="7008812"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2D3FCC3E-59FA-4E66-B704-00D8D8B23E04}" type="datetime1">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152480552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atin typeface="Tw Cen MT Condensed Extra Bold" panose="020B0803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8E923-136D-4F0A-8A40-2AE88C5B0DFB}"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5760654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w Cen MT Condensed Extra Bold" panose="020B0803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2DB474-B6A7-4FA4-A519-E1301F964347}" type="datetime1">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244296440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latin typeface="Tw Cen MT Condensed Extra Bold" panose="020B0803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C973B8-D5C3-48EC-AF58-488FB3E38E5E}" type="datetime1">
              <a:rPr lang="en-US" smtClean="0">
                <a:solidFill>
                  <a:srgbClr val="383838">
                    <a:tint val="75000"/>
                  </a:srgbClr>
                </a:solidFill>
              </a:rPr>
              <a:pPr/>
              <a:t>10/5/2018</a:t>
            </a:fld>
            <a:endParaRPr lang="en-US">
              <a:solidFill>
                <a:srgbClr val="383838">
                  <a:tint val="75000"/>
                </a:srgbClr>
              </a:solidFill>
            </a:endParaRPr>
          </a:p>
        </p:txBody>
      </p:sp>
      <p:sp>
        <p:nvSpPr>
          <p:cNvPr id="8" name="Footer Placeholder 7"/>
          <p:cNvSpPr>
            <a:spLocks noGrp="1"/>
          </p:cNvSpPr>
          <p:nvPr>
            <p:ph type="ftr" sz="quarter" idx="11"/>
          </p:nvPr>
        </p:nvSpPr>
        <p:spPr/>
        <p:txBody>
          <a:bodyPr/>
          <a:lstStyle/>
          <a:p>
            <a:endParaRPr lang="en-US">
              <a:solidFill>
                <a:srgbClr val="383838">
                  <a:tint val="75000"/>
                </a:srgbClr>
              </a:solidFill>
            </a:endParaRPr>
          </a:p>
        </p:txBody>
      </p:sp>
      <p:sp>
        <p:nvSpPr>
          <p:cNvPr id="9" name="Slide Number Placeholder 8"/>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428203386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w Cen MT Condensed Extra Bold" panose="020B0803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4342D42-02F0-4F79-9E9F-D87DA9820931}" type="datetime1">
              <a:rPr lang="en-US" smtClean="0">
                <a:solidFill>
                  <a:srgbClr val="383838">
                    <a:tint val="75000"/>
                  </a:srgbClr>
                </a:solidFill>
              </a:rPr>
              <a:pPr/>
              <a:t>10/5/2018</a:t>
            </a:fld>
            <a:endParaRPr lang="en-US">
              <a:solidFill>
                <a:srgbClr val="383838">
                  <a:tint val="75000"/>
                </a:srgbClr>
              </a:solidFill>
            </a:endParaRPr>
          </a:p>
        </p:txBody>
      </p:sp>
      <p:sp>
        <p:nvSpPr>
          <p:cNvPr id="4" name="Footer Placeholder 3"/>
          <p:cNvSpPr>
            <a:spLocks noGrp="1"/>
          </p:cNvSpPr>
          <p:nvPr>
            <p:ph type="ftr" sz="quarter" idx="11"/>
          </p:nvPr>
        </p:nvSpPr>
        <p:spPr/>
        <p:txBody>
          <a:bodyPr/>
          <a:lstStyle/>
          <a:p>
            <a:endParaRPr lang="en-US">
              <a:solidFill>
                <a:srgbClr val="383838">
                  <a:tint val="75000"/>
                </a:srgbClr>
              </a:solidFill>
            </a:endParaRPr>
          </a:p>
        </p:txBody>
      </p:sp>
      <p:sp>
        <p:nvSpPr>
          <p:cNvPr id="5" name="Slide Number Placeholder 4"/>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36584780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85361-89FC-4CAD-920A-B3D0A8ECA007}" type="datetime1">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24446651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0A19C-7062-4748-B6E6-7D0536215FB2}" type="datetime1">
              <a:rPr lang="en-US" smtClean="0">
                <a:solidFill>
                  <a:srgbClr val="383838">
                    <a:tint val="75000"/>
                  </a:srgbClr>
                </a:solidFill>
              </a:rPr>
              <a:pPr/>
              <a:t>10/5/2018</a:t>
            </a:fld>
            <a:endParaRPr lang="en-US">
              <a:solidFill>
                <a:srgbClr val="383838">
                  <a:tint val="75000"/>
                </a:srgbClr>
              </a:solidFill>
            </a:endParaRPr>
          </a:p>
        </p:txBody>
      </p:sp>
      <p:sp>
        <p:nvSpPr>
          <p:cNvPr id="3" name="Footer Placeholder 2"/>
          <p:cNvSpPr>
            <a:spLocks noGrp="1"/>
          </p:cNvSpPr>
          <p:nvPr>
            <p:ph type="ftr" sz="quarter" idx="11"/>
          </p:nvPr>
        </p:nvSpPr>
        <p:spPr/>
        <p:txBody>
          <a:bodyPr/>
          <a:lstStyle/>
          <a:p>
            <a:endParaRPr lang="en-US">
              <a:solidFill>
                <a:srgbClr val="383838">
                  <a:tint val="75000"/>
                </a:srgbClr>
              </a:solidFill>
            </a:endParaRPr>
          </a:p>
        </p:txBody>
      </p:sp>
      <p:sp>
        <p:nvSpPr>
          <p:cNvPr id="4" name="Slide Number Placeholder 3"/>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
        <p:nvSpPr>
          <p:cNvPr id="5" name="Title 1"/>
          <p:cNvSpPr>
            <a:spLocks noGrp="1"/>
          </p:cNvSpPr>
          <p:nvPr>
            <p:ph type="title" hasCustomPrompt="1"/>
          </p:nvPr>
        </p:nvSpPr>
        <p:spPr>
          <a:xfrm>
            <a:off x="831850" y="1709738"/>
            <a:ext cx="10515600" cy="2852737"/>
          </a:xfrm>
        </p:spPr>
        <p:txBody>
          <a:bodyPr anchor="ctr">
            <a:normAutofit/>
          </a:bodyPr>
          <a:lstStyle>
            <a:lvl1pPr algn="ctr">
              <a:defRPr sz="8000"/>
            </a:lvl1pPr>
          </a:lstStyle>
          <a:p>
            <a:r>
              <a:rPr lang="en-US" dirty="0" smtClean="0"/>
              <a:t>CLICK TO EDIT MASTER TITLE STYLE</a:t>
            </a:r>
            <a:endParaRPr lang="en-US" dirty="0"/>
          </a:p>
        </p:txBody>
      </p:sp>
    </p:spTree>
    <p:extLst>
      <p:ext uri="{BB962C8B-B14F-4D97-AF65-F5344CB8AC3E}">
        <p14:creationId xmlns:p14="http://schemas.microsoft.com/office/powerpoint/2010/main" val="274310758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2CAF00-460D-44AA-AD52-895B033821E1}"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251741356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7809F-4132-4AF2-8AA3-E6138164B851}"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134517418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189CF-4A3C-4977-9D13-CC2F2A20DD6F}"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463677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0591E-12FB-49F8-936A-082A1B389587}" type="datetime1">
              <a:rPr lang="en-US" smtClean="0">
                <a:solidFill>
                  <a:srgbClr val="383838">
                    <a:tint val="75000"/>
                  </a:srgbClr>
                </a:solidFill>
              </a:rPr>
              <a:pPr/>
              <a:t>10/5/2018</a:t>
            </a:fld>
            <a:endParaRPr lang="en-US">
              <a:solidFill>
                <a:srgbClr val="383838">
                  <a:tint val="75000"/>
                </a:srgbClr>
              </a:solidFill>
            </a:endParaRPr>
          </a:p>
        </p:txBody>
      </p:sp>
      <p:sp>
        <p:nvSpPr>
          <p:cNvPr id="3" name="Footer Placeholder 2"/>
          <p:cNvSpPr>
            <a:spLocks noGrp="1"/>
          </p:cNvSpPr>
          <p:nvPr>
            <p:ph type="ftr" sz="quarter" idx="11"/>
          </p:nvPr>
        </p:nvSpPr>
        <p:spPr/>
        <p:txBody>
          <a:bodyPr/>
          <a:lstStyle/>
          <a:p>
            <a:endParaRPr lang="en-US">
              <a:solidFill>
                <a:srgbClr val="383838">
                  <a:tint val="75000"/>
                </a:srgbClr>
              </a:solidFill>
            </a:endParaRPr>
          </a:p>
        </p:txBody>
      </p:sp>
      <p:sp>
        <p:nvSpPr>
          <p:cNvPr id="4" name="Slide Number Placeholder 3"/>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418962642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5967321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98" indent="0" algn="ctr">
              <a:buNone/>
              <a:defRPr sz="2000"/>
            </a:lvl2pPr>
            <a:lvl3pPr marL="914396" indent="0" algn="ctr">
              <a:buNone/>
              <a:defRPr sz="1800"/>
            </a:lvl3pPr>
            <a:lvl4pPr marL="1371595" indent="0" algn="ctr">
              <a:buNone/>
              <a:defRPr sz="1600"/>
            </a:lvl4pPr>
            <a:lvl5pPr marL="1828793" indent="0" algn="ctr">
              <a:buNone/>
              <a:defRPr sz="1600"/>
            </a:lvl5pPr>
            <a:lvl6pPr marL="2285991" indent="0" algn="ctr">
              <a:buNone/>
              <a:defRPr sz="1600"/>
            </a:lvl6pPr>
            <a:lvl7pPr marL="2743189" indent="0" algn="ctr">
              <a:buNone/>
              <a:defRPr sz="1600"/>
            </a:lvl7pPr>
            <a:lvl8pPr marL="3200388" indent="0" algn="ctr">
              <a:buNone/>
              <a:defRPr sz="1600"/>
            </a:lvl8pPr>
            <a:lvl9pPr marL="3657586"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3BBDE2-C730-4BA7-9670-A1A440CB2977}" type="datetimeFigureOut">
              <a:rPr lang="en-US" smtClean="0">
                <a:solidFill>
                  <a:prstClr val="black">
                    <a:tint val="75000"/>
                  </a:prstClr>
                </a:solidFill>
              </a:rPr>
              <a:pPr/>
              <a:t>10/5/2018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0BC6BE-BC30-476C-8E99-135B02C75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667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BBDE2-C730-4BA7-9670-A1A440CB2977}" type="datetimeFigureOut">
              <a:rPr lang="en-US" smtClean="0">
                <a:solidFill>
                  <a:prstClr val="black">
                    <a:tint val="75000"/>
                  </a:prstClr>
                </a:solidFill>
              </a:rPr>
              <a:pPr/>
              <a:t>10/5/2018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0BC6BE-BC30-476C-8E99-135B02C75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4546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198" indent="0">
              <a:buNone/>
              <a:defRPr sz="2000">
                <a:solidFill>
                  <a:schemeClr val="tx1">
                    <a:tint val="75000"/>
                  </a:schemeClr>
                </a:solidFill>
              </a:defRPr>
            </a:lvl2pPr>
            <a:lvl3pPr marL="914396" indent="0">
              <a:buNone/>
              <a:defRPr sz="1800">
                <a:solidFill>
                  <a:schemeClr val="tx1">
                    <a:tint val="75000"/>
                  </a:schemeClr>
                </a:solidFill>
              </a:defRPr>
            </a:lvl3pPr>
            <a:lvl4pPr marL="1371595" indent="0">
              <a:buNone/>
              <a:defRPr sz="1600">
                <a:solidFill>
                  <a:schemeClr val="tx1">
                    <a:tint val="75000"/>
                  </a:schemeClr>
                </a:solidFill>
              </a:defRPr>
            </a:lvl4pPr>
            <a:lvl5pPr marL="1828793" indent="0">
              <a:buNone/>
              <a:defRPr sz="1600">
                <a:solidFill>
                  <a:schemeClr val="tx1">
                    <a:tint val="75000"/>
                  </a:schemeClr>
                </a:solidFill>
              </a:defRPr>
            </a:lvl5pPr>
            <a:lvl6pPr marL="2285991" indent="0">
              <a:buNone/>
              <a:defRPr sz="1600">
                <a:solidFill>
                  <a:schemeClr val="tx1">
                    <a:tint val="75000"/>
                  </a:schemeClr>
                </a:solidFill>
              </a:defRPr>
            </a:lvl6pPr>
            <a:lvl7pPr marL="2743189" indent="0">
              <a:buNone/>
              <a:defRPr sz="1600">
                <a:solidFill>
                  <a:schemeClr val="tx1">
                    <a:tint val="75000"/>
                  </a:schemeClr>
                </a:solidFill>
              </a:defRPr>
            </a:lvl7pPr>
            <a:lvl8pPr marL="3200388" indent="0">
              <a:buNone/>
              <a:defRPr sz="1600">
                <a:solidFill>
                  <a:schemeClr val="tx1">
                    <a:tint val="75000"/>
                  </a:schemeClr>
                </a:solidFill>
              </a:defRPr>
            </a:lvl8pPr>
            <a:lvl9pPr marL="365758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BBDE2-C730-4BA7-9670-A1A440CB2977}" type="datetimeFigureOut">
              <a:rPr lang="en-US" smtClean="0">
                <a:solidFill>
                  <a:prstClr val="black">
                    <a:tint val="75000"/>
                  </a:prstClr>
                </a:solidFill>
              </a:rPr>
              <a:pPr/>
              <a:t>10/5/2018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0BC6BE-BC30-476C-8E99-135B02C75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257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3BBDE2-C730-4BA7-9670-A1A440CB2977}" type="datetimeFigureOut">
              <a:rPr lang="en-US" smtClean="0">
                <a:solidFill>
                  <a:prstClr val="black">
                    <a:tint val="75000"/>
                  </a:prstClr>
                </a:solidFill>
              </a:rPr>
              <a:pPr/>
              <a:t>10/5/2018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0BC6BE-BC30-476C-8E99-135B02C75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4597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98" indent="0">
              <a:buNone/>
              <a:defRPr sz="2000" b="1"/>
            </a:lvl2pPr>
            <a:lvl3pPr marL="914396" indent="0">
              <a:buNone/>
              <a:defRPr sz="1800" b="1"/>
            </a:lvl3pPr>
            <a:lvl4pPr marL="1371595" indent="0">
              <a:buNone/>
              <a:defRPr sz="1600" b="1"/>
            </a:lvl4pPr>
            <a:lvl5pPr marL="1828793" indent="0">
              <a:buNone/>
              <a:defRPr sz="1600" b="1"/>
            </a:lvl5pPr>
            <a:lvl6pPr marL="2285991" indent="0">
              <a:buNone/>
              <a:defRPr sz="1600" b="1"/>
            </a:lvl6pPr>
            <a:lvl7pPr marL="2743189" indent="0">
              <a:buNone/>
              <a:defRPr sz="1600" b="1"/>
            </a:lvl7pPr>
            <a:lvl8pPr marL="3200388" indent="0">
              <a:buNone/>
              <a:defRPr sz="1600" b="1"/>
            </a:lvl8pPr>
            <a:lvl9pPr marL="365758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98" indent="0">
              <a:buNone/>
              <a:defRPr sz="2000" b="1"/>
            </a:lvl2pPr>
            <a:lvl3pPr marL="914396" indent="0">
              <a:buNone/>
              <a:defRPr sz="1800" b="1"/>
            </a:lvl3pPr>
            <a:lvl4pPr marL="1371595" indent="0">
              <a:buNone/>
              <a:defRPr sz="1600" b="1"/>
            </a:lvl4pPr>
            <a:lvl5pPr marL="1828793" indent="0">
              <a:buNone/>
              <a:defRPr sz="1600" b="1"/>
            </a:lvl5pPr>
            <a:lvl6pPr marL="2285991" indent="0">
              <a:buNone/>
              <a:defRPr sz="1600" b="1"/>
            </a:lvl6pPr>
            <a:lvl7pPr marL="2743189" indent="0">
              <a:buNone/>
              <a:defRPr sz="1600" b="1"/>
            </a:lvl7pPr>
            <a:lvl8pPr marL="3200388" indent="0">
              <a:buNone/>
              <a:defRPr sz="1600" b="1"/>
            </a:lvl8pPr>
            <a:lvl9pPr marL="365758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3BBDE2-C730-4BA7-9670-A1A440CB2977}" type="datetimeFigureOut">
              <a:rPr lang="en-US" smtClean="0">
                <a:solidFill>
                  <a:prstClr val="black">
                    <a:tint val="75000"/>
                  </a:prstClr>
                </a:solidFill>
              </a:rPr>
              <a:pPr/>
              <a:t>10/5/2018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0BC6BE-BC30-476C-8E99-135B02C75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92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624137"/>
            <a:ext cx="3932237" cy="1600200"/>
          </a:xfrm>
        </p:spPr>
        <p:txBody>
          <a:bodyPr anchor="ctr"/>
          <a:lstStyle>
            <a:lvl1pPr>
              <a:defRPr sz="3200"/>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5183188" y="0"/>
            <a:ext cx="7008812"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900F0B8E-33F2-4222-A420-BD8F714A93FB}" type="datetime1">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45294032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3BBDE2-C730-4BA7-9670-A1A440CB2977}" type="datetimeFigureOut">
              <a:rPr lang="en-US" smtClean="0">
                <a:solidFill>
                  <a:prstClr val="black">
                    <a:tint val="75000"/>
                  </a:prstClr>
                </a:solidFill>
              </a:rPr>
              <a:pPr/>
              <a:t>10/5/2018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0BC6BE-BC30-476C-8E99-135B02C75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5104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BBDE2-C730-4BA7-9670-A1A440CB2977}" type="datetimeFigureOut">
              <a:rPr lang="en-US" smtClean="0">
                <a:solidFill>
                  <a:prstClr val="black">
                    <a:tint val="75000"/>
                  </a:prstClr>
                </a:solidFill>
              </a:rPr>
              <a:pPr/>
              <a:t>10/5/2018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0BC6BE-BC30-476C-8E99-135B02C75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7472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9"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198" indent="0">
              <a:buNone/>
              <a:defRPr sz="1400"/>
            </a:lvl2pPr>
            <a:lvl3pPr marL="914396" indent="0">
              <a:buNone/>
              <a:defRPr sz="1200"/>
            </a:lvl3pPr>
            <a:lvl4pPr marL="1371595" indent="0">
              <a:buNone/>
              <a:defRPr sz="1000"/>
            </a:lvl4pPr>
            <a:lvl5pPr marL="1828793" indent="0">
              <a:buNone/>
              <a:defRPr sz="1000"/>
            </a:lvl5pPr>
            <a:lvl6pPr marL="2285991" indent="0">
              <a:buNone/>
              <a:defRPr sz="1000"/>
            </a:lvl6pPr>
            <a:lvl7pPr marL="2743189" indent="0">
              <a:buNone/>
              <a:defRPr sz="1000"/>
            </a:lvl7pPr>
            <a:lvl8pPr marL="3200388" indent="0">
              <a:buNone/>
              <a:defRPr sz="1000"/>
            </a:lvl8pPr>
            <a:lvl9pPr marL="365758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BBDE2-C730-4BA7-9670-A1A440CB2977}" type="datetimeFigureOut">
              <a:rPr lang="en-US" smtClean="0">
                <a:solidFill>
                  <a:prstClr val="black">
                    <a:tint val="75000"/>
                  </a:prstClr>
                </a:solidFill>
              </a:rPr>
              <a:pPr/>
              <a:t>10/5/2018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0BC6BE-BC30-476C-8E99-135B02C75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9824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9" y="987427"/>
            <a:ext cx="6172200" cy="4873625"/>
          </a:xfrm>
        </p:spPr>
        <p:txBody>
          <a:bodyPr anchor="t"/>
          <a:lstStyle>
            <a:lvl1pPr marL="0" indent="0">
              <a:buNone/>
              <a:defRPr sz="3200"/>
            </a:lvl1pPr>
            <a:lvl2pPr marL="457198" indent="0">
              <a:buNone/>
              <a:defRPr sz="2800"/>
            </a:lvl2pPr>
            <a:lvl3pPr marL="914396" indent="0">
              <a:buNone/>
              <a:defRPr sz="2400"/>
            </a:lvl3pPr>
            <a:lvl4pPr marL="1371595" indent="0">
              <a:buNone/>
              <a:defRPr sz="2000"/>
            </a:lvl4pPr>
            <a:lvl5pPr marL="1828793" indent="0">
              <a:buNone/>
              <a:defRPr sz="2000"/>
            </a:lvl5pPr>
            <a:lvl6pPr marL="2285991" indent="0">
              <a:buNone/>
              <a:defRPr sz="2000"/>
            </a:lvl6pPr>
            <a:lvl7pPr marL="2743189" indent="0">
              <a:buNone/>
              <a:defRPr sz="2000"/>
            </a:lvl7pPr>
            <a:lvl8pPr marL="3200388" indent="0">
              <a:buNone/>
              <a:defRPr sz="2000"/>
            </a:lvl8pPr>
            <a:lvl9pPr marL="3657586"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198" indent="0">
              <a:buNone/>
              <a:defRPr sz="1400"/>
            </a:lvl2pPr>
            <a:lvl3pPr marL="914396" indent="0">
              <a:buNone/>
              <a:defRPr sz="1200"/>
            </a:lvl3pPr>
            <a:lvl4pPr marL="1371595" indent="0">
              <a:buNone/>
              <a:defRPr sz="1000"/>
            </a:lvl4pPr>
            <a:lvl5pPr marL="1828793" indent="0">
              <a:buNone/>
              <a:defRPr sz="1000"/>
            </a:lvl5pPr>
            <a:lvl6pPr marL="2285991" indent="0">
              <a:buNone/>
              <a:defRPr sz="1000"/>
            </a:lvl6pPr>
            <a:lvl7pPr marL="2743189" indent="0">
              <a:buNone/>
              <a:defRPr sz="1000"/>
            </a:lvl7pPr>
            <a:lvl8pPr marL="3200388" indent="0">
              <a:buNone/>
              <a:defRPr sz="1000"/>
            </a:lvl8pPr>
            <a:lvl9pPr marL="365758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BBDE2-C730-4BA7-9670-A1A440CB2977}" type="datetimeFigureOut">
              <a:rPr lang="en-US" smtClean="0">
                <a:solidFill>
                  <a:prstClr val="black">
                    <a:tint val="75000"/>
                  </a:prstClr>
                </a:solidFill>
              </a:rPr>
              <a:pPr/>
              <a:t>10/5/2018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0BC6BE-BC30-476C-8E99-135B02C75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8691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BBDE2-C730-4BA7-9670-A1A440CB2977}" type="datetimeFigureOut">
              <a:rPr lang="en-US" smtClean="0">
                <a:solidFill>
                  <a:prstClr val="black">
                    <a:tint val="75000"/>
                  </a:prstClr>
                </a:solidFill>
              </a:rPr>
              <a:pPr/>
              <a:t>10/5/2018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0BC6BE-BC30-476C-8E99-135B02C75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1306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BBDE2-C730-4BA7-9670-A1A440CB2977}" type="datetimeFigureOut">
              <a:rPr lang="en-US" smtClean="0">
                <a:solidFill>
                  <a:prstClr val="black">
                    <a:tint val="75000"/>
                  </a:prstClr>
                </a:solidFill>
              </a:rPr>
              <a:pPr/>
              <a:t>10/5/2018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0BC6BE-BC30-476C-8E99-135B02C75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0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67625" y="2378076"/>
            <a:ext cx="3932237" cy="1600200"/>
          </a:xfrm>
        </p:spPr>
        <p:txBody>
          <a:bodyPr anchor="ctr"/>
          <a:lstStyle>
            <a:lvl1pPr>
              <a:defRPr sz="3200"/>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9525" y="1"/>
            <a:ext cx="7008812"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2D3FCC3E-59FA-4E66-B704-00D8D8B23E04}" type="datetime1">
              <a:rPr lang="en-US" smtClean="0">
                <a:solidFill>
                  <a:srgbClr val="383838">
                    <a:tint val="75000"/>
                  </a:srgbClr>
                </a:solidFill>
              </a:rPr>
              <a:pPr/>
              <a:t>10/5/2018</a:t>
            </a:fld>
            <a:endParaRPr lang="en-US">
              <a:solidFill>
                <a:srgbClr val="383838">
                  <a:tint val="75000"/>
                </a:srgbClr>
              </a:solidFill>
            </a:endParaRPr>
          </a:p>
        </p:txBody>
      </p:sp>
      <p:sp>
        <p:nvSpPr>
          <p:cNvPr id="6" name="Footer Placeholder 5"/>
          <p:cNvSpPr>
            <a:spLocks noGrp="1"/>
          </p:cNvSpPr>
          <p:nvPr>
            <p:ph type="ftr" sz="quarter" idx="11"/>
          </p:nvPr>
        </p:nvSpPr>
        <p:spPr/>
        <p:txBody>
          <a:bodyPr/>
          <a:lstStyle/>
          <a:p>
            <a:endParaRPr lang="en-US">
              <a:solidFill>
                <a:srgbClr val="383838">
                  <a:tint val="75000"/>
                </a:srgbClr>
              </a:solidFill>
            </a:endParaRPr>
          </a:p>
        </p:txBody>
      </p:sp>
      <p:sp>
        <p:nvSpPr>
          <p:cNvPr id="7" name="Slide Number Placeholder 6"/>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722323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atin typeface="Tw Cen MT Condensed Extra Bold" panose="020B0803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8E923-136D-4F0A-8A40-2AE88C5B0DFB}"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5505234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4.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901D1-28C5-4492-B393-EFE1CF8443FD}"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83838">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1874897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59D94-CE1D-4DF9-ABB6-CCFD480F3BA5}"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83838">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2B3C0-5E8B-4F57-83D4-198A2A8FDCBB}"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20666151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69F47-98D3-4B2E-A1A0-36B4DECC8B71}" type="datetimeFigureOut">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83838">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157565969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901D1-28C5-4492-B393-EFE1CF8443FD}" type="datetime1">
              <a:rPr lang="en-US" smtClean="0">
                <a:solidFill>
                  <a:srgbClr val="383838">
                    <a:tint val="75000"/>
                  </a:srgbClr>
                </a:solidFill>
              </a:rPr>
              <a:pPr/>
              <a:t>10/5/2018</a:t>
            </a:fld>
            <a:endParaRPr lang="en-US">
              <a:solidFill>
                <a:srgbClr val="383838">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83838">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246136241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748873"/>
            <a:fld id="{6E3BBDE2-C730-4BA7-9670-A1A440CB2977}" type="datetimeFigureOut">
              <a:rPr lang="en-US" smtClean="0">
                <a:solidFill>
                  <a:prstClr val="black">
                    <a:tint val="75000"/>
                  </a:prstClr>
                </a:solidFill>
              </a:rPr>
              <a:pPr defTabSz="748873"/>
              <a:t>10/5/2018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748873"/>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748873"/>
            <a:fld id="{010BC6BE-BC30-476C-8E99-135B02C75EFD}" type="slidenum">
              <a:rPr lang="en-US" smtClean="0">
                <a:solidFill>
                  <a:prstClr val="black">
                    <a:tint val="75000"/>
                  </a:prstClr>
                </a:solidFill>
              </a:rPr>
              <a:pPr defTabSz="748873"/>
              <a:t>‹#›</a:t>
            </a:fld>
            <a:endParaRPr lang="en-US">
              <a:solidFill>
                <a:prstClr val="black">
                  <a:tint val="75000"/>
                </a:prstClr>
              </a:solidFill>
            </a:endParaRPr>
          </a:p>
        </p:txBody>
      </p:sp>
    </p:spTree>
    <p:extLst>
      <p:ext uri="{BB962C8B-B14F-4D97-AF65-F5344CB8AC3E}">
        <p14:creationId xmlns:p14="http://schemas.microsoft.com/office/powerpoint/2010/main" val="54253978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39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7" indent="-228599"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5" indent="-228599" algn="l" defTabSz="91439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3"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2"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6" rtl="0" eaLnBrk="1" latinLnBrk="0" hangingPunct="1">
        <a:defRPr sz="1800" kern="1200">
          <a:solidFill>
            <a:schemeClr val="tx1"/>
          </a:solidFill>
          <a:latin typeface="+mn-lt"/>
          <a:ea typeface="+mn-ea"/>
          <a:cs typeface="+mn-cs"/>
        </a:defRPr>
      </a:lvl1pPr>
      <a:lvl2pPr marL="457198"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5" algn="l" defTabSz="914396" rtl="0" eaLnBrk="1" latinLnBrk="0" hangingPunct="1">
        <a:defRPr sz="1800" kern="1200">
          <a:solidFill>
            <a:schemeClr val="tx1"/>
          </a:solidFill>
          <a:latin typeface="+mn-lt"/>
          <a:ea typeface="+mn-ea"/>
          <a:cs typeface="+mn-cs"/>
        </a:defRPr>
      </a:lvl4pPr>
      <a:lvl5pPr marL="1828793" algn="l" defTabSz="914396" rtl="0" eaLnBrk="1" latinLnBrk="0" hangingPunct="1">
        <a:defRPr sz="1800" kern="1200">
          <a:solidFill>
            <a:schemeClr val="tx1"/>
          </a:solidFill>
          <a:latin typeface="+mn-lt"/>
          <a:ea typeface="+mn-ea"/>
          <a:cs typeface="+mn-cs"/>
        </a:defRPr>
      </a:lvl5pPr>
      <a:lvl6pPr marL="2285991" algn="l" defTabSz="914396" rtl="0" eaLnBrk="1" latinLnBrk="0" hangingPunct="1">
        <a:defRPr sz="1800" kern="1200">
          <a:solidFill>
            <a:schemeClr val="tx1"/>
          </a:solidFill>
          <a:latin typeface="+mn-lt"/>
          <a:ea typeface="+mn-ea"/>
          <a:cs typeface="+mn-cs"/>
        </a:defRPr>
      </a:lvl6pPr>
      <a:lvl7pPr marL="2743189" algn="l" defTabSz="914396" rtl="0" eaLnBrk="1" latinLnBrk="0" hangingPunct="1">
        <a:defRPr sz="1800" kern="1200">
          <a:solidFill>
            <a:schemeClr val="tx1"/>
          </a:solidFill>
          <a:latin typeface="+mn-lt"/>
          <a:ea typeface="+mn-ea"/>
          <a:cs typeface="+mn-cs"/>
        </a:defRPr>
      </a:lvl7pPr>
      <a:lvl8pPr marL="3200388" algn="l" defTabSz="914396" rtl="0" eaLnBrk="1" latinLnBrk="0" hangingPunct="1">
        <a:defRPr sz="1800" kern="1200">
          <a:solidFill>
            <a:schemeClr val="tx1"/>
          </a:solidFill>
          <a:latin typeface="+mn-lt"/>
          <a:ea typeface="+mn-ea"/>
          <a:cs typeface="+mn-cs"/>
        </a:defRPr>
      </a:lvl8pPr>
      <a:lvl9pPr marL="3657586" algn="l" defTabSz="9143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300" dirty="0" smtClean="0"/>
              <a:t>No Data about Us without Us: </a:t>
            </a:r>
            <a:br>
              <a:rPr lang="en-US" sz="7300" dirty="0" smtClean="0"/>
            </a:br>
            <a:r>
              <a:rPr lang="en-US" sz="5300" dirty="0" smtClean="0"/>
              <a:t>Collaborative Interpretation of the Best Starts for Kids Health Survey</a:t>
            </a:r>
            <a:endParaRPr lang="en-US" sz="5300" dirty="0"/>
          </a:p>
        </p:txBody>
      </p:sp>
      <p:sp>
        <p:nvSpPr>
          <p:cNvPr id="4" name="TextBox 3"/>
          <p:cNvSpPr txBox="1"/>
          <p:nvPr/>
        </p:nvSpPr>
        <p:spPr>
          <a:xfrm>
            <a:off x="3149600" y="4699000"/>
            <a:ext cx="6079744" cy="1938992"/>
          </a:xfrm>
          <a:prstGeom prst="rect">
            <a:avLst/>
          </a:prstGeom>
          <a:noFill/>
        </p:spPr>
        <p:txBody>
          <a:bodyPr wrap="square" rtlCol="0">
            <a:spAutoFit/>
          </a:bodyPr>
          <a:lstStyle/>
          <a:p>
            <a:pPr algn="ctr"/>
            <a:r>
              <a:rPr lang="en-US" sz="2000" b="1" dirty="0" smtClean="0">
                <a:solidFill>
                  <a:srgbClr val="383838"/>
                </a:solidFill>
              </a:rPr>
              <a:t>October 19, 2018</a:t>
            </a:r>
            <a:endParaRPr lang="en-US" sz="2000" b="1" dirty="0">
              <a:solidFill>
                <a:srgbClr val="383838"/>
              </a:solidFill>
            </a:endParaRPr>
          </a:p>
          <a:p>
            <a:pPr algn="ctr"/>
            <a:endParaRPr lang="en-US" sz="2000" b="1" dirty="0">
              <a:solidFill>
                <a:srgbClr val="383838"/>
              </a:solidFill>
            </a:endParaRPr>
          </a:p>
          <a:p>
            <a:pPr algn="ctr"/>
            <a:r>
              <a:rPr lang="en-US" sz="2000" b="1" dirty="0" smtClean="0">
                <a:solidFill>
                  <a:srgbClr val="383838"/>
                </a:solidFill>
              </a:rPr>
              <a:t>Sara </a:t>
            </a:r>
            <a:r>
              <a:rPr lang="en-US" sz="2000" b="1">
                <a:solidFill>
                  <a:srgbClr val="383838"/>
                </a:solidFill>
              </a:rPr>
              <a:t>Jaye </a:t>
            </a:r>
            <a:r>
              <a:rPr lang="en-US" sz="2000" b="1" smtClean="0">
                <a:solidFill>
                  <a:srgbClr val="383838"/>
                </a:solidFill>
              </a:rPr>
              <a:t>Sanford, MPH</a:t>
            </a:r>
            <a:endParaRPr lang="en-US" sz="2000" b="1" dirty="0" smtClean="0">
              <a:solidFill>
                <a:srgbClr val="383838"/>
              </a:solidFill>
            </a:endParaRPr>
          </a:p>
          <a:p>
            <a:pPr algn="ctr"/>
            <a:endParaRPr lang="en-US" sz="2000" b="1" dirty="0" smtClean="0">
              <a:solidFill>
                <a:srgbClr val="383838"/>
              </a:solidFill>
            </a:endParaRPr>
          </a:p>
          <a:p>
            <a:pPr algn="ctr"/>
            <a:r>
              <a:rPr lang="en-US" sz="2000" b="1" dirty="0" smtClean="0">
                <a:solidFill>
                  <a:srgbClr val="383838"/>
                </a:solidFill>
              </a:rPr>
              <a:t>Public Health – Seattle &amp; King County </a:t>
            </a:r>
          </a:p>
          <a:p>
            <a:pPr algn="ctr"/>
            <a:r>
              <a:rPr lang="en-US" sz="2000" b="1" dirty="0" smtClean="0">
                <a:solidFill>
                  <a:srgbClr val="383838"/>
                </a:solidFill>
              </a:rPr>
              <a:t>Assessment, Policy Development &amp; Evaluation Unit </a:t>
            </a:r>
            <a:endParaRPr lang="en-US" sz="2000" b="1" dirty="0">
              <a:solidFill>
                <a:srgbClr val="383838"/>
              </a:solidFill>
            </a:endParaRPr>
          </a:p>
        </p:txBody>
      </p:sp>
    </p:spTree>
    <p:extLst>
      <p:ext uri="{BB962C8B-B14F-4D97-AF65-F5344CB8AC3E}">
        <p14:creationId xmlns:p14="http://schemas.microsoft.com/office/powerpoint/2010/main" val="3735420760"/>
      </p:ext>
    </p:extLst>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a:t>Many thanks to </a:t>
            </a:r>
            <a:r>
              <a:rPr lang="en-US" sz="2800" dirty="0" smtClean="0"/>
              <a:t>the </a:t>
            </a:r>
            <a:r>
              <a:rPr lang="en-US" dirty="0" smtClean="0"/>
              <a:t>families, community organizations, and team members that contributed! </a:t>
            </a:r>
            <a:endParaRPr lang="en-US" sz="2800" dirty="0"/>
          </a:p>
          <a:p>
            <a:pPr marL="0" indent="0">
              <a:buNone/>
            </a:pPr>
            <a:endParaRPr lang="en-US" sz="1100" dirty="0"/>
          </a:p>
          <a:p>
            <a:pPr marL="0" indent="0">
              <a:buNone/>
            </a:pPr>
            <a:r>
              <a:rPr lang="en-US" sz="2800" dirty="0" smtClean="0"/>
              <a:t>VISIT US AT </a:t>
            </a:r>
            <a:r>
              <a:rPr lang="en-US" sz="2800" dirty="0" smtClean="0">
                <a:solidFill>
                  <a:schemeClr val="accent6"/>
                </a:solidFill>
              </a:rPr>
              <a:t>www.kingcounty.gov/BSKIndicators</a:t>
            </a:r>
            <a:endParaRPr lang="en-US" sz="2800" dirty="0">
              <a:solidFill>
                <a:schemeClr val="accent6"/>
              </a:solidFill>
            </a:endParaRPr>
          </a:p>
          <a:p>
            <a:pPr marL="0" indent="0">
              <a:buNone/>
            </a:pPr>
            <a:endParaRPr lang="en-US" sz="2800" dirty="0"/>
          </a:p>
          <a:p>
            <a:pPr marL="0" indent="0">
              <a:buNone/>
            </a:pPr>
            <a:endParaRPr lang="en-US" sz="2800" dirty="0"/>
          </a:p>
          <a:p>
            <a:pPr lvl="0"/>
            <a:endParaRPr lang="en-US" sz="2400" dirty="0"/>
          </a:p>
        </p:txBody>
      </p:sp>
      <p:sp>
        <p:nvSpPr>
          <p:cNvPr id="9" name="TextBox 8"/>
          <p:cNvSpPr txBox="1"/>
          <p:nvPr/>
        </p:nvSpPr>
        <p:spPr>
          <a:xfrm>
            <a:off x="10287000" y="6400801"/>
            <a:ext cx="340658" cy="276999"/>
          </a:xfrm>
          <a:prstGeom prst="rect">
            <a:avLst/>
          </a:prstGeom>
          <a:noFill/>
        </p:spPr>
        <p:txBody>
          <a:bodyPr wrap="none" rtlCol="0">
            <a:spAutoFit/>
          </a:bodyPr>
          <a:lstStyle/>
          <a:p>
            <a:r>
              <a:rPr lang="en-US" sz="1200" dirty="0">
                <a:solidFill>
                  <a:srgbClr val="383838"/>
                </a:solidFill>
              </a:rPr>
              <a:t>17</a:t>
            </a:r>
          </a:p>
        </p:txBody>
      </p:sp>
      <p:sp>
        <p:nvSpPr>
          <p:cNvPr id="10" name="TextBox 9"/>
          <p:cNvSpPr txBox="1"/>
          <p:nvPr/>
        </p:nvSpPr>
        <p:spPr>
          <a:xfrm>
            <a:off x="1257794" y="5887079"/>
            <a:ext cx="2511910" cy="830997"/>
          </a:xfrm>
          <a:prstGeom prst="rect">
            <a:avLst/>
          </a:prstGeom>
          <a:noFill/>
        </p:spPr>
        <p:txBody>
          <a:bodyPr wrap="square" rtlCol="0" anchor="ctr">
            <a:spAutoFit/>
          </a:bodyPr>
          <a:lstStyle/>
          <a:p>
            <a:pPr algn="ctr"/>
            <a:r>
              <a:rPr lang="en-US" sz="4800" dirty="0">
                <a:solidFill>
                  <a:srgbClr val="FFFFFF"/>
                </a:solidFill>
                <a:latin typeface="Tw Cen MT Condensed"/>
              </a:rPr>
              <a:t>FIND DATA! </a:t>
            </a:r>
            <a:endParaRPr lang="en-US" sz="4000" dirty="0">
              <a:solidFill>
                <a:srgbClr val="FFFFFF"/>
              </a:solidFill>
            </a:endParaRPr>
          </a:p>
        </p:txBody>
      </p:sp>
      <p:sp>
        <p:nvSpPr>
          <p:cNvPr id="11" name="Oval 10"/>
          <p:cNvSpPr/>
          <p:nvPr/>
        </p:nvSpPr>
        <p:spPr>
          <a:xfrm>
            <a:off x="113501" y="5724029"/>
            <a:ext cx="1137179" cy="1137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1257793" y="5853066"/>
            <a:ext cx="2511911" cy="830997"/>
          </a:xfrm>
          <a:prstGeom prst="rect">
            <a:avLst/>
          </a:prstGeom>
          <a:noFill/>
        </p:spPr>
        <p:txBody>
          <a:bodyPr wrap="square" rtlCol="0" anchor="ctr">
            <a:spAutoFit/>
          </a:bodyPr>
          <a:lstStyle/>
          <a:p>
            <a:pPr algn="ctr"/>
            <a:r>
              <a:rPr lang="en-US" sz="4800" dirty="0">
                <a:solidFill>
                  <a:srgbClr val="FFFFFF"/>
                </a:solidFill>
                <a:latin typeface="Tw Cen MT Condensed"/>
              </a:rPr>
              <a:t>FIND DATA!</a:t>
            </a:r>
            <a:endParaRPr lang="en-US" sz="4000" dirty="0">
              <a:solidFill>
                <a:srgbClr val="FFFFFF"/>
              </a:solidFill>
            </a:endParaRPr>
          </a:p>
        </p:txBody>
      </p:sp>
      <p:sp>
        <p:nvSpPr>
          <p:cNvPr id="13" name="Oval 12"/>
          <p:cNvSpPr/>
          <p:nvPr/>
        </p:nvSpPr>
        <p:spPr>
          <a:xfrm>
            <a:off x="5478037" y="4729574"/>
            <a:ext cx="1371600" cy="1371600"/>
          </a:xfrm>
          <a:prstGeom prst="ellipse">
            <a:avLst/>
          </a:prstGeom>
          <a:noFill/>
          <a:ln w="76200">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rgbClr val="FFFFFF"/>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934" y="5071900"/>
            <a:ext cx="841806" cy="841806"/>
          </a:xfrm>
          <a:prstGeom prst="rect">
            <a:avLst/>
          </a:prstGeom>
        </p:spPr>
      </p:pic>
      <p:sp>
        <p:nvSpPr>
          <p:cNvPr id="15" name="TextBox 14"/>
          <p:cNvSpPr txBox="1"/>
          <p:nvPr/>
        </p:nvSpPr>
        <p:spPr>
          <a:xfrm>
            <a:off x="5105714" y="3997644"/>
            <a:ext cx="2116246" cy="707886"/>
          </a:xfrm>
          <a:prstGeom prst="rect">
            <a:avLst/>
          </a:prstGeom>
          <a:noFill/>
        </p:spPr>
        <p:txBody>
          <a:bodyPr wrap="square" rtlCol="0" anchor="ctr">
            <a:spAutoFit/>
          </a:bodyPr>
          <a:lstStyle/>
          <a:p>
            <a:pPr algn="ctr"/>
            <a:r>
              <a:rPr lang="en-US" sz="4000" dirty="0">
                <a:solidFill>
                  <a:srgbClr val="383838"/>
                </a:solidFill>
                <a:latin typeface="Tw Cen MT Condensed"/>
              </a:rPr>
              <a:t>OUR BLOG</a:t>
            </a:r>
            <a:endParaRPr lang="en-US" sz="3200" dirty="0">
              <a:solidFill>
                <a:srgbClr val="383838"/>
              </a:solidFill>
            </a:endParaRPr>
          </a:p>
        </p:txBody>
      </p:sp>
      <p:sp>
        <p:nvSpPr>
          <p:cNvPr id="16" name="TextBox 15"/>
          <p:cNvSpPr txBox="1"/>
          <p:nvPr/>
        </p:nvSpPr>
        <p:spPr>
          <a:xfrm>
            <a:off x="4551606" y="6205492"/>
            <a:ext cx="3224463" cy="369332"/>
          </a:xfrm>
          <a:prstGeom prst="rect">
            <a:avLst/>
          </a:prstGeom>
          <a:noFill/>
        </p:spPr>
        <p:txBody>
          <a:bodyPr wrap="square" rtlCol="0">
            <a:spAutoFit/>
          </a:bodyPr>
          <a:lstStyle/>
          <a:p>
            <a:pPr algn="ctr"/>
            <a:r>
              <a:rPr lang="en-US" dirty="0">
                <a:solidFill>
                  <a:srgbClr val="383838"/>
                </a:solidFill>
              </a:rPr>
              <a:t>beststartsblog.com</a:t>
            </a:r>
          </a:p>
        </p:txBody>
      </p:sp>
      <p:sp>
        <p:nvSpPr>
          <p:cNvPr id="17" name="Oval 16"/>
          <p:cNvSpPr/>
          <p:nvPr/>
        </p:nvSpPr>
        <p:spPr>
          <a:xfrm>
            <a:off x="9523341" y="4729574"/>
            <a:ext cx="1371600" cy="1371600"/>
          </a:xfrm>
          <a:prstGeom prst="ellipse">
            <a:avLst/>
          </a:prstGeom>
          <a:noFill/>
          <a:ln w="76200">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rgbClr val="FFFFFF"/>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8517" y="5050323"/>
            <a:ext cx="841248" cy="841248"/>
          </a:xfrm>
          <a:prstGeom prst="rect">
            <a:avLst/>
          </a:prstGeom>
        </p:spPr>
      </p:pic>
      <p:sp>
        <p:nvSpPr>
          <p:cNvPr id="19" name="TextBox 18"/>
          <p:cNvSpPr txBox="1"/>
          <p:nvPr/>
        </p:nvSpPr>
        <p:spPr>
          <a:xfrm>
            <a:off x="8953186" y="3997644"/>
            <a:ext cx="2511911" cy="707886"/>
          </a:xfrm>
          <a:prstGeom prst="rect">
            <a:avLst/>
          </a:prstGeom>
          <a:noFill/>
        </p:spPr>
        <p:txBody>
          <a:bodyPr wrap="square" rtlCol="0" anchor="ctr">
            <a:spAutoFit/>
          </a:bodyPr>
          <a:lstStyle/>
          <a:p>
            <a:pPr algn="ctr"/>
            <a:r>
              <a:rPr lang="en-US" sz="4000" dirty="0">
                <a:solidFill>
                  <a:srgbClr val="383838"/>
                </a:solidFill>
                <a:latin typeface="Tw Cen MT Condensed"/>
              </a:rPr>
              <a:t>TWEET US!</a:t>
            </a:r>
            <a:endParaRPr lang="en-US" sz="3200" dirty="0">
              <a:solidFill>
                <a:srgbClr val="383838"/>
              </a:solidFill>
            </a:endParaRPr>
          </a:p>
        </p:txBody>
      </p:sp>
      <p:sp>
        <p:nvSpPr>
          <p:cNvPr id="20" name="TextBox 19"/>
          <p:cNvSpPr txBox="1"/>
          <p:nvPr/>
        </p:nvSpPr>
        <p:spPr>
          <a:xfrm>
            <a:off x="8596910" y="6205492"/>
            <a:ext cx="3224463" cy="646331"/>
          </a:xfrm>
          <a:prstGeom prst="rect">
            <a:avLst/>
          </a:prstGeom>
          <a:noFill/>
        </p:spPr>
        <p:txBody>
          <a:bodyPr wrap="square" rtlCol="0">
            <a:spAutoFit/>
          </a:bodyPr>
          <a:lstStyle/>
          <a:p>
            <a:pPr algn="ctr"/>
            <a:r>
              <a:rPr lang="en-US" dirty="0">
                <a:solidFill>
                  <a:srgbClr val="383838"/>
                </a:solidFill>
              </a:rPr>
              <a:t>@</a:t>
            </a:r>
            <a:r>
              <a:rPr lang="en-US" dirty="0" err="1">
                <a:solidFill>
                  <a:srgbClr val="383838"/>
                </a:solidFill>
              </a:rPr>
              <a:t>BestStartsKC</a:t>
            </a:r>
            <a:endParaRPr lang="en-US" dirty="0">
              <a:solidFill>
                <a:srgbClr val="383838"/>
              </a:solidFill>
            </a:endParaRPr>
          </a:p>
          <a:p>
            <a:pPr algn="ctr"/>
            <a:r>
              <a:rPr lang="en-US" dirty="0">
                <a:solidFill>
                  <a:srgbClr val="383838"/>
                </a:solidFill>
              </a:rPr>
              <a:t>#</a:t>
            </a:r>
            <a:r>
              <a:rPr lang="en-US" dirty="0" err="1">
                <a:solidFill>
                  <a:srgbClr val="383838"/>
                </a:solidFill>
              </a:rPr>
              <a:t>BestStarts</a:t>
            </a:r>
            <a:endParaRPr lang="en-US" dirty="0">
              <a:solidFill>
                <a:srgbClr val="383838"/>
              </a:solidFill>
            </a:endParaRPr>
          </a:p>
        </p:txBody>
      </p:sp>
      <p:sp>
        <p:nvSpPr>
          <p:cNvPr id="21" name="Oval 20"/>
          <p:cNvSpPr/>
          <p:nvPr/>
        </p:nvSpPr>
        <p:spPr>
          <a:xfrm>
            <a:off x="1432733" y="4761045"/>
            <a:ext cx="1371600" cy="1371600"/>
          </a:xfrm>
          <a:prstGeom prst="ellipse">
            <a:avLst/>
          </a:prstGeom>
          <a:noFill/>
          <a:ln w="76200">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rgbClr val="FFFFFF"/>
              </a:solidFill>
            </a:endParaRPr>
          </a:p>
        </p:txBody>
      </p:sp>
      <p:sp>
        <p:nvSpPr>
          <p:cNvPr id="22" name="TextBox 21"/>
          <p:cNvSpPr txBox="1"/>
          <p:nvPr/>
        </p:nvSpPr>
        <p:spPr>
          <a:xfrm>
            <a:off x="690881" y="3997644"/>
            <a:ext cx="2855304" cy="707886"/>
          </a:xfrm>
          <a:prstGeom prst="rect">
            <a:avLst/>
          </a:prstGeom>
          <a:noFill/>
        </p:spPr>
        <p:txBody>
          <a:bodyPr wrap="square" rtlCol="0" anchor="ctr">
            <a:spAutoFit/>
          </a:bodyPr>
          <a:lstStyle/>
          <a:p>
            <a:pPr algn="ctr"/>
            <a:r>
              <a:rPr lang="en-US" sz="4000" dirty="0">
                <a:solidFill>
                  <a:srgbClr val="383838"/>
                </a:solidFill>
                <a:latin typeface="Tw Cen MT Condensed"/>
              </a:rPr>
              <a:t>OUR WEBSITE</a:t>
            </a:r>
            <a:endParaRPr lang="en-US" sz="3200" dirty="0">
              <a:solidFill>
                <a:srgbClr val="383838"/>
              </a:solidFill>
            </a:endParaRPr>
          </a:p>
        </p:txBody>
      </p:sp>
      <p:sp>
        <p:nvSpPr>
          <p:cNvPr id="23" name="TextBox 22"/>
          <p:cNvSpPr txBox="1"/>
          <p:nvPr/>
        </p:nvSpPr>
        <p:spPr>
          <a:xfrm>
            <a:off x="506302" y="6205492"/>
            <a:ext cx="3224463" cy="369332"/>
          </a:xfrm>
          <a:prstGeom prst="rect">
            <a:avLst/>
          </a:prstGeom>
          <a:noFill/>
        </p:spPr>
        <p:txBody>
          <a:bodyPr wrap="square" rtlCol="0">
            <a:spAutoFit/>
          </a:bodyPr>
          <a:lstStyle/>
          <a:p>
            <a:pPr algn="ctr"/>
            <a:r>
              <a:rPr lang="en-US" dirty="0">
                <a:solidFill>
                  <a:srgbClr val="383838"/>
                </a:solidFill>
              </a:rPr>
              <a:t>kingcounty.gov/</a:t>
            </a:r>
            <a:r>
              <a:rPr lang="en-US" dirty="0" err="1">
                <a:solidFill>
                  <a:srgbClr val="383838"/>
                </a:solidFill>
              </a:rPr>
              <a:t>beststarts</a:t>
            </a:r>
            <a:endParaRPr lang="en-US" dirty="0">
              <a:solidFill>
                <a:srgbClr val="383838"/>
              </a:solidFill>
            </a:endParaRPr>
          </a:p>
        </p:txBody>
      </p:sp>
      <p:grpSp>
        <p:nvGrpSpPr>
          <p:cNvPr id="24" name="Group 23"/>
          <p:cNvGrpSpPr/>
          <p:nvPr/>
        </p:nvGrpSpPr>
        <p:grpSpPr>
          <a:xfrm>
            <a:off x="1659703" y="5040623"/>
            <a:ext cx="917660" cy="904361"/>
            <a:chOff x="1588199" y="3422783"/>
            <a:chExt cx="2004366" cy="2004366"/>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199" y="3422783"/>
              <a:ext cx="2004366" cy="2004366"/>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1010" y="3584814"/>
              <a:ext cx="1658745" cy="1098614"/>
            </a:xfrm>
            <a:prstGeom prst="rect">
              <a:avLst/>
            </a:prstGeom>
          </p:spPr>
        </p:pic>
      </p:grpSp>
      <p:sp>
        <p:nvSpPr>
          <p:cNvPr id="27" name="Rectangle 26"/>
          <p:cNvSpPr/>
          <p:nvPr/>
        </p:nvSpPr>
        <p:spPr>
          <a:xfrm>
            <a:off x="0" y="0"/>
            <a:ext cx="10896600" cy="1161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Isosceles Triangle 27"/>
          <p:cNvSpPr/>
          <p:nvPr/>
        </p:nvSpPr>
        <p:spPr>
          <a:xfrm rot="16200000">
            <a:off x="10091367" y="368003"/>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12032" y="123796"/>
            <a:ext cx="10515600" cy="871334"/>
          </a:xfrm>
        </p:spPr>
        <p:txBody>
          <a:bodyPr>
            <a:noAutofit/>
          </a:bodyPr>
          <a:lstStyle/>
          <a:p>
            <a:r>
              <a:rPr lang="en-US" cap="all" dirty="0">
                <a:solidFill>
                  <a:schemeClr val="bg1"/>
                </a:solidFill>
                <a:latin typeface="Tw Cen MT Condensed Extra Bold" panose="020B0803020202020204" pitchFamily="34" charset="0"/>
              </a:rPr>
              <a:t>Thank </a:t>
            </a:r>
            <a:r>
              <a:rPr lang="en-US" cap="all" dirty="0" smtClean="0">
                <a:solidFill>
                  <a:schemeClr val="bg1"/>
                </a:solidFill>
                <a:latin typeface="Tw Cen MT Condensed Extra Bold" panose="020B0803020202020204" pitchFamily="34" charset="0"/>
              </a:rPr>
              <a:t>You </a:t>
            </a:r>
            <a:r>
              <a:rPr lang="en-US" cap="all" dirty="0">
                <a:solidFill>
                  <a:schemeClr val="bg1"/>
                </a:solidFill>
                <a:latin typeface="Tw Cen MT Condensed Extra Bold" panose="020B0803020202020204" pitchFamily="34" charset="0"/>
              </a:rPr>
              <a:t>to the </a:t>
            </a:r>
            <a:r>
              <a:rPr lang="en-US" cap="all" dirty="0" smtClean="0">
                <a:solidFill>
                  <a:schemeClr val="bg1"/>
                </a:solidFill>
                <a:latin typeface="Tw Cen MT Condensed Extra Bold" panose="020B0803020202020204" pitchFamily="34" charset="0"/>
              </a:rPr>
              <a:t>Participants &amp; Partners</a:t>
            </a:r>
            <a:endParaRPr lang="en-US" cap="all" dirty="0">
              <a:solidFill>
                <a:schemeClr val="bg1"/>
              </a:solidFill>
              <a:latin typeface="Tw Cen MT Condensed Extra Bold" panose="020B0803020202020204" pitchFamily="34" charset="0"/>
            </a:endParaRPr>
          </a:p>
        </p:txBody>
      </p:sp>
    </p:spTree>
    <p:extLst>
      <p:ext uri="{BB962C8B-B14F-4D97-AF65-F5344CB8AC3E}">
        <p14:creationId xmlns:p14="http://schemas.microsoft.com/office/powerpoint/2010/main" val="2768251513"/>
      </p:ext>
    </p:extLst>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03643" y="1800380"/>
            <a:ext cx="6042460" cy="5262979"/>
          </a:xfrm>
          <a:prstGeom prst="rect">
            <a:avLst/>
          </a:prstGeom>
          <a:noFill/>
        </p:spPr>
        <p:txBody>
          <a:bodyPr wrap="square" rtlCol="0">
            <a:spAutoFit/>
          </a:bodyPr>
          <a:lstStyle/>
          <a:p>
            <a:r>
              <a:rPr lang="en-US" sz="4800" dirty="0">
                <a:solidFill>
                  <a:srgbClr val="383838"/>
                </a:solidFill>
                <a:latin typeface="Ebrima" panose="02000000000000000000" pitchFamily="2" charset="0"/>
                <a:ea typeface="Ebrima" panose="02000000000000000000" pitchFamily="2" charset="0"/>
                <a:cs typeface="Ebrima" panose="02000000000000000000" pitchFamily="2" charset="0"/>
              </a:rPr>
              <a:t>Equity is an ardent journey toward well-being as defined by the affected</a:t>
            </a:r>
            <a:r>
              <a:rPr lang="en-US" sz="4800" dirty="0" smtClean="0">
                <a:solidFill>
                  <a:srgbClr val="383838"/>
                </a:solidFill>
                <a:latin typeface="Ebrima" panose="02000000000000000000" pitchFamily="2" charset="0"/>
                <a:ea typeface="Ebrima" panose="02000000000000000000" pitchFamily="2" charset="0"/>
                <a:cs typeface="Ebrima" panose="02000000000000000000" pitchFamily="2" charset="0"/>
              </a:rPr>
              <a:t>.</a:t>
            </a:r>
          </a:p>
          <a:p>
            <a:pPr algn="r"/>
            <a:endParaRPr lang="en-US" sz="3200" dirty="0" smtClean="0">
              <a:solidFill>
                <a:srgbClr val="383838"/>
              </a:solidFill>
              <a:latin typeface="Ebrima" panose="02000000000000000000" pitchFamily="2" charset="0"/>
              <a:ea typeface="Ebrima" panose="02000000000000000000" pitchFamily="2" charset="0"/>
              <a:cs typeface="Ebrima" panose="02000000000000000000" pitchFamily="2" charset="0"/>
            </a:endParaRPr>
          </a:p>
          <a:p>
            <a:pPr algn="r"/>
            <a:r>
              <a:rPr lang="en-US" sz="3200" dirty="0" smtClean="0">
                <a:solidFill>
                  <a:srgbClr val="383838"/>
                </a:solidFill>
                <a:latin typeface="Ebrima" panose="02000000000000000000" pitchFamily="2" charset="0"/>
                <a:ea typeface="Ebrima" panose="02000000000000000000" pitchFamily="2" charset="0"/>
                <a:cs typeface="Ebrima" panose="02000000000000000000" pitchFamily="2" charset="0"/>
              </a:rPr>
              <a:t>-</a:t>
            </a:r>
            <a:r>
              <a:rPr lang="en-US" sz="3200" dirty="0">
                <a:solidFill>
                  <a:srgbClr val="383838"/>
                </a:solidFill>
                <a:latin typeface="Ebrima" panose="02000000000000000000" pitchFamily="2" charset="0"/>
                <a:ea typeface="Ebrima" panose="02000000000000000000" pitchFamily="2" charset="0"/>
                <a:cs typeface="Ebrima" panose="02000000000000000000" pitchFamily="2" charset="0"/>
              </a:rPr>
              <a:t>BSK </a:t>
            </a:r>
            <a:r>
              <a:rPr lang="en-US" sz="3200" dirty="0" smtClean="0">
                <a:solidFill>
                  <a:srgbClr val="383838"/>
                </a:solidFill>
                <a:latin typeface="Ebrima" panose="02000000000000000000" pitchFamily="2" charset="0"/>
                <a:ea typeface="Ebrima" panose="02000000000000000000" pitchFamily="2" charset="0"/>
                <a:cs typeface="Ebrima" panose="02000000000000000000" pitchFamily="2" charset="0"/>
              </a:rPr>
              <a:t>Children &amp; Youth </a:t>
            </a:r>
            <a:r>
              <a:rPr lang="en-US" sz="3200" dirty="0">
                <a:solidFill>
                  <a:srgbClr val="383838"/>
                </a:solidFill>
                <a:latin typeface="Ebrima" panose="02000000000000000000" pitchFamily="2" charset="0"/>
                <a:ea typeface="Ebrima" panose="02000000000000000000" pitchFamily="2" charset="0"/>
                <a:cs typeface="Ebrima" panose="02000000000000000000" pitchFamily="2" charset="0"/>
              </a:rPr>
              <a:t>Advisory Board Equity Statement</a:t>
            </a:r>
          </a:p>
          <a:p>
            <a:endParaRPr lang="en-US" sz="4800" dirty="0">
              <a:solidFill>
                <a:srgbClr val="383838"/>
              </a:solidFill>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6" name="TextBox 5"/>
          <p:cNvSpPr txBox="1"/>
          <p:nvPr/>
        </p:nvSpPr>
        <p:spPr>
          <a:xfrm>
            <a:off x="4928840" y="538496"/>
            <a:ext cx="1494263" cy="3154710"/>
          </a:xfrm>
          <a:prstGeom prst="rect">
            <a:avLst/>
          </a:prstGeom>
          <a:noFill/>
        </p:spPr>
        <p:txBody>
          <a:bodyPr wrap="square" rtlCol="0">
            <a:spAutoFit/>
          </a:bodyPr>
          <a:lstStyle/>
          <a:p>
            <a:r>
              <a:rPr lang="en-US" sz="19900" dirty="0">
                <a:solidFill>
                  <a:srgbClr val="2E63B3"/>
                </a:solidFill>
                <a:latin typeface="Tw Cen MT Condensed"/>
              </a:rPr>
              <a:t>“</a:t>
            </a:r>
          </a:p>
        </p:txBody>
      </p:sp>
      <p:sp>
        <p:nvSpPr>
          <p:cNvPr id="7" name="TextBox 6"/>
          <p:cNvSpPr txBox="1"/>
          <p:nvPr/>
        </p:nvSpPr>
        <p:spPr>
          <a:xfrm>
            <a:off x="9393193" y="3307080"/>
            <a:ext cx="1494263" cy="3154710"/>
          </a:xfrm>
          <a:prstGeom prst="rect">
            <a:avLst/>
          </a:prstGeom>
          <a:noFill/>
        </p:spPr>
        <p:txBody>
          <a:bodyPr wrap="square" rtlCol="0">
            <a:spAutoFit/>
          </a:bodyPr>
          <a:lstStyle/>
          <a:p>
            <a:r>
              <a:rPr lang="en-US" sz="19900" dirty="0" smtClean="0">
                <a:solidFill>
                  <a:srgbClr val="2E63B3"/>
                </a:solidFill>
                <a:latin typeface="Tw Cen MT Condensed"/>
              </a:rPr>
              <a:t>”</a:t>
            </a:r>
            <a:endParaRPr lang="en-US" sz="19900" dirty="0">
              <a:solidFill>
                <a:srgbClr val="2E63B3"/>
              </a:solidFill>
              <a:latin typeface="Tw Cen MT Condensed"/>
            </a:endParaRPr>
          </a:p>
        </p:txBody>
      </p:sp>
    </p:spTree>
    <p:extLst>
      <p:ext uri="{BB962C8B-B14F-4D97-AF65-F5344CB8AC3E}">
        <p14:creationId xmlns:p14="http://schemas.microsoft.com/office/powerpoint/2010/main" val="2883575098"/>
      </p:ext>
    </p:extLst>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667" r="28704"/>
          <a:stretch/>
        </p:blipFill>
        <p:spPr>
          <a:xfrm>
            <a:off x="12031" y="-4011"/>
            <a:ext cx="2295525" cy="6858000"/>
          </a:xfrm>
          <a:prstGeom prst="rect">
            <a:avLst/>
          </a:prstGeom>
        </p:spPr>
      </p:pic>
      <p:sp>
        <p:nvSpPr>
          <p:cNvPr id="6" name="Rectangle 5"/>
          <p:cNvSpPr/>
          <p:nvPr/>
        </p:nvSpPr>
        <p:spPr>
          <a:xfrm>
            <a:off x="0" y="0"/>
            <a:ext cx="10896600" cy="1161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Isosceles Triangle 6"/>
          <p:cNvSpPr/>
          <p:nvPr/>
        </p:nvSpPr>
        <p:spPr>
          <a:xfrm rot="16200000">
            <a:off x="10091367" y="368003"/>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16042" y="80406"/>
            <a:ext cx="10515600" cy="968715"/>
          </a:xfrm>
        </p:spPr>
        <p:txBody>
          <a:bodyPr>
            <a:normAutofit/>
          </a:bodyPr>
          <a:lstStyle/>
          <a:p>
            <a:r>
              <a:rPr lang="en-US" sz="5400" dirty="0" smtClean="0">
                <a:solidFill>
                  <a:schemeClr val="bg1"/>
                </a:solidFill>
              </a:rPr>
              <a:t> What is the BSK Health Survey?  </a:t>
            </a:r>
            <a:endParaRPr lang="en-US" sz="5400"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411" y="5764323"/>
            <a:ext cx="1687861" cy="1028470"/>
          </a:xfrm>
          <a:prstGeom prst="rect">
            <a:avLst/>
          </a:prstGeom>
        </p:spPr>
      </p:pic>
      <p:sp>
        <p:nvSpPr>
          <p:cNvPr id="3" name="Content Placeholder 2"/>
          <p:cNvSpPr>
            <a:spLocks noGrp="1"/>
          </p:cNvSpPr>
          <p:nvPr>
            <p:ph idx="1"/>
          </p:nvPr>
        </p:nvSpPr>
        <p:spPr>
          <a:xfrm>
            <a:off x="2514600" y="1416839"/>
            <a:ext cx="9296400" cy="5136362"/>
          </a:xfrm>
        </p:spPr>
        <p:txBody>
          <a:bodyPr>
            <a:noAutofit/>
          </a:bodyPr>
          <a:lstStyle/>
          <a:p>
            <a:pPr lvl="0"/>
            <a:r>
              <a:rPr lang="en-US" sz="1800" dirty="0" smtClean="0"/>
              <a:t>First-ever data about </a:t>
            </a:r>
            <a:r>
              <a:rPr lang="en-US" sz="1800" dirty="0"/>
              <a:t>the </a:t>
            </a:r>
            <a:r>
              <a:rPr lang="en-US" sz="1800" dirty="0" smtClean="0"/>
              <a:t>health and well-being of </a:t>
            </a:r>
            <a:r>
              <a:rPr lang="en-US" sz="1800" dirty="0"/>
              <a:t>King </a:t>
            </a:r>
            <a:r>
              <a:rPr lang="en-US" sz="1800" dirty="0" smtClean="0"/>
              <a:t>County children 5</a:t>
            </a:r>
            <a:r>
              <a:rPr lang="en-US" sz="1800" baseline="30000" dirty="0" smtClean="0"/>
              <a:t>th</a:t>
            </a:r>
            <a:r>
              <a:rPr lang="en-US" sz="1800" dirty="0" smtClean="0"/>
              <a:t> grade and younger</a:t>
            </a:r>
          </a:p>
          <a:p>
            <a:r>
              <a:rPr lang="en-US" sz="1800" dirty="0" smtClean="0"/>
              <a:t>Questions on </a:t>
            </a:r>
            <a:r>
              <a:rPr lang="en-US" sz="1800" dirty="0"/>
              <a:t>strengths, behaviors, and supports of children and families</a:t>
            </a:r>
          </a:p>
          <a:p>
            <a:pPr lvl="0"/>
            <a:r>
              <a:rPr lang="en-US" sz="1800" dirty="0" smtClean="0"/>
              <a:t>Conducted </a:t>
            </a:r>
            <a:r>
              <a:rPr lang="en-US" sz="1800" dirty="0"/>
              <a:t>by </a:t>
            </a:r>
            <a:r>
              <a:rPr lang="en-US" sz="1800" dirty="0" smtClean="0"/>
              <a:t>the </a:t>
            </a:r>
            <a:r>
              <a:rPr lang="en-US" sz="1800" dirty="0"/>
              <a:t>University of Washington Social Development Research Group</a:t>
            </a:r>
            <a:endParaRPr lang="en-US" sz="1800" dirty="0" smtClean="0"/>
          </a:p>
          <a:p>
            <a:r>
              <a:rPr lang="en-US" sz="1800" dirty="0" smtClean="0"/>
              <a:t>Data collection September ’16 to January ‘17</a:t>
            </a:r>
          </a:p>
          <a:p>
            <a:pPr lvl="0"/>
            <a:r>
              <a:rPr lang="en-US" sz="1800" dirty="0" smtClean="0"/>
              <a:t>Web-based, phone, and mail surveys</a:t>
            </a:r>
          </a:p>
          <a:p>
            <a:pPr lvl="0"/>
            <a:r>
              <a:rPr lang="en-US" sz="1800" dirty="0" smtClean="0"/>
              <a:t>In English</a:t>
            </a:r>
            <a:r>
              <a:rPr lang="en-US" sz="1800" dirty="0"/>
              <a:t>, Spanish, Vietnamese, Chinese, Somali, and </a:t>
            </a:r>
            <a:r>
              <a:rPr lang="en-US" sz="1800" dirty="0" smtClean="0"/>
              <a:t>Russian</a:t>
            </a:r>
          </a:p>
          <a:p>
            <a:pPr lvl="0"/>
            <a:r>
              <a:rPr lang="en-US" sz="1800" dirty="0" smtClean="0"/>
              <a:t>Oversampling by age, race/ethnicity, geographic region</a:t>
            </a:r>
          </a:p>
          <a:p>
            <a:pPr lvl="0"/>
            <a:r>
              <a:rPr lang="en-US" sz="1800" dirty="0" smtClean="0"/>
              <a:t>Convenience sample add-on to increase size of specific demographic groups: People of color, children with disabilities, with welfare involvement, LGBTQ+ families</a:t>
            </a:r>
          </a:p>
          <a:p>
            <a:pPr fontAlgn="t"/>
            <a:r>
              <a:rPr lang="en-US" sz="1800" b="1" dirty="0" smtClean="0"/>
              <a:t>5,947</a:t>
            </a:r>
            <a:r>
              <a:rPr lang="en-US" sz="1800" dirty="0" smtClean="0"/>
              <a:t> </a:t>
            </a:r>
            <a:r>
              <a:rPr lang="en-US" sz="1800" dirty="0"/>
              <a:t>families participated in </a:t>
            </a:r>
            <a:r>
              <a:rPr lang="en-US" sz="1800" dirty="0" smtClean="0"/>
              <a:t>Fall 2016-Winter 2017</a:t>
            </a:r>
            <a:endParaRPr lang="en-US" sz="1800" dirty="0"/>
          </a:p>
          <a:p>
            <a:pPr fontAlgn="t"/>
            <a:r>
              <a:rPr lang="en-US" sz="1800" dirty="0"/>
              <a:t>Findings </a:t>
            </a:r>
            <a:r>
              <a:rPr lang="en-US" sz="1800" dirty="0" smtClean="0"/>
              <a:t>used </a:t>
            </a:r>
            <a:r>
              <a:rPr lang="en-US" sz="1800" dirty="0"/>
              <a:t>for program development and </a:t>
            </a:r>
            <a:r>
              <a:rPr lang="en-US" sz="1800" dirty="0" smtClean="0"/>
              <a:t>evaluation</a:t>
            </a:r>
          </a:p>
          <a:p>
            <a:pPr fontAlgn="t"/>
            <a:endParaRPr lang="en-US" sz="1800" dirty="0">
              <a:solidFill>
                <a:schemeClr val="accent2"/>
              </a:solidFill>
            </a:endParaRPr>
          </a:p>
          <a:p>
            <a:pPr marL="0" indent="0" fontAlgn="t">
              <a:buNone/>
            </a:pPr>
            <a:r>
              <a:rPr lang="en-US" sz="1800" b="1" cap="all" dirty="0">
                <a:solidFill>
                  <a:schemeClr val="accent2"/>
                </a:solidFill>
              </a:rPr>
              <a:t>Equity-based approaches embedded throughout design, </a:t>
            </a:r>
            <a:endParaRPr lang="en-US" sz="1800" b="1" cap="all" dirty="0" smtClean="0">
              <a:solidFill>
                <a:schemeClr val="accent2"/>
              </a:solidFill>
            </a:endParaRPr>
          </a:p>
          <a:p>
            <a:pPr marL="0" indent="0" fontAlgn="t">
              <a:buNone/>
            </a:pPr>
            <a:r>
              <a:rPr lang="en-US" sz="1800" b="1" cap="all" dirty="0" smtClean="0">
                <a:solidFill>
                  <a:schemeClr val="accent2"/>
                </a:solidFill>
              </a:rPr>
              <a:t>conduct</a:t>
            </a:r>
            <a:r>
              <a:rPr lang="en-US" sz="1800" b="1" cap="all" dirty="0">
                <a:solidFill>
                  <a:schemeClr val="accent2"/>
                </a:solidFill>
              </a:rPr>
              <a:t>, OUTREACH, INTERPRETATION</a:t>
            </a:r>
            <a:endParaRPr lang="en-US" sz="1800" cap="all" dirty="0">
              <a:solidFill>
                <a:schemeClr val="accent2"/>
              </a:solidFill>
            </a:endParaRPr>
          </a:p>
          <a:p>
            <a:pPr marL="0" indent="0" fontAlgn="t">
              <a:buNone/>
            </a:pPr>
            <a:endParaRPr lang="en-US" sz="1800" dirty="0">
              <a:solidFill>
                <a:schemeClr val="accent2"/>
              </a:solidFill>
            </a:endParaRPr>
          </a:p>
          <a:p>
            <a:pPr lvl="0"/>
            <a:endParaRPr lang="en-US" sz="1800" dirty="0" smtClean="0"/>
          </a:p>
        </p:txBody>
      </p:sp>
    </p:spTree>
    <p:extLst>
      <p:ext uri="{BB962C8B-B14F-4D97-AF65-F5344CB8AC3E}">
        <p14:creationId xmlns:p14="http://schemas.microsoft.com/office/powerpoint/2010/main" val="3150460295"/>
      </p:ext>
    </p:extLst>
  </p:cSld>
  <p:clrMapOvr>
    <a:masterClrMapping/>
  </p:clrMapOvr>
  <mc:AlternateContent xmlns:mc="http://schemas.openxmlformats.org/markup-compatibility/2006">
    <mc:Choice xmlns:p14="http://schemas.microsoft.com/office/powerpoint/2010/main" Requires="p14">
      <p:transition spd="slow" p14:dur="2000" advClick="0" advTm="30000"/>
    </mc:Choice>
    <mc:Fallback>
      <p:transition spd="slow" advClick="0"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896600" cy="1161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Isosceles Triangle 6"/>
          <p:cNvSpPr/>
          <p:nvPr/>
        </p:nvSpPr>
        <p:spPr>
          <a:xfrm rot="16200000">
            <a:off x="10091367" y="368003"/>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14324" y="-18075"/>
            <a:ext cx="10125076" cy="1161288"/>
          </a:xfrm>
        </p:spPr>
        <p:txBody>
          <a:bodyPr>
            <a:normAutofit/>
          </a:bodyPr>
          <a:lstStyle/>
          <a:p>
            <a:r>
              <a:rPr lang="en-US" sz="4000" dirty="0" smtClean="0">
                <a:solidFill>
                  <a:schemeClr val="bg1"/>
                </a:solidFill>
              </a:rPr>
              <a:t>Why turn to the community to help interpret data?</a:t>
            </a:r>
            <a:endParaRPr lang="en-US" sz="4000" dirty="0">
              <a:solidFill>
                <a:schemeClr val="bg1"/>
              </a:solidFill>
            </a:endParaRPr>
          </a:p>
        </p:txBody>
      </p:sp>
      <p:sp>
        <p:nvSpPr>
          <p:cNvPr id="3" name="Content Placeholder 2"/>
          <p:cNvSpPr>
            <a:spLocks noGrp="1"/>
          </p:cNvSpPr>
          <p:nvPr>
            <p:ph idx="1"/>
          </p:nvPr>
        </p:nvSpPr>
        <p:spPr>
          <a:xfrm>
            <a:off x="619078" y="1420896"/>
            <a:ext cx="6533284" cy="5010588"/>
          </a:xfrm>
        </p:spPr>
        <p:txBody>
          <a:bodyPr>
            <a:noAutofit/>
          </a:bodyPr>
          <a:lstStyle/>
          <a:p>
            <a:pPr lvl="0"/>
            <a:r>
              <a:rPr lang="en-US" sz="2200" dirty="0" smtClean="0"/>
              <a:t>Build </a:t>
            </a:r>
            <a:r>
              <a:rPr lang="en-US" sz="2200" dirty="0"/>
              <a:t>trust in Best Starts for Kids</a:t>
            </a:r>
          </a:p>
          <a:p>
            <a:pPr lvl="0"/>
            <a:r>
              <a:rPr lang="en-US" sz="2200" dirty="0" smtClean="0"/>
              <a:t>Build relationships &amp; two-way dialogue </a:t>
            </a:r>
          </a:p>
          <a:p>
            <a:pPr lvl="0"/>
            <a:r>
              <a:rPr lang="en-US" sz="2200" dirty="0" smtClean="0"/>
              <a:t>Build </a:t>
            </a:r>
            <a:r>
              <a:rPr lang="en-US" sz="2200" dirty="0"/>
              <a:t>community awareness </a:t>
            </a:r>
            <a:r>
              <a:rPr lang="en-US" sz="2200" dirty="0" smtClean="0"/>
              <a:t>of and ownership </a:t>
            </a:r>
            <a:r>
              <a:rPr lang="en-US" sz="2200" dirty="0"/>
              <a:t>of </a:t>
            </a:r>
            <a:r>
              <a:rPr lang="en-US" sz="2200" dirty="0" smtClean="0"/>
              <a:t>data</a:t>
            </a:r>
            <a:endParaRPr lang="en-US" sz="2200" dirty="0"/>
          </a:p>
          <a:p>
            <a:pPr lvl="0"/>
            <a:r>
              <a:rPr lang="en-US" sz="2200" dirty="0" smtClean="0"/>
              <a:t>Build </a:t>
            </a:r>
            <a:r>
              <a:rPr lang="en-US" sz="2200" dirty="0"/>
              <a:t>community data literacy </a:t>
            </a:r>
          </a:p>
          <a:p>
            <a:pPr lvl="0"/>
            <a:r>
              <a:rPr lang="en-US" sz="2200" dirty="0" smtClean="0"/>
              <a:t>Better understand culturally specific responses to survey questions </a:t>
            </a:r>
          </a:p>
          <a:p>
            <a:pPr lvl="0"/>
            <a:r>
              <a:rPr lang="en-US" sz="2200" dirty="0" smtClean="0"/>
              <a:t>Better understand results for communities with small sample sizes </a:t>
            </a:r>
          </a:p>
          <a:p>
            <a:pPr lvl="0"/>
            <a:r>
              <a:rPr lang="en-US" sz="2200" dirty="0" smtClean="0"/>
              <a:t>Learn how to appropriately frame data in our dissemination &amp; communication </a:t>
            </a:r>
            <a:endParaRPr lang="en-US" sz="2400" dirty="0" smtClean="0">
              <a:solidFill>
                <a:schemeClr val="accent2"/>
              </a:solidFill>
            </a:endParaRPr>
          </a:p>
          <a:p>
            <a:pPr fontAlgn="t"/>
            <a:r>
              <a:rPr lang="en-US" sz="2400" b="1" dirty="0" smtClean="0">
                <a:solidFill>
                  <a:schemeClr val="accent2"/>
                </a:solidFill>
              </a:rPr>
              <a:t>Who has the expertise to contextualize and understand data? </a:t>
            </a:r>
            <a:endParaRPr lang="en-US" sz="2400" b="1" dirty="0">
              <a:solidFill>
                <a:schemeClr val="accent2"/>
              </a:solidFill>
            </a:endParaRPr>
          </a:p>
          <a:p>
            <a:pPr marL="0" indent="0" fontAlgn="t">
              <a:buNone/>
            </a:pPr>
            <a:endParaRPr lang="en-US" sz="1800" dirty="0">
              <a:solidFill>
                <a:schemeClr val="accent2"/>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3411" y="5764323"/>
            <a:ext cx="1687861" cy="10284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235" y="1264649"/>
            <a:ext cx="4881765" cy="4515633"/>
          </a:xfrm>
          <a:prstGeom prst="rect">
            <a:avLst/>
          </a:prstGeom>
        </p:spPr>
      </p:pic>
    </p:spTree>
    <p:extLst>
      <p:ext uri="{BB962C8B-B14F-4D97-AF65-F5344CB8AC3E}">
        <p14:creationId xmlns:p14="http://schemas.microsoft.com/office/powerpoint/2010/main" val="2857294700"/>
      </p:ext>
    </p:extLst>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6200000">
            <a:off x="10091367" y="368003"/>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2" name="Diagram 1"/>
          <p:cNvGraphicFramePr/>
          <p:nvPr>
            <p:extLst>
              <p:ext uri="{D42A27DB-BD31-4B8C-83A1-F6EECF244321}">
                <p14:modId xmlns:p14="http://schemas.microsoft.com/office/powerpoint/2010/main" val="3074247974"/>
              </p:ext>
            </p:extLst>
          </p:nvPr>
        </p:nvGraphicFramePr>
        <p:xfrm>
          <a:off x="3021495" y="410816"/>
          <a:ext cx="8772940" cy="60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649357" y="410817"/>
            <a:ext cx="2067338" cy="6016488"/>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smtClean="0"/>
              <a:t>Community Engagement</a:t>
            </a:r>
            <a:endParaRPr lang="en-US" sz="3200" b="1" dirty="0"/>
          </a:p>
        </p:txBody>
      </p:sp>
    </p:spTree>
    <p:extLst>
      <p:ext uri="{BB962C8B-B14F-4D97-AF65-F5344CB8AC3E}">
        <p14:creationId xmlns:p14="http://schemas.microsoft.com/office/powerpoint/2010/main" val="2909779856"/>
      </p:ext>
    </p:extLst>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6200000">
            <a:off x="10091367" y="368003"/>
            <a:ext cx="1161288"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4" name="Diagram 3"/>
          <p:cNvGraphicFramePr/>
          <p:nvPr>
            <p:extLst>
              <p:ext uri="{D42A27DB-BD31-4B8C-83A1-F6EECF244321}">
                <p14:modId xmlns:p14="http://schemas.microsoft.com/office/powerpoint/2010/main" val="4073403969"/>
              </p:ext>
            </p:extLst>
          </p:nvPr>
        </p:nvGraphicFramePr>
        <p:xfrm>
          <a:off x="729293" y="200416"/>
          <a:ext cx="10857282" cy="647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953487" y="6491707"/>
            <a:ext cx="4238513" cy="369332"/>
          </a:xfrm>
          <a:prstGeom prst="rect">
            <a:avLst/>
          </a:prstGeom>
          <a:noFill/>
        </p:spPr>
        <p:txBody>
          <a:bodyPr wrap="square" rtlCol="0">
            <a:spAutoFit/>
          </a:bodyPr>
          <a:lstStyle/>
          <a:p>
            <a:r>
              <a:rPr lang="en-US" dirty="0" smtClean="0"/>
              <a:t>*held in a language other than English</a:t>
            </a:r>
            <a:endParaRPr lang="en-US" dirty="0"/>
          </a:p>
        </p:txBody>
      </p:sp>
    </p:spTree>
    <p:extLst>
      <p:ext uri="{BB962C8B-B14F-4D97-AF65-F5344CB8AC3E}">
        <p14:creationId xmlns:p14="http://schemas.microsoft.com/office/powerpoint/2010/main" val="1869561641"/>
      </p:ext>
    </p:extLst>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0540" y="187477"/>
            <a:ext cx="9906745" cy="553998"/>
          </a:xfrm>
          <a:prstGeom prst="rect">
            <a:avLst/>
          </a:prstGeom>
          <a:noFill/>
        </p:spPr>
        <p:txBody>
          <a:bodyPr wrap="square" rtlCol="0">
            <a:spAutoFit/>
          </a:bodyPr>
          <a:lstStyle/>
          <a:p>
            <a:pPr algn="ctr" defTabSz="748873"/>
            <a:r>
              <a:rPr lang="en-US" sz="3000" dirty="0">
                <a:solidFill>
                  <a:prstClr val="black"/>
                </a:solidFill>
                <a:latin typeface="Tw Cen MT Condensed Extra Bold" panose="020B0803020202020204" pitchFamily="34" charset="0"/>
              </a:rPr>
              <a:t>Parent/Caregiver Reports of Flourishing Children in King County</a:t>
            </a:r>
          </a:p>
        </p:txBody>
      </p:sp>
      <p:pic>
        <p:nvPicPr>
          <p:cNvPr id="2" name="Picture 1"/>
          <p:cNvPicPr>
            <a:picLocks noChangeAspect="1"/>
          </p:cNvPicPr>
          <p:nvPr/>
        </p:nvPicPr>
        <p:blipFill>
          <a:blip r:embed="rId3"/>
          <a:stretch>
            <a:fillRect/>
          </a:stretch>
        </p:blipFill>
        <p:spPr>
          <a:xfrm>
            <a:off x="6388510" y="2028953"/>
            <a:ext cx="2398230" cy="1131241"/>
          </a:xfrm>
          <a:prstGeom prst="rect">
            <a:avLst/>
          </a:prstGeom>
        </p:spPr>
      </p:pic>
      <p:sp>
        <p:nvSpPr>
          <p:cNvPr id="17" name="Text Box 2"/>
          <p:cNvSpPr txBox="1">
            <a:spLocks noChangeArrowheads="1"/>
          </p:cNvSpPr>
          <p:nvPr/>
        </p:nvSpPr>
        <p:spPr bwMode="auto">
          <a:xfrm>
            <a:off x="8680172" y="2263591"/>
            <a:ext cx="2486967" cy="265644"/>
          </a:xfrm>
          <a:prstGeom prst="rect">
            <a:avLst/>
          </a:prstGeom>
          <a:noFill/>
          <a:ln w="9525">
            <a:noFill/>
            <a:miter lim="800000"/>
            <a:headEnd/>
            <a:tailEnd/>
          </a:ln>
        </p:spPr>
        <p:txBody>
          <a:bodyPr rot="0" vert="horz" wrap="square" lIns="62345" tIns="31173" rIns="62345" bIns="31173" anchor="t" anchorCtr="0">
            <a:noAutofit/>
          </a:bodyPr>
          <a:lstStyle/>
          <a:p>
            <a:pPr defTabSz="748873">
              <a:lnSpc>
                <a:spcPct val="107000"/>
              </a:lnSpc>
              <a:spcAft>
                <a:spcPts val="545"/>
              </a:spcAft>
            </a:pPr>
            <a:r>
              <a:rPr lang="en-US" sz="1364" b="1" dirty="0">
                <a:solidFill>
                  <a:prstClr val="black"/>
                </a:solidFill>
                <a:latin typeface="Ebrima" panose="02000000000000000000" pitchFamily="2" charset="0"/>
                <a:ea typeface="Calibri" panose="020F0502020204030204" pitchFamily="34" charset="0"/>
                <a:cs typeface="Times New Roman" panose="02020603050405020304" pitchFamily="18" charset="0"/>
              </a:rPr>
              <a:t>1 in 3 are flourishing, as measured by the 3 things below </a:t>
            </a:r>
            <a:endParaRPr lang="en-US" sz="1364" b="1" dirty="0">
              <a:solidFill>
                <a:prstClr val="black"/>
              </a:solidFill>
              <a:ea typeface="Calibri" panose="020F0502020204030204" pitchFamily="34" charset="0"/>
              <a:cs typeface="Times New Roman" panose="02020603050405020304" pitchFamily="18" charset="0"/>
            </a:endParaRPr>
          </a:p>
        </p:txBody>
      </p:sp>
      <p:sp>
        <p:nvSpPr>
          <p:cNvPr id="20" name="TextBox 19"/>
          <p:cNvSpPr txBox="1"/>
          <p:nvPr/>
        </p:nvSpPr>
        <p:spPr>
          <a:xfrm>
            <a:off x="1950720" y="1158388"/>
            <a:ext cx="2417805" cy="386131"/>
          </a:xfrm>
          <a:prstGeom prst="rect">
            <a:avLst/>
          </a:prstGeom>
          <a:noFill/>
        </p:spPr>
        <p:txBody>
          <a:bodyPr wrap="square" rtlCol="0">
            <a:spAutoFit/>
          </a:bodyPr>
          <a:lstStyle/>
          <a:p>
            <a:pPr algn="ctr" defTabSz="748873"/>
            <a:r>
              <a:rPr lang="en-US" sz="1909" b="1" dirty="0">
                <a:solidFill>
                  <a:srgbClr val="11C4D8"/>
                </a:solidFill>
                <a:latin typeface="Tw Cen MT" panose="020B0602020104020603" pitchFamily="34" charset="0"/>
              </a:rPr>
              <a:t>Toddlers and infants</a:t>
            </a:r>
          </a:p>
        </p:txBody>
      </p:sp>
      <p:sp>
        <p:nvSpPr>
          <p:cNvPr id="21" name="TextBox 20"/>
          <p:cNvSpPr txBox="1"/>
          <p:nvPr/>
        </p:nvSpPr>
        <p:spPr>
          <a:xfrm>
            <a:off x="7345634" y="1178267"/>
            <a:ext cx="3025624" cy="386131"/>
          </a:xfrm>
          <a:prstGeom prst="rect">
            <a:avLst/>
          </a:prstGeom>
          <a:noFill/>
        </p:spPr>
        <p:txBody>
          <a:bodyPr wrap="square" rtlCol="0">
            <a:spAutoFit/>
          </a:bodyPr>
          <a:lstStyle/>
          <a:p>
            <a:pPr algn="ctr" defTabSz="748873"/>
            <a:r>
              <a:rPr lang="en-US" sz="1909" b="1" dirty="0">
                <a:solidFill>
                  <a:srgbClr val="EA791C"/>
                </a:solidFill>
                <a:latin typeface="Tw Cen MT" panose="020B0602020104020603" pitchFamily="34" charset="0"/>
              </a:rPr>
              <a:t>Elementary-aged children</a:t>
            </a:r>
          </a:p>
        </p:txBody>
      </p:sp>
      <p:sp>
        <p:nvSpPr>
          <p:cNvPr id="22" name="Text Box 2"/>
          <p:cNvSpPr txBox="1">
            <a:spLocks noChangeArrowheads="1"/>
          </p:cNvSpPr>
          <p:nvPr/>
        </p:nvSpPr>
        <p:spPr bwMode="auto">
          <a:xfrm>
            <a:off x="6472706" y="5442278"/>
            <a:ext cx="4694433" cy="543162"/>
          </a:xfrm>
          <a:prstGeom prst="rect">
            <a:avLst/>
          </a:prstGeom>
          <a:noFill/>
          <a:ln w="9525">
            <a:noFill/>
            <a:miter lim="800000"/>
            <a:headEnd/>
            <a:tailEnd/>
          </a:ln>
        </p:spPr>
        <p:txBody>
          <a:bodyPr rot="0" vert="horz" wrap="square" lIns="62345" tIns="31173" rIns="62345" bIns="31173" anchor="t" anchorCtr="0">
            <a:noAutofit/>
          </a:bodyPr>
          <a:lstStyle/>
          <a:p>
            <a:pPr defTabSz="748873">
              <a:lnSpc>
                <a:spcPct val="107000"/>
              </a:lnSpc>
              <a:spcAft>
                <a:spcPts val="545"/>
              </a:spcAft>
            </a:pPr>
            <a:r>
              <a:rPr lang="en-US" sz="1364" b="1" dirty="0">
                <a:solidFill>
                  <a:srgbClr val="EA791C"/>
                </a:solidFill>
                <a:latin typeface="Ebrima" panose="02000000000000000000" pitchFamily="2" charset="0"/>
                <a:ea typeface="Calibri" panose="020F0502020204030204" pitchFamily="34" charset="0"/>
                <a:cs typeface="Times New Roman" panose="02020603050405020304" pitchFamily="18" charset="0"/>
              </a:rPr>
              <a:t>1 in 3 </a:t>
            </a:r>
            <a:r>
              <a:rPr lang="en-US" sz="1364" b="1" dirty="0">
                <a:solidFill>
                  <a:prstClr val="black"/>
                </a:solidFill>
                <a:latin typeface="Ebrima" panose="02000000000000000000" pitchFamily="2" charset="0"/>
                <a:ea typeface="Calibri" panose="020F0502020204030204" pitchFamily="34" charset="0"/>
                <a:cs typeface="Times New Roman" panose="02020603050405020304" pitchFamily="18" charset="0"/>
              </a:rPr>
              <a:t>children stay calm and in control when faced with a challenge</a:t>
            </a:r>
          </a:p>
        </p:txBody>
      </p:sp>
      <p:cxnSp>
        <p:nvCxnSpPr>
          <p:cNvPr id="25" name="Straight Connector 24"/>
          <p:cNvCxnSpPr/>
          <p:nvPr/>
        </p:nvCxnSpPr>
        <p:spPr>
          <a:xfrm flipH="1" flipV="1">
            <a:off x="6084492" y="1405873"/>
            <a:ext cx="11865" cy="4904982"/>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141340" y="2079117"/>
            <a:ext cx="4650999" cy="994186"/>
            <a:chOff x="645863" y="2262960"/>
            <a:chExt cx="6821465" cy="1458140"/>
          </a:xfrm>
        </p:grpSpPr>
        <p:sp>
          <p:nvSpPr>
            <p:cNvPr id="7" name="Text Box 2"/>
            <p:cNvSpPr txBox="1">
              <a:spLocks noChangeArrowheads="1"/>
            </p:cNvSpPr>
            <p:nvPr/>
          </p:nvSpPr>
          <p:spPr bwMode="auto">
            <a:xfrm>
              <a:off x="3229347" y="2596021"/>
              <a:ext cx="4237981" cy="474706"/>
            </a:xfrm>
            <a:prstGeom prst="rect">
              <a:avLst/>
            </a:prstGeom>
            <a:noFill/>
            <a:ln w="9525">
              <a:noFill/>
              <a:miter lim="800000"/>
              <a:headEnd/>
              <a:tailEnd/>
            </a:ln>
          </p:spPr>
          <p:txBody>
            <a:bodyPr rot="0" vert="horz" wrap="square" lIns="62345" tIns="31173" rIns="62345" bIns="31173" anchor="t" anchorCtr="0">
              <a:noAutofit/>
            </a:bodyPr>
            <a:lstStyle/>
            <a:p>
              <a:pPr defTabSz="748873">
                <a:lnSpc>
                  <a:spcPct val="107000"/>
                </a:lnSpc>
                <a:spcAft>
                  <a:spcPts val="545"/>
                </a:spcAft>
              </a:pPr>
              <a:r>
                <a:rPr lang="en-US" sz="1364" b="1" dirty="0">
                  <a:solidFill>
                    <a:prstClr val="black"/>
                  </a:solidFill>
                  <a:latin typeface="Ebrima" panose="02000000000000000000" pitchFamily="2" charset="0"/>
                  <a:ea typeface="Calibri" panose="020F0502020204030204" pitchFamily="34" charset="0"/>
                  <a:cs typeface="Times New Roman" panose="02020603050405020304" pitchFamily="18" charset="0"/>
                </a:rPr>
                <a:t>2 in 3 are flourishing, as measured by the 4 things below </a:t>
              </a:r>
              <a:endParaRPr lang="en-US" sz="1364" b="1" dirty="0">
                <a:solidFill>
                  <a:prstClr val="black"/>
                </a:solidFill>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4"/>
            <a:stretch>
              <a:fillRect/>
            </a:stretch>
          </p:blipFill>
          <p:spPr>
            <a:xfrm>
              <a:off x="645863" y="2262960"/>
              <a:ext cx="2526701" cy="1458140"/>
            </a:xfrm>
            <a:prstGeom prst="rect">
              <a:avLst/>
            </a:prstGeom>
          </p:spPr>
        </p:pic>
      </p:grpSp>
      <p:sp>
        <p:nvSpPr>
          <p:cNvPr id="31" name="Text Box 2"/>
          <p:cNvSpPr txBox="1">
            <a:spLocks noChangeArrowheads="1"/>
          </p:cNvSpPr>
          <p:nvPr/>
        </p:nvSpPr>
        <p:spPr bwMode="auto">
          <a:xfrm>
            <a:off x="1262940" y="5442278"/>
            <a:ext cx="4650999" cy="543162"/>
          </a:xfrm>
          <a:prstGeom prst="rect">
            <a:avLst/>
          </a:prstGeom>
          <a:noFill/>
          <a:ln w="9525">
            <a:noFill/>
            <a:miter lim="800000"/>
            <a:headEnd/>
            <a:tailEnd/>
          </a:ln>
        </p:spPr>
        <p:txBody>
          <a:bodyPr rot="0" vert="horz" wrap="square" lIns="62345" tIns="31173" rIns="62345" bIns="31173" anchor="t" anchorCtr="0">
            <a:noAutofit/>
          </a:bodyPr>
          <a:lstStyle/>
          <a:p>
            <a:pPr defTabSz="748873">
              <a:lnSpc>
                <a:spcPct val="107000"/>
              </a:lnSpc>
              <a:spcAft>
                <a:spcPts val="545"/>
              </a:spcAft>
            </a:pPr>
            <a:r>
              <a:rPr lang="en-US" sz="1364" b="1" dirty="0">
                <a:solidFill>
                  <a:srgbClr val="11C4D8"/>
                </a:solidFill>
                <a:latin typeface="Ebrima" panose="02000000000000000000" pitchFamily="2" charset="0"/>
                <a:ea typeface="Calibri" panose="020F0502020204030204" pitchFamily="34" charset="0"/>
                <a:cs typeface="Times New Roman" panose="02020603050405020304" pitchFamily="18" charset="0"/>
              </a:rPr>
              <a:t>2 in 3 </a:t>
            </a:r>
            <a:r>
              <a:rPr lang="en-US" sz="1364" b="1" dirty="0">
                <a:solidFill>
                  <a:prstClr val="black"/>
                </a:solidFill>
                <a:latin typeface="Ebrima" panose="02000000000000000000" pitchFamily="2" charset="0"/>
                <a:ea typeface="Calibri" panose="020F0502020204030204" pitchFamily="34" charset="0"/>
                <a:cs typeface="Times New Roman" panose="02020603050405020304" pitchFamily="18" charset="0"/>
              </a:rPr>
              <a:t>children bounce back quickly when things don’t go their way</a:t>
            </a:r>
          </a:p>
        </p:txBody>
      </p:sp>
      <p:graphicFrame>
        <p:nvGraphicFramePr>
          <p:cNvPr id="16" name="Chart 15"/>
          <p:cNvGraphicFramePr>
            <a:graphicFrameLocks/>
          </p:cNvGraphicFramePr>
          <p:nvPr>
            <p:extLst>
              <p:ext uri="{D42A27DB-BD31-4B8C-83A1-F6EECF244321}">
                <p14:modId xmlns:p14="http://schemas.microsoft.com/office/powerpoint/2010/main" val="3565463893"/>
              </p:ext>
            </p:extLst>
          </p:nvPr>
        </p:nvGraphicFramePr>
        <p:xfrm>
          <a:off x="256032" y="3194654"/>
          <a:ext cx="5657906" cy="19482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a:graphicFrameLocks/>
          </p:cNvGraphicFramePr>
          <p:nvPr>
            <p:extLst>
              <p:ext uri="{D42A27DB-BD31-4B8C-83A1-F6EECF244321}">
                <p14:modId xmlns:p14="http://schemas.microsoft.com/office/powerpoint/2010/main" val="4190530018"/>
              </p:ext>
            </p:extLst>
          </p:nvPr>
        </p:nvGraphicFramePr>
        <p:xfrm>
          <a:off x="6266911" y="3194654"/>
          <a:ext cx="5364258" cy="1740477"/>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p:cNvSpPr txBox="1"/>
          <p:nvPr/>
        </p:nvSpPr>
        <p:spPr>
          <a:xfrm>
            <a:off x="9743507" y="6492588"/>
            <a:ext cx="1530034" cy="546047"/>
          </a:xfrm>
          <a:prstGeom prst="rect">
            <a:avLst/>
          </a:prstGeom>
          <a:noFill/>
        </p:spPr>
        <p:txBody>
          <a:bodyPr wrap="none" rtlCol="0">
            <a:spAutoFit/>
          </a:bodyPr>
          <a:lstStyle/>
          <a:p>
            <a:pPr defTabSz="748873"/>
            <a:r>
              <a:rPr lang="en-US" sz="1474" dirty="0">
                <a:solidFill>
                  <a:srgbClr val="ED7D31"/>
                </a:solidFill>
                <a:latin typeface="Tw Cen MT Condensed"/>
              </a:rPr>
              <a:t>BSK Health Survey, 2017</a:t>
            </a:r>
          </a:p>
          <a:p>
            <a:pPr defTabSz="748873"/>
            <a:endParaRPr lang="en-US" sz="1474" dirty="0">
              <a:solidFill>
                <a:srgbClr val="ED7D31"/>
              </a:solidFill>
            </a:endParaRPr>
          </a:p>
        </p:txBody>
      </p:sp>
    </p:spTree>
    <p:extLst>
      <p:ext uri="{BB962C8B-B14F-4D97-AF65-F5344CB8AC3E}">
        <p14:creationId xmlns:p14="http://schemas.microsoft.com/office/powerpoint/2010/main" val="3820356403"/>
      </p:ext>
    </p:extLst>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776580" y="513566"/>
            <a:ext cx="5210827" cy="5423771"/>
            <a:chOff x="6626268" y="1691014"/>
            <a:chExt cx="5565732" cy="5049466"/>
          </a:xfrm>
        </p:grpSpPr>
        <p:sp>
          <p:nvSpPr>
            <p:cNvPr id="6" name="Rounded Rectangular Callout 5"/>
            <p:cNvSpPr/>
            <p:nvPr/>
          </p:nvSpPr>
          <p:spPr>
            <a:xfrm>
              <a:off x="6626268" y="1691015"/>
              <a:ext cx="5565732" cy="5049465"/>
            </a:xfrm>
            <a:prstGeom prst="wedgeRoundRectCallou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76581" y="1691014"/>
              <a:ext cx="5198301" cy="4813810"/>
            </a:xfrm>
            <a:prstGeom prst="rect">
              <a:avLst/>
            </a:prstGeom>
            <a:noFill/>
          </p:spPr>
          <p:txBody>
            <a:bodyPr wrap="square" rtlCol="0">
              <a:spAutoFit/>
            </a:bodyPr>
            <a:lstStyle/>
            <a:p>
              <a:endParaRPr lang="en-US" sz="2200" dirty="0"/>
            </a:p>
            <a:p>
              <a:r>
                <a:rPr lang="en-US" sz="2200" dirty="0" smtClean="0"/>
                <a:t>“It’s definitely upsetting for me because my culture is very important for me. There’s been that disconnect for me. I don’t want my children to grow up in a world where they are seen as a number and a statistic. I’ve fought hard to…show them that they aren’t just a number. You need to build that personal relationship to learn about someone. We’re not just a number.”</a:t>
              </a:r>
            </a:p>
            <a:p>
              <a:pPr algn="r"/>
              <a:r>
                <a:rPr lang="en-US" sz="2200" dirty="0" smtClean="0"/>
                <a:t>-American Indian/Alaska Native parent responding to survey methodology</a:t>
              </a:r>
              <a:endParaRPr lang="en-US" sz="2200" dirty="0"/>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60" y="1370791"/>
            <a:ext cx="6973860" cy="4466337"/>
          </a:xfrm>
          <a:prstGeom prst="rect">
            <a:avLst/>
          </a:prstGeom>
        </p:spPr>
      </p:pic>
    </p:spTree>
    <p:extLst>
      <p:ext uri="{BB962C8B-B14F-4D97-AF65-F5344CB8AC3E}">
        <p14:creationId xmlns:p14="http://schemas.microsoft.com/office/powerpoint/2010/main" val="1253085729"/>
      </p:ext>
    </p:extLst>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7246"/>
          <a:stretch/>
        </p:blipFill>
        <p:spPr>
          <a:xfrm>
            <a:off x="2195671" y="1207948"/>
            <a:ext cx="8657859" cy="5831580"/>
          </a:xfrm>
          <a:prstGeom prst="rect">
            <a:avLst/>
          </a:prstGeom>
        </p:spPr>
      </p:pic>
    </p:spTree>
    <p:extLst>
      <p:ext uri="{BB962C8B-B14F-4D97-AF65-F5344CB8AC3E}">
        <p14:creationId xmlns:p14="http://schemas.microsoft.com/office/powerpoint/2010/main" val="1821770571"/>
      </p:ext>
    </p:extLst>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Best Starts for Kids">
      <a:dk1>
        <a:srgbClr val="383838"/>
      </a:dk1>
      <a:lt1>
        <a:srgbClr val="FFFFFF"/>
      </a:lt1>
      <a:dk2>
        <a:srgbClr val="383838"/>
      </a:dk2>
      <a:lt2>
        <a:srgbClr val="F2F2F2"/>
      </a:lt2>
      <a:accent1>
        <a:srgbClr val="EA791C"/>
      </a:accent1>
      <a:accent2>
        <a:srgbClr val="2E63B3"/>
      </a:accent2>
      <a:accent3>
        <a:srgbClr val="11C4D8"/>
      </a:accent3>
      <a:accent4>
        <a:srgbClr val="B5B5B5"/>
      </a:accent4>
      <a:accent5>
        <a:srgbClr val="636464"/>
      </a:accent5>
      <a:accent6>
        <a:srgbClr val="1CAC62"/>
      </a:accent6>
      <a:hlink>
        <a:srgbClr val="0563C1"/>
      </a:hlink>
      <a:folHlink>
        <a:srgbClr val="954F72"/>
      </a:folHlink>
    </a:clrScheme>
    <a:fontScheme name="Best Starts for Kids">
      <a:majorFont>
        <a:latin typeface="Tw Cen MT Condensed"/>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Best Starts for Kids">
      <a:dk1>
        <a:srgbClr val="383838"/>
      </a:dk1>
      <a:lt1>
        <a:srgbClr val="FFFFFF"/>
      </a:lt1>
      <a:dk2>
        <a:srgbClr val="383838"/>
      </a:dk2>
      <a:lt2>
        <a:srgbClr val="F2F2F2"/>
      </a:lt2>
      <a:accent1>
        <a:srgbClr val="EA791C"/>
      </a:accent1>
      <a:accent2>
        <a:srgbClr val="2E63B3"/>
      </a:accent2>
      <a:accent3>
        <a:srgbClr val="11C4D8"/>
      </a:accent3>
      <a:accent4>
        <a:srgbClr val="B5B5B5"/>
      </a:accent4>
      <a:accent5>
        <a:srgbClr val="636464"/>
      </a:accent5>
      <a:accent6>
        <a:srgbClr val="1CAC62"/>
      </a:accent6>
      <a:hlink>
        <a:srgbClr val="0563C1"/>
      </a:hlink>
      <a:folHlink>
        <a:srgbClr val="954F72"/>
      </a:folHlink>
    </a:clrScheme>
    <a:fontScheme name="Best Starts for Kids">
      <a:majorFont>
        <a:latin typeface="Tw Cen MT Condensed"/>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Best Starts for Kids">
      <a:dk1>
        <a:srgbClr val="383838"/>
      </a:dk1>
      <a:lt1>
        <a:srgbClr val="FFFFFF"/>
      </a:lt1>
      <a:dk2>
        <a:srgbClr val="383838"/>
      </a:dk2>
      <a:lt2>
        <a:srgbClr val="F2F2F2"/>
      </a:lt2>
      <a:accent1>
        <a:srgbClr val="EA791C"/>
      </a:accent1>
      <a:accent2>
        <a:srgbClr val="2E63B3"/>
      </a:accent2>
      <a:accent3>
        <a:srgbClr val="11C4D8"/>
      </a:accent3>
      <a:accent4>
        <a:srgbClr val="B5B5B5"/>
      </a:accent4>
      <a:accent5>
        <a:srgbClr val="636464"/>
      </a:accent5>
      <a:accent6>
        <a:srgbClr val="1CAC62"/>
      </a:accent6>
      <a:hlink>
        <a:srgbClr val="0563C1"/>
      </a:hlink>
      <a:folHlink>
        <a:srgbClr val="954F72"/>
      </a:folHlink>
    </a:clrScheme>
    <a:fontScheme name="Best Starts for Kids">
      <a:majorFont>
        <a:latin typeface="Tw Cen MT Condensed"/>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Best Starts for Kids">
      <a:dk1>
        <a:srgbClr val="383838"/>
      </a:dk1>
      <a:lt1>
        <a:srgbClr val="FFFFFF"/>
      </a:lt1>
      <a:dk2>
        <a:srgbClr val="383838"/>
      </a:dk2>
      <a:lt2>
        <a:srgbClr val="F2F2F2"/>
      </a:lt2>
      <a:accent1>
        <a:srgbClr val="EA791C"/>
      </a:accent1>
      <a:accent2>
        <a:srgbClr val="2E63B3"/>
      </a:accent2>
      <a:accent3>
        <a:srgbClr val="11C4D8"/>
      </a:accent3>
      <a:accent4>
        <a:srgbClr val="B5B5B5"/>
      </a:accent4>
      <a:accent5>
        <a:srgbClr val="636464"/>
      </a:accent5>
      <a:accent6>
        <a:srgbClr val="1CAC62"/>
      </a:accent6>
      <a:hlink>
        <a:srgbClr val="0563C1"/>
      </a:hlink>
      <a:folHlink>
        <a:srgbClr val="954F72"/>
      </a:folHlink>
    </a:clrScheme>
    <a:fontScheme name="Best Starts for Kids">
      <a:majorFont>
        <a:latin typeface="Tw Cen MT Condensed"/>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625</TotalTime>
  <Words>2482</Words>
  <Application>Microsoft Office PowerPoint</Application>
  <PresentationFormat>Widescreen</PresentationFormat>
  <Paragraphs>228</Paragraphs>
  <Slides>10</Slides>
  <Notes>10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10</vt:i4>
      </vt:variant>
    </vt:vector>
  </HeadingPairs>
  <TitlesOfParts>
    <vt:vector size="25" baseType="lpstr">
      <vt:lpstr>Arial</vt:lpstr>
      <vt:lpstr>Calibri</vt:lpstr>
      <vt:lpstr>Calibri Light</vt:lpstr>
      <vt:lpstr>Ebrima</vt:lpstr>
      <vt:lpstr>Euphemia</vt:lpstr>
      <vt:lpstr>Times New Roman</vt:lpstr>
      <vt:lpstr>Tw Cen MT</vt:lpstr>
      <vt:lpstr>Tw Cen MT Condensed</vt:lpstr>
      <vt:lpstr>Tw Cen MT Condensed Extra Bold</vt:lpstr>
      <vt:lpstr>Wingdings</vt:lpstr>
      <vt:lpstr>1_Office Theme</vt:lpstr>
      <vt:lpstr>2_Office Theme</vt:lpstr>
      <vt:lpstr>3_Office Theme</vt:lpstr>
      <vt:lpstr>4_Office Theme</vt:lpstr>
      <vt:lpstr>6_Office Theme</vt:lpstr>
      <vt:lpstr>No Data about Us without Us:  Collaborative Interpretation of the Best Starts for Kids Health Survey</vt:lpstr>
      <vt:lpstr>PowerPoint Presentation</vt:lpstr>
      <vt:lpstr> What is the BSK Health Survey?  </vt:lpstr>
      <vt:lpstr>Why turn to the community to help interpret data?</vt:lpstr>
      <vt:lpstr>PowerPoint Presentation</vt:lpstr>
      <vt:lpstr>PowerPoint Presentation</vt:lpstr>
      <vt:lpstr>PowerPoint Presentation</vt:lpstr>
      <vt:lpstr>PowerPoint Presentation</vt:lpstr>
      <vt:lpstr>Results </vt:lpstr>
      <vt:lpstr>Thank You to the Participants &amp; Partners</vt:lpstr>
    </vt:vector>
  </TitlesOfParts>
  <Company>King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Sanford, Sara Jaye</dc:creator>
  <cp:lastModifiedBy>Sanford, Sara Jaye</cp:lastModifiedBy>
  <cp:revision>54</cp:revision>
  <dcterms:created xsi:type="dcterms:W3CDTF">2018-06-01T01:02:21Z</dcterms:created>
  <dcterms:modified xsi:type="dcterms:W3CDTF">2018-10-05T23:37:12Z</dcterms:modified>
</cp:coreProperties>
</file>