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08" r:id="rId2"/>
    <p:sldId id="445" r:id="rId3"/>
    <p:sldId id="477" r:id="rId4"/>
    <p:sldId id="462" r:id="rId5"/>
    <p:sldId id="465" r:id="rId6"/>
    <p:sldId id="466" r:id="rId7"/>
    <p:sldId id="467" r:id="rId8"/>
    <p:sldId id="478" r:id="rId9"/>
    <p:sldId id="469" r:id="rId10"/>
    <p:sldId id="471" r:id="rId11"/>
    <p:sldId id="472" r:id="rId12"/>
    <p:sldId id="473" r:id="rId13"/>
    <p:sldId id="474" r:id="rId14"/>
    <p:sldId id="475" r:id="rId15"/>
    <p:sldId id="479" r:id="rId16"/>
    <p:sldId id="476" r:id="rId17"/>
    <p:sldId id="480" r:id="rId1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2" autoAdjust="0"/>
    <p:restoredTop sz="80826" autoAdjust="0"/>
  </p:normalViewPr>
  <p:slideViewPr>
    <p:cSldViewPr snapToGrid="0">
      <p:cViewPr varScale="1">
        <p:scale>
          <a:sx n="69" d="100"/>
          <a:sy n="69" d="100"/>
        </p:scale>
        <p:origin x="98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rin\Desktop\CURA\NNIP-GRTC\GRTC_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rin\Desktop\CURA\NNIP-GRTC\Maps\GRTC_Quick_n_Dirt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/>
              <a:t>Dwelling units at 1/2 miles of old and new nodes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1/2 Mile Old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Richmond</c:v>
                </c:pt>
                <c:pt idx="1">
                  <c:v>Henrico</c:v>
                </c:pt>
                <c:pt idx="2">
                  <c:v>Chesterfield</c:v>
                </c:pt>
              </c:strCache>
            </c:strRef>
          </c:cat>
          <c:val>
            <c:numRef>
              <c:f>Sheet1!$B$3:$B$5</c:f>
              <c:numCache>
                <c:formatCode>#,##0</c:formatCode>
                <c:ptCount val="3"/>
                <c:pt idx="0">
                  <c:v>58779</c:v>
                </c:pt>
                <c:pt idx="1">
                  <c:v>18811</c:v>
                </c:pt>
                <c:pt idx="2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13-4794-B72C-16DD81A85624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1/2 Mile New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Richmond</c:v>
                </c:pt>
                <c:pt idx="1">
                  <c:v>Henrico</c:v>
                </c:pt>
                <c:pt idx="2">
                  <c:v>Chesterfield</c:v>
                </c:pt>
              </c:strCache>
            </c:strRef>
          </c:cat>
          <c:val>
            <c:numRef>
              <c:f>Sheet1!$C$3:$C$5</c:f>
              <c:numCache>
                <c:formatCode>#,##0</c:formatCode>
                <c:ptCount val="3"/>
                <c:pt idx="0">
                  <c:v>54199</c:v>
                </c:pt>
                <c:pt idx="1">
                  <c:v>18550</c:v>
                </c:pt>
                <c:pt idx="2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13-4794-B72C-16DD81A856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18401184"/>
        <c:axId val="318402168"/>
      </c:barChart>
      <c:catAx>
        <c:axId val="31840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402168"/>
        <c:crosses val="autoZero"/>
        <c:auto val="1"/>
        <c:lblAlgn val="ctr"/>
        <c:lblOffset val="100"/>
        <c:noMultiLvlLbl val="0"/>
      </c:catAx>
      <c:valAx>
        <c:axId val="3184021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1840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AA-4FC9-9D4D-58B94E352B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[GRTC_Quick_n_Dirty.xlsx]Sheet1!$I$19:$J$19</c:f>
              <c:strCache>
                <c:ptCount val="2"/>
                <c:pt idx="0">
                  <c:v>1/2 Mile Old</c:v>
                </c:pt>
                <c:pt idx="1">
                  <c:v>1/2 Mile New</c:v>
                </c:pt>
              </c:strCache>
            </c:strRef>
          </c:cat>
          <c:val>
            <c:numRef>
              <c:f>[GRTC_Quick_n_Dirty.xlsx]Sheet1!$I$20:$J$20</c:f>
              <c:numCache>
                <c:formatCode>#,##0</c:formatCode>
                <c:ptCount val="2"/>
                <c:pt idx="0">
                  <c:v>147856</c:v>
                </c:pt>
                <c:pt idx="1">
                  <c:v>155594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AA-4FC9-9D4D-58B94E352B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04753112"/>
        <c:axId val="404753768"/>
      </c:barChart>
      <c:catAx>
        <c:axId val="404753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753768"/>
        <c:crosses val="autoZero"/>
        <c:auto val="1"/>
        <c:lblAlgn val="ctr"/>
        <c:lblOffset val="100"/>
        <c:noMultiLvlLbl val="0"/>
      </c:catAx>
      <c:valAx>
        <c:axId val="4047537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0475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B816CF-23B4-4B12-BB7A-DE69FAFE782D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7FB47A-6D34-4E04-A2C8-DC20D353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14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4E61FD-FDD6-4916-A45D-0C49EB0E432B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4D5C62C-E819-44E3-92F5-65CF32B7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8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9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88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21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24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93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8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28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0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0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71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43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93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C62C-E819-44E3-92F5-65CF32B751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8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16" y="5349875"/>
            <a:ext cx="7616967" cy="11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9BBA-BD64-488F-A9AC-0870E7611A1C}" type="datetime1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7F28-FB36-48C5-B548-1AF98E496692}" type="datetime1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5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FB49F-DB02-477E-86D9-507CD357FE86}" type="datetime1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22818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ABADA7A0-EBC9-4113-8A13-7E479A369D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9" y="6118745"/>
            <a:ext cx="2948882" cy="6496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7A0716-72F8-446B-BC47-31A3C6AA288F}"/>
              </a:ext>
            </a:extLst>
          </p:cNvPr>
          <p:cNvSpPr/>
          <p:nvPr userDrawn="1"/>
        </p:nvSpPr>
        <p:spPr>
          <a:xfrm>
            <a:off x="1" y="1"/>
            <a:ext cx="12192000" cy="5024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79776F-CC5F-42D5-9A52-B41987998FF9}"/>
              </a:ext>
            </a:extLst>
          </p:cNvPr>
          <p:cNvCxnSpPr>
            <a:cxnSpLocks/>
          </p:cNvCxnSpPr>
          <p:nvPr userDrawn="1"/>
        </p:nvCxnSpPr>
        <p:spPr>
          <a:xfrm>
            <a:off x="0" y="488002"/>
            <a:ext cx="12192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7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F2E99-8183-43C5-AA25-3642B3E6F931}" type="datetime1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B1E2-B046-4C76-8495-E52CB00B27BA}" type="datetime1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E0DF-8ABD-489D-908F-F0167ABF8EDB}" type="datetime1">
              <a:rPr lang="en-US" smtClean="0"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7"/>
          <a:stretch/>
        </p:blipFill>
        <p:spPr>
          <a:xfrm>
            <a:off x="8136836" y="6308700"/>
            <a:ext cx="3954257" cy="3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C3BE-8452-41AF-85FD-E50D6826F107}" type="datetime1">
              <a:rPr lang="en-US" smtClean="0"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3C41D-28B6-45B7-B31E-68B35AA3A1AE}" type="datetime1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13FE7-33E9-4709-82CF-58357F799E0D}" type="datetime1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4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F0233-272A-47E6-8B6D-14F385017C69}" type="datetime1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DA7A0-EBC9-4113-8A13-7E479A369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0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23060"/>
            <a:ext cx="12024360" cy="246624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The Impact of The Great Richmond Reroute on the city’s distressed neighborhoods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48" y="3749040"/>
            <a:ext cx="11239500" cy="22639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NNIP Showcase Presentation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Sarin Adhikari, CURA@VCU</a:t>
            </a:r>
          </a:p>
          <a:p>
            <a:pPr marL="0" indent="0" algn="ctr">
              <a:buNone/>
            </a:pPr>
            <a:r>
              <a:rPr lang="en-US" dirty="0"/>
              <a:t>Oct 19, 2018</a:t>
            </a:r>
            <a:endParaRPr lang="en-US" sz="2400" dirty="0"/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76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3000"/>
    </mc:Choice>
    <mc:Fallback xmlns="">
      <p:transition spd="slow" advClick="0" advTm="2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88" y="530357"/>
            <a:ext cx="8188710" cy="63276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466585-F3D4-498F-903A-8DB3DFBFE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91" y="1210543"/>
            <a:ext cx="3643097" cy="7191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Connecting 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Power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each stop on each line after reroute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B94B73-DE5B-461F-86F2-78EE205D34A4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</p:spTree>
    <p:extLst>
      <p:ext uri="{BB962C8B-B14F-4D97-AF65-F5344CB8AC3E}">
        <p14:creationId xmlns:p14="http://schemas.microsoft.com/office/powerpoint/2010/main" val="31803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5" y="513123"/>
            <a:ext cx="8211012" cy="63448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5DEA2F-F8F8-4044-B0E0-706A2DE8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410724"/>
            <a:ext cx="3643097" cy="71915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Dwelling Units Served 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36A80-59E7-4440-9EBA-8B1EA1B0A22F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4A4C891-BD9D-4B45-B234-6FFB614B5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107306"/>
              </p:ext>
            </p:extLst>
          </p:nvPr>
        </p:nvGraphicFramePr>
        <p:xfrm>
          <a:off x="80724" y="1906859"/>
          <a:ext cx="3900261" cy="416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572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39" y="538974"/>
            <a:ext cx="8177558" cy="63190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DC7A5C-BB14-490C-9733-2A13755C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2102640"/>
            <a:ext cx="3643097" cy="7191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Dwelling Units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Added / Removed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Net DUs disenfranchised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rgbClr val="FF0000"/>
                </a:solidFill>
                <a:latin typeface="+mn-lt"/>
              </a:rPr>
              <a:t>4,939</a:t>
            </a:r>
            <a:br>
              <a:rPr lang="en-US" sz="3600" dirty="0">
                <a:solidFill>
                  <a:srgbClr val="FF0000"/>
                </a:solidFill>
                <a:latin typeface="+mn-lt"/>
              </a:rPr>
            </a:br>
            <a:r>
              <a:rPr lang="en-US" sz="2800" dirty="0">
                <a:solidFill>
                  <a:srgbClr val="FF0000"/>
                </a:solidFill>
                <a:latin typeface="+mn-lt"/>
              </a:rPr>
              <a:t>(36% reduction)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C97703-1FBD-4845-AD97-19FF7B48B9FE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</p:spTree>
    <p:extLst>
      <p:ext uri="{BB962C8B-B14F-4D97-AF65-F5344CB8AC3E}">
        <p14:creationId xmlns:p14="http://schemas.microsoft.com/office/powerpoint/2010/main" val="2885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47" y="613316"/>
            <a:ext cx="8081349" cy="62446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B3D50B-3CDE-4246-A44C-D333CDA8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2709841"/>
            <a:ext cx="3643097" cy="7191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Dwelling Units Added/Removed in High Poverty Areas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 DUs disenfranchised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1,142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(30% reduction)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D23E3F-35EA-4ECB-B329-900363A51CF3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</p:spTree>
    <p:extLst>
      <p:ext uri="{BB962C8B-B14F-4D97-AF65-F5344CB8AC3E}">
        <p14:creationId xmlns:p14="http://schemas.microsoft.com/office/powerpoint/2010/main" val="355350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37" y="521741"/>
            <a:ext cx="8199859" cy="6336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837A7C-D075-48BA-90E0-268D5A9F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94" y="2970709"/>
            <a:ext cx="3520433" cy="71915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Dwelling Units Added/Removed Near Nodes with High Connecting Power</a:t>
            </a: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 DUs disenfranchised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2,030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(4.5% reduction)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097FD-56DB-43AC-8C5D-0E4C862C9CDB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</p:spTree>
    <p:extLst>
      <p:ext uri="{BB962C8B-B14F-4D97-AF65-F5344CB8AC3E}">
        <p14:creationId xmlns:p14="http://schemas.microsoft.com/office/powerpoint/2010/main" val="39039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38" y="521741"/>
            <a:ext cx="8199857" cy="6336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837A7C-D075-48BA-90E0-268D5A9F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342630"/>
            <a:ext cx="3520433" cy="71915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Access to Jobs: Old and New Routes</a:t>
            </a: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097FD-56DB-43AC-8C5D-0E4C862C9CDB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E86FD7D-66D2-4851-A3E6-734A0294EC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114079"/>
              </p:ext>
            </p:extLst>
          </p:nvPr>
        </p:nvGraphicFramePr>
        <p:xfrm>
          <a:off x="238539" y="2375210"/>
          <a:ext cx="3637016" cy="3579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F85A819-333D-43A1-B401-1BE45E635260}"/>
              </a:ext>
            </a:extLst>
          </p:cNvPr>
          <p:cNvSpPr txBox="1"/>
          <p:nvPr/>
        </p:nvSpPr>
        <p:spPr>
          <a:xfrm>
            <a:off x="1562166" y="2513533"/>
            <a:ext cx="9897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+5.2%</a:t>
            </a:r>
          </a:p>
        </p:txBody>
      </p:sp>
    </p:spTree>
    <p:extLst>
      <p:ext uri="{BB962C8B-B14F-4D97-AF65-F5344CB8AC3E}">
        <p14:creationId xmlns:p14="http://schemas.microsoft.com/office/powerpoint/2010/main" val="10285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E10451-5B73-4E8A-8042-8FBD488DFD53}"/>
              </a:ext>
            </a:extLst>
          </p:cNvPr>
          <p:cNvSpPr txBox="1"/>
          <p:nvPr/>
        </p:nvSpPr>
        <p:spPr>
          <a:xfrm>
            <a:off x="3014546" y="725371"/>
            <a:ext cx="90956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Great Richmond Reroute has disenfranchised about 36% of the city’s population from access to public transit.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1,142 dwelling units in low-poverty areas are disconnected after the reroute.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of the dwelling units added to the walkshed (due to reroute) are near the nodes with low connecting power.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People in low-poverty areas have greater need for the transit service, hence reduction in accessibility impacts them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reroute has added about 8,000 new jobs into the transit walkshed.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E9CA9B-3510-4291-8375-CED3AA1C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21" y="597226"/>
            <a:ext cx="3643097" cy="71915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Summary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26582D-4035-460F-9FF9-E700FB2A1179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</p:spTree>
    <p:extLst>
      <p:ext uri="{BB962C8B-B14F-4D97-AF65-F5344CB8AC3E}">
        <p14:creationId xmlns:p14="http://schemas.microsoft.com/office/powerpoint/2010/main" val="27243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2511259"/>
            <a:ext cx="11239500" cy="22639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Need to run now to catch an early flight, please feel free to send you questions or comments via email.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sadhikari@vcu.edu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2400" dirty="0"/>
              <a:t>Thank You!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CD7781-93F8-401F-807C-7A861583A5EB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pic>
        <p:nvPicPr>
          <p:cNvPr id="1026" name="Picture 2" descr="Image result for run to catch a plane">
            <a:extLst>
              <a:ext uri="{FF2B5EF4-FFF2-40B4-BE49-F238E27FC236}">
                <a16:creationId xmlns:a16="http://schemas.microsoft.com/office/drawing/2014/main" id="{51F5938E-F169-4171-9498-560F2ACB6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24" y="778350"/>
            <a:ext cx="3343152" cy="188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3000"/>
    </mc:Choice>
    <mc:Fallback xmlns="">
      <p:transition spd="slow" advClick="0" advTm="2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293919-6A31-4FB4-9B76-6700EDA4A166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EE316-0DA9-4E8F-9A56-F05E59D4228A}"/>
              </a:ext>
            </a:extLst>
          </p:cNvPr>
          <p:cNvSpPr txBox="1"/>
          <p:nvPr/>
        </p:nvSpPr>
        <p:spPr>
          <a:xfrm>
            <a:off x="680362" y="753623"/>
            <a:ext cx="10822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Until 2017, GRTC routes followed almost the same pattern as that of the Streetcars in the 1800s and earlier bus routes in the 1940s.</a:t>
            </a:r>
          </a:p>
          <a:p>
            <a:endParaRPr lang="en-US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6F8936-452A-487F-A5FE-4CDFFB4A803D}"/>
              </a:ext>
            </a:extLst>
          </p:cNvPr>
          <p:cNvGrpSpPr/>
          <p:nvPr/>
        </p:nvGrpSpPr>
        <p:grpSpPr>
          <a:xfrm>
            <a:off x="366037" y="2652972"/>
            <a:ext cx="11459925" cy="2723071"/>
            <a:chOff x="238539" y="3532763"/>
            <a:chExt cx="10822525" cy="25716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4BA71C-239A-412A-A9ED-C6890A65C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647" y="3532763"/>
              <a:ext cx="4224417" cy="25716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8A381A-EA5A-463F-95F0-CE2918216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301" y="3532763"/>
              <a:ext cx="3297346" cy="25716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6CD4D9-BCD3-4F0D-99D1-898F1690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539" y="3532763"/>
              <a:ext cx="3300761" cy="2571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78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D51B55-0BA2-4F84-A11A-4F2EC22B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79" y="574762"/>
            <a:ext cx="10549467" cy="71915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 Effort to Improve Efficiency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EA8AE7-A5C7-4D4B-913D-0F0FA23E7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556022"/>
              </p:ext>
            </p:extLst>
          </p:nvPr>
        </p:nvGraphicFramePr>
        <p:xfrm>
          <a:off x="1931638" y="2020981"/>
          <a:ext cx="3878150" cy="3755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815">
                  <a:extLst>
                    <a:ext uri="{9D8B030D-6E8A-4147-A177-3AD203B41FA5}">
                      <a16:colId xmlns:a16="http://schemas.microsoft.com/office/drawing/2014/main" val="3449225694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1615492905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106220523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3971862692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2362105413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2445672370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1469659062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25253526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2185021561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3337339285"/>
                    </a:ext>
                  </a:extLst>
                </a:gridCol>
              </a:tblGrid>
              <a:tr h="46941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67307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743522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062800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631512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100029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920166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738915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71977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56B81CA-7BD8-41F4-9346-973384395F22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F0D125-5927-4FF7-8050-8D47215E9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696696"/>
              </p:ext>
            </p:extLst>
          </p:nvPr>
        </p:nvGraphicFramePr>
        <p:xfrm>
          <a:off x="6421858" y="2020981"/>
          <a:ext cx="3878150" cy="3755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815">
                  <a:extLst>
                    <a:ext uri="{9D8B030D-6E8A-4147-A177-3AD203B41FA5}">
                      <a16:colId xmlns:a16="http://schemas.microsoft.com/office/drawing/2014/main" val="3449225694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1615492905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106220523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3971862692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2362105413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2445672370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1469659062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25253526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2185021561"/>
                    </a:ext>
                  </a:extLst>
                </a:gridCol>
                <a:gridCol w="387815">
                  <a:extLst>
                    <a:ext uri="{9D8B030D-6E8A-4147-A177-3AD203B41FA5}">
                      <a16:colId xmlns:a16="http://schemas.microsoft.com/office/drawing/2014/main" val="3337339285"/>
                    </a:ext>
                  </a:extLst>
                </a:gridCol>
              </a:tblGrid>
              <a:tr h="46941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67307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743522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062800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631512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100029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920166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738915"/>
                  </a:ext>
                </a:extLst>
              </a:tr>
              <a:tr h="469419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719772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D75CD510-49E2-4B89-9783-F04BB51CE811}"/>
              </a:ext>
            </a:extLst>
          </p:cNvPr>
          <p:cNvGrpSpPr/>
          <p:nvPr/>
        </p:nvGrpSpPr>
        <p:grpSpPr>
          <a:xfrm>
            <a:off x="2272748" y="2497873"/>
            <a:ext cx="3149541" cy="2789743"/>
            <a:chOff x="2272748" y="2497873"/>
            <a:chExt cx="3149541" cy="2789743"/>
          </a:xfrm>
        </p:grpSpPr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8F8DB439-D1CF-4ACE-B628-E2930C8925A2}"/>
                </a:ext>
              </a:extLst>
            </p:cNvPr>
            <p:cNvCxnSpPr>
              <a:cxnSpLocks/>
            </p:cNvCxnSpPr>
            <p:nvPr/>
          </p:nvCxnSpPr>
          <p:spPr>
            <a:xfrm>
              <a:off x="2272748" y="2497873"/>
              <a:ext cx="809079" cy="483867"/>
            </a:xfrm>
            <a:prstGeom prst="bentConnector3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C62D6959-FBAC-4A60-98F3-17F0A0AABE4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029011" y="3034558"/>
              <a:ext cx="894520" cy="788886"/>
            </a:xfrm>
            <a:prstGeom prst="bentConnector3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AAC0151D-013F-4BDF-8D55-2FCC60CC0A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96572" y="4155960"/>
              <a:ext cx="960782" cy="401385"/>
            </a:xfrm>
            <a:prstGeom prst="bentConnector3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82FBE39B-27EE-4D40-8EDB-10D61CD5F4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6270" y="4356652"/>
              <a:ext cx="1559556" cy="480368"/>
            </a:xfrm>
            <a:prstGeom prst="bentConnector3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484A543E-8EF1-41EE-969D-318420EFE68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747187" y="4612515"/>
              <a:ext cx="930965" cy="419238"/>
            </a:xfrm>
            <a:prstGeom prst="bentConnector3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AC2DAE6-270D-4A93-8E3E-FC9A3323BE20}"/>
              </a:ext>
            </a:extLst>
          </p:cNvPr>
          <p:cNvCxnSpPr>
            <a:cxnSpLocks/>
          </p:cNvCxnSpPr>
          <p:nvPr/>
        </p:nvCxnSpPr>
        <p:spPr>
          <a:xfrm flipH="1">
            <a:off x="6811618" y="2981740"/>
            <a:ext cx="37106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466FD2-A215-4ED8-AFDB-065A2ADC71FA}"/>
              </a:ext>
            </a:extLst>
          </p:cNvPr>
          <p:cNvGrpSpPr/>
          <p:nvPr/>
        </p:nvGrpSpPr>
        <p:grpSpPr>
          <a:xfrm>
            <a:off x="6785113" y="2497873"/>
            <a:ext cx="3134138" cy="2789741"/>
            <a:chOff x="6785113" y="2497873"/>
            <a:chExt cx="3134138" cy="2789741"/>
          </a:xfrm>
        </p:grpSpPr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F852D404-13C0-4E43-9DF2-03B0916F1123}"/>
                </a:ext>
              </a:extLst>
            </p:cNvPr>
            <p:cNvCxnSpPr>
              <a:cxnSpLocks/>
            </p:cNvCxnSpPr>
            <p:nvPr/>
          </p:nvCxnSpPr>
          <p:spPr>
            <a:xfrm>
              <a:off x="7209182" y="2981739"/>
              <a:ext cx="2710069" cy="2305875"/>
            </a:xfrm>
            <a:prstGeom prst="bentConnector3">
              <a:avLst>
                <a:gd name="adj1" fmla="val 42176"/>
              </a:avLst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677AF06-DC06-441B-986E-7ECB40311E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5113" y="2497873"/>
              <a:ext cx="0" cy="483866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668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D51B55-0BA2-4F84-A11A-4F2EC22B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73" y="623926"/>
            <a:ext cx="10549467" cy="71915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Methodology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6530A-B5CD-4A55-865D-5617D04F3E74}"/>
              </a:ext>
            </a:extLst>
          </p:cNvPr>
          <p:cNvSpPr txBox="1"/>
          <p:nvPr/>
        </p:nvSpPr>
        <p:spPr>
          <a:xfrm>
            <a:off x="743373" y="1343085"/>
            <a:ext cx="1097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Connecting Power             Accessibility                       Equity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1036C9-39E1-485A-B736-36507C89E412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6B1F1-B6FB-45DF-8FA8-58A6A154CD67}"/>
              </a:ext>
            </a:extLst>
          </p:cNvPr>
          <p:cNvSpPr txBox="1"/>
          <p:nvPr/>
        </p:nvSpPr>
        <p:spPr>
          <a:xfrm>
            <a:off x="743372" y="2432334"/>
            <a:ext cx="1114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Capacity and Frequency                   1/2 Mile Network Distance             Gini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57BE53-87FD-4AD3-BFDA-27B43AB61D49}"/>
              </a:ext>
            </a:extLst>
          </p:cNvPr>
          <p:cNvSpPr txBox="1"/>
          <p:nvPr/>
        </p:nvSpPr>
        <p:spPr>
          <a:xfrm>
            <a:off x="743373" y="3171441"/>
            <a:ext cx="455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Average Speed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40784-83F3-400A-9AFB-86F0852A3985}"/>
              </a:ext>
            </a:extLst>
          </p:cNvPr>
          <p:cNvSpPr txBox="1"/>
          <p:nvPr/>
        </p:nvSpPr>
        <p:spPr>
          <a:xfrm>
            <a:off x="708041" y="3909539"/>
            <a:ext cx="345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Distance to Destination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73690-CB89-426F-AF2D-F8CA6784E74D}"/>
              </a:ext>
            </a:extLst>
          </p:cNvPr>
          <p:cNvSpPr txBox="1"/>
          <p:nvPr/>
        </p:nvSpPr>
        <p:spPr>
          <a:xfrm>
            <a:off x="708041" y="4620923"/>
            <a:ext cx="345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Development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3766D-C7AB-4DFF-9252-75D1D6BB8275}"/>
              </a:ext>
            </a:extLst>
          </p:cNvPr>
          <p:cNvSpPr txBox="1"/>
          <p:nvPr/>
        </p:nvSpPr>
        <p:spPr>
          <a:xfrm>
            <a:off x="708041" y="5305081"/>
            <a:ext cx="345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Transfer Index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6A6FC4-F7AC-441D-BDCA-2F33069FFAF1}"/>
              </a:ext>
            </a:extLst>
          </p:cNvPr>
          <p:cNvSpPr txBox="1"/>
          <p:nvPr/>
        </p:nvSpPr>
        <p:spPr>
          <a:xfrm>
            <a:off x="8515772" y="6375327"/>
            <a:ext cx="345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Adopted from </a:t>
            </a:r>
            <a:r>
              <a:rPr lang="en-US" i="1" dirty="0"/>
              <a:t>Mishra et al. (2012)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7162F62-58C2-4B72-91ED-18E014094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/>
          <a:stretch/>
        </p:blipFill>
        <p:spPr>
          <a:xfrm>
            <a:off x="5115186" y="3387227"/>
            <a:ext cx="3043067" cy="1917854"/>
          </a:xfrm>
          <a:prstGeom prst="snip2DiagRect">
            <a:avLst>
              <a:gd name="adj1" fmla="val 50000"/>
              <a:gd name="adj2" fmla="val 0"/>
            </a:avLst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D3371B-D08E-4C34-BD8A-D3D023F09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8" r="3115" b="11061"/>
          <a:stretch/>
        </p:blipFill>
        <p:spPr>
          <a:xfrm>
            <a:off x="9174918" y="3319970"/>
            <a:ext cx="2925844" cy="20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46" y="519529"/>
            <a:ext cx="8165054" cy="63093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D51B55-0BA2-4F84-A11A-4F2EC22B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9" y="1143635"/>
            <a:ext cx="3643097" cy="7191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Geographic Distribution of Race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3D47F-87D5-4E98-A6C5-51F4742EC206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</p:spTree>
    <p:extLst>
      <p:ext uri="{BB962C8B-B14F-4D97-AF65-F5344CB8AC3E}">
        <p14:creationId xmlns:p14="http://schemas.microsoft.com/office/powerpoint/2010/main" val="12950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08" y="539724"/>
            <a:ext cx="8176591" cy="6318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4E93AC-D9C7-4D60-9D5C-0A5880099798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98C626-84B7-4463-B6C4-DBE3E4198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9" y="1143635"/>
            <a:ext cx="3643097" cy="7191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Geographic Distribution of Poverty</a:t>
            </a:r>
          </a:p>
        </p:txBody>
      </p:sp>
    </p:spTree>
    <p:extLst>
      <p:ext uri="{BB962C8B-B14F-4D97-AF65-F5344CB8AC3E}">
        <p14:creationId xmlns:p14="http://schemas.microsoft.com/office/powerpoint/2010/main" val="4036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3" y="560204"/>
            <a:ext cx="8150086" cy="62977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E57CD0-6154-41C4-BEBD-4820C13D0EBC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6C9651-7960-4F29-AADC-3EE2E0C3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9" y="1143635"/>
            <a:ext cx="3643097" cy="7191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Geographic Distribution of Poverty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(Contd.)</a:t>
            </a:r>
            <a:endParaRPr lang="en-US" sz="36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51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90" y="602443"/>
            <a:ext cx="8623609" cy="60992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E57CD0-6154-41C4-BEBD-4820C13D0EBC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6C9651-7960-4F29-AADC-3EE2E0C3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9" y="1143635"/>
            <a:ext cx="3643097" cy="7191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Geographic Distribution of Transit Users</a:t>
            </a:r>
            <a:endParaRPr lang="en-US" sz="36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28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8E53-4A38-4994-8052-1FC66311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3" y="560204"/>
            <a:ext cx="8150085" cy="62977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5E217D-69A4-4761-8FD6-4E4915D2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16" y="1611988"/>
            <a:ext cx="3643097" cy="7191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GRTC Stops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Old and New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Stops before = 1,988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Stops after = 1,608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7336D0-A1A7-4D6D-A1D4-5D4D8C38D8D6}"/>
              </a:ext>
            </a:extLst>
          </p:cNvPr>
          <p:cNvSpPr/>
          <p:nvPr/>
        </p:nvSpPr>
        <p:spPr>
          <a:xfrm>
            <a:off x="238539" y="29111"/>
            <a:ext cx="1126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IMPACT OF THE GREAT RICHMOND REROUTE ON THE CITY’S DISTRESSED NEIGHBORHOODS</a:t>
            </a:r>
          </a:p>
        </p:txBody>
      </p:sp>
    </p:spTree>
    <p:extLst>
      <p:ext uri="{BB962C8B-B14F-4D97-AF65-F5344CB8AC3E}">
        <p14:creationId xmlns:p14="http://schemas.microsoft.com/office/powerpoint/2010/main" val="1822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28306</TotalTime>
  <Words>487</Words>
  <Application>Microsoft Office PowerPoint</Application>
  <PresentationFormat>Widescreen</PresentationFormat>
  <Paragraphs>82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The Impact of The Great Richmond Reroute on the city’s distressed neighborhoods</vt:lpstr>
      <vt:lpstr>PowerPoint Presentation</vt:lpstr>
      <vt:lpstr>An Effort to Improve Efficiency</vt:lpstr>
      <vt:lpstr>Methodology</vt:lpstr>
      <vt:lpstr>Geographic Distribution of Race</vt:lpstr>
      <vt:lpstr>Geographic Distribution of Poverty</vt:lpstr>
      <vt:lpstr>Geographic Distribution of Poverty (Contd.)</vt:lpstr>
      <vt:lpstr>Geographic Distribution of Transit Users</vt:lpstr>
      <vt:lpstr>GRTC Stops Old and New  Stops before = 1,988 Stops after = 1,608</vt:lpstr>
      <vt:lpstr>Connecting  Power For each stop on each line after reroute</vt:lpstr>
      <vt:lpstr>Dwelling Units Served    </vt:lpstr>
      <vt:lpstr>Dwelling Units Added / Removed  Net DUs disenfranchised  4,939 (36% reduction)</vt:lpstr>
      <vt:lpstr>Dwelling Units Added/Removed in High Poverty Areas  Net DUs disenfranchised  1,142 (30% reduction)</vt:lpstr>
      <vt:lpstr>Dwelling Units Added/Removed Near Nodes with High Connecting Power  Net DUs disenfranchised  2,030 (4.5% reduction)</vt:lpstr>
      <vt:lpstr>Access to Jobs: Old and New Routes </vt:lpstr>
      <vt:lpstr>Summary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Schuster, Luc</dc:creator>
  <cp:lastModifiedBy>sarin adhikari</cp:lastModifiedBy>
  <cp:revision>433</cp:revision>
  <cp:lastPrinted>2018-01-22T19:59:57Z</cp:lastPrinted>
  <dcterms:created xsi:type="dcterms:W3CDTF">2017-05-16T20:11:10Z</dcterms:created>
  <dcterms:modified xsi:type="dcterms:W3CDTF">2018-10-19T14:07:32Z</dcterms:modified>
</cp:coreProperties>
</file>