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7" r:id="rId2"/>
    <p:sldId id="269" r:id="rId3"/>
    <p:sldId id="258" r:id="rId4"/>
    <p:sldId id="260" r:id="rId5"/>
    <p:sldId id="259" r:id="rId6"/>
    <p:sldId id="262" r:id="rId7"/>
    <p:sldId id="261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A492"/>
    <a:srgbClr val="008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225" autoAdjust="0"/>
  </p:normalViewPr>
  <p:slideViewPr>
    <p:cSldViewPr>
      <p:cViewPr varScale="1">
        <p:scale>
          <a:sx n="68" d="100"/>
          <a:sy n="68" d="100"/>
        </p:scale>
        <p:origin x="1548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C617A5E-2F34-4401-AC5E-47FBFE19F2BD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157F764-8169-4BA8-A42C-7F703FA8C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74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4364F4D-DEB8-4029-8C63-CE9FDB50A842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877B1F5-FBEB-4129-8322-DD0AA6799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742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C70F30-9E14-4AD8-8038-A30FA98CE4D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14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7B1F5-FBEB-4129-8322-DD0AA6799D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38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7B1F5-FBEB-4129-8322-DD0AA6799DB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292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7B1F5-FBEB-4129-8322-DD0AA6799DB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64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7B1F5-FBEB-4129-8322-DD0AA6799DB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144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7B1F5-FBEB-4129-8322-DD0AA6799DB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536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7B1F5-FBEB-4129-8322-DD0AA6799DB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66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7B1F5-FBEB-4129-8322-DD0AA6799DB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22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rgbClr val="008080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NNexus_PMS (1)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533400"/>
            <a:ext cx="4286250" cy="142875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/>
          <a:lstStyle>
            <a:lvl1pPr>
              <a:defRPr sz="3600" b="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169426"/>
            <a:ext cx="9144000" cy="688574"/>
          </a:xfrm>
          <a:solidFill>
            <a:schemeClr val="accent6">
              <a:lumMod val="50000"/>
            </a:schemeClr>
          </a:solidFill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      Connecting Atlanta’s Communities</a:t>
            </a:r>
          </a:p>
        </p:txBody>
      </p:sp>
    </p:spTree>
    <p:extLst>
      <p:ext uri="{BB962C8B-B14F-4D97-AF65-F5344CB8AC3E}">
        <p14:creationId xmlns:p14="http://schemas.microsoft.com/office/powerpoint/2010/main" val="376870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Tm="20000"/>
    </mc:Choice>
    <mc:Fallback xmlns="">
      <p:transition advTm="2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      Connecting Atlanta’s Communities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5DCFB-DF93-4DB1-9C4F-DDBA2C4B962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 userDrawn="1"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003300"/>
            </a:solidFill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i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      Connecting Atlanta’s Communities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" t="2891" r="66772" b="82217"/>
          <a:stretch/>
        </p:blipFill>
        <p:spPr bwMode="auto">
          <a:xfrm>
            <a:off x="7345" y="220337"/>
            <a:ext cx="3205909" cy="113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436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Tm="20000"/>
    </mc:Choice>
    <mc:Fallback xmlns="">
      <p:transition advTm="2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71600"/>
            <a:ext cx="2057400" cy="4876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6019800" cy="4876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      Connecting Atlanta’s Communities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8E0A9-3E3E-4DAA-B682-7FBC792295F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 userDrawn="1"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003300"/>
            </a:solidFill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i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      Connecting Atlanta’s Communities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" t="2891" r="66772" b="82217"/>
          <a:stretch/>
        </p:blipFill>
        <p:spPr bwMode="auto">
          <a:xfrm>
            <a:off x="7345" y="220337"/>
            <a:ext cx="3205909" cy="113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328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Tm="20000"/>
    </mc:Choice>
    <mc:Fallback xmlns="">
      <p:transition advTm="20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2362200"/>
            <a:ext cx="8229600" cy="3886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      Connecting Atlanta’s Communities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10D4E-D3B5-4B80-B9F0-5B72EF91FD9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 userDrawn="1"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003300"/>
            </a:solidFill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i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      Connecting Atlanta’s Communities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" t="2891" r="66772" b="82217"/>
          <a:stretch/>
        </p:blipFill>
        <p:spPr bwMode="auto">
          <a:xfrm>
            <a:off x="7345" y="220337"/>
            <a:ext cx="3205909" cy="113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827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Tm="20000"/>
    </mc:Choice>
    <mc:Fallback xmlns="">
      <p:transition advTm="20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362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62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      Connecting Atlanta’s Communities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5FEBF-B2A7-4AF7-BBE0-E6E0F711D48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 userDrawn="1"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003300"/>
            </a:solidFill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i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      Connecting Atlanta’s Communities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" t="2891" r="66772" b="82217"/>
          <a:stretch/>
        </p:blipFill>
        <p:spPr bwMode="auto">
          <a:xfrm>
            <a:off x="7345" y="220337"/>
            <a:ext cx="3205909" cy="113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77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Tm="20000"/>
    </mc:Choice>
    <mc:Fallback xmlns="">
      <p:transition advTm="20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2362200"/>
            <a:ext cx="8229600" cy="3886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      Connecting Atlanta’s Communities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A1C9F-2FE4-4EB6-B3E2-8701CAE2BDC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 userDrawn="1"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003300"/>
            </a:solidFill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i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      Connecting Atlanta’s Communities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" t="2891" r="66772" b="82217"/>
          <a:stretch/>
        </p:blipFill>
        <p:spPr bwMode="auto">
          <a:xfrm>
            <a:off x="7345" y="220337"/>
            <a:ext cx="3205909" cy="113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092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Tm="20000"/>
    </mc:Choice>
    <mc:Fallback xmlns="">
      <p:transition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      Connecting Atlanta’s Communities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54AD3-F9A6-46BF-A5FF-D7D5629668B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87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Tm="20000"/>
    </mc:Choice>
    <mc:Fallback xmlns="">
      <p:transition advTm="2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      Connecting Atlanta’s Communities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C6238-4954-49E2-9345-6FE12A735D2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22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Tm="20000"/>
    </mc:Choice>
    <mc:Fallback xmlns="">
      <p:transition advTm="2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62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62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      Connecting Atlanta’s Communities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8766D-39B1-4C50-A867-A8D02DD6226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19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Tm="20000"/>
    </mc:Choice>
    <mc:Fallback xmlns="">
      <p:transition advTm="2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      Connecting Atlanta’s Communities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E2B4B-60B7-46EB-A92B-75D1CB35FDF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21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Tm="20000"/>
    </mc:Choice>
    <mc:Fallback xmlns="">
      <p:transition advTm="2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      Connecting Atlanta’s Communities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7921E-4EE6-4659-BB1D-5EE355F41D2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91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Tm="20000"/>
    </mc:Choice>
    <mc:Fallback xmlns="">
      <p:transition advTm="2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solidFill>
            <a:schemeClr val="accent6">
              <a:lumMod val="50000"/>
            </a:schemeClr>
          </a:solidFill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      Connecting Atlanta’s Communities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09199-7AF4-4CAA-AA49-72851FE3D39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Tm="20000"/>
    </mc:Choice>
    <mc:Fallback xmlns="">
      <p:transition advTm="2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      Connecting Atlanta’s Communities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7F0BD-8231-4E4B-A269-9BD1DB73D4A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5"/>
          <p:cNvSpPr txBox="1">
            <a:spLocks noChangeArrowheads="1"/>
          </p:cNvSpPr>
          <p:nvPr userDrawn="1"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003300"/>
            </a:solidFill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i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      Connecting Atlanta’s Communities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62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Tm="20000"/>
    </mc:Choice>
    <mc:Fallback xmlns="">
      <p:transition advTm="2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      Connecting Atlanta’s Communities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C697E-F695-478B-9E1D-DCCF386954D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 userDrawn="1"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003300"/>
            </a:solidFill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i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      Connecting Atlanta’s Communities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" t="2891" r="66772" b="82217"/>
          <a:stretch/>
        </p:blipFill>
        <p:spPr bwMode="auto">
          <a:xfrm>
            <a:off x="7345" y="220337"/>
            <a:ext cx="3205909" cy="113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932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Tm="20000"/>
    </mc:Choice>
    <mc:Fallback xmlns="">
      <p:transition advTm="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716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62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003366"/>
          </a:solidFill>
          <a:ln w="9525">
            <a:solidFill>
              <a:srgbClr val="003300"/>
            </a:solidFill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1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  <a:latin typeface="Arial" charset="0"/>
              </a:rPr>
              <a:t>      Connecting Atlanta’s Communities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34150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EDD26B-C90C-4DD5-B39F-84A3E2104752}" type="slidenum">
              <a:rPr lang="en-US">
                <a:solidFill>
                  <a:srgbClr val="FFFFFF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91440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911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p14:dur="200" advTm="20000"/>
    </mc:Choice>
    <mc:Fallback xmlns="">
      <p:transition advTm="20000"/>
    </mc:Fallback>
  </mc:AlternateConten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/>
          <a:srcRect l="31274" t="11198" r="803"/>
          <a:stretch>
            <a:fillRect/>
          </a:stretch>
        </p:blipFill>
        <p:spPr bwMode="auto">
          <a:xfrm>
            <a:off x="-1772" y="2743200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7"/>
          <p:cNvSpPr>
            <a:spLocks noGrp="1" noChangeArrowheads="1"/>
          </p:cNvSpPr>
          <p:nvPr>
            <p:ph type="ctrTitle"/>
          </p:nvPr>
        </p:nvSpPr>
        <p:spPr>
          <a:xfrm>
            <a:off x="569728" y="1958975"/>
            <a:ext cx="8001000" cy="3592513"/>
          </a:xfrm>
        </p:spPr>
        <p:txBody>
          <a:bodyPr/>
          <a:lstStyle/>
          <a:p>
            <a:pPr eaLnBrk="1" hangingPunct="1"/>
            <a:r>
              <a:rPr lang="en-US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Westside Atlanta:</a:t>
            </a:r>
            <a:br>
              <a:rPr lang="en-US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>
                <a:latin typeface="Century Gothic" panose="020B0502020202020204" pitchFamily="34" charset="0"/>
              </a:rPr>
              <a:t>Westside Community Investment Map</a:t>
            </a:r>
            <a:endParaRPr lang="en-US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 bwMode="auto">
          <a:xfrm>
            <a:off x="798328" y="5208588"/>
            <a:ext cx="7772400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600" kern="0" dirty="0">
                <a:latin typeface="Century Gothic" panose="020B0502020202020204" pitchFamily="34" charset="0"/>
              </a:rPr>
              <a:t>Bernita Smith, Director</a:t>
            </a:r>
          </a:p>
          <a:p>
            <a:pPr eaLnBrk="1" hangingPunct="1"/>
            <a:r>
              <a:rPr lang="en-US" sz="1600" kern="0" dirty="0">
                <a:latin typeface="Century Gothic" panose="020B0502020202020204" pitchFamily="34" charset="0"/>
              </a:rPr>
              <a:t>Ryan Barrett, Principal Geospatial Coordinator </a:t>
            </a:r>
          </a:p>
          <a:p>
            <a:pPr eaLnBrk="1" hangingPunct="1"/>
            <a:r>
              <a:rPr lang="en-US" sz="1600" kern="0" dirty="0">
                <a:latin typeface="Century Gothic" panose="020B0502020202020204" pitchFamily="34" charset="0"/>
              </a:rPr>
              <a:t>Layla Bellows, Data Analyst</a:t>
            </a:r>
          </a:p>
        </p:txBody>
      </p:sp>
    </p:spTree>
    <p:extLst>
      <p:ext uri="{BB962C8B-B14F-4D97-AF65-F5344CB8AC3E}">
        <p14:creationId xmlns:p14="http://schemas.microsoft.com/office/powerpoint/2010/main" val="301509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Tm="20000"/>
    </mc:Choice>
    <mc:Fallback xmlns="">
      <p:transition advTm="2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      Connecting Atlanta’s Communities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5B09199-7AF4-4CAA-AA49-72851FE3D39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51D9B7E-8698-498A-A602-E476EFB11C3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47800"/>
            <a:ext cx="8610600" cy="4237786"/>
          </a:xfrm>
        </p:spPr>
      </p:pic>
    </p:spTree>
    <p:extLst>
      <p:ext uri="{BB962C8B-B14F-4D97-AF65-F5344CB8AC3E}">
        <p14:creationId xmlns:p14="http://schemas.microsoft.com/office/powerpoint/2010/main" val="172983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Tm="20000"/>
    </mc:Choice>
    <mc:Fallback xmlns="">
      <p:transition advTm="2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      Connecting Atlanta’s Communities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5B09199-7AF4-4CAA-AA49-72851FE3D39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345EEC-D39A-497F-B802-15AE2A1933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353" y="1600200"/>
            <a:ext cx="3573693" cy="2381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FB94CE-F4FD-49C6-8C5C-A00E1992EE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22" y="4312185"/>
            <a:ext cx="8417294" cy="16632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7EA20A-A115-480B-9EA5-F071521369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816" y="1733550"/>
            <a:ext cx="2308784" cy="219010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D72513D-70B8-4608-885A-97C01E051417}"/>
              </a:ext>
            </a:extLst>
          </p:cNvPr>
          <p:cNvSpPr txBox="1"/>
          <p:nvPr/>
        </p:nvSpPr>
        <p:spPr>
          <a:xfrm>
            <a:off x="457200" y="1534210"/>
            <a:ext cx="15012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table has additional methods for filtering information.</a:t>
            </a:r>
          </a:p>
        </p:txBody>
      </p:sp>
    </p:spTree>
    <p:extLst>
      <p:ext uri="{BB962C8B-B14F-4D97-AF65-F5344CB8AC3E}">
        <p14:creationId xmlns:p14="http://schemas.microsoft.com/office/powerpoint/2010/main" val="288645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Tm="20000"/>
    </mc:Choice>
    <mc:Fallback xmlns="">
      <p:transition advTm="2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4B00E08-B199-491B-86D1-FB989F1B5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3886200"/>
          </a:xfrm>
        </p:spPr>
        <p:txBody>
          <a:bodyPr/>
          <a:lstStyle/>
          <a:p>
            <a:r>
              <a:rPr lang="en-US" dirty="0">
                <a:solidFill>
                  <a:srgbClr val="72A492"/>
                </a:solidFill>
                <a:latin typeface="Century Gothic" panose="020B0502020202020204" pitchFamily="34" charset="0"/>
              </a:rPr>
              <a:t>Take a test drive on your tablet or laptop at: </a:t>
            </a:r>
            <a:br>
              <a:rPr lang="en-US" dirty="0">
                <a:solidFill>
                  <a:srgbClr val="72A492"/>
                </a:solidFill>
                <a:latin typeface="Century Gothic" panose="020B0502020202020204" pitchFamily="34" charset="0"/>
              </a:rPr>
            </a:br>
            <a:r>
              <a:rPr lang="en-US" dirty="0">
                <a:solidFill>
                  <a:srgbClr val="72A492"/>
                </a:solidFill>
                <a:latin typeface="Century Gothic" panose="020B0502020202020204" pitchFamily="34" charset="0"/>
              </a:rPr>
              <a:t>http://bit.ly/WestsideATL</a:t>
            </a:r>
            <a:br>
              <a:rPr lang="en-US" dirty="0">
                <a:solidFill>
                  <a:srgbClr val="72A492"/>
                </a:solidFill>
                <a:latin typeface="Century Gothic" panose="020B0502020202020204" pitchFamily="34" charset="0"/>
              </a:rPr>
            </a:br>
            <a:br>
              <a:rPr lang="en-US" dirty="0">
                <a:solidFill>
                  <a:srgbClr val="72A492"/>
                </a:solidFill>
                <a:latin typeface="Century Gothic" panose="020B0502020202020204" pitchFamily="34" charset="0"/>
              </a:rPr>
            </a:br>
            <a:r>
              <a:rPr lang="en-US" dirty="0">
                <a:solidFill>
                  <a:srgbClr val="72A492"/>
                </a:solidFill>
                <a:latin typeface="Century Gothic" panose="020B0502020202020204" pitchFamily="34" charset="0"/>
              </a:rPr>
              <a:t>Questions?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      Connecting Atlanta’s Communities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1C6238-4954-49E2-9345-6FE12A735D2B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80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Tm="20000"/>
    </mc:Choice>
    <mc:Fallback xmlns="">
      <p:transition advTm="2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CEB8CC-24FD-4EEE-95D6-321EC7CEF5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      Connecting Atlanta’s Communities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DBC5D4-4D4D-4F8B-AA65-890AD93B9C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154AD3-F9A6-46BF-A5FF-D7D5629668B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14AB05-2D87-4659-B674-4389F7652C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87" y="1233622"/>
            <a:ext cx="8380825" cy="486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74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Tm="20000"/>
    </mc:Choice>
    <mc:Fallback xmlns="">
      <p:transition advTm="2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>
                <a:solidFill>
                  <a:srgbClr val="72A492"/>
                </a:solidFill>
                <a:latin typeface="Century Gothic" panose="020B0502020202020204" pitchFamily="34" charset="0"/>
              </a:rPr>
              <a:t>About the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886200"/>
          </a:xfrm>
        </p:spPr>
        <p:txBody>
          <a:bodyPr anchor="ctr"/>
          <a:lstStyle/>
          <a:p>
            <a:r>
              <a:rPr lang="en-US" sz="2000" dirty="0">
                <a:latin typeface="Century Gothic" panose="020B0502020202020204" pitchFamily="34" charset="0"/>
              </a:rPr>
              <a:t>West Atlanta has a wealth of history and educational institutions yet continues to suffer from decades of systematic disenfranchisement.</a:t>
            </a:r>
            <a:br>
              <a:rPr lang="en-US" sz="2000" dirty="0">
                <a:latin typeface="Century Gothic" panose="020B0502020202020204" pitchFamily="34" charset="0"/>
              </a:rPr>
            </a:br>
            <a:endParaRPr lang="en-US" sz="800" dirty="0">
              <a:latin typeface="Century Gothic" panose="020B0502020202020204" pitchFamily="34" charset="0"/>
            </a:endParaRPr>
          </a:p>
          <a:p>
            <a:r>
              <a:rPr lang="en-US" sz="2000" dirty="0">
                <a:latin typeface="Century Gothic" panose="020B0502020202020204" pitchFamily="34" charset="0"/>
              </a:rPr>
              <a:t>Today, numerous local and national organizations have funneled cash resources into the area in an effort to stimulate revitalization.</a:t>
            </a:r>
            <a:br>
              <a:rPr lang="en-US" sz="2000" dirty="0">
                <a:latin typeface="Century Gothic" panose="020B0502020202020204" pitchFamily="34" charset="0"/>
              </a:rPr>
            </a:br>
            <a:endParaRPr lang="en-US" sz="800" dirty="0">
              <a:latin typeface="Century Gothic" panose="020B0502020202020204" pitchFamily="34" charset="0"/>
            </a:endParaRPr>
          </a:p>
          <a:p>
            <a:r>
              <a:rPr lang="en-US" sz="2000" dirty="0">
                <a:latin typeface="Century Gothic" panose="020B0502020202020204" pitchFamily="34" charset="0"/>
              </a:rPr>
              <a:t>Westside Future Fund, one such organization, sought to create a map that would help the community understand more about the projects underway in the neighborhood and their anticipated timelines for completion.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      Connecting Atlanta’s Communities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154AD3-F9A6-46BF-A5FF-D7D5629668B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40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Tm="20000"/>
    </mc:Choice>
    <mc:Fallback xmlns="">
      <p:transition advTm="2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>
            <a:extLst>
              <a:ext uri="{FF2B5EF4-FFF2-40B4-BE49-F238E27FC236}">
                <a16:creationId xmlns:a16="http://schemas.microsoft.com/office/drawing/2014/main" id="{E7BF00A5-CFCE-4016-B07B-313468629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>
                <a:solidFill>
                  <a:srgbClr val="72A492"/>
                </a:solidFill>
                <a:latin typeface="Century Gothic" panose="020B0502020202020204" pitchFamily="34" charset="0"/>
              </a:rPr>
              <a:t>The data model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      Connecting Atlanta’s Communities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5B09199-7AF4-4CAA-AA49-72851FE3D39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3B771C-3173-44E4-9248-515894362E00}"/>
              </a:ext>
            </a:extLst>
          </p:cNvPr>
          <p:cNvSpPr txBox="1"/>
          <p:nvPr/>
        </p:nvSpPr>
        <p:spPr>
          <a:xfrm>
            <a:off x="5655971" y="2225634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x, y coordinates enabled faster execution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89B1DA-9C42-4A71-8D77-E037A8EBFD6D}"/>
              </a:ext>
            </a:extLst>
          </p:cNvPr>
          <p:cNvSpPr txBox="1"/>
          <p:nvPr/>
        </p:nvSpPr>
        <p:spPr>
          <a:xfrm>
            <a:off x="1123943" y="2471856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Impact areas are based on WFF’s focus areas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F049949-335C-44DC-AF21-B3D042224BFF}"/>
              </a:ext>
            </a:extLst>
          </p:cNvPr>
          <p:cNvSpPr txBox="1"/>
          <p:nvPr/>
        </p:nvSpPr>
        <p:spPr>
          <a:xfrm>
            <a:off x="7749266" y="1958524"/>
            <a:ext cx="13855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Indicates phase of project completion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0B487C5-9CCB-43A7-8149-036FB7BB13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05" y="3019433"/>
            <a:ext cx="8630989" cy="2511358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EFABA3FD-23B1-48B6-8586-2CDBDCA078B4}"/>
              </a:ext>
            </a:extLst>
          </p:cNvPr>
          <p:cNvSpPr/>
          <p:nvPr/>
        </p:nvSpPr>
        <p:spPr>
          <a:xfrm>
            <a:off x="1828800" y="3015538"/>
            <a:ext cx="571500" cy="1364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2CF9AE2-505F-4E66-AD3C-C98120EEC015}"/>
              </a:ext>
            </a:extLst>
          </p:cNvPr>
          <p:cNvSpPr/>
          <p:nvPr/>
        </p:nvSpPr>
        <p:spPr>
          <a:xfrm>
            <a:off x="5824652" y="3015538"/>
            <a:ext cx="762000" cy="1324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7A9A1F9-DFB6-4E69-8FC2-4063228D4FD9}"/>
              </a:ext>
            </a:extLst>
          </p:cNvPr>
          <p:cNvSpPr/>
          <p:nvPr/>
        </p:nvSpPr>
        <p:spPr>
          <a:xfrm>
            <a:off x="8458200" y="3013059"/>
            <a:ext cx="457200" cy="1229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35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Tm="20000"/>
    </mc:Choice>
    <mc:Fallback xmlns="">
      <p:transition advTm="2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5A3D9627-FFF3-4820-871F-C62676FD4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>
                <a:solidFill>
                  <a:srgbClr val="72A492"/>
                </a:solidFill>
                <a:latin typeface="Century Gothic" panose="020B0502020202020204" pitchFamily="34" charset="0"/>
              </a:rPr>
              <a:t>Project Goal #1: Project Status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798CB3A-730B-4C76-B047-462AF538F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62200"/>
            <a:ext cx="4267200" cy="3886200"/>
          </a:xfrm>
        </p:spPr>
        <p:txBody>
          <a:bodyPr/>
          <a:lstStyle/>
          <a:p>
            <a:pPr marL="285750" indent="-285750"/>
            <a:r>
              <a:rPr lang="en-US" sz="2000" dirty="0">
                <a:latin typeface="Century Gothic" panose="020B0502020202020204" pitchFamily="34" charset="0"/>
              </a:rPr>
              <a:t>Frequently, members of the community feel that promised projects are never achieved and/or do not benefit them.</a:t>
            </a:r>
            <a:br>
              <a:rPr lang="en-US" sz="2000" dirty="0">
                <a:latin typeface="Century Gothic" panose="020B0502020202020204" pitchFamily="34" charset="0"/>
              </a:rPr>
            </a:br>
            <a:r>
              <a:rPr lang="en-US" sz="800" dirty="0">
                <a:latin typeface="Century Gothic" panose="020B0502020202020204" pitchFamily="34" charset="0"/>
              </a:rPr>
              <a:t> </a:t>
            </a:r>
          </a:p>
          <a:p>
            <a:pPr marL="285750" indent="-285750"/>
            <a:r>
              <a:rPr lang="en-US" sz="2000" dirty="0">
                <a:latin typeface="Century Gothic" panose="020B0502020202020204" pitchFamily="34" charset="0"/>
              </a:rPr>
              <a:t>The primary goal of the map is to show residents which projects currently are benefiting the community and which ones are in the pipeline.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0" y="6248400"/>
            <a:ext cx="9144000" cy="609600"/>
          </a:xfrm>
        </p:spPr>
        <p:txBody>
          <a:bodyPr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      Connecting Atlanta’s Communities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5B09199-7AF4-4CAA-AA49-72851FE3D39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5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225BD6D-7FDE-45E4-9005-A2BDD175BE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185988"/>
            <a:ext cx="2696326" cy="398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58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Tm="20000"/>
    </mc:Choice>
    <mc:Fallback xmlns="">
      <p:transition advTm="2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      Connecting Atlanta’s Communities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5B09199-7AF4-4CAA-AA49-72851FE3D39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6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060C60-7B99-4669-924B-BD32B782E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1184414"/>
            <a:ext cx="7200900" cy="505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19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Tm="20000"/>
    </mc:Choice>
    <mc:Fallback xmlns="">
      <p:transition advTm="2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      Connecting Atlanta’s Communities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5B09199-7AF4-4CAA-AA49-72851FE3D39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7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8EC874-389F-4B8F-92F6-0024519C36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21661"/>
            <a:ext cx="6324600" cy="488895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D5546DC-0982-4E8C-B3D9-85C5FC676EAB}"/>
              </a:ext>
            </a:extLst>
          </p:cNvPr>
          <p:cNvSpPr/>
          <p:nvPr/>
        </p:nvSpPr>
        <p:spPr>
          <a:xfrm>
            <a:off x="4876800" y="5410200"/>
            <a:ext cx="1752600" cy="228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C96D06-71C8-415C-8A2C-F4BB3573042D}"/>
              </a:ext>
            </a:extLst>
          </p:cNvPr>
          <p:cNvSpPr txBox="1"/>
          <p:nvPr/>
        </p:nvSpPr>
        <p:spPr>
          <a:xfrm>
            <a:off x="6782718" y="4038600"/>
            <a:ext cx="19040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Clicking on any item of interest opens a pop-up window with all the details that were included in the data table.</a:t>
            </a:r>
          </a:p>
        </p:txBody>
      </p:sp>
    </p:spTree>
    <p:extLst>
      <p:ext uri="{BB962C8B-B14F-4D97-AF65-F5344CB8AC3E}">
        <p14:creationId xmlns:p14="http://schemas.microsoft.com/office/powerpoint/2010/main" val="286465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Tm="20000"/>
    </mc:Choice>
    <mc:Fallback xmlns="">
      <p:transition advTm="2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63D2F3F-8E33-44D4-81FF-E04BFFBFA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>
                <a:solidFill>
                  <a:srgbClr val="72A492"/>
                </a:solidFill>
                <a:latin typeface="Century Gothic" panose="020B0502020202020204" pitchFamily="34" charset="0"/>
              </a:rPr>
              <a:t>Project Goal #2: Impact areas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63FE56-2E47-47E4-88F0-7A0294CE8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62200"/>
            <a:ext cx="4343400" cy="3733800"/>
          </a:xfrm>
        </p:spPr>
        <p:txBody>
          <a:bodyPr/>
          <a:lstStyle/>
          <a:p>
            <a:r>
              <a:rPr lang="en-US" sz="2000" dirty="0">
                <a:latin typeface="Century Gothic" panose="020B0502020202020204" pitchFamily="34" charset="0"/>
              </a:rPr>
              <a:t>A secondary focus was to allow the residents to explore by the projects’ impact area:</a:t>
            </a:r>
            <a:br>
              <a:rPr lang="en-US" sz="2000" dirty="0">
                <a:latin typeface="Century Gothic" panose="020B0502020202020204" pitchFamily="34" charset="0"/>
              </a:rPr>
            </a:br>
            <a:endParaRPr lang="en-US" sz="800" dirty="0">
              <a:latin typeface="Century Gothic" panose="020B0502020202020204" pitchFamily="34" charset="0"/>
            </a:endParaRPr>
          </a:p>
          <a:p>
            <a:pPr marL="685800" lvl="1">
              <a:buFont typeface="Wingdings" panose="05000000000000000000" pitchFamily="2" charset="2"/>
              <a:buChar char="ü"/>
            </a:pPr>
            <a:r>
              <a:rPr lang="en-US" sz="1600" dirty="0">
                <a:latin typeface="Century Gothic" panose="020B0502020202020204" pitchFamily="34" charset="0"/>
              </a:rPr>
              <a:t>Community engagement</a:t>
            </a:r>
          </a:p>
          <a:p>
            <a:pPr marL="685800" lvl="1">
              <a:buFont typeface="Wingdings" panose="05000000000000000000" pitchFamily="2" charset="2"/>
              <a:buChar char="ü"/>
            </a:pPr>
            <a:r>
              <a:rPr lang="en-US" sz="1600" dirty="0">
                <a:latin typeface="Century Gothic" panose="020B0502020202020204" pitchFamily="34" charset="0"/>
              </a:rPr>
              <a:t>Cradle to career education</a:t>
            </a:r>
          </a:p>
          <a:p>
            <a:pPr marL="685800" lvl="1">
              <a:buFont typeface="Wingdings" panose="05000000000000000000" pitchFamily="2" charset="2"/>
              <a:buChar char="ü"/>
            </a:pPr>
            <a:r>
              <a:rPr lang="en-US" sz="1600" dirty="0">
                <a:latin typeface="Century Gothic" panose="020B0502020202020204" pitchFamily="34" charset="0"/>
              </a:rPr>
              <a:t>Health and wellness</a:t>
            </a:r>
          </a:p>
          <a:p>
            <a:pPr marL="685800" lvl="1">
              <a:buFont typeface="Wingdings" panose="05000000000000000000" pitchFamily="2" charset="2"/>
              <a:buChar char="ü"/>
            </a:pPr>
            <a:r>
              <a:rPr lang="en-US" sz="1600" dirty="0">
                <a:latin typeface="Century Gothic" panose="020B0502020202020204" pitchFamily="34" charset="0"/>
              </a:rPr>
              <a:t>Job creation and employment</a:t>
            </a:r>
          </a:p>
          <a:p>
            <a:pPr marL="685800" lvl="1">
              <a:buFont typeface="Wingdings" panose="05000000000000000000" pitchFamily="2" charset="2"/>
              <a:buChar char="ü"/>
            </a:pPr>
            <a:r>
              <a:rPr lang="en-US" sz="1600" dirty="0">
                <a:latin typeface="Century Gothic" panose="020B0502020202020204" pitchFamily="34" charset="0"/>
              </a:rPr>
              <a:t>Mixed-income housing</a:t>
            </a:r>
          </a:p>
          <a:p>
            <a:pPr marL="685800" lvl="1">
              <a:buFont typeface="Wingdings" panose="05000000000000000000" pitchFamily="2" charset="2"/>
              <a:buChar char="ü"/>
            </a:pPr>
            <a:r>
              <a:rPr lang="en-US" sz="1600" dirty="0">
                <a:latin typeface="Century Gothic" panose="020B0502020202020204" pitchFamily="34" charset="0"/>
              </a:rPr>
              <a:t>Safety and security</a:t>
            </a:r>
          </a:p>
          <a:p>
            <a:pPr marL="685800" lvl="1">
              <a:buFont typeface="Wingdings" panose="05000000000000000000" pitchFamily="2" charset="2"/>
              <a:buChar char="ü"/>
            </a:pPr>
            <a:r>
              <a:rPr lang="en-US" sz="1600" dirty="0">
                <a:latin typeface="Century Gothic" panose="020B0502020202020204" pitchFamily="34" charset="0"/>
              </a:rPr>
              <a:t>Transportation and infrastructure</a:t>
            </a:r>
          </a:p>
          <a:p>
            <a:pPr marL="685800" lvl="1">
              <a:buFont typeface="Wingdings" panose="05000000000000000000" pitchFamily="2" charset="2"/>
              <a:buChar char="ü"/>
            </a:pPr>
            <a:r>
              <a:rPr lang="en-US" sz="1600" dirty="0">
                <a:latin typeface="Century Gothic" panose="020B0502020202020204" pitchFamily="34" charset="0"/>
              </a:rPr>
              <a:t>Vibrant retail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1600" dirty="0">
              <a:latin typeface="Century Gothic" panose="020B0502020202020204" pitchFamily="34" charset="0"/>
            </a:endParaRPr>
          </a:p>
          <a:p>
            <a:endParaRPr lang="en-US" sz="2000" dirty="0">
              <a:latin typeface="Century Gothic" panose="020B0502020202020204" pitchFamily="34" charset="0"/>
            </a:endParaRP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      Connecting Atlanta’s Communities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5B09199-7AF4-4CAA-AA49-72851FE3D39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8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D0E352-D356-4177-ACA5-16F685360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571750"/>
            <a:ext cx="3400425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00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Tm="20000"/>
    </mc:Choice>
    <mc:Fallback xmlns="">
      <p:transition advTm="2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      Connecting Atlanta’s Communities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5B09199-7AF4-4CAA-AA49-72851FE3D39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9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99A30E-260D-475C-B461-83272A1BC4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44" y="1222056"/>
            <a:ext cx="7875712" cy="500798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605D43B-D781-496B-8F53-F3A07DC1F9E2}"/>
              </a:ext>
            </a:extLst>
          </p:cNvPr>
          <p:cNvSpPr/>
          <p:nvPr/>
        </p:nvSpPr>
        <p:spPr>
          <a:xfrm>
            <a:off x="5257800" y="6096000"/>
            <a:ext cx="838200" cy="1340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C94F95-8D1B-4986-9278-4409D9CD21E3}"/>
              </a:ext>
            </a:extLst>
          </p:cNvPr>
          <p:cNvSpPr txBox="1"/>
          <p:nvPr/>
        </p:nvSpPr>
        <p:spPr>
          <a:xfrm>
            <a:off x="533400" y="4618672"/>
            <a:ext cx="198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Clicking on the arrow reveals additional ways to interact with the data.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488F477-DC85-4E91-9E89-5C5D005EAD68}"/>
              </a:ext>
            </a:extLst>
          </p:cNvPr>
          <p:cNvCxnSpPr>
            <a:cxnSpLocks/>
          </p:cNvCxnSpPr>
          <p:nvPr/>
        </p:nvCxnSpPr>
        <p:spPr>
          <a:xfrm>
            <a:off x="1600200" y="5791200"/>
            <a:ext cx="3581400" cy="304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28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Tm="20000"/>
    </mc:Choice>
    <mc:Fallback xmlns="">
      <p:transition advTm="20000"/>
    </mc:Fallback>
  </mc:AlternateContent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3343</TotalTime>
  <Words>234</Words>
  <Application>Microsoft Office PowerPoint</Application>
  <PresentationFormat>On-screen Show (4:3)</PresentationFormat>
  <Paragraphs>71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Tahoma</vt:lpstr>
      <vt:lpstr>Wingdings</vt:lpstr>
      <vt:lpstr>Default Design</vt:lpstr>
      <vt:lpstr>Westside Atlanta: Westside Community Investment Map</vt:lpstr>
      <vt:lpstr>PowerPoint Presentation</vt:lpstr>
      <vt:lpstr>About the project</vt:lpstr>
      <vt:lpstr>The data model</vt:lpstr>
      <vt:lpstr>Project Goal #1: Project Status</vt:lpstr>
      <vt:lpstr>PowerPoint Presentation</vt:lpstr>
      <vt:lpstr>PowerPoint Presentation</vt:lpstr>
      <vt:lpstr>Project Goal #2: Impact areas</vt:lpstr>
      <vt:lpstr>PowerPoint Presentation</vt:lpstr>
      <vt:lpstr>PowerPoint Presentation</vt:lpstr>
      <vt:lpstr>PowerPoint Presentation</vt:lpstr>
      <vt:lpstr>Take a test drive on your tablet or laptop at:  http://bit.ly/WestsideATL  Questions?</vt:lpstr>
    </vt:vector>
  </TitlesOfParts>
  <Company>ARC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Data-Driven Decision Making: “Change What You Know. Know What To Change”</dc:title>
  <dc:creator>Mike Carnathan</dc:creator>
  <cp:lastModifiedBy>Arena, Olivia</cp:lastModifiedBy>
  <cp:revision>120</cp:revision>
  <cp:lastPrinted>2015-05-18T16:32:55Z</cp:lastPrinted>
  <dcterms:created xsi:type="dcterms:W3CDTF">2014-10-01T12:14:24Z</dcterms:created>
  <dcterms:modified xsi:type="dcterms:W3CDTF">2017-10-06T19:28:17Z</dcterms:modified>
</cp:coreProperties>
</file>