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8" r:id="rId5"/>
    <p:sldId id="274" r:id="rId6"/>
    <p:sldId id="264" r:id="rId7"/>
    <p:sldId id="262" r:id="rId8"/>
    <p:sldId id="263" r:id="rId9"/>
    <p:sldId id="266" r:id="rId10"/>
    <p:sldId id="269" r:id="rId11"/>
    <p:sldId id="267" r:id="rId12"/>
    <p:sldId id="270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1E1E1"/>
    <a:srgbClr val="840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0" d="100"/>
          <a:sy n="90" d="100"/>
        </p:scale>
        <p:origin x="4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3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9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1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5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8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9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CEE27-E5F9-4A30-ACDE-C0C97DB0FB64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BD51B-50ED-4E4E-B25B-D05F672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xitticket.org/wp-content/uploads/2014/04/cleveland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t="2393" r="4735" b="2821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7300" y="866775"/>
            <a:ext cx="10934700" cy="194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3994" y="1038752"/>
            <a:ext cx="9999406" cy="15991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First Suburbs Code Enforcement Data and Technology Project</a:t>
            </a:r>
            <a:endParaRPr lang="en-US" b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19750"/>
            <a:ext cx="3505200" cy="104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ucarecdn.com/dedfe25a-e3c4-4f8b-91f1-def487c6e133/-/preview/300x300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0" y="5801782"/>
            <a:ext cx="2857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49600" y="2789698"/>
            <a:ext cx="9042400" cy="66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6600" y="2933452"/>
            <a:ext cx="8686800" cy="4344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latin typeface="Arial Narrow" panose="020B0606020202030204" pitchFamily="34" charset="0"/>
              </a:rPr>
              <a:t>Nina Holzer, Case Western Reserve University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Regional Code Enforcement Data and Technology Project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11176000" cy="4527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Survey Findings</a:t>
            </a:r>
            <a:r>
              <a:rPr lang="en-US" sz="3600" dirty="0" smtClean="0">
                <a:latin typeface="Arial Narrow" panose="020B0606020202030204" pitchFamily="34" charset="0"/>
              </a:rPr>
              <a:t>– </a:t>
            </a:r>
            <a:r>
              <a:rPr lang="en-US" sz="3600" dirty="0">
                <a:latin typeface="Arial Narrow" panose="020B0606020202030204" pitchFamily="34" charset="0"/>
              </a:rPr>
              <a:t/>
            </a:r>
            <a:br>
              <a:rPr lang="en-US" sz="3600" dirty="0">
                <a:latin typeface="Arial Narrow" panose="020B0606020202030204" pitchFamily="34" charset="0"/>
              </a:rPr>
            </a:br>
            <a:endParaRPr lang="en-US" sz="3600" b="1" dirty="0" smtClean="0">
              <a:solidFill>
                <a:srgbClr val="660066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3200" dirty="0">
                <a:latin typeface="Arial Narrow"/>
                <a:cs typeface="Arial Narrow"/>
              </a:rPr>
              <a:t>17 suburbs participated</a:t>
            </a:r>
          </a:p>
          <a:p>
            <a:pPr lvl="1"/>
            <a:r>
              <a:rPr lang="en-US" sz="3200" dirty="0">
                <a:latin typeface="Arial Narrow"/>
                <a:cs typeface="Arial Narrow"/>
              </a:rPr>
              <a:t>Majority keep electronic records</a:t>
            </a:r>
          </a:p>
          <a:p>
            <a:pPr lvl="1"/>
            <a:r>
              <a:rPr lang="en-US" sz="3200" dirty="0">
                <a:latin typeface="Arial Narrow"/>
                <a:cs typeface="Arial Narrow"/>
              </a:rPr>
              <a:t>Split between satisfied and dissatisfied with current system</a:t>
            </a:r>
          </a:p>
          <a:p>
            <a:pPr lvl="1"/>
            <a:r>
              <a:rPr lang="en-US" sz="3200" dirty="0">
                <a:latin typeface="Arial Narrow"/>
                <a:cs typeface="Arial Narrow"/>
              </a:rPr>
              <a:t>A variety of software systems were </a:t>
            </a:r>
            <a:r>
              <a:rPr lang="en-US" sz="3200" dirty="0" smtClean="0">
                <a:latin typeface="Arial Narrow"/>
                <a:cs typeface="Arial Narrow"/>
              </a:rPr>
              <a:t>represented – some web-based, some locally hosted, some outsourced </a:t>
            </a:r>
            <a:endParaRPr lang="en-US" sz="32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3200" dirty="0" smtClean="0">
              <a:latin typeface="Arial Narrow" panose="020B0606020202030204" pitchFamily="34" charset="0"/>
            </a:endParaRPr>
          </a:p>
          <a:p>
            <a:pPr lvl="2"/>
            <a:endParaRPr lang="en-US" sz="3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Regional Code Enforcement Data and Technology Project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11176000" cy="452755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Site Visits </a:t>
            </a:r>
            <a:r>
              <a:rPr lang="en-US" sz="3600" dirty="0" smtClean="0">
                <a:latin typeface="Arial Narrow" panose="020B0606020202030204" pitchFamily="34" charset="0"/>
              </a:rPr>
              <a:t>– 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endParaRPr lang="en-US" dirty="0" smtClean="0">
              <a:latin typeface="Arial Narrow" panose="020B0606020202030204" pitchFamily="34" charset="0"/>
            </a:endParaRPr>
          </a:p>
          <a:p>
            <a:pPr lvl="2"/>
            <a:r>
              <a:rPr lang="en-US" sz="3200" dirty="0" smtClean="0">
                <a:latin typeface="Arial Narrow" panose="020B0606020202030204" pitchFamily="34" charset="0"/>
              </a:rPr>
              <a:t>Deep </a:t>
            </a:r>
            <a:r>
              <a:rPr lang="en-US" sz="3200" dirty="0">
                <a:latin typeface="Arial Narrow" panose="020B0606020202030204" pitchFamily="34" charset="0"/>
              </a:rPr>
              <a:t>dive into the code enforcement process</a:t>
            </a:r>
          </a:p>
          <a:p>
            <a:pPr lvl="2"/>
            <a:r>
              <a:rPr lang="en-US" sz="3200" dirty="0">
                <a:latin typeface="Arial Narrow" panose="020B0606020202030204" pitchFamily="34" charset="0"/>
              </a:rPr>
              <a:t>Had suburbs show us their software system and run us through scenarios </a:t>
            </a:r>
          </a:p>
          <a:p>
            <a:pPr lvl="2"/>
            <a:r>
              <a:rPr lang="en-US" sz="3200" dirty="0">
                <a:latin typeface="Arial Narrow" panose="020B0606020202030204" pitchFamily="34" charset="0"/>
              </a:rPr>
              <a:t>Viewed any “shadow systems”</a:t>
            </a:r>
          </a:p>
          <a:p>
            <a:pPr lvl="2"/>
            <a:r>
              <a:rPr lang="en-US" sz="3200" dirty="0">
                <a:latin typeface="Arial Narrow" panose="020B0606020202030204" pitchFamily="34" charset="0"/>
              </a:rPr>
              <a:t>Learned of any external influences impacting their process</a:t>
            </a:r>
          </a:p>
          <a:p>
            <a:pPr lvl="2"/>
            <a:r>
              <a:rPr lang="en-US" sz="3200" dirty="0">
                <a:latin typeface="Arial Narrow" panose="020B0606020202030204" pitchFamily="34" charset="0"/>
              </a:rPr>
              <a:t>Learned of any needs that weren’t disclosed of in the survey</a:t>
            </a:r>
          </a:p>
          <a:p>
            <a:pPr marL="914400" lvl="2" indent="0">
              <a:buNone/>
            </a:pPr>
            <a:endParaRPr lang="en-US" sz="3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Regional Code Enforcement Data and Technology Project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11176000" cy="452755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Site Visits Findings </a:t>
            </a:r>
            <a:r>
              <a:rPr lang="en-US" sz="3600" dirty="0" smtClean="0">
                <a:latin typeface="Arial Narrow" panose="020B0606020202030204" pitchFamily="34" charset="0"/>
              </a:rPr>
              <a:t>– 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endParaRPr lang="en-US" dirty="0" smtClean="0">
              <a:latin typeface="Arial Narrow" panose="020B0606020202030204" pitchFamily="34" charset="0"/>
            </a:endParaRPr>
          </a:p>
          <a:p>
            <a:pPr lvl="2"/>
            <a:r>
              <a:rPr lang="en-US" sz="3200" dirty="0">
                <a:latin typeface="Arial Narrow" panose="020B0606020202030204" pitchFamily="34" charset="0"/>
              </a:rPr>
              <a:t>Many suburbs  are doing a lot with a </a:t>
            </a:r>
            <a:r>
              <a:rPr lang="en-US" sz="3200" dirty="0" smtClean="0">
                <a:latin typeface="Arial Narrow" panose="020B0606020202030204" pitchFamily="34" charset="0"/>
              </a:rPr>
              <a:t>little</a:t>
            </a:r>
          </a:p>
          <a:p>
            <a:pPr lvl="2"/>
            <a:r>
              <a:rPr lang="en-US" sz="3200" dirty="0" smtClean="0">
                <a:latin typeface="Arial Narrow" panose="020B0606020202030204" pitchFamily="34" charset="0"/>
              </a:rPr>
              <a:t>The code is different but the processes are similar</a:t>
            </a:r>
          </a:p>
          <a:p>
            <a:pPr lvl="2"/>
            <a:r>
              <a:rPr lang="en-US" sz="3200" dirty="0" smtClean="0">
                <a:latin typeface="Arial Narrow" panose="020B0606020202030204" pitchFamily="34" charset="0"/>
              </a:rPr>
              <a:t>Uncovered </a:t>
            </a:r>
            <a:r>
              <a:rPr lang="en-US" sz="3200" dirty="0">
                <a:latin typeface="Arial Narrow" panose="020B0606020202030204" pitchFamily="34" charset="0"/>
              </a:rPr>
              <a:t>the challenges in the following areas:</a:t>
            </a:r>
          </a:p>
          <a:p>
            <a:pPr lvl="3"/>
            <a:r>
              <a:rPr lang="en-US" sz="3000" dirty="0" smtClean="0">
                <a:latin typeface="Arial Narrow" panose="020B0606020202030204" pitchFamily="34" charset="0"/>
              </a:rPr>
              <a:t>Technology</a:t>
            </a:r>
            <a:endParaRPr lang="en-US" sz="3000" dirty="0">
              <a:latin typeface="Arial Narrow" panose="020B0606020202030204" pitchFamily="34" charset="0"/>
            </a:endParaRPr>
          </a:p>
          <a:p>
            <a:pPr lvl="3"/>
            <a:r>
              <a:rPr lang="en-US" sz="3000" dirty="0">
                <a:latin typeface="Arial Narrow" panose="020B0606020202030204" pitchFamily="34" charset="0"/>
              </a:rPr>
              <a:t>Human Resources</a:t>
            </a:r>
          </a:p>
          <a:p>
            <a:pPr lvl="3"/>
            <a:r>
              <a:rPr lang="en-US" sz="3000" dirty="0">
                <a:latin typeface="Arial Narrow" panose="020B0606020202030204" pitchFamily="34" charset="0"/>
              </a:rPr>
              <a:t>External Forces</a:t>
            </a:r>
          </a:p>
          <a:p>
            <a:pPr marL="914400" lvl="2" indent="0">
              <a:buNone/>
            </a:pPr>
            <a:endParaRPr lang="en-US" sz="3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Regional Code Enforcement Data and Technology Project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11176000" cy="4527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Reporting </a:t>
            </a:r>
            <a:r>
              <a:rPr lang="en-US" sz="3600" dirty="0" smtClean="0">
                <a:latin typeface="Arial Narrow" panose="020B0606020202030204" pitchFamily="34" charset="0"/>
              </a:rPr>
              <a:t>– 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endParaRPr lang="en-US" dirty="0" smtClean="0">
              <a:latin typeface="Arial Narrow" panose="020B0606020202030204" pitchFamily="34" charset="0"/>
            </a:endParaRPr>
          </a:p>
          <a:p>
            <a:pPr lvl="2"/>
            <a:r>
              <a:rPr lang="en-US" sz="3200" dirty="0" smtClean="0">
                <a:latin typeface="Arial Narrow" panose="020B0606020202030204" pitchFamily="34" charset="0"/>
              </a:rPr>
              <a:t>Provided </a:t>
            </a:r>
            <a:r>
              <a:rPr lang="en-US" sz="3200" dirty="0">
                <a:latin typeface="Arial Narrow" panose="020B0606020202030204" pitchFamily="34" charset="0"/>
              </a:rPr>
              <a:t>a survey write-up and final findings report</a:t>
            </a:r>
          </a:p>
          <a:p>
            <a:pPr lvl="2"/>
            <a:r>
              <a:rPr lang="en-US" sz="3200" dirty="0">
                <a:latin typeface="Arial Narrow" panose="020B0606020202030204" pitchFamily="34" charset="0"/>
              </a:rPr>
              <a:t>Presented findings to the group asked them to </a:t>
            </a:r>
            <a:r>
              <a:rPr lang="en-US" sz="3200" dirty="0" smtClean="0">
                <a:latin typeface="Arial Narrow" panose="020B0606020202030204" pitchFamily="34" charset="0"/>
              </a:rPr>
              <a:t>affirm or challenge our findings</a:t>
            </a:r>
          </a:p>
          <a:p>
            <a:pPr lvl="2"/>
            <a:r>
              <a:rPr lang="en-US" sz="3200" dirty="0" smtClean="0">
                <a:latin typeface="Arial Narrow" panose="020B0606020202030204" pitchFamily="34" charset="0"/>
              </a:rPr>
              <a:t>Discussed findings and shared important considerations (</a:t>
            </a:r>
            <a:r>
              <a:rPr lang="en-US" sz="3200" dirty="0" err="1" smtClean="0">
                <a:latin typeface="Arial Narrow" panose="020B0606020202030204" pitchFamily="34" charset="0"/>
              </a:rPr>
              <a:t>eg</a:t>
            </a:r>
            <a:r>
              <a:rPr lang="en-US" sz="3200" dirty="0" smtClean="0">
                <a:latin typeface="Arial Narrow" panose="020B0606020202030204" pitchFamily="34" charset="0"/>
              </a:rPr>
              <a:t>. data ownerships)  </a:t>
            </a:r>
            <a:endParaRPr lang="en-US" sz="3200" dirty="0">
              <a:latin typeface="Arial Narrow" panose="020B0606020202030204" pitchFamily="34" charset="0"/>
            </a:endParaRPr>
          </a:p>
          <a:p>
            <a:pPr lvl="2"/>
            <a:r>
              <a:rPr lang="en-US" sz="3200" dirty="0">
                <a:latin typeface="Arial Narrow" panose="020B0606020202030204" pitchFamily="34" charset="0"/>
              </a:rPr>
              <a:t>Had cities that were content with their systems share present their code enforcement software to the group</a:t>
            </a:r>
          </a:p>
          <a:p>
            <a:pPr marL="914400" lvl="2" indent="0">
              <a:buNone/>
            </a:pPr>
            <a:endParaRPr lang="en-US" sz="3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Regional Code Enforcement Data and Technology Project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11176000" cy="4527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Next Steps </a:t>
            </a:r>
            <a:r>
              <a:rPr lang="en-US" sz="3600" dirty="0" smtClean="0">
                <a:latin typeface="Arial Narrow" panose="020B0606020202030204" pitchFamily="34" charset="0"/>
              </a:rPr>
              <a:t>– 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endParaRPr lang="en-US" dirty="0" smtClean="0">
              <a:latin typeface="Arial Narrow" panose="020B0606020202030204" pitchFamily="34" charset="0"/>
            </a:endParaRPr>
          </a:p>
          <a:p>
            <a:pPr lvl="2"/>
            <a:r>
              <a:rPr lang="en-US" sz="3200" dirty="0" smtClean="0">
                <a:latin typeface="Arial Narrow" panose="020B0606020202030204" pitchFamily="34" charset="0"/>
              </a:rPr>
              <a:t>Pilot group</a:t>
            </a:r>
          </a:p>
          <a:p>
            <a:pPr lvl="3"/>
            <a:r>
              <a:rPr lang="en-US" sz="2800" dirty="0" smtClean="0">
                <a:latin typeface="Arial Narrow" panose="020B0606020202030204" pitchFamily="34" charset="0"/>
              </a:rPr>
              <a:t>Explore data-sharing </a:t>
            </a:r>
            <a:br>
              <a:rPr lang="en-US" sz="2800" dirty="0" smtClean="0">
                <a:latin typeface="Arial Narrow" panose="020B0606020202030204" pitchFamily="34" charset="0"/>
              </a:rPr>
            </a:br>
            <a:endParaRPr lang="en-US" sz="2800" dirty="0" smtClean="0">
              <a:latin typeface="Arial Narrow" panose="020B0606020202030204" pitchFamily="34" charset="0"/>
            </a:endParaRPr>
          </a:p>
          <a:p>
            <a:pPr lvl="2"/>
            <a:r>
              <a:rPr lang="en-US" sz="3200" dirty="0" smtClean="0">
                <a:latin typeface="Arial Narrow" panose="020B0606020202030204" pitchFamily="34" charset="0"/>
              </a:rPr>
              <a:t>Ongoing training and exploration of software systems</a:t>
            </a:r>
            <a:endParaRPr lang="en-US" sz="3200" dirty="0">
              <a:latin typeface="Arial Narrow" panose="020B0606020202030204" pitchFamily="34" charset="0"/>
            </a:endParaRPr>
          </a:p>
          <a:p>
            <a:pPr marL="914400" lvl="2" indent="0">
              <a:buNone/>
            </a:pPr>
            <a:endParaRPr lang="en-US" sz="3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Regional Code Enforcement Data and Technology Project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11176000" cy="452755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Considerations </a:t>
            </a:r>
            <a:r>
              <a:rPr lang="en-US" sz="3600" dirty="0" smtClean="0">
                <a:latin typeface="Arial Narrow" panose="020B0606020202030204" pitchFamily="34" charset="0"/>
              </a:rPr>
              <a:t>– 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endParaRPr lang="en-US" dirty="0" smtClean="0">
              <a:latin typeface="Arial Narrow" panose="020B0606020202030204" pitchFamily="34" charset="0"/>
            </a:endParaRPr>
          </a:p>
          <a:p>
            <a:pPr lvl="2"/>
            <a:r>
              <a:rPr lang="en-US" sz="3000" dirty="0" smtClean="0">
                <a:latin typeface="Arial Narrow" panose="020B0606020202030204" pitchFamily="34" charset="0"/>
              </a:rPr>
              <a:t>When conducting a project like this, need to remind partners that:</a:t>
            </a:r>
          </a:p>
          <a:p>
            <a:pPr lvl="3"/>
            <a:r>
              <a:rPr lang="en-US" sz="2800" dirty="0" smtClean="0">
                <a:latin typeface="Arial Narrow" panose="020B0606020202030204" pitchFamily="34" charset="0"/>
              </a:rPr>
              <a:t>Software is not a silver bullet</a:t>
            </a:r>
          </a:p>
          <a:p>
            <a:pPr lvl="3"/>
            <a:r>
              <a:rPr lang="en-US" sz="2800" dirty="0" smtClean="0">
                <a:latin typeface="Arial Narrow" panose="020B0606020202030204" pitchFamily="34" charset="0"/>
              </a:rPr>
              <a:t>People drive a process</a:t>
            </a:r>
          </a:p>
          <a:p>
            <a:pPr lvl="2"/>
            <a:r>
              <a:rPr lang="en-US" sz="3000" dirty="0" smtClean="0">
                <a:latin typeface="Arial Narrow" panose="020B0606020202030204" pitchFamily="34" charset="0"/>
              </a:rPr>
              <a:t>Is it a software issue or a training issue?</a:t>
            </a:r>
          </a:p>
          <a:p>
            <a:pPr lvl="2"/>
            <a:r>
              <a:rPr lang="en-US" sz="3000" dirty="0" smtClean="0">
                <a:latin typeface="Arial Narrow" panose="020B0606020202030204" pitchFamily="34" charset="0"/>
              </a:rPr>
              <a:t>Ask partners: is it cheaper to invest in a new software or take a couple days to train your department?</a:t>
            </a:r>
          </a:p>
        </p:txBody>
      </p:sp>
    </p:spTree>
    <p:extLst>
      <p:ext uri="{BB962C8B-B14F-4D97-AF65-F5344CB8AC3E}">
        <p14:creationId xmlns:p14="http://schemas.microsoft.com/office/powerpoint/2010/main" val="14058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Context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26485"/>
            <a:ext cx="9486900" cy="5257800"/>
          </a:xfrm>
        </p:spPr>
        <p:txBody>
          <a:bodyPr>
            <a:noAutofit/>
          </a:bodyPr>
          <a:lstStyle/>
          <a:p>
            <a:endParaRPr lang="en-US" sz="265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65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Mission</a:t>
            </a:r>
            <a:r>
              <a:rPr lang="en-US" sz="2650" dirty="0" smtClean="0">
                <a:latin typeface="Arial Narrow" panose="020B0606020202030204" pitchFamily="34" charset="0"/>
              </a:rPr>
              <a:t> to initiate and support policies and practices that protect, maintain, and redevelop mature communities and foster regional cooperation.</a:t>
            </a:r>
          </a:p>
          <a:p>
            <a:pPr marL="0" indent="0">
              <a:buNone/>
            </a:pPr>
            <a:endParaRPr lang="en-US" sz="265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65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Government-led</a:t>
            </a:r>
            <a:r>
              <a:rPr lang="en-US" sz="2650" dirty="0" smtClean="0">
                <a:latin typeface="Arial Narrow" panose="020B0606020202030204" pitchFamily="34" charset="0"/>
              </a:rPr>
              <a:t> advocacy organization working to revitalize Cleveland’s mature, developed community</a:t>
            </a:r>
            <a:br>
              <a:rPr lang="en-US" sz="2650" dirty="0" smtClean="0">
                <a:latin typeface="Arial Narrow" panose="020B0606020202030204" pitchFamily="34" charset="0"/>
              </a:rPr>
            </a:br>
            <a:endParaRPr lang="en-US" sz="265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65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Seeks</a:t>
            </a:r>
            <a:r>
              <a:rPr lang="en-US" sz="2650" dirty="0" smtClean="0">
                <a:latin typeface="Arial Narrow" panose="020B0606020202030204" pitchFamily="34" charset="0"/>
              </a:rPr>
              <a:t> to raise awareness of the challenges and inequities associated with urban sprawl and disinvestment</a:t>
            </a:r>
          </a:p>
        </p:txBody>
      </p:sp>
      <p:pic>
        <p:nvPicPr>
          <p:cNvPr id="2050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621439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2138903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3705617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5272332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6158" r="7201" b="6065"/>
          <a:stretch/>
        </p:blipFill>
        <p:spPr>
          <a:xfrm>
            <a:off x="4508501" y="759046"/>
            <a:ext cx="7556500" cy="6019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8892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The First Suburbs Consortium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0849275">
            <a:off x="7644776" y="3037301"/>
            <a:ext cx="10807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Cleveland!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1825625"/>
            <a:ext cx="508000" cy="5070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" y="2696178"/>
            <a:ext cx="508000" cy="507016"/>
          </a:xfrm>
          <a:prstGeom prst="ellipse">
            <a:avLst/>
          </a:prstGeom>
          <a:solidFill>
            <a:srgbClr val="8401A9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609600" y="3884231"/>
            <a:ext cx="508000" cy="507016"/>
          </a:xfrm>
          <a:prstGeom prst="ellipse">
            <a:avLst/>
          </a:prstGeom>
          <a:solidFill>
            <a:srgbClr val="E1E1E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7600" y="1786745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City of Cleveland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599" y="2657298"/>
            <a:ext cx="3238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First Suburbs Consortium Member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600" y="3884231"/>
            <a:ext cx="276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Outer-ring/Non-Member Suburbs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Context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26485"/>
            <a:ext cx="9486900" cy="5257800"/>
          </a:xfrm>
        </p:spPr>
        <p:txBody>
          <a:bodyPr>
            <a:noAutofit/>
          </a:bodyPr>
          <a:lstStyle/>
          <a:p>
            <a:endParaRPr lang="en-US" sz="265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660066"/>
                </a:solidFill>
                <a:latin typeface="Arial Narrow"/>
                <a:cs typeface="Arial Narrow"/>
              </a:rPr>
              <a:t>To</a:t>
            </a:r>
            <a:r>
              <a:rPr lang="en-US" b="1" dirty="0" smtClean="0">
                <a:solidFill>
                  <a:srgbClr val="660066"/>
                </a:solidFill>
                <a:latin typeface="Arial Narrow"/>
                <a:cs typeface="Arial Narrow"/>
              </a:rPr>
              <a:t> </a:t>
            </a:r>
            <a:r>
              <a:rPr lang="en-US" sz="3200" b="1" dirty="0" smtClean="0">
                <a:solidFill>
                  <a:srgbClr val="660066"/>
                </a:solidFill>
                <a:latin typeface="Arial Narrow"/>
                <a:cs typeface="Arial Narrow"/>
              </a:rPr>
              <a:t>battle </a:t>
            </a:r>
            <a:r>
              <a:rPr lang="en-US" sz="3200" b="1" dirty="0">
                <a:solidFill>
                  <a:srgbClr val="660066"/>
                </a:solidFill>
                <a:latin typeface="Arial Narrow"/>
                <a:cs typeface="Arial Narrow"/>
              </a:rPr>
              <a:t>housing issues</a:t>
            </a:r>
            <a:r>
              <a:rPr lang="en-US" sz="3200" dirty="0">
                <a:latin typeface="Arial Narrow"/>
                <a:cs typeface="Arial Narrow"/>
              </a:rPr>
              <a:t>, City of Cleveland has the code enforcement partnership that allies housing specialists from neighborhoods across the city</a:t>
            </a:r>
          </a:p>
          <a:p>
            <a:pPr lvl="1"/>
            <a:r>
              <a:rPr lang="en-US" sz="2800" dirty="0">
                <a:latin typeface="Arial Narrow"/>
                <a:cs typeface="Arial Narrow"/>
              </a:rPr>
              <a:t>Use NST to house their data and complete </a:t>
            </a:r>
            <a:r>
              <a:rPr lang="en-US" sz="2800" dirty="0" smtClean="0">
                <a:latin typeface="Arial Narrow"/>
                <a:cs typeface="Arial Narrow"/>
              </a:rPr>
              <a:t>reports</a:t>
            </a:r>
          </a:p>
          <a:p>
            <a:pPr lvl="1"/>
            <a:r>
              <a:rPr lang="en-US" sz="2800" dirty="0" smtClean="0">
                <a:latin typeface="Arial Narrow"/>
                <a:cs typeface="Arial Narrow"/>
              </a:rPr>
              <a:t>Can compare their data to other data shared through the system</a:t>
            </a:r>
            <a:endParaRPr lang="en-US" sz="2800" dirty="0">
              <a:latin typeface="Arial Narrow"/>
              <a:cs typeface="Arial Narrow"/>
            </a:endParaRPr>
          </a:p>
          <a:p>
            <a:pPr lvl="1"/>
            <a:r>
              <a:rPr lang="en-US" sz="2800" dirty="0">
                <a:latin typeface="Arial Narrow"/>
                <a:cs typeface="Arial Narrow"/>
              </a:rPr>
              <a:t>Provides a city-wide snapshot of housing </a:t>
            </a:r>
            <a:r>
              <a:rPr lang="en-US" sz="2800" dirty="0" smtClean="0">
                <a:latin typeface="Arial Narrow"/>
                <a:cs typeface="Arial Narrow"/>
              </a:rPr>
              <a:t>issues</a:t>
            </a:r>
            <a:endParaRPr lang="en-US" sz="2800" dirty="0">
              <a:latin typeface="Arial Narrow"/>
              <a:cs typeface="Arial Narrow"/>
            </a:endParaRPr>
          </a:p>
        </p:txBody>
      </p:sp>
      <p:pic>
        <p:nvPicPr>
          <p:cNvPr id="2050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621439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2138903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3705617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5272332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Context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26485"/>
            <a:ext cx="9486900" cy="5257800"/>
          </a:xfrm>
        </p:spPr>
        <p:txBody>
          <a:bodyPr>
            <a:noAutofit/>
          </a:bodyPr>
          <a:lstStyle/>
          <a:p>
            <a:endParaRPr lang="en-US" sz="265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660066"/>
                </a:solidFill>
                <a:latin typeface="Arial Narrow"/>
                <a:cs typeface="Arial Narrow"/>
              </a:rPr>
              <a:t>First Suburbs </a:t>
            </a:r>
            <a:r>
              <a:rPr lang="en-US" sz="3200" dirty="0">
                <a:latin typeface="Arial Narrow"/>
                <a:cs typeface="Arial Narrow"/>
              </a:rPr>
              <a:t>municipalities do not have one centralized software system that holds their </a:t>
            </a:r>
            <a:r>
              <a:rPr lang="en-US" sz="3200" dirty="0" smtClean="0">
                <a:latin typeface="Arial Narrow"/>
                <a:cs typeface="Arial Narrow"/>
              </a:rPr>
              <a:t>data</a:t>
            </a:r>
          </a:p>
          <a:p>
            <a:r>
              <a:rPr lang="en-US" sz="3200" dirty="0" smtClean="0">
                <a:latin typeface="Arial Narrow"/>
                <a:cs typeface="Arial Narrow"/>
              </a:rPr>
              <a:t>May have different ordinances</a:t>
            </a:r>
          </a:p>
          <a:p>
            <a:r>
              <a:rPr lang="en-US" sz="3200" dirty="0" smtClean="0">
                <a:latin typeface="Arial Narrow"/>
                <a:cs typeface="Arial Narrow"/>
              </a:rPr>
              <a:t>May have </a:t>
            </a:r>
            <a:r>
              <a:rPr lang="en-US" sz="3200" dirty="0">
                <a:latin typeface="Arial Narrow"/>
                <a:cs typeface="Arial Narrow"/>
              </a:rPr>
              <a:t>d</a:t>
            </a:r>
            <a:r>
              <a:rPr lang="en-US" sz="3200" dirty="0" smtClean="0">
                <a:latin typeface="Arial Narrow"/>
                <a:cs typeface="Arial Narrow"/>
              </a:rPr>
              <a:t>ifferent processes</a:t>
            </a:r>
          </a:p>
          <a:p>
            <a:r>
              <a:rPr lang="en-US" sz="3200" dirty="0" smtClean="0">
                <a:latin typeface="Arial Narrow"/>
                <a:cs typeface="Arial Narrow"/>
              </a:rPr>
              <a:t>May have </a:t>
            </a:r>
            <a:r>
              <a:rPr lang="en-US" sz="3200" dirty="0">
                <a:latin typeface="Arial Narrow"/>
                <a:cs typeface="Arial Narrow"/>
              </a:rPr>
              <a:t>d</a:t>
            </a:r>
            <a:r>
              <a:rPr lang="en-US" sz="3200" dirty="0" smtClean="0">
                <a:latin typeface="Arial Narrow"/>
                <a:cs typeface="Arial Narrow"/>
              </a:rPr>
              <a:t>ifferent data collection and data management</a:t>
            </a:r>
          </a:p>
          <a:p>
            <a:r>
              <a:rPr lang="en-US" sz="3200" dirty="0" smtClean="0">
                <a:latin typeface="Arial Narrow"/>
                <a:cs typeface="Arial Narrow"/>
              </a:rPr>
              <a:t>No way of getting a full snapshot of the needs county-wide</a:t>
            </a:r>
            <a:endParaRPr lang="en-US" sz="3200" dirty="0">
              <a:latin typeface="Arial Narrow"/>
              <a:cs typeface="Arial Narrow"/>
            </a:endParaRPr>
          </a:p>
        </p:txBody>
      </p:sp>
      <p:pic>
        <p:nvPicPr>
          <p:cNvPr id="2050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621439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2138903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3705617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use images clip art picture gall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5272332"/>
            <a:ext cx="1098550" cy="9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Project Context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95400"/>
            <a:ext cx="11176000" cy="5276850"/>
          </a:xfrm>
        </p:spPr>
        <p:txBody>
          <a:bodyPr>
            <a:normAutofit/>
          </a:bodyPr>
          <a:lstStyle/>
          <a:p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2013</a:t>
            </a:r>
            <a:r>
              <a:rPr lang="en-US" sz="3200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latin typeface="Arial Narrow" panose="020B0606020202030204" pitchFamily="34" charset="0"/>
              </a:rPr>
              <a:t>– First </a:t>
            </a:r>
            <a:r>
              <a:rPr lang="en-US" sz="3200" dirty="0">
                <a:latin typeface="Arial Narrow" panose="020B0606020202030204" pitchFamily="34" charset="0"/>
              </a:rPr>
              <a:t>Suburbs Housing Policy White Paper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</a:p>
          <a:p>
            <a:pPr lvl="2"/>
            <a:r>
              <a:rPr lang="en-US" sz="2800" dirty="0" smtClean="0">
                <a:latin typeface="Arial Narrow" panose="020B0606020202030204" pitchFamily="34" charset="0"/>
              </a:rPr>
              <a:t>Need for </a:t>
            </a:r>
            <a:r>
              <a:rPr lang="en-US" sz="2800" dirty="0">
                <a:latin typeface="Arial Narrow" panose="020B0606020202030204" pitchFamily="34" charset="0"/>
              </a:rPr>
              <a:t>a county-wide housing </a:t>
            </a:r>
            <a:r>
              <a:rPr lang="en-US" sz="2800" dirty="0" smtClean="0">
                <a:latin typeface="Arial Narrow" panose="020B0606020202030204" pitchFamily="34" charset="0"/>
              </a:rPr>
              <a:t>policy</a:t>
            </a:r>
          </a:p>
          <a:p>
            <a:pPr lvl="2"/>
            <a:r>
              <a:rPr lang="en-US" sz="2800" dirty="0" smtClean="0">
                <a:latin typeface="Arial Narrow" panose="020B0606020202030204" pitchFamily="34" charset="0"/>
              </a:rPr>
              <a:t>Need for accurate</a:t>
            </a:r>
            <a:r>
              <a:rPr lang="en-US" sz="2800" dirty="0">
                <a:latin typeface="Arial Narrow" panose="020B0606020202030204" pitchFamily="34" charset="0"/>
              </a:rPr>
              <a:t>, parcel-based property condition </a:t>
            </a:r>
            <a:r>
              <a:rPr lang="en-US" sz="2800" dirty="0" smtClean="0">
                <a:latin typeface="Arial Narrow" panose="020B0606020202030204" pitchFamily="34" charset="0"/>
              </a:rPr>
              <a:t>information</a:t>
            </a:r>
          </a:p>
          <a:p>
            <a:pPr lvl="2"/>
            <a:r>
              <a:rPr lang="en-US" sz="2800" dirty="0" smtClean="0">
                <a:latin typeface="Arial Narrow" panose="020B0606020202030204" pitchFamily="34" charset="0"/>
              </a:rPr>
              <a:t>Urges County to explore feasibility of expanding NST too include data from suburbs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2014</a:t>
            </a:r>
            <a:r>
              <a:rPr lang="en-US" sz="3200" dirty="0" smtClean="0">
                <a:latin typeface="Arial Narrow" panose="020B0606020202030204" pitchFamily="34" charset="0"/>
              </a:rPr>
              <a:t> – Consortium reaches out to Poverty Center </a:t>
            </a:r>
          </a:p>
          <a:p>
            <a:pPr lvl="2"/>
            <a:r>
              <a:rPr lang="en-US" sz="2800" dirty="0" smtClean="0">
                <a:latin typeface="Arial Narrow" panose="020B0606020202030204" pitchFamily="34" charset="0"/>
              </a:rPr>
              <a:t>Seek aid </a:t>
            </a:r>
            <a:r>
              <a:rPr lang="en-US" sz="2800" dirty="0">
                <a:latin typeface="Arial Narrow" panose="020B0606020202030204" pitchFamily="34" charset="0"/>
              </a:rPr>
              <a:t>in improving data and data management tools for suburban code enforcement at a county </a:t>
            </a:r>
            <a:r>
              <a:rPr lang="en-US" sz="2800" dirty="0" smtClean="0">
                <a:latin typeface="Arial Narrow" panose="020B0606020202030204" pitchFamily="34" charset="0"/>
              </a:rPr>
              <a:t>level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2015</a:t>
            </a:r>
            <a:r>
              <a:rPr lang="en-US" sz="3200" dirty="0" smtClean="0">
                <a:latin typeface="Arial Narrow" panose="020B0606020202030204" pitchFamily="34" charset="0"/>
              </a:rPr>
              <a:t> – </a:t>
            </a:r>
            <a:r>
              <a:rPr lang="en-US" sz="3200" dirty="0">
                <a:latin typeface="Arial Narrow" panose="020B0606020202030204" pitchFamily="34" charset="0"/>
              </a:rPr>
              <a:t>First Suburbs Regional Code Enforcement Data and </a:t>
            </a:r>
            <a:r>
              <a:rPr lang="en-US" sz="3200" dirty="0" smtClean="0">
                <a:latin typeface="Arial Narrow" panose="020B0606020202030204" pitchFamily="34" charset="0"/>
              </a:rPr>
              <a:t>Technology </a:t>
            </a:r>
            <a:br>
              <a:rPr lang="en-US" sz="3200" dirty="0" smtClean="0">
                <a:latin typeface="Arial Narrow" panose="020B0606020202030204" pitchFamily="34" charset="0"/>
              </a:rPr>
            </a:br>
            <a:r>
              <a:rPr lang="en-US" sz="3200" dirty="0" smtClean="0">
                <a:latin typeface="Arial Narrow" panose="020B0606020202030204" pitchFamily="34" charset="0"/>
              </a:rPr>
              <a:t>	  Project is launched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Regional Code Enforcement Data and Technology Project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11176000" cy="452755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Goals</a:t>
            </a:r>
            <a:r>
              <a:rPr lang="en-US" sz="3600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 </a:t>
            </a:r>
            <a:r>
              <a:rPr lang="en-US" sz="3600" dirty="0" smtClean="0">
                <a:latin typeface="Arial Narrow" panose="020B0606020202030204" pitchFamily="34" charset="0"/>
              </a:rPr>
              <a:t>– 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endParaRPr lang="en-US" dirty="0" smtClean="0">
              <a:latin typeface="Arial Narrow" panose="020B060602020203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U</a:t>
            </a:r>
            <a:r>
              <a:rPr lang="en-US" sz="2800" dirty="0" smtClean="0">
                <a:latin typeface="Arial Narrow" panose="020B0606020202030204" pitchFamily="34" charset="0"/>
              </a:rPr>
              <a:t>nderstanding current code enforcement data management practices of First Suburb communities</a:t>
            </a:r>
            <a:br>
              <a:rPr lang="en-US" sz="2800" dirty="0" smtClean="0">
                <a:latin typeface="Arial Narrow" panose="020B0606020202030204" pitchFamily="34" charset="0"/>
              </a:rPr>
            </a:br>
            <a:endParaRPr lang="en-US" sz="2800" dirty="0" smtClean="0">
              <a:latin typeface="Arial Narrow" panose="020B060602020203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 smtClean="0">
                <a:latin typeface="Arial Narrow" panose="020B0606020202030204" pitchFamily="34" charset="0"/>
              </a:rPr>
              <a:t>Increasing capacity to use existing resources for the purposes of code enforcement and other neighborhood stabilization activities</a:t>
            </a:r>
            <a:br>
              <a:rPr lang="en-US" sz="2800" dirty="0" smtClean="0">
                <a:latin typeface="Arial Narrow" panose="020B0606020202030204" pitchFamily="34" charset="0"/>
              </a:rPr>
            </a:br>
            <a:endParaRPr lang="en-US" sz="2800" dirty="0" smtClean="0">
              <a:latin typeface="Arial Narrow" panose="020B060602020203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E</a:t>
            </a:r>
            <a:r>
              <a:rPr lang="en-US" sz="2800" dirty="0" smtClean="0">
                <a:latin typeface="Arial Narrow" panose="020B0606020202030204" pitchFamily="34" charset="0"/>
              </a:rPr>
              <a:t>valuating potential code enforcement data management systems for shared use of First Suburb communities</a:t>
            </a:r>
          </a:p>
          <a:p>
            <a:pPr marL="0" indent="0">
              <a:buNone/>
            </a:pPr>
            <a:endParaRPr lang="en-US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Regional Code Enforcement Data and Technology Project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11176000" cy="452755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What We Did </a:t>
            </a:r>
            <a:r>
              <a:rPr lang="en-US" sz="3600" dirty="0" smtClean="0">
                <a:latin typeface="Arial Narrow" panose="020B0606020202030204" pitchFamily="34" charset="0"/>
              </a:rPr>
              <a:t>– 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endParaRPr lang="en-US" dirty="0" smtClean="0">
              <a:latin typeface="Arial Narrow" panose="020B0606020202030204" pitchFamily="34" charset="0"/>
            </a:endParaRPr>
          </a:p>
          <a:p>
            <a:pPr marL="914400" lvl="2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Two Phases: 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2800" dirty="0" smtClean="0">
                <a:latin typeface="Arial Narrow" panose="020B0606020202030204" pitchFamily="34" charset="0"/>
              </a:rPr>
              <a:t>Understanding current code enforcement data management and education on existing resources</a:t>
            </a:r>
          </a:p>
          <a:p>
            <a:pPr marL="2286000" lvl="4" indent="-457200">
              <a:buFont typeface="+mj-lt"/>
              <a:buAutoNum type="arabicPeriod"/>
            </a:pPr>
            <a:r>
              <a:rPr lang="en-US" sz="2800" dirty="0" smtClean="0">
                <a:latin typeface="Arial Narrow" panose="020B0606020202030204" pitchFamily="34" charset="0"/>
              </a:rPr>
              <a:t>Survey </a:t>
            </a:r>
          </a:p>
          <a:p>
            <a:pPr marL="2286000" lvl="4" indent="-457200">
              <a:buFont typeface="+mj-lt"/>
              <a:buAutoNum type="arabicPeriod"/>
            </a:pPr>
            <a:r>
              <a:rPr lang="en-US" sz="2800" dirty="0" smtClean="0">
                <a:latin typeface="Arial Narrow" panose="020B0606020202030204" pitchFamily="34" charset="0"/>
              </a:rPr>
              <a:t>Site Visits</a:t>
            </a:r>
            <a:br>
              <a:rPr lang="en-US" sz="2800" dirty="0" smtClean="0">
                <a:latin typeface="Arial Narrow" panose="020B0606020202030204" pitchFamily="34" charset="0"/>
              </a:rPr>
            </a:br>
            <a:endParaRPr lang="en-US" sz="2800" dirty="0" smtClean="0">
              <a:latin typeface="Arial Narrow" panose="020B0606020202030204" pitchFamily="34" charset="0"/>
            </a:endParaRPr>
          </a:p>
          <a:p>
            <a:pPr marL="1828800" lvl="3" indent="-457200">
              <a:buFont typeface="+mj-lt"/>
              <a:buAutoNum type="arabicPeriod"/>
            </a:pPr>
            <a:r>
              <a:rPr lang="en-US" sz="2800" dirty="0" smtClean="0">
                <a:latin typeface="Arial Narrow" panose="020B0606020202030204" pitchFamily="34" charset="0"/>
              </a:rPr>
              <a:t>Examining potential data systems and software solutions</a:t>
            </a:r>
            <a:endParaRPr lang="en-US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5925"/>
            <a:ext cx="11176000" cy="1325563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First Suburbs Regional Code Enforcement Data and Technology Project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11176000" cy="45275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Survey Structure </a:t>
            </a:r>
            <a:r>
              <a:rPr lang="en-US" sz="3600" dirty="0">
                <a:latin typeface="Arial Narrow" panose="020B0606020202030204" pitchFamily="34" charset="0"/>
              </a:rPr>
              <a:t>– </a:t>
            </a:r>
            <a:br>
              <a:rPr lang="en-US" sz="3600" dirty="0">
                <a:latin typeface="Arial Narrow" panose="020B0606020202030204" pitchFamily="34" charset="0"/>
              </a:rPr>
            </a:br>
            <a:endParaRPr lang="en-US" sz="3600" b="1" dirty="0" smtClean="0">
              <a:solidFill>
                <a:srgbClr val="660066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3200" dirty="0" smtClean="0">
                <a:latin typeface="Arial Narrow"/>
                <a:cs typeface="Arial Narrow"/>
              </a:rPr>
              <a:t>What </a:t>
            </a:r>
            <a:r>
              <a:rPr lang="en-US" sz="3200" dirty="0">
                <a:latin typeface="Arial Narrow"/>
                <a:cs typeface="Arial Narrow"/>
              </a:rPr>
              <a:t>tools they currently use</a:t>
            </a:r>
          </a:p>
          <a:p>
            <a:pPr lvl="1"/>
            <a:r>
              <a:rPr lang="en-US" sz="3200" dirty="0">
                <a:latin typeface="Arial Narrow"/>
                <a:cs typeface="Arial Narrow"/>
              </a:rPr>
              <a:t>Property Intake: What information do they capture and in what form</a:t>
            </a:r>
          </a:p>
          <a:p>
            <a:pPr lvl="1"/>
            <a:r>
              <a:rPr lang="en-US" sz="3200" dirty="0">
                <a:latin typeface="Arial Narrow"/>
                <a:cs typeface="Arial Narrow"/>
              </a:rPr>
              <a:t>Property Inspection: What information do they capture and in what form</a:t>
            </a:r>
          </a:p>
          <a:p>
            <a:pPr lvl="1"/>
            <a:r>
              <a:rPr lang="en-US" sz="3200" dirty="0">
                <a:latin typeface="Arial Narrow"/>
                <a:cs typeface="Arial Narrow"/>
              </a:rPr>
              <a:t>Property Enforcement: What information do they capture and in what form</a:t>
            </a:r>
          </a:p>
          <a:p>
            <a:pPr lvl="1"/>
            <a:r>
              <a:rPr lang="en-US" sz="3200" dirty="0">
                <a:latin typeface="Arial Narrow"/>
                <a:cs typeface="Arial Narrow"/>
              </a:rPr>
              <a:t>Pros and cons of current system</a:t>
            </a:r>
          </a:p>
          <a:p>
            <a:pPr lvl="1"/>
            <a:r>
              <a:rPr lang="en-US" sz="3200" dirty="0">
                <a:latin typeface="Arial Narrow"/>
                <a:cs typeface="Arial Narrow"/>
              </a:rPr>
              <a:t>Exporting</a:t>
            </a:r>
          </a:p>
          <a:p>
            <a:pPr lvl="1"/>
            <a:r>
              <a:rPr lang="en-US" sz="3200" dirty="0">
                <a:latin typeface="Arial Narrow"/>
                <a:cs typeface="Arial Narrow"/>
              </a:rPr>
              <a:t>Other tools at their disposal</a:t>
            </a:r>
          </a:p>
          <a:p>
            <a:pPr marL="0" indent="0">
              <a:buNone/>
            </a:pPr>
            <a:endParaRPr lang="en-US" sz="3200" dirty="0" smtClean="0">
              <a:latin typeface="Arial Narrow" panose="020B0606020202030204" pitchFamily="34" charset="0"/>
            </a:endParaRPr>
          </a:p>
          <a:p>
            <a:pPr lvl="2"/>
            <a:endParaRPr lang="en-US" sz="3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341</Words>
  <Application>Microsoft Office PowerPoint</Application>
  <PresentationFormat>Custom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First Suburbs Code Enforcement Data and Technology Project</vt:lpstr>
      <vt:lpstr>First Suburbs Context</vt:lpstr>
      <vt:lpstr>The First Suburbs Consortium</vt:lpstr>
      <vt:lpstr>First Suburbs Context</vt:lpstr>
      <vt:lpstr>First Suburbs Context</vt:lpstr>
      <vt:lpstr>Project Context</vt:lpstr>
      <vt:lpstr>First Suburbs Regional Code Enforcement Data and Technology Project</vt:lpstr>
      <vt:lpstr>First Suburbs Regional Code Enforcement Data and Technology Project</vt:lpstr>
      <vt:lpstr>First Suburbs Regional Code Enforcement Data and Technology Project</vt:lpstr>
      <vt:lpstr>First Suburbs Regional Code Enforcement Data and Technology Project</vt:lpstr>
      <vt:lpstr>First Suburbs Regional Code Enforcement Data and Technology Project</vt:lpstr>
      <vt:lpstr>First Suburbs Regional Code Enforcement Data and Technology Project</vt:lpstr>
      <vt:lpstr>First Suburbs Regional Code Enforcement Data and Technology Project</vt:lpstr>
      <vt:lpstr>First Suburbs Regional Code Enforcement Data and Technology Project</vt:lpstr>
      <vt:lpstr>First Suburbs Regional Code Enforcement Data and Technology Project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Suburbs Code Enforcement Technology Project</dc:title>
  <dc:creator>nlh40</dc:creator>
  <cp:lastModifiedBy>Abazajian, Katya</cp:lastModifiedBy>
  <cp:revision>16</cp:revision>
  <dcterms:created xsi:type="dcterms:W3CDTF">2016-03-14T18:41:07Z</dcterms:created>
  <dcterms:modified xsi:type="dcterms:W3CDTF">2016-03-28T16:33:12Z</dcterms:modified>
</cp:coreProperties>
</file>