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9" r:id="rId2"/>
    <p:sldId id="263" r:id="rId3"/>
    <p:sldId id="386" r:id="rId4"/>
    <p:sldId id="387" r:id="rId5"/>
    <p:sldId id="388" r:id="rId6"/>
    <p:sldId id="377" r:id="rId7"/>
    <p:sldId id="390" r:id="rId8"/>
    <p:sldId id="375" r:id="rId9"/>
    <p:sldId id="373" r:id="rId10"/>
    <p:sldId id="374" r:id="rId11"/>
    <p:sldId id="366" r:id="rId12"/>
    <p:sldId id="385" r:id="rId13"/>
    <p:sldId id="363" r:id="rId14"/>
    <p:sldId id="367" r:id="rId15"/>
    <p:sldId id="379" r:id="rId16"/>
    <p:sldId id="384" r:id="rId17"/>
    <p:sldId id="389" r:id="rId18"/>
    <p:sldId id="381" r:id="rId19"/>
    <p:sldId id="382" r:id="rId20"/>
    <p:sldId id="383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5" autoAdjust="0"/>
    <p:restoredTop sz="94660"/>
  </p:normalViewPr>
  <p:slideViewPr>
    <p:cSldViewPr>
      <p:cViewPr varScale="1">
        <p:scale>
          <a:sx n="61" d="100"/>
          <a:sy n="61" d="100"/>
        </p:scale>
        <p:origin x="1377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21797275340588E-2"/>
          <c:y val="6.9761584550336597E-2"/>
          <c:w val="0.88755280589926255"/>
          <c:h val="0.78288773435567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trendline>
            <c:spPr>
              <a:ln w="73025" cap="rnd">
                <a:solidFill>
                  <a:srgbClr val="7030A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Sheet1!$A$2:$A$4</c:f>
              <c:strCache>
                <c:ptCount val="3"/>
                <c:pt idx="0">
                  <c:v>&lt;30K</c:v>
                </c:pt>
                <c:pt idx="1">
                  <c:v>30-100K</c:v>
                </c:pt>
                <c:pt idx="2">
                  <c:v>100K+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</c:v>
                </c:pt>
                <c:pt idx="1">
                  <c:v>71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0396304"/>
        <c:axId val="520390816"/>
      </c:barChart>
      <c:catAx>
        <c:axId val="52039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390816"/>
        <c:crosses val="autoZero"/>
        <c:auto val="1"/>
        <c:lblAlgn val="ctr"/>
        <c:lblOffset val="100"/>
        <c:noMultiLvlLbl val="0"/>
      </c:catAx>
      <c:valAx>
        <c:axId val="5203908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3963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21797275340588E-2"/>
          <c:y val="6.9761584550336597E-2"/>
          <c:w val="0.88755280589926255"/>
          <c:h val="0.78288773435567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trendline>
            <c:spPr>
              <a:ln w="73025" cap="rnd">
                <a:solidFill>
                  <a:srgbClr val="7030A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Sheet1!$A$2:$A$4</c:f>
              <c:strCache>
                <c:ptCount val="3"/>
                <c:pt idx="0">
                  <c:v>&lt;30K</c:v>
                </c:pt>
                <c:pt idx="1">
                  <c:v>30-100K</c:v>
                </c:pt>
                <c:pt idx="2">
                  <c:v>100K+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</c:v>
                </c:pt>
                <c:pt idx="1">
                  <c:v>71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921432"/>
        <c:axId val="528922216"/>
      </c:barChart>
      <c:catAx>
        <c:axId val="52892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922216"/>
        <c:crosses val="autoZero"/>
        <c:auto val="1"/>
        <c:lblAlgn val="ctr"/>
        <c:lblOffset val="100"/>
        <c:noMultiLvlLbl val="0"/>
      </c:catAx>
      <c:valAx>
        <c:axId val="5289222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9214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21797275340588E-2"/>
          <c:y val="8.0468402003857006E-2"/>
          <c:w val="0.88755280589926255"/>
          <c:h val="0.75844793892943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 Distressed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trendline>
            <c:spPr>
              <a:ln w="60325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Sheet1!$A$2:$A$4</c:f>
              <c:strCache>
                <c:ptCount val="3"/>
                <c:pt idx="0">
                  <c:v>&lt;30K</c:v>
                </c:pt>
                <c:pt idx="1">
                  <c:v>30-100K</c:v>
                </c:pt>
                <c:pt idx="2">
                  <c:v>100K+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35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66675" cap="rnd">
                <a:solidFill>
                  <a:srgbClr val="7030A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Sheet1!$A$2:$A$4</c:f>
              <c:strCache>
                <c:ptCount val="3"/>
                <c:pt idx="0">
                  <c:v>&lt;30K</c:v>
                </c:pt>
                <c:pt idx="1">
                  <c:v>30-100K</c:v>
                </c:pt>
                <c:pt idx="2">
                  <c:v>100K+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61</c:v>
                </c:pt>
                <c:pt idx="1">
                  <c:v>71</c:v>
                </c:pt>
                <c:pt idx="2">
                  <c:v>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Least Distressed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&lt;30K</c:v>
                </c:pt>
                <c:pt idx="1">
                  <c:v>30-100K</c:v>
                </c:pt>
                <c:pt idx="2">
                  <c:v>100K+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81</c:v>
                </c:pt>
                <c:pt idx="1">
                  <c:v>91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0540600"/>
        <c:axId val="520532760"/>
      </c:barChart>
      <c:catAx>
        <c:axId val="52054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532760"/>
        <c:crosses val="autoZero"/>
        <c:auto val="1"/>
        <c:lblAlgn val="ctr"/>
        <c:lblOffset val="100"/>
        <c:noMultiLvlLbl val="0"/>
      </c:catAx>
      <c:valAx>
        <c:axId val="52053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540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/>
              <a:t>High Blood Pressure by Race/Ethnicity &amp; Age</a:t>
            </a:r>
            <a:endParaRPr lang="en-US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age 18-34</c:v>
                </c:pt>
                <c:pt idx="2">
                  <c:v>age 35-49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6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age 18-34</c:v>
                </c:pt>
                <c:pt idx="2">
                  <c:v>age 35-49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</c:v>
                </c:pt>
                <c:pt idx="1">
                  <c:v>9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age 18-34</c:v>
                </c:pt>
                <c:pt idx="2">
                  <c:v>age 35-49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37</c:v>
                </c:pt>
                <c:pt idx="1">
                  <c:v>10</c:v>
                </c:pt>
                <c:pt idx="2">
                  <c:v>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6969856"/>
        <c:axId val="526971424"/>
      </c:barChart>
      <c:catAx>
        <c:axId val="5269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971424"/>
        <c:crosses val="autoZero"/>
        <c:auto val="1"/>
        <c:lblAlgn val="ctr"/>
        <c:lblOffset val="100"/>
        <c:noMultiLvlLbl val="0"/>
      </c:catAx>
      <c:valAx>
        <c:axId val="52697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96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FC7E9-F2EA-4777-B71D-4050AB494CE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3987F38-C8EA-4635-BF7C-59C1F0E23101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smtClean="0">
              <a:solidFill>
                <a:schemeClr val="tx1"/>
              </a:solidFill>
            </a:rPr>
            <a:t>Optimal Child Development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700" b="0" dirty="0" smtClean="0">
            <a:solidFill>
              <a:srgbClr val="007434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0" i="1" dirty="0" smtClean="0">
              <a:solidFill>
                <a:srgbClr val="007434"/>
              </a:solidFill>
            </a:rPr>
            <a:t>Graduation rate</a:t>
          </a:r>
          <a:endParaRPr lang="en-US" sz="2000" b="0" i="1" dirty="0">
            <a:solidFill>
              <a:srgbClr val="007434"/>
            </a:solidFill>
          </a:endParaRPr>
        </a:p>
      </dgm:t>
    </dgm:pt>
    <dgm:pt modelId="{65BCCE4E-1986-4423-AFF2-EA2D6CB38102}" type="parTrans" cxnId="{F875FCB4-D001-4A23-A3A8-5468CE5D2002}">
      <dgm:prSet/>
      <dgm:spPr/>
      <dgm:t>
        <a:bodyPr/>
        <a:lstStyle/>
        <a:p>
          <a:endParaRPr lang="en-US"/>
        </a:p>
      </dgm:t>
    </dgm:pt>
    <dgm:pt modelId="{43CE242F-DE69-4A68-A37B-953BBE47D9E5}" type="sibTrans" cxnId="{F875FCB4-D001-4A23-A3A8-5468CE5D2002}">
      <dgm:prSet/>
      <dgm:spPr/>
      <dgm:t>
        <a:bodyPr/>
        <a:lstStyle/>
        <a:p>
          <a:endParaRPr lang="en-US"/>
        </a:p>
      </dgm:t>
    </dgm:pt>
    <dgm:pt modelId="{C64B972A-F459-4B6A-B26F-26422B317D4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smtClean="0">
              <a:solidFill>
                <a:srgbClr val="7030A0"/>
              </a:solidFill>
            </a:rPr>
            <a:t>Educated Kids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smtClean="0">
              <a:solidFill>
                <a:srgbClr val="7030A0"/>
              </a:solidFill>
            </a:rPr>
            <a:t>Healthy Families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smtClean="0">
              <a:solidFill>
                <a:srgbClr val="7030A0"/>
              </a:solidFill>
            </a:rPr>
            <a:t>Secure Families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0" i="1" dirty="0" smtClean="0">
              <a:solidFill>
                <a:srgbClr val="007434"/>
              </a:solidFill>
            </a:rPr>
            <a:t>Early reading, Healthy infants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0" i="1" dirty="0" smtClean="0">
              <a:solidFill>
                <a:srgbClr val="007434"/>
              </a:solidFill>
            </a:rPr>
            <a:t>Poverty, economic stress, housing</a:t>
          </a:r>
          <a:endParaRPr lang="en-US" sz="2000" b="0" i="1" dirty="0">
            <a:solidFill>
              <a:srgbClr val="007434"/>
            </a:solidFill>
          </a:endParaRPr>
        </a:p>
      </dgm:t>
    </dgm:pt>
    <dgm:pt modelId="{8023E496-1F2E-48A5-8939-6A44E17F82A6}" type="parTrans" cxnId="{C79023A5-6E4A-4962-96CA-69B0D22986BC}">
      <dgm:prSet/>
      <dgm:spPr/>
      <dgm:t>
        <a:bodyPr/>
        <a:lstStyle/>
        <a:p>
          <a:endParaRPr lang="en-US"/>
        </a:p>
      </dgm:t>
    </dgm:pt>
    <dgm:pt modelId="{039F9A12-C45D-4E78-A60F-7840D3EA2F56}" type="sibTrans" cxnId="{C79023A5-6E4A-4962-96CA-69B0D22986BC}">
      <dgm:prSet/>
      <dgm:spPr/>
      <dgm:t>
        <a:bodyPr/>
        <a:lstStyle/>
        <a:p>
          <a:endParaRPr lang="en-US"/>
        </a:p>
      </dgm:t>
    </dgm:pt>
    <dgm:pt modelId="{F664BF90-A902-4EB6-880F-327CE04D29B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32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smtClean="0">
              <a:solidFill>
                <a:srgbClr val="7030A0"/>
              </a:solidFill>
            </a:rPr>
            <a:t>Civic Engagement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smtClean="0">
              <a:solidFill>
                <a:srgbClr val="7030A0"/>
              </a:solidFill>
            </a:rPr>
            <a:t>Effective Decision-making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smtClean="0">
              <a:solidFill>
                <a:srgbClr val="7030A0"/>
              </a:solidFill>
            </a:rPr>
            <a:t>Racial Equity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3200" b="1" dirty="0"/>
        </a:p>
      </dgm:t>
    </dgm:pt>
    <dgm:pt modelId="{9E1E8E78-66BD-4385-A823-BA80CD452FDC}" type="parTrans" cxnId="{F8E95FAE-0714-4E92-A8F4-2BDDA779E852}">
      <dgm:prSet/>
      <dgm:spPr/>
      <dgm:t>
        <a:bodyPr/>
        <a:lstStyle/>
        <a:p>
          <a:endParaRPr lang="en-US"/>
        </a:p>
      </dgm:t>
    </dgm:pt>
    <dgm:pt modelId="{2323068E-8E29-4716-B559-6A5E35CC12FC}" type="sibTrans" cxnId="{F8E95FAE-0714-4E92-A8F4-2BDDA779E852}">
      <dgm:prSet/>
      <dgm:spPr/>
      <dgm:t>
        <a:bodyPr/>
        <a:lstStyle/>
        <a:p>
          <a:endParaRPr lang="en-US"/>
        </a:p>
      </dgm:t>
    </dgm:pt>
    <dgm:pt modelId="{FAA1F9B9-DFE4-43B0-94A2-65256B8E7FC8}" type="pres">
      <dgm:prSet presAssocID="{19BFC7E9-F2EA-4777-B71D-4050AB494CE2}" presName="Name0" presStyleCnt="0">
        <dgm:presLayoutVars>
          <dgm:dir/>
          <dgm:animLvl val="lvl"/>
          <dgm:resizeHandles val="exact"/>
        </dgm:presLayoutVars>
      </dgm:prSet>
      <dgm:spPr/>
    </dgm:pt>
    <dgm:pt modelId="{05808D82-50F9-407E-AA5A-0475050C556D}" type="pres">
      <dgm:prSet presAssocID="{53987F38-C8EA-4635-BF7C-59C1F0E23101}" presName="Name8" presStyleCnt="0"/>
      <dgm:spPr/>
    </dgm:pt>
    <dgm:pt modelId="{BC51644F-7AC3-4692-9248-EED4FF9D547D}" type="pres">
      <dgm:prSet presAssocID="{53987F38-C8EA-4635-BF7C-59C1F0E23101}" presName="level" presStyleLbl="node1" presStyleIdx="0" presStyleCnt="3" custScaleY="748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2144F-FD22-4781-9658-2C168CF605A4}" type="pres">
      <dgm:prSet presAssocID="{53987F38-C8EA-4635-BF7C-59C1F0E231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2BD9-4552-4A9F-BE10-49FBD2BF78C7}" type="pres">
      <dgm:prSet presAssocID="{C64B972A-F459-4B6A-B26F-26422B317D4D}" presName="Name8" presStyleCnt="0"/>
      <dgm:spPr/>
    </dgm:pt>
    <dgm:pt modelId="{B8F8AC77-2C13-46AC-8E0D-B2A8945B31A6}" type="pres">
      <dgm:prSet presAssocID="{C64B972A-F459-4B6A-B26F-26422B317D4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131F1-A5C1-4708-95EB-4974B7EEBA1E}" type="pres">
      <dgm:prSet presAssocID="{C64B972A-F459-4B6A-B26F-26422B317D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011B2-82E6-4B38-9A24-058BF8D438BE}" type="pres">
      <dgm:prSet presAssocID="{F664BF90-A902-4EB6-880F-327CE04D29B2}" presName="Name8" presStyleCnt="0"/>
      <dgm:spPr/>
    </dgm:pt>
    <dgm:pt modelId="{88D1BD24-4612-4EC9-A95C-37EBA39DECAE}" type="pres">
      <dgm:prSet presAssocID="{F664BF90-A902-4EB6-880F-327CE04D29B2}" presName="level" presStyleLbl="node1" presStyleIdx="2" presStyleCnt="3" custScaleY="673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D44B-42FA-4FAF-8B79-7DB352230BC8}" type="pres">
      <dgm:prSet presAssocID="{F664BF90-A902-4EB6-880F-327CE04D29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217D5-8A02-421A-92C3-FE79DBA3D6E9}" type="presOf" srcId="{F664BF90-A902-4EB6-880F-327CE04D29B2}" destId="{88D1BD24-4612-4EC9-A95C-37EBA39DECAE}" srcOrd="0" destOrd="0" presId="urn:microsoft.com/office/officeart/2005/8/layout/pyramid1"/>
    <dgm:cxn modelId="{F8E95FAE-0714-4E92-A8F4-2BDDA779E852}" srcId="{19BFC7E9-F2EA-4777-B71D-4050AB494CE2}" destId="{F664BF90-A902-4EB6-880F-327CE04D29B2}" srcOrd="2" destOrd="0" parTransId="{9E1E8E78-66BD-4385-A823-BA80CD452FDC}" sibTransId="{2323068E-8E29-4716-B559-6A5E35CC12FC}"/>
    <dgm:cxn modelId="{F875FCB4-D001-4A23-A3A8-5468CE5D2002}" srcId="{19BFC7E9-F2EA-4777-B71D-4050AB494CE2}" destId="{53987F38-C8EA-4635-BF7C-59C1F0E23101}" srcOrd="0" destOrd="0" parTransId="{65BCCE4E-1986-4423-AFF2-EA2D6CB38102}" sibTransId="{43CE242F-DE69-4A68-A37B-953BBE47D9E5}"/>
    <dgm:cxn modelId="{7E0C5A7A-9A60-4EAC-9112-6AB1EAB64BC3}" type="presOf" srcId="{53987F38-C8EA-4635-BF7C-59C1F0E23101}" destId="{38B2144F-FD22-4781-9658-2C168CF605A4}" srcOrd="1" destOrd="0" presId="urn:microsoft.com/office/officeart/2005/8/layout/pyramid1"/>
    <dgm:cxn modelId="{A40C6036-62A1-482B-AC76-7EE8122E13BD}" type="presOf" srcId="{C64B972A-F459-4B6A-B26F-26422B317D4D}" destId="{63B131F1-A5C1-4708-95EB-4974B7EEBA1E}" srcOrd="1" destOrd="0" presId="urn:microsoft.com/office/officeart/2005/8/layout/pyramid1"/>
    <dgm:cxn modelId="{C79023A5-6E4A-4962-96CA-69B0D22986BC}" srcId="{19BFC7E9-F2EA-4777-B71D-4050AB494CE2}" destId="{C64B972A-F459-4B6A-B26F-26422B317D4D}" srcOrd="1" destOrd="0" parTransId="{8023E496-1F2E-48A5-8939-6A44E17F82A6}" sibTransId="{039F9A12-C45D-4E78-A60F-7840D3EA2F56}"/>
    <dgm:cxn modelId="{D5AA3525-C142-4425-A96F-F6A7AD6FCED8}" type="presOf" srcId="{53987F38-C8EA-4635-BF7C-59C1F0E23101}" destId="{BC51644F-7AC3-4692-9248-EED4FF9D547D}" srcOrd="0" destOrd="0" presId="urn:microsoft.com/office/officeart/2005/8/layout/pyramid1"/>
    <dgm:cxn modelId="{05ED3936-1078-4279-A826-3E0D23880E09}" type="presOf" srcId="{F664BF90-A902-4EB6-880F-327CE04D29B2}" destId="{E75DD44B-42FA-4FAF-8B79-7DB352230BC8}" srcOrd="1" destOrd="0" presId="urn:microsoft.com/office/officeart/2005/8/layout/pyramid1"/>
    <dgm:cxn modelId="{FA5A417D-0F57-4BF4-ABA1-4CF7BC2536A2}" type="presOf" srcId="{C64B972A-F459-4B6A-B26F-26422B317D4D}" destId="{B8F8AC77-2C13-46AC-8E0D-B2A8945B31A6}" srcOrd="0" destOrd="0" presId="urn:microsoft.com/office/officeart/2005/8/layout/pyramid1"/>
    <dgm:cxn modelId="{6BBE80B2-205E-4840-8AFA-5FFE460F1333}" type="presOf" srcId="{19BFC7E9-F2EA-4777-B71D-4050AB494CE2}" destId="{FAA1F9B9-DFE4-43B0-94A2-65256B8E7FC8}" srcOrd="0" destOrd="0" presId="urn:microsoft.com/office/officeart/2005/8/layout/pyramid1"/>
    <dgm:cxn modelId="{F6310C31-086A-4B4D-BD98-BE89E1E30863}" type="presParOf" srcId="{FAA1F9B9-DFE4-43B0-94A2-65256B8E7FC8}" destId="{05808D82-50F9-407E-AA5A-0475050C556D}" srcOrd="0" destOrd="0" presId="urn:microsoft.com/office/officeart/2005/8/layout/pyramid1"/>
    <dgm:cxn modelId="{338F3BAF-BBB2-4360-B2B7-0277AC0BB1BE}" type="presParOf" srcId="{05808D82-50F9-407E-AA5A-0475050C556D}" destId="{BC51644F-7AC3-4692-9248-EED4FF9D547D}" srcOrd="0" destOrd="0" presId="urn:microsoft.com/office/officeart/2005/8/layout/pyramid1"/>
    <dgm:cxn modelId="{1B919E75-0F06-4B77-9F22-7FFE62C67640}" type="presParOf" srcId="{05808D82-50F9-407E-AA5A-0475050C556D}" destId="{38B2144F-FD22-4781-9658-2C168CF605A4}" srcOrd="1" destOrd="0" presId="urn:microsoft.com/office/officeart/2005/8/layout/pyramid1"/>
    <dgm:cxn modelId="{0E403B4B-D026-4C3F-B7DA-29BF0C33F4C0}" type="presParOf" srcId="{FAA1F9B9-DFE4-43B0-94A2-65256B8E7FC8}" destId="{05022BD9-4552-4A9F-BE10-49FBD2BF78C7}" srcOrd="1" destOrd="0" presId="urn:microsoft.com/office/officeart/2005/8/layout/pyramid1"/>
    <dgm:cxn modelId="{D54F10CA-89A1-49B3-BABB-842A843D90C2}" type="presParOf" srcId="{05022BD9-4552-4A9F-BE10-49FBD2BF78C7}" destId="{B8F8AC77-2C13-46AC-8E0D-B2A8945B31A6}" srcOrd="0" destOrd="0" presId="urn:microsoft.com/office/officeart/2005/8/layout/pyramid1"/>
    <dgm:cxn modelId="{58622C1E-F00D-45ED-9486-76497820CDF0}" type="presParOf" srcId="{05022BD9-4552-4A9F-BE10-49FBD2BF78C7}" destId="{63B131F1-A5C1-4708-95EB-4974B7EEBA1E}" srcOrd="1" destOrd="0" presId="urn:microsoft.com/office/officeart/2005/8/layout/pyramid1"/>
    <dgm:cxn modelId="{116C5A46-C164-4F64-97B3-12ED1B56560C}" type="presParOf" srcId="{FAA1F9B9-DFE4-43B0-94A2-65256B8E7FC8}" destId="{067011B2-82E6-4B38-9A24-058BF8D438BE}" srcOrd="2" destOrd="0" presId="urn:microsoft.com/office/officeart/2005/8/layout/pyramid1"/>
    <dgm:cxn modelId="{42F26307-DCB4-410A-AFF5-CD598A106257}" type="presParOf" srcId="{067011B2-82E6-4B38-9A24-058BF8D438BE}" destId="{88D1BD24-4612-4EC9-A95C-37EBA39DECAE}" srcOrd="0" destOrd="0" presId="urn:microsoft.com/office/officeart/2005/8/layout/pyramid1"/>
    <dgm:cxn modelId="{74A61F57-EAD0-48DD-8703-541F07E7B0E8}" type="presParOf" srcId="{067011B2-82E6-4B38-9A24-058BF8D438BE}" destId="{E75DD44B-42FA-4FAF-8B79-7DB352230BC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1644F-7AC3-4692-9248-EED4FF9D547D}">
      <dsp:nvSpPr>
        <dsp:cNvPr id="0" name=""/>
        <dsp:cNvSpPr/>
      </dsp:nvSpPr>
      <dsp:spPr>
        <a:xfrm>
          <a:off x="3027868" y="0"/>
          <a:ext cx="2707263" cy="1930396"/>
        </a:xfrm>
        <a:prstGeom prst="trapezoid">
          <a:avLst>
            <a:gd name="adj" fmla="val 70122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Optimal Child Development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700" b="0" kern="1200" dirty="0" smtClean="0">
            <a:solidFill>
              <a:srgbClr val="007434"/>
            </a:solidFill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i="1" kern="1200" dirty="0" smtClean="0">
              <a:solidFill>
                <a:srgbClr val="007434"/>
              </a:solidFill>
            </a:rPr>
            <a:t>Graduation rate</a:t>
          </a:r>
          <a:endParaRPr lang="en-US" sz="2000" b="0" i="1" kern="1200" dirty="0">
            <a:solidFill>
              <a:srgbClr val="007434"/>
            </a:solidFill>
          </a:endParaRPr>
        </a:p>
      </dsp:txBody>
      <dsp:txXfrm>
        <a:off x="3027868" y="0"/>
        <a:ext cx="2707263" cy="1930396"/>
      </dsp:txXfrm>
    </dsp:sp>
    <dsp:sp modelId="{B8F8AC77-2C13-46AC-8E0D-B2A8945B31A6}">
      <dsp:nvSpPr>
        <dsp:cNvPr id="0" name=""/>
        <dsp:cNvSpPr/>
      </dsp:nvSpPr>
      <dsp:spPr>
        <a:xfrm>
          <a:off x="1218997" y="1930396"/>
          <a:ext cx="6325004" cy="2579606"/>
        </a:xfrm>
        <a:prstGeom prst="trapezoid">
          <a:avLst>
            <a:gd name="adj" fmla="val 70122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900" b="1" kern="1200" dirty="0" smtClean="0"/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rgbClr val="7030A0"/>
              </a:solidFill>
            </a:rPr>
            <a:t>Educated Kids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rgbClr val="7030A0"/>
              </a:solidFill>
            </a:rPr>
            <a:t>Healthy Families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rgbClr val="7030A0"/>
              </a:solidFill>
            </a:rPr>
            <a:t>Secure Families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i="1" kern="1200" dirty="0" smtClean="0">
              <a:solidFill>
                <a:srgbClr val="007434"/>
              </a:solidFill>
            </a:rPr>
            <a:t>Early reading, Healthy infants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i="1" kern="1200" dirty="0" smtClean="0">
              <a:solidFill>
                <a:srgbClr val="007434"/>
              </a:solidFill>
            </a:rPr>
            <a:t>Poverty, economic stress, housing</a:t>
          </a:r>
          <a:endParaRPr lang="en-US" sz="2000" b="0" i="1" kern="1200" dirty="0">
            <a:solidFill>
              <a:srgbClr val="007434"/>
            </a:solidFill>
          </a:endParaRPr>
        </a:p>
      </dsp:txBody>
      <dsp:txXfrm>
        <a:off x="2325873" y="1930396"/>
        <a:ext cx="4111252" cy="2579606"/>
      </dsp:txXfrm>
    </dsp:sp>
    <dsp:sp modelId="{88D1BD24-4612-4EC9-A95C-37EBA39DECAE}">
      <dsp:nvSpPr>
        <dsp:cNvPr id="0" name=""/>
        <dsp:cNvSpPr/>
      </dsp:nvSpPr>
      <dsp:spPr>
        <a:xfrm>
          <a:off x="0" y="4510003"/>
          <a:ext cx="8763000" cy="1738396"/>
        </a:xfrm>
        <a:prstGeom prst="trapezoid">
          <a:avLst>
            <a:gd name="adj" fmla="val 70122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3200" b="1" kern="1200" dirty="0" smtClean="0"/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rgbClr val="7030A0"/>
              </a:solidFill>
            </a:rPr>
            <a:t>Civic Engagement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rgbClr val="7030A0"/>
              </a:solidFill>
            </a:rPr>
            <a:t>Effective Decision-making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rgbClr val="7030A0"/>
              </a:solidFill>
            </a:rPr>
            <a:t>Racial Equity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3200" b="1" kern="1200" dirty="0"/>
        </a:p>
      </dsp:txBody>
      <dsp:txXfrm>
        <a:off x="1533524" y="4510003"/>
        <a:ext cx="5695950" cy="1738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21D7A4F-092F-47B3-BE0D-203B6658BDC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D381C2A-84D7-4C44-B726-11AC843F5D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28782-FAD3-4843-B24D-F7CAAE631A0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8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0263-A143-44B7-A5E6-9B93E53D98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5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89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7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0263-A143-44B7-A5E6-9B93E53D985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52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often think of data as a way to measure progress toward goals and</a:t>
            </a:r>
            <a:r>
              <a:rPr lang="en-US" baseline="0" dirty="0" smtClean="0"/>
              <a:t> support community action</a:t>
            </a:r>
            <a:r>
              <a:rPr lang="en-US" dirty="0" smtClean="0"/>
              <a:t>. We can choose any societal goal for the</a:t>
            </a:r>
            <a:r>
              <a:rPr lang="en-US" baseline="0" dirty="0" smtClean="0"/>
              <a:t> top of the pyramid – let’s pick optimal child development, which is a universally shared one, perhaps measured by “graduation rate” among other things.  </a:t>
            </a:r>
          </a:p>
          <a:p>
            <a:r>
              <a:rPr lang="en-US" baseline="0" dirty="0" smtClean="0"/>
              <a:t>Looking at just about any goal, “predictive” community indicators include education, health, and family security -- of which safe, healthy, and affordable housing connected to other community resources is a key part.</a:t>
            </a:r>
          </a:p>
          <a:p>
            <a:r>
              <a:rPr lang="en-US" baseline="0" dirty="0" smtClean="0"/>
              <a:t>But lower part of pyramid is equally important to measure and take action on. Without racial equity, without neighborhood equity, as previous slides show, overall progress is impossible.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28782-FAD3-4843-B24D-F7CAAE631A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56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46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81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8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39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9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9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7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0263-A143-44B7-A5E6-9B93E53D98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88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0263-A143-44B7-A5E6-9B93E53D98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5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0263-A143-44B7-A5E6-9B93E53D98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2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0263-A143-44B7-A5E6-9B93E53D98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C486-CBBA-41F8-A5E5-75BD7D1F84B2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rgbClr val="E6F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E6F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04800" y="378797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25 Years of Data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for Community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Action</a:t>
            </a:r>
          </a:p>
          <a:p>
            <a:pPr>
              <a:defRPr/>
            </a:pP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defRPr/>
            </a:pP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defRPr/>
            </a:pP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defRPr/>
            </a:pPr>
            <a:endParaRPr lang="en-US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Mark Abraham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	</a:t>
            </a:r>
          </a:p>
          <a:p>
            <a:pP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Executive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Director, DataHaven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Fellow, W.K. Kellogg Foundation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Twitter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: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@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ctdata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/ @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urbandata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304800" y="221998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rebuchet MS" pitchFamily="34" charset="0"/>
              </a:rPr>
              <a:t>Neighborhood Indicators: Tips from the Field</a:t>
            </a:r>
            <a:endParaRPr lang="en-US" sz="2800" b="1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9" name="Picture 12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638800"/>
            <a:ext cx="5029200" cy="89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ataHaven_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57200"/>
            <a:ext cx="3505200" cy="57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1"/>
          <a:stretch/>
        </p:blipFill>
        <p:spPr>
          <a:xfrm>
            <a:off x="0" y="914400"/>
            <a:ext cx="9144000" cy="5257800"/>
          </a:xfrm>
          <a:prstGeom prst="rect">
            <a:avLst/>
          </a:prstGeom>
        </p:spPr>
      </p:pic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+mn-lt"/>
              </a:rPr>
              <a:t>Timeline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13" descr="WHO_WorldMap.jpg"/>
          <p:cNvPicPr>
            <a:picLocks noChangeAspect="1"/>
          </p:cNvPicPr>
          <p:nvPr/>
        </p:nvPicPr>
        <p:blipFill>
          <a:blip r:embed="rId5" cstate="print"/>
          <a:srcRect l="1724" r="6896"/>
          <a:stretch>
            <a:fillRect/>
          </a:stretch>
        </p:blipFill>
        <p:spPr>
          <a:xfrm>
            <a:off x="0" y="3675537"/>
            <a:ext cx="4267200" cy="31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38522"/>
      </p:ext>
    </p:extLst>
  </p:cSld>
  <p:clrMapOvr>
    <a:masterClrMapping/>
  </p:clrMapOvr>
  <p:transition advTm="1964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taHaven_Bl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4815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92443"/>
          </a:xfrm>
        </p:spPr>
        <p:txBody>
          <a:bodyPr wrap="square">
            <a:spAutoFit/>
          </a:bodyPr>
          <a:lstStyle/>
          <a:p>
            <a:pPr algn="l"/>
            <a:r>
              <a:rPr lang="en-US" sz="26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DataHaven</a:t>
            </a:r>
            <a:r>
              <a:rPr lang="en-US" sz="2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Community Wellbeing Survey</a:t>
            </a:r>
            <a:endParaRPr lang="en-US" sz="26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6" y="724354"/>
            <a:ext cx="2998433" cy="5700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77" y="2503222"/>
            <a:ext cx="6680046" cy="366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0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taHaven_Bl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4815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92443"/>
          </a:xfrm>
        </p:spPr>
        <p:txBody>
          <a:bodyPr wrap="square">
            <a:spAutoFit/>
          </a:bodyPr>
          <a:lstStyle/>
          <a:p>
            <a:pPr algn="l"/>
            <a:r>
              <a:rPr lang="en-US" sz="2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Percent who feel their area is a good place to raise children</a:t>
            </a:r>
            <a:endParaRPr lang="en-US" sz="26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046" y="66669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By Income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60663" y="5309307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Sources: 2015 DataHaven Community Wellbeing </a:t>
            </a:r>
            <a:r>
              <a:rPr lang="en-US" sz="1100" dirty="0" smtClean="0"/>
              <a:t>Survey; ZIP code distress levels based on 2016 Distressed Communities Index </a:t>
            </a:r>
            <a:r>
              <a:rPr lang="en-US" sz="1100" dirty="0" smtClean="0"/>
              <a:t>(This slide is preliminary, please do not cite)</a:t>
            </a:r>
            <a:endParaRPr lang="en-US" sz="11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17088911"/>
              </p:ext>
            </p:extLst>
          </p:nvPr>
        </p:nvGraphicFramePr>
        <p:xfrm>
          <a:off x="160215" y="969645"/>
          <a:ext cx="6400800" cy="268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511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069" t="86940" r="24375" b="6001"/>
          <a:stretch/>
        </p:blipFill>
        <p:spPr bwMode="auto">
          <a:xfrm>
            <a:off x="1219200" y="6507082"/>
            <a:ext cx="464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ataHaven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4815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92443"/>
          </a:xfrm>
        </p:spPr>
        <p:txBody>
          <a:bodyPr wrap="square">
            <a:spAutoFit/>
          </a:bodyPr>
          <a:lstStyle/>
          <a:p>
            <a:pPr algn="l"/>
            <a:r>
              <a:rPr lang="en-US" sz="2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Percent who feel their area is a good place to raise children</a:t>
            </a:r>
            <a:endParaRPr lang="en-US" sz="26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046" y="66669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By Income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6576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By Income and ZIP code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60663" y="5309307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Sources: 2015 DataHaven Community Wellbeing </a:t>
            </a:r>
            <a:r>
              <a:rPr lang="en-US" sz="1100" dirty="0" smtClean="0"/>
              <a:t>Survey; ZIP code distress levels based on 2016 Distressed Communities Index </a:t>
            </a:r>
            <a:r>
              <a:rPr lang="en-US" sz="1100" dirty="0" smtClean="0"/>
              <a:t>(This slide is preliminary, please do not cite)</a:t>
            </a:r>
            <a:endParaRPr lang="en-US" sz="11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17088911"/>
              </p:ext>
            </p:extLst>
          </p:nvPr>
        </p:nvGraphicFramePr>
        <p:xfrm>
          <a:off x="160215" y="969645"/>
          <a:ext cx="6400800" cy="268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857999840"/>
              </p:ext>
            </p:extLst>
          </p:nvPr>
        </p:nvGraphicFramePr>
        <p:xfrm>
          <a:off x="140677" y="4037314"/>
          <a:ext cx="6400800" cy="245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+mn-lt"/>
              </a:rPr>
              <a:t>Percent of adults who are food secure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18" y="1125109"/>
            <a:ext cx="8938492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0663" y="5309307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Sources: 2015 DataHaven Community Wellbeing </a:t>
            </a:r>
            <a:r>
              <a:rPr lang="en-US" sz="1100" dirty="0" smtClean="0"/>
              <a:t>Survey; ZIP code distress levels based on 2016 Distressed Communities Index </a:t>
            </a:r>
            <a:r>
              <a:rPr lang="en-US" sz="1100" dirty="0" smtClean="0"/>
              <a:t>(This slide is preliminary, please do not cite)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959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+mn-lt"/>
              </a:rPr>
              <a:t>Age Adjustments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477000"/>
            <a:ext cx="723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Sources: 2015 DataHaven Community Wellbeing </a:t>
            </a:r>
            <a:r>
              <a:rPr lang="en-US" sz="1100" dirty="0" smtClean="0"/>
              <a:t>Survey; (</a:t>
            </a:r>
            <a:r>
              <a:rPr lang="en-US" sz="1100" dirty="0" smtClean="0"/>
              <a:t>This slide is preliminary, please do not cite)</a:t>
            </a:r>
            <a:endParaRPr lang="en-US" sz="11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55236805"/>
              </p:ext>
            </p:extLst>
          </p:nvPr>
        </p:nvGraphicFramePr>
        <p:xfrm>
          <a:off x="381000" y="1141788"/>
          <a:ext cx="8534399" cy="533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60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336" y="1066800"/>
            <a:ext cx="6865464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data are created at a fine-grained </a:t>
            </a:r>
            <a:r>
              <a:rPr lang="en-US" sz="2400" dirty="0"/>
              <a:t>level, a </a:t>
            </a:r>
            <a:r>
              <a:rPr lang="en-US" sz="2400" dirty="0" smtClean="0"/>
              <a:t>larger </a:t>
            </a:r>
            <a:r>
              <a:rPr lang="en-US" sz="2400" dirty="0"/>
              <a:t>investment in </a:t>
            </a:r>
            <a:r>
              <a:rPr lang="en-US" sz="2400" dirty="0" smtClean="0"/>
              <a:t>resources is needed:</a:t>
            </a:r>
          </a:p>
          <a:p>
            <a:pPr lvl="1"/>
            <a:r>
              <a:rPr lang="en-US" sz="2400" dirty="0" smtClean="0"/>
              <a:t>time </a:t>
            </a:r>
            <a:r>
              <a:rPr lang="en-US" sz="2400" dirty="0"/>
              <a:t>and expertise to analyze the data; </a:t>
            </a:r>
            <a:endParaRPr lang="en-US" sz="2400" dirty="0" smtClean="0"/>
          </a:p>
          <a:p>
            <a:pPr lvl="1"/>
            <a:r>
              <a:rPr lang="en-US" sz="2400" dirty="0" smtClean="0"/>
              <a:t>collect </a:t>
            </a:r>
            <a:r>
              <a:rPr lang="en-US" sz="2400" dirty="0"/>
              <a:t>relevant </a:t>
            </a:r>
            <a:r>
              <a:rPr lang="en-US" sz="2400" dirty="0" smtClean="0"/>
              <a:t>measures </a:t>
            </a:r>
            <a:r>
              <a:rPr lang="en-US" sz="2400" dirty="0"/>
              <a:t>at that same level; </a:t>
            </a:r>
            <a:endParaRPr lang="en-US" sz="2400" dirty="0" smtClean="0"/>
          </a:p>
          <a:p>
            <a:pPr lvl="1"/>
            <a:r>
              <a:rPr lang="en-US" sz="2400" dirty="0" smtClean="0"/>
              <a:t>protect </a:t>
            </a:r>
            <a:r>
              <a:rPr lang="en-US" sz="2400" dirty="0"/>
              <a:t>confidentiality and share with </a:t>
            </a:r>
            <a:r>
              <a:rPr lang="en-US" sz="2400" dirty="0" smtClean="0"/>
              <a:t>users;</a:t>
            </a:r>
          </a:p>
          <a:p>
            <a:pPr lvl="1"/>
            <a:r>
              <a:rPr lang="en-US" sz="2400" dirty="0" smtClean="0"/>
              <a:t>Communications: </a:t>
            </a:r>
          </a:p>
          <a:p>
            <a:pPr lvl="2"/>
            <a:r>
              <a:rPr lang="en-US" dirty="0" smtClean="0"/>
              <a:t>Investing in excellent graphic design</a:t>
            </a:r>
          </a:p>
          <a:p>
            <a:pPr lvl="2"/>
            <a:r>
              <a:rPr lang="en-US" dirty="0" smtClean="0"/>
              <a:t>Working more closely with journalists</a:t>
            </a:r>
          </a:p>
          <a:p>
            <a:pPr lvl="2"/>
            <a:r>
              <a:rPr lang="en-US" dirty="0" smtClean="0"/>
              <a:t>Creating multiple products (e.g., one-page briefs) to translate information into digestible summaries</a:t>
            </a:r>
            <a:endParaRPr lang="en-US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Other Considerations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1768" r="37235"/>
          <a:stretch/>
        </p:blipFill>
        <p:spPr bwMode="auto">
          <a:xfrm>
            <a:off x="228600" y="1219200"/>
            <a:ext cx="1900190" cy="270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6477000"/>
            <a:ext cx="723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Sources: 2015 DataHaven Community Wellbeing </a:t>
            </a:r>
            <a:r>
              <a:rPr lang="en-US" sz="1100" dirty="0" smtClean="0"/>
              <a:t>Survey; (</a:t>
            </a:r>
            <a:r>
              <a:rPr lang="en-US" sz="1100" dirty="0" smtClean="0"/>
              <a:t>This slide is preliminary, please do not cite)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80634464"/>
      </p:ext>
    </p:extLst>
  </p:cSld>
  <p:clrMapOvr>
    <a:masterClrMapping/>
  </p:clrMapOvr>
  <p:transition advTm="1964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304800"/>
          <a:ext cx="8763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http://www.ciachef.edu/uploadedImages/Pages/Admissions_and_Financial_Aid/International_Students/stollen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04800"/>
            <a:ext cx="2567093" cy="1863213"/>
          </a:xfrm>
          <a:prstGeom prst="rect">
            <a:avLst/>
          </a:prstGeom>
          <a:noFill/>
        </p:spPr>
      </p:pic>
      <p:pic>
        <p:nvPicPr>
          <p:cNvPr id="2052" name="Picture 4" descr="http://www.gabpproperty.com/files/imagesGABPprop/product/300/PL9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4953000"/>
            <a:ext cx="1524000" cy="1524000"/>
          </a:xfrm>
          <a:prstGeom prst="rect">
            <a:avLst/>
          </a:prstGeom>
          <a:noFill/>
        </p:spPr>
      </p:pic>
      <p:pic>
        <p:nvPicPr>
          <p:cNvPr id="2054" name="Picture 6" descr="http://www.habitat.org/multimedia/the-chosen-house/media/tch-frontporch-lr_3w4ctl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9307" y="2667000"/>
            <a:ext cx="2056093" cy="1371708"/>
          </a:xfrm>
          <a:prstGeom prst="rect">
            <a:avLst/>
          </a:prstGeom>
          <a:noFill/>
        </p:spPr>
      </p:pic>
      <p:pic>
        <p:nvPicPr>
          <p:cNvPr id="6" name="Picture 5" descr="DataHaven_Blac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Indicator Programs: Data Sharing vs. Power Sharing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72633"/>
              </p:ext>
            </p:extLst>
          </p:nvPr>
        </p:nvGraphicFramePr>
        <p:xfrm>
          <a:off x="0" y="879157"/>
          <a:ext cx="9144000" cy="610808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5029200"/>
              </a:tblGrid>
              <a:tr h="5302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Sharing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Power Sharing</a:t>
                      </a:r>
                      <a:endParaRPr lang="en-US" sz="2400" b="0" dirty="0"/>
                    </a:p>
                  </a:txBody>
                  <a:tcPr/>
                </a:tc>
              </a:tr>
              <a:tr h="147924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smtClean="0"/>
                        <a:t>Single report,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product, or website produced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 smtClean="0"/>
                        <a:t>All control over product and schedule rests in one organization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 smtClean="0"/>
                        <a:t>State how the data might be used, but leave the actual use</a:t>
                      </a:r>
                      <a:r>
                        <a:rPr lang="en-US" sz="2400" b="1" baseline="0" dirty="0" smtClean="0"/>
                        <a:t> in others’ hands</a:t>
                      </a:r>
                      <a:endParaRPr lang="en-US" sz="2400" b="1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/>
                        <a:t>Collective production</a:t>
                      </a:r>
                      <a:r>
                        <a:rPr lang="en-US" sz="2400" b="0" baseline="0" dirty="0" smtClean="0"/>
                        <a:t>, evaluation, and ownership of multiple products over time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Planning for future projects together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Multiple users of product(s), using it in different ways with different voices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Shared funding/multiple funders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/>
                        <a:t>Others actively use the data, meaning that partners</a:t>
                      </a:r>
                      <a:r>
                        <a:rPr lang="en-US" sz="2400" b="0" baseline="0" dirty="0" smtClean="0"/>
                        <a:t> must b</a:t>
                      </a:r>
                      <a:r>
                        <a:rPr lang="en-US" sz="2400" b="0" dirty="0" smtClean="0"/>
                        <a:t>uild in more time and resources to ensure correct use.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/>
                        <a:t>Fund 2-3 years of dissemination.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Indicator Programs: Data Sharing vs. Power Sharing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6549"/>
              </p:ext>
            </p:extLst>
          </p:nvPr>
        </p:nvGraphicFramePr>
        <p:xfrm>
          <a:off x="0" y="879157"/>
          <a:ext cx="9144000" cy="610808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5029200"/>
              </a:tblGrid>
              <a:tr h="5302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Sharing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Power Sharing</a:t>
                      </a:r>
                      <a:endParaRPr lang="en-US" sz="2400" dirty="0"/>
                    </a:p>
                  </a:txBody>
                  <a:tcPr/>
                </a:tc>
              </a:tr>
              <a:tr h="147924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/>
                        <a:t>Single report,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dirty="0" smtClean="0"/>
                        <a:t>product, or website produced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/>
                        <a:t>All control over product and schedule rests in one organization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/>
                        <a:t>State how data might be used, but leave the actual use</a:t>
                      </a:r>
                      <a:r>
                        <a:rPr lang="en-US" sz="2400" b="0" baseline="0" dirty="0" smtClean="0"/>
                        <a:t> in others’ hands</a:t>
                      </a:r>
                      <a:endParaRPr lang="en-US" sz="2400" b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smtClean="0"/>
                        <a:t>Collective production</a:t>
                      </a:r>
                      <a:r>
                        <a:rPr lang="en-US" sz="2400" b="1" baseline="0" dirty="0" smtClean="0"/>
                        <a:t>, evaluation, and ownership of multiple products over time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Planning for future projects together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Multiple users of product(s), using it in different ways with different voices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Shared funding/multiple funders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smtClean="0"/>
                        <a:t>Others actively use the data, meaning that partners must build in more time and resources to ensure correct use.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smtClean="0"/>
                        <a:t>Fund 2-3 years of dissemination.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534400" cy="4343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400" b="1" dirty="0" smtClean="0"/>
              <a:t>DataHaven is a non-profit organization with a 25-year history of public service to Greater New Haven and </a:t>
            </a:r>
            <a:r>
              <a:rPr lang="en-US" sz="2400" b="1" dirty="0" smtClean="0"/>
              <a:t>Connecticut.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1400" b="1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n-US" sz="2400" b="1" dirty="0" smtClean="0"/>
              <a:t>ctdatahaven.org</a:t>
            </a:r>
            <a:endParaRPr lang="en-US" sz="2400" b="1" dirty="0" smtClean="0"/>
          </a:p>
        </p:txBody>
      </p:sp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About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Indicator Programs: Data Sharing vs. Power Sharing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6549"/>
              </p:ext>
            </p:extLst>
          </p:nvPr>
        </p:nvGraphicFramePr>
        <p:xfrm>
          <a:off x="0" y="879157"/>
          <a:ext cx="9144000" cy="610808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5029200"/>
              </a:tblGrid>
              <a:tr h="5302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Sharing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Power Sharing</a:t>
                      </a:r>
                      <a:endParaRPr lang="en-US" sz="2400" dirty="0"/>
                    </a:p>
                  </a:txBody>
                  <a:tcPr/>
                </a:tc>
              </a:tr>
              <a:tr h="147924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/>
                        <a:t>Single report,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dirty="0" smtClean="0"/>
                        <a:t>product, or website produced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/>
                        <a:t>All control over product and schedule rests in one organization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/>
                        <a:t>State how data might be used, but leave the actual use</a:t>
                      </a:r>
                      <a:r>
                        <a:rPr lang="en-US" sz="2400" b="0" baseline="0" dirty="0" smtClean="0"/>
                        <a:t> in others’ hands</a:t>
                      </a:r>
                      <a:endParaRPr lang="en-US" sz="2400" b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smtClean="0"/>
                        <a:t>Collective production</a:t>
                      </a:r>
                      <a:r>
                        <a:rPr lang="en-US" sz="2400" b="1" baseline="0" dirty="0" smtClean="0"/>
                        <a:t>, evaluation, and ownership of multiple products over time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Planning for future projects together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Multiple users of product(s), using it in different ways with different voices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Shared funding/multiple funders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smtClean="0"/>
                        <a:t>Others actively use the data, meaning that partners must build in more time and resources to ensure correct use.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smtClean="0"/>
                        <a:t>Fund 2-3 years of dissemination.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Typical Reactions to Neighborhood Indicator Programs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879157"/>
          <a:ext cx="9144000" cy="532448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105400"/>
                <a:gridCol w="4038600"/>
              </a:tblGrid>
              <a:tr h="5302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Desired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Avoidable</a:t>
                      </a:r>
                      <a:endParaRPr lang="en-US" sz="2400" dirty="0"/>
                    </a:p>
                  </a:txBody>
                  <a:tcPr/>
                </a:tc>
              </a:tr>
              <a:tr h="14792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“We now</a:t>
                      </a:r>
                      <a:r>
                        <a:rPr lang="en-US" sz="2400" b="1" baseline="0" dirty="0" smtClean="0"/>
                        <a:t> have data we can believe in.”</a:t>
                      </a:r>
                    </a:p>
                    <a:p>
                      <a:r>
                        <a:rPr lang="en-US" sz="2400" b="1" baseline="0" dirty="0" smtClean="0"/>
                        <a:t>“We can see ourselves in this data”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“We don’t believe the data… that people don’t think our parks are in good condition.</a:t>
                      </a:r>
                      <a:r>
                        <a:rPr lang="en-US" sz="2400" b="1" baseline="0" dirty="0" smtClean="0"/>
                        <a:t> M</a:t>
                      </a:r>
                      <a:r>
                        <a:rPr lang="en-US" sz="2400" b="1" dirty="0" smtClean="0"/>
                        <a:t>y park is beautiful”</a:t>
                      </a:r>
                      <a:endParaRPr lang="en-US" sz="2400" b="1" dirty="0"/>
                    </a:p>
                  </a:txBody>
                  <a:tcPr/>
                </a:tc>
              </a:tr>
              <a:tr h="1760516">
                <a:tc>
                  <a:txBody>
                    <a:bodyPr/>
                    <a:lstStyle/>
                    <a:p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47924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4867" t="9037" r="2604" b="18674"/>
          <a:stretch/>
        </p:blipFill>
        <p:spPr bwMode="auto">
          <a:xfrm>
            <a:off x="228600" y="2416629"/>
            <a:ext cx="3886200" cy="44413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17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Typical Reactions to Neighborhood Indicator Programs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879157"/>
          <a:ext cx="9144000" cy="532448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105400"/>
                <a:gridCol w="4038600"/>
              </a:tblGrid>
              <a:tr h="5302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Desired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Avoidable</a:t>
                      </a:r>
                      <a:endParaRPr lang="en-US" sz="2400" dirty="0"/>
                    </a:p>
                  </a:txBody>
                  <a:tcPr/>
                </a:tc>
              </a:tr>
              <a:tr h="147924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“We now</a:t>
                      </a:r>
                      <a:r>
                        <a:rPr lang="en-US" sz="2400" baseline="0" dirty="0" smtClean="0"/>
                        <a:t> have data we can believe in.”</a:t>
                      </a:r>
                    </a:p>
                    <a:p>
                      <a:r>
                        <a:rPr lang="en-US" sz="2400" baseline="0" dirty="0" smtClean="0"/>
                        <a:t>“We can see ourselves in this data”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“We don’t believe the data… that people don’t think our parks are in good condition.</a:t>
                      </a:r>
                      <a:r>
                        <a:rPr lang="en-US" sz="2400" baseline="0" dirty="0" smtClean="0"/>
                        <a:t> M</a:t>
                      </a:r>
                      <a:r>
                        <a:rPr lang="en-US" sz="2400" dirty="0" smtClean="0"/>
                        <a:t>y park is beautiful”</a:t>
                      </a:r>
                      <a:endParaRPr lang="en-US" sz="2400" dirty="0"/>
                    </a:p>
                  </a:txBody>
                  <a:tcPr/>
                </a:tc>
              </a:tr>
              <a:tr h="176051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“The data has been an</a:t>
                      </a:r>
                      <a:r>
                        <a:rPr lang="en-US" sz="2400" b="1" baseline="0" dirty="0" smtClean="0"/>
                        <a:t> e</a:t>
                      </a:r>
                      <a:r>
                        <a:rPr lang="en-US" sz="2400" b="1" dirty="0" smtClean="0"/>
                        <a:t>xtraordinary way to bring people together”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“We helped design the questions and choose the data used”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“How was this report used?”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“How was data collected?”</a:t>
                      </a:r>
                    </a:p>
                    <a:p>
                      <a:r>
                        <a:rPr lang="en-US" sz="2400" b="1" dirty="0" smtClean="0"/>
                        <a:t>“This is our report, don’t speak for us”</a:t>
                      </a:r>
                      <a:endParaRPr lang="en-US" sz="2400" b="1" dirty="0"/>
                    </a:p>
                  </a:txBody>
                  <a:tcPr/>
                </a:tc>
              </a:tr>
              <a:tr h="147924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Typical Reactions to Neighborhood Indicator Programs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879157"/>
          <a:ext cx="9144000" cy="539972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105400"/>
                <a:gridCol w="4038600"/>
              </a:tblGrid>
              <a:tr h="5302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Desired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Avoidable</a:t>
                      </a:r>
                      <a:endParaRPr lang="en-US" sz="2400" dirty="0"/>
                    </a:p>
                  </a:txBody>
                  <a:tcPr/>
                </a:tc>
              </a:tr>
              <a:tr h="147924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“We now</a:t>
                      </a:r>
                      <a:r>
                        <a:rPr lang="en-US" sz="2400" baseline="0" dirty="0" smtClean="0"/>
                        <a:t> have data we can believe in.”</a:t>
                      </a:r>
                    </a:p>
                    <a:p>
                      <a:r>
                        <a:rPr lang="en-US" sz="2400" baseline="0" dirty="0" smtClean="0"/>
                        <a:t>“We can see ourselves in this data”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“We don’t believe the data… that people don’t think our parks are in good condition.</a:t>
                      </a:r>
                      <a:r>
                        <a:rPr lang="en-US" sz="2400" baseline="0" dirty="0" smtClean="0"/>
                        <a:t> M</a:t>
                      </a:r>
                      <a:r>
                        <a:rPr lang="en-US" sz="2400" dirty="0" smtClean="0"/>
                        <a:t>y park is beautiful”</a:t>
                      </a:r>
                      <a:endParaRPr lang="en-US" sz="2400" dirty="0"/>
                    </a:p>
                  </a:txBody>
                  <a:tcPr/>
                </a:tc>
              </a:tr>
              <a:tr h="1760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“The data has been an</a:t>
                      </a:r>
                      <a:r>
                        <a:rPr lang="en-US" sz="2400" baseline="0" dirty="0" smtClean="0"/>
                        <a:t> e</a:t>
                      </a:r>
                      <a:r>
                        <a:rPr lang="en-US" sz="2400" dirty="0" smtClean="0"/>
                        <a:t>xtraordinary way to bring people together”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“We helped design the questions and choose the data used”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“How was this report used?”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“How was data collected?”</a:t>
                      </a:r>
                    </a:p>
                    <a:p>
                      <a:r>
                        <a:rPr lang="en-US" sz="2400" dirty="0" smtClean="0"/>
                        <a:t>“This is our report, don’t speak for us”</a:t>
                      </a:r>
                      <a:endParaRPr lang="en-US" sz="2400" dirty="0"/>
                    </a:p>
                  </a:txBody>
                  <a:tcPr/>
                </a:tc>
              </a:tr>
              <a:tr h="14792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“We carry this</a:t>
                      </a:r>
                      <a:r>
                        <a:rPr lang="en-US" sz="2400" b="1" baseline="0" dirty="0" smtClean="0"/>
                        <a:t> everywhere we go!”</a:t>
                      </a:r>
                    </a:p>
                    <a:p>
                      <a:r>
                        <a:rPr lang="en-US" sz="2400" b="1" baseline="0" dirty="0" smtClean="0"/>
                        <a:t>“We refer to these data all the time”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“This is hard to read.”</a:t>
                      </a:r>
                    </a:p>
                    <a:p>
                      <a:r>
                        <a:rPr lang="en-US" sz="2400" b="1" dirty="0" smtClean="0"/>
                        <a:t>“Data</a:t>
                      </a:r>
                      <a:r>
                        <a:rPr lang="en-US" sz="2400" b="1" baseline="0" dirty="0" smtClean="0"/>
                        <a:t> for the whole city/county isn’t useful to my area”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066800"/>
            <a:ext cx="62484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Community Index (2013) and Community Wellbeing Survey/Neighborhood Survey  (2012) of 2,600 randomly-selected adults</a:t>
            </a:r>
          </a:p>
          <a:p>
            <a:endParaRPr lang="en-US" sz="2400" dirty="0"/>
          </a:p>
          <a:p>
            <a:r>
              <a:rPr lang="en-US" sz="2400" dirty="0" smtClean="0"/>
              <a:t>One report/tool, </a:t>
            </a:r>
            <a:r>
              <a:rPr lang="en-US" sz="2400" dirty="0"/>
              <a:t>but inputs include</a:t>
            </a:r>
          </a:p>
          <a:p>
            <a:pPr lvl="1"/>
            <a:r>
              <a:rPr lang="en-US" sz="2000" dirty="0"/>
              <a:t>Hospitals</a:t>
            </a:r>
          </a:p>
          <a:p>
            <a:pPr lvl="1"/>
            <a:r>
              <a:rPr lang="en-US" sz="2000" dirty="0"/>
              <a:t>City health departments</a:t>
            </a:r>
          </a:p>
          <a:p>
            <a:pPr lvl="1"/>
            <a:r>
              <a:rPr lang="en-US" sz="2000" dirty="0"/>
              <a:t>Funders/United Ways</a:t>
            </a:r>
          </a:p>
          <a:p>
            <a:pPr lvl="1"/>
            <a:r>
              <a:rPr lang="en-US" sz="2000" dirty="0"/>
              <a:t>Public school systems</a:t>
            </a:r>
          </a:p>
          <a:p>
            <a:pPr lvl="1"/>
            <a:r>
              <a:rPr lang="en-US" sz="2000" dirty="0"/>
              <a:t>Economic development</a:t>
            </a:r>
          </a:p>
          <a:p>
            <a:pPr lvl="1"/>
            <a:r>
              <a:rPr lang="en-US" sz="2000" dirty="0"/>
              <a:t>Health and human services providers</a:t>
            </a:r>
          </a:p>
          <a:p>
            <a:pPr lvl="1"/>
            <a:r>
              <a:rPr lang="en-US" sz="2000" dirty="0"/>
              <a:t>Residents (through primary data </a:t>
            </a:r>
            <a:r>
              <a:rPr lang="en-US" sz="2000" dirty="0" smtClean="0"/>
              <a:t>collection and partnerships)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+mn-lt"/>
              </a:rPr>
              <a:t>Timeline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TitleBlock350.jpg"/>
          <p:cNvPicPr>
            <a:picLocks noChangeAspect="1"/>
          </p:cNvPicPr>
          <p:nvPr/>
        </p:nvPicPr>
        <p:blipFill>
          <a:blip r:embed="rId4" cstate="print"/>
          <a:srcRect r="6452" b="5396"/>
          <a:stretch>
            <a:fillRect/>
          </a:stretch>
        </p:blipFill>
        <p:spPr>
          <a:xfrm>
            <a:off x="228600" y="1107757"/>
            <a:ext cx="2514600" cy="28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08620"/>
      </p:ext>
    </p:extLst>
  </p:cSld>
  <p:clrMapOvr>
    <a:masterClrMapping/>
  </p:clrMapOvr>
  <p:transition advTm="1964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066800"/>
            <a:ext cx="62484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Community Index (2013) and Community Wellbeing Survey/Neighborhood Survey  (2012) of 2,600 randomly-selected adults</a:t>
            </a:r>
          </a:p>
          <a:p>
            <a:endParaRPr lang="en-US" sz="2400" dirty="0"/>
          </a:p>
          <a:p>
            <a:r>
              <a:rPr lang="en-US" sz="2400" dirty="0" smtClean="0"/>
              <a:t>One report/tool, </a:t>
            </a:r>
            <a:r>
              <a:rPr lang="en-US" sz="2400" dirty="0"/>
              <a:t>but inputs include</a:t>
            </a:r>
          </a:p>
          <a:p>
            <a:pPr lvl="1"/>
            <a:r>
              <a:rPr lang="en-US" sz="2000" dirty="0"/>
              <a:t>Hospitals</a:t>
            </a:r>
          </a:p>
          <a:p>
            <a:pPr lvl="1"/>
            <a:r>
              <a:rPr lang="en-US" sz="2000" dirty="0"/>
              <a:t>City health departments</a:t>
            </a:r>
          </a:p>
          <a:p>
            <a:pPr lvl="1"/>
            <a:r>
              <a:rPr lang="en-US" sz="2000" dirty="0"/>
              <a:t>Funders/United Ways</a:t>
            </a:r>
          </a:p>
          <a:p>
            <a:pPr lvl="1"/>
            <a:r>
              <a:rPr lang="en-US" sz="2000" dirty="0"/>
              <a:t>Public school systems</a:t>
            </a:r>
          </a:p>
          <a:p>
            <a:pPr lvl="1"/>
            <a:r>
              <a:rPr lang="en-US" sz="2000" dirty="0"/>
              <a:t>Economic development</a:t>
            </a:r>
          </a:p>
          <a:p>
            <a:pPr lvl="1"/>
            <a:r>
              <a:rPr lang="en-US" sz="2000" dirty="0"/>
              <a:t>Health and human services providers</a:t>
            </a:r>
          </a:p>
          <a:p>
            <a:pPr lvl="1"/>
            <a:r>
              <a:rPr lang="en-US" sz="2000" dirty="0"/>
              <a:t>Residents (through primary data </a:t>
            </a:r>
            <a:r>
              <a:rPr lang="en-US" sz="2000" dirty="0" smtClean="0"/>
              <a:t>collection and partnerships)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+mn-lt"/>
              </a:rPr>
              <a:t>Timeline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TitleBlock350.jpg"/>
          <p:cNvPicPr>
            <a:picLocks noChangeAspect="1"/>
          </p:cNvPicPr>
          <p:nvPr/>
        </p:nvPicPr>
        <p:blipFill>
          <a:blip r:embed="rId4" cstate="print"/>
          <a:srcRect r="6452" b="5396"/>
          <a:stretch>
            <a:fillRect/>
          </a:stretch>
        </p:blipFill>
        <p:spPr>
          <a:xfrm>
            <a:off x="228600" y="1107757"/>
            <a:ext cx="2514600" cy="28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69463"/>
      </p:ext>
    </p:extLst>
  </p:cSld>
  <p:clrMapOvr>
    <a:masterClrMapping/>
  </p:clrMapOvr>
  <p:transition advTm="1964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066800"/>
            <a:ext cx="51816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Community Index (2013) and Community Wellbeing Survey (2012)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Statewide expansion of Community Wellbeing Survey to 20,000 interviews (2015)</a:t>
            </a:r>
          </a:p>
          <a:p>
            <a:r>
              <a:rPr lang="en-US" sz="2400" dirty="0" smtClean="0"/>
              <a:t>2016 Community Wellbeing Index</a:t>
            </a:r>
          </a:p>
          <a:p>
            <a:pPr lvl="1"/>
            <a:r>
              <a:rPr lang="en-US" sz="2000" dirty="0" smtClean="0"/>
              <a:t>Greater New Haven</a:t>
            </a:r>
          </a:p>
          <a:p>
            <a:pPr lvl="1"/>
            <a:r>
              <a:rPr lang="en-US" sz="2000" dirty="0" smtClean="0"/>
              <a:t>Fairfield County</a:t>
            </a:r>
          </a:p>
          <a:p>
            <a:pPr lvl="1"/>
            <a:r>
              <a:rPr lang="en-US" sz="2000" dirty="0" smtClean="0"/>
              <a:t>Lower Naugatuck Valley partnership</a:t>
            </a:r>
          </a:p>
          <a:p>
            <a:pPr lvl="1"/>
            <a:r>
              <a:rPr lang="en-US" sz="2000" dirty="0" smtClean="0"/>
              <a:t>Town-level reports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+mn-lt"/>
              </a:rPr>
              <a:t>Timeline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TitleBlock350.jpg"/>
          <p:cNvPicPr>
            <a:picLocks noChangeAspect="1"/>
          </p:cNvPicPr>
          <p:nvPr/>
        </p:nvPicPr>
        <p:blipFill>
          <a:blip r:embed="rId4" cstate="print"/>
          <a:srcRect r="6452" b="5396"/>
          <a:stretch>
            <a:fillRect/>
          </a:stretch>
        </p:blipFill>
        <p:spPr>
          <a:xfrm>
            <a:off x="228600" y="1107757"/>
            <a:ext cx="2514600" cy="2850602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5334000" y="1981200"/>
            <a:ext cx="2057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343972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26087"/>
      </p:ext>
    </p:extLst>
  </p:cSld>
  <p:clrMapOvr>
    <a:masterClrMapping/>
  </p:clrMapOvr>
  <p:transition advTm="1964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7824" r="31615" b="12917"/>
          <a:stretch/>
        </p:blipFill>
        <p:spPr bwMode="auto">
          <a:xfrm>
            <a:off x="6245441" y="2688802"/>
            <a:ext cx="2895600" cy="402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70866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Greater New Haven Community Index (2013) and Community Wellbeing Survey (2012)</a:t>
            </a:r>
            <a:endParaRPr lang="en-US" sz="2400" dirty="0" smtClean="0"/>
          </a:p>
        </p:txBody>
      </p:sp>
      <p:pic>
        <p:nvPicPr>
          <p:cNvPr id="5" name="Picture 4" descr="DataHaven_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6540726"/>
            <a:ext cx="1161648" cy="190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933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+mn-lt"/>
              </a:rPr>
              <a:t>Timeline</a:t>
            </a:r>
            <a:endParaRPr lang="en-US" sz="26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TitleBlock350.jpg"/>
          <p:cNvPicPr>
            <a:picLocks noChangeAspect="1"/>
          </p:cNvPicPr>
          <p:nvPr/>
        </p:nvPicPr>
        <p:blipFill>
          <a:blip r:embed="rId5" cstate="print"/>
          <a:srcRect r="6452" b="5396"/>
          <a:stretch>
            <a:fillRect/>
          </a:stretch>
        </p:blipFill>
        <p:spPr>
          <a:xfrm>
            <a:off x="305540" y="1107757"/>
            <a:ext cx="1106581" cy="1254443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4820" y="2688802"/>
            <a:ext cx="2818660" cy="404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migrationCover.JPG"/>
          <p:cNvPicPr>
            <a:picLocks noChangeAspect="1"/>
          </p:cNvPicPr>
          <p:nvPr/>
        </p:nvPicPr>
        <p:blipFill>
          <a:blip r:embed="rId7" cstate="print"/>
          <a:srcRect r="3411"/>
          <a:stretch>
            <a:fillRect/>
          </a:stretch>
        </p:blipFill>
        <p:spPr>
          <a:xfrm>
            <a:off x="305540" y="2603802"/>
            <a:ext cx="2514600" cy="3374212"/>
          </a:xfrm>
          <a:prstGeom prst="rect">
            <a:avLst/>
          </a:prstGeom>
        </p:spPr>
      </p:pic>
      <p:pic>
        <p:nvPicPr>
          <p:cNvPr id="13" name="Picture 12" descr="Transport_Cov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9072" y="3632515"/>
            <a:ext cx="2419768" cy="3149285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4419600" y="2022217"/>
            <a:ext cx="1309144" cy="492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53184"/>
      </p:ext>
    </p:extLst>
  </p:cSld>
  <p:clrMapOvr>
    <a:masterClrMapping/>
  </p:clrMapOvr>
  <p:transition advTm="1964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1221</Words>
  <Application>Microsoft Office PowerPoint</Application>
  <PresentationFormat>On-screen Show (4:3)</PresentationFormat>
  <Paragraphs>195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DataHaven Community Wellbeing Survey</vt:lpstr>
      <vt:lpstr>Percent who feel their area is a good place to raise children</vt:lpstr>
      <vt:lpstr>Percent who feel their area is a good place to raise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Mark3</dc:creator>
  <cp:lastModifiedBy>Mark</cp:lastModifiedBy>
  <cp:revision>102</cp:revision>
  <dcterms:created xsi:type="dcterms:W3CDTF">2015-03-02T22:41:32Z</dcterms:created>
  <dcterms:modified xsi:type="dcterms:W3CDTF">2016-04-07T21:46:23Z</dcterms:modified>
</cp:coreProperties>
</file>