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7"/>
  </p:notesMasterIdLst>
  <p:sldIdLst>
    <p:sldId id="281" r:id="rId2"/>
    <p:sldId id="270" r:id="rId3"/>
    <p:sldId id="277" r:id="rId4"/>
    <p:sldId id="257" r:id="rId5"/>
    <p:sldId id="258" r:id="rId6"/>
    <p:sldId id="276" r:id="rId7"/>
    <p:sldId id="256" r:id="rId8"/>
    <p:sldId id="261" r:id="rId9"/>
    <p:sldId id="262" r:id="rId10"/>
    <p:sldId id="278" r:id="rId11"/>
    <p:sldId id="264" r:id="rId12"/>
    <p:sldId id="263" r:id="rId13"/>
    <p:sldId id="265" r:id="rId14"/>
    <p:sldId id="272" r:id="rId15"/>
    <p:sldId id="282" r:id="rId16"/>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5435" autoAdjust="0"/>
  </p:normalViewPr>
  <p:slideViewPr>
    <p:cSldViewPr snapToGrid="0">
      <p:cViewPr varScale="1">
        <p:scale>
          <a:sx n="75" d="100"/>
          <a:sy n="75" d="100"/>
        </p:scale>
        <p:origin x="2556" y="6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6A3C299-ED9A-47B7-9BE6-14C5478ABEE5}" type="datetimeFigureOut">
              <a:rPr lang="en-US" smtClean="0"/>
              <a:t>3/29/2016</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A87CCFE-1045-4E5F-A45C-E651DBFB93AF}" type="slidenum">
              <a:rPr lang="en-US" smtClean="0"/>
              <a:t>‹#›</a:t>
            </a:fld>
            <a:endParaRPr lang="en-US"/>
          </a:p>
        </p:txBody>
      </p:sp>
    </p:spTree>
    <p:extLst>
      <p:ext uri="{BB962C8B-B14F-4D97-AF65-F5344CB8AC3E}">
        <p14:creationId xmlns:p14="http://schemas.microsoft.com/office/powerpoint/2010/main" val="2390131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Katie Pritchard, representing</a:t>
            </a:r>
            <a:r>
              <a:rPr lang="en-US" baseline="0" dirty="0"/>
              <a:t> Milwaukee as the newest site of NNIP and partnership of funders and </a:t>
            </a:r>
            <a:r>
              <a:rPr lang="en-US" baseline="0" dirty="0" err="1"/>
              <a:t>usesers</a:t>
            </a:r>
            <a:r>
              <a:rPr lang="en-US" baseline="0" dirty="0"/>
              <a:t> that are determined to secure a sustainable data intermediary in our community. I will talk this afternoon about two inventories of services that are used by both traditional and new audiences and some lessons that may be of interest to you. The first is an inventory of free and community clinics and the second is an inventory of programs that are working well at the intersection of community development, criminal justice and health. </a:t>
            </a:r>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1</a:t>
            </a:fld>
            <a:endParaRPr lang="en-US"/>
          </a:p>
        </p:txBody>
      </p:sp>
    </p:spTree>
    <p:extLst>
      <p:ext uri="{BB962C8B-B14F-4D97-AF65-F5344CB8AC3E}">
        <p14:creationId xmlns:p14="http://schemas.microsoft.com/office/powerpoint/2010/main" val="268642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inventory</a:t>
            </a:r>
            <a:r>
              <a:rPr lang="en-US" baseline="0" dirty="0"/>
              <a:t> here: </a:t>
            </a:r>
            <a:endParaRPr lang="en-US" dirty="0"/>
          </a:p>
          <a:p>
            <a:r>
              <a:rPr lang="en-US" dirty="0"/>
              <a:t>A resources that describes the work of agencies and programs such as local nonprofits,</a:t>
            </a:r>
            <a:r>
              <a:rPr lang="en-US" baseline="0" dirty="0"/>
              <a:t> MPD, and the </a:t>
            </a:r>
            <a:r>
              <a:rPr lang="en-US" baseline="0" dirty="0" err="1"/>
              <a:t>Zilber</a:t>
            </a:r>
            <a:r>
              <a:rPr lang="en-US" baseline="0" dirty="0"/>
              <a:t> School of Public Health,</a:t>
            </a:r>
            <a:r>
              <a:rPr lang="en-US" dirty="0"/>
              <a:t> working well at the intersection of</a:t>
            </a:r>
            <a:r>
              <a:rPr lang="en-US" baseline="0" dirty="0"/>
              <a:t> public health/health care, safety/criminal justice, and community development/economic development in Milwaukee</a:t>
            </a:r>
          </a:p>
          <a:p>
            <a:r>
              <a:rPr lang="en-US" baseline="0" dirty="0"/>
              <a:t>Identify potential partners and resources, learn with and from each other, and discover opportunities to secure a safer, healthier, and more prosperous Milwaukee</a:t>
            </a:r>
          </a:p>
          <a:p>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10</a:t>
            </a:fld>
            <a:endParaRPr lang="en-US"/>
          </a:p>
        </p:txBody>
      </p:sp>
    </p:spTree>
    <p:extLst>
      <p:ext uri="{BB962C8B-B14F-4D97-AF65-F5344CB8AC3E}">
        <p14:creationId xmlns:p14="http://schemas.microsoft.com/office/powerpoint/2010/main" val="4204933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Screenshot</a:t>
            </a:r>
            <a:r>
              <a:rPr lang="en-US" baseline="0" dirty="0"/>
              <a:t> of a 2D network</a:t>
            </a:r>
          </a:p>
          <a:p>
            <a:r>
              <a:rPr lang="en-US" dirty="0"/>
              <a:t>Opportunity to use innovative</a:t>
            </a:r>
            <a:r>
              <a:rPr lang="en-US" baseline="0" dirty="0"/>
              <a:t> technology to interpret and present data. </a:t>
            </a:r>
          </a:p>
          <a:p>
            <a:endParaRPr lang="en-US" dirty="0"/>
          </a:p>
          <a:p>
            <a:r>
              <a:rPr lang="en-US" baseline="0" dirty="0"/>
              <a:t>Use of network analysis</a:t>
            </a:r>
            <a:endParaRPr lang="en-US" dirty="0"/>
          </a:p>
          <a:p>
            <a:r>
              <a:rPr lang="en-US" dirty="0"/>
              <a:t>Can visually</a:t>
            </a:r>
            <a:r>
              <a:rPr lang="en-US" baseline="0" dirty="0"/>
              <a:t> show who’s bridging the sectors, answering more directly where the intersection of these sectors is occurring</a:t>
            </a:r>
          </a:p>
          <a:p>
            <a:endParaRPr lang="en-US" baseline="0" dirty="0"/>
          </a:p>
        </p:txBody>
      </p:sp>
      <p:sp>
        <p:nvSpPr>
          <p:cNvPr id="4" name="Slide Number Placeholder 3"/>
          <p:cNvSpPr>
            <a:spLocks noGrp="1"/>
          </p:cNvSpPr>
          <p:nvPr>
            <p:ph type="sldNum" sz="quarter" idx="10"/>
          </p:nvPr>
        </p:nvSpPr>
        <p:spPr/>
        <p:txBody>
          <a:bodyPr/>
          <a:lstStyle/>
          <a:p>
            <a:fld id="{EA87CCFE-1045-4E5F-A45C-E651DBFB93AF}" type="slidenum">
              <a:rPr lang="en-US" smtClean="0"/>
              <a:t>11</a:t>
            </a:fld>
            <a:endParaRPr lang="en-US"/>
          </a:p>
        </p:txBody>
      </p:sp>
    </p:spTree>
    <p:extLst>
      <p:ext uri="{BB962C8B-B14F-4D97-AF65-F5344CB8AC3E}">
        <p14:creationId xmlns:p14="http://schemas.microsoft.com/office/powerpoint/2010/main" val="108181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GIF </a:t>
            </a:r>
            <a:r>
              <a:rPr lang="en-US" baseline="0" dirty="0"/>
              <a:t>showing 3D network</a:t>
            </a:r>
          </a:p>
          <a:p>
            <a:r>
              <a:rPr lang="en-US" baseline="0" dirty="0"/>
              <a:t>Continue with use of network analysis</a:t>
            </a:r>
            <a:endParaRPr lang="en-US" dirty="0"/>
          </a:p>
          <a:p>
            <a:r>
              <a:rPr lang="en-US" baseline="0" dirty="0"/>
              <a:t>Display interactions happening in Milwaukee, not just with this inventory but in some of our neighborhood work</a:t>
            </a:r>
            <a:endParaRPr lang="en-US" dirty="0"/>
          </a:p>
          <a:p>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12</a:t>
            </a:fld>
            <a:endParaRPr lang="en-US"/>
          </a:p>
        </p:txBody>
      </p:sp>
    </p:spTree>
    <p:extLst>
      <p:ext uri="{BB962C8B-B14F-4D97-AF65-F5344CB8AC3E}">
        <p14:creationId xmlns:p14="http://schemas.microsoft.com/office/powerpoint/2010/main" val="93010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Other examples</a:t>
            </a:r>
          </a:p>
          <a:p>
            <a:r>
              <a:rPr lang="en-US" dirty="0"/>
              <a:t>For example, the Northwestern Mutual Foundation</a:t>
            </a:r>
            <a:r>
              <a:rPr lang="en-US" baseline="0" dirty="0"/>
              <a:t> has identified three neighborhoods in which they are investing. Their theory of change is that if the neighborhood organizations that they support are working well together, conditions in the neighborhood will improve. This baseline network analysis provides a snapshot of initial conditions that will be used to assess progress over time. </a:t>
            </a:r>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13</a:t>
            </a:fld>
            <a:endParaRPr lang="en-US"/>
          </a:p>
        </p:txBody>
      </p:sp>
    </p:spTree>
    <p:extLst>
      <p:ext uri="{BB962C8B-B14F-4D97-AF65-F5344CB8AC3E}">
        <p14:creationId xmlns:p14="http://schemas.microsoft.com/office/powerpoint/2010/main" val="2849422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day pic.</a:t>
            </a:r>
          </a:p>
          <a:p>
            <a:endParaRPr lang="en-US" dirty="0"/>
          </a:p>
          <a:p>
            <a:r>
              <a:rPr lang="en-US" dirty="0"/>
              <a:t>Importance</a:t>
            </a:r>
            <a:r>
              <a:rPr lang="en-US" baseline="0" dirty="0"/>
              <a:t> of involving the community</a:t>
            </a:r>
          </a:p>
          <a:p>
            <a:endParaRPr lang="en-US" baseline="0" dirty="0"/>
          </a:p>
          <a:p>
            <a:r>
              <a:rPr lang="en-US" baseline="0" dirty="0"/>
              <a:t>New audiences and new approaches – </a:t>
            </a:r>
            <a:r>
              <a:rPr lang="en-US" u="none" baseline="0" dirty="0"/>
              <a:t>tying</a:t>
            </a:r>
            <a:r>
              <a:rPr lang="en-US" baseline="0" dirty="0"/>
              <a:t> our work back to NNIP and making our data useful and used. </a:t>
            </a:r>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14</a:t>
            </a:fld>
            <a:endParaRPr lang="en-US"/>
          </a:p>
        </p:txBody>
      </p:sp>
    </p:spTree>
    <p:extLst>
      <p:ext uri="{BB962C8B-B14F-4D97-AF65-F5344CB8AC3E}">
        <p14:creationId xmlns:p14="http://schemas.microsoft.com/office/powerpoint/2010/main" val="211435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while our methods of collecting the information</a:t>
            </a:r>
            <a:r>
              <a:rPr lang="en-US" baseline="0" dirty="0"/>
              <a:t> require</a:t>
            </a:r>
          </a:p>
          <a:p>
            <a:r>
              <a:rPr lang="en-US" baseline="0" dirty="0"/>
              <a:t>The need to build trust among partners,</a:t>
            </a:r>
          </a:p>
          <a:p>
            <a:r>
              <a:rPr lang="en-US" baseline="0" dirty="0"/>
              <a:t>Consideration of our end users, </a:t>
            </a:r>
          </a:p>
          <a:p>
            <a:r>
              <a:rPr lang="en-US" baseline="0" dirty="0"/>
              <a:t>Recognition that its developmental but that we have to start somewhere and </a:t>
            </a:r>
          </a:p>
          <a:p>
            <a:r>
              <a:rPr lang="en-US" baseline="0" dirty="0"/>
              <a:t>a push to </a:t>
            </a:r>
          </a:p>
          <a:p>
            <a:r>
              <a:rPr lang="en-US" dirty="0"/>
              <a:t>Going beyond the usual user and uses.</a:t>
            </a:r>
          </a:p>
          <a:p>
            <a:endParaRPr lang="en-US" dirty="0"/>
          </a:p>
          <a:p>
            <a:r>
              <a:rPr lang="en-US" dirty="0"/>
              <a:t>The data derived from</a:t>
            </a:r>
            <a:r>
              <a:rPr lang="en-US" baseline="0" dirty="0"/>
              <a:t> these inventories are not sitting on the shelf!</a:t>
            </a:r>
            <a:r>
              <a:rPr lang="en-US" dirty="0"/>
              <a:t> </a:t>
            </a:r>
          </a:p>
        </p:txBody>
      </p:sp>
      <p:sp>
        <p:nvSpPr>
          <p:cNvPr id="4" name="Slide Number Placeholder 3"/>
          <p:cNvSpPr>
            <a:spLocks noGrp="1"/>
          </p:cNvSpPr>
          <p:nvPr>
            <p:ph type="sldNum" sz="quarter" idx="10"/>
          </p:nvPr>
        </p:nvSpPr>
        <p:spPr/>
        <p:txBody>
          <a:bodyPr/>
          <a:lstStyle/>
          <a:p>
            <a:fld id="{EA87CCFE-1045-4E5F-A45C-E651DBFB93AF}" type="slidenum">
              <a:rPr lang="en-US" smtClean="0"/>
              <a:t>15</a:t>
            </a:fld>
            <a:endParaRPr lang="en-US"/>
          </a:p>
        </p:txBody>
      </p:sp>
    </p:spTree>
    <p:extLst>
      <p:ext uri="{BB962C8B-B14F-4D97-AF65-F5344CB8AC3E}">
        <p14:creationId xmlns:p14="http://schemas.microsoft.com/office/powerpoint/2010/main" val="2273687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Refresher from the last ignite – where</a:t>
            </a:r>
            <a:r>
              <a:rPr lang="en-US" baseline="0" dirty="0"/>
              <a:t> we left off</a:t>
            </a:r>
          </a:p>
          <a:p>
            <a:pPr defTabSz="942289">
              <a:defRPr/>
            </a:pPr>
            <a:r>
              <a:rPr lang="en-US" dirty="0"/>
              <a:t>We have always believed that data is the answer to success, but we have some hard felt</a:t>
            </a:r>
            <a:r>
              <a:rPr lang="en-US" baseline="0" dirty="0"/>
              <a:t> principles that temper that belief.</a:t>
            </a:r>
          </a:p>
          <a:p>
            <a:r>
              <a:rPr lang="en-US" dirty="0"/>
              <a:t>Data has to be useful and used.  We measure our success by seeing data used---</a:t>
            </a:r>
          </a:p>
          <a:p>
            <a:endParaRPr lang="en-US" dirty="0"/>
          </a:p>
          <a:p>
            <a:r>
              <a:rPr lang="en-US" dirty="0"/>
              <a:t>More than the data warehouse</a:t>
            </a:r>
          </a:p>
          <a:p>
            <a:r>
              <a:rPr lang="en-US" dirty="0"/>
              <a:t>Using data to make decisions as the highest form </a:t>
            </a:r>
          </a:p>
          <a:p>
            <a:endParaRPr lang="en-US" dirty="0"/>
          </a:p>
          <a:p>
            <a:r>
              <a:rPr lang="en-US" dirty="0"/>
              <a:t>Useful and understood-</a:t>
            </a:r>
          </a:p>
          <a:p>
            <a:r>
              <a:rPr lang="en-US" dirty="0"/>
              <a:t>Data visualization and storytelling with data</a:t>
            </a:r>
          </a:p>
          <a:p>
            <a:endParaRPr lang="en-US" dirty="0"/>
          </a:p>
          <a:p>
            <a:r>
              <a:rPr lang="en-US" dirty="0"/>
              <a:t>Why inventories?</a:t>
            </a:r>
          </a:p>
          <a:p>
            <a:endParaRPr lang="en-US" dirty="0"/>
          </a:p>
          <a:p>
            <a:r>
              <a:rPr lang="en-US" dirty="0"/>
              <a:t>Old-fashioned</a:t>
            </a:r>
            <a:r>
              <a:rPr lang="en-US" baseline="0" dirty="0"/>
              <a:t> but necessary</a:t>
            </a:r>
          </a:p>
          <a:p>
            <a:r>
              <a:rPr lang="en-US" baseline="0" dirty="0"/>
              <a:t>How we get the data and what we do with it</a:t>
            </a:r>
          </a:p>
          <a:p>
            <a:r>
              <a:rPr lang="en-US" baseline="0" dirty="0"/>
              <a:t>Making the information useful to the intended user</a:t>
            </a:r>
          </a:p>
          <a:p>
            <a:r>
              <a:rPr lang="en-US" baseline="0" dirty="0"/>
              <a:t>Modernizing the inventories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5695283-06AB-421F-972B-C89C1F91C2A7}" type="slidenum">
              <a:rPr lang="en-US" smtClean="0"/>
              <a:pPr/>
              <a:t>2</a:t>
            </a:fld>
            <a:endParaRPr lang="en-US"/>
          </a:p>
        </p:txBody>
      </p:sp>
    </p:spTree>
    <p:extLst>
      <p:ext uri="{BB962C8B-B14F-4D97-AF65-F5344CB8AC3E}">
        <p14:creationId xmlns:p14="http://schemas.microsoft.com/office/powerpoint/2010/main" val="656405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might you ask, is this day of readily available information is any inventory needed? As you’ll recall,</a:t>
            </a:r>
            <a:r>
              <a:rPr lang="en-US" baseline="0" dirty="0"/>
              <a:t> 2-1-1 is a “real time” place to access information about services that are available in our community.  This data visualization shows not only what kind of services people are calling about (e.g. Housing, education, employment, health care etc., but the peak hours when calls come in to locate services in the various categories. But for a deeper dive, inventories are sometimes needed.</a:t>
            </a:r>
          </a:p>
          <a:p>
            <a:endParaRPr lang="en-US" baseline="0" dirty="0"/>
          </a:p>
          <a:p>
            <a:r>
              <a:rPr lang="en-US" baseline="0" dirty="0"/>
              <a:t>From</a:t>
            </a:r>
            <a:r>
              <a:rPr lang="en-US" i="1" baseline="0" dirty="0"/>
              <a:t> Leading Indicators, Leading Change: IMPACT 2-1-1’s First Ten Years and Future Prospects </a:t>
            </a:r>
            <a:r>
              <a:rPr lang="en-US" i="0" baseline="0" dirty="0"/>
              <a:t>report</a:t>
            </a:r>
          </a:p>
          <a:p>
            <a:r>
              <a:rPr lang="en-US" dirty="0"/>
              <a:t>http://www.impactinc.org/fileadmin/user_upload/planning-council/PDF/10-Year-Report-FINAL.pdf </a:t>
            </a:r>
          </a:p>
        </p:txBody>
      </p:sp>
      <p:sp>
        <p:nvSpPr>
          <p:cNvPr id="4" name="Slide Number Placeholder 3"/>
          <p:cNvSpPr>
            <a:spLocks noGrp="1"/>
          </p:cNvSpPr>
          <p:nvPr>
            <p:ph type="sldNum" sz="quarter" idx="10"/>
          </p:nvPr>
        </p:nvSpPr>
        <p:spPr/>
        <p:txBody>
          <a:bodyPr/>
          <a:lstStyle/>
          <a:p>
            <a:fld id="{EA87CCFE-1045-4E5F-A45C-E651DBFB93AF}" type="slidenum">
              <a:rPr lang="en-US" smtClean="0"/>
              <a:t>3</a:t>
            </a:fld>
            <a:endParaRPr lang="en-US"/>
          </a:p>
        </p:txBody>
      </p:sp>
    </p:spTree>
    <p:extLst>
      <p:ext uri="{BB962C8B-B14F-4D97-AF65-F5344CB8AC3E}">
        <p14:creationId xmlns:p14="http://schemas.microsoft.com/office/powerpoint/2010/main" val="330788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coalition of the five hospital systems in Milwaukee, for example, knew a lot about people being served in Hospitals and emergency rooms, but very little about the Safety Net Clinics that were serving under and uninsured residents. The first task was to identify the clinics and the hospital systems collectively identified 18.  With lots of leg work and some labor intensive efforts, we uncovered over 65 clinics providing over 750,000 clinic visits annually! Imagine a health system that left out that kind of data.</a:t>
            </a:r>
            <a:endParaRPr lang="en-US" dirty="0"/>
          </a:p>
          <a:p>
            <a:endParaRPr lang="en-US" dirty="0"/>
          </a:p>
          <a:p>
            <a:r>
              <a:rPr lang="en-US" dirty="0"/>
              <a:t>Progression of our “Safety Net reports.</a:t>
            </a:r>
          </a:p>
          <a:p>
            <a:endParaRPr lang="en-US" dirty="0"/>
          </a:p>
          <a:p>
            <a:r>
              <a:rPr lang="en-US" dirty="0"/>
              <a:t>Initially</a:t>
            </a:r>
            <a:r>
              <a:rPr lang="en-US" baseline="0" dirty="0"/>
              <a:t> a planning guide.</a:t>
            </a:r>
          </a:p>
          <a:p>
            <a:r>
              <a:rPr lang="en-US" baseline="0" dirty="0"/>
              <a:t>Now a more practical referral guide because of feedback from the community.</a:t>
            </a:r>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4</a:t>
            </a:fld>
            <a:endParaRPr lang="en-US"/>
          </a:p>
        </p:txBody>
      </p:sp>
    </p:spTree>
    <p:extLst>
      <p:ext uri="{BB962C8B-B14F-4D97-AF65-F5344CB8AC3E}">
        <p14:creationId xmlns:p14="http://schemas.microsoft.com/office/powerpoint/2010/main" val="310531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original purpose was to provide the data about the number of clinic visits, the number of</a:t>
            </a:r>
            <a:r>
              <a:rPr lang="en-US" baseline="0" dirty="0"/>
              <a:t> under and uninsured patients without a medical home, and types of services provided by the clinics. Here’s a high level look at the number of clinic visits during the first year of the Affordable Care Act.  </a:t>
            </a:r>
            <a:endParaRPr lang="en-US" dirty="0"/>
          </a:p>
          <a:p>
            <a:r>
              <a:rPr lang="en-US" dirty="0"/>
              <a:t>This is the current</a:t>
            </a:r>
            <a:r>
              <a:rPr lang="en-US" baseline="0" dirty="0"/>
              <a:t> high level analysis piece, which is a companion to the referral guide.</a:t>
            </a:r>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5</a:t>
            </a:fld>
            <a:endParaRPr lang="en-US"/>
          </a:p>
        </p:txBody>
      </p:sp>
    </p:spTree>
    <p:extLst>
      <p:ext uri="{BB962C8B-B14F-4D97-AF65-F5344CB8AC3E}">
        <p14:creationId xmlns:p14="http://schemas.microsoft.com/office/powerpoint/2010/main" val="312270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the data was a first practical step as</a:t>
            </a:r>
            <a:r>
              <a:rPr lang="en-US" baseline="0" dirty="0"/>
              <a:t> it led to the demand for a referral guide that provided key information about each clinic --- where are they, what public transportation is available to them, what hours are they open, what language do they speak and importantly, what health services and screenings do they provide. </a:t>
            </a:r>
            <a:endParaRPr lang="en-US" dirty="0"/>
          </a:p>
          <a:p>
            <a:endParaRPr lang="en-US" dirty="0"/>
          </a:p>
          <a:p>
            <a:r>
              <a:rPr lang="en-US" dirty="0"/>
              <a:t>Example of a</a:t>
            </a:r>
            <a:r>
              <a:rPr lang="en-US" baseline="0" dirty="0"/>
              <a:t> clinic page, with data for referrals.</a:t>
            </a:r>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6</a:t>
            </a:fld>
            <a:endParaRPr lang="en-US"/>
          </a:p>
        </p:txBody>
      </p:sp>
    </p:spTree>
    <p:extLst>
      <p:ext uri="{BB962C8B-B14F-4D97-AF65-F5344CB8AC3E}">
        <p14:creationId xmlns:p14="http://schemas.microsoft.com/office/powerpoint/2010/main" val="624824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a:t>
            </a:r>
            <a:r>
              <a:rPr lang="en-US" baseline="0" dirty="0"/>
              <a:t> of clinics in Milwaukee by “type,” including Medical, Dental, Family Planning, HIV/STD and Behavioral Health.  Mapping the clinic location was critical High end users were emergency rooms and social workers at the hospitals. Demand has grown and its now requested by the Public School System, and most recently insurance companies!  One inventory– many uses. </a:t>
            </a:r>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7</a:t>
            </a:fld>
            <a:endParaRPr lang="en-US"/>
          </a:p>
        </p:txBody>
      </p:sp>
    </p:spTree>
    <p:extLst>
      <p:ext uri="{BB962C8B-B14F-4D97-AF65-F5344CB8AC3E}">
        <p14:creationId xmlns:p14="http://schemas.microsoft.com/office/powerpoint/2010/main" val="424637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A second inventory</a:t>
            </a:r>
            <a:r>
              <a:rPr lang="en-US" baseline="0" dirty="0"/>
              <a:t> being produced is the product of a conference sponsored by the Federal Reserve bank where the push is to look at the intersection of community development and health. In Milwaukee, we’ve added </a:t>
            </a:r>
            <a:r>
              <a:rPr lang="en-US" dirty="0"/>
              <a:t>Safety to the mix</a:t>
            </a:r>
            <a:r>
              <a:rPr lang="en-US" baseline="0" dirty="0"/>
              <a:t> and are attempting to identify those programs that are working beyond their silos, often at the neighborhood level, to integrate improvements in these areas.  </a:t>
            </a:r>
          </a:p>
          <a:p>
            <a:r>
              <a:rPr lang="en-US" baseline="0" dirty="0"/>
              <a:t>Healthy, More Prosperous Milwaukee group</a:t>
            </a:r>
          </a:p>
          <a:p>
            <a:r>
              <a:rPr lang="en-US" baseline="0" dirty="0"/>
              <a:t>Public health and health care professionals</a:t>
            </a:r>
          </a:p>
          <a:p>
            <a:r>
              <a:rPr lang="en-US" baseline="0" dirty="0"/>
              <a:t>DA’s office and Public Defender’s office</a:t>
            </a:r>
          </a:p>
          <a:p>
            <a:r>
              <a:rPr lang="en-US" baseline="0" dirty="0"/>
              <a:t>Support from Federal Reserve Bank and leaders in community/economic development</a:t>
            </a:r>
            <a:endParaRPr lang="en-US" dirty="0"/>
          </a:p>
          <a:p>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8</a:t>
            </a:fld>
            <a:endParaRPr lang="en-US"/>
          </a:p>
        </p:txBody>
      </p:sp>
    </p:spTree>
    <p:extLst>
      <p:ext uri="{BB962C8B-B14F-4D97-AF65-F5344CB8AC3E}">
        <p14:creationId xmlns:p14="http://schemas.microsoft.com/office/powerpoint/2010/main" val="37195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pPr defTabSz="942289">
              <a:defRPr/>
            </a:pPr>
            <a:r>
              <a:rPr lang="en-US" dirty="0"/>
              <a:t>Picture</a:t>
            </a:r>
            <a:r>
              <a:rPr lang="en-US" baseline="0" dirty="0"/>
              <a:t> of the group from strategic planning session hosted at Planning Council</a:t>
            </a:r>
            <a:endParaRPr lang="en-US" dirty="0"/>
          </a:p>
          <a:p>
            <a:r>
              <a:rPr lang="en-US" dirty="0"/>
              <a:t>How it</a:t>
            </a:r>
            <a:r>
              <a:rPr lang="en-US" baseline="0" dirty="0"/>
              <a:t> was made?</a:t>
            </a:r>
          </a:p>
          <a:p>
            <a:endParaRPr lang="en-US" dirty="0"/>
          </a:p>
          <a:p>
            <a:r>
              <a:rPr lang="en-US" dirty="0"/>
              <a:t>Through </a:t>
            </a:r>
            <a:r>
              <a:rPr lang="en-US" dirty="0" err="1"/>
              <a:t>intersectoral</a:t>
            </a:r>
            <a:r>
              <a:rPr lang="en-US" dirty="0"/>
              <a:t> work – HSP-MKE</a:t>
            </a:r>
          </a:p>
          <a:p>
            <a:endParaRPr lang="en-US" dirty="0"/>
          </a:p>
          <a:p>
            <a:r>
              <a:rPr lang="en-US" baseline="0" dirty="0"/>
              <a:t>Build relationships and trust among ourselves if we want our data to represent the same</a:t>
            </a:r>
            <a:endParaRPr lang="en-US" dirty="0"/>
          </a:p>
        </p:txBody>
      </p:sp>
      <p:sp>
        <p:nvSpPr>
          <p:cNvPr id="4" name="Slide Number Placeholder 3"/>
          <p:cNvSpPr>
            <a:spLocks noGrp="1"/>
          </p:cNvSpPr>
          <p:nvPr>
            <p:ph type="sldNum" sz="quarter" idx="10"/>
          </p:nvPr>
        </p:nvSpPr>
        <p:spPr/>
        <p:txBody>
          <a:bodyPr/>
          <a:lstStyle/>
          <a:p>
            <a:fld id="{EA87CCFE-1045-4E5F-A45C-E651DBFB93AF}" type="slidenum">
              <a:rPr lang="en-US" smtClean="0"/>
              <a:t>9</a:t>
            </a:fld>
            <a:endParaRPr lang="en-US"/>
          </a:p>
        </p:txBody>
      </p:sp>
    </p:spTree>
    <p:extLst>
      <p:ext uri="{BB962C8B-B14F-4D97-AF65-F5344CB8AC3E}">
        <p14:creationId xmlns:p14="http://schemas.microsoft.com/office/powerpoint/2010/main" val="376304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64480174-B32D-4254-B5E3-70B0021D721F}" type="datetimeFigureOut">
              <a:rPr lang="en-US" smtClean="0"/>
              <a:t>3/29/2016</a:t>
            </a:fld>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77279FA6-243B-4105-99A9-F1738BBE8D7D}" type="slidenum">
              <a:rPr lang="en-US" smtClean="0"/>
              <a:t>‹#›</a:t>
            </a:fld>
            <a:endParaRPr 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737176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480174-B32D-4254-B5E3-70B0021D721F}"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79FA6-243B-4105-99A9-F1738BBE8D7D}" type="slidenum">
              <a:rPr lang="en-US" smtClean="0"/>
              <a:t>‹#›</a:t>
            </a:fld>
            <a:endParaRPr lang="en-US"/>
          </a:p>
        </p:txBody>
      </p:sp>
    </p:spTree>
    <p:extLst>
      <p:ext uri="{BB962C8B-B14F-4D97-AF65-F5344CB8AC3E}">
        <p14:creationId xmlns:p14="http://schemas.microsoft.com/office/powerpoint/2010/main" val="192157344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480174-B32D-4254-B5E3-70B0021D721F}"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79FA6-243B-4105-99A9-F1738BBE8D7D}" type="slidenum">
              <a:rPr lang="en-US" smtClean="0"/>
              <a:t>‹#›</a:t>
            </a:fld>
            <a:endParaRPr lang="en-US"/>
          </a:p>
        </p:txBody>
      </p:sp>
    </p:spTree>
    <p:extLst>
      <p:ext uri="{BB962C8B-B14F-4D97-AF65-F5344CB8AC3E}">
        <p14:creationId xmlns:p14="http://schemas.microsoft.com/office/powerpoint/2010/main" val="231098084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480174-B32D-4254-B5E3-70B0021D721F}"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79FA6-243B-4105-99A9-F1738BBE8D7D}" type="slidenum">
              <a:rPr lang="en-US" smtClean="0"/>
              <a:t>‹#›</a:t>
            </a:fld>
            <a:endParaRPr lang="en-US"/>
          </a:p>
        </p:txBody>
      </p:sp>
    </p:spTree>
    <p:extLst>
      <p:ext uri="{BB962C8B-B14F-4D97-AF65-F5344CB8AC3E}">
        <p14:creationId xmlns:p14="http://schemas.microsoft.com/office/powerpoint/2010/main" val="2830907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64480174-B32D-4254-B5E3-70B0021D721F}" type="datetimeFigureOut">
              <a:rPr lang="en-US" smtClean="0"/>
              <a:t>3/29/2016</a:t>
            </a:fld>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77279FA6-243B-4105-99A9-F1738BBE8D7D}" type="slidenum">
              <a:rPr lang="en-US" smtClean="0"/>
              <a:t>‹#›</a:t>
            </a:fld>
            <a:endParaRPr 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120473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480174-B32D-4254-B5E3-70B0021D721F}" type="datetimeFigureOut">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79FA6-243B-4105-99A9-F1738BBE8D7D}" type="slidenum">
              <a:rPr lang="en-US" smtClean="0"/>
              <a:t>‹#›</a:t>
            </a:fld>
            <a:endParaRPr lang="en-US"/>
          </a:p>
        </p:txBody>
      </p:sp>
    </p:spTree>
    <p:extLst>
      <p:ext uri="{BB962C8B-B14F-4D97-AF65-F5344CB8AC3E}">
        <p14:creationId xmlns:p14="http://schemas.microsoft.com/office/powerpoint/2010/main" val="185613347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480174-B32D-4254-B5E3-70B0021D721F}" type="datetimeFigureOut">
              <a:rPr lang="en-US" smtClean="0"/>
              <a:t>3/29/2016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79FA6-243B-4105-99A9-F1738BBE8D7D}" type="slidenum">
              <a:rPr lang="en-US" smtClean="0"/>
              <a:t>‹#›</a:t>
            </a:fld>
            <a:endParaRPr lang="en-US"/>
          </a:p>
        </p:txBody>
      </p:sp>
    </p:spTree>
    <p:extLst>
      <p:ext uri="{BB962C8B-B14F-4D97-AF65-F5344CB8AC3E}">
        <p14:creationId xmlns:p14="http://schemas.microsoft.com/office/powerpoint/2010/main" val="112396020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480174-B32D-4254-B5E3-70B0021D721F}" type="datetimeFigureOut">
              <a:rPr lang="en-US" smtClean="0"/>
              <a:t>3/29/2016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279FA6-243B-4105-99A9-F1738BBE8D7D}" type="slidenum">
              <a:rPr lang="en-US" smtClean="0"/>
              <a:t>‹#›</a:t>
            </a:fld>
            <a:endParaRPr lang="en-US"/>
          </a:p>
        </p:txBody>
      </p:sp>
    </p:spTree>
    <p:extLst>
      <p:ext uri="{BB962C8B-B14F-4D97-AF65-F5344CB8AC3E}">
        <p14:creationId xmlns:p14="http://schemas.microsoft.com/office/powerpoint/2010/main" val="165398433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80174-B32D-4254-B5E3-70B0021D721F}" type="datetimeFigureOut">
              <a:rPr lang="en-US" smtClean="0"/>
              <a:t>3/29/2016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279FA6-243B-4105-99A9-F1738BBE8D7D}" type="slidenum">
              <a:rPr lang="en-US" smtClean="0"/>
              <a:t>‹#›</a:t>
            </a:fld>
            <a:endParaRPr lang="en-US"/>
          </a:p>
        </p:txBody>
      </p:sp>
    </p:spTree>
    <p:extLst>
      <p:ext uri="{BB962C8B-B14F-4D97-AF65-F5344CB8AC3E}">
        <p14:creationId xmlns:p14="http://schemas.microsoft.com/office/powerpoint/2010/main" val="107322719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3789" y="6375679"/>
            <a:ext cx="925016" cy="348462"/>
          </a:xfrm>
        </p:spPr>
        <p:txBody>
          <a:bodyPr/>
          <a:lstStyle/>
          <a:p>
            <a:fld id="{64480174-B32D-4254-B5E3-70B0021D721F}" type="datetimeFigureOut">
              <a:rPr lang="en-US" smtClean="0"/>
              <a:t>3/29/2016</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68261" y="6375679"/>
            <a:ext cx="924342" cy="345796"/>
          </a:xfrm>
        </p:spPr>
        <p:txBody>
          <a:bodyPr/>
          <a:lstStyle/>
          <a:p>
            <a:fld id="{77279FA6-243B-4105-99A9-F1738BBE8D7D}" type="slidenum">
              <a:rPr lang="en-US" smtClean="0"/>
              <a:t>‹#›</a:t>
            </a:fld>
            <a:endParaRPr 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919843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4463" y="6375679"/>
            <a:ext cx="924342" cy="348462"/>
          </a:xfrm>
        </p:spPr>
        <p:txBody>
          <a:bodyPr/>
          <a:lstStyle/>
          <a:p>
            <a:fld id="{64480174-B32D-4254-B5E3-70B0021D721F}" type="datetimeFigureOut">
              <a:rPr lang="en-US" smtClean="0"/>
              <a:t>3/29/2016</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56153" y="6375679"/>
            <a:ext cx="947460" cy="345796"/>
          </a:xfrm>
        </p:spPr>
        <p:txBody>
          <a:bodyPr/>
          <a:lstStyle/>
          <a:p>
            <a:fld id="{77279FA6-243B-4105-99A9-F1738BBE8D7D}" type="slidenum">
              <a:rPr lang="en-US" smtClean="0"/>
              <a:t>‹#›</a:t>
            </a:fld>
            <a:endParaRPr 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8142628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64480174-B32D-4254-B5E3-70B0021D721F}" type="datetimeFigureOut">
              <a:rPr lang="en-US" smtClean="0"/>
              <a:t>3/29/2016</a:t>
            </a:fld>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7279FA6-243B-4105-99A9-F1738BBE8D7D}" type="slidenum">
              <a:rPr lang="en-US" smtClean="0"/>
              <a:t>‹#›</a:t>
            </a:fld>
            <a:endParaRPr 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25886123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advTm="20000"/>
    </mc:Choice>
    <mc:Fallback xmlns="">
      <p:transition advTm="20000"/>
    </mc:Fallback>
  </mc:AlternateConten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0" pos="594">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7772400" cy="3970338"/>
          </a:xfrm>
        </p:spPr>
        <p:txBody>
          <a:bodyPr>
            <a:normAutofit fontScale="90000"/>
          </a:bodyPr>
          <a:lstStyle/>
          <a:p>
            <a:r>
              <a:rPr lang="en-US" dirty="0">
                <a:solidFill>
                  <a:schemeClr val="accent5">
                    <a:lumMod val="75000"/>
                  </a:schemeClr>
                </a:solidFill>
              </a:rPr>
              <a:t>NOT Your Father’s Inventory</a:t>
            </a:r>
            <a:r>
              <a:rPr lang="en-US" dirty="0"/>
              <a:t>:</a:t>
            </a:r>
            <a:br>
              <a:rPr lang="en-US" dirty="0"/>
            </a:br>
            <a:r>
              <a:rPr lang="en-US" sz="4900" dirty="0"/>
              <a:t>Traditional </a:t>
            </a:r>
            <a:r>
              <a:rPr lang="en-US" sz="4900" dirty="0" err="1"/>
              <a:t>MethodS</a:t>
            </a:r>
            <a:br>
              <a:rPr lang="en-US" sz="4900" dirty="0"/>
            </a:br>
            <a:r>
              <a:rPr lang="en-US" sz="4900" dirty="0"/>
              <a:t>NEW Uses</a:t>
            </a:r>
          </a:p>
        </p:txBody>
      </p:sp>
      <p:sp>
        <p:nvSpPr>
          <p:cNvPr id="3" name="Subtitle 2"/>
          <p:cNvSpPr>
            <a:spLocks noGrp="1"/>
          </p:cNvSpPr>
          <p:nvPr>
            <p:ph type="subTitle" idx="1"/>
          </p:nvPr>
        </p:nvSpPr>
        <p:spPr/>
        <p:txBody>
          <a:bodyPr>
            <a:normAutofit fontScale="25000" lnSpcReduction="20000"/>
          </a:bodyPr>
          <a:lstStyle/>
          <a:p>
            <a:endParaRPr lang="en-US" dirty="0"/>
          </a:p>
          <a:p>
            <a:r>
              <a:rPr lang="en-US" dirty="0"/>
              <a:t>Katie Pritchard</a:t>
            </a:r>
          </a:p>
          <a:p>
            <a:r>
              <a:rPr lang="en-US" dirty="0"/>
              <a:t>Milwaukee</a:t>
            </a:r>
          </a:p>
          <a:p>
            <a:r>
              <a:rPr lang="en-US" dirty="0"/>
              <a:t>NNIP San Antonio</a:t>
            </a:r>
          </a:p>
          <a:p>
            <a:r>
              <a:rPr lang="en-US" dirty="0"/>
              <a:t>April 5-8, 2016</a:t>
            </a:r>
          </a:p>
        </p:txBody>
      </p:sp>
    </p:spTree>
    <p:extLst>
      <p:ext uri="{BB962C8B-B14F-4D97-AF65-F5344CB8AC3E}">
        <p14:creationId xmlns:p14="http://schemas.microsoft.com/office/powerpoint/2010/main" val="94371176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83835" y="802106"/>
            <a:ext cx="7450755" cy="5149516"/>
          </a:xfrm>
          <a:prstGeom prst="rect">
            <a:avLst/>
          </a:prstGeom>
        </p:spPr>
      </p:pic>
    </p:spTree>
    <p:extLst>
      <p:ext uri="{BB962C8B-B14F-4D97-AF65-F5344CB8AC3E}">
        <p14:creationId xmlns:p14="http://schemas.microsoft.com/office/powerpoint/2010/main" val="414905623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
          <a:stretch/>
        </p:blipFill>
        <p:spPr>
          <a:xfrm>
            <a:off x="0" y="842212"/>
            <a:ext cx="9144000" cy="5173056"/>
          </a:xfrm>
          <a:prstGeom prst="rect">
            <a:avLst/>
          </a:prstGeom>
          <a:solidFill>
            <a:srgbClr val="FEFEFE"/>
          </a:solidFill>
        </p:spPr>
      </p:pic>
      <p:sp>
        <p:nvSpPr>
          <p:cNvPr id="6" name="TextBox 5"/>
          <p:cNvSpPr txBox="1"/>
          <p:nvPr/>
        </p:nvSpPr>
        <p:spPr>
          <a:xfrm>
            <a:off x="0" y="842212"/>
            <a:ext cx="385011"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9597716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906"/>
            <a:ext cx="9144000" cy="5120641"/>
          </a:xfrm>
          <a:prstGeom prst="rect">
            <a:avLst/>
          </a:prstGeom>
        </p:spPr>
      </p:pic>
    </p:spTree>
    <p:extLst>
      <p:ext uri="{BB962C8B-B14F-4D97-AF65-F5344CB8AC3E}">
        <p14:creationId xmlns:p14="http://schemas.microsoft.com/office/powerpoint/2010/main" val="357685283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03412" y="3014"/>
            <a:ext cx="8623128" cy="6854986"/>
          </a:xfrm>
          <a:prstGeom prst="rect">
            <a:avLst/>
          </a:prstGeom>
        </p:spPr>
      </p:pic>
    </p:spTree>
    <p:extLst>
      <p:ext uri="{BB962C8B-B14F-4D97-AF65-F5344CB8AC3E}">
        <p14:creationId xmlns:p14="http://schemas.microsoft.com/office/powerpoint/2010/main" val="48207975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276668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These Inventories are not sitting on the Shelf!</a:t>
            </a:r>
          </a:p>
        </p:txBody>
      </p:sp>
      <p:sp>
        <p:nvSpPr>
          <p:cNvPr id="3" name="Content Placeholder 2"/>
          <p:cNvSpPr>
            <a:spLocks noGrp="1"/>
          </p:cNvSpPr>
          <p:nvPr>
            <p:ph idx="1"/>
          </p:nvPr>
        </p:nvSpPr>
        <p:spPr/>
        <p:txBody>
          <a:bodyPr>
            <a:normAutofit/>
          </a:bodyPr>
          <a:lstStyle/>
          <a:p>
            <a:r>
              <a:rPr lang="en-US" sz="3200" dirty="0"/>
              <a:t>Need to build trust among partners</a:t>
            </a:r>
          </a:p>
          <a:p>
            <a:r>
              <a:rPr lang="en-US" sz="3200" dirty="0"/>
              <a:t>Consideration of the end users</a:t>
            </a:r>
          </a:p>
          <a:p>
            <a:r>
              <a:rPr lang="en-US" sz="3200" dirty="0"/>
              <a:t>Recognition that it’s developmental and we have to start somewhere and</a:t>
            </a:r>
          </a:p>
          <a:p>
            <a:r>
              <a:rPr lang="en-US" sz="3200" dirty="0"/>
              <a:t>A push to go beyond the usual users and uses. </a:t>
            </a:r>
          </a:p>
        </p:txBody>
      </p:sp>
    </p:spTree>
    <p:extLst>
      <p:ext uri="{BB962C8B-B14F-4D97-AF65-F5344CB8AC3E}">
        <p14:creationId xmlns:p14="http://schemas.microsoft.com/office/powerpoint/2010/main" val="125109071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deblasiomarketing.com/images/using-data-online.gif"/>
          <p:cNvPicPr>
            <a:picLocks noChangeAspect="1" noChangeArrowheads="1"/>
          </p:cNvPicPr>
          <p:nvPr/>
        </p:nvPicPr>
        <p:blipFill>
          <a:blip r:embed="rId3" cstate="print"/>
          <a:srcRect/>
          <a:stretch>
            <a:fillRect/>
          </a:stretch>
        </p:blipFill>
        <p:spPr bwMode="auto">
          <a:xfrm>
            <a:off x="0" y="62954"/>
            <a:ext cx="9144000" cy="6795046"/>
          </a:xfrm>
          <a:prstGeom prst="rect">
            <a:avLst/>
          </a:prstGeom>
          <a:noFill/>
        </p:spPr>
      </p:pic>
    </p:spTree>
    <p:extLst>
      <p:ext uri="{BB962C8B-B14F-4D97-AF65-F5344CB8AC3E}">
        <p14:creationId xmlns:p14="http://schemas.microsoft.com/office/powerpoint/2010/main" val="40378458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905" y="79022"/>
            <a:ext cx="8688844" cy="6908799"/>
          </a:xfrm>
          <a:prstGeom prst="rect">
            <a:avLst/>
          </a:prstGeom>
        </p:spPr>
      </p:pic>
    </p:spTree>
    <p:extLst>
      <p:ext uri="{BB962C8B-B14F-4D97-AF65-F5344CB8AC3E}">
        <p14:creationId xmlns:p14="http://schemas.microsoft.com/office/powerpoint/2010/main" val="335486602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064496"/>
            <a:ext cx="9144000" cy="461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62376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6712"/>
            <a:ext cx="9144000" cy="6124575"/>
          </a:xfrm>
          <a:prstGeom prst="rect">
            <a:avLst/>
          </a:prstGeom>
        </p:spPr>
      </p:pic>
    </p:spTree>
    <p:extLst>
      <p:ext uri="{BB962C8B-B14F-4D97-AF65-F5344CB8AC3E}">
        <p14:creationId xmlns:p14="http://schemas.microsoft.com/office/powerpoint/2010/main" val="72294915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2222" y="67043"/>
            <a:ext cx="8634157" cy="6779668"/>
          </a:xfrm>
          <a:prstGeom prst="rect">
            <a:avLst/>
          </a:prstGeom>
        </p:spPr>
      </p:pic>
    </p:spTree>
    <p:extLst>
      <p:ext uri="{BB962C8B-B14F-4D97-AF65-F5344CB8AC3E}">
        <p14:creationId xmlns:p14="http://schemas.microsoft.com/office/powerpoint/2010/main" val="427283696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3918" y="154934"/>
            <a:ext cx="6312524" cy="6563864"/>
          </a:xfrm>
          <a:prstGeom prst="rect">
            <a:avLst/>
          </a:prstGeom>
        </p:spPr>
      </p:pic>
    </p:spTree>
    <p:extLst>
      <p:ext uri="{BB962C8B-B14F-4D97-AF65-F5344CB8AC3E}">
        <p14:creationId xmlns:p14="http://schemas.microsoft.com/office/powerpoint/2010/main" val="184913493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41671" y="1027532"/>
            <a:ext cx="2569945" cy="2569945"/>
            <a:chOff x="1885348" y="53540"/>
            <a:chExt cx="2569945" cy="2569945"/>
          </a:xfrm>
        </p:grpSpPr>
        <p:sp>
          <p:nvSpPr>
            <p:cNvPr id="6" name="Oval 5"/>
            <p:cNvSpPr/>
            <p:nvPr/>
          </p:nvSpPr>
          <p:spPr>
            <a:xfrm>
              <a:off x="1885348" y="53540"/>
              <a:ext cx="2569945" cy="2569945"/>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7" name="Oval 4"/>
            <p:cNvSpPr/>
            <p:nvPr/>
          </p:nvSpPr>
          <p:spPr>
            <a:xfrm>
              <a:off x="2228007" y="503280"/>
              <a:ext cx="1884626" cy="115647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a:t>Public Health &amp; Health Care</a:t>
              </a:r>
            </a:p>
          </p:txBody>
        </p:sp>
      </p:grpSp>
      <p:grpSp>
        <p:nvGrpSpPr>
          <p:cNvPr id="8" name="Group 7"/>
          <p:cNvGrpSpPr/>
          <p:nvPr/>
        </p:nvGrpSpPr>
        <p:grpSpPr>
          <a:xfrm>
            <a:off x="2299357" y="2565549"/>
            <a:ext cx="2569945" cy="2569945"/>
            <a:chOff x="958026" y="1659756"/>
            <a:chExt cx="2569945" cy="2569945"/>
          </a:xfrm>
        </p:grpSpPr>
        <p:sp>
          <p:nvSpPr>
            <p:cNvPr id="9" name="Oval 8"/>
            <p:cNvSpPr/>
            <p:nvPr/>
          </p:nvSpPr>
          <p:spPr>
            <a:xfrm>
              <a:off x="958026" y="1659756"/>
              <a:ext cx="2569945" cy="2569945"/>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0" name="Oval 4"/>
            <p:cNvSpPr/>
            <p:nvPr/>
          </p:nvSpPr>
          <p:spPr>
            <a:xfrm>
              <a:off x="1200029" y="2323658"/>
              <a:ext cx="1541967" cy="14134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a:t>Safety &amp; Criminal Justice</a:t>
              </a:r>
            </a:p>
          </p:txBody>
        </p:sp>
      </p:grpSp>
      <p:grpSp>
        <p:nvGrpSpPr>
          <p:cNvPr id="11" name="Group 10"/>
          <p:cNvGrpSpPr/>
          <p:nvPr/>
        </p:nvGrpSpPr>
        <p:grpSpPr>
          <a:xfrm>
            <a:off x="4440131" y="2572981"/>
            <a:ext cx="2569945" cy="2569945"/>
            <a:chOff x="2812670" y="1659756"/>
            <a:chExt cx="2569945" cy="2569945"/>
          </a:xfrm>
        </p:grpSpPr>
        <p:sp>
          <p:nvSpPr>
            <p:cNvPr id="12" name="Oval 11"/>
            <p:cNvSpPr/>
            <p:nvPr/>
          </p:nvSpPr>
          <p:spPr>
            <a:xfrm>
              <a:off x="2812670" y="1659756"/>
              <a:ext cx="2569945" cy="2569945"/>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3" name="Oval 4"/>
            <p:cNvSpPr/>
            <p:nvPr/>
          </p:nvSpPr>
          <p:spPr>
            <a:xfrm>
              <a:off x="3598645" y="2323658"/>
              <a:ext cx="1541967" cy="141346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a:t>Community Development &amp; Economic Development</a:t>
              </a:r>
            </a:p>
          </p:txBody>
        </p:sp>
      </p:grpSp>
    </p:spTree>
    <p:extLst>
      <p:ext uri="{BB962C8B-B14F-4D97-AF65-F5344CB8AC3E}">
        <p14:creationId xmlns:p14="http://schemas.microsoft.com/office/powerpoint/2010/main" val="276573843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06" y="106278"/>
            <a:ext cx="8245309" cy="28600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348" y="3288634"/>
            <a:ext cx="4051968" cy="30389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06" y="3288634"/>
            <a:ext cx="4051968" cy="3038976"/>
          </a:xfrm>
          <a:prstGeom prst="rect">
            <a:avLst/>
          </a:prstGeom>
        </p:spPr>
      </p:pic>
    </p:spTree>
    <p:extLst>
      <p:ext uri="{BB962C8B-B14F-4D97-AF65-F5344CB8AC3E}">
        <p14:creationId xmlns:p14="http://schemas.microsoft.com/office/powerpoint/2010/main" val="354990193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3504</TotalTime>
  <Words>1163</Words>
  <Application>Microsoft Office PowerPoint</Application>
  <PresentationFormat>On-screen Show (4:3)</PresentationFormat>
  <Paragraphs>100</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Gill Sans MT</vt:lpstr>
      <vt:lpstr>Impact</vt:lpstr>
      <vt:lpstr>Badge</vt:lpstr>
      <vt:lpstr>NOT Your Father’s Inventory: Traditional MethodS NEW 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These Inventories are not sitting on the Shelf!</vt:lpstr>
    </vt:vector>
  </TitlesOfParts>
  <Company>Planning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Vallejo</dc:creator>
  <cp:lastModifiedBy>Katie Pritchard</cp:lastModifiedBy>
  <cp:revision>35</cp:revision>
  <cp:lastPrinted>2016-03-29T13:02:30Z</cp:lastPrinted>
  <dcterms:created xsi:type="dcterms:W3CDTF">2016-03-09T22:14:53Z</dcterms:created>
  <dcterms:modified xsi:type="dcterms:W3CDTF">2016-03-29T13:04:07Z</dcterms:modified>
</cp:coreProperties>
</file>