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711" r:id="rId6"/>
  </p:sldMasterIdLst>
  <p:notesMasterIdLst>
    <p:notesMasterId r:id="rId21"/>
  </p:notesMasterIdLst>
  <p:handoutMasterIdLst>
    <p:handoutMasterId r:id="rId22"/>
  </p:handoutMasterIdLst>
  <p:sldIdLst>
    <p:sldId id="693" r:id="rId7"/>
    <p:sldId id="598" r:id="rId8"/>
    <p:sldId id="599" r:id="rId9"/>
    <p:sldId id="695" r:id="rId10"/>
    <p:sldId id="696" r:id="rId11"/>
    <p:sldId id="697" r:id="rId12"/>
    <p:sldId id="699" r:id="rId13"/>
    <p:sldId id="703" r:id="rId14"/>
    <p:sldId id="700" r:id="rId15"/>
    <p:sldId id="707" r:id="rId16"/>
    <p:sldId id="708" r:id="rId17"/>
    <p:sldId id="704" r:id="rId18"/>
    <p:sldId id="705" r:id="rId19"/>
    <p:sldId id="590" r:id="rId20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ette Cook" initials="L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0"/>
    <a:srgbClr val="0037A4"/>
    <a:srgbClr val="FFFFFF"/>
    <a:srgbClr val="FF66FF"/>
    <a:srgbClr val="007A3C"/>
    <a:srgbClr val="33CC3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4" autoAdjust="0"/>
    <p:restoredTop sz="87593" autoAdjust="0"/>
  </p:normalViewPr>
  <p:slideViewPr>
    <p:cSldViewPr>
      <p:cViewPr>
        <p:scale>
          <a:sx n="100" d="100"/>
          <a:sy n="100" d="100"/>
        </p:scale>
        <p:origin x="-194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898" y="36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49388" y="76200"/>
            <a:ext cx="41211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1" rIns="93362" bIns="46681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1" rIns="93362" bIns="4668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D5D27B-9682-4C64-BC52-17507A256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t" anchorCtr="0" compatLnSpc="1">
            <a:prstTxWarp prst="textNoShape">
              <a:avLst/>
            </a:prstTxWarp>
          </a:bodyPr>
          <a:lstStyle>
            <a:lvl1pPr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t" anchorCtr="0" compatLnSpc="1">
            <a:prstTxWarp prst="textNoShape">
              <a:avLst/>
            </a:prstTxWarp>
          </a:bodyPr>
          <a:lstStyle>
            <a:lvl1pPr algn="r"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2963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b" anchorCtr="0" compatLnSpc="1">
            <a:prstTxWarp prst="textNoShape">
              <a:avLst/>
            </a:prstTxWarp>
          </a:bodyPr>
          <a:lstStyle>
            <a:lvl1pPr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b" anchorCtr="0" compatLnSpc="1">
            <a:prstTxWarp prst="textNoShape">
              <a:avLst/>
            </a:prstTxWarp>
          </a:bodyPr>
          <a:lstStyle>
            <a:lvl1pPr algn="r"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CA988C-CD57-4123-BDFC-AF6646F2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5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4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0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4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9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2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4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1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7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3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4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 descr="CR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9338"/>
            <a:ext cx="1371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213BF8-1CBF-4199-99D8-5B49E57D9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RP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87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600"/>
              </a:spcAft>
              <a:buSzPct val="80000"/>
              <a:buFont typeface="Wingdings" pitchFamily="2" charset="2"/>
              <a:buChar char="n"/>
              <a:defRPr sz="2600">
                <a:latin typeface="Calibri" pitchFamily="34" charset="0"/>
                <a:cs typeface="Calibri" pitchFamily="34" charset="0"/>
              </a:defRPr>
            </a:lvl1pPr>
            <a:lvl2pPr marL="796925" indent="-430213">
              <a:spcBef>
                <a:spcPts val="0"/>
              </a:spcBef>
              <a:spcAft>
                <a:spcPts val="600"/>
              </a:spcAft>
              <a:buSzPct val="80000"/>
              <a:buFont typeface="Wingdings 3" pitchFamily="18" charset="2"/>
              <a:buChar char="p"/>
              <a:defRPr sz="2400">
                <a:latin typeface="Calibri" pitchFamily="34" charset="0"/>
                <a:cs typeface="Calibri" pitchFamily="34" charset="0"/>
              </a:defRPr>
            </a:lvl2pPr>
            <a:lvl3pPr marL="1084263" indent="-398463">
              <a:spcBef>
                <a:spcPts val="0"/>
              </a:spcBef>
              <a:spcAft>
                <a:spcPts val="600"/>
              </a:spcAft>
              <a:buSzPct val="80000"/>
              <a:buFont typeface="Wingdings 2" pitchFamily="18" charset="2"/>
              <a:buChar char=""/>
              <a:defRPr sz="22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15075"/>
            <a:ext cx="990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99086E-347D-4DF9-A556-78A586E4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6148-92CC-4E6C-BA0B-59DC9CEC010F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7F483D-184D-428C-BEB9-76C3CE130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97F812-281D-4927-B7A0-E97520A9FE7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92CE13-FE94-4A04-93D6-C16BBA89E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671D01-3D75-4D9B-A13E-44182FC92D8E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51EDF6-1019-4798-A836-0B09151F7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1F7E-E94A-4B9F-BB91-378156DC823F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B4F6-A4D0-43E4-B275-6E6A116B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8DA5-7AC1-4BC6-B618-9369A69544D6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152162-3C50-4FDF-8BA1-6CE0C824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6853-3C95-489E-BA19-AD48B6ACCCF9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CC34-DB0E-415F-AF02-A47D4011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477D46-31C9-479E-907E-DF4C3BD9304D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AB6A035-149F-4331-8629-B2C937F9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D2D2-B29B-47DA-843E-EA60B7B213CC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041D-8876-40A1-B673-500ECEF1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9027-3DD6-4843-AE1F-EB449316902C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7C77B-0340-4BB0-AC28-DB636CB8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5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39CD7">
                  <a:alpha val="62999"/>
                </a:srgbClr>
              </a:gs>
              <a:gs pos="100000">
                <a:srgbClr val="FFFFFF">
                  <a:alpha val="96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76200" y="-198438"/>
            <a:ext cx="2819400" cy="1341438"/>
            <a:chOff x="-48" y="-125"/>
            <a:chExt cx="1776" cy="845"/>
          </a:xfrm>
        </p:grpSpPr>
        <p:sp>
          <p:nvSpPr>
            <p:cNvPr id="1032" name="AutoShape 4"/>
            <p:cNvSpPr>
              <a:spLocks noChangeArrowheads="1"/>
            </p:cNvSpPr>
            <p:nvPr/>
          </p:nvSpPr>
          <p:spPr bwMode="auto">
            <a:xfrm rot="-5400000">
              <a:off x="1104" y="-336"/>
              <a:ext cx="48" cy="1200"/>
            </a:xfrm>
            <a:prstGeom prst="roundRect">
              <a:avLst>
                <a:gd name="adj" fmla="val 50000"/>
              </a:avLst>
            </a:prstGeom>
            <a:solidFill>
              <a:srgbClr val="A2A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 rot="-5400000">
              <a:off x="576" y="-240"/>
              <a:ext cx="48" cy="1200"/>
            </a:xfrm>
            <a:prstGeom prst="roundRect">
              <a:avLst>
                <a:gd name="adj" fmla="val 50000"/>
              </a:avLst>
            </a:prstGeom>
            <a:solidFill>
              <a:srgbClr val="A2A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rot="-5400000">
              <a:off x="864" y="-288"/>
              <a:ext cx="48" cy="1200"/>
            </a:xfrm>
            <a:prstGeom prst="roundRect">
              <a:avLst>
                <a:gd name="adj" fmla="val 50000"/>
              </a:avLst>
            </a:prstGeom>
            <a:solidFill>
              <a:srgbClr val="53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35" name="Picture 7" descr="sta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25"/>
              <a:ext cx="912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8" descr="crp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42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 dirty="0"/>
              <a:t>Click to edit Master text styles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 dirty="0"/>
              <a:t>Second level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 dirty="0"/>
              <a:t>Third level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 dirty="0"/>
              <a:t>Fourth level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rp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52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7331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 smtClean="0">
                <a:cs typeface="+mn-cs"/>
              </a:rPr>
              <a:t>DataSource</a:t>
            </a:r>
            <a:r>
              <a:rPr lang="en-US" sz="3600" dirty="0" smtClean="0">
                <a:cs typeface="+mn-cs"/>
              </a:rPr>
              <a:t>:</a:t>
            </a:r>
          </a:p>
          <a:p>
            <a:pPr algn="ctr" eaLnBrk="1" hangingPunct="1">
              <a:defRPr/>
            </a:pPr>
            <a:r>
              <a:rPr lang="en-US" sz="2000" dirty="0" smtClean="0">
                <a:cs typeface="+mn-cs"/>
              </a:rPr>
              <a:t>The Franklin County Community Data System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smtClean="0">
                <a:cs typeface="+mn-cs"/>
              </a:rPr>
              <a:t>Click here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" name="Picture 3" descr="crp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42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-76200" y="0"/>
            <a:ext cx="990600" cy="3205163"/>
            <a:chOff x="-48" y="0"/>
            <a:chExt cx="624" cy="2019"/>
          </a:xfrm>
        </p:grpSpPr>
        <p:grpSp>
          <p:nvGrpSpPr>
            <p:cNvPr id="3079" name="Group 5"/>
            <p:cNvGrpSpPr>
              <a:grpSpLocks/>
            </p:cNvGrpSpPr>
            <p:nvPr/>
          </p:nvGrpSpPr>
          <p:grpSpPr bwMode="auto">
            <a:xfrm>
              <a:off x="240" y="0"/>
              <a:ext cx="144" cy="1584"/>
              <a:chOff x="240" y="240"/>
              <a:chExt cx="144" cy="1584"/>
            </a:xfrm>
          </p:grpSpPr>
          <p:sp>
            <p:nvSpPr>
              <p:cNvPr id="3081" name="AutoShape 6"/>
              <p:cNvSpPr>
                <a:spLocks noChangeArrowheads="1"/>
              </p:cNvSpPr>
              <p:nvPr/>
            </p:nvSpPr>
            <p:spPr bwMode="auto">
              <a:xfrm rot="10800000">
                <a:off x="336" y="240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AutoShape 7"/>
              <p:cNvSpPr>
                <a:spLocks noChangeArrowheads="1"/>
              </p:cNvSpPr>
              <p:nvPr/>
            </p:nvSpPr>
            <p:spPr bwMode="auto">
              <a:xfrm rot="10800000">
                <a:off x="240" y="624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AutoShape 8"/>
              <p:cNvSpPr>
                <a:spLocks noChangeArrowheads="1"/>
              </p:cNvSpPr>
              <p:nvPr/>
            </p:nvSpPr>
            <p:spPr bwMode="auto">
              <a:xfrm rot="10800000">
                <a:off x="288" y="432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539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80" name="Picture 9" descr="sta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440"/>
              <a:ext cx="62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 descr="crp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52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7331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smtClean="0">
                <a:cs typeface="+mn-cs"/>
              </a:rPr>
              <a:t>DataSource:</a:t>
            </a:r>
          </a:p>
          <a:p>
            <a:pPr algn="ctr" eaLnBrk="1" hangingPunct="1">
              <a:defRPr/>
            </a:pPr>
            <a:r>
              <a:rPr lang="en-US" sz="2000" smtClean="0">
                <a:cs typeface="+mn-cs"/>
              </a:rPr>
              <a:t>The Franklin County Community Data System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smtClean="0">
                <a:cs typeface="+mn-cs"/>
              </a:rPr>
              <a:t>Click here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3" name="Picture 3" descr="crp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42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-76200" y="0"/>
            <a:ext cx="990600" cy="3205163"/>
            <a:chOff x="-48" y="0"/>
            <a:chExt cx="624" cy="2019"/>
          </a:xfrm>
        </p:grpSpPr>
        <p:grpSp>
          <p:nvGrpSpPr>
            <p:cNvPr id="5127" name="Group 5"/>
            <p:cNvGrpSpPr>
              <a:grpSpLocks/>
            </p:cNvGrpSpPr>
            <p:nvPr/>
          </p:nvGrpSpPr>
          <p:grpSpPr bwMode="auto">
            <a:xfrm>
              <a:off x="240" y="0"/>
              <a:ext cx="144" cy="1584"/>
              <a:chOff x="240" y="240"/>
              <a:chExt cx="144" cy="1584"/>
            </a:xfrm>
          </p:grpSpPr>
          <p:sp>
            <p:nvSpPr>
              <p:cNvPr id="5129" name="AutoShape 6"/>
              <p:cNvSpPr>
                <a:spLocks noChangeArrowheads="1"/>
              </p:cNvSpPr>
              <p:nvPr/>
            </p:nvSpPr>
            <p:spPr bwMode="auto">
              <a:xfrm rot="10800000">
                <a:off x="336" y="240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AutoShape 7"/>
              <p:cNvSpPr>
                <a:spLocks noChangeArrowheads="1"/>
              </p:cNvSpPr>
              <p:nvPr/>
            </p:nvSpPr>
            <p:spPr bwMode="auto">
              <a:xfrm rot="10800000">
                <a:off x="240" y="624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AutoShape 8"/>
              <p:cNvSpPr>
                <a:spLocks noChangeArrowheads="1"/>
              </p:cNvSpPr>
              <p:nvPr/>
            </p:nvSpPr>
            <p:spPr bwMode="auto">
              <a:xfrm rot="10800000">
                <a:off x="288" y="432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539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28" name="Picture 9" descr="sta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440"/>
              <a:ext cx="62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86770-E164-4E2C-8B4B-D332F1088D3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EC379-3A99-40F1-9AB3-456D1EC74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58" r:id="rId6"/>
    <p:sldLayoutId id="2147485966" r:id="rId7"/>
    <p:sldLayoutId id="2147485959" r:id="rId8"/>
    <p:sldLayoutId id="2147485967" r:id="rId9"/>
    <p:sldLayoutId id="2147485960" r:id="rId10"/>
    <p:sldLayoutId id="21474859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partners.org/" TargetMode="External"/><Relationship Id="rId2" Type="http://schemas.openxmlformats.org/officeDocument/2006/relationships/hyperlink" Target="mailto:mjohanson@researchpartners.org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620096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21-23, 2015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3"/>
          <a:stretch/>
        </p:blipFill>
        <p:spPr bwMode="auto">
          <a:xfrm>
            <a:off x="76200" y="6164337"/>
            <a:ext cx="381000" cy="5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2-1-1 as a Source of Health and Human Services </a:t>
            </a:r>
            <a:r>
              <a:rPr lang="en-US" dirty="0" err="1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6002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714375"/>
            <a:ext cx="4187952" cy="449580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Pros: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Hands On has useful data</a:t>
            </a: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CRP has data experts</a:t>
            </a: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Data currently unused</a:t>
            </a: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Rapid data updates</a:t>
            </a:r>
          </a:p>
        </p:txBody>
      </p:sp>
    </p:spTree>
    <p:extLst>
      <p:ext uri="{BB962C8B-B14F-4D97-AF65-F5344CB8AC3E}">
        <p14:creationId xmlns:p14="http://schemas.microsoft.com/office/powerpoint/2010/main" val="25069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81200"/>
            <a:ext cx="30362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762000"/>
            <a:ext cx="5029200" cy="449580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Cons: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lose 3</a:t>
            </a:r>
            <a:r>
              <a:rPr lang="en-US" baseline="30000" dirty="0" smtClean="0">
                <a:latin typeface="Calibri" panose="020F0502020204030204" pitchFamily="34" charset="0"/>
              </a:rPr>
              <a:t>rd</a:t>
            </a:r>
            <a:r>
              <a:rPr lang="en-US" dirty="0" smtClean="0">
                <a:latin typeface="Calibri" panose="020F0502020204030204" pitchFamily="34" charset="0"/>
              </a:rPr>
              <a:t> party evaluator perspective?</a:t>
            </a:r>
          </a:p>
          <a:p>
            <a:pPr marL="457200" lvl="1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Not representative sample of population</a:t>
            </a:r>
          </a:p>
          <a:p>
            <a:pPr marL="457200" lvl="1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2-1-1 not in every city</a:t>
            </a: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 consistent cycle for funding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we could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en-US" dirty="0"/>
              <a:t>Are there patterns in needs (e.g., housing first, food first</a:t>
            </a:r>
            <a:r>
              <a:rPr lang="en-US" dirty="0" smtClean="0"/>
              <a:t>?)</a:t>
            </a:r>
          </a:p>
          <a:p>
            <a:endParaRPr lang="en-US" dirty="0"/>
          </a:p>
          <a:p>
            <a:r>
              <a:rPr lang="en-US" dirty="0" smtClean="0"/>
              <a:t>Who are the callers not following up on referrals?</a:t>
            </a:r>
          </a:p>
          <a:p>
            <a:endParaRPr lang="en-US" dirty="0" smtClean="0"/>
          </a:p>
          <a:p>
            <a:r>
              <a:rPr lang="en-US" dirty="0" smtClean="0"/>
              <a:t>Does the percent of successful referrals differ by category?</a:t>
            </a:r>
          </a:p>
          <a:p>
            <a:endParaRPr lang="en-US" dirty="0" smtClean="0"/>
          </a:p>
          <a:p>
            <a:r>
              <a:rPr lang="en-US" dirty="0" smtClean="0"/>
              <a:t>And more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14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8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211.org/i/National_Coverage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99475" cy="65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</a:rPr>
              <a:t>Megan Johanson, PhD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i="1" dirty="0" smtClean="0"/>
              <a:t>Director of Research </a:t>
            </a:r>
            <a:r>
              <a:rPr lang="en-US" sz="2200" i="1" dirty="0"/>
              <a:t>and Data </a:t>
            </a:r>
            <a:r>
              <a:rPr lang="en-US" sz="2200" i="1" dirty="0" smtClean="0"/>
              <a:t>Services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/>
              <a:t>P: 614-737-2965</a:t>
            </a:r>
            <a:endParaRPr 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>
                <a:hlinkClick r:id="rId2"/>
              </a:rPr>
              <a:t>mjohanson@researchpartners.org</a:t>
            </a:r>
            <a:r>
              <a:rPr lang="en-US" sz="2200" dirty="0" smtClean="0"/>
              <a:t> </a:t>
            </a:r>
            <a:endParaRPr lang="en-US" sz="2200" dirty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</a:rPr>
              <a:t>Community Research Partners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/>
              <a:t>399 East Main Street, Suite 100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/>
              <a:t>Columbus, Ohio 43215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>
                <a:hlinkClick r:id="rId3"/>
              </a:rPr>
              <a:t>www.researchpartners.org</a:t>
            </a:r>
            <a:r>
              <a:rPr lang="en-US" sz="2200" dirty="0" smtClean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 smtClean="0"/>
              <a:t>@</a:t>
            </a:r>
            <a:r>
              <a:rPr lang="en-US" sz="2200" dirty="0" err="1" smtClean="0"/>
              <a:t>CRPColumbus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Research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4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Who we are: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501(c)(3</a:t>
            </a:r>
            <a:r>
              <a:rPr lang="en-US" dirty="0"/>
              <a:t>) </a:t>
            </a:r>
            <a:r>
              <a:rPr lang="en-US" dirty="0" smtClean="0"/>
              <a:t>founded </a:t>
            </a:r>
            <a:r>
              <a:rPr lang="en-US" dirty="0"/>
              <a:t>in 2000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Our Mission</a:t>
            </a:r>
            <a:r>
              <a:rPr lang="en-US" dirty="0" smtClean="0"/>
              <a:t>: </a:t>
            </a:r>
            <a:r>
              <a:rPr lang="en-US" b="1" i="1" dirty="0" smtClean="0"/>
              <a:t>Strengthen </a:t>
            </a:r>
            <a:r>
              <a:rPr lang="en-US" b="1" i="1" dirty="0"/>
              <a:t>communities through data, information, and knowledge</a:t>
            </a:r>
            <a:endParaRPr lang="en-US" b="1" i="1" dirty="0" smtClean="0"/>
          </a:p>
          <a:p>
            <a:r>
              <a:rPr lang="en-US" dirty="0" smtClean="0"/>
              <a:t>Our Partners: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4109874"/>
            <a:ext cx="1628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/>
          <a:stretch/>
        </p:blipFill>
        <p:spPr bwMode="auto">
          <a:xfrm>
            <a:off x="5687741" y="4579749"/>
            <a:ext cx="25383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396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48275"/>
            <a:ext cx="3810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525">
            <a:off x="746727" y="2065934"/>
            <a:ext cx="3972310" cy="287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635">
            <a:off x="4800600" y="1581474"/>
            <a:ext cx="3581400" cy="439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8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or programs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Literature reviews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Case studies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Conduct focus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groups and surveys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Mapping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Conduct field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work/field surveys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Create data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dashboards and visualization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Community Survey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582" t="27012" r="59393" b="16091"/>
          <a:stretch/>
        </p:blipFill>
        <p:spPr bwMode="auto">
          <a:xfrm>
            <a:off x="381000" y="1676400"/>
            <a:ext cx="42672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6337" t="26437" r="59488" b="16954"/>
          <a:stretch/>
        </p:blipFill>
        <p:spPr bwMode="auto">
          <a:xfrm>
            <a:off x="4419600" y="3216634"/>
            <a:ext cx="4419601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1" y="644919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://www.census.gov/programs-surveys/acs/methodology/mandatory-voluntary-methods.html</a:t>
            </a:r>
          </a:p>
        </p:txBody>
      </p:sp>
    </p:spTree>
    <p:extLst>
      <p:ext uri="{BB962C8B-B14F-4D97-AF65-F5344CB8AC3E}">
        <p14:creationId xmlns:p14="http://schemas.microsoft.com/office/powerpoint/2010/main" val="30858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2-1-1 Call Line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8226" t="15806" r="60149" b="4311"/>
          <a:stretch/>
        </p:blipFill>
        <p:spPr bwMode="auto">
          <a:xfrm>
            <a:off x="2286000" y="990600"/>
            <a:ext cx="6096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6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5550" y="495300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Central Ohio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38600" y="1600200"/>
            <a:ext cx="4800600" cy="4419600"/>
          </a:xfrm>
        </p:spPr>
        <p:txBody>
          <a:bodyPr/>
          <a:lstStyle/>
          <a:p>
            <a:r>
              <a:rPr lang="en-US" dirty="0" smtClean="0"/>
              <a:t>Client details</a:t>
            </a:r>
          </a:p>
          <a:p>
            <a:pPr lvl="1"/>
            <a:r>
              <a:rPr lang="en-US" dirty="0" smtClean="0"/>
              <a:t>Zip code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ncome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anguage spoken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ousehold size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inor child in household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392" y="1905000"/>
            <a:ext cx="2654808" cy="369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7576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needs?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546848" cy="4495800"/>
          </a:xfrm>
        </p:spPr>
        <p:txBody>
          <a:bodyPr/>
          <a:lstStyle/>
          <a:p>
            <a:pPr marL="457200" lvl="1" indent="-457200"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dirty="0" smtClean="0"/>
              <a:t>Food</a:t>
            </a:r>
          </a:p>
          <a:p>
            <a:pPr marL="457200" lvl="1" indent="-457200"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dirty="0" smtClean="0"/>
              <a:t>Assistance </a:t>
            </a:r>
            <a:r>
              <a:rPr lang="en-US" sz="2600" dirty="0"/>
              <a:t>paying </a:t>
            </a:r>
            <a:r>
              <a:rPr lang="en-US" sz="2600" dirty="0" smtClean="0"/>
              <a:t>bills</a:t>
            </a:r>
          </a:p>
          <a:p>
            <a:pPr marL="457200" lvl="1" indent="-457200"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dirty="0" smtClean="0"/>
              <a:t>Medical needs</a:t>
            </a:r>
            <a:endParaRPr lang="en-US" sz="2600" dirty="0"/>
          </a:p>
          <a:p>
            <a:r>
              <a:rPr lang="en-US" dirty="0" smtClean="0"/>
              <a:t>Shelter</a:t>
            </a:r>
            <a:endParaRPr lang="en-US" dirty="0"/>
          </a:p>
          <a:p>
            <a:pPr lvl="1"/>
            <a:r>
              <a:rPr lang="en-US" dirty="0"/>
              <a:t>Shelter for </a:t>
            </a:r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Shelter for </a:t>
            </a:r>
            <a:r>
              <a:rPr lang="en-US" dirty="0" smtClean="0"/>
              <a:t>Women </a:t>
            </a:r>
          </a:p>
          <a:p>
            <a:pPr lvl="1"/>
            <a:r>
              <a:rPr lang="en-US" dirty="0" smtClean="0"/>
              <a:t>Emergency </a:t>
            </a:r>
            <a:r>
              <a:rPr lang="en-US" dirty="0"/>
              <a:t>Housing </a:t>
            </a:r>
            <a:r>
              <a:rPr lang="en-US" dirty="0" smtClean="0"/>
              <a:t>Services </a:t>
            </a:r>
          </a:p>
          <a:p>
            <a:pPr lvl="1"/>
            <a:r>
              <a:rPr lang="en-US" dirty="0" smtClean="0"/>
              <a:t>Transitional </a:t>
            </a:r>
            <a:r>
              <a:rPr lang="en-US" dirty="0"/>
              <a:t>Housing Program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05800" cy="86995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Are resources available where there are needs?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508376" cy="5029200"/>
          </a:xfrm>
        </p:spPr>
      </p:pic>
    </p:spTree>
    <p:extLst>
      <p:ext uri="{BB962C8B-B14F-4D97-AF65-F5344CB8AC3E}">
        <p14:creationId xmlns:p14="http://schemas.microsoft.com/office/powerpoint/2010/main" val="36582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DA4"/>
        </a:hlink>
        <a:folHlink>
          <a:srgbClr val="A2A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3_Custom Design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RP">
  <a:themeElements>
    <a:clrScheme name="Custom 3">
      <a:dk1>
        <a:srgbClr val="7F7F7F"/>
      </a:dk1>
      <a:lt1>
        <a:sysClr val="window" lastClr="FFFFFF"/>
      </a:lt1>
      <a:dk2>
        <a:srgbClr val="7F7F7F"/>
      </a:dk2>
      <a:lt2>
        <a:srgbClr val="CAF278"/>
      </a:lt2>
      <a:accent1>
        <a:srgbClr val="94C600"/>
      </a:accent1>
      <a:accent2>
        <a:srgbClr val="0070C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datasource-trainingmaster</Template>
  <TotalTime>17877</TotalTime>
  <Words>254</Words>
  <Application>Microsoft Office PowerPoint</Application>
  <PresentationFormat>On-screen Show (4:3)</PresentationFormat>
  <Paragraphs>81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blank</vt:lpstr>
      <vt:lpstr>1_Custom Design</vt:lpstr>
      <vt:lpstr>Custom Design</vt:lpstr>
      <vt:lpstr>2_Custom Design</vt:lpstr>
      <vt:lpstr>3_Custom Design</vt:lpstr>
      <vt:lpstr>CRP</vt:lpstr>
      <vt:lpstr>2-1-1 as a Source of Health and Human Services DAta</vt:lpstr>
      <vt:lpstr>Community Research Partners</vt:lpstr>
      <vt:lpstr>What We Do</vt:lpstr>
      <vt:lpstr>What We Do</vt:lpstr>
      <vt:lpstr>American Community Survey</vt:lpstr>
      <vt:lpstr>2-1-1 Call Line</vt:lpstr>
      <vt:lpstr>Hands On Central Ohio</vt:lpstr>
      <vt:lpstr>What are the needs?</vt:lpstr>
      <vt:lpstr>Are resources available where there are needs?</vt:lpstr>
      <vt:lpstr>PowerPoint Presentation</vt:lpstr>
      <vt:lpstr>PowerPoint Presentation</vt:lpstr>
      <vt:lpstr>Questions we could answer</vt:lpstr>
      <vt:lpstr>PowerPoint Presentation</vt:lpstr>
      <vt:lpstr>Contact information</vt:lpstr>
    </vt:vector>
  </TitlesOfParts>
  <Company>Community Research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Presentation for Ed Council</dc:title>
  <dc:creator>yolivares@researchpartners.org</dc:creator>
  <cp:lastModifiedBy>Megan Johanson</cp:lastModifiedBy>
  <cp:revision>1166</cp:revision>
  <cp:lastPrinted>2014-10-29T15:37:33Z</cp:lastPrinted>
  <dcterms:created xsi:type="dcterms:W3CDTF">2005-02-08T22:10:43Z</dcterms:created>
  <dcterms:modified xsi:type="dcterms:W3CDTF">2015-10-30T18:58:19Z</dcterms:modified>
</cp:coreProperties>
</file>