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8" r:id="rId2"/>
    <p:sldId id="326" r:id="rId3"/>
    <p:sldId id="327" r:id="rId4"/>
    <p:sldId id="257" r:id="rId5"/>
    <p:sldId id="265" r:id="rId6"/>
    <p:sldId id="266" r:id="rId7"/>
    <p:sldId id="268" r:id="rId8"/>
    <p:sldId id="269" r:id="rId9"/>
    <p:sldId id="270" r:id="rId10"/>
    <p:sldId id="267" r:id="rId11"/>
    <p:sldId id="271" r:id="rId12"/>
    <p:sldId id="324" r:id="rId13"/>
    <p:sldId id="260" r:id="rId14"/>
    <p:sldId id="329" r:id="rId15"/>
    <p:sldId id="32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0F6"/>
    <a:srgbClr val="D3D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E2024-7666-4BD5-BCA6-A1BCFC68D27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5FD33D-D24C-4397-87C5-1A4F9BE08F91}">
      <dgm:prSet phldrT="[Text]"/>
      <dgm:spPr/>
      <dgm:t>
        <a:bodyPr/>
        <a:lstStyle/>
        <a:p>
          <a:r>
            <a:rPr lang="en-US" dirty="0" smtClean="0"/>
            <a:t>MDDA</a:t>
          </a:r>
          <a:endParaRPr lang="en-US" dirty="0"/>
        </a:p>
      </dgm:t>
    </dgm:pt>
    <dgm:pt modelId="{46F8EE1A-41A7-4C8E-BC16-B75B18B9BEA8}" type="parTrans" cxnId="{514A5A53-088A-4F73-B3CB-1FCA6E1AA621}">
      <dgm:prSet/>
      <dgm:spPr/>
      <dgm:t>
        <a:bodyPr/>
        <a:lstStyle/>
        <a:p>
          <a:endParaRPr lang="en-US"/>
        </a:p>
      </dgm:t>
    </dgm:pt>
    <dgm:pt modelId="{F0FBEF47-2F94-4F07-9547-9D4ADADCB4D8}" type="sibTrans" cxnId="{514A5A53-088A-4F73-B3CB-1FCA6E1AA621}">
      <dgm:prSet/>
      <dgm:spPr/>
      <dgm:t>
        <a:bodyPr/>
        <a:lstStyle/>
        <a:p>
          <a:endParaRPr lang="en-US"/>
        </a:p>
      </dgm:t>
    </dgm:pt>
    <dgm:pt modelId="{04215B8A-BFE9-4F4B-8418-87514D1C1749}">
      <dgm:prSet phldrT="[Text]" custT="1"/>
      <dgm:spPr/>
      <dgm:t>
        <a:bodyPr/>
        <a:lstStyle/>
        <a:p>
          <a:r>
            <a:rPr lang="en-US" sz="2400" dirty="0" smtClean="0"/>
            <a:t>D3</a:t>
          </a:r>
          <a:endParaRPr lang="en-US" sz="2400" dirty="0"/>
        </a:p>
      </dgm:t>
    </dgm:pt>
    <dgm:pt modelId="{40D3E6D3-5FAA-461B-9B47-BCE60E442545}" type="parTrans" cxnId="{97BEEC81-69B0-40A0-AABD-9C4D5EE79838}">
      <dgm:prSet/>
      <dgm:spPr/>
      <dgm:t>
        <a:bodyPr/>
        <a:lstStyle/>
        <a:p>
          <a:endParaRPr lang="en-US"/>
        </a:p>
      </dgm:t>
    </dgm:pt>
    <dgm:pt modelId="{16D9EA40-F0B3-4C7B-9E8A-B1D6A00E8EB2}" type="sibTrans" cxnId="{97BEEC81-69B0-40A0-AABD-9C4D5EE79838}">
      <dgm:prSet/>
      <dgm:spPr/>
      <dgm:t>
        <a:bodyPr/>
        <a:lstStyle/>
        <a:p>
          <a:endParaRPr lang="en-US"/>
        </a:p>
      </dgm:t>
    </dgm:pt>
    <dgm:pt modelId="{5FE05F2B-4F00-4749-94A7-DC1C74B221FA}">
      <dgm:prSet phldrT="[Text]" custT="1"/>
      <dgm:spPr/>
      <dgm:t>
        <a:bodyPr/>
        <a:lstStyle/>
        <a:p>
          <a:r>
            <a:rPr lang="en-US" sz="1400" dirty="0" smtClean="0"/>
            <a:t>LOVELAND Technologies</a:t>
          </a:r>
          <a:endParaRPr lang="en-US" sz="1400" dirty="0"/>
        </a:p>
      </dgm:t>
    </dgm:pt>
    <dgm:pt modelId="{A7F82F75-F881-471F-91C6-7359E80A36CD}" type="parTrans" cxnId="{DA207615-CC68-4DFC-A2E0-14E172FE771A}">
      <dgm:prSet/>
      <dgm:spPr/>
      <dgm:t>
        <a:bodyPr/>
        <a:lstStyle/>
        <a:p>
          <a:endParaRPr lang="en-US"/>
        </a:p>
      </dgm:t>
    </dgm:pt>
    <dgm:pt modelId="{32D48C77-73BB-4EA4-A8E0-C7433CBA8A8B}" type="sibTrans" cxnId="{DA207615-CC68-4DFC-A2E0-14E172FE771A}">
      <dgm:prSet/>
      <dgm:spPr/>
      <dgm:t>
        <a:bodyPr/>
        <a:lstStyle/>
        <a:p>
          <a:endParaRPr lang="en-US"/>
        </a:p>
      </dgm:t>
    </dgm:pt>
    <dgm:pt modelId="{0A0833D0-14BB-4B65-8286-2498E7BEE3C2}">
      <dgm:prSet phldrT="[Text]"/>
      <dgm:spPr/>
      <dgm:t>
        <a:bodyPr/>
        <a:lstStyle/>
        <a:p>
          <a:r>
            <a:rPr lang="en-US" dirty="0" smtClean="0"/>
            <a:t>Core Regional Partners</a:t>
          </a:r>
          <a:endParaRPr lang="en-US" dirty="0"/>
        </a:p>
      </dgm:t>
    </dgm:pt>
    <dgm:pt modelId="{8399F114-5254-4C54-B4A3-3BFBBCFCE8DA}" type="parTrans" cxnId="{70D7687F-37CF-4D4A-8554-4E4A6880FCD2}">
      <dgm:prSet/>
      <dgm:spPr/>
      <dgm:t>
        <a:bodyPr/>
        <a:lstStyle/>
        <a:p>
          <a:endParaRPr lang="en-US"/>
        </a:p>
      </dgm:t>
    </dgm:pt>
    <dgm:pt modelId="{D6EB59D4-F01C-4C53-9262-0F19AFF23C8B}" type="sibTrans" cxnId="{70D7687F-37CF-4D4A-8554-4E4A6880FCD2}">
      <dgm:prSet/>
      <dgm:spPr/>
      <dgm:t>
        <a:bodyPr/>
        <a:lstStyle/>
        <a:p>
          <a:endParaRPr lang="en-US"/>
        </a:p>
      </dgm:t>
    </dgm:pt>
    <dgm:pt modelId="{E17FD718-1793-45C9-8D91-3AC4A49C11E9}">
      <dgm:prSet phldrT="[Text]"/>
      <dgm:spPr/>
      <dgm:t>
        <a:bodyPr/>
        <a:lstStyle/>
        <a:p>
          <a:r>
            <a:rPr lang="en-US" dirty="0" smtClean="0"/>
            <a:t>Detroit Department of Innovation and Technology</a:t>
          </a:r>
          <a:endParaRPr lang="en-US" dirty="0"/>
        </a:p>
      </dgm:t>
    </dgm:pt>
    <dgm:pt modelId="{0DDE3FCF-BBB6-4AB5-BC35-4541BDF47938}" type="parTrans" cxnId="{912A9A54-DDB5-4156-B8AA-109E01223E37}">
      <dgm:prSet/>
      <dgm:spPr/>
      <dgm:t>
        <a:bodyPr/>
        <a:lstStyle/>
        <a:p>
          <a:endParaRPr lang="en-US"/>
        </a:p>
      </dgm:t>
    </dgm:pt>
    <dgm:pt modelId="{AE05BD97-92A5-4E15-BA0E-F2AA7D297A25}" type="sibTrans" cxnId="{912A9A54-DDB5-4156-B8AA-109E01223E37}">
      <dgm:prSet/>
      <dgm:spPr/>
      <dgm:t>
        <a:bodyPr/>
        <a:lstStyle/>
        <a:p>
          <a:endParaRPr lang="en-US"/>
        </a:p>
      </dgm:t>
    </dgm:pt>
    <dgm:pt modelId="{EF222E23-CFFC-42F9-BC87-64BEADE0F93D}" type="pres">
      <dgm:prSet presAssocID="{206E2024-7666-4BD5-BCA6-A1BCFC68D2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9848F-0075-404B-9354-C8F34903202C}" type="pres">
      <dgm:prSet presAssocID="{FB5FD33D-D24C-4397-87C5-1A4F9BE08F91}" presName="centerShape" presStyleLbl="node0" presStyleIdx="0" presStyleCnt="1"/>
      <dgm:spPr/>
      <dgm:t>
        <a:bodyPr/>
        <a:lstStyle/>
        <a:p>
          <a:endParaRPr lang="en-US"/>
        </a:p>
      </dgm:t>
    </dgm:pt>
    <dgm:pt modelId="{CD31EA99-752C-45EF-9FA1-77F36A16F33F}" type="pres">
      <dgm:prSet presAssocID="{04215B8A-BFE9-4F4B-8418-87514D1C1749}" presName="node" presStyleLbl="node1" presStyleIdx="0" presStyleCnt="4" custScaleX="122080" custScaleY="118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CCC25-6351-444F-A5D6-B68D1B2BBB89}" type="pres">
      <dgm:prSet presAssocID="{04215B8A-BFE9-4F4B-8418-87514D1C1749}" presName="dummy" presStyleCnt="0"/>
      <dgm:spPr/>
    </dgm:pt>
    <dgm:pt modelId="{469CB85C-18EB-4094-830F-9F7C243EEA98}" type="pres">
      <dgm:prSet presAssocID="{16D9EA40-F0B3-4C7B-9E8A-B1D6A00E8EB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980BFB1-5D95-40F6-B860-CC5C1C7E8940}" type="pres">
      <dgm:prSet presAssocID="{5FE05F2B-4F00-4749-94A7-DC1C74B221FA}" presName="node" presStyleLbl="node1" presStyleIdx="1" presStyleCnt="4" custScaleX="152428" custScaleY="157446" custRadScaleRad="138979" custRadScaleInc="-4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39A32-6FB7-4222-AEE0-4EA34824751D}" type="pres">
      <dgm:prSet presAssocID="{5FE05F2B-4F00-4749-94A7-DC1C74B221FA}" presName="dummy" presStyleCnt="0"/>
      <dgm:spPr/>
    </dgm:pt>
    <dgm:pt modelId="{CBFA78E3-04CC-468B-880C-60B6868B3394}" type="pres">
      <dgm:prSet presAssocID="{32D48C77-73BB-4EA4-A8E0-C7433CBA8A8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5419D5D-7B72-419B-BA6E-3D4258ABC123}" type="pres">
      <dgm:prSet presAssocID="{0A0833D0-14BB-4B65-8286-2498E7BEE3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A8E0D-AD2E-46CA-9B6E-EB3E3C10FA7C}" type="pres">
      <dgm:prSet presAssocID="{0A0833D0-14BB-4B65-8286-2498E7BEE3C2}" presName="dummy" presStyleCnt="0"/>
      <dgm:spPr/>
    </dgm:pt>
    <dgm:pt modelId="{28438884-4112-43C1-BC45-B69F3466521A}" type="pres">
      <dgm:prSet presAssocID="{D6EB59D4-F01C-4C53-9262-0F19AFF23C8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49945CD-2CB7-4FB4-9FED-0018CEC13768}" type="pres">
      <dgm:prSet presAssocID="{E17FD718-1793-45C9-8D91-3AC4A49C11E9}" presName="node" presStyleLbl="node1" presStyleIdx="3" presStyleCnt="4" custScaleX="148200" custScaleY="147960" custRadScaleRad="137610" custRadScaleInc="2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31A08-6D6E-4669-8759-A649287B1F6F}" type="pres">
      <dgm:prSet presAssocID="{E17FD718-1793-45C9-8D91-3AC4A49C11E9}" presName="dummy" presStyleCnt="0"/>
      <dgm:spPr/>
    </dgm:pt>
    <dgm:pt modelId="{C0D85D9F-FDE3-4706-B634-C2AEEE8FD2F4}" type="pres">
      <dgm:prSet presAssocID="{AE05BD97-92A5-4E15-BA0E-F2AA7D297A2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B443638-CE62-4256-8666-3A49BEB975BC}" type="presOf" srcId="{16D9EA40-F0B3-4C7B-9E8A-B1D6A00E8EB2}" destId="{469CB85C-18EB-4094-830F-9F7C243EEA98}" srcOrd="0" destOrd="0" presId="urn:microsoft.com/office/officeart/2005/8/layout/radial6"/>
    <dgm:cxn modelId="{70D7687F-37CF-4D4A-8554-4E4A6880FCD2}" srcId="{FB5FD33D-D24C-4397-87C5-1A4F9BE08F91}" destId="{0A0833D0-14BB-4B65-8286-2498E7BEE3C2}" srcOrd="2" destOrd="0" parTransId="{8399F114-5254-4C54-B4A3-3BFBBCFCE8DA}" sibTransId="{D6EB59D4-F01C-4C53-9262-0F19AFF23C8B}"/>
    <dgm:cxn modelId="{DA207615-CC68-4DFC-A2E0-14E172FE771A}" srcId="{FB5FD33D-D24C-4397-87C5-1A4F9BE08F91}" destId="{5FE05F2B-4F00-4749-94A7-DC1C74B221FA}" srcOrd="1" destOrd="0" parTransId="{A7F82F75-F881-471F-91C6-7359E80A36CD}" sibTransId="{32D48C77-73BB-4EA4-A8E0-C7433CBA8A8B}"/>
    <dgm:cxn modelId="{46763F3E-A342-4333-ABD8-D2B24E477961}" type="presOf" srcId="{5FE05F2B-4F00-4749-94A7-DC1C74B221FA}" destId="{7980BFB1-5D95-40F6-B860-CC5C1C7E8940}" srcOrd="0" destOrd="0" presId="urn:microsoft.com/office/officeart/2005/8/layout/radial6"/>
    <dgm:cxn modelId="{26E4AD12-27F1-429D-AEBC-6F7F56973621}" type="presOf" srcId="{206E2024-7666-4BD5-BCA6-A1BCFC68D278}" destId="{EF222E23-CFFC-42F9-BC87-64BEADE0F93D}" srcOrd="0" destOrd="0" presId="urn:microsoft.com/office/officeart/2005/8/layout/radial6"/>
    <dgm:cxn modelId="{38AA5A8E-93EF-4889-A7C4-9470BB9044D0}" type="presOf" srcId="{04215B8A-BFE9-4F4B-8418-87514D1C1749}" destId="{CD31EA99-752C-45EF-9FA1-77F36A16F33F}" srcOrd="0" destOrd="0" presId="urn:microsoft.com/office/officeart/2005/8/layout/radial6"/>
    <dgm:cxn modelId="{514A5A53-088A-4F73-B3CB-1FCA6E1AA621}" srcId="{206E2024-7666-4BD5-BCA6-A1BCFC68D278}" destId="{FB5FD33D-D24C-4397-87C5-1A4F9BE08F91}" srcOrd="0" destOrd="0" parTransId="{46F8EE1A-41A7-4C8E-BC16-B75B18B9BEA8}" sibTransId="{F0FBEF47-2F94-4F07-9547-9D4ADADCB4D8}"/>
    <dgm:cxn modelId="{97BEEC81-69B0-40A0-AABD-9C4D5EE79838}" srcId="{FB5FD33D-D24C-4397-87C5-1A4F9BE08F91}" destId="{04215B8A-BFE9-4F4B-8418-87514D1C1749}" srcOrd="0" destOrd="0" parTransId="{40D3E6D3-5FAA-461B-9B47-BCE60E442545}" sibTransId="{16D9EA40-F0B3-4C7B-9E8A-B1D6A00E8EB2}"/>
    <dgm:cxn modelId="{726A1AB6-3503-4EEA-A0E7-70D4EC130BA5}" type="presOf" srcId="{32D48C77-73BB-4EA4-A8E0-C7433CBA8A8B}" destId="{CBFA78E3-04CC-468B-880C-60B6868B3394}" srcOrd="0" destOrd="0" presId="urn:microsoft.com/office/officeart/2005/8/layout/radial6"/>
    <dgm:cxn modelId="{912A9A54-DDB5-4156-B8AA-109E01223E37}" srcId="{FB5FD33D-D24C-4397-87C5-1A4F9BE08F91}" destId="{E17FD718-1793-45C9-8D91-3AC4A49C11E9}" srcOrd="3" destOrd="0" parTransId="{0DDE3FCF-BBB6-4AB5-BC35-4541BDF47938}" sibTransId="{AE05BD97-92A5-4E15-BA0E-F2AA7D297A25}"/>
    <dgm:cxn modelId="{BBFA5C98-3133-4F73-A597-31C65AD681FF}" type="presOf" srcId="{FB5FD33D-D24C-4397-87C5-1A4F9BE08F91}" destId="{2E29848F-0075-404B-9354-C8F34903202C}" srcOrd="0" destOrd="0" presId="urn:microsoft.com/office/officeart/2005/8/layout/radial6"/>
    <dgm:cxn modelId="{838396D6-CE9C-499A-8D31-B05D92E915B7}" type="presOf" srcId="{E17FD718-1793-45C9-8D91-3AC4A49C11E9}" destId="{149945CD-2CB7-4FB4-9FED-0018CEC13768}" srcOrd="0" destOrd="0" presId="urn:microsoft.com/office/officeart/2005/8/layout/radial6"/>
    <dgm:cxn modelId="{F9CFFDF6-9BA4-4BA1-85BF-5C09486136E3}" type="presOf" srcId="{0A0833D0-14BB-4B65-8286-2498E7BEE3C2}" destId="{A5419D5D-7B72-419B-BA6E-3D4258ABC123}" srcOrd="0" destOrd="0" presId="urn:microsoft.com/office/officeart/2005/8/layout/radial6"/>
    <dgm:cxn modelId="{030D3BD7-595C-4D26-9D66-8037958D8B54}" type="presOf" srcId="{D6EB59D4-F01C-4C53-9262-0F19AFF23C8B}" destId="{28438884-4112-43C1-BC45-B69F3466521A}" srcOrd="0" destOrd="0" presId="urn:microsoft.com/office/officeart/2005/8/layout/radial6"/>
    <dgm:cxn modelId="{F9D49BCB-9E71-4C38-BFEB-F0DB2DD7FA3E}" type="presOf" srcId="{AE05BD97-92A5-4E15-BA0E-F2AA7D297A25}" destId="{C0D85D9F-FDE3-4706-B634-C2AEEE8FD2F4}" srcOrd="0" destOrd="0" presId="urn:microsoft.com/office/officeart/2005/8/layout/radial6"/>
    <dgm:cxn modelId="{29C31D06-1F5C-4EC5-87A7-3CD669D6BD3A}" type="presParOf" srcId="{EF222E23-CFFC-42F9-BC87-64BEADE0F93D}" destId="{2E29848F-0075-404B-9354-C8F34903202C}" srcOrd="0" destOrd="0" presId="urn:microsoft.com/office/officeart/2005/8/layout/radial6"/>
    <dgm:cxn modelId="{862BAA6F-DFC1-4697-959A-413586F896B3}" type="presParOf" srcId="{EF222E23-CFFC-42F9-BC87-64BEADE0F93D}" destId="{CD31EA99-752C-45EF-9FA1-77F36A16F33F}" srcOrd="1" destOrd="0" presId="urn:microsoft.com/office/officeart/2005/8/layout/radial6"/>
    <dgm:cxn modelId="{D883478B-5701-4C30-ACC1-493D197816F3}" type="presParOf" srcId="{EF222E23-CFFC-42F9-BC87-64BEADE0F93D}" destId="{EFBCCC25-6351-444F-A5D6-B68D1B2BBB89}" srcOrd="2" destOrd="0" presId="urn:microsoft.com/office/officeart/2005/8/layout/radial6"/>
    <dgm:cxn modelId="{CB93461D-AF80-41F0-8315-B82F713DCA64}" type="presParOf" srcId="{EF222E23-CFFC-42F9-BC87-64BEADE0F93D}" destId="{469CB85C-18EB-4094-830F-9F7C243EEA98}" srcOrd="3" destOrd="0" presId="urn:microsoft.com/office/officeart/2005/8/layout/radial6"/>
    <dgm:cxn modelId="{3C13E09A-E304-4C9C-9669-60D335F57F1F}" type="presParOf" srcId="{EF222E23-CFFC-42F9-BC87-64BEADE0F93D}" destId="{7980BFB1-5D95-40F6-B860-CC5C1C7E8940}" srcOrd="4" destOrd="0" presId="urn:microsoft.com/office/officeart/2005/8/layout/radial6"/>
    <dgm:cxn modelId="{DB591598-4381-49C0-8D05-1EBABE01719C}" type="presParOf" srcId="{EF222E23-CFFC-42F9-BC87-64BEADE0F93D}" destId="{8EA39A32-6FB7-4222-AEE0-4EA34824751D}" srcOrd="5" destOrd="0" presId="urn:microsoft.com/office/officeart/2005/8/layout/radial6"/>
    <dgm:cxn modelId="{E41B3125-A939-46B7-98EC-0B9DAF08C6C4}" type="presParOf" srcId="{EF222E23-CFFC-42F9-BC87-64BEADE0F93D}" destId="{CBFA78E3-04CC-468B-880C-60B6868B3394}" srcOrd="6" destOrd="0" presId="urn:microsoft.com/office/officeart/2005/8/layout/radial6"/>
    <dgm:cxn modelId="{FD79E664-DF49-497F-8089-7ACC47699660}" type="presParOf" srcId="{EF222E23-CFFC-42F9-BC87-64BEADE0F93D}" destId="{A5419D5D-7B72-419B-BA6E-3D4258ABC123}" srcOrd="7" destOrd="0" presId="urn:microsoft.com/office/officeart/2005/8/layout/radial6"/>
    <dgm:cxn modelId="{C859B11F-35DC-476C-9CAE-912FAEB2D4DA}" type="presParOf" srcId="{EF222E23-CFFC-42F9-BC87-64BEADE0F93D}" destId="{819A8E0D-AD2E-46CA-9B6E-EB3E3C10FA7C}" srcOrd="8" destOrd="0" presId="urn:microsoft.com/office/officeart/2005/8/layout/radial6"/>
    <dgm:cxn modelId="{616B1257-7AE0-432E-8C5D-43987210178D}" type="presParOf" srcId="{EF222E23-CFFC-42F9-BC87-64BEADE0F93D}" destId="{28438884-4112-43C1-BC45-B69F3466521A}" srcOrd="9" destOrd="0" presId="urn:microsoft.com/office/officeart/2005/8/layout/radial6"/>
    <dgm:cxn modelId="{1C2327F2-7CA5-4C3A-A7DF-3F0922E4E2B8}" type="presParOf" srcId="{EF222E23-CFFC-42F9-BC87-64BEADE0F93D}" destId="{149945CD-2CB7-4FB4-9FED-0018CEC13768}" srcOrd="10" destOrd="0" presId="urn:microsoft.com/office/officeart/2005/8/layout/radial6"/>
    <dgm:cxn modelId="{BEDFA86C-6A17-43A6-A946-4026BD018F8D}" type="presParOf" srcId="{EF222E23-CFFC-42F9-BC87-64BEADE0F93D}" destId="{37031A08-6D6E-4669-8759-A649287B1F6F}" srcOrd="11" destOrd="0" presId="urn:microsoft.com/office/officeart/2005/8/layout/radial6"/>
    <dgm:cxn modelId="{523B884C-0D2A-4CD4-AFCA-ACA772D4C1D4}" type="presParOf" srcId="{EF222E23-CFFC-42F9-BC87-64BEADE0F93D}" destId="{C0D85D9F-FDE3-4706-B634-C2AEEE8FD2F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90DE2-CA16-4E3A-983E-40B06CB3059E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3ADB7-C1A8-4CA1-8099-1EEDA8A19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4D93C-1E0F-4790-A9D0-FBB0A63A5A7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4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4D93C-1E0F-4790-A9D0-FBB0A63A5A7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4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343400"/>
            <a:ext cx="6477000" cy="1447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0" hasCustomPrompt="1"/>
          </p:nvPr>
        </p:nvSpPr>
        <p:spPr>
          <a:xfrm>
            <a:off x="0" y="228600"/>
            <a:ext cx="9144000" cy="5638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 this slide for all charts. The background matches for tables in the Excel theme.</a:t>
            </a:r>
            <a:endParaRPr lang="en-US" dirty="0"/>
          </a:p>
        </p:txBody>
      </p:sp>
      <p:pic>
        <p:nvPicPr>
          <p:cNvPr id="8" name="Picture 7" descr="D3_Logo_Long_White_TRANS_LAR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199" y="6553200"/>
            <a:ext cx="4096710" cy="244739"/>
          </a:xfrm>
          <a:prstGeom prst="rect">
            <a:avLst/>
          </a:prstGeom>
        </p:spPr>
      </p:pic>
      <p:pic>
        <p:nvPicPr>
          <p:cNvPr id="10" name="Picture 9" descr="D3_Logo_Long_White_TRANS_LAR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599" y="6491646"/>
            <a:ext cx="3581401" cy="213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-9144" y="5957316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61874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6044184"/>
            <a:ext cx="838200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8674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 hasCustomPrompt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 smtClean="0"/>
              <a:t>You can also use this as a chart/graph slide – It will match the background color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0734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0" indent="0">
              <a:buNone/>
              <a:defRPr/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0" hasCustomPrompt="1"/>
          </p:nvPr>
        </p:nvSpPr>
        <p:spPr>
          <a:xfrm>
            <a:off x="0" y="228600"/>
            <a:ext cx="9144000" cy="5638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 this slide for all charts. The background matches the background for charts in the Excel theme.</a:t>
            </a:r>
            <a:endParaRPr lang="en-US" dirty="0"/>
          </a:p>
        </p:txBody>
      </p:sp>
      <p:pic>
        <p:nvPicPr>
          <p:cNvPr id="6" name="Picture 5" descr="D3_Logo_Long_White_TRANS_LAR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199" y="6553200"/>
            <a:ext cx="4096710" cy="244739"/>
          </a:xfrm>
          <a:prstGeom prst="rect">
            <a:avLst/>
          </a:prstGeom>
        </p:spPr>
      </p:pic>
      <p:pic>
        <p:nvPicPr>
          <p:cNvPr id="11" name="Picture 10" descr="D3_Logo_Long_White_TRANS_LAR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599" y="6491646"/>
            <a:ext cx="3581401" cy="21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3_Logo_Long_White_TRANS_LAR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199" y="6553200"/>
            <a:ext cx="4096710" cy="244739"/>
          </a:xfrm>
          <a:prstGeom prst="rect">
            <a:avLst/>
          </a:prstGeom>
        </p:spPr>
      </p:pic>
      <p:pic>
        <p:nvPicPr>
          <p:cNvPr id="11" name="Picture 10" descr="D3_Logo_Long_White_TRANS_LAR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599" y="6491646"/>
            <a:ext cx="3581401" cy="21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3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5" name="Picture 4" descr="D3_Logo_Long_White_TRANS_LAR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599" y="6491646"/>
            <a:ext cx="3581401" cy="213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4" name="Picture 13" descr="D3_Logo_Long_White_TRANS_LAR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199" y="6553200"/>
            <a:ext cx="4096710" cy="244739"/>
          </a:xfrm>
          <a:prstGeom prst="rect">
            <a:avLst/>
          </a:prstGeom>
        </p:spPr>
      </p:pic>
      <p:pic>
        <p:nvPicPr>
          <p:cNvPr id="12" name="Picture 11" descr="D3_Logo_Long_White_TRANS_LAR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599" y="6491646"/>
            <a:ext cx="3581401" cy="21395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7350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47350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6" name="Picture 5" descr="D3_Logo_Long_White_TRANS_LAR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599" y="6491646"/>
            <a:ext cx="3581401" cy="213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7350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47350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6" name="Picture 5" descr="D3_Logo_Long_White_TRANS_LAR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599" y="6491646"/>
            <a:ext cx="3581401" cy="21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2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40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6146" name="Picture 2" descr="C:\Users\sdillon\Desktop\D3_Logo_Stacked2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09" y="6248400"/>
            <a:ext cx="1066800" cy="55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5" r:id="rId4"/>
    <p:sldLayoutId id="2147483664" r:id="rId5"/>
    <p:sldLayoutId id="2147483682" r:id="rId6"/>
    <p:sldLayoutId id="2147483665" r:id="rId7"/>
    <p:sldLayoutId id="2147483683" r:id="rId8"/>
    <p:sldLayoutId id="2147483666" r:id="rId9"/>
    <p:sldLayoutId id="2147483667" r:id="rId10"/>
    <p:sldLayoutId id="2147483672" r:id="rId11"/>
    <p:sldLayoutId id="2147483681" r:id="rId12"/>
    <p:sldLayoutId id="2147483668" r:id="rId13"/>
    <p:sldLayoutId id="2147483669" r:id="rId14"/>
    <p:sldLayoutId id="2147483671" r:id="rId15"/>
    <p:sldLayoutId id="2147483680" r:id="rId16"/>
    <p:sldLayoutId id="2147483684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skD3@DataDrivenDetroit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 City Mapping 2016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050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From Data System to Data Collaborative</a:t>
            </a:r>
          </a:p>
          <a:p>
            <a:endParaRPr lang="en-US" sz="3800" dirty="0"/>
          </a:p>
          <a:p>
            <a:r>
              <a:rPr lang="en-US" sz="3800" dirty="0" smtClean="0"/>
              <a:t>Noah Urban, Data Driven Detroit</a:t>
            </a:r>
          </a:p>
          <a:p>
            <a:r>
              <a:rPr lang="en-US" sz="2300" dirty="0" smtClean="0"/>
              <a:t>September, 2016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98877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Detroit Data Alliance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400" dirty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715330"/>
              </p:ext>
            </p:extLst>
          </p:nvPr>
        </p:nvGraphicFramePr>
        <p:xfrm>
          <a:off x="457200" y="16764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03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Plan for Phase 1 of Implementation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Visioning, Philosophy, and Principles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Build out Legal and Collaborative Frameworks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Design Central Data System and Processes for Updating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Construct Front-End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1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Thoughts on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Paid member access to ETL Capacity</a:t>
            </a:r>
          </a:p>
          <a:p>
            <a:pPr lvl="1"/>
            <a:r>
              <a:rPr lang="en-US" dirty="0" smtClean="0"/>
              <a:t>Improve partners’ data processes</a:t>
            </a:r>
          </a:p>
          <a:p>
            <a:pPr lvl="1"/>
            <a:r>
              <a:rPr lang="en-US" dirty="0" smtClean="0"/>
              <a:t>Feed data into the collaborative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Build dashboards and interfaces for higher-level analytics</a:t>
            </a:r>
          </a:p>
          <a:p>
            <a:pPr lvl="1"/>
            <a:r>
              <a:rPr lang="en-US" dirty="0" smtClean="0"/>
              <a:t>Leverage academic relationships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Explore corporate sponsorships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3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Due diligence is important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 lot of other people are thinking about this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Every region will be different, but we’ve learned a lot from other partners (thanks, Pittsburgh!)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770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Don’t underestimate the scale of the undertaking – start thinking about it as soon as possible!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Planning for Politics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Financial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1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@D3Detroit</a:t>
            </a:r>
          </a:p>
          <a:p>
            <a:r>
              <a:rPr lang="en-US" dirty="0" smtClean="0">
                <a:hlinkClick r:id="rId2"/>
              </a:rPr>
              <a:t>AskD3@DataDrivenDetroit.org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TechTown</a:t>
            </a:r>
            <a:endParaRPr lang="en-US" dirty="0" smtClean="0"/>
          </a:p>
          <a:p>
            <a:r>
              <a:rPr lang="en-US" dirty="0" smtClean="0"/>
              <a:t>440 Burroughs #330</a:t>
            </a:r>
          </a:p>
          <a:p>
            <a:r>
              <a:rPr lang="en-US" dirty="0" smtClean="0"/>
              <a:t>Detroit, Michigan 48202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www.DataDrivenDetroit.org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9" r="39445" b="24166"/>
          <a:stretch/>
        </p:blipFill>
        <p:spPr bwMode="auto">
          <a:xfrm>
            <a:off x="1824327" y="2514600"/>
            <a:ext cx="53578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5880" y="4343400"/>
            <a:ext cx="277393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80" y="1600200"/>
            <a:ext cx="272808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20" y="4495800"/>
            <a:ext cx="2506980" cy="167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fbcdn-sphotos-f-a.akamaihd.net/hphotos-ak-xap1/t1.0-9/1939973_732095373474896_130122505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20" y="1600199"/>
            <a:ext cx="273558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5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Comprehensive Property-Level Data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Properties with No Gas or Electric Service</a:t>
            </a:r>
          </a:p>
          <a:p>
            <a:r>
              <a:rPr lang="en-US" dirty="0"/>
              <a:t>Historic Designations</a:t>
            </a:r>
          </a:p>
          <a:p>
            <a:r>
              <a:rPr lang="en-US" dirty="0"/>
              <a:t>Fire Incidents</a:t>
            </a:r>
          </a:p>
          <a:p>
            <a:r>
              <a:rPr lang="en-US" dirty="0"/>
              <a:t>Water Shutoffs</a:t>
            </a:r>
          </a:p>
          <a:p>
            <a:r>
              <a:rPr lang="en-US" dirty="0"/>
              <a:t>Current Land Use</a:t>
            </a:r>
          </a:p>
          <a:p>
            <a:r>
              <a:rPr lang="en-US" dirty="0"/>
              <a:t>Fannie Mae/Freddie Mac Inventories </a:t>
            </a:r>
          </a:p>
          <a:p>
            <a:r>
              <a:rPr lang="en-US" dirty="0"/>
              <a:t>Historic Resource Survey</a:t>
            </a:r>
          </a:p>
          <a:p>
            <a:r>
              <a:rPr lang="en-US" dirty="0"/>
              <a:t>Detroit Land Bank Authority Inventory</a:t>
            </a:r>
          </a:p>
          <a:p>
            <a:r>
              <a:rPr lang="en-US" dirty="0" smtClean="0"/>
              <a:t>Crime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Valassis</a:t>
            </a:r>
            <a:r>
              <a:rPr lang="en-US" dirty="0"/>
              <a:t> Direct Mailing, Inc., Vacancy Data</a:t>
            </a:r>
          </a:p>
          <a:p>
            <a:r>
              <a:rPr lang="en-US" dirty="0"/>
              <a:t>Tax Foreclosures</a:t>
            </a:r>
          </a:p>
          <a:p>
            <a:r>
              <a:rPr lang="en-US" dirty="0"/>
              <a:t>Tax Distress</a:t>
            </a:r>
          </a:p>
          <a:p>
            <a:r>
              <a:rPr lang="en-US" dirty="0"/>
              <a:t>Property Transactions</a:t>
            </a:r>
          </a:p>
          <a:p>
            <a:r>
              <a:rPr lang="en-US" dirty="0"/>
              <a:t>Building Permits</a:t>
            </a:r>
          </a:p>
          <a:p>
            <a:r>
              <a:rPr lang="en-US" dirty="0"/>
              <a:t>Business Licenses</a:t>
            </a:r>
          </a:p>
          <a:p>
            <a:r>
              <a:rPr lang="en-US" dirty="0"/>
              <a:t>“Improve Detroit” Calls</a:t>
            </a:r>
          </a:p>
          <a:p>
            <a:r>
              <a:rPr lang="en-US" dirty="0"/>
              <a:t>Assessment Data</a:t>
            </a:r>
          </a:p>
          <a:p>
            <a:r>
              <a:rPr lang="en-US" dirty="0"/>
              <a:t>Land Bank Sales</a:t>
            </a:r>
          </a:p>
          <a:p>
            <a:r>
              <a:rPr lang="en-US" dirty="0"/>
              <a:t>Blight </a:t>
            </a:r>
            <a:r>
              <a:rPr lang="en-US" dirty="0" smtClean="0"/>
              <a:t>Violations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Laying the Groundwork for Community Engagement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67862"/>
            <a:ext cx="5943600" cy="452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94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Data Automation</a:t>
            </a:r>
          </a:p>
          <a:p>
            <a:endParaRPr lang="en-US" dirty="0"/>
          </a:p>
          <a:p>
            <a:r>
              <a:rPr lang="en-US" dirty="0" smtClean="0"/>
              <a:t>New Collaborations with the City</a:t>
            </a:r>
          </a:p>
          <a:p>
            <a:endParaRPr lang="en-US" dirty="0"/>
          </a:p>
          <a:p>
            <a:r>
              <a:rPr lang="en-US" dirty="0" smtClean="0"/>
              <a:t>How can we make Motor City Mapping sustainable?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1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Evolving 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836" y="1523999"/>
            <a:ext cx="6144835" cy="472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23" y="4871928"/>
            <a:ext cx="6543477" cy="137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58" y="3759499"/>
            <a:ext cx="5776341" cy="11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34633"/>
            <a:ext cx="5486399" cy="78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34261"/>
            <a:ext cx="5492601" cy="38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11553"/>
            <a:ext cx="3505200" cy="104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8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The Question of Sustainability</a:t>
            </a:r>
            <a:endParaRPr lang="en-US" sz="3800" dirty="0"/>
          </a:p>
        </p:txBody>
      </p:sp>
      <p:pic>
        <p:nvPicPr>
          <p:cNvPr id="7" name="Content Placeholder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1606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55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Previous Strategies to Address Challenges</a:t>
            </a:r>
            <a:endParaRPr lang="en-US" sz="3400" dirty="0"/>
          </a:p>
        </p:txBody>
      </p:sp>
      <p:sp>
        <p:nvSpPr>
          <p:cNvPr id="5" name="Rounded Rectangle 4"/>
          <p:cNvSpPr/>
          <p:nvPr/>
        </p:nvSpPr>
        <p:spPr>
          <a:xfrm>
            <a:off x="1981200" y="1676400"/>
            <a:ext cx="5105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98678" y="1752600"/>
            <a:ext cx="188595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Other City Departments (Future)</a:t>
            </a:r>
            <a:endParaRPr lang="en-US" sz="1400" b="1" dirty="0"/>
          </a:p>
        </p:txBody>
      </p:sp>
      <p:sp>
        <p:nvSpPr>
          <p:cNvPr id="7" name="Oval 6"/>
          <p:cNvSpPr/>
          <p:nvPr/>
        </p:nvSpPr>
        <p:spPr>
          <a:xfrm>
            <a:off x="5154490" y="1752600"/>
            <a:ext cx="1906957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Other City Departments (Future)</a:t>
            </a:r>
            <a:endParaRPr lang="en-US" sz="1400" b="1" dirty="0"/>
          </a:p>
        </p:txBody>
      </p:sp>
      <p:sp>
        <p:nvSpPr>
          <p:cNvPr id="8" name="Oval 7"/>
          <p:cNvSpPr/>
          <p:nvPr/>
        </p:nvSpPr>
        <p:spPr>
          <a:xfrm>
            <a:off x="3943350" y="1752600"/>
            <a:ext cx="1181100" cy="838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DLBA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3534065" y="2971800"/>
            <a:ext cx="1973036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79260" y="5334000"/>
            <a:ext cx="1495964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Motor City Mapping</a:t>
            </a:r>
            <a:endParaRPr lang="en-US" sz="1400" b="1" dirty="0"/>
          </a:p>
        </p:txBody>
      </p:sp>
      <p:sp>
        <p:nvSpPr>
          <p:cNvPr id="11" name="Oval 10"/>
          <p:cNvSpPr/>
          <p:nvPr/>
        </p:nvSpPr>
        <p:spPr>
          <a:xfrm>
            <a:off x="1676400" y="5334000"/>
            <a:ext cx="1410030" cy="990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Public </a:t>
            </a:r>
            <a:r>
              <a:rPr lang="en-US" sz="1400" b="1" dirty="0" err="1" smtClean="0"/>
              <a:t>Blexting</a:t>
            </a:r>
            <a:endParaRPr lang="en-US" sz="1400" b="1" dirty="0"/>
          </a:p>
        </p:txBody>
      </p:sp>
      <p:sp>
        <p:nvSpPr>
          <p:cNvPr id="12" name="Oval 11"/>
          <p:cNvSpPr/>
          <p:nvPr/>
        </p:nvSpPr>
        <p:spPr>
          <a:xfrm>
            <a:off x="3943350" y="3333750"/>
            <a:ext cx="1181100" cy="11811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/>
              <a:t>Official Database</a:t>
            </a:r>
            <a:endParaRPr lang="en-US" sz="13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38036" y="3124200"/>
            <a:ext cx="13917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Data Manager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62700" y="3134245"/>
            <a:ext cx="1752600" cy="147295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/>
              <a:t> </a:t>
            </a:r>
            <a:r>
              <a:rPr lang="en-US" dirty="0" smtClean="0"/>
              <a:t>Party Data Providers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848534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Control</a:t>
            </a:r>
          </a:p>
          <a:p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75" y="1752600"/>
            <a:ext cx="166084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9" y="3333750"/>
            <a:ext cx="1690919" cy="107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4536861" y="2667000"/>
            <a:ext cx="1" cy="3048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33901" y="4876800"/>
            <a:ext cx="0" cy="45886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07418" y="5840883"/>
            <a:ext cx="64737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</p:cNvCxnSpPr>
          <p:nvPr/>
        </p:nvCxnSpPr>
        <p:spPr>
          <a:xfrm flipH="1">
            <a:off x="5507101" y="3870722"/>
            <a:ext cx="85559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>
            <a:off x="2209800" y="2819400"/>
            <a:ext cx="171615" cy="2209800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Exploring a Different Approach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 result for western pennsylvania regional data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0880"/>
            <a:ext cx="3824483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connecticut data collabo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11387"/>
            <a:ext cx="3520506" cy="20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microsof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740117"/>
            <a:ext cx="6591300" cy="24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2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3_PowerPointTheme1">
  <a:themeElements>
    <a:clrScheme name="Custom 5">
      <a:dk1>
        <a:sysClr val="windowText" lastClr="000000"/>
      </a:dk1>
      <a:lt1>
        <a:sysClr val="window" lastClr="FFFFFF"/>
      </a:lt1>
      <a:dk2>
        <a:srgbClr val="002060"/>
      </a:dk2>
      <a:lt2>
        <a:srgbClr val="BFBFBF"/>
      </a:lt2>
      <a:accent1>
        <a:srgbClr val="6596CF"/>
      </a:accent1>
      <a:accent2>
        <a:srgbClr val="87AF3F"/>
      </a:accent2>
      <a:accent3>
        <a:srgbClr val="D94F26"/>
      </a:accent3>
      <a:accent4>
        <a:srgbClr val="F5A91D"/>
      </a:accent4>
      <a:accent5>
        <a:srgbClr val="6596CF"/>
      </a:accent5>
      <a:accent6>
        <a:srgbClr val="968C8C"/>
      </a:accent6>
      <a:hlink>
        <a:srgbClr val="A5A5A5"/>
      </a:hlink>
      <a:folHlink>
        <a:srgbClr val="F69D1A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33029</TotalTime>
  <Words>312</Words>
  <Application>Microsoft Office PowerPoint</Application>
  <PresentationFormat>On-screen Show (4:3)</PresentationFormat>
  <Paragraphs>98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D3_PowerPointTheme1</vt:lpstr>
      <vt:lpstr>Motor City Mapping 2016 Update</vt:lpstr>
      <vt:lpstr>Background</vt:lpstr>
      <vt:lpstr>A Comprehensive Property-Level Data System</vt:lpstr>
      <vt:lpstr>Laying the Groundwork for Community Engagement</vt:lpstr>
      <vt:lpstr>2016 To Date</vt:lpstr>
      <vt:lpstr>Evolving Challenges</vt:lpstr>
      <vt:lpstr>The Question of Sustainability</vt:lpstr>
      <vt:lpstr>Previous Strategies to Address Challenges</vt:lpstr>
      <vt:lpstr>Exploring a Different Approach</vt:lpstr>
      <vt:lpstr>Metro Detroit Data Alliance</vt:lpstr>
      <vt:lpstr>Plan for Phase 1 of Implementation</vt:lpstr>
      <vt:lpstr>Thoughts on Sustainability</vt:lpstr>
      <vt:lpstr>Lessons Learned So Far</vt:lpstr>
      <vt:lpstr>Lessons Learned, Cont.</vt:lpstr>
      <vt:lpstr>www.DataDrivenDetroit.org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Detroit: A Tale of Two Cities</dc:title>
  <dc:creator>Jessica Mcinchak</dc:creator>
  <cp:lastModifiedBy>Abazajian, Katya</cp:lastModifiedBy>
  <cp:revision>49</cp:revision>
  <dcterms:created xsi:type="dcterms:W3CDTF">2012-08-06T14:52:15Z</dcterms:created>
  <dcterms:modified xsi:type="dcterms:W3CDTF">2016-09-08T13:26:51Z</dcterms:modified>
</cp:coreProperties>
</file>