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8" r:id="rId2"/>
    <p:sldId id="270" r:id="rId3"/>
    <p:sldId id="256" r:id="rId4"/>
    <p:sldId id="269" r:id="rId5"/>
    <p:sldId id="264" r:id="rId6"/>
    <p:sldId id="296" r:id="rId7"/>
    <p:sldId id="300" r:id="rId8"/>
    <p:sldId id="301" r:id="rId9"/>
    <p:sldId id="287" r:id="rId10"/>
    <p:sldId id="268" r:id="rId11"/>
    <p:sldId id="295" r:id="rId12"/>
    <p:sldId id="267" r:id="rId13"/>
    <p:sldId id="292" r:id="rId14"/>
    <p:sldId id="293" r:id="rId15"/>
    <p:sldId id="30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192" autoAdjust="0"/>
  </p:normalViewPr>
  <p:slideViewPr>
    <p:cSldViewPr>
      <p:cViewPr>
        <p:scale>
          <a:sx n="80" d="100"/>
          <a:sy n="80" d="100"/>
        </p:scale>
        <p:origin x="-1272" y="-27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2388"/>
    </p:cViewPr>
  </p:sorterViewPr>
  <p:notesViewPr>
    <p:cSldViewPr>
      <p:cViewPr>
        <p:scale>
          <a:sx n="75" d="100"/>
          <a:sy n="75" d="100"/>
        </p:scale>
        <p:origin x="-26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DDE6E-3899-4AA1-ACBD-848E618C4664}" type="datetimeFigureOut">
              <a:rPr lang="en-US" smtClean="0"/>
              <a:pPr/>
              <a:t>10/19/2015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695283-06AB-421F-972B-C89C1F91C2A7}" type="slidenum">
              <a:rPr lang="en-US" smtClean="0"/>
              <a:pPr/>
              <a:t>‹#›</a:t>
            </a:fld>
            <a:endParaRPr lang="en-US"/>
          </a:p>
        </p:txBody>
      </p:sp>
    </p:spTree>
    <p:extLst>
      <p:ext uri="{BB962C8B-B14F-4D97-AF65-F5344CB8AC3E}">
        <p14:creationId xmlns:p14="http://schemas.microsoft.com/office/powerpoint/2010/main" val="22397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Pleased to be here as a member</a:t>
            </a:r>
          </a:p>
          <a:p>
            <a:r>
              <a:rPr lang="en-US" altLang="en-US" dirty="0"/>
              <a:t>We are always happy to preserve a blue dot on the map</a:t>
            </a:r>
          </a:p>
          <a:p>
            <a:pPr eaLnBrk="1" hangingPunct="1"/>
            <a:r>
              <a:rPr lang="en-US" altLang="en-US" dirty="0" smtClean="0"/>
              <a:t>We are the newest member of NNIP</a:t>
            </a:r>
          </a:p>
          <a:p>
            <a:r>
              <a:rPr lang="en-US" altLang="en-US" dirty="0" smtClean="0"/>
              <a:t>Milwaukee</a:t>
            </a:r>
            <a:r>
              <a:rPr lang="en-US" altLang="en-US" dirty="0"/>
              <a:t>– Swallow the l</a:t>
            </a:r>
          </a:p>
          <a:p>
            <a:pPr eaLnBrk="1" hangingPunct="1"/>
            <a:r>
              <a:rPr lang="en-US" altLang="en-US" dirty="0" smtClean="0"/>
              <a:t> we are on the fresh coast</a:t>
            </a:r>
          </a:p>
          <a:p>
            <a:pPr eaLnBrk="1" hangingPunct="1"/>
            <a:r>
              <a:rPr lang="en-US" altLang="en-US" dirty="0" smtClean="0"/>
              <a:t>Sometimes people on the other coasts confuse us with other places that start with an M- not  Minneapolis, Minnesota, Michigan</a:t>
            </a:r>
          </a:p>
          <a:p>
            <a:endParaRPr lang="en-US" dirty="0" smtClean="0"/>
          </a:p>
          <a:p>
            <a:pPr eaLnBrk="1" hangingPunct="1"/>
            <a:r>
              <a:rPr lang="en-US" altLang="en-US" dirty="0" smtClean="0"/>
              <a:t>GRATEFUL for the pioneering work of Todd Clausen and Michael Barndt</a:t>
            </a:r>
          </a:p>
          <a:p>
            <a:r>
              <a:rPr lang="en-US" dirty="0" smtClean="0"/>
              <a:t>And the work they did as the Data Center</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a:t>
            </a:fld>
            <a:endParaRPr lang="en-US"/>
          </a:p>
        </p:txBody>
      </p:sp>
    </p:spTree>
    <p:extLst>
      <p:ext uri="{BB962C8B-B14F-4D97-AF65-F5344CB8AC3E}">
        <p14:creationId xmlns:p14="http://schemas.microsoft.com/office/powerpoint/2010/main" val="46326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Milwaukee has  always been a city of neighborhoods</a:t>
            </a:r>
          </a:p>
          <a:p>
            <a:r>
              <a:rPr lang="en-US" dirty="0" smtClean="0"/>
              <a:t>But the relatively </a:t>
            </a:r>
            <a:r>
              <a:rPr lang="en-US" dirty="0" err="1" smtClean="0"/>
              <a:t>recentl</a:t>
            </a:r>
            <a:r>
              <a:rPr lang="en-US" dirty="0" smtClean="0"/>
              <a:t> focus of the federal </a:t>
            </a:r>
            <a:r>
              <a:rPr lang="en-US" dirty="0" err="1" smtClean="0"/>
              <a:t>governemtn</a:t>
            </a:r>
            <a:r>
              <a:rPr lang="en-US" dirty="0" smtClean="0"/>
              <a:t> </a:t>
            </a:r>
            <a:r>
              <a:rPr lang="en-US" baseline="0" dirty="0" smtClean="0"/>
              <a:t>on  Place Based </a:t>
            </a:r>
            <a:r>
              <a:rPr lang="en-US" baseline="0" dirty="0" err="1" smtClean="0"/>
              <a:t>Intiatives</a:t>
            </a:r>
            <a:r>
              <a:rPr lang="en-US" baseline="0" dirty="0" smtClean="0"/>
              <a:t>   has heightened that focus.   Choice, Promise and Byrne grants</a:t>
            </a:r>
          </a:p>
          <a:p>
            <a:r>
              <a:rPr lang="en-US" dirty="0" smtClean="0"/>
              <a:t>The push of LISC and the Federal reserve bank to combine economic development with community development and </a:t>
            </a:r>
          </a:p>
          <a:p>
            <a:r>
              <a:rPr lang="en-US" dirty="0" smtClean="0"/>
              <a:t>Local </a:t>
            </a:r>
            <a:r>
              <a:rPr lang="en-US" baseline="0" dirty="0" smtClean="0"/>
              <a:t>funders taking a place based approach to funding</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10</a:t>
            </a:fld>
            <a:endParaRPr lang="en-US"/>
          </a:p>
        </p:txBody>
      </p:sp>
    </p:spTree>
    <p:extLst>
      <p:ext uri="{BB962C8B-B14F-4D97-AF65-F5344CB8AC3E}">
        <p14:creationId xmlns:p14="http://schemas.microsoft.com/office/powerpoint/2010/main" val="2067395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the federal lead, several local funders have identified</a:t>
            </a:r>
            <a:r>
              <a:rPr lang="en-US" baseline="0" dirty="0" smtClean="0"/>
              <a:t> and adopted neighborhoods to invest in. some based on data. Some overlapping, some based on history.  This combined with the increased focus on data in </a:t>
            </a:r>
            <a:r>
              <a:rPr lang="en-US" baseline="0" dirty="0" err="1" smtClean="0"/>
              <a:t>applicatons</a:t>
            </a:r>
            <a:r>
              <a:rPr lang="en-US" baseline="0" dirty="0" smtClean="0"/>
              <a:t> has lead to a paradox</a:t>
            </a:r>
            <a:r>
              <a:rPr lang="en-US" dirty="0" smtClean="0"/>
              <a:t> where neigh </a:t>
            </a:r>
            <a:r>
              <a:rPr lang="en-US" dirty="0" err="1" smtClean="0"/>
              <a:t>borhood</a:t>
            </a:r>
            <a:r>
              <a:rPr lang="en-US" dirty="0" smtClean="0"/>
              <a:t> groups  need to </a:t>
            </a:r>
            <a:endParaRPr lang="en-US" baseline="0" dirty="0" smtClean="0"/>
          </a:p>
          <a:p>
            <a:r>
              <a:rPr lang="en-US" baseline="0" dirty="0" smtClean="0"/>
              <a:t>have data to get resources, have to have resources to get data. </a:t>
            </a:r>
          </a:p>
          <a:p>
            <a:r>
              <a:rPr lang="en-US" dirty="0" smtClean="0"/>
              <a:t>And the fear that some of the most needy neighborhoods will be left behind.</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11</a:t>
            </a:fld>
            <a:endParaRPr lang="en-US"/>
          </a:p>
        </p:txBody>
      </p:sp>
    </p:spTree>
    <p:extLst>
      <p:ext uri="{BB962C8B-B14F-4D97-AF65-F5344CB8AC3E}">
        <p14:creationId xmlns:p14="http://schemas.microsoft.com/office/powerpoint/2010/main" val="188006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we strive to integrate some of our traditional people data with the more usual place data, Like the city and its neighborhoods,</a:t>
            </a:r>
            <a:r>
              <a:rPr lang="en-US" baseline="0" dirty="0" smtClean="0"/>
              <a:t> some of our work is under construction– we are working on rebuilding and preserving the data sets from the data center</a:t>
            </a:r>
          </a:p>
          <a:p>
            <a:r>
              <a:rPr lang="en-US" baseline="0" dirty="0" smtClean="0"/>
              <a:t>Building health data at the neighborhood level</a:t>
            </a:r>
          </a:p>
          <a:p>
            <a:r>
              <a:rPr lang="en-US" baseline="0" dirty="0" smtClean="0"/>
              <a:t>Integrating 211 with data share</a:t>
            </a:r>
          </a:p>
          <a:p>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12</a:t>
            </a:fld>
            <a:endParaRPr lang="en-US"/>
          </a:p>
        </p:txBody>
      </p:sp>
    </p:spTree>
    <p:extLst>
      <p:ext uri="{BB962C8B-B14F-4D97-AF65-F5344CB8AC3E}">
        <p14:creationId xmlns:p14="http://schemas.microsoft.com/office/powerpoint/2010/main" val="387712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Road Ahead</a:t>
            </a:r>
          </a:p>
          <a:p>
            <a:r>
              <a:rPr lang="en-US" altLang="en-US" dirty="0" smtClean="0"/>
              <a:t>Transfer of data from Nonprofit center</a:t>
            </a:r>
          </a:p>
          <a:p>
            <a:pPr eaLnBrk="1" hangingPunct="1"/>
            <a:r>
              <a:rPr lang="en-US" altLang="en-US" dirty="0" smtClean="0"/>
              <a:t>Health data at the neighborhood level</a:t>
            </a:r>
          </a:p>
          <a:p>
            <a:pPr eaLnBrk="1" hangingPunct="1"/>
            <a:r>
              <a:rPr lang="en-US" altLang="en-US" dirty="0" smtClean="0"/>
              <a:t>On our wish list would be to </a:t>
            </a:r>
          </a:p>
          <a:p>
            <a:pPr eaLnBrk="1" hangingPunct="1"/>
            <a:r>
              <a:rPr lang="en-US" altLang="en-US" dirty="0" smtClean="0"/>
              <a:t>make a contribution in the use of health data at the neighborhood level </a:t>
            </a:r>
          </a:p>
          <a:p>
            <a:pPr eaLnBrk="1" hangingPunct="1"/>
            <a:r>
              <a:rPr lang="en-US" altLang="en-US" dirty="0" smtClean="0"/>
              <a:t>Engage with NNIP members in some Cross site work with 2-1-1 data to further integrate people and place</a:t>
            </a:r>
          </a:p>
          <a:p>
            <a:pPr eaLnBrk="1" hangingPunct="1"/>
            <a:r>
              <a:rPr lang="en-US" altLang="en-US" dirty="0" smtClean="0"/>
              <a:t>Continue to integrate and use data from Data Share and someday</a:t>
            </a:r>
          </a:p>
          <a:p>
            <a:pPr eaLnBrk="1" hangingPunct="1"/>
            <a:r>
              <a:rPr lang="en-US" altLang="en-US" dirty="0" smtClean="0"/>
              <a:t>Host an NNIP meeting in Milwaukee</a:t>
            </a:r>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13</a:t>
            </a:fld>
            <a:endParaRPr lang="en-US"/>
          </a:p>
        </p:txBody>
      </p:sp>
    </p:spTree>
    <p:extLst>
      <p:ext uri="{BB962C8B-B14F-4D97-AF65-F5344CB8AC3E}">
        <p14:creationId xmlns:p14="http://schemas.microsoft.com/office/powerpoint/2010/main" val="4142872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 next week with our first ever Data Day</a:t>
            </a:r>
          </a:p>
          <a:p>
            <a:r>
              <a:rPr lang="en-US" dirty="0" smtClean="0"/>
              <a:t>Kathy</a:t>
            </a:r>
            <a:r>
              <a:rPr lang="en-US" baseline="0" dirty="0" smtClean="0"/>
              <a:t> Petit coming to help celebrate</a:t>
            </a:r>
          </a:p>
          <a:p>
            <a:r>
              <a:rPr lang="en-US" baseline="0" dirty="0" smtClean="0"/>
              <a:t>Erica</a:t>
            </a:r>
            <a:r>
              <a:rPr lang="en-US" dirty="0" smtClean="0"/>
              <a:t> from </a:t>
            </a:r>
            <a:r>
              <a:rPr lang="en-US" baseline="0" dirty="0" smtClean="0"/>
              <a:t>Data driven Detroit will be joining us</a:t>
            </a:r>
          </a:p>
          <a:p>
            <a:r>
              <a:rPr lang="en-US" baseline="0" dirty="0" smtClean="0"/>
              <a:t>Funders have sponsored neighborhoods to attend</a:t>
            </a:r>
          </a:p>
          <a:p>
            <a:r>
              <a:rPr lang="en-US" dirty="0" smtClean="0"/>
              <a:t>Will be connecting geeks with neighborhoods  and </a:t>
            </a:r>
          </a:p>
          <a:p>
            <a:r>
              <a:rPr lang="en-US" baseline="0" dirty="0" smtClean="0"/>
              <a:t>Neighborhood</a:t>
            </a:r>
            <a:r>
              <a:rPr lang="en-US" dirty="0" smtClean="0"/>
              <a:t> residents will team with neighborhood organizations to add their story to the data  </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14</a:t>
            </a:fld>
            <a:endParaRPr lang="en-US"/>
          </a:p>
        </p:txBody>
      </p:sp>
    </p:spTree>
    <p:extLst>
      <p:ext uri="{BB962C8B-B14F-4D97-AF65-F5344CB8AC3E}">
        <p14:creationId xmlns:p14="http://schemas.microsoft.com/office/powerpoint/2010/main" val="1315456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09600"/>
            <a:ext cx="4572000" cy="3429000"/>
          </a:xfrm>
        </p:spPr>
      </p:sp>
      <p:sp>
        <p:nvSpPr>
          <p:cNvPr id="3" name="Notes Placeholder 2"/>
          <p:cNvSpPr>
            <a:spLocks noGrp="1"/>
          </p:cNvSpPr>
          <p:nvPr>
            <p:ph type="body" idx="1"/>
          </p:nvPr>
        </p:nvSpPr>
        <p:spPr/>
        <p:txBody>
          <a:bodyPr>
            <a:normAutofit/>
          </a:bodyPr>
          <a:lstStyle/>
          <a:p>
            <a:r>
              <a:rPr lang="en-US" dirty="0" smtClean="0"/>
              <a:t>And ultimately, we are hoping to contribute to and learn from NNIP</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Besides the </a:t>
            </a:r>
            <a:r>
              <a:rPr lang="en-US" dirty="0" err="1" smtClean="0"/>
              <a:t>Fons</a:t>
            </a:r>
            <a:r>
              <a:rPr lang="en-US" dirty="0" smtClean="0"/>
              <a:t>,  Laverne</a:t>
            </a:r>
            <a:r>
              <a:rPr lang="en-US" baseline="0" dirty="0" smtClean="0"/>
              <a:t> and Shirley, the brewers and bratwurst</a:t>
            </a:r>
          </a:p>
          <a:p>
            <a:r>
              <a:rPr lang="en-US" baseline="0" dirty="0" smtClean="0"/>
              <a:t>It was beer that made Milwaukee famous.</a:t>
            </a:r>
          </a:p>
          <a:p>
            <a:r>
              <a:rPr lang="en-US" baseline="0" dirty="0" smtClean="0"/>
              <a:t>Our offices are in the redevelopment of the Pabst brewery– the Boilerhouse which once provided  the power for what was once the largest operating brewery in the world</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2</a:t>
            </a:fld>
            <a:endParaRPr lang="en-US"/>
          </a:p>
        </p:txBody>
      </p:sp>
    </p:spTree>
    <p:extLst>
      <p:ext uri="{BB962C8B-B14F-4D97-AF65-F5344CB8AC3E}">
        <p14:creationId xmlns:p14="http://schemas.microsoft.com/office/powerpoint/2010/main" val="121189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Today we are powered by a Small  7.5 FTE but mighty staff</a:t>
            </a:r>
            <a:r>
              <a:rPr lang="en-US" baseline="0" dirty="0" smtClean="0"/>
              <a:t> and honored to be the home of hardworking</a:t>
            </a:r>
            <a:r>
              <a:rPr lang="en-US" dirty="0" smtClean="0"/>
              <a:t> interns,</a:t>
            </a:r>
            <a:r>
              <a:rPr lang="en-US" baseline="0" dirty="0" smtClean="0"/>
              <a:t> fellows, and consultants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smtClean="0"/>
              <a:t>We are </a:t>
            </a:r>
            <a:r>
              <a:rPr lang="en-US" dirty="0" err="1" smtClean="0"/>
              <a:t>anthropoligists</a:t>
            </a:r>
            <a:r>
              <a:rPr lang="en-US" dirty="0" smtClean="0"/>
              <a:t>, </a:t>
            </a:r>
            <a:r>
              <a:rPr lang="en-US" dirty="0" err="1" smtClean="0"/>
              <a:t>pyschologists</a:t>
            </a:r>
            <a:r>
              <a:rPr lang="en-US" dirty="0" smtClean="0"/>
              <a:t>, sociologists, public health, Political scientist and educators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3</a:t>
            </a:fld>
            <a:endParaRPr lang="en-US"/>
          </a:p>
        </p:txBody>
      </p:sp>
    </p:spTree>
    <p:extLst>
      <p:ext uri="{BB962C8B-B14F-4D97-AF65-F5344CB8AC3E}">
        <p14:creationId xmlns:p14="http://schemas.microsoft.com/office/powerpoint/2010/main" val="2892774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Small but mighty staff – lifted</a:t>
            </a:r>
            <a:r>
              <a:rPr lang="en-US" baseline="0" dirty="0" smtClean="0"/>
              <a:t> by our affiliation with multiple partners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United Way, local foundations, school of public health, medical college of </a:t>
            </a:r>
            <a:r>
              <a:rPr lang="en-US" dirty="0" err="1" smtClean="0"/>
              <a:t>wisconsin</a:t>
            </a:r>
            <a:r>
              <a:rPr lang="en-US" dirty="0" smtClean="0"/>
              <a:t>– </a:t>
            </a:r>
            <a:endParaRPr lang="en-US" baseline="0" dirty="0" smtClean="0"/>
          </a:p>
          <a:p>
            <a:endParaRPr lang="en-US" baseline="0" dirty="0" smtClean="0"/>
          </a:p>
          <a:p>
            <a:r>
              <a:rPr lang="en-US" baseline="0" dirty="0" smtClean="0"/>
              <a:t>Add </a:t>
            </a:r>
            <a:r>
              <a:rPr lang="en-US" baseline="0" dirty="0" err="1" smtClean="0"/>
              <a:t>milwaukee</a:t>
            </a:r>
            <a:r>
              <a:rPr lang="en-US" baseline="0" dirty="0" smtClean="0"/>
              <a:t> succeeds</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4</a:t>
            </a:fld>
            <a:endParaRPr lang="en-US"/>
          </a:p>
        </p:txBody>
      </p:sp>
    </p:spTree>
    <p:extLst>
      <p:ext uri="{BB962C8B-B14F-4D97-AF65-F5344CB8AC3E}">
        <p14:creationId xmlns:p14="http://schemas.microsoft.com/office/powerpoint/2010/main" val="181235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endParaRPr lang="en-US" dirty="0" smtClean="0"/>
          </a:p>
          <a:p>
            <a:pPr eaLnBrk="1" fontAlgn="auto" hangingPunct="1">
              <a:spcAft>
                <a:spcPts val="0"/>
              </a:spcAft>
              <a:defRPr/>
            </a:pPr>
            <a:r>
              <a:rPr lang="en-US" dirty="0" smtClean="0"/>
              <a:t> 50 year old organization with roots in the Planning  Council movement.  We have always believed that data is the answer to success, but we have some hard felt</a:t>
            </a:r>
            <a:r>
              <a:rPr lang="en-US" baseline="0" dirty="0" smtClean="0"/>
              <a:t> principles that temper that belief.</a:t>
            </a:r>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5</a:t>
            </a:fld>
            <a:endParaRPr lang="en-US"/>
          </a:p>
        </p:txBody>
      </p:sp>
    </p:spTree>
    <p:extLst>
      <p:ext uri="{BB962C8B-B14F-4D97-AF65-F5344CB8AC3E}">
        <p14:creationId xmlns:p14="http://schemas.microsoft.com/office/powerpoint/2010/main" val="3299252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has to be useful and used</a:t>
            </a:r>
            <a:r>
              <a:rPr lang="en-US" dirty="0" smtClean="0"/>
              <a:t>.  We measure our success by seeing data used---</a:t>
            </a:r>
          </a:p>
          <a:p>
            <a:endParaRPr lang="en-US" dirty="0"/>
          </a:p>
          <a:p>
            <a:r>
              <a:rPr lang="en-US" dirty="0" smtClean="0"/>
              <a:t>More than the data warehouse</a:t>
            </a:r>
          </a:p>
          <a:p>
            <a:r>
              <a:rPr lang="en-US" dirty="0" smtClean="0"/>
              <a:t>Using data to make decisions as the highest form </a:t>
            </a:r>
          </a:p>
          <a:p>
            <a:endParaRPr lang="en-US" dirty="0"/>
          </a:p>
          <a:p>
            <a:r>
              <a:rPr lang="en-US" dirty="0" smtClean="0"/>
              <a:t>Useful and understood-</a:t>
            </a:r>
          </a:p>
          <a:p>
            <a:r>
              <a:rPr lang="en-US" dirty="0" smtClean="0"/>
              <a:t>Data visualization and storytelling with data</a:t>
            </a:r>
            <a:endParaRPr lang="en-US" dirty="0"/>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6</a:t>
            </a:fld>
            <a:endParaRPr lang="en-US"/>
          </a:p>
        </p:txBody>
      </p:sp>
    </p:spTree>
    <p:extLst>
      <p:ext uri="{BB962C8B-B14F-4D97-AF65-F5344CB8AC3E}">
        <p14:creationId xmlns:p14="http://schemas.microsoft.com/office/powerpoint/2010/main" val="1253556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We believe the highest use is to inform decisions and, with our Planning Council roots, we subscribe to the PLAN WITH AND NOT FOR  belief.  As a result community engagement is a part of our process and community ownership of the data  is a goal </a:t>
            </a:r>
          </a:p>
          <a:p>
            <a:r>
              <a:rPr lang="en-US" dirty="0" smtClean="0"/>
              <a:t>We work to assure that  residents are owners and interpreters of  data not just subjects.</a:t>
            </a:r>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7</a:t>
            </a:fld>
            <a:endParaRPr lang="en-US"/>
          </a:p>
        </p:txBody>
      </p:sp>
    </p:spTree>
    <p:extLst>
      <p:ext uri="{BB962C8B-B14F-4D97-AF65-F5344CB8AC3E}">
        <p14:creationId xmlns:p14="http://schemas.microsoft.com/office/powerpoint/2010/main" val="4221605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We have a rule– No data without stories,</a:t>
            </a:r>
            <a:r>
              <a:rPr lang="en-US" baseline="0" dirty="0" smtClean="0"/>
              <a:t> no stories without data</a:t>
            </a:r>
          </a:p>
          <a:p>
            <a:r>
              <a:rPr lang="en-US" baseline="0" dirty="0" smtClean="0"/>
              <a:t>Recognizing the weight of evidence is heightened when quantitative and qualitative analysis  are combined</a:t>
            </a:r>
          </a:p>
          <a:p>
            <a:r>
              <a:rPr lang="en-US" baseline="0" dirty="0" smtClean="0"/>
              <a:t>  after all, what is story but data with a soul.</a:t>
            </a:r>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8</a:t>
            </a:fld>
            <a:endParaRPr lang="en-US"/>
          </a:p>
        </p:txBody>
      </p:sp>
    </p:spTree>
    <p:extLst>
      <p:ext uri="{BB962C8B-B14F-4D97-AF65-F5344CB8AC3E}">
        <p14:creationId xmlns:p14="http://schemas.microsoft.com/office/powerpoint/2010/main" val="271243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defRPr/>
            </a:pPr>
            <a:r>
              <a:rPr lang="en-US" dirty="0" smtClean="0"/>
              <a:t>Traditionally our focus has been on health and human services and our project span the spectrum from Infant mortality to Alzheimer's’ disease. These are three reports that have provided data that has lead to system change and that’s our measure of success.   More recently, our scope has become more broadly defined</a:t>
            </a:r>
          </a:p>
          <a:p>
            <a:endParaRPr lang="en-US" dirty="0"/>
          </a:p>
        </p:txBody>
      </p:sp>
      <p:sp>
        <p:nvSpPr>
          <p:cNvPr id="4" name="Slide Number Placeholder 3"/>
          <p:cNvSpPr>
            <a:spLocks noGrp="1"/>
          </p:cNvSpPr>
          <p:nvPr>
            <p:ph type="sldNum" sz="quarter" idx="10"/>
          </p:nvPr>
        </p:nvSpPr>
        <p:spPr/>
        <p:txBody>
          <a:bodyPr/>
          <a:lstStyle/>
          <a:p>
            <a:fld id="{D5695283-06AB-421F-972B-C89C1F91C2A7}" type="slidenum">
              <a:rPr lang="en-US" smtClean="0"/>
              <a:pPr/>
              <a:t>9</a:t>
            </a:fld>
            <a:endParaRPr lang="en-US"/>
          </a:p>
        </p:txBody>
      </p:sp>
    </p:spTree>
    <p:extLst>
      <p:ext uri="{BB962C8B-B14F-4D97-AF65-F5344CB8AC3E}">
        <p14:creationId xmlns:p14="http://schemas.microsoft.com/office/powerpoint/2010/main" val="3125296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97816-825C-4CDE-B1D4-D35FCE7E30E5}" type="datetimeFigureOut">
              <a:rPr lang="en-US" smtClean="0"/>
              <a:pPr/>
              <a:t>10/19/2015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F05296-8D23-4A47-A9AC-73D1685CCF7F}" type="slidenum">
              <a:rPr lang="en-US" smtClean="0"/>
              <a:pPr/>
              <a:t>‹#›</a:t>
            </a:fld>
            <a:endParaRPr lang="en-US"/>
          </a:p>
        </p:txBody>
      </p:sp>
    </p:spTree>
  </p:cSld>
  <p:clrMapOvr>
    <a:masterClrMapping/>
  </p:clrMapOvr>
  <p:transition spd="slow"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997816-825C-4CDE-B1D4-D35FCE7E30E5}" type="datetimeFigureOut">
              <a:rPr lang="en-US" smtClean="0"/>
              <a:pPr/>
              <a:t>10/19/2015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05296-8D23-4A47-A9AC-73D1685CCF7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0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3.pn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7.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emf"/><Relationship Id="rId2" Type="http://schemas.openxmlformats.org/officeDocument/2006/relationships/notesSlide" Target="../notesSlides/notesSlide4.xml"/><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emf"/><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emf"/></Relationships>
</file>

<file path=ppt/slides/_rels/slide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5.emf"/><Relationship Id="rId4" Type="http://schemas.openxmlformats.org/officeDocument/2006/relationships/image" Target="../media/image4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0027" y="1026591"/>
            <a:ext cx="2975882" cy="554118"/>
          </a:xfrm>
        </p:spPr>
        <p:txBody>
          <a:bodyPr>
            <a:noAutofit/>
          </a:bodyPr>
          <a:lstStyle/>
          <a:p>
            <a:pPr algn="l"/>
            <a:r>
              <a:rPr lang="en-US" sz="1800" b="1" dirty="0">
                <a:solidFill>
                  <a:schemeClr val="accent5">
                    <a:lumMod val="75000"/>
                  </a:schemeClr>
                </a:solidFill>
              </a:rPr>
              <a:t>NATIONAL NEIGHBORHOOD</a:t>
            </a:r>
            <a:br>
              <a:rPr lang="en-US" sz="1800" b="1" dirty="0">
                <a:solidFill>
                  <a:schemeClr val="accent5">
                    <a:lumMod val="75000"/>
                  </a:schemeClr>
                </a:solidFill>
              </a:rPr>
            </a:br>
            <a:r>
              <a:rPr lang="en-US" sz="1800" b="1" dirty="0">
                <a:solidFill>
                  <a:schemeClr val="accent5">
                    <a:lumMod val="75000"/>
                  </a:schemeClr>
                </a:solidFill>
              </a:rPr>
              <a:t>INDICATORS PARTNERSHIP</a:t>
            </a:r>
            <a:endParaRPr lang="en-US" sz="1800" dirty="0">
              <a:solidFill>
                <a:schemeClr val="accent5">
                  <a:lumMod val="75000"/>
                </a:schemeClr>
              </a:solidFill>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38" y="929214"/>
            <a:ext cx="953589" cy="1012916"/>
          </a:xfrm>
          <a:prstGeom prst="rect">
            <a:avLst/>
          </a:prstGeom>
          <a:no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0846" y="1537029"/>
            <a:ext cx="7125176" cy="4311015"/>
          </a:xfrm>
          <a:prstGeom prst="rect">
            <a:avLst/>
          </a:prstGeom>
          <a:noFill/>
          <a:ln>
            <a:noFill/>
          </a:ln>
        </p:spPr>
      </p:pic>
      <p:cxnSp>
        <p:nvCxnSpPr>
          <p:cNvPr id="7" name="Straight Arrow Connector 6"/>
          <p:cNvCxnSpPr/>
          <p:nvPr/>
        </p:nvCxnSpPr>
        <p:spPr>
          <a:xfrm flipV="1">
            <a:off x="5845539" y="1256134"/>
            <a:ext cx="482860" cy="1413588"/>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5598367" y="2669722"/>
            <a:ext cx="307910" cy="217914"/>
          </a:xfrm>
          <a:prstGeom prst="ellipse">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impact-logo-medium.png"/>
          <p:cNvPicPr>
            <a:picLocks noChangeAspect="1"/>
          </p:cNvPicPr>
          <p:nvPr/>
        </p:nvPicPr>
        <p:blipFill>
          <a:blip r:embed="rId5" cstate="print"/>
          <a:stretch>
            <a:fillRect/>
          </a:stretch>
        </p:blipFill>
        <p:spPr>
          <a:xfrm>
            <a:off x="5906277" y="531874"/>
            <a:ext cx="1390650" cy="704850"/>
          </a:xfrm>
          <a:prstGeom prst="rect">
            <a:avLst/>
          </a:prstGeom>
        </p:spPr>
      </p:pic>
    </p:spTree>
    <p:extLst>
      <p:ext uri="{BB962C8B-B14F-4D97-AF65-F5344CB8AC3E}">
        <p14:creationId xmlns:p14="http://schemas.microsoft.com/office/powerpoint/2010/main" val="1171173859"/>
      </p:ext>
    </p:extLst>
  </p:cSld>
  <p:clrMapOvr>
    <a:masterClrMapping/>
  </p:clrMapOvr>
  <p:transition spd="slow" advTm="20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walukee neighborhood map-mn.jpg"/>
          <p:cNvPicPr>
            <a:picLocks noChangeAspect="1"/>
          </p:cNvPicPr>
          <p:nvPr/>
        </p:nvPicPr>
        <p:blipFill>
          <a:blip r:embed="rId3" cstate="print"/>
          <a:stretch>
            <a:fillRect/>
          </a:stretch>
        </p:blipFill>
        <p:spPr>
          <a:xfrm>
            <a:off x="1447800" y="0"/>
            <a:ext cx="6705600" cy="6858000"/>
          </a:xfrm>
          <a:prstGeom prst="rect">
            <a:avLst/>
          </a:prstGeom>
        </p:spPr>
      </p:pic>
    </p:spTree>
  </p:cSld>
  <p:clrMapOvr>
    <a:masterClrMapping/>
  </p:clrMapOvr>
  <p:transition spd="slow" advTm="2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914400" y="914400"/>
            <a:ext cx="5822156" cy="5193506"/>
          </a:xfrm>
          <a:prstGeom prst="rect">
            <a:avLst/>
          </a:prstGeom>
        </p:spPr>
      </p:pic>
      <p:sp>
        <p:nvSpPr>
          <p:cNvPr id="2" name="TextBox 1"/>
          <p:cNvSpPr txBox="1"/>
          <p:nvPr/>
        </p:nvSpPr>
        <p:spPr>
          <a:xfrm>
            <a:off x="1447800" y="6248400"/>
            <a:ext cx="4605741" cy="369332"/>
          </a:xfrm>
          <a:prstGeom prst="rect">
            <a:avLst/>
          </a:prstGeom>
          <a:noFill/>
        </p:spPr>
        <p:txBody>
          <a:bodyPr wrap="square" rtlCol="0">
            <a:spAutoFit/>
          </a:bodyPr>
          <a:lstStyle/>
          <a:p>
            <a:r>
              <a:rPr lang="en-US" b="1" dirty="0" smtClean="0"/>
              <a:t>Explosion of Place-Based Funding Initiatives</a:t>
            </a:r>
            <a:endParaRPr lang="en-US" b="1" dirty="0"/>
          </a:p>
        </p:txBody>
      </p:sp>
    </p:spTree>
    <p:extLst>
      <p:ext uri="{BB962C8B-B14F-4D97-AF65-F5344CB8AC3E}">
        <p14:creationId xmlns:p14="http://schemas.microsoft.com/office/powerpoint/2010/main" val="3522637738"/>
      </p:ext>
    </p:extLst>
  </p:cSld>
  <p:clrMapOvr>
    <a:masterClrMapping/>
  </p:clrMapOvr>
  <p:transition spd="slow" advTm="2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lwaukee skyline.jpg"/>
          <p:cNvPicPr>
            <a:picLocks noChangeAspect="1"/>
          </p:cNvPicPr>
          <p:nvPr/>
        </p:nvPicPr>
        <p:blipFill>
          <a:blip r:embed="rId3" cstate="print"/>
          <a:stretch>
            <a:fillRect/>
          </a:stretch>
        </p:blipFill>
        <p:spPr>
          <a:xfrm>
            <a:off x="1219200" y="914400"/>
            <a:ext cx="6350000" cy="4762500"/>
          </a:xfrm>
          <a:prstGeom prst="rect">
            <a:avLst/>
          </a:prstGeom>
        </p:spPr>
      </p:pic>
      <p:sp>
        <p:nvSpPr>
          <p:cNvPr id="3" name="TextBox 2"/>
          <p:cNvSpPr txBox="1"/>
          <p:nvPr/>
        </p:nvSpPr>
        <p:spPr>
          <a:xfrm>
            <a:off x="3657600" y="6019800"/>
            <a:ext cx="4664931" cy="646331"/>
          </a:xfrm>
          <a:prstGeom prst="rect">
            <a:avLst/>
          </a:prstGeom>
          <a:noFill/>
        </p:spPr>
        <p:txBody>
          <a:bodyPr wrap="none" rtlCol="0">
            <a:spAutoFit/>
          </a:bodyPr>
          <a:lstStyle/>
          <a:p>
            <a:r>
              <a:rPr lang="en-US" sz="3600" dirty="0" smtClean="0">
                <a:solidFill>
                  <a:srgbClr val="C00000"/>
                </a:solidFill>
              </a:rPr>
              <a:t>UNDER CONSTRUCTION</a:t>
            </a:r>
            <a:endParaRPr lang="en-US" sz="3600" dirty="0">
              <a:solidFill>
                <a:srgbClr val="C00000"/>
              </a:solidFill>
            </a:endParaRPr>
          </a:p>
        </p:txBody>
      </p:sp>
    </p:spTree>
  </p:cSld>
  <p:clrMapOvr>
    <a:masterClrMapping/>
  </p:clrMapOvr>
  <p:transition spd="slow" advTm="2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y Your Company Should Use Data Science to Make Better Decisions"/>
          <p:cNvPicPr>
            <a:picLocks noChangeAspect="1" noChangeArrowheads="1"/>
          </p:cNvPicPr>
          <p:nvPr/>
        </p:nvPicPr>
        <p:blipFill>
          <a:blip r:embed="rId4" cstate="print"/>
          <a:srcRect/>
          <a:stretch>
            <a:fillRect/>
          </a:stretch>
        </p:blipFill>
        <p:spPr bwMode="auto">
          <a:xfrm>
            <a:off x="228600" y="990600"/>
            <a:ext cx="8686800" cy="4887239"/>
          </a:xfrm>
          <a:prstGeom prst="rect">
            <a:avLst/>
          </a:prstGeom>
          <a:noFill/>
        </p:spPr>
      </p:pic>
      <p:sp>
        <p:nvSpPr>
          <p:cNvPr id="6" name="Rectangle 5"/>
          <p:cNvSpPr/>
          <p:nvPr/>
        </p:nvSpPr>
        <p:spPr>
          <a:xfrm>
            <a:off x="1161432" y="5925622"/>
            <a:ext cx="6687167" cy="769441"/>
          </a:xfrm>
          <a:prstGeom prst="rect">
            <a:avLst/>
          </a:prstGeom>
        </p:spPr>
        <p:txBody>
          <a:bodyPr wrap="square">
            <a:spAutoFit/>
          </a:bodyPr>
          <a:lstStyle/>
          <a:p>
            <a:r>
              <a:rPr lang="en-US" sz="4400" dirty="0"/>
              <a:t>DREAM BIG!!!</a:t>
            </a:r>
          </a:p>
        </p:txBody>
      </p:sp>
    </p:spTree>
    <p:custDataLst>
      <p:tags r:id="rId1"/>
    </p:custDataLst>
    <p:extLst>
      <p:ext uri="{BB962C8B-B14F-4D97-AF65-F5344CB8AC3E}">
        <p14:creationId xmlns:p14="http://schemas.microsoft.com/office/powerpoint/2010/main" val="2235053304"/>
      </p:ext>
    </p:extLst>
  </p:cSld>
  <p:clrMapOvr>
    <a:masterClrMapping/>
  </p:clrMapOvr>
  <p:transition spd="slow" advTm="2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bs.twimg.com/media/CGr0JcRUIAAY4X6.jpg"/>
          <p:cNvPicPr>
            <a:picLocks noChangeAspect="1" noChangeArrowheads="1"/>
          </p:cNvPicPr>
          <p:nvPr/>
        </p:nvPicPr>
        <p:blipFill>
          <a:blip r:embed="rId3" cstate="print"/>
          <a:srcRect/>
          <a:stretch>
            <a:fillRect/>
          </a:stretch>
        </p:blipFill>
        <p:spPr bwMode="auto">
          <a:xfrm>
            <a:off x="4038600" y="457200"/>
            <a:ext cx="4876800" cy="6286500"/>
          </a:xfrm>
          <a:prstGeom prst="rect">
            <a:avLst/>
          </a:prstGeom>
          <a:noFill/>
        </p:spPr>
      </p:pic>
      <p:sp>
        <p:nvSpPr>
          <p:cNvPr id="3" name="Rectangle 2"/>
          <p:cNvSpPr/>
          <p:nvPr/>
        </p:nvSpPr>
        <p:spPr>
          <a:xfrm>
            <a:off x="533400" y="2514600"/>
            <a:ext cx="3418436" cy="1200329"/>
          </a:xfrm>
          <a:prstGeom prst="rect">
            <a:avLst/>
          </a:prstGeom>
        </p:spPr>
        <p:txBody>
          <a:bodyPr wrap="none">
            <a:spAutoFit/>
          </a:bodyPr>
          <a:lstStyle/>
          <a:p>
            <a:r>
              <a:rPr lang="en-US" sz="3600" dirty="0"/>
              <a:t>You have to start </a:t>
            </a:r>
            <a:endParaRPr lang="en-US" sz="3600" dirty="0" smtClean="0"/>
          </a:p>
          <a:p>
            <a:r>
              <a:rPr lang="en-US" sz="3600" dirty="0" smtClean="0"/>
              <a:t>somewhere</a:t>
            </a:r>
            <a:r>
              <a:rPr lang="en-US" sz="3600" dirty="0"/>
              <a:t>…</a:t>
            </a:r>
          </a:p>
        </p:txBody>
      </p:sp>
    </p:spTree>
    <p:extLst>
      <p:ext uri="{BB962C8B-B14F-4D97-AF65-F5344CB8AC3E}">
        <p14:creationId xmlns:p14="http://schemas.microsoft.com/office/powerpoint/2010/main" val="3122609909"/>
      </p:ext>
    </p:extLst>
  </p:cSld>
  <p:clrMapOvr>
    <a:masterClrMapping/>
  </p:clrMapOvr>
  <p:transition spd="slow"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historicmilwaukee.org/wp-content/uploads/2015/09/Lindsay-Heights_7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96" y="0"/>
            <a:ext cx="22860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historicmilwaukee.org/wp-content/uploads/2015/09/Washington-Park_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6248" y="0"/>
            <a:ext cx="2587752"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historicmilwaukee.org/wp-content/uploads/2015/09/Silver-City_7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295524"/>
            <a:ext cx="2169188" cy="35624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historicmilwaukee.org/wp-content/uploads/2015/09/Thurston-Woods_7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3200" y="3124200"/>
            <a:ext cx="2817382" cy="3733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http://historicmilwaukee.org/wp-content/uploads/2015/09/Upper-East_7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3726" y="3358895"/>
            <a:ext cx="2024873" cy="35883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historicmilwaukee.org/wp-content/uploads/2015/09/Amani.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3200400"/>
            <a:ext cx="2583121"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historicmilwaukee.org/wp-content/uploads/2015/09/Third-Ward_7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8200" y="0"/>
            <a:ext cx="2171440" cy="3184778"/>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http://historicmilwaukee.org/wp-content/uploads/2015/09/Menomonee_7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7592" y="-6096"/>
            <a:ext cx="2360825" cy="34625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historicmilwaukee.org/wp-content/uploads/2015/02/Book-cover-250x30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19401" y="1600200"/>
            <a:ext cx="3176234" cy="390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174068"/>
      </p:ext>
    </p:extLst>
  </p:cSld>
  <p:clrMapOvr>
    <a:masterClrMapping/>
  </p:clrMapOvr>
  <p:transition spd="slow" advTm="2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vemilwaukee.org/images/pabst_brewery_building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0"/>
            <a:ext cx="9525000" cy="4427538"/>
          </a:xfrm>
          <a:prstGeom prst="rect">
            <a:avLst/>
          </a:prstGeom>
          <a:noFill/>
          <a:extLst>
            <a:ext uri="{909E8E84-426E-40DD-AFC4-6F175D3DCCD1}">
              <a14:hiddenFill xmlns:a14="http://schemas.microsoft.com/office/drawing/2010/main">
                <a:solidFill>
                  <a:srgbClr val="FFFFFF"/>
                </a:solidFill>
              </a14:hiddenFill>
            </a:ext>
          </a:extLst>
        </p:spPr>
      </p:pic>
      <p:pic>
        <p:nvPicPr>
          <p:cNvPr id="28674" name="Picture 2" descr="http://www.colliers.com/-/media/images/properties/id2/5/4/d/8886c2b54909904523e60861f471/boiler%20house.jpg.jpg?la=en-us&amp;mw=725&amp;mh=438"/>
          <p:cNvPicPr>
            <a:picLocks noChangeAspect="1" noChangeArrowheads="1"/>
          </p:cNvPicPr>
          <p:nvPr/>
        </p:nvPicPr>
        <p:blipFill>
          <a:blip r:embed="rId4" cstate="print"/>
          <a:srcRect/>
          <a:stretch>
            <a:fillRect/>
          </a:stretch>
        </p:blipFill>
        <p:spPr bwMode="auto">
          <a:xfrm>
            <a:off x="1295400" y="3429000"/>
            <a:ext cx="6276975" cy="3429000"/>
          </a:xfrm>
          <a:prstGeom prst="rect">
            <a:avLst/>
          </a:prstGeom>
          <a:noFill/>
        </p:spPr>
      </p:pic>
    </p:spTree>
  </p:cSld>
  <p:clrMapOvr>
    <a:masterClrMapping/>
  </p:clrMapOvr>
  <p:transition spd="slow" advTm="2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80" name="Picture 16" descr="Peter Zarimba"/>
          <p:cNvPicPr>
            <a:picLocks noChangeAspect="1" noChangeArrowheads="1"/>
          </p:cNvPicPr>
          <p:nvPr/>
        </p:nvPicPr>
        <p:blipFill>
          <a:blip r:embed="rId3" cstate="print"/>
          <a:srcRect/>
          <a:stretch>
            <a:fillRect/>
          </a:stretch>
        </p:blipFill>
        <p:spPr bwMode="auto">
          <a:xfrm>
            <a:off x="7523316" y="4286250"/>
            <a:ext cx="1476375" cy="1809751"/>
          </a:xfrm>
          <a:prstGeom prst="rect">
            <a:avLst/>
          </a:prstGeom>
          <a:noFill/>
        </p:spPr>
      </p:pic>
      <p:pic>
        <p:nvPicPr>
          <p:cNvPr id="14"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501" y="2057400"/>
            <a:ext cx="2414156"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Carrie Koss Vallejo"/>
          <p:cNvPicPr>
            <a:picLocks noChangeAspect="1" noChangeArrowheads="1"/>
          </p:cNvPicPr>
          <p:nvPr/>
        </p:nvPicPr>
        <p:blipFill>
          <a:blip r:embed="rId5" cstate="print"/>
          <a:srcRect/>
          <a:stretch>
            <a:fillRect/>
          </a:stretch>
        </p:blipFill>
        <p:spPr bwMode="auto">
          <a:xfrm>
            <a:off x="1676400" y="304800"/>
            <a:ext cx="1466850" cy="1752600"/>
          </a:xfrm>
          <a:prstGeom prst="rect">
            <a:avLst/>
          </a:prstGeom>
          <a:noFill/>
        </p:spPr>
      </p:pic>
      <p:pic>
        <p:nvPicPr>
          <p:cNvPr id="11268" name="Picture 4" descr="Lisa Larson"/>
          <p:cNvPicPr>
            <a:picLocks noChangeAspect="1" noChangeArrowheads="1"/>
          </p:cNvPicPr>
          <p:nvPr/>
        </p:nvPicPr>
        <p:blipFill>
          <a:blip r:embed="rId6" cstate="print"/>
          <a:srcRect/>
          <a:stretch>
            <a:fillRect/>
          </a:stretch>
        </p:blipFill>
        <p:spPr bwMode="auto">
          <a:xfrm>
            <a:off x="3296264" y="304799"/>
            <a:ext cx="1466850" cy="1466851"/>
          </a:xfrm>
          <a:prstGeom prst="rect">
            <a:avLst/>
          </a:prstGeom>
          <a:noFill/>
        </p:spPr>
      </p:pic>
      <p:pic>
        <p:nvPicPr>
          <p:cNvPr id="11270" name="Picture 6" descr="Carlson"/>
          <p:cNvPicPr>
            <a:picLocks noChangeAspect="1" noChangeArrowheads="1"/>
          </p:cNvPicPr>
          <p:nvPr/>
        </p:nvPicPr>
        <p:blipFill>
          <a:blip r:embed="rId7" cstate="print"/>
          <a:srcRect/>
          <a:stretch>
            <a:fillRect/>
          </a:stretch>
        </p:blipFill>
        <p:spPr bwMode="auto">
          <a:xfrm>
            <a:off x="269352" y="4286250"/>
            <a:ext cx="1476375" cy="1628776"/>
          </a:xfrm>
          <a:prstGeom prst="rect">
            <a:avLst/>
          </a:prstGeom>
          <a:noFill/>
        </p:spPr>
      </p:pic>
      <p:pic>
        <p:nvPicPr>
          <p:cNvPr id="11272" name="Picture 8" descr="Erin Malcolm"/>
          <p:cNvPicPr>
            <a:picLocks noChangeAspect="1" noChangeArrowheads="1"/>
          </p:cNvPicPr>
          <p:nvPr/>
        </p:nvPicPr>
        <p:blipFill>
          <a:blip r:embed="rId8" cstate="print"/>
          <a:srcRect/>
          <a:stretch>
            <a:fillRect/>
          </a:stretch>
        </p:blipFill>
        <p:spPr bwMode="auto">
          <a:xfrm>
            <a:off x="2300748" y="2564375"/>
            <a:ext cx="1466850" cy="1847851"/>
          </a:xfrm>
          <a:prstGeom prst="rect">
            <a:avLst/>
          </a:prstGeom>
          <a:noFill/>
        </p:spPr>
      </p:pic>
      <p:pic>
        <p:nvPicPr>
          <p:cNvPr id="11274" name="Picture 10" descr="Audrey Potter"/>
          <p:cNvPicPr>
            <a:picLocks noChangeAspect="1" noChangeArrowheads="1"/>
          </p:cNvPicPr>
          <p:nvPr/>
        </p:nvPicPr>
        <p:blipFill>
          <a:blip r:embed="rId9" cstate="print"/>
          <a:srcRect/>
          <a:stretch>
            <a:fillRect/>
          </a:stretch>
        </p:blipFill>
        <p:spPr bwMode="auto">
          <a:xfrm>
            <a:off x="2426834" y="4602133"/>
            <a:ext cx="1466850" cy="1724025"/>
          </a:xfrm>
          <a:prstGeom prst="rect">
            <a:avLst/>
          </a:prstGeom>
          <a:noFill/>
        </p:spPr>
      </p:pic>
      <p:pic>
        <p:nvPicPr>
          <p:cNvPr id="11276" name="Picture 12" descr="Michael Stevenson"/>
          <p:cNvPicPr>
            <a:picLocks noChangeAspect="1" noChangeArrowheads="1"/>
          </p:cNvPicPr>
          <p:nvPr/>
        </p:nvPicPr>
        <p:blipFill>
          <a:blip r:embed="rId10" cstate="print"/>
          <a:srcRect/>
          <a:stretch>
            <a:fillRect/>
          </a:stretch>
        </p:blipFill>
        <p:spPr bwMode="auto">
          <a:xfrm>
            <a:off x="4426588" y="4516408"/>
            <a:ext cx="1466850" cy="1895476"/>
          </a:xfrm>
          <a:prstGeom prst="rect">
            <a:avLst/>
          </a:prstGeom>
          <a:noFill/>
        </p:spPr>
      </p:pic>
      <p:pic>
        <p:nvPicPr>
          <p:cNvPr id="11278" name="Picture 14" descr="Julie Whelan Capell"/>
          <p:cNvPicPr>
            <a:picLocks noChangeAspect="1" noChangeArrowheads="1"/>
          </p:cNvPicPr>
          <p:nvPr/>
        </p:nvPicPr>
        <p:blipFill>
          <a:blip r:embed="rId11" cstate="print"/>
          <a:srcRect/>
          <a:stretch>
            <a:fillRect/>
          </a:stretch>
        </p:blipFill>
        <p:spPr bwMode="auto">
          <a:xfrm>
            <a:off x="457200" y="2362200"/>
            <a:ext cx="1466850" cy="1790701"/>
          </a:xfrm>
          <a:prstGeom prst="rect">
            <a:avLst/>
          </a:prstGeom>
          <a:noFill/>
        </p:spPr>
      </p:pic>
      <p:pic>
        <p:nvPicPr>
          <p:cNvPr id="15" name="Picture 14" descr="impact-logo-medium.png"/>
          <p:cNvPicPr>
            <a:picLocks noChangeAspect="1"/>
          </p:cNvPicPr>
          <p:nvPr/>
        </p:nvPicPr>
        <p:blipFill>
          <a:blip r:embed="rId12" cstate="print"/>
          <a:stretch>
            <a:fillRect/>
          </a:stretch>
        </p:blipFill>
        <p:spPr>
          <a:xfrm>
            <a:off x="5748288" y="151257"/>
            <a:ext cx="1390650" cy="704850"/>
          </a:xfrm>
          <a:prstGeom prst="rect">
            <a:avLst/>
          </a:prstGeom>
        </p:spPr>
      </p:pic>
      <p:pic>
        <p:nvPicPr>
          <p:cNvPr id="13" name="Picture 2" descr="Salma Abadin"/>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75184" y="1154663"/>
            <a:ext cx="1757363" cy="17573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0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93228" y="3533544"/>
            <a:ext cx="175736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image01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84193" y="304799"/>
            <a:ext cx="990190"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903208" y="2330904"/>
            <a:ext cx="1379089" cy="1626250"/>
          </a:xfrm>
          <a:prstGeom prst="rect">
            <a:avLst/>
          </a:prstGeom>
        </p:spPr>
      </p:pic>
    </p:spTree>
  </p:cSld>
  <p:clrMapOvr>
    <a:masterClrMapping/>
  </p:clrMapOvr>
  <p:transition spd="slow" advTm="2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pact-logo-medium.png"/>
          <p:cNvPicPr>
            <a:picLocks noChangeAspect="1"/>
          </p:cNvPicPr>
          <p:nvPr/>
        </p:nvPicPr>
        <p:blipFill>
          <a:blip r:embed="rId3" cstate="print"/>
          <a:stretch>
            <a:fillRect/>
          </a:stretch>
        </p:blipFill>
        <p:spPr>
          <a:xfrm>
            <a:off x="3048000" y="1752600"/>
            <a:ext cx="1390650" cy="704850"/>
          </a:xfrm>
          <a:prstGeom prst="rect">
            <a:avLst/>
          </a:prstGeom>
        </p:spPr>
      </p:pic>
      <p:pic>
        <p:nvPicPr>
          <p:cNvPr id="19458" name="Picture 2" descr="Image result for logo greater milwaukee foundation"/>
          <p:cNvPicPr>
            <a:picLocks noChangeAspect="1" noChangeArrowheads="1"/>
          </p:cNvPicPr>
          <p:nvPr/>
        </p:nvPicPr>
        <p:blipFill>
          <a:blip r:embed="rId4" cstate="print"/>
          <a:srcRect/>
          <a:stretch>
            <a:fillRect/>
          </a:stretch>
        </p:blipFill>
        <p:spPr bwMode="auto">
          <a:xfrm>
            <a:off x="838200" y="533400"/>
            <a:ext cx="2209800" cy="1119632"/>
          </a:xfrm>
          <a:prstGeom prst="rect">
            <a:avLst/>
          </a:prstGeom>
          <a:noFill/>
        </p:spPr>
      </p:pic>
      <p:sp>
        <p:nvSpPr>
          <p:cNvPr id="9" name="Round Single Corner Rectangle 8"/>
          <p:cNvSpPr/>
          <p:nvPr/>
        </p:nvSpPr>
        <p:spPr>
          <a:xfrm>
            <a:off x="5334000" y="990600"/>
            <a:ext cx="3200400" cy="53340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4" descr="Northwestern Mutual"/>
          <p:cNvPicPr>
            <a:picLocks noChangeAspect="1" noChangeArrowheads="1"/>
          </p:cNvPicPr>
          <p:nvPr/>
        </p:nvPicPr>
        <p:blipFill>
          <a:blip r:embed="rId5" cstate="print"/>
          <a:srcRect/>
          <a:stretch>
            <a:fillRect/>
          </a:stretch>
        </p:blipFill>
        <p:spPr bwMode="auto">
          <a:xfrm>
            <a:off x="4800600" y="1066800"/>
            <a:ext cx="3514725" cy="419101"/>
          </a:xfrm>
          <a:prstGeom prst="rect">
            <a:avLst/>
          </a:prstGeom>
          <a:noFill/>
        </p:spPr>
      </p:pic>
      <p:pic>
        <p:nvPicPr>
          <p:cNvPr id="19464" name="Picture 8" descr="Zilber Family Foundation."/>
          <p:cNvPicPr>
            <a:picLocks noChangeAspect="1" noChangeArrowheads="1"/>
          </p:cNvPicPr>
          <p:nvPr/>
        </p:nvPicPr>
        <p:blipFill>
          <a:blip r:embed="rId6" cstate="print"/>
          <a:srcRect/>
          <a:stretch>
            <a:fillRect/>
          </a:stretch>
        </p:blipFill>
        <p:spPr bwMode="auto">
          <a:xfrm>
            <a:off x="800101" y="3276909"/>
            <a:ext cx="1828800" cy="1066184"/>
          </a:xfrm>
          <a:prstGeom prst="rect">
            <a:avLst/>
          </a:prstGeom>
          <a:noFill/>
        </p:spPr>
      </p:pic>
      <p:sp>
        <p:nvSpPr>
          <p:cNvPr id="19466" name="AutoShape 10" desc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8" name="AutoShape 12" desc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0" name="AutoShape 14" desc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72" name="AutoShape 16" descr="logo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74" name="Picture 18" descr="Image result for logo children's hospital of wisconsin"/>
          <p:cNvPicPr>
            <a:picLocks noChangeAspect="1" noChangeArrowheads="1"/>
          </p:cNvPicPr>
          <p:nvPr/>
        </p:nvPicPr>
        <p:blipFill>
          <a:blip r:embed="rId7" cstate="print"/>
          <a:srcRect/>
          <a:stretch>
            <a:fillRect/>
          </a:stretch>
        </p:blipFill>
        <p:spPr bwMode="auto">
          <a:xfrm>
            <a:off x="6400800" y="2362200"/>
            <a:ext cx="1524000" cy="762000"/>
          </a:xfrm>
          <a:prstGeom prst="rect">
            <a:avLst/>
          </a:prstGeom>
          <a:noFill/>
        </p:spPr>
      </p:pic>
      <p:sp>
        <p:nvSpPr>
          <p:cNvPr id="18" name="Rectangle 17"/>
          <p:cNvSpPr/>
          <p:nvPr/>
        </p:nvSpPr>
        <p:spPr>
          <a:xfrm>
            <a:off x="3048000" y="4214787"/>
            <a:ext cx="2514600" cy="1200329"/>
          </a:xfrm>
          <a:prstGeom prst="rect">
            <a:avLst/>
          </a:prstGeom>
        </p:spPr>
        <p:txBody>
          <a:bodyPr wrap="square">
            <a:spAutoFit/>
          </a:bodyPr>
          <a:lstStyle/>
          <a:p>
            <a:r>
              <a:rPr lang="en-US" b="1" cap="all" dirty="0"/>
              <a:t>JOSEPH J. </a:t>
            </a:r>
            <a:r>
              <a:rPr lang="en-US" b="1" cap="all" dirty="0" smtClean="0"/>
              <a:t>ZILBER </a:t>
            </a:r>
          </a:p>
          <a:p>
            <a:r>
              <a:rPr lang="en-US" b="1" dirty="0" smtClean="0"/>
              <a:t>School </a:t>
            </a:r>
            <a:r>
              <a:rPr lang="en-US" b="1" dirty="0"/>
              <a:t>of Public Health</a:t>
            </a:r>
          </a:p>
          <a:p>
            <a:r>
              <a:rPr lang="en-US" dirty="0"/>
              <a:t/>
            </a:r>
            <a:br>
              <a:rPr lang="en-US" dirty="0"/>
            </a:br>
            <a:endParaRPr lang="en-US" dirty="0"/>
          </a:p>
        </p:txBody>
      </p:sp>
      <p:pic>
        <p:nvPicPr>
          <p:cNvPr id="19476" name="Picture 20" descr="City of Milwaukee"/>
          <p:cNvPicPr>
            <a:picLocks noChangeAspect="1" noChangeArrowheads="1"/>
          </p:cNvPicPr>
          <p:nvPr/>
        </p:nvPicPr>
        <p:blipFill>
          <a:blip r:embed="rId8" cstate="print"/>
          <a:srcRect/>
          <a:stretch>
            <a:fillRect/>
          </a:stretch>
        </p:blipFill>
        <p:spPr bwMode="auto">
          <a:xfrm>
            <a:off x="7467600" y="4191000"/>
            <a:ext cx="981075" cy="962025"/>
          </a:xfrm>
          <a:prstGeom prst="rect">
            <a:avLst/>
          </a:prstGeom>
          <a:noFill/>
        </p:spPr>
      </p:pic>
      <p:pic>
        <p:nvPicPr>
          <p:cNvPr id="19478" name="Picture 22" descr="Image result for medical college of wisconsin logo"/>
          <p:cNvPicPr>
            <a:picLocks noChangeAspect="1" noChangeArrowheads="1"/>
          </p:cNvPicPr>
          <p:nvPr/>
        </p:nvPicPr>
        <p:blipFill>
          <a:blip r:embed="rId9" cstate="print"/>
          <a:srcRect/>
          <a:stretch>
            <a:fillRect/>
          </a:stretch>
        </p:blipFill>
        <p:spPr bwMode="auto">
          <a:xfrm>
            <a:off x="914401" y="1653032"/>
            <a:ext cx="1600200" cy="1269124"/>
          </a:xfrm>
          <a:prstGeom prst="rect">
            <a:avLst/>
          </a:prstGeom>
          <a:noFill/>
        </p:spPr>
      </p:pic>
      <p:pic>
        <p:nvPicPr>
          <p:cNvPr id="19480" name="Picture 24" descr="Image result for united way of greater milwaukee and waukesha logo"/>
          <p:cNvPicPr>
            <a:picLocks noChangeAspect="1" noChangeArrowheads="1"/>
          </p:cNvPicPr>
          <p:nvPr/>
        </p:nvPicPr>
        <p:blipFill>
          <a:blip r:embed="rId10" cstate="print"/>
          <a:srcRect/>
          <a:stretch>
            <a:fillRect/>
          </a:stretch>
        </p:blipFill>
        <p:spPr bwMode="auto">
          <a:xfrm>
            <a:off x="838200" y="5029200"/>
            <a:ext cx="1600200" cy="1143001"/>
          </a:xfrm>
          <a:prstGeom prst="rect">
            <a:avLst/>
          </a:prstGeom>
          <a:noFill/>
        </p:spPr>
      </p:pic>
      <p:pic>
        <p:nvPicPr>
          <p:cNvPr id="19482" name="Picture 26" descr="http://www.npcmilwaukee.org/uploads/1/7/2/8/17282278/1392925011.png"/>
          <p:cNvPicPr>
            <a:picLocks noChangeAspect="1" noChangeArrowheads="1"/>
          </p:cNvPicPr>
          <p:nvPr/>
        </p:nvPicPr>
        <p:blipFill>
          <a:blip r:embed="rId11" cstate="print"/>
          <a:srcRect/>
          <a:stretch>
            <a:fillRect/>
          </a:stretch>
        </p:blipFill>
        <p:spPr bwMode="auto">
          <a:xfrm>
            <a:off x="5562600" y="6172200"/>
            <a:ext cx="3390900" cy="504826"/>
          </a:xfrm>
          <a:prstGeom prst="rect">
            <a:avLst/>
          </a:prstGeom>
          <a:noFill/>
        </p:spPr>
      </p:pic>
      <p:pic>
        <p:nvPicPr>
          <p:cNvPr id="19486" name="Picture 30" descr="Home"/>
          <p:cNvPicPr>
            <a:picLocks noChangeAspect="1" noChangeArrowheads="1"/>
          </p:cNvPicPr>
          <p:nvPr/>
        </p:nvPicPr>
        <p:blipFill>
          <a:blip r:embed="rId12" cstate="print"/>
          <a:srcRect/>
          <a:stretch>
            <a:fillRect/>
          </a:stretch>
        </p:blipFill>
        <p:spPr bwMode="auto">
          <a:xfrm>
            <a:off x="2986087" y="3086607"/>
            <a:ext cx="4524375" cy="790576"/>
          </a:xfrm>
          <a:prstGeom prst="rect">
            <a:avLst/>
          </a:prstGeom>
          <a:noFill/>
        </p:spPr>
      </p:pic>
      <p:pic>
        <p:nvPicPr>
          <p:cNvPr id="19" name="Picture 18"/>
          <p:cNvPicPr>
            <a:picLocks noChangeAspect="1"/>
          </p:cNvPicPr>
          <p:nvPr/>
        </p:nvPicPr>
        <p:blipFill>
          <a:blip r:embed="rId13" cstate="print"/>
          <a:stretch>
            <a:fillRect/>
          </a:stretch>
        </p:blipFill>
        <p:spPr>
          <a:xfrm>
            <a:off x="3429000" y="5181600"/>
            <a:ext cx="1248262" cy="1092229"/>
          </a:xfrm>
          <a:prstGeom prst="rect">
            <a:avLst/>
          </a:prstGeom>
        </p:spPr>
      </p:pic>
      <p:pic>
        <p:nvPicPr>
          <p:cNvPr id="20" name="Picture 1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06927" y="3991482"/>
            <a:ext cx="1390343" cy="73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4"/>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78053" y="5192933"/>
            <a:ext cx="1588294" cy="631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16" cstate="print"/>
          <a:stretch>
            <a:fillRect/>
          </a:stretch>
        </p:blipFill>
        <p:spPr>
          <a:xfrm>
            <a:off x="7208044" y="4039572"/>
            <a:ext cx="1585913" cy="1514475"/>
          </a:xfrm>
          <a:prstGeom prst="rect">
            <a:avLst/>
          </a:prstGeom>
        </p:spPr>
      </p:pic>
      <p:pic>
        <p:nvPicPr>
          <p:cNvPr id="23" name="Picture 1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95800" y="2438400"/>
            <a:ext cx="1406128"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2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deblasiomarketing.com/images/using-data-online.gif"/>
          <p:cNvPicPr>
            <a:picLocks noChangeAspect="1" noChangeArrowheads="1"/>
          </p:cNvPicPr>
          <p:nvPr/>
        </p:nvPicPr>
        <p:blipFill>
          <a:blip r:embed="rId3" cstate="print"/>
          <a:srcRect/>
          <a:stretch>
            <a:fillRect/>
          </a:stretch>
        </p:blipFill>
        <p:spPr bwMode="auto">
          <a:xfrm>
            <a:off x="0" y="62954"/>
            <a:ext cx="9144000" cy="6795046"/>
          </a:xfrm>
          <a:prstGeom prst="rect">
            <a:avLst/>
          </a:prstGeom>
          <a:noFill/>
        </p:spPr>
      </p:pic>
    </p:spTree>
  </p:cSld>
  <p:clrMapOvr>
    <a:masterClrMapping/>
  </p:clrMapOvr>
  <p:transition spd="slow"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use data images"/>
          <p:cNvPicPr>
            <a:picLocks noChangeAspect="1" noChangeArrowheads="1"/>
          </p:cNvPicPr>
          <p:nvPr/>
        </p:nvPicPr>
        <p:blipFill>
          <a:blip r:embed="rId3" cstate="print"/>
          <a:srcRect/>
          <a:stretch>
            <a:fillRect/>
          </a:stretch>
        </p:blipFill>
        <p:spPr bwMode="auto">
          <a:xfrm>
            <a:off x="1524000" y="0"/>
            <a:ext cx="5843588" cy="6841277"/>
          </a:xfrm>
          <a:prstGeom prst="rect">
            <a:avLst/>
          </a:prstGeom>
          <a:noFill/>
        </p:spPr>
      </p:pic>
    </p:spTree>
    <p:extLst>
      <p:ext uri="{BB962C8B-B14F-4D97-AF65-F5344CB8AC3E}">
        <p14:creationId xmlns:p14="http://schemas.microsoft.com/office/powerpoint/2010/main" val="3779322135"/>
      </p:ext>
    </p:extLst>
  </p:cSld>
  <p:clrMapOvr>
    <a:masterClrMapping/>
  </p:clrMapOvr>
  <p:transition spd="slow"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1846" y="3868341"/>
            <a:ext cx="2801816" cy="210136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9915" y="842772"/>
            <a:ext cx="3352800" cy="25146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581400"/>
            <a:ext cx="2720490" cy="2667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04800"/>
            <a:ext cx="3272825" cy="332097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67000" y="3352800"/>
            <a:ext cx="3642945" cy="350520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9146" y="1879188"/>
            <a:ext cx="3594516" cy="2187255"/>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86400" y="457200"/>
            <a:ext cx="3657600" cy="1563975"/>
          </a:xfrm>
          <a:prstGeom prst="rect">
            <a:avLst/>
          </a:prstGeom>
        </p:spPr>
      </p:pic>
    </p:spTree>
    <p:extLst>
      <p:ext uri="{BB962C8B-B14F-4D97-AF65-F5344CB8AC3E}">
        <p14:creationId xmlns:p14="http://schemas.microsoft.com/office/powerpoint/2010/main" val="3057583640"/>
      </p:ext>
    </p:extLst>
  </p:cSld>
  <p:clrMapOvr>
    <a:masterClrMapping/>
  </p:clrMapOvr>
  <p:transition spd="slow" advTm="2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0" y="914400"/>
            <a:ext cx="4953000" cy="4953000"/>
          </a:xfrm>
          <a:prstGeom prst="rect">
            <a:avLst/>
          </a:prstGeom>
        </p:spPr>
      </p:pic>
    </p:spTree>
    <p:extLst>
      <p:ext uri="{BB962C8B-B14F-4D97-AF65-F5344CB8AC3E}">
        <p14:creationId xmlns:p14="http://schemas.microsoft.com/office/powerpoint/2010/main" val="4055236777"/>
      </p:ext>
    </p:extLst>
  </p:cSld>
  <p:clrMapOvr>
    <a:masterClrMapping/>
  </p:clrMapOvr>
  <p:transition spd="slow" advTm="2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stretch>
            <a:fillRect/>
          </a:stretch>
        </p:blipFill>
        <p:spPr>
          <a:xfrm rot="20938885">
            <a:off x="600873" y="1127080"/>
            <a:ext cx="2555432" cy="3420395"/>
          </a:xfrm>
          <a:prstGeom prst="rect">
            <a:avLst/>
          </a:prstGeom>
        </p:spPr>
      </p:pic>
      <p:pic>
        <p:nvPicPr>
          <p:cNvPr id="10" name="Picture 9"/>
          <p:cNvPicPr>
            <a:picLocks noChangeAspect="1"/>
          </p:cNvPicPr>
          <p:nvPr/>
        </p:nvPicPr>
        <p:blipFill>
          <a:blip r:embed="rId4" cstate="print"/>
          <a:stretch>
            <a:fillRect/>
          </a:stretch>
        </p:blipFill>
        <p:spPr>
          <a:xfrm>
            <a:off x="3141385" y="1066800"/>
            <a:ext cx="2532461" cy="3322896"/>
          </a:xfrm>
          <a:prstGeom prst="rect">
            <a:avLst/>
          </a:prstGeom>
        </p:spPr>
      </p:pic>
      <p:pic>
        <p:nvPicPr>
          <p:cNvPr id="11" name="Picture 10"/>
          <p:cNvPicPr>
            <a:picLocks noChangeAspect="1"/>
          </p:cNvPicPr>
          <p:nvPr/>
        </p:nvPicPr>
        <p:blipFill>
          <a:blip r:embed="rId5" cstate="print"/>
          <a:stretch>
            <a:fillRect/>
          </a:stretch>
        </p:blipFill>
        <p:spPr>
          <a:xfrm rot="675893">
            <a:off x="5569873" y="1331537"/>
            <a:ext cx="2655940" cy="3457026"/>
          </a:xfrm>
          <a:prstGeom prst="rect">
            <a:avLst/>
          </a:prstGeom>
        </p:spPr>
      </p:pic>
      <p:sp>
        <p:nvSpPr>
          <p:cNvPr id="3" name="TextBox 2"/>
          <p:cNvSpPr txBox="1"/>
          <p:nvPr/>
        </p:nvSpPr>
        <p:spPr>
          <a:xfrm>
            <a:off x="990600" y="5562600"/>
            <a:ext cx="6629400" cy="584775"/>
          </a:xfrm>
          <a:prstGeom prst="rect">
            <a:avLst/>
          </a:prstGeom>
          <a:noFill/>
        </p:spPr>
        <p:txBody>
          <a:bodyPr wrap="square" rtlCol="0">
            <a:spAutoFit/>
          </a:bodyPr>
          <a:lstStyle/>
          <a:p>
            <a:r>
              <a:rPr lang="en-US" sz="3200" dirty="0" smtClean="0"/>
              <a:t>From infant mortality to Alzheimer’s</a:t>
            </a:r>
            <a:endParaRPr lang="en-US" sz="3200" dirty="0"/>
          </a:p>
        </p:txBody>
      </p:sp>
    </p:spTree>
    <p:extLst>
      <p:ext uri="{BB962C8B-B14F-4D97-AF65-F5344CB8AC3E}">
        <p14:creationId xmlns:p14="http://schemas.microsoft.com/office/powerpoint/2010/main" val="1187755255"/>
      </p:ext>
    </p:extLst>
  </p:cSld>
  <p:clrMapOvr>
    <a:masterClrMapping/>
  </p:clrMapOvr>
  <p:transition spd="slow" advTm="2000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823</Words>
  <Application>Microsoft Office PowerPoint</Application>
  <PresentationFormat>On-screen Show (4:3)</PresentationFormat>
  <Paragraphs>90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NATIONAL NEIGHBORHOOD INDICATORS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dc:creator>
  <cp:lastModifiedBy>Abazajian, Katya</cp:lastModifiedBy>
  <cp:revision>85</cp:revision>
  <dcterms:created xsi:type="dcterms:W3CDTF">2015-09-27T23:14:30Z</dcterms:created>
  <dcterms:modified xsi:type="dcterms:W3CDTF">2015-10-19T19:56:34Z</dcterms:modified>
</cp:coreProperties>
</file>