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58"/>
  </p:notesMasterIdLst>
  <p:handoutMasterIdLst>
    <p:handoutMasterId r:id="rId59"/>
  </p:handoutMasterIdLst>
  <p:sldIdLst>
    <p:sldId id="393" r:id="rId3"/>
    <p:sldId id="394" r:id="rId4"/>
    <p:sldId id="397" r:id="rId5"/>
    <p:sldId id="258" r:id="rId6"/>
    <p:sldId id="366" r:id="rId7"/>
    <p:sldId id="335" r:id="rId8"/>
    <p:sldId id="337" r:id="rId9"/>
    <p:sldId id="370" r:id="rId10"/>
    <p:sldId id="371" r:id="rId11"/>
    <p:sldId id="341" r:id="rId12"/>
    <p:sldId id="342" r:id="rId13"/>
    <p:sldId id="343" r:id="rId14"/>
    <p:sldId id="344" r:id="rId15"/>
    <p:sldId id="345" r:id="rId16"/>
    <p:sldId id="369" r:id="rId17"/>
    <p:sldId id="368" r:id="rId18"/>
    <p:sldId id="348" r:id="rId19"/>
    <p:sldId id="347" r:id="rId20"/>
    <p:sldId id="349" r:id="rId21"/>
    <p:sldId id="355" r:id="rId22"/>
    <p:sldId id="352" r:id="rId23"/>
    <p:sldId id="261" r:id="rId24"/>
    <p:sldId id="329" r:id="rId25"/>
    <p:sldId id="351" r:id="rId26"/>
    <p:sldId id="296" r:id="rId27"/>
    <p:sldId id="323" r:id="rId28"/>
    <p:sldId id="321" r:id="rId29"/>
    <p:sldId id="322" r:id="rId30"/>
    <p:sldId id="283" r:id="rId31"/>
    <p:sldId id="286" r:id="rId32"/>
    <p:sldId id="333" r:id="rId33"/>
    <p:sldId id="365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0" r:id="rId47"/>
    <p:sldId id="411" r:id="rId48"/>
    <p:sldId id="412" r:id="rId49"/>
    <p:sldId id="413" r:id="rId50"/>
    <p:sldId id="414" r:id="rId51"/>
    <p:sldId id="415" r:id="rId52"/>
    <p:sldId id="416" r:id="rId53"/>
    <p:sldId id="417" r:id="rId54"/>
    <p:sldId id="418" r:id="rId55"/>
    <p:sldId id="395" r:id="rId56"/>
    <p:sldId id="396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60" autoAdjust="0"/>
    <p:restoredTop sz="96229" autoAdjust="0"/>
  </p:normalViewPr>
  <p:slideViewPr>
    <p:cSldViewPr>
      <p:cViewPr varScale="1">
        <p:scale>
          <a:sx n="113" d="100"/>
          <a:sy n="113" d="100"/>
        </p:scale>
        <p:origin x="-21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S1\DCDATA\Libraries\BridgePk\Doc\Data%20Tab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S1\DCDATA\Libraries\BridgePk\Doc\Data%20Tab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636920384951888E-2"/>
          <c:y val="4.851851851851853E-2"/>
          <c:w val="0.92014085739282592"/>
          <c:h val="0.787432487605715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'ACS Data'!$A$6</c:f>
              <c:strCache>
                <c:ptCount val="1"/>
                <c:pt idx="0">
                  <c:v>People, over 24, with Only High School Degree</c:v>
                </c:pt>
              </c:strCache>
            </c:strRef>
          </c:tx>
          <c:spPr>
            <a:solidFill>
              <a:srgbClr val="1696D2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('ACS Data'!$B$5,'ACS Data'!$F$5:$G$5)</c:f>
              <c:strCache>
                <c:ptCount val="3"/>
                <c:pt idx="0">
                  <c:v>City</c:v>
                </c:pt>
                <c:pt idx="1">
                  <c:v>West BP Impact Area</c:v>
                </c:pt>
                <c:pt idx="2">
                  <c:v>East BP Impact Area</c:v>
                </c:pt>
              </c:strCache>
            </c:strRef>
          </c:cat>
          <c:val>
            <c:numRef>
              <c:f>('ACS Data'!$B$6,'ACS Data'!$F$6:$G$6)</c:f>
              <c:numCache>
                <c:formatCode>0%</c:formatCode>
                <c:ptCount val="3"/>
                <c:pt idx="0">
                  <c:v>0.34754775840000002</c:v>
                </c:pt>
                <c:pt idx="1">
                  <c:v>0.17751056940000001</c:v>
                </c:pt>
                <c:pt idx="2">
                  <c:v>0.70903393459999997</c:v>
                </c:pt>
              </c:numCache>
            </c:numRef>
          </c:val>
        </c:ser>
        <c:ser>
          <c:idx val="1"/>
          <c:order val="1"/>
          <c:tx>
            <c:strRef>
              <c:f>'ACS Data'!$A$7</c:f>
              <c:strCache>
                <c:ptCount val="1"/>
                <c:pt idx="0">
                  <c:v>People, over 24, with some Post-Secondary Education</c:v>
                </c:pt>
              </c:strCache>
            </c:strRef>
          </c:tx>
          <c:spPr>
            <a:solidFill>
              <a:srgbClr val="FDBF11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('ACS Data'!$B$5,'ACS Data'!$F$5:$G$5)</c:f>
              <c:strCache>
                <c:ptCount val="3"/>
                <c:pt idx="0">
                  <c:v>City</c:v>
                </c:pt>
                <c:pt idx="1">
                  <c:v>West BP Impact Area</c:v>
                </c:pt>
                <c:pt idx="2">
                  <c:v>East BP Impact Area</c:v>
                </c:pt>
              </c:strCache>
            </c:strRef>
          </c:cat>
          <c:val>
            <c:numRef>
              <c:f>('ACS Data'!$B$7,'ACS Data'!$F$7:$G$7)</c:f>
              <c:numCache>
                <c:formatCode>0%</c:formatCode>
                <c:ptCount val="3"/>
                <c:pt idx="0">
                  <c:v>0.54576695330000002</c:v>
                </c:pt>
                <c:pt idx="1">
                  <c:v>0.77829023230000005</c:v>
                </c:pt>
                <c:pt idx="2">
                  <c:v>0.12771323749999999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67859456"/>
        <c:axId val="267860992"/>
      </c:barChart>
      <c:catAx>
        <c:axId val="2678594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>
            <a:solidFill>
              <a:srgbClr val="000000">
                <a:lumMod val="100000"/>
              </a:srgbClr>
            </a:solidFill>
          </a:ln>
        </c:spPr>
        <c:txPr>
          <a:bodyPr/>
          <a:lstStyle/>
          <a:p>
            <a:pPr>
              <a:defRPr sz="900">
                <a:solidFill>
                  <a:srgbClr val="000000"/>
                </a:solidFill>
              </a:defRPr>
            </a:pPr>
            <a:endParaRPr lang="en-US"/>
          </a:p>
        </c:txPr>
        <c:crossAx val="267860992"/>
        <c:crosses val="autoZero"/>
        <c:auto val="1"/>
        <c:lblAlgn val="ctr"/>
        <c:lblOffset val="100"/>
        <c:noMultiLvlLbl val="0"/>
      </c:catAx>
      <c:valAx>
        <c:axId val="267860992"/>
        <c:scaling>
          <c:orientation val="minMax"/>
        </c:scaling>
        <c:delete val="0"/>
        <c:axPos val="l"/>
        <c:majorGridlines>
          <c:spPr>
            <a:ln w="12700">
              <a:solidFill>
                <a:srgbClr val="D9D9D9"/>
              </a:solidFill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ysClr val="windowText" lastClr="000000">
                    <a:tint val="75000"/>
                    <a:shade val="95000"/>
                    <a:satMod val="105000"/>
                  </a:sysClr>
                </a:solidFill>
                <a:prstDash val="solid"/>
                <a:round/>
              </a14:hiddenLine>
            </a:ext>
          </a:extLst>
        </c:spPr>
        <c:txPr>
          <a:bodyPr/>
          <a:lstStyle/>
          <a:p>
            <a:pPr>
              <a:defRPr sz="900">
                <a:solidFill>
                  <a:srgbClr val="000000"/>
                </a:solidFill>
              </a:defRPr>
            </a:pPr>
            <a:endParaRPr lang="en-US"/>
          </a:p>
        </c:txPr>
        <c:crossAx val="267859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8666666666666676E-3"/>
          <c:y val="0.91481481481481486"/>
          <c:w val="0.97663552055992997"/>
          <c:h val="6.6933216681248173E-2"/>
        </c:manualLayout>
      </c:layout>
      <c:overlay val="0"/>
      <c:txPr>
        <a:bodyPr/>
        <a:lstStyle/>
        <a:p>
          <a:pPr>
            <a:defRPr sz="1000">
              <a:solidFill>
                <a:srgbClr val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 w="9525">
      <a:noFill/>
    </a:ln>
  </c:spPr>
  <c:txPr>
    <a:bodyPr/>
    <a:lstStyle/>
    <a:p>
      <a:pPr>
        <a:defRPr>
          <a:latin typeface="Lato"/>
          <a:ea typeface="Lato"/>
          <a:cs typeface="Lato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904644731908514E-2"/>
          <c:y val="0.10238095238095238"/>
          <c:w val="0.7719822131608548"/>
          <c:h val="0.85186976627921507"/>
        </c:manualLayout>
      </c:layout>
      <c:lineChart>
        <c:grouping val="standard"/>
        <c:varyColors val="0"/>
        <c:ser>
          <c:idx val="0"/>
          <c:order val="0"/>
          <c:tx>
            <c:strRef>
              <c:f>'RealProp_$Sales'!$A$2</c:f>
              <c:strCache>
                <c:ptCount val="1"/>
                <c:pt idx="0">
                  <c:v>Washington, D.C.</c:v>
                </c:pt>
              </c:strCache>
            </c:strRef>
          </c:tx>
          <c:spPr>
            <a:ln w="25400">
              <a:solidFill>
                <a:srgbClr val="1696D2"/>
              </a:solidFill>
            </a:ln>
          </c:spPr>
          <c:marker>
            <c:symbol val="none"/>
          </c:marker>
          <c:dLbls>
            <c:dLbl>
              <c:idx val="16"/>
              <c:layout/>
              <c:tx>
                <c:rich>
                  <a:bodyPr/>
                  <a:lstStyle/>
                  <a:p>
                    <a:pPr>
                      <a:defRPr sz="1000" b="1"/>
                    </a:pPr>
                    <a:r>
                      <a:rPr lang="en-US" sz="1000" dirty="0"/>
                      <a:t>Washington, D.C</a:t>
                    </a:r>
                    <a:r>
                      <a:rPr lang="en-US" sz="1000" dirty="0" smtClean="0"/>
                      <a:t>., </a:t>
                    </a:r>
                  </a:p>
                  <a:p>
                    <a:pPr>
                      <a:defRPr sz="1000" b="1"/>
                    </a:pPr>
                    <a:r>
                      <a:rPr lang="en-US" sz="1000" b="0" i="0" u="none" strike="noStrike" baseline="0" dirty="0" smtClean="0">
                        <a:effectLst/>
                      </a:rPr>
                      <a:t>$543,200</a:t>
                    </a:r>
                    <a:r>
                      <a:rPr lang="en-US" sz="1000" b="1" i="0" u="none" strike="noStrike" baseline="0" dirty="0" smtClean="0"/>
                      <a:t> </a:t>
                    </a:r>
                    <a:endParaRPr lang="en-US" dirty="0"/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'RealProp_$Sales'!$B$1:$R$1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'RealProp_$Sales'!$B$2:$R$2</c:f>
              <c:numCache>
                <c:formatCode>General</c:formatCode>
                <c:ptCount val="17"/>
                <c:pt idx="0">
                  <c:v>206611.60279</c:v>
                </c:pt>
                <c:pt idx="1">
                  <c:v>242692.03839999999</c:v>
                </c:pt>
                <c:pt idx="2">
                  <c:v>300049.02799999999</c:v>
                </c:pt>
                <c:pt idx="3">
                  <c:v>352917.20053999999</c:v>
                </c:pt>
                <c:pt idx="4">
                  <c:v>410821.33403999999</c:v>
                </c:pt>
                <c:pt idx="5">
                  <c:v>481720.98310000001</c:v>
                </c:pt>
                <c:pt idx="6">
                  <c:v>469628.28869000002</c:v>
                </c:pt>
                <c:pt idx="7">
                  <c:v>466592.38733</c:v>
                </c:pt>
                <c:pt idx="8">
                  <c:v>442511.33519000001</c:v>
                </c:pt>
                <c:pt idx="9">
                  <c:v>445093.02265</c:v>
                </c:pt>
                <c:pt idx="10">
                  <c:v>459920.57085999998</c:v>
                </c:pt>
                <c:pt idx="11">
                  <c:v>463893.47334000003</c:v>
                </c:pt>
                <c:pt idx="12">
                  <c:v>466968.29184999998</c:v>
                </c:pt>
                <c:pt idx="13">
                  <c:v>497127.23807000002</c:v>
                </c:pt>
                <c:pt idx="14">
                  <c:v>519450.90733999998</c:v>
                </c:pt>
                <c:pt idx="15">
                  <c:v>538883.25225999998</c:v>
                </c:pt>
                <c:pt idx="16">
                  <c:v>543200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'RealProp_$Sales'!$A$3</c:f>
              <c:strCache>
                <c:ptCount val="1"/>
                <c:pt idx="0">
                  <c:v>West BP Impact Area</c:v>
                </c:pt>
              </c:strCache>
            </c:strRef>
          </c:tx>
          <c:spPr>
            <a:ln w="25400">
              <a:solidFill>
                <a:srgbClr val="FDBF11"/>
              </a:solidFill>
            </a:ln>
          </c:spPr>
          <c:marker>
            <c:symbol val="none"/>
          </c:marker>
          <c:dLbls>
            <c:dLbl>
              <c:idx val="16"/>
              <c:layout>
                <c:manualLayout>
                  <c:x val="-2.976190476190476E-3"/>
                  <c:y val="-1.3227513227513227E-2"/>
                </c:manualLayout>
              </c:layout>
              <c:tx>
                <c:rich>
                  <a:bodyPr/>
                  <a:lstStyle/>
                  <a:p>
                    <a:pPr>
                      <a:defRPr sz="1000" b="1"/>
                    </a:pPr>
                    <a:r>
                      <a:rPr lang="en-US" sz="1000" dirty="0"/>
                      <a:t>West BP Impact </a:t>
                    </a:r>
                    <a:r>
                      <a:rPr lang="en-US" sz="1000" dirty="0" smtClean="0"/>
                      <a:t>Area, </a:t>
                    </a:r>
                  </a:p>
                  <a:p>
                    <a:pPr>
                      <a:defRPr sz="1000" b="1"/>
                    </a:pPr>
                    <a:r>
                      <a:rPr lang="en-US" sz="1000" dirty="0" smtClean="0"/>
                      <a:t>$</a:t>
                    </a:r>
                    <a:r>
                      <a:rPr lang="en-US" sz="1000" b="0" i="0" u="none" strike="noStrike" baseline="0" dirty="0" smtClean="0">
                        <a:effectLst/>
                      </a:rPr>
                      <a:t>700,000</a:t>
                    </a:r>
                    <a:r>
                      <a:rPr lang="en-US" sz="1000" b="1" i="0" u="none" strike="noStrike" baseline="0" dirty="0" smtClean="0"/>
                      <a:t> </a:t>
                    </a:r>
                    <a:endParaRPr lang="en-US" dirty="0"/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'RealProp_$Sales'!$B$1:$R$1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'RealProp_$Sales'!$B$3:$R$3</c:f>
              <c:numCache>
                <c:formatCode>General</c:formatCode>
                <c:ptCount val="17"/>
                <c:pt idx="0">
                  <c:v>259304.49476999999</c:v>
                </c:pt>
                <c:pt idx="1">
                  <c:v>348977.66832</c:v>
                </c:pt>
                <c:pt idx="2">
                  <c:v>420755.38633000001</c:v>
                </c:pt>
                <c:pt idx="3">
                  <c:v>438489.40207000001</c:v>
                </c:pt>
                <c:pt idx="4">
                  <c:v>618128.09952000005</c:v>
                </c:pt>
                <c:pt idx="5">
                  <c:v>632220.27709999995</c:v>
                </c:pt>
                <c:pt idx="6">
                  <c:v>661284.60007000004</c:v>
                </c:pt>
                <c:pt idx="7">
                  <c:v>574665.13297000004</c:v>
                </c:pt>
                <c:pt idx="8">
                  <c:v>513196.69847</c:v>
                </c:pt>
                <c:pt idx="9">
                  <c:v>542314.51684000005</c:v>
                </c:pt>
                <c:pt idx="10">
                  <c:v>590176.64682000002</c:v>
                </c:pt>
                <c:pt idx="11">
                  <c:v>599770.73783999996</c:v>
                </c:pt>
                <c:pt idx="12">
                  <c:v>618810.98809</c:v>
                </c:pt>
                <c:pt idx="13">
                  <c:v>615002.76875000005</c:v>
                </c:pt>
                <c:pt idx="14">
                  <c:v>620315.16119000001</c:v>
                </c:pt>
                <c:pt idx="15">
                  <c:v>654840.37009999994</c:v>
                </c:pt>
                <c:pt idx="16">
                  <c:v>700000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'RealProp_$Sales'!$A$4</c:f>
              <c:strCache>
                <c:ptCount val="1"/>
                <c:pt idx="0">
                  <c:v>East BP Impact Area</c:v>
                </c:pt>
              </c:strCache>
            </c:strRef>
          </c:tx>
          <c:spPr>
            <a:ln w="25400">
              <a:solidFill>
                <a:srgbClr val="000000"/>
              </a:solidFill>
            </a:ln>
          </c:spPr>
          <c:marker>
            <c:symbol val="none"/>
          </c:marker>
          <c:dLbls>
            <c:dLbl>
              <c:idx val="16"/>
              <c:layout/>
              <c:tx>
                <c:rich>
                  <a:bodyPr/>
                  <a:lstStyle/>
                  <a:p>
                    <a:pPr>
                      <a:defRPr sz="1000" b="1"/>
                    </a:pPr>
                    <a:r>
                      <a:rPr lang="en-US" sz="1000" dirty="0"/>
                      <a:t>East BP Impact </a:t>
                    </a:r>
                    <a:r>
                      <a:rPr lang="en-US" sz="1000" dirty="0" smtClean="0"/>
                      <a:t>Area,</a:t>
                    </a:r>
                  </a:p>
                  <a:p>
                    <a:pPr>
                      <a:defRPr sz="1000" b="1"/>
                    </a:pPr>
                    <a:r>
                      <a:rPr lang="en-US" sz="1000" b="0" i="0" u="none" strike="noStrike" baseline="0" dirty="0" smtClean="0">
                        <a:effectLst/>
                      </a:rPr>
                      <a:t>$305,000</a:t>
                    </a:r>
                    <a:r>
                      <a:rPr lang="en-US" sz="1000" b="1" i="0" u="none" strike="noStrike" baseline="0" dirty="0" smtClean="0"/>
                      <a:t> </a:t>
                    </a:r>
                    <a:endParaRPr lang="en-US" dirty="0"/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'RealProp_$Sales'!$B$1:$R$1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'RealProp_$Sales'!$B$4:$R$4</c:f>
              <c:numCache>
                <c:formatCode>General</c:formatCode>
                <c:ptCount val="17"/>
                <c:pt idx="0">
                  <c:v>110028.30508999999</c:v>
                </c:pt>
                <c:pt idx="1">
                  <c:v>138873.77752999999</c:v>
                </c:pt>
                <c:pt idx="2">
                  <c:v>132730.40578</c:v>
                </c:pt>
                <c:pt idx="3">
                  <c:v>159163.12688</c:v>
                </c:pt>
                <c:pt idx="4">
                  <c:v>166603.85177000001</c:v>
                </c:pt>
                <c:pt idx="5">
                  <c:v>213958.69766999999</c:v>
                </c:pt>
                <c:pt idx="6">
                  <c:v>273137.70779999997</c:v>
                </c:pt>
                <c:pt idx="7">
                  <c:v>282726.03234999999</c:v>
                </c:pt>
                <c:pt idx="8">
                  <c:v>270774.79320000001</c:v>
                </c:pt>
                <c:pt idx="9">
                  <c:v>278141.40125</c:v>
                </c:pt>
                <c:pt idx="10">
                  <c:v>252408.78949</c:v>
                </c:pt>
                <c:pt idx="11">
                  <c:v>267986.05800000002</c:v>
                </c:pt>
                <c:pt idx="12">
                  <c:v>260004.61684999999</c:v>
                </c:pt>
                <c:pt idx="13">
                  <c:v>228576.02905000001</c:v>
                </c:pt>
                <c:pt idx="14">
                  <c:v>292506.33617000002</c:v>
                </c:pt>
                <c:pt idx="15">
                  <c:v>296693.05998999998</c:v>
                </c:pt>
                <c:pt idx="16">
                  <c:v>305000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9174272"/>
        <c:axId val="269175808"/>
      </c:lineChart>
      <c:catAx>
        <c:axId val="2691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rgbClr val="000000">
                <a:lumMod val="100000"/>
              </a:srgbClr>
            </a:solidFill>
          </a:ln>
        </c:spPr>
        <c:txPr>
          <a:bodyPr/>
          <a:lstStyle/>
          <a:p>
            <a:pPr>
              <a:defRPr sz="1000">
                <a:solidFill>
                  <a:srgbClr val="000000"/>
                </a:solidFill>
              </a:defRPr>
            </a:pPr>
            <a:endParaRPr lang="en-US"/>
          </a:p>
        </c:txPr>
        <c:crossAx val="269175808"/>
        <c:crosses val="autoZero"/>
        <c:auto val="1"/>
        <c:lblAlgn val="ctr"/>
        <c:lblOffset val="100"/>
        <c:tickLblSkip val="4"/>
        <c:noMultiLvlLbl val="0"/>
      </c:catAx>
      <c:valAx>
        <c:axId val="269175808"/>
        <c:scaling>
          <c:orientation val="minMax"/>
        </c:scaling>
        <c:delete val="0"/>
        <c:axPos val="l"/>
        <c:majorGridlines>
          <c:spPr>
            <a:ln w="12700">
              <a:solidFill>
                <a:srgbClr val="D9D9D9"/>
              </a:solidFill>
              <a:prstDash val="sysDot"/>
            </a:ln>
          </c:spPr>
        </c:majorGridlines>
        <c:numFmt formatCode="&quot;$&quot;#,##0" sourceLinked="0"/>
        <c:majorTickMark val="out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000">
                <a:solidFill>
                  <a:srgbClr val="000000"/>
                </a:solidFill>
              </a:defRPr>
            </a:pPr>
            <a:endParaRPr lang="en-US"/>
          </a:p>
        </c:txPr>
        <c:crossAx val="269174272"/>
        <c:crosses val="autoZero"/>
        <c:crossBetween val="midCat"/>
        <c:majorUnit val="200000"/>
      </c:valAx>
    </c:plotArea>
    <c:plotVisOnly val="1"/>
    <c:dispBlanksAs val="gap"/>
    <c:showDLblsOverMax val="0"/>
  </c:chart>
  <c:spPr>
    <a:ln w="9525">
      <a:noFill/>
    </a:ln>
  </c:spPr>
  <c:txPr>
    <a:bodyPr/>
    <a:lstStyle/>
    <a:p>
      <a:pPr>
        <a:defRPr>
          <a:latin typeface="Lato"/>
          <a:ea typeface="Lato"/>
          <a:cs typeface="Lato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BD3598-85B7-413F-BFA4-20C28FF16402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F403C6-CDC4-4E38-AF1E-CCBCDE86888C}">
      <dgm:prSet phldrT="[Text]" custT="1"/>
      <dgm:spPr/>
      <dgm:t>
        <a:bodyPr/>
        <a:lstStyle/>
        <a:p>
          <a:r>
            <a:rPr lang="en-US" sz="2400" dirty="0" smtClean="0"/>
            <a:t>Home</a:t>
          </a:r>
          <a:endParaRPr lang="en-US" sz="2400" dirty="0"/>
        </a:p>
      </dgm:t>
    </dgm:pt>
    <dgm:pt modelId="{75B9D8F2-62C2-415A-9808-8CA74B6D647D}" type="parTrans" cxnId="{5C2A79C1-66AE-424C-993B-85FFE042AB6F}">
      <dgm:prSet/>
      <dgm:spPr/>
      <dgm:t>
        <a:bodyPr/>
        <a:lstStyle/>
        <a:p>
          <a:endParaRPr lang="en-US" sz="1800"/>
        </a:p>
      </dgm:t>
    </dgm:pt>
    <dgm:pt modelId="{B943D43C-820F-492A-9E1C-D64D65FFC5B9}" type="sibTrans" cxnId="{5C2A79C1-66AE-424C-993B-85FFE042AB6F}">
      <dgm:prSet/>
      <dgm:spPr/>
      <dgm:t>
        <a:bodyPr/>
        <a:lstStyle/>
        <a:p>
          <a:endParaRPr lang="en-US" sz="1800"/>
        </a:p>
      </dgm:t>
    </dgm:pt>
    <dgm:pt modelId="{3E1399DD-E79B-4467-B9EF-0B5E97271BA8}">
      <dgm:prSet phldrT="[Text]" custT="1"/>
      <dgm:spPr/>
      <dgm:t>
        <a:bodyPr/>
        <a:lstStyle/>
        <a:p>
          <a:r>
            <a:rPr lang="en-US" sz="1800" dirty="0" smtClean="0"/>
            <a:t>Neighbors</a:t>
          </a:r>
          <a:endParaRPr lang="en-US" sz="1800" dirty="0"/>
        </a:p>
      </dgm:t>
    </dgm:pt>
    <dgm:pt modelId="{CE10AA98-F082-4FCC-9AEE-040FC1FBD383}" type="parTrans" cxnId="{9469B775-65C6-4961-9C12-217351E67395}">
      <dgm:prSet/>
      <dgm:spPr/>
      <dgm:t>
        <a:bodyPr/>
        <a:lstStyle/>
        <a:p>
          <a:endParaRPr lang="en-US" sz="1800"/>
        </a:p>
      </dgm:t>
    </dgm:pt>
    <dgm:pt modelId="{A9D00D22-D4BE-40E7-83F1-01C0EA1B05E8}" type="sibTrans" cxnId="{9469B775-65C6-4961-9C12-217351E67395}">
      <dgm:prSet/>
      <dgm:spPr/>
      <dgm:t>
        <a:bodyPr/>
        <a:lstStyle/>
        <a:p>
          <a:endParaRPr lang="en-US" sz="1800"/>
        </a:p>
      </dgm:t>
    </dgm:pt>
    <dgm:pt modelId="{4C98D89E-F013-4D86-B853-1322043569E5}">
      <dgm:prSet phldrT="[Text]" custT="1"/>
      <dgm:spPr/>
      <dgm:t>
        <a:bodyPr/>
        <a:lstStyle/>
        <a:p>
          <a:r>
            <a:rPr lang="en-US" sz="1600" dirty="0" smtClean="0"/>
            <a:t>Community</a:t>
          </a:r>
          <a:endParaRPr lang="en-US" sz="1200" dirty="0"/>
        </a:p>
      </dgm:t>
    </dgm:pt>
    <dgm:pt modelId="{7F9E36DD-534E-4A26-9EA1-AD39DE8C5A11}" type="parTrans" cxnId="{FCE87E11-9AEC-4EE4-B594-2F5961481D62}">
      <dgm:prSet/>
      <dgm:spPr/>
      <dgm:t>
        <a:bodyPr/>
        <a:lstStyle/>
        <a:p>
          <a:endParaRPr lang="en-US" sz="1800"/>
        </a:p>
      </dgm:t>
    </dgm:pt>
    <dgm:pt modelId="{3C66F4D2-1495-48D7-8997-799274D741AA}" type="sibTrans" cxnId="{FCE87E11-9AEC-4EE4-B594-2F5961481D62}">
      <dgm:prSet/>
      <dgm:spPr/>
      <dgm:t>
        <a:bodyPr/>
        <a:lstStyle/>
        <a:p>
          <a:endParaRPr lang="en-US" sz="1800"/>
        </a:p>
      </dgm:t>
    </dgm:pt>
    <dgm:pt modelId="{DF8A200D-73D3-4CA5-8176-EB14A04A8357}">
      <dgm:prSet phldrT="[Text]" custT="1"/>
      <dgm:spPr/>
      <dgm:t>
        <a:bodyPr/>
        <a:lstStyle/>
        <a:p>
          <a:r>
            <a:rPr lang="en-US" sz="2400" dirty="0" smtClean="0"/>
            <a:t>Services</a:t>
          </a:r>
          <a:endParaRPr lang="en-US" sz="2400" dirty="0"/>
        </a:p>
      </dgm:t>
    </dgm:pt>
    <dgm:pt modelId="{0A14F746-E0F1-4054-86CE-DDE5C3891250}" type="parTrans" cxnId="{CC7A6307-9B29-48DA-A26C-653CA6A093E6}">
      <dgm:prSet/>
      <dgm:spPr/>
      <dgm:t>
        <a:bodyPr/>
        <a:lstStyle/>
        <a:p>
          <a:endParaRPr lang="en-US" sz="1800"/>
        </a:p>
      </dgm:t>
    </dgm:pt>
    <dgm:pt modelId="{CCFB040A-9FFC-40BD-A6DE-205CF680AE4B}" type="sibTrans" cxnId="{CC7A6307-9B29-48DA-A26C-653CA6A093E6}">
      <dgm:prSet/>
      <dgm:spPr/>
      <dgm:t>
        <a:bodyPr/>
        <a:lstStyle/>
        <a:p>
          <a:endParaRPr lang="en-US" sz="1800"/>
        </a:p>
      </dgm:t>
    </dgm:pt>
    <dgm:pt modelId="{7C480753-C364-471F-89FD-5C5B7FCB30E2}">
      <dgm:prSet phldrT="[Text]" custT="1"/>
      <dgm:spPr/>
      <dgm:t>
        <a:bodyPr/>
        <a:lstStyle/>
        <a:p>
          <a:r>
            <a:rPr lang="en-US" sz="1800" dirty="0" smtClean="0"/>
            <a:t>Schools</a:t>
          </a:r>
          <a:endParaRPr lang="en-US" sz="1200" dirty="0"/>
        </a:p>
      </dgm:t>
    </dgm:pt>
    <dgm:pt modelId="{004A88A7-CFE4-4C96-A380-FCD80D68EED6}" type="parTrans" cxnId="{AB06BB32-6949-4046-BAC6-64D4029116F9}">
      <dgm:prSet/>
      <dgm:spPr/>
      <dgm:t>
        <a:bodyPr/>
        <a:lstStyle/>
        <a:p>
          <a:endParaRPr lang="en-US" sz="1800"/>
        </a:p>
      </dgm:t>
    </dgm:pt>
    <dgm:pt modelId="{9DDE0710-691E-4644-A0D7-976ADE13EF89}" type="sibTrans" cxnId="{AB06BB32-6949-4046-BAC6-64D4029116F9}">
      <dgm:prSet/>
      <dgm:spPr/>
      <dgm:t>
        <a:bodyPr/>
        <a:lstStyle/>
        <a:p>
          <a:endParaRPr lang="en-US" sz="1800"/>
        </a:p>
      </dgm:t>
    </dgm:pt>
    <dgm:pt modelId="{1902AB56-14FA-4F8B-AC9F-CF53A78B5F45}">
      <dgm:prSet phldrT="[Text]" custT="1"/>
      <dgm:spPr/>
      <dgm:t>
        <a:bodyPr/>
        <a:lstStyle/>
        <a:p>
          <a:r>
            <a:rPr lang="en-US" sz="1200" dirty="0" smtClean="0"/>
            <a:t>Political Representation</a:t>
          </a:r>
          <a:endParaRPr lang="en-US" sz="1200" dirty="0"/>
        </a:p>
      </dgm:t>
    </dgm:pt>
    <dgm:pt modelId="{2D011C80-B030-46A8-844A-2F7819848F34}" type="parTrans" cxnId="{F8AA7F8F-C611-4900-B4C8-5BD1ED76EEDE}">
      <dgm:prSet/>
      <dgm:spPr/>
      <dgm:t>
        <a:bodyPr/>
        <a:lstStyle/>
        <a:p>
          <a:endParaRPr lang="en-US" sz="1800"/>
        </a:p>
      </dgm:t>
    </dgm:pt>
    <dgm:pt modelId="{584246F4-7E83-40A2-81C4-E057629132EA}" type="sibTrans" cxnId="{F8AA7F8F-C611-4900-B4C8-5BD1ED76EEDE}">
      <dgm:prSet/>
      <dgm:spPr/>
      <dgm:t>
        <a:bodyPr/>
        <a:lstStyle/>
        <a:p>
          <a:endParaRPr lang="en-US" sz="1800"/>
        </a:p>
      </dgm:t>
    </dgm:pt>
    <dgm:pt modelId="{F2341EDB-0663-41B1-872A-7BEB050BB7FF}">
      <dgm:prSet phldrT="[Text]" custT="1"/>
      <dgm:spPr/>
      <dgm:t>
        <a:bodyPr/>
        <a:lstStyle/>
        <a:p>
          <a:r>
            <a:rPr lang="en-US" sz="1800" dirty="0" smtClean="0"/>
            <a:t>Well </a:t>
          </a:r>
          <a:r>
            <a:rPr lang="en-US" sz="2000" dirty="0" smtClean="0"/>
            <a:t>Being</a:t>
          </a:r>
          <a:endParaRPr lang="en-US" sz="1800" dirty="0"/>
        </a:p>
      </dgm:t>
    </dgm:pt>
    <dgm:pt modelId="{2DC3A2AC-A745-4831-B5B7-BDC4BE0C8033}" type="parTrans" cxnId="{208EADC5-4ABC-446D-BE35-D3FCB2C7B8E0}">
      <dgm:prSet/>
      <dgm:spPr/>
      <dgm:t>
        <a:bodyPr/>
        <a:lstStyle/>
        <a:p>
          <a:endParaRPr lang="en-US" sz="1800"/>
        </a:p>
      </dgm:t>
    </dgm:pt>
    <dgm:pt modelId="{3FB72DC6-0F22-46A2-805F-4244F238280C}" type="sibTrans" cxnId="{208EADC5-4ABC-446D-BE35-D3FCB2C7B8E0}">
      <dgm:prSet/>
      <dgm:spPr/>
      <dgm:t>
        <a:bodyPr/>
        <a:lstStyle/>
        <a:p>
          <a:endParaRPr lang="en-US" sz="1800"/>
        </a:p>
      </dgm:t>
    </dgm:pt>
    <dgm:pt modelId="{94859A80-2025-4A11-B54A-54091CF23EC9}">
      <dgm:prSet phldrT="[Text]" custT="1"/>
      <dgm:spPr/>
      <dgm:t>
        <a:bodyPr/>
        <a:lstStyle/>
        <a:p>
          <a:r>
            <a:rPr lang="en-US" sz="2000" dirty="0" smtClean="0"/>
            <a:t>Health</a:t>
          </a:r>
          <a:endParaRPr lang="en-US" sz="2000" dirty="0"/>
        </a:p>
      </dgm:t>
    </dgm:pt>
    <dgm:pt modelId="{F3F154D4-F4D2-49EE-88BA-30218577D08B}" type="parTrans" cxnId="{527F7093-2B93-486F-B654-1F042073F551}">
      <dgm:prSet/>
      <dgm:spPr/>
      <dgm:t>
        <a:bodyPr/>
        <a:lstStyle/>
        <a:p>
          <a:endParaRPr lang="en-US" sz="1800"/>
        </a:p>
      </dgm:t>
    </dgm:pt>
    <dgm:pt modelId="{29FFECB1-794F-4A5F-A54E-FE10ADD34681}" type="sibTrans" cxnId="{527F7093-2B93-486F-B654-1F042073F551}">
      <dgm:prSet/>
      <dgm:spPr/>
      <dgm:t>
        <a:bodyPr/>
        <a:lstStyle/>
        <a:p>
          <a:endParaRPr lang="en-US" sz="1800"/>
        </a:p>
      </dgm:t>
    </dgm:pt>
    <dgm:pt modelId="{57782DDB-E28F-4773-ABC1-9A8772E400A2}">
      <dgm:prSet phldrT="[Text]" custT="1"/>
      <dgm:spPr/>
      <dgm:t>
        <a:bodyPr/>
        <a:lstStyle/>
        <a:p>
          <a:r>
            <a:rPr lang="en-US" sz="2400" dirty="0" smtClean="0"/>
            <a:t>Identity</a:t>
          </a:r>
          <a:endParaRPr lang="en-US" sz="2400" dirty="0"/>
        </a:p>
      </dgm:t>
    </dgm:pt>
    <dgm:pt modelId="{2D5E917C-5C13-432D-966E-5B0BBFEB43ED}" type="parTrans" cxnId="{537598A1-9171-47F8-9BDC-A61D0A05509B}">
      <dgm:prSet/>
      <dgm:spPr/>
      <dgm:t>
        <a:bodyPr/>
        <a:lstStyle/>
        <a:p>
          <a:endParaRPr lang="en-US" sz="1800"/>
        </a:p>
      </dgm:t>
    </dgm:pt>
    <dgm:pt modelId="{EF6D59A0-81C4-492B-AA43-779BE31AFD8E}" type="sibTrans" cxnId="{537598A1-9171-47F8-9BDC-A61D0A05509B}">
      <dgm:prSet/>
      <dgm:spPr/>
      <dgm:t>
        <a:bodyPr/>
        <a:lstStyle/>
        <a:p>
          <a:endParaRPr lang="en-US" sz="1800"/>
        </a:p>
      </dgm:t>
    </dgm:pt>
    <dgm:pt modelId="{516BF9BD-1D2C-4D0B-A9B0-3E5DBB797F12}">
      <dgm:prSet phldrT="[Text]" custT="1"/>
      <dgm:spPr/>
      <dgm:t>
        <a:bodyPr/>
        <a:lstStyle/>
        <a:p>
          <a:r>
            <a:rPr lang="en-US" sz="2400" dirty="0" smtClean="0"/>
            <a:t>Markets</a:t>
          </a:r>
          <a:endParaRPr lang="en-US" sz="2000" dirty="0"/>
        </a:p>
      </dgm:t>
    </dgm:pt>
    <dgm:pt modelId="{19F21456-D613-4F17-9463-291B98B22EAD}" type="parTrans" cxnId="{4C4CBF7E-DE80-4104-91D3-DA81F166C46B}">
      <dgm:prSet/>
      <dgm:spPr/>
      <dgm:t>
        <a:bodyPr/>
        <a:lstStyle/>
        <a:p>
          <a:endParaRPr lang="en-US" sz="1400"/>
        </a:p>
      </dgm:t>
    </dgm:pt>
    <dgm:pt modelId="{FE4E65CD-BC0F-4FB8-8BC0-05A5173B427F}" type="sibTrans" cxnId="{4C4CBF7E-DE80-4104-91D3-DA81F166C46B}">
      <dgm:prSet/>
      <dgm:spPr/>
      <dgm:t>
        <a:bodyPr/>
        <a:lstStyle/>
        <a:p>
          <a:endParaRPr lang="en-US" sz="1400"/>
        </a:p>
      </dgm:t>
    </dgm:pt>
    <dgm:pt modelId="{A7125009-D20E-4C21-AE66-D43D07C8FC58}">
      <dgm:prSet phldrT="[Text]" custT="1"/>
      <dgm:spPr/>
      <dgm:t>
        <a:bodyPr/>
        <a:lstStyle/>
        <a:p>
          <a:r>
            <a:rPr lang="en-US" sz="2000" dirty="0" smtClean="0"/>
            <a:t>Housing</a:t>
          </a:r>
          <a:endParaRPr lang="en-US" sz="2000" dirty="0"/>
        </a:p>
      </dgm:t>
    </dgm:pt>
    <dgm:pt modelId="{742C5A6C-D731-43A9-9011-DC75DAED0FF6}" type="parTrans" cxnId="{DF4D3438-7C14-46F8-9A90-6002BE4677D4}">
      <dgm:prSet/>
      <dgm:spPr/>
      <dgm:t>
        <a:bodyPr/>
        <a:lstStyle/>
        <a:p>
          <a:endParaRPr lang="en-US" sz="1400"/>
        </a:p>
      </dgm:t>
    </dgm:pt>
    <dgm:pt modelId="{7D519D6C-9893-4850-87C9-EABA97B0D62F}" type="sibTrans" cxnId="{DF4D3438-7C14-46F8-9A90-6002BE4677D4}">
      <dgm:prSet/>
      <dgm:spPr/>
      <dgm:t>
        <a:bodyPr/>
        <a:lstStyle/>
        <a:p>
          <a:endParaRPr lang="en-US" sz="1400"/>
        </a:p>
      </dgm:t>
    </dgm:pt>
    <dgm:pt modelId="{9E45C7BD-734A-4179-8203-FF59D167E9BC}">
      <dgm:prSet phldrT="[Text]" custT="1"/>
      <dgm:spPr/>
      <dgm:t>
        <a:bodyPr/>
        <a:lstStyle/>
        <a:p>
          <a:r>
            <a:rPr lang="en-US" sz="2000" dirty="0" smtClean="0"/>
            <a:t>Retail</a:t>
          </a:r>
          <a:endParaRPr lang="en-US" sz="2400" dirty="0"/>
        </a:p>
      </dgm:t>
    </dgm:pt>
    <dgm:pt modelId="{0B3BE3A2-F196-4BBF-AB14-EAB60DC945C4}" type="parTrans" cxnId="{57A08B84-0076-49D4-BDA9-0E86EE062A12}">
      <dgm:prSet/>
      <dgm:spPr/>
      <dgm:t>
        <a:bodyPr/>
        <a:lstStyle/>
        <a:p>
          <a:endParaRPr lang="en-US" sz="1400"/>
        </a:p>
      </dgm:t>
    </dgm:pt>
    <dgm:pt modelId="{D327915D-6BDC-412E-8B7C-7DD7A0E26F4D}" type="sibTrans" cxnId="{57A08B84-0076-49D4-BDA9-0E86EE062A12}">
      <dgm:prSet/>
      <dgm:spPr/>
      <dgm:t>
        <a:bodyPr/>
        <a:lstStyle/>
        <a:p>
          <a:endParaRPr lang="en-US" sz="1400"/>
        </a:p>
      </dgm:t>
    </dgm:pt>
    <dgm:pt modelId="{4D8326DF-8FC8-4966-AE12-E6146E1625A5}" type="pres">
      <dgm:prSet presAssocID="{E6BD3598-85B7-413F-BFA4-20C28FF16402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EDC80C1D-A579-4267-851E-4A16CC536CCE}" type="pres">
      <dgm:prSet presAssocID="{D3F403C6-CDC4-4E38-AF1E-CCBCDE86888C}" presName="parComposite" presStyleCnt="0"/>
      <dgm:spPr/>
    </dgm:pt>
    <dgm:pt modelId="{6012CED8-FA71-4E5B-BF70-D82628CD4843}" type="pres">
      <dgm:prSet presAssocID="{D3F403C6-CDC4-4E38-AF1E-CCBCDE86888C}" presName="parBigCircle" presStyleLbl="node0" presStyleIdx="0" presStyleCnt="4"/>
      <dgm:spPr/>
    </dgm:pt>
    <dgm:pt modelId="{B0B7FDEC-19E8-46CE-95F5-C62382CFA7DB}" type="pres">
      <dgm:prSet presAssocID="{D3F403C6-CDC4-4E38-AF1E-CCBCDE86888C}" presName="parTx" presStyleLbl="revTx" presStyleIdx="0" presStyleCnt="20"/>
      <dgm:spPr/>
      <dgm:t>
        <a:bodyPr/>
        <a:lstStyle/>
        <a:p>
          <a:endParaRPr lang="en-US"/>
        </a:p>
      </dgm:t>
    </dgm:pt>
    <dgm:pt modelId="{5FB40462-A1D5-434C-997D-8A3AACF36E1E}" type="pres">
      <dgm:prSet presAssocID="{D3F403C6-CDC4-4E38-AF1E-CCBCDE86888C}" presName="bSpace" presStyleCnt="0"/>
      <dgm:spPr/>
    </dgm:pt>
    <dgm:pt modelId="{33CB125E-C93A-4BE8-8519-69436BD89E79}" type="pres">
      <dgm:prSet presAssocID="{D3F403C6-CDC4-4E38-AF1E-CCBCDE86888C}" presName="parBackupNorm" presStyleCnt="0"/>
      <dgm:spPr/>
    </dgm:pt>
    <dgm:pt modelId="{BF7BF8A8-492D-46A0-8888-6F1361278208}" type="pres">
      <dgm:prSet presAssocID="{B943D43C-820F-492A-9E1C-D64D65FFC5B9}" presName="parSpace" presStyleCnt="0"/>
      <dgm:spPr/>
    </dgm:pt>
    <dgm:pt modelId="{BA27253B-8786-45E7-99E3-CE74980C63F3}" type="pres">
      <dgm:prSet presAssocID="{3E1399DD-E79B-4467-B9EF-0B5E97271BA8}" presName="desBackupLeftNorm" presStyleCnt="0"/>
      <dgm:spPr/>
    </dgm:pt>
    <dgm:pt modelId="{1CBBAAD8-ECAF-49BC-A8A0-FBAE4106F83C}" type="pres">
      <dgm:prSet presAssocID="{3E1399DD-E79B-4467-B9EF-0B5E97271BA8}" presName="desComposite" presStyleCnt="0"/>
      <dgm:spPr/>
    </dgm:pt>
    <dgm:pt modelId="{1E839F04-7019-4FD2-84C0-F3E2B3A2CCD9}" type="pres">
      <dgm:prSet presAssocID="{3E1399DD-E79B-4467-B9EF-0B5E97271BA8}" presName="desCircle" presStyleLbl="node1" presStyleIdx="0" presStyleCnt="8"/>
      <dgm:spPr/>
    </dgm:pt>
    <dgm:pt modelId="{1C3D9B8F-D46C-430E-A0FB-F1066B28091D}" type="pres">
      <dgm:prSet presAssocID="{3E1399DD-E79B-4467-B9EF-0B5E97271BA8}" presName="chTx" presStyleLbl="revTx" presStyleIdx="1" presStyleCnt="20"/>
      <dgm:spPr/>
      <dgm:t>
        <a:bodyPr/>
        <a:lstStyle/>
        <a:p>
          <a:endParaRPr lang="en-US"/>
        </a:p>
      </dgm:t>
    </dgm:pt>
    <dgm:pt modelId="{3A5893DF-0FF0-4F06-A5B1-4F2B0E456714}" type="pres">
      <dgm:prSet presAssocID="{3E1399DD-E79B-4467-B9EF-0B5E97271BA8}" presName="desTx" presStyleLbl="revTx" presStyleIdx="2" presStyleCnt="20">
        <dgm:presLayoutVars>
          <dgm:bulletEnabled val="1"/>
        </dgm:presLayoutVars>
      </dgm:prSet>
      <dgm:spPr/>
    </dgm:pt>
    <dgm:pt modelId="{145A7633-F2BC-43BF-AFC9-062E9378AFDB}" type="pres">
      <dgm:prSet presAssocID="{3E1399DD-E79B-4467-B9EF-0B5E97271BA8}" presName="desBackupRightNorm" presStyleCnt="0"/>
      <dgm:spPr/>
    </dgm:pt>
    <dgm:pt modelId="{EC86914F-92CC-4B86-88EF-2366CE9BB381}" type="pres">
      <dgm:prSet presAssocID="{A9D00D22-D4BE-40E7-83F1-01C0EA1B05E8}" presName="desSpace" presStyleCnt="0"/>
      <dgm:spPr/>
    </dgm:pt>
    <dgm:pt modelId="{91731A65-C99F-4700-9432-2FE8ED938837}" type="pres">
      <dgm:prSet presAssocID="{4C98D89E-F013-4D86-B853-1322043569E5}" presName="desBackupLeftNorm" presStyleCnt="0"/>
      <dgm:spPr/>
    </dgm:pt>
    <dgm:pt modelId="{47DEDEB4-7635-4C4F-A936-D8CB8335F228}" type="pres">
      <dgm:prSet presAssocID="{4C98D89E-F013-4D86-B853-1322043569E5}" presName="desComposite" presStyleCnt="0"/>
      <dgm:spPr/>
    </dgm:pt>
    <dgm:pt modelId="{8092B926-0C6A-4344-BD92-CB35D787BF1C}" type="pres">
      <dgm:prSet presAssocID="{4C98D89E-F013-4D86-B853-1322043569E5}" presName="desCircle" presStyleLbl="node1" presStyleIdx="1" presStyleCnt="8"/>
      <dgm:spPr/>
    </dgm:pt>
    <dgm:pt modelId="{BD33AE35-DA5C-4E3A-B5EF-9E1434F96DE4}" type="pres">
      <dgm:prSet presAssocID="{4C98D89E-F013-4D86-B853-1322043569E5}" presName="chTx" presStyleLbl="revTx" presStyleIdx="3" presStyleCnt="20"/>
      <dgm:spPr/>
      <dgm:t>
        <a:bodyPr/>
        <a:lstStyle/>
        <a:p>
          <a:endParaRPr lang="en-US"/>
        </a:p>
      </dgm:t>
    </dgm:pt>
    <dgm:pt modelId="{F9D3367D-57B3-4D20-9296-82B5ED58E59B}" type="pres">
      <dgm:prSet presAssocID="{4C98D89E-F013-4D86-B853-1322043569E5}" presName="desTx" presStyleLbl="revTx" presStyleIdx="4" presStyleCnt="20">
        <dgm:presLayoutVars>
          <dgm:bulletEnabled val="1"/>
        </dgm:presLayoutVars>
      </dgm:prSet>
      <dgm:spPr/>
    </dgm:pt>
    <dgm:pt modelId="{24BFC64E-5E32-4E45-A83F-985A1F015FA5}" type="pres">
      <dgm:prSet presAssocID="{4C98D89E-F013-4D86-B853-1322043569E5}" presName="desBackupRightNorm" presStyleCnt="0"/>
      <dgm:spPr/>
    </dgm:pt>
    <dgm:pt modelId="{6787647E-1515-452E-951C-66D7AEBFF323}" type="pres">
      <dgm:prSet presAssocID="{3C66F4D2-1495-48D7-8997-799274D741AA}" presName="desSpace" presStyleCnt="0"/>
      <dgm:spPr/>
    </dgm:pt>
    <dgm:pt modelId="{F229D95C-F512-4CDB-B671-238FB0A2F01E}" type="pres">
      <dgm:prSet presAssocID="{DF8A200D-73D3-4CA5-8176-EB14A04A8357}" presName="parComposite" presStyleCnt="0"/>
      <dgm:spPr/>
    </dgm:pt>
    <dgm:pt modelId="{01DBAAE1-5427-41CF-8E1D-B2FEA8F94988}" type="pres">
      <dgm:prSet presAssocID="{DF8A200D-73D3-4CA5-8176-EB14A04A8357}" presName="parBigCircle" presStyleLbl="node0" presStyleIdx="1" presStyleCnt="4"/>
      <dgm:spPr/>
    </dgm:pt>
    <dgm:pt modelId="{6A53CF27-976B-4AC4-AC41-DCEC2A3C3715}" type="pres">
      <dgm:prSet presAssocID="{DF8A200D-73D3-4CA5-8176-EB14A04A8357}" presName="parTx" presStyleLbl="revTx" presStyleIdx="5" presStyleCnt="20"/>
      <dgm:spPr/>
      <dgm:t>
        <a:bodyPr/>
        <a:lstStyle/>
        <a:p>
          <a:endParaRPr lang="en-US"/>
        </a:p>
      </dgm:t>
    </dgm:pt>
    <dgm:pt modelId="{E855D26A-D6BD-49CE-9E84-A4D85FEEF8F7}" type="pres">
      <dgm:prSet presAssocID="{DF8A200D-73D3-4CA5-8176-EB14A04A8357}" presName="bSpace" presStyleCnt="0"/>
      <dgm:spPr/>
    </dgm:pt>
    <dgm:pt modelId="{F420DD58-2FB1-415F-815D-3421ED010711}" type="pres">
      <dgm:prSet presAssocID="{DF8A200D-73D3-4CA5-8176-EB14A04A8357}" presName="parBackupNorm" presStyleCnt="0"/>
      <dgm:spPr/>
    </dgm:pt>
    <dgm:pt modelId="{8538737F-1FC5-482C-833B-7FC2C815D47D}" type="pres">
      <dgm:prSet presAssocID="{CCFB040A-9FFC-40BD-A6DE-205CF680AE4B}" presName="parSpace" presStyleCnt="0"/>
      <dgm:spPr/>
    </dgm:pt>
    <dgm:pt modelId="{7EEA2960-7031-47C8-9253-2F3058232B44}" type="pres">
      <dgm:prSet presAssocID="{7C480753-C364-471F-89FD-5C5B7FCB30E2}" presName="desBackupLeftNorm" presStyleCnt="0"/>
      <dgm:spPr/>
    </dgm:pt>
    <dgm:pt modelId="{3D874E9C-4AB8-4150-9EFD-690AAA1AB0E7}" type="pres">
      <dgm:prSet presAssocID="{7C480753-C364-471F-89FD-5C5B7FCB30E2}" presName="desComposite" presStyleCnt="0"/>
      <dgm:spPr/>
    </dgm:pt>
    <dgm:pt modelId="{83FC1435-1920-40D8-8B49-26E7DE187567}" type="pres">
      <dgm:prSet presAssocID="{7C480753-C364-471F-89FD-5C5B7FCB30E2}" presName="desCircle" presStyleLbl="node1" presStyleIdx="2" presStyleCnt="8"/>
      <dgm:spPr/>
    </dgm:pt>
    <dgm:pt modelId="{FD357AAA-39B9-4887-ACB6-10FEF771427D}" type="pres">
      <dgm:prSet presAssocID="{7C480753-C364-471F-89FD-5C5B7FCB30E2}" presName="chTx" presStyleLbl="revTx" presStyleIdx="6" presStyleCnt="20"/>
      <dgm:spPr/>
      <dgm:t>
        <a:bodyPr/>
        <a:lstStyle/>
        <a:p>
          <a:endParaRPr lang="en-US"/>
        </a:p>
      </dgm:t>
    </dgm:pt>
    <dgm:pt modelId="{D292B9F8-87C5-4CDF-BEFD-0457BA736E56}" type="pres">
      <dgm:prSet presAssocID="{7C480753-C364-471F-89FD-5C5B7FCB30E2}" presName="desTx" presStyleLbl="revTx" presStyleIdx="7" presStyleCnt="20">
        <dgm:presLayoutVars>
          <dgm:bulletEnabled val="1"/>
        </dgm:presLayoutVars>
      </dgm:prSet>
      <dgm:spPr/>
    </dgm:pt>
    <dgm:pt modelId="{C3C86803-5BDA-43BA-B803-738731BD07C2}" type="pres">
      <dgm:prSet presAssocID="{7C480753-C364-471F-89FD-5C5B7FCB30E2}" presName="desBackupRightNorm" presStyleCnt="0"/>
      <dgm:spPr/>
    </dgm:pt>
    <dgm:pt modelId="{58EAC157-56F6-4C4D-94C3-25742804F73D}" type="pres">
      <dgm:prSet presAssocID="{9DDE0710-691E-4644-A0D7-976ADE13EF89}" presName="desSpace" presStyleCnt="0"/>
      <dgm:spPr/>
    </dgm:pt>
    <dgm:pt modelId="{6E6B3D3B-20B3-45D3-A667-F34FDC83FA09}" type="pres">
      <dgm:prSet presAssocID="{1902AB56-14FA-4F8B-AC9F-CF53A78B5F45}" presName="desBackupLeftNorm" presStyleCnt="0"/>
      <dgm:spPr/>
    </dgm:pt>
    <dgm:pt modelId="{BA77047F-7395-4DE6-9E42-C93773EC5C15}" type="pres">
      <dgm:prSet presAssocID="{1902AB56-14FA-4F8B-AC9F-CF53A78B5F45}" presName="desComposite" presStyleCnt="0"/>
      <dgm:spPr/>
    </dgm:pt>
    <dgm:pt modelId="{BD6BE707-D29D-4D1B-80D8-BF65112292A6}" type="pres">
      <dgm:prSet presAssocID="{1902AB56-14FA-4F8B-AC9F-CF53A78B5F45}" presName="desCircle" presStyleLbl="node1" presStyleIdx="3" presStyleCnt="8"/>
      <dgm:spPr/>
    </dgm:pt>
    <dgm:pt modelId="{2AE98BDD-0F52-4287-ABD7-972914557778}" type="pres">
      <dgm:prSet presAssocID="{1902AB56-14FA-4F8B-AC9F-CF53A78B5F45}" presName="chTx" presStyleLbl="revTx" presStyleIdx="8" presStyleCnt="20"/>
      <dgm:spPr/>
      <dgm:t>
        <a:bodyPr/>
        <a:lstStyle/>
        <a:p>
          <a:endParaRPr lang="en-US"/>
        </a:p>
      </dgm:t>
    </dgm:pt>
    <dgm:pt modelId="{3C284016-83EA-4253-927C-807518CA4D01}" type="pres">
      <dgm:prSet presAssocID="{1902AB56-14FA-4F8B-AC9F-CF53A78B5F45}" presName="desTx" presStyleLbl="revTx" presStyleIdx="9" presStyleCnt="20">
        <dgm:presLayoutVars>
          <dgm:bulletEnabled val="1"/>
        </dgm:presLayoutVars>
      </dgm:prSet>
      <dgm:spPr/>
    </dgm:pt>
    <dgm:pt modelId="{CBC2AF0F-368A-49C0-9BD9-074237351739}" type="pres">
      <dgm:prSet presAssocID="{1902AB56-14FA-4F8B-AC9F-CF53A78B5F45}" presName="desBackupRightNorm" presStyleCnt="0"/>
      <dgm:spPr/>
    </dgm:pt>
    <dgm:pt modelId="{82A6544F-637F-4028-9A0D-C5506593DAA1}" type="pres">
      <dgm:prSet presAssocID="{584246F4-7E83-40A2-81C4-E057629132EA}" presName="desSpace" presStyleCnt="0"/>
      <dgm:spPr/>
    </dgm:pt>
    <dgm:pt modelId="{CA4C665F-66C3-4786-8557-F4F769B842ED}" type="pres">
      <dgm:prSet presAssocID="{57782DDB-E28F-4773-ABC1-9A8772E400A2}" presName="parComposite" presStyleCnt="0"/>
      <dgm:spPr/>
    </dgm:pt>
    <dgm:pt modelId="{D594EDBB-95C3-4D78-A1C6-7CD726268098}" type="pres">
      <dgm:prSet presAssocID="{57782DDB-E28F-4773-ABC1-9A8772E400A2}" presName="parBigCircle" presStyleLbl="node0" presStyleIdx="2" presStyleCnt="4"/>
      <dgm:spPr/>
    </dgm:pt>
    <dgm:pt modelId="{9CFA1D1F-FCD7-4E27-81E3-F13613443665}" type="pres">
      <dgm:prSet presAssocID="{57782DDB-E28F-4773-ABC1-9A8772E400A2}" presName="parTx" presStyleLbl="revTx" presStyleIdx="10" presStyleCnt="20"/>
      <dgm:spPr/>
      <dgm:t>
        <a:bodyPr/>
        <a:lstStyle/>
        <a:p>
          <a:endParaRPr lang="en-US"/>
        </a:p>
      </dgm:t>
    </dgm:pt>
    <dgm:pt modelId="{EC56BF52-DC18-47B4-B6C5-46AE93C3024A}" type="pres">
      <dgm:prSet presAssocID="{57782DDB-E28F-4773-ABC1-9A8772E400A2}" presName="bSpace" presStyleCnt="0"/>
      <dgm:spPr/>
    </dgm:pt>
    <dgm:pt modelId="{241A1AB5-9B7C-4A1C-BB25-94A247144BCA}" type="pres">
      <dgm:prSet presAssocID="{57782DDB-E28F-4773-ABC1-9A8772E400A2}" presName="parBackupNorm" presStyleCnt="0"/>
      <dgm:spPr/>
    </dgm:pt>
    <dgm:pt modelId="{4EB747B8-733A-4CBE-9AFD-F446BF60FD3F}" type="pres">
      <dgm:prSet presAssocID="{EF6D59A0-81C4-492B-AA43-779BE31AFD8E}" presName="parSpace" presStyleCnt="0"/>
      <dgm:spPr/>
    </dgm:pt>
    <dgm:pt modelId="{2D37B71F-5033-4704-B3C3-3BEFD2A59923}" type="pres">
      <dgm:prSet presAssocID="{F2341EDB-0663-41B1-872A-7BEB050BB7FF}" presName="desBackupLeftNorm" presStyleCnt="0"/>
      <dgm:spPr/>
    </dgm:pt>
    <dgm:pt modelId="{DBA92642-BE17-4069-9361-F504F514F662}" type="pres">
      <dgm:prSet presAssocID="{F2341EDB-0663-41B1-872A-7BEB050BB7FF}" presName="desComposite" presStyleCnt="0"/>
      <dgm:spPr/>
    </dgm:pt>
    <dgm:pt modelId="{12B911AD-EB76-47D5-ABEF-49DE43A0B646}" type="pres">
      <dgm:prSet presAssocID="{F2341EDB-0663-41B1-872A-7BEB050BB7FF}" presName="desCircle" presStyleLbl="node1" presStyleIdx="4" presStyleCnt="8"/>
      <dgm:spPr/>
    </dgm:pt>
    <dgm:pt modelId="{8E5E6D78-325B-4AE8-9747-BFC6B60A7D97}" type="pres">
      <dgm:prSet presAssocID="{F2341EDB-0663-41B1-872A-7BEB050BB7FF}" presName="chTx" presStyleLbl="revTx" presStyleIdx="11" presStyleCnt="20"/>
      <dgm:spPr/>
      <dgm:t>
        <a:bodyPr/>
        <a:lstStyle/>
        <a:p>
          <a:endParaRPr lang="en-US"/>
        </a:p>
      </dgm:t>
    </dgm:pt>
    <dgm:pt modelId="{AB15E31B-9F2E-42EA-A472-63CE01EBB303}" type="pres">
      <dgm:prSet presAssocID="{F2341EDB-0663-41B1-872A-7BEB050BB7FF}" presName="desTx" presStyleLbl="revTx" presStyleIdx="12" presStyleCnt="20">
        <dgm:presLayoutVars>
          <dgm:bulletEnabled val="1"/>
        </dgm:presLayoutVars>
      </dgm:prSet>
      <dgm:spPr/>
    </dgm:pt>
    <dgm:pt modelId="{5E92E36C-1920-490B-9BB1-49ADFF7ED3E5}" type="pres">
      <dgm:prSet presAssocID="{F2341EDB-0663-41B1-872A-7BEB050BB7FF}" presName="desBackupRightNorm" presStyleCnt="0"/>
      <dgm:spPr/>
    </dgm:pt>
    <dgm:pt modelId="{62FF1FDB-0A59-4CA2-86D6-CCD623690C80}" type="pres">
      <dgm:prSet presAssocID="{3FB72DC6-0F22-46A2-805F-4244F238280C}" presName="desSpace" presStyleCnt="0"/>
      <dgm:spPr/>
    </dgm:pt>
    <dgm:pt modelId="{1B0AD8BB-32E2-4201-9E9F-DBC326CCA367}" type="pres">
      <dgm:prSet presAssocID="{94859A80-2025-4A11-B54A-54091CF23EC9}" presName="desBackupLeftNorm" presStyleCnt="0"/>
      <dgm:spPr/>
    </dgm:pt>
    <dgm:pt modelId="{A9129108-D863-403E-A35A-416F26F5C3C4}" type="pres">
      <dgm:prSet presAssocID="{94859A80-2025-4A11-B54A-54091CF23EC9}" presName="desComposite" presStyleCnt="0"/>
      <dgm:spPr/>
    </dgm:pt>
    <dgm:pt modelId="{91E2D813-06E8-494A-A05E-E4C591B1A870}" type="pres">
      <dgm:prSet presAssocID="{94859A80-2025-4A11-B54A-54091CF23EC9}" presName="desCircle" presStyleLbl="node1" presStyleIdx="5" presStyleCnt="8"/>
      <dgm:spPr/>
    </dgm:pt>
    <dgm:pt modelId="{43FCDBBD-C065-4E93-A04C-EA4D77AFE942}" type="pres">
      <dgm:prSet presAssocID="{94859A80-2025-4A11-B54A-54091CF23EC9}" presName="chTx" presStyleLbl="revTx" presStyleIdx="13" presStyleCnt="20"/>
      <dgm:spPr/>
      <dgm:t>
        <a:bodyPr/>
        <a:lstStyle/>
        <a:p>
          <a:endParaRPr lang="en-US"/>
        </a:p>
      </dgm:t>
    </dgm:pt>
    <dgm:pt modelId="{1117590F-C42B-4397-927D-BA9A7A30A722}" type="pres">
      <dgm:prSet presAssocID="{94859A80-2025-4A11-B54A-54091CF23EC9}" presName="desTx" presStyleLbl="revTx" presStyleIdx="14" presStyleCnt="20">
        <dgm:presLayoutVars>
          <dgm:bulletEnabled val="1"/>
        </dgm:presLayoutVars>
      </dgm:prSet>
      <dgm:spPr/>
    </dgm:pt>
    <dgm:pt modelId="{9B857CBC-7F02-4A41-B9ED-E9CB05958705}" type="pres">
      <dgm:prSet presAssocID="{94859A80-2025-4A11-B54A-54091CF23EC9}" presName="desBackupRightNorm" presStyleCnt="0"/>
      <dgm:spPr/>
    </dgm:pt>
    <dgm:pt modelId="{07CC7C4D-8CAA-484C-8F70-387D869F6FBF}" type="pres">
      <dgm:prSet presAssocID="{29FFECB1-794F-4A5F-A54E-FE10ADD34681}" presName="desSpace" presStyleCnt="0"/>
      <dgm:spPr/>
    </dgm:pt>
    <dgm:pt modelId="{50F0B994-9451-4893-B24E-3A111A1B5558}" type="pres">
      <dgm:prSet presAssocID="{516BF9BD-1D2C-4D0B-A9B0-3E5DBB797F12}" presName="parComposite" presStyleCnt="0"/>
      <dgm:spPr/>
    </dgm:pt>
    <dgm:pt modelId="{A5DCF35F-D7DF-464D-A41E-AB56BE2799F2}" type="pres">
      <dgm:prSet presAssocID="{516BF9BD-1D2C-4D0B-A9B0-3E5DBB797F12}" presName="parBigCircle" presStyleLbl="node0" presStyleIdx="3" presStyleCnt="4"/>
      <dgm:spPr/>
    </dgm:pt>
    <dgm:pt modelId="{18A29A52-3978-416F-B161-4C9830B2E210}" type="pres">
      <dgm:prSet presAssocID="{516BF9BD-1D2C-4D0B-A9B0-3E5DBB797F12}" presName="parTx" presStyleLbl="revTx" presStyleIdx="15" presStyleCnt="20"/>
      <dgm:spPr/>
      <dgm:t>
        <a:bodyPr/>
        <a:lstStyle/>
        <a:p>
          <a:endParaRPr lang="en-US"/>
        </a:p>
      </dgm:t>
    </dgm:pt>
    <dgm:pt modelId="{B1FB1172-A932-48D6-AE4E-5D61F05053F0}" type="pres">
      <dgm:prSet presAssocID="{516BF9BD-1D2C-4D0B-A9B0-3E5DBB797F12}" presName="bSpace" presStyleCnt="0"/>
      <dgm:spPr/>
    </dgm:pt>
    <dgm:pt modelId="{89667061-D400-4292-ADDE-6F3B3FAE1494}" type="pres">
      <dgm:prSet presAssocID="{516BF9BD-1D2C-4D0B-A9B0-3E5DBB797F12}" presName="parBackupNorm" presStyleCnt="0"/>
      <dgm:spPr/>
    </dgm:pt>
    <dgm:pt modelId="{CEEBBA09-89D1-4602-84A5-0B0F5A9CACB5}" type="pres">
      <dgm:prSet presAssocID="{FE4E65CD-BC0F-4FB8-8BC0-05A5173B427F}" presName="parSpace" presStyleCnt="0"/>
      <dgm:spPr/>
    </dgm:pt>
    <dgm:pt modelId="{E873BCEF-78A2-423B-A4EF-C90EF751A0C7}" type="pres">
      <dgm:prSet presAssocID="{A7125009-D20E-4C21-AE66-D43D07C8FC58}" presName="desBackupLeftNorm" presStyleCnt="0"/>
      <dgm:spPr/>
    </dgm:pt>
    <dgm:pt modelId="{BA367384-2924-4067-AA45-C1F2879E09F9}" type="pres">
      <dgm:prSet presAssocID="{A7125009-D20E-4C21-AE66-D43D07C8FC58}" presName="desComposite" presStyleCnt="0"/>
      <dgm:spPr/>
    </dgm:pt>
    <dgm:pt modelId="{6F2CBB5D-8738-41D1-BE8D-D3CECD954FDD}" type="pres">
      <dgm:prSet presAssocID="{A7125009-D20E-4C21-AE66-D43D07C8FC58}" presName="desCircle" presStyleLbl="node1" presStyleIdx="6" presStyleCnt="8"/>
      <dgm:spPr/>
    </dgm:pt>
    <dgm:pt modelId="{C4941D18-0A9C-44F9-B584-726192590CD0}" type="pres">
      <dgm:prSet presAssocID="{A7125009-D20E-4C21-AE66-D43D07C8FC58}" presName="chTx" presStyleLbl="revTx" presStyleIdx="16" presStyleCnt="20"/>
      <dgm:spPr/>
      <dgm:t>
        <a:bodyPr/>
        <a:lstStyle/>
        <a:p>
          <a:endParaRPr lang="en-US"/>
        </a:p>
      </dgm:t>
    </dgm:pt>
    <dgm:pt modelId="{9C213B2C-F171-4ACF-B6F9-CAAF34D56EC1}" type="pres">
      <dgm:prSet presAssocID="{A7125009-D20E-4C21-AE66-D43D07C8FC58}" presName="desTx" presStyleLbl="revTx" presStyleIdx="17" presStyleCnt="20">
        <dgm:presLayoutVars>
          <dgm:bulletEnabled val="1"/>
        </dgm:presLayoutVars>
      </dgm:prSet>
      <dgm:spPr/>
    </dgm:pt>
    <dgm:pt modelId="{DC4D985B-B7DC-4727-B17D-671C470FEE2F}" type="pres">
      <dgm:prSet presAssocID="{A7125009-D20E-4C21-AE66-D43D07C8FC58}" presName="desBackupRightNorm" presStyleCnt="0"/>
      <dgm:spPr/>
    </dgm:pt>
    <dgm:pt modelId="{42AE1C7F-B455-407A-890F-98F7A749B65A}" type="pres">
      <dgm:prSet presAssocID="{7D519D6C-9893-4850-87C9-EABA97B0D62F}" presName="desSpace" presStyleCnt="0"/>
      <dgm:spPr/>
    </dgm:pt>
    <dgm:pt modelId="{7C235D9B-0EEC-4720-AE87-7D7FF4C4DCC6}" type="pres">
      <dgm:prSet presAssocID="{9E45C7BD-734A-4179-8203-FF59D167E9BC}" presName="desBackupLeftNorm" presStyleCnt="0"/>
      <dgm:spPr/>
    </dgm:pt>
    <dgm:pt modelId="{05282DE0-FD5D-40BB-B0AF-8171DF360A7C}" type="pres">
      <dgm:prSet presAssocID="{9E45C7BD-734A-4179-8203-FF59D167E9BC}" presName="desComposite" presStyleCnt="0"/>
      <dgm:spPr/>
    </dgm:pt>
    <dgm:pt modelId="{4B9BEC7E-F5C0-4FB3-B07E-3F1AB494A067}" type="pres">
      <dgm:prSet presAssocID="{9E45C7BD-734A-4179-8203-FF59D167E9BC}" presName="desCircle" presStyleLbl="node1" presStyleIdx="7" presStyleCnt="8"/>
      <dgm:spPr/>
    </dgm:pt>
    <dgm:pt modelId="{6B8B47D1-2466-4FBC-95DE-65506CF4DB07}" type="pres">
      <dgm:prSet presAssocID="{9E45C7BD-734A-4179-8203-FF59D167E9BC}" presName="chTx" presStyleLbl="revTx" presStyleIdx="18" presStyleCnt="20"/>
      <dgm:spPr/>
      <dgm:t>
        <a:bodyPr/>
        <a:lstStyle/>
        <a:p>
          <a:endParaRPr lang="en-US"/>
        </a:p>
      </dgm:t>
    </dgm:pt>
    <dgm:pt modelId="{288F76E9-08D8-4C07-9B50-B116A1BE2CE3}" type="pres">
      <dgm:prSet presAssocID="{9E45C7BD-734A-4179-8203-FF59D167E9BC}" presName="desTx" presStyleLbl="revTx" presStyleIdx="19" presStyleCnt="20">
        <dgm:presLayoutVars>
          <dgm:bulletEnabled val="1"/>
        </dgm:presLayoutVars>
      </dgm:prSet>
      <dgm:spPr/>
    </dgm:pt>
    <dgm:pt modelId="{67F951F4-2F2B-4BCC-8CA8-79F891E1A4C6}" type="pres">
      <dgm:prSet presAssocID="{9E45C7BD-734A-4179-8203-FF59D167E9BC}" presName="desBackupRightNorm" presStyleCnt="0"/>
      <dgm:spPr/>
    </dgm:pt>
    <dgm:pt modelId="{A2CF8301-9B17-4D63-B890-5E51004BC970}" type="pres">
      <dgm:prSet presAssocID="{D327915D-6BDC-412E-8B7C-7DD7A0E26F4D}" presName="desSpace" presStyleCnt="0"/>
      <dgm:spPr/>
    </dgm:pt>
  </dgm:ptLst>
  <dgm:cxnLst>
    <dgm:cxn modelId="{500BCECC-0ACE-4347-A452-1EFE2133ABA2}" type="presOf" srcId="{E6BD3598-85B7-413F-BFA4-20C28FF16402}" destId="{4D8326DF-8FC8-4966-AE12-E6146E1625A5}" srcOrd="0" destOrd="0" presId="urn:microsoft.com/office/officeart/2008/layout/CircleAccentTimeline"/>
    <dgm:cxn modelId="{DF4D3438-7C14-46F8-9A90-6002BE4677D4}" srcId="{516BF9BD-1D2C-4D0B-A9B0-3E5DBB797F12}" destId="{A7125009-D20E-4C21-AE66-D43D07C8FC58}" srcOrd="0" destOrd="0" parTransId="{742C5A6C-D731-43A9-9011-DC75DAED0FF6}" sibTransId="{7D519D6C-9893-4850-87C9-EABA97B0D62F}"/>
    <dgm:cxn modelId="{28DAB90A-F6DD-4D35-B5F1-31EED691A861}" type="presOf" srcId="{4C98D89E-F013-4D86-B853-1322043569E5}" destId="{BD33AE35-DA5C-4E3A-B5EF-9E1434F96DE4}" srcOrd="0" destOrd="0" presId="urn:microsoft.com/office/officeart/2008/layout/CircleAccentTimeline"/>
    <dgm:cxn modelId="{AB06BB32-6949-4046-BAC6-64D4029116F9}" srcId="{DF8A200D-73D3-4CA5-8176-EB14A04A8357}" destId="{7C480753-C364-471F-89FD-5C5B7FCB30E2}" srcOrd="0" destOrd="0" parTransId="{004A88A7-CFE4-4C96-A380-FCD80D68EED6}" sibTransId="{9DDE0710-691E-4644-A0D7-976ADE13EF89}"/>
    <dgm:cxn modelId="{CC7A6307-9B29-48DA-A26C-653CA6A093E6}" srcId="{E6BD3598-85B7-413F-BFA4-20C28FF16402}" destId="{DF8A200D-73D3-4CA5-8176-EB14A04A8357}" srcOrd="1" destOrd="0" parTransId="{0A14F746-E0F1-4054-86CE-DDE5C3891250}" sibTransId="{CCFB040A-9FFC-40BD-A6DE-205CF680AE4B}"/>
    <dgm:cxn modelId="{DD097FDA-C483-4B2D-9DFB-BB1F7E606A90}" type="presOf" srcId="{3E1399DD-E79B-4467-B9EF-0B5E97271BA8}" destId="{1C3D9B8F-D46C-430E-A0FB-F1066B28091D}" srcOrd="0" destOrd="0" presId="urn:microsoft.com/office/officeart/2008/layout/CircleAccentTimeline"/>
    <dgm:cxn modelId="{537598A1-9171-47F8-9BDC-A61D0A05509B}" srcId="{E6BD3598-85B7-413F-BFA4-20C28FF16402}" destId="{57782DDB-E28F-4773-ABC1-9A8772E400A2}" srcOrd="2" destOrd="0" parTransId="{2D5E917C-5C13-432D-966E-5B0BBFEB43ED}" sibTransId="{EF6D59A0-81C4-492B-AA43-779BE31AFD8E}"/>
    <dgm:cxn modelId="{E55EFBC1-D163-4602-9DFD-B3D1D59E0F0E}" type="presOf" srcId="{9E45C7BD-734A-4179-8203-FF59D167E9BC}" destId="{6B8B47D1-2466-4FBC-95DE-65506CF4DB07}" srcOrd="0" destOrd="0" presId="urn:microsoft.com/office/officeart/2008/layout/CircleAccentTimeline"/>
    <dgm:cxn modelId="{3D20123B-869E-423D-8915-15B73ED68A4B}" type="presOf" srcId="{516BF9BD-1D2C-4D0B-A9B0-3E5DBB797F12}" destId="{18A29A52-3978-416F-B161-4C9830B2E210}" srcOrd="0" destOrd="0" presId="urn:microsoft.com/office/officeart/2008/layout/CircleAccentTimeline"/>
    <dgm:cxn modelId="{ACB8A9BF-2D05-442E-B467-5B1988378CF0}" type="presOf" srcId="{94859A80-2025-4A11-B54A-54091CF23EC9}" destId="{43FCDBBD-C065-4E93-A04C-EA4D77AFE942}" srcOrd="0" destOrd="0" presId="urn:microsoft.com/office/officeart/2008/layout/CircleAccentTimeline"/>
    <dgm:cxn modelId="{57A08B84-0076-49D4-BDA9-0E86EE062A12}" srcId="{516BF9BD-1D2C-4D0B-A9B0-3E5DBB797F12}" destId="{9E45C7BD-734A-4179-8203-FF59D167E9BC}" srcOrd="1" destOrd="0" parTransId="{0B3BE3A2-F196-4BBF-AB14-EAB60DC945C4}" sibTransId="{D327915D-6BDC-412E-8B7C-7DD7A0E26F4D}"/>
    <dgm:cxn modelId="{4C4CBF7E-DE80-4104-91D3-DA81F166C46B}" srcId="{E6BD3598-85B7-413F-BFA4-20C28FF16402}" destId="{516BF9BD-1D2C-4D0B-A9B0-3E5DBB797F12}" srcOrd="3" destOrd="0" parTransId="{19F21456-D613-4F17-9463-291B98B22EAD}" sibTransId="{FE4E65CD-BC0F-4FB8-8BC0-05A5173B427F}"/>
    <dgm:cxn modelId="{32BCECC1-CBCA-4FC9-8B6B-07E3C0FD3D73}" type="presOf" srcId="{D3F403C6-CDC4-4E38-AF1E-CCBCDE86888C}" destId="{B0B7FDEC-19E8-46CE-95F5-C62382CFA7DB}" srcOrd="0" destOrd="0" presId="urn:microsoft.com/office/officeart/2008/layout/CircleAccentTimeline"/>
    <dgm:cxn modelId="{2660BC21-BFBB-409C-AB34-3C423DE4ED3F}" type="presOf" srcId="{57782DDB-E28F-4773-ABC1-9A8772E400A2}" destId="{9CFA1D1F-FCD7-4E27-81E3-F13613443665}" srcOrd="0" destOrd="0" presId="urn:microsoft.com/office/officeart/2008/layout/CircleAccentTimeline"/>
    <dgm:cxn modelId="{AAD36522-60ED-4641-A6C6-366547C823AE}" type="presOf" srcId="{A7125009-D20E-4C21-AE66-D43D07C8FC58}" destId="{C4941D18-0A9C-44F9-B584-726192590CD0}" srcOrd="0" destOrd="0" presId="urn:microsoft.com/office/officeart/2008/layout/CircleAccentTimeline"/>
    <dgm:cxn modelId="{83B205E5-1097-444C-8809-F5B0240D4F4F}" type="presOf" srcId="{F2341EDB-0663-41B1-872A-7BEB050BB7FF}" destId="{8E5E6D78-325B-4AE8-9747-BFC6B60A7D97}" srcOrd="0" destOrd="0" presId="urn:microsoft.com/office/officeart/2008/layout/CircleAccentTimeline"/>
    <dgm:cxn modelId="{9C6DB01F-1369-47FB-9FA7-EEBC0008EA16}" type="presOf" srcId="{DF8A200D-73D3-4CA5-8176-EB14A04A8357}" destId="{6A53CF27-976B-4AC4-AC41-DCEC2A3C3715}" srcOrd="0" destOrd="0" presId="urn:microsoft.com/office/officeart/2008/layout/CircleAccentTimeline"/>
    <dgm:cxn modelId="{5C2A79C1-66AE-424C-993B-85FFE042AB6F}" srcId="{E6BD3598-85B7-413F-BFA4-20C28FF16402}" destId="{D3F403C6-CDC4-4E38-AF1E-CCBCDE86888C}" srcOrd="0" destOrd="0" parTransId="{75B9D8F2-62C2-415A-9808-8CA74B6D647D}" sibTransId="{B943D43C-820F-492A-9E1C-D64D65FFC5B9}"/>
    <dgm:cxn modelId="{CA54F330-868E-4D89-B597-FEE864F5F03D}" type="presOf" srcId="{7C480753-C364-471F-89FD-5C5B7FCB30E2}" destId="{FD357AAA-39B9-4887-ACB6-10FEF771427D}" srcOrd="0" destOrd="0" presId="urn:microsoft.com/office/officeart/2008/layout/CircleAccentTimeline"/>
    <dgm:cxn modelId="{15D40B50-E920-4923-808B-DC372B338142}" type="presOf" srcId="{1902AB56-14FA-4F8B-AC9F-CF53A78B5F45}" destId="{2AE98BDD-0F52-4287-ABD7-972914557778}" srcOrd="0" destOrd="0" presId="urn:microsoft.com/office/officeart/2008/layout/CircleAccentTimeline"/>
    <dgm:cxn modelId="{527F7093-2B93-486F-B654-1F042073F551}" srcId="{57782DDB-E28F-4773-ABC1-9A8772E400A2}" destId="{94859A80-2025-4A11-B54A-54091CF23EC9}" srcOrd="1" destOrd="0" parTransId="{F3F154D4-F4D2-49EE-88BA-30218577D08B}" sibTransId="{29FFECB1-794F-4A5F-A54E-FE10ADD34681}"/>
    <dgm:cxn modelId="{F8AA7F8F-C611-4900-B4C8-5BD1ED76EEDE}" srcId="{DF8A200D-73D3-4CA5-8176-EB14A04A8357}" destId="{1902AB56-14FA-4F8B-AC9F-CF53A78B5F45}" srcOrd="1" destOrd="0" parTransId="{2D011C80-B030-46A8-844A-2F7819848F34}" sibTransId="{584246F4-7E83-40A2-81C4-E057629132EA}"/>
    <dgm:cxn modelId="{9469B775-65C6-4961-9C12-217351E67395}" srcId="{D3F403C6-CDC4-4E38-AF1E-CCBCDE86888C}" destId="{3E1399DD-E79B-4467-B9EF-0B5E97271BA8}" srcOrd="0" destOrd="0" parTransId="{CE10AA98-F082-4FCC-9AEE-040FC1FBD383}" sibTransId="{A9D00D22-D4BE-40E7-83F1-01C0EA1B05E8}"/>
    <dgm:cxn modelId="{208EADC5-4ABC-446D-BE35-D3FCB2C7B8E0}" srcId="{57782DDB-E28F-4773-ABC1-9A8772E400A2}" destId="{F2341EDB-0663-41B1-872A-7BEB050BB7FF}" srcOrd="0" destOrd="0" parTransId="{2DC3A2AC-A745-4831-B5B7-BDC4BE0C8033}" sibTransId="{3FB72DC6-0F22-46A2-805F-4244F238280C}"/>
    <dgm:cxn modelId="{FCE87E11-9AEC-4EE4-B594-2F5961481D62}" srcId="{D3F403C6-CDC4-4E38-AF1E-CCBCDE86888C}" destId="{4C98D89E-F013-4D86-B853-1322043569E5}" srcOrd="1" destOrd="0" parTransId="{7F9E36DD-534E-4A26-9EA1-AD39DE8C5A11}" sibTransId="{3C66F4D2-1495-48D7-8997-799274D741AA}"/>
    <dgm:cxn modelId="{14AB6C65-2B20-451F-8051-2449535B98D1}" type="presParOf" srcId="{4D8326DF-8FC8-4966-AE12-E6146E1625A5}" destId="{EDC80C1D-A579-4267-851E-4A16CC536CCE}" srcOrd="0" destOrd="0" presId="urn:microsoft.com/office/officeart/2008/layout/CircleAccentTimeline"/>
    <dgm:cxn modelId="{9CF96E3B-9330-4FB3-A315-9C4CF748D11F}" type="presParOf" srcId="{EDC80C1D-A579-4267-851E-4A16CC536CCE}" destId="{6012CED8-FA71-4E5B-BF70-D82628CD4843}" srcOrd="0" destOrd="0" presId="urn:microsoft.com/office/officeart/2008/layout/CircleAccentTimeline"/>
    <dgm:cxn modelId="{DEB2905E-E2DF-440D-A6D2-9EF03C820756}" type="presParOf" srcId="{EDC80C1D-A579-4267-851E-4A16CC536CCE}" destId="{B0B7FDEC-19E8-46CE-95F5-C62382CFA7DB}" srcOrd="1" destOrd="0" presId="urn:microsoft.com/office/officeart/2008/layout/CircleAccentTimeline"/>
    <dgm:cxn modelId="{B35B98FB-60D8-427E-BFBF-D10263BF6D6D}" type="presParOf" srcId="{EDC80C1D-A579-4267-851E-4A16CC536CCE}" destId="{5FB40462-A1D5-434C-997D-8A3AACF36E1E}" srcOrd="2" destOrd="0" presId="urn:microsoft.com/office/officeart/2008/layout/CircleAccentTimeline"/>
    <dgm:cxn modelId="{193A4289-F382-48D5-84B7-3F073BF070BF}" type="presParOf" srcId="{4D8326DF-8FC8-4966-AE12-E6146E1625A5}" destId="{33CB125E-C93A-4BE8-8519-69436BD89E79}" srcOrd="1" destOrd="0" presId="urn:microsoft.com/office/officeart/2008/layout/CircleAccentTimeline"/>
    <dgm:cxn modelId="{708E36AA-88D5-479C-AC39-A1F8BFB7D75E}" type="presParOf" srcId="{4D8326DF-8FC8-4966-AE12-E6146E1625A5}" destId="{BF7BF8A8-492D-46A0-8888-6F1361278208}" srcOrd="2" destOrd="0" presId="urn:microsoft.com/office/officeart/2008/layout/CircleAccentTimeline"/>
    <dgm:cxn modelId="{8B879B47-8169-44AB-8E51-33D5CC0936F1}" type="presParOf" srcId="{4D8326DF-8FC8-4966-AE12-E6146E1625A5}" destId="{BA27253B-8786-45E7-99E3-CE74980C63F3}" srcOrd="3" destOrd="0" presId="urn:microsoft.com/office/officeart/2008/layout/CircleAccentTimeline"/>
    <dgm:cxn modelId="{ED6E3BE2-7508-42CC-9581-C3C7317FDC20}" type="presParOf" srcId="{4D8326DF-8FC8-4966-AE12-E6146E1625A5}" destId="{1CBBAAD8-ECAF-49BC-A8A0-FBAE4106F83C}" srcOrd="4" destOrd="0" presId="urn:microsoft.com/office/officeart/2008/layout/CircleAccentTimeline"/>
    <dgm:cxn modelId="{7A3BA59B-7EBD-45CD-A824-57884E04C95C}" type="presParOf" srcId="{1CBBAAD8-ECAF-49BC-A8A0-FBAE4106F83C}" destId="{1E839F04-7019-4FD2-84C0-F3E2B3A2CCD9}" srcOrd="0" destOrd="0" presId="urn:microsoft.com/office/officeart/2008/layout/CircleAccentTimeline"/>
    <dgm:cxn modelId="{AF5BE852-B033-4C87-8F23-37510AE31487}" type="presParOf" srcId="{1CBBAAD8-ECAF-49BC-A8A0-FBAE4106F83C}" destId="{1C3D9B8F-D46C-430E-A0FB-F1066B28091D}" srcOrd="1" destOrd="0" presId="urn:microsoft.com/office/officeart/2008/layout/CircleAccentTimeline"/>
    <dgm:cxn modelId="{9E2003B3-19F0-470C-8950-8C4A8B6278B4}" type="presParOf" srcId="{1CBBAAD8-ECAF-49BC-A8A0-FBAE4106F83C}" destId="{3A5893DF-0FF0-4F06-A5B1-4F2B0E456714}" srcOrd="2" destOrd="0" presId="urn:microsoft.com/office/officeart/2008/layout/CircleAccentTimeline"/>
    <dgm:cxn modelId="{176A787C-1F86-47EA-B5B7-D1DA6FCE8F2E}" type="presParOf" srcId="{4D8326DF-8FC8-4966-AE12-E6146E1625A5}" destId="{145A7633-F2BC-43BF-AFC9-062E9378AFDB}" srcOrd="5" destOrd="0" presId="urn:microsoft.com/office/officeart/2008/layout/CircleAccentTimeline"/>
    <dgm:cxn modelId="{D5005D47-4FF9-43B8-98CE-17B0BA549A15}" type="presParOf" srcId="{4D8326DF-8FC8-4966-AE12-E6146E1625A5}" destId="{EC86914F-92CC-4B86-88EF-2366CE9BB381}" srcOrd="6" destOrd="0" presId="urn:microsoft.com/office/officeart/2008/layout/CircleAccentTimeline"/>
    <dgm:cxn modelId="{C54EA5C3-42AD-48D1-9B42-59D882ECEF5B}" type="presParOf" srcId="{4D8326DF-8FC8-4966-AE12-E6146E1625A5}" destId="{91731A65-C99F-4700-9432-2FE8ED938837}" srcOrd="7" destOrd="0" presId="urn:microsoft.com/office/officeart/2008/layout/CircleAccentTimeline"/>
    <dgm:cxn modelId="{1E198773-D0A7-4256-BF92-B74CDBDA1CCB}" type="presParOf" srcId="{4D8326DF-8FC8-4966-AE12-E6146E1625A5}" destId="{47DEDEB4-7635-4C4F-A936-D8CB8335F228}" srcOrd="8" destOrd="0" presId="urn:microsoft.com/office/officeart/2008/layout/CircleAccentTimeline"/>
    <dgm:cxn modelId="{C610F06D-4157-4B0B-B62A-FC430C1953E8}" type="presParOf" srcId="{47DEDEB4-7635-4C4F-A936-D8CB8335F228}" destId="{8092B926-0C6A-4344-BD92-CB35D787BF1C}" srcOrd="0" destOrd="0" presId="urn:microsoft.com/office/officeart/2008/layout/CircleAccentTimeline"/>
    <dgm:cxn modelId="{66E14BEC-BAFA-4AFC-99EA-8D9B10EE02D5}" type="presParOf" srcId="{47DEDEB4-7635-4C4F-A936-D8CB8335F228}" destId="{BD33AE35-DA5C-4E3A-B5EF-9E1434F96DE4}" srcOrd="1" destOrd="0" presId="urn:microsoft.com/office/officeart/2008/layout/CircleAccentTimeline"/>
    <dgm:cxn modelId="{5D721506-82A8-4F39-9ED3-404D2A94DE5D}" type="presParOf" srcId="{47DEDEB4-7635-4C4F-A936-D8CB8335F228}" destId="{F9D3367D-57B3-4D20-9296-82B5ED58E59B}" srcOrd="2" destOrd="0" presId="urn:microsoft.com/office/officeart/2008/layout/CircleAccentTimeline"/>
    <dgm:cxn modelId="{0F6AFA91-184F-4AFB-BB9E-DA3AA69FB8B8}" type="presParOf" srcId="{4D8326DF-8FC8-4966-AE12-E6146E1625A5}" destId="{24BFC64E-5E32-4E45-A83F-985A1F015FA5}" srcOrd="9" destOrd="0" presId="urn:microsoft.com/office/officeart/2008/layout/CircleAccentTimeline"/>
    <dgm:cxn modelId="{FAD17417-71B6-4FA7-8B50-707379AC5159}" type="presParOf" srcId="{4D8326DF-8FC8-4966-AE12-E6146E1625A5}" destId="{6787647E-1515-452E-951C-66D7AEBFF323}" srcOrd="10" destOrd="0" presId="urn:microsoft.com/office/officeart/2008/layout/CircleAccentTimeline"/>
    <dgm:cxn modelId="{C2657F66-F7F9-426C-9A37-E9AD7FDC13D8}" type="presParOf" srcId="{4D8326DF-8FC8-4966-AE12-E6146E1625A5}" destId="{F229D95C-F512-4CDB-B671-238FB0A2F01E}" srcOrd="11" destOrd="0" presId="urn:microsoft.com/office/officeart/2008/layout/CircleAccentTimeline"/>
    <dgm:cxn modelId="{92CCDCEF-D98E-49B6-B607-D34881B723AF}" type="presParOf" srcId="{F229D95C-F512-4CDB-B671-238FB0A2F01E}" destId="{01DBAAE1-5427-41CF-8E1D-B2FEA8F94988}" srcOrd="0" destOrd="0" presId="urn:microsoft.com/office/officeart/2008/layout/CircleAccentTimeline"/>
    <dgm:cxn modelId="{F52D8405-DDF8-4BA0-93FC-7CFB8B5B2F57}" type="presParOf" srcId="{F229D95C-F512-4CDB-B671-238FB0A2F01E}" destId="{6A53CF27-976B-4AC4-AC41-DCEC2A3C3715}" srcOrd="1" destOrd="0" presId="urn:microsoft.com/office/officeart/2008/layout/CircleAccentTimeline"/>
    <dgm:cxn modelId="{EB2562DA-835A-40F8-AC56-E1F3AA89B0E2}" type="presParOf" srcId="{F229D95C-F512-4CDB-B671-238FB0A2F01E}" destId="{E855D26A-D6BD-49CE-9E84-A4D85FEEF8F7}" srcOrd="2" destOrd="0" presId="urn:microsoft.com/office/officeart/2008/layout/CircleAccentTimeline"/>
    <dgm:cxn modelId="{077DD714-15A6-48AC-81A7-9E52CFBFC939}" type="presParOf" srcId="{4D8326DF-8FC8-4966-AE12-E6146E1625A5}" destId="{F420DD58-2FB1-415F-815D-3421ED010711}" srcOrd="12" destOrd="0" presId="urn:microsoft.com/office/officeart/2008/layout/CircleAccentTimeline"/>
    <dgm:cxn modelId="{37C04397-3635-4E35-A5C1-3D8414A42666}" type="presParOf" srcId="{4D8326DF-8FC8-4966-AE12-E6146E1625A5}" destId="{8538737F-1FC5-482C-833B-7FC2C815D47D}" srcOrd="13" destOrd="0" presId="urn:microsoft.com/office/officeart/2008/layout/CircleAccentTimeline"/>
    <dgm:cxn modelId="{6C3F048B-29F2-4CEA-A649-DBC74BC561CB}" type="presParOf" srcId="{4D8326DF-8FC8-4966-AE12-E6146E1625A5}" destId="{7EEA2960-7031-47C8-9253-2F3058232B44}" srcOrd="14" destOrd="0" presId="urn:microsoft.com/office/officeart/2008/layout/CircleAccentTimeline"/>
    <dgm:cxn modelId="{3A31F878-394B-4D20-A07E-6C4409938404}" type="presParOf" srcId="{4D8326DF-8FC8-4966-AE12-E6146E1625A5}" destId="{3D874E9C-4AB8-4150-9EFD-690AAA1AB0E7}" srcOrd="15" destOrd="0" presId="urn:microsoft.com/office/officeart/2008/layout/CircleAccentTimeline"/>
    <dgm:cxn modelId="{BCD14438-DC42-4B29-9310-24011C87F455}" type="presParOf" srcId="{3D874E9C-4AB8-4150-9EFD-690AAA1AB0E7}" destId="{83FC1435-1920-40D8-8B49-26E7DE187567}" srcOrd="0" destOrd="0" presId="urn:microsoft.com/office/officeart/2008/layout/CircleAccentTimeline"/>
    <dgm:cxn modelId="{2ABAFC95-1B29-4364-B953-7F6226E4ACE4}" type="presParOf" srcId="{3D874E9C-4AB8-4150-9EFD-690AAA1AB0E7}" destId="{FD357AAA-39B9-4887-ACB6-10FEF771427D}" srcOrd="1" destOrd="0" presId="urn:microsoft.com/office/officeart/2008/layout/CircleAccentTimeline"/>
    <dgm:cxn modelId="{B96E77D1-6CC3-41AF-AAD7-C572AE117314}" type="presParOf" srcId="{3D874E9C-4AB8-4150-9EFD-690AAA1AB0E7}" destId="{D292B9F8-87C5-4CDF-BEFD-0457BA736E56}" srcOrd="2" destOrd="0" presId="urn:microsoft.com/office/officeart/2008/layout/CircleAccentTimeline"/>
    <dgm:cxn modelId="{CD21DE24-DEBF-4C48-BF5B-D1AE82714146}" type="presParOf" srcId="{4D8326DF-8FC8-4966-AE12-E6146E1625A5}" destId="{C3C86803-5BDA-43BA-B803-738731BD07C2}" srcOrd="16" destOrd="0" presId="urn:microsoft.com/office/officeart/2008/layout/CircleAccentTimeline"/>
    <dgm:cxn modelId="{915A5328-46A0-410D-83F1-44002903D1E0}" type="presParOf" srcId="{4D8326DF-8FC8-4966-AE12-E6146E1625A5}" destId="{58EAC157-56F6-4C4D-94C3-25742804F73D}" srcOrd="17" destOrd="0" presId="urn:microsoft.com/office/officeart/2008/layout/CircleAccentTimeline"/>
    <dgm:cxn modelId="{EE3223C0-FA76-412A-935F-CB5ED02BF97F}" type="presParOf" srcId="{4D8326DF-8FC8-4966-AE12-E6146E1625A5}" destId="{6E6B3D3B-20B3-45D3-A667-F34FDC83FA09}" srcOrd="18" destOrd="0" presId="urn:microsoft.com/office/officeart/2008/layout/CircleAccentTimeline"/>
    <dgm:cxn modelId="{8DF606AB-D033-4CA1-9F0A-C579E581AB66}" type="presParOf" srcId="{4D8326DF-8FC8-4966-AE12-E6146E1625A5}" destId="{BA77047F-7395-4DE6-9E42-C93773EC5C15}" srcOrd="19" destOrd="0" presId="urn:microsoft.com/office/officeart/2008/layout/CircleAccentTimeline"/>
    <dgm:cxn modelId="{B373D31B-8010-4683-8A3E-8DD5D381C26E}" type="presParOf" srcId="{BA77047F-7395-4DE6-9E42-C93773EC5C15}" destId="{BD6BE707-D29D-4D1B-80D8-BF65112292A6}" srcOrd="0" destOrd="0" presId="urn:microsoft.com/office/officeart/2008/layout/CircleAccentTimeline"/>
    <dgm:cxn modelId="{1036C246-DC5C-451F-87CD-99790F5F0D58}" type="presParOf" srcId="{BA77047F-7395-4DE6-9E42-C93773EC5C15}" destId="{2AE98BDD-0F52-4287-ABD7-972914557778}" srcOrd="1" destOrd="0" presId="urn:microsoft.com/office/officeart/2008/layout/CircleAccentTimeline"/>
    <dgm:cxn modelId="{A91A9547-39C3-48B4-82E5-7CB1E6A82022}" type="presParOf" srcId="{BA77047F-7395-4DE6-9E42-C93773EC5C15}" destId="{3C284016-83EA-4253-927C-807518CA4D01}" srcOrd="2" destOrd="0" presId="urn:microsoft.com/office/officeart/2008/layout/CircleAccentTimeline"/>
    <dgm:cxn modelId="{AC290A37-F6FE-4584-B4CC-3B6918542DB3}" type="presParOf" srcId="{4D8326DF-8FC8-4966-AE12-E6146E1625A5}" destId="{CBC2AF0F-368A-49C0-9BD9-074237351739}" srcOrd="20" destOrd="0" presId="urn:microsoft.com/office/officeart/2008/layout/CircleAccentTimeline"/>
    <dgm:cxn modelId="{9493E20D-E03A-4766-8F11-47C5A0AB67FA}" type="presParOf" srcId="{4D8326DF-8FC8-4966-AE12-E6146E1625A5}" destId="{82A6544F-637F-4028-9A0D-C5506593DAA1}" srcOrd="21" destOrd="0" presId="urn:microsoft.com/office/officeart/2008/layout/CircleAccentTimeline"/>
    <dgm:cxn modelId="{6667B958-5109-4966-B927-B9C9E0531591}" type="presParOf" srcId="{4D8326DF-8FC8-4966-AE12-E6146E1625A5}" destId="{CA4C665F-66C3-4786-8557-F4F769B842ED}" srcOrd="22" destOrd="0" presId="urn:microsoft.com/office/officeart/2008/layout/CircleAccentTimeline"/>
    <dgm:cxn modelId="{FA71B590-81E2-485C-9782-D52D2B15242B}" type="presParOf" srcId="{CA4C665F-66C3-4786-8557-F4F769B842ED}" destId="{D594EDBB-95C3-4D78-A1C6-7CD726268098}" srcOrd="0" destOrd="0" presId="urn:microsoft.com/office/officeart/2008/layout/CircleAccentTimeline"/>
    <dgm:cxn modelId="{25F4B32E-B0A9-4BB8-92AF-28ADFE58328E}" type="presParOf" srcId="{CA4C665F-66C3-4786-8557-F4F769B842ED}" destId="{9CFA1D1F-FCD7-4E27-81E3-F13613443665}" srcOrd="1" destOrd="0" presId="urn:microsoft.com/office/officeart/2008/layout/CircleAccentTimeline"/>
    <dgm:cxn modelId="{AC02C615-39E2-4FF8-9DE1-20D83205F7ED}" type="presParOf" srcId="{CA4C665F-66C3-4786-8557-F4F769B842ED}" destId="{EC56BF52-DC18-47B4-B6C5-46AE93C3024A}" srcOrd="2" destOrd="0" presId="urn:microsoft.com/office/officeart/2008/layout/CircleAccentTimeline"/>
    <dgm:cxn modelId="{164D9D21-114F-45E8-8007-B7ED4C192D72}" type="presParOf" srcId="{4D8326DF-8FC8-4966-AE12-E6146E1625A5}" destId="{241A1AB5-9B7C-4A1C-BB25-94A247144BCA}" srcOrd="23" destOrd="0" presId="urn:microsoft.com/office/officeart/2008/layout/CircleAccentTimeline"/>
    <dgm:cxn modelId="{AC985DFF-19A2-47D7-BB14-78D0000BA230}" type="presParOf" srcId="{4D8326DF-8FC8-4966-AE12-E6146E1625A5}" destId="{4EB747B8-733A-4CBE-9AFD-F446BF60FD3F}" srcOrd="24" destOrd="0" presId="urn:microsoft.com/office/officeart/2008/layout/CircleAccentTimeline"/>
    <dgm:cxn modelId="{D32CB64B-F055-4161-8189-4447F4FC0778}" type="presParOf" srcId="{4D8326DF-8FC8-4966-AE12-E6146E1625A5}" destId="{2D37B71F-5033-4704-B3C3-3BEFD2A59923}" srcOrd="25" destOrd="0" presId="urn:microsoft.com/office/officeart/2008/layout/CircleAccentTimeline"/>
    <dgm:cxn modelId="{4AB139C3-CA85-459B-93C4-4DC39EE425FD}" type="presParOf" srcId="{4D8326DF-8FC8-4966-AE12-E6146E1625A5}" destId="{DBA92642-BE17-4069-9361-F504F514F662}" srcOrd="26" destOrd="0" presId="urn:microsoft.com/office/officeart/2008/layout/CircleAccentTimeline"/>
    <dgm:cxn modelId="{DF69C622-7B57-47D5-8637-14A53C093D92}" type="presParOf" srcId="{DBA92642-BE17-4069-9361-F504F514F662}" destId="{12B911AD-EB76-47D5-ABEF-49DE43A0B646}" srcOrd="0" destOrd="0" presId="urn:microsoft.com/office/officeart/2008/layout/CircleAccentTimeline"/>
    <dgm:cxn modelId="{D301BD2E-C97B-4C4B-8418-D13DA54691B7}" type="presParOf" srcId="{DBA92642-BE17-4069-9361-F504F514F662}" destId="{8E5E6D78-325B-4AE8-9747-BFC6B60A7D97}" srcOrd="1" destOrd="0" presId="urn:microsoft.com/office/officeart/2008/layout/CircleAccentTimeline"/>
    <dgm:cxn modelId="{AB41F10C-D413-455C-9E41-6D9822B38ADE}" type="presParOf" srcId="{DBA92642-BE17-4069-9361-F504F514F662}" destId="{AB15E31B-9F2E-42EA-A472-63CE01EBB303}" srcOrd="2" destOrd="0" presId="urn:microsoft.com/office/officeart/2008/layout/CircleAccentTimeline"/>
    <dgm:cxn modelId="{DD88F9F5-69EB-470D-AADE-89ED7D09EB13}" type="presParOf" srcId="{4D8326DF-8FC8-4966-AE12-E6146E1625A5}" destId="{5E92E36C-1920-490B-9BB1-49ADFF7ED3E5}" srcOrd="27" destOrd="0" presId="urn:microsoft.com/office/officeart/2008/layout/CircleAccentTimeline"/>
    <dgm:cxn modelId="{F67E3EAB-FFB8-4B33-9E87-3DB716B87EE0}" type="presParOf" srcId="{4D8326DF-8FC8-4966-AE12-E6146E1625A5}" destId="{62FF1FDB-0A59-4CA2-86D6-CCD623690C80}" srcOrd="28" destOrd="0" presId="urn:microsoft.com/office/officeart/2008/layout/CircleAccentTimeline"/>
    <dgm:cxn modelId="{C078A729-D589-40B6-9263-D12AA750E241}" type="presParOf" srcId="{4D8326DF-8FC8-4966-AE12-E6146E1625A5}" destId="{1B0AD8BB-32E2-4201-9E9F-DBC326CCA367}" srcOrd="29" destOrd="0" presId="urn:microsoft.com/office/officeart/2008/layout/CircleAccentTimeline"/>
    <dgm:cxn modelId="{EF2B8C4D-BF7A-4FA1-811C-2C25D9E7C749}" type="presParOf" srcId="{4D8326DF-8FC8-4966-AE12-E6146E1625A5}" destId="{A9129108-D863-403E-A35A-416F26F5C3C4}" srcOrd="30" destOrd="0" presId="urn:microsoft.com/office/officeart/2008/layout/CircleAccentTimeline"/>
    <dgm:cxn modelId="{812D498C-1CF1-4690-B5A7-785610A605B5}" type="presParOf" srcId="{A9129108-D863-403E-A35A-416F26F5C3C4}" destId="{91E2D813-06E8-494A-A05E-E4C591B1A870}" srcOrd="0" destOrd="0" presId="urn:microsoft.com/office/officeart/2008/layout/CircleAccentTimeline"/>
    <dgm:cxn modelId="{28A262F2-9B70-49CB-8273-56371328671E}" type="presParOf" srcId="{A9129108-D863-403E-A35A-416F26F5C3C4}" destId="{43FCDBBD-C065-4E93-A04C-EA4D77AFE942}" srcOrd="1" destOrd="0" presId="urn:microsoft.com/office/officeart/2008/layout/CircleAccentTimeline"/>
    <dgm:cxn modelId="{09414C79-7B6E-4ACC-8B7D-29D94BE1FE18}" type="presParOf" srcId="{A9129108-D863-403E-A35A-416F26F5C3C4}" destId="{1117590F-C42B-4397-927D-BA9A7A30A722}" srcOrd="2" destOrd="0" presId="urn:microsoft.com/office/officeart/2008/layout/CircleAccentTimeline"/>
    <dgm:cxn modelId="{87B88B52-A6D0-4BB2-BE6E-B9574ABAF188}" type="presParOf" srcId="{4D8326DF-8FC8-4966-AE12-E6146E1625A5}" destId="{9B857CBC-7F02-4A41-B9ED-E9CB05958705}" srcOrd="31" destOrd="0" presId="urn:microsoft.com/office/officeart/2008/layout/CircleAccentTimeline"/>
    <dgm:cxn modelId="{24FB56F3-17C5-45FB-B14E-66955E6174BF}" type="presParOf" srcId="{4D8326DF-8FC8-4966-AE12-E6146E1625A5}" destId="{07CC7C4D-8CAA-484C-8F70-387D869F6FBF}" srcOrd="32" destOrd="0" presId="urn:microsoft.com/office/officeart/2008/layout/CircleAccentTimeline"/>
    <dgm:cxn modelId="{5C1E82CC-5726-4E56-BA0D-A74EC06898BF}" type="presParOf" srcId="{4D8326DF-8FC8-4966-AE12-E6146E1625A5}" destId="{50F0B994-9451-4893-B24E-3A111A1B5558}" srcOrd="33" destOrd="0" presId="urn:microsoft.com/office/officeart/2008/layout/CircleAccentTimeline"/>
    <dgm:cxn modelId="{7C47551F-B12E-4A53-A380-280F8110FCFE}" type="presParOf" srcId="{50F0B994-9451-4893-B24E-3A111A1B5558}" destId="{A5DCF35F-D7DF-464D-A41E-AB56BE2799F2}" srcOrd="0" destOrd="0" presId="urn:microsoft.com/office/officeart/2008/layout/CircleAccentTimeline"/>
    <dgm:cxn modelId="{C53271AF-4ECF-4D17-A186-EB7AB5F0687B}" type="presParOf" srcId="{50F0B994-9451-4893-B24E-3A111A1B5558}" destId="{18A29A52-3978-416F-B161-4C9830B2E210}" srcOrd="1" destOrd="0" presId="urn:microsoft.com/office/officeart/2008/layout/CircleAccentTimeline"/>
    <dgm:cxn modelId="{B1156494-A617-4804-A80D-0B83E0754E54}" type="presParOf" srcId="{50F0B994-9451-4893-B24E-3A111A1B5558}" destId="{B1FB1172-A932-48D6-AE4E-5D61F05053F0}" srcOrd="2" destOrd="0" presId="urn:microsoft.com/office/officeart/2008/layout/CircleAccentTimeline"/>
    <dgm:cxn modelId="{C92C9385-1713-4848-BBD7-450571A7CB53}" type="presParOf" srcId="{4D8326DF-8FC8-4966-AE12-E6146E1625A5}" destId="{89667061-D400-4292-ADDE-6F3B3FAE1494}" srcOrd="34" destOrd="0" presId="urn:microsoft.com/office/officeart/2008/layout/CircleAccentTimeline"/>
    <dgm:cxn modelId="{413D0A3F-C8DA-442B-BBA7-42841DD4C711}" type="presParOf" srcId="{4D8326DF-8FC8-4966-AE12-E6146E1625A5}" destId="{CEEBBA09-89D1-4602-84A5-0B0F5A9CACB5}" srcOrd="35" destOrd="0" presId="urn:microsoft.com/office/officeart/2008/layout/CircleAccentTimeline"/>
    <dgm:cxn modelId="{6C649FAD-7D41-4A1E-9FDF-4BFC4D728499}" type="presParOf" srcId="{4D8326DF-8FC8-4966-AE12-E6146E1625A5}" destId="{E873BCEF-78A2-423B-A4EF-C90EF751A0C7}" srcOrd="36" destOrd="0" presId="urn:microsoft.com/office/officeart/2008/layout/CircleAccentTimeline"/>
    <dgm:cxn modelId="{820F696F-0EC3-44BD-A910-4C5F9FC62813}" type="presParOf" srcId="{4D8326DF-8FC8-4966-AE12-E6146E1625A5}" destId="{BA367384-2924-4067-AA45-C1F2879E09F9}" srcOrd="37" destOrd="0" presId="urn:microsoft.com/office/officeart/2008/layout/CircleAccentTimeline"/>
    <dgm:cxn modelId="{4332448C-6272-402D-8315-685AF42A6365}" type="presParOf" srcId="{BA367384-2924-4067-AA45-C1F2879E09F9}" destId="{6F2CBB5D-8738-41D1-BE8D-D3CECD954FDD}" srcOrd="0" destOrd="0" presId="urn:microsoft.com/office/officeart/2008/layout/CircleAccentTimeline"/>
    <dgm:cxn modelId="{BC64BE71-9AFD-4672-B562-709C63495C1D}" type="presParOf" srcId="{BA367384-2924-4067-AA45-C1F2879E09F9}" destId="{C4941D18-0A9C-44F9-B584-726192590CD0}" srcOrd="1" destOrd="0" presId="urn:microsoft.com/office/officeart/2008/layout/CircleAccentTimeline"/>
    <dgm:cxn modelId="{1334D885-0A99-43A1-82C1-A4745CA0374D}" type="presParOf" srcId="{BA367384-2924-4067-AA45-C1F2879E09F9}" destId="{9C213B2C-F171-4ACF-B6F9-CAAF34D56EC1}" srcOrd="2" destOrd="0" presId="urn:microsoft.com/office/officeart/2008/layout/CircleAccentTimeline"/>
    <dgm:cxn modelId="{E4695F00-4DE1-4530-85D2-746774795158}" type="presParOf" srcId="{4D8326DF-8FC8-4966-AE12-E6146E1625A5}" destId="{DC4D985B-B7DC-4727-B17D-671C470FEE2F}" srcOrd="38" destOrd="0" presId="urn:microsoft.com/office/officeart/2008/layout/CircleAccentTimeline"/>
    <dgm:cxn modelId="{37DCE7D2-B280-4650-80BB-ABE5920D285E}" type="presParOf" srcId="{4D8326DF-8FC8-4966-AE12-E6146E1625A5}" destId="{42AE1C7F-B455-407A-890F-98F7A749B65A}" srcOrd="39" destOrd="0" presId="urn:microsoft.com/office/officeart/2008/layout/CircleAccentTimeline"/>
    <dgm:cxn modelId="{0E9882CA-3320-4A14-9446-D523C8882592}" type="presParOf" srcId="{4D8326DF-8FC8-4966-AE12-E6146E1625A5}" destId="{7C235D9B-0EEC-4720-AE87-7D7FF4C4DCC6}" srcOrd="40" destOrd="0" presId="urn:microsoft.com/office/officeart/2008/layout/CircleAccentTimeline"/>
    <dgm:cxn modelId="{E8CD3FB9-BA47-4D08-9681-C8324B3AF0A2}" type="presParOf" srcId="{4D8326DF-8FC8-4966-AE12-E6146E1625A5}" destId="{05282DE0-FD5D-40BB-B0AF-8171DF360A7C}" srcOrd="41" destOrd="0" presId="urn:microsoft.com/office/officeart/2008/layout/CircleAccentTimeline"/>
    <dgm:cxn modelId="{63F4B2BE-3008-4D3E-A380-EE61A7F69FF6}" type="presParOf" srcId="{05282DE0-FD5D-40BB-B0AF-8171DF360A7C}" destId="{4B9BEC7E-F5C0-4FB3-B07E-3F1AB494A067}" srcOrd="0" destOrd="0" presId="urn:microsoft.com/office/officeart/2008/layout/CircleAccentTimeline"/>
    <dgm:cxn modelId="{48CF8398-C13C-476F-B657-80AA6730CFEC}" type="presParOf" srcId="{05282DE0-FD5D-40BB-B0AF-8171DF360A7C}" destId="{6B8B47D1-2466-4FBC-95DE-65506CF4DB07}" srcOrd="1" destOrd="0" presId="urn:microsoft.com/office/officeart/2008/layout/CircleAccentTimeline"/>
    <dgm:cxn modelId="{E25A846F-5D5B-4D9E-AEC1-EF481625754B}" type="presParOf" srcId="{05282DE0-FD5D-40BB-B0AF-8171DF360A7C}" destId="{288F76E9-08D8-4C07-9B50-B116A1BE2CE3}" srcOrd="2" destOrd="0" presId="urn:microsoft.com/office/officeart/2008/layout/CircleAccentTimeline"/>
    <dgm:cxn modelId="{4400990A-833F-44FB-A0B6-C430028F380F}" type="presParOf" srcId="{4D8326DF-8FC8-4966-AE12-E6146E1625A5}" destId="{67F951F4-2F2B-4BCC-8CA8-79F891E1A4C6}" srcOrd="42" destOrd="0" presId="urn:microsoft.com/office/officeart/2008/layout/CircleAccentTimeline"/>
    <dgm:cxn modelId="{9D5AC2BF-6DE7-4660-9A09-DD4C92452E78}" type="presParOf" srcId="{4D8326DF-8FC8-4966-AE12-E6146E1625A5}" destId="{A2CF8301-9B17-4D63-B890-5E51004BC970}" srcOrd="43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AEE19-49E5-429B-8591-6E6F1A3A32E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2C85B1-BAA4-4616-B255-D85E0F41D7A7}">
      <dgm:prSet phldrT="[Text]" custT="1"/>
      <dgm:spPr/>
      <dgm:t>
        <a:bodyPr/>
        <a:lstStyle/>
        <a:p>
          <a:r>
            <a:rPr lang="en-US" sz="2400" dirty="0" smtClean="0">
              <a:latin typeface="Calibri" panose="020F0502020204030204" pitchFamily="34" charset="0"/>
              <a:cs typeface="Calibri" panose="020F0502020204030204" pitchFamily="34" charset="0"/>
            </a:rPr>
            <a:t>Economic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9F4204-572F-4146-B754-42B829EE9F12}" type="parTrans" cxnId="{A96FB15F-A98D-4D63-A630-33B417F3FC2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30CC1C-389F-44EC-A885-23A3045F634E}" type="sibTrans" cxnId="{A96FB15F-A98D-4D63-A630-33B417F3FC2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433C04-1D85-4775-B6CE-0C5F8E7C6CC9}">
      <dgm:prSet phldrT="[Text]" custT="1"/>
      <dgm:spPr/>
      <dgm:t>
        <a:bodyPr/>
        <a:lstStyle/>
        <a:p>
          <a:r>
            <a:rPr lang="en-US" sz="2400" dirty="0" smtClean="0">
              <a:latin typeface="Calibri" panose="020F0502020204030204" pitchFamily="34" charset="0"/>
              <a:cs typeface="Calibri" panose="020F0502020204030204" pitchFamily="34" charset="0"/>
            </a:rPr>
            <a:t>Social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6BB8EF-68E0-4B5E-92D1-CBE000D131D4}" type="parTrans" cxnId="{9381FC25-F440-4C1B-9217-2D42198628A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98BB01-6FF1-4D12-A532-4803A79D8417}" type="sibTrans" cxnId="{9381FC25-F440-4C1B-9217-2D42198628A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1E60A1-E4E9-427E-93F9-C194395C88AD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7B6C79-B5E4-44EF-9FAA-4AD24ECA3E2D}" type="parTrans" cxnId="{D36736C0-B17D-48B7-B57D-A0A06D6E5CFF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0BFB33-8D36-4902-8D67-FE1F439A2AC2}" type="sibTrans" cxnId="{D36736C0-B17D-48B7-B57D-A0A06D6E5CFF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72C44F-C19C-461F-B103-DE8B876ABF3D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Cultural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8A6B70-F754-4AA9-9E20-4F37189F6D8F}" type="parTrans" cxnId="{6F9E5A40-2AAE-46A8-B491-B7B7CBC30BB8}">
      <dgm:prSet/>
      <dgm:spPr/>
      <dgm:t>
        <a:bodyPr/>
        <a:lstStyle/>
        <a:p>
          <a:endParaRPr lang="en-US"/>
        </a:p>
      </dgm:t>
    </dgm:pt>
    <dgm:pt modelId="{4741139C-EE37-48DF-9156-D193B8F59833}" type="sibTrans" cxnId="{6F9E5A40-2AAE-46A8-B491-B7B7CBC30BB8}">
      <dgm:prSet/>
      <dgm:spPr/>
      <dgm:t>
        <a:bodyPr/>
        <a:lstStyle/>
        <a:p>
          <a:endParaRPr lang="en-US"/>
        </a:p>
      </dgm:t>
    </dgm:pt>
    <dgm:pt modelId="{D6281280-813B-4A2B-9938-DCB387C1C236}" type="pres">
      <dgm:prSet presAssocID="{5D8AEE19-49E5-429B-8591-6E6F1A3A32E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1FFEBAE-32CE-4763-9EBA-E1220FD32DDF}" type="pres">
      <dgm:prSet presAssocID="{F32C85B1-BAA4-4616-B255-D85E0F41D7A7}" presName="Accent1" presStyleCnt="0"/>
      <dgm:spPr/>
    </dgm:pt>
    <dgm:pt modelId="{4CCC2B46-021A-4C77-901A-C3DBE19C76E1}" type="pres">
      <dgm:prSet presAssocID="{F32C85B1-BAA4-4616-B255-D85E0F41D7A7}" presName="Accent" presStyleLbl="node1" presStyleIdx="0" presStyleCnt="4" custScaleX="125669"/>
      <dgm:spPr>
        <a:solidFill>
          <a:schemeClr val="accent2"/>
        </a:solidFill>
      </dgm:spPr>
    </dgm:pt>
    <dgm:pt modelId="{802AF62D-D4E4-438A-BA82-5E606E90EADD}" type="pres">
      <dgm:prSet presAssocID="{F32C85B1-BAA4-4616-B255-D85E0F41D7A7}" presName="Parent1" presStyleLbl="revTx" presStyleIdx="0" presStyleCnt="4" custScaleX="1385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28610-94F8-4BC2-B09E-385CC268A0D9}" type="pres">
      <dgm:prSet presAssocID="{5E433C04-1D85-4775-B6CE-0C5F8E7C6CC9}" presName="Accent2" presStyleCnt="0"/>
      <dgm:spPr/>
    </dgm:pt>
    <dgm:pt modelId="{02532549-3125-4846-94A3-C8656EFC49E0}" type="pres">
      <dgm:prSet presAssocID="{5E433C04-1D85-4775-B6CE-0C5F8E7C6CC9}" presName="Accent" presStyleLbl="node1" presStyleIdx="1" presStyleCnt="4" custScaleX="141049"/>
      <dgm:spPr/>
    </dgm:pt>
    <dgm:pt modelId="{EB1D151F-4545-435D-9760-2627F984AD85}" type="pres">
      <dgm:prSet presAssocID="{5E433C04-1D85-4775-B6CE-0C5F8E7C6CC9}" presName="Parent2" presStyleLbl="revTx" presStyleIdx="1" presStyleCnt="4" custScaleX="152282" custScaleY="148734" custLinFactNeighborX="-18884" custLinFactNeighborY="-125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9EB870-D293-432F-9EDE-E3D9E0B9047B}" type="pres">
      <dgm:prSet presAssocID="{A41E60A1-E4E9-427E-93F9-C194395C88AD}" presName="Accent3" presStyleCnt="0"/>
      <dgm:spPr/>
    </dgm:pt>
    <dgm:pt modelId="{E7BBC9BB-77CC-4C0D-A372-47D2F0E06AB3}" type="pres">
      <dgm:prSet presAssocID="{A41E60A1-E4E9-427E-93F9-C194395C88AD}" presName="Accent" presStyleLbl="node1" presStyleIdx="2" presStyleCnt="4" custScaleX="146634" custScaleY="114844"/>
      <dgm:spPr>
        <a:solidFill>
          <a:schemeClr val="accent3">
            <a:lumMod val="75000"/>
          </a:schemeClr>
        </a:solidFill>
      </dgm:spPr>
    </dgm:pt>
    <dgm:pt modelId="{9C2F169C-A966-48EA-AEC3-4FBA64C0326F}" type="pres">
      <dgm:prSet presAssocID="{A41E60A1-E4E9-427E-93F9-C194395C88AD}" presName="Parent3" presStyleLbl="revTx" presStyleIdx="2" presStyleCnt="4" custScaleX="149716" custScaleY="1121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A2737-A5FF-4AA4-9FA3-A2215E79CC4E}" type="pres">
      <dgm:prSet presAssocID="{E572C44F-C19C-461F-B103-DE8B876ABF3D}" presName="Accent4" presStyleCnt="0"/>
      <dgm:spPr/>
    </dgm:pt>
    <dgm:pt modelId="{E3B92869-6795-46A0-A57D-5DC125101E55}" type="pres">
      <dgm:prSet presAssocID="{E572C44F-C19C-461F-B103-DE8B876ABF3D}" presName="Accent" presStyleLbl="node1" presStyleIdx="3" presStyleCnt="4"/>
      <dgm:spPr/>
    </dgm:pt>
    <dgm:pt modelId="{4567F638-EDD1-4130-9AA8-E829D723FD03}" type="pres">
      <dgm:prSet presAssocID="{E572C44F-C19C-461F-B103-DE8B876ABF3D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50353F-D0FC-47F9-92DC-FE9E673AB36A}" type="presOf" srcId="{E572C44F-C19C-461F-B103-DE8B876ABF3D}" destId="{4567F638-EDD1-4130-9AA8-E829D723FD03}" srcOrd="0" destOrd="0" presId="urn:microsoft.com/office/officeart/2009/layout/CircleArrowProcess"/>
    <dgm:cxn modelId="{1356A947-607F-4091-8372-128AAEB15251}" type="presOf" srcId="{F32C85B1-BAA4-4616-B255-D85E0F41D7A7}" destId="{802AF62D-D4E4-438A-BA82-5E606E90EADD}" srcOrd="0" destOrd="0" presId="urn:microsoft.com/office/officeart/2009/layout/CircleArrowProcess"/>
    <dgm:cxn modelId="{D36736C0-B17D-48B7-B57D-A0A06D6E5CFF}" srcId="{5D8AEE19-49E5-429B-8591-6E6F1A3A32EA}" destId="{A41E60A1-E4E9-427E-93F9-C194395C88AD}" srcOrd="2" destOrd="0" parTransId="{337B6C79-B5E4-44EF-9FAA-4AD24ECA3E2D}" sibTransId="{340BFB33-8D36-4902-8D67-FE1F439A2AC2}"/>
    <dgm:cxn modelId="{6F9E5A40-2AAE-46A8-B491-B7B7CBC30BB8}" srcId="{5D8AEE19-49E5-429B-8591-6E6F1A3A32EA}" destId="{E572C44F-C19C-461F-B103-DE8B876ABF3D}" srcOrd="3" destOrd="0" parTransId="{A98A6B70-F754-4AA9-9E20-4F37189F6D8F}" sibTransId="{4741139C-EE37-48DF-9156-D193B8F59833}"/>
    <dgm:cxn modelId="{9381FC25-F440-4C1B-9217-2D42198628A9}" srcId="{5D8AEE19-49E5-429B-8591-6E6F1A3A32EA}" destId="{5E433C04-1D85-4775-B6CE-0C5F8E7C6CC9}" srcOrd="1" destOrd="0" parTransId="{9F6BB8EF-68E0-4B5E-92D1-CBE000D131D4}" sibTransId="{6098BB01-6FF1-4D12-A532-4803A79D8417}"/>
    <dgm:cxn modelId="{A96FB15F-A98D-4D63-A630-33B417F3FC29}" srcId="{5D8AEE19-49E5-429B-8591-6E6F1A3A32EA}" destId="{F32C85B1-BAA4-4616-B255-D85E0F41D7A7}" srcOrd="0" destOrd="0" parTransId="{3E9F4204-572F-4146-B754-42B829EE9F12}" sibTransId="{8430CC1C-389F-44EC-A885-23A3045F634E}"/>
    <dgm:cxn modelId="{0CF6BD02-E13E-42C3-AD34-D97AB9301BDD}" type="presOf" srcId="{A41E60A1-E4E9-427E-93F9-C194395C88AD}" destId="{9C2F169C-A966-48EA-AEC3-4FBA64C0326F}" srcOrd="0" destOrd="0" presId="urn:microsoft.com/office/officeart/2009/layout/CircleArrowProcess"/>
    <dgm:cxn modelId="{ABF9F9B4-E005-4AB9-B794-846159D357C5}" type="presOf" srcId="{5D8AEE19-49E5-429B-8591-6E6F1A3A32EA}" destId="{D6281280-813B-4A2B-9938-DCB387C1C236}" srcOrd="0" destOrd="0" presId="urn:microsoft.com/office/officeart/2009/layout/CircleArrowProcess"/>
    <dgm:cxn modelId="{897B5932-9191-404A-AC0E-618ABE95B2CC}" type="presOf" srcId="{5E433C04-1D85-4775-B6CE-0C5F8E7C6CC9}" destId="{EB1D151F-4545-435D-9760-2627F984AD85}" srcOrd="0" destOrd="0" presId="urn:microsoft.com/office/officeart/2009/layout/CircleArrowProcess"/>
    <dgm:cxn modelId="{BB870280-7CBF-443D-A45F-A476EC989F10}" type="presParOf" srcId="{D6281280-813B-4A2B-9938-DCB387C1C236}" destId="{41FFEBAE-32CE-4763-9EBA-E1220FD32DDF}" srcOrd="0" destOrd="0" presId="urn:microsoft.com/office/officeart/2009/layout/CircleArrowProcess"/>
    <dgm:cxn modelId="{F932C7FE-F311-4B6C-8473-A5045BA0ED45}" type="presParOf" srcId="{41FFEBAE-32CE-4763-9EBA-E1220FD32DDF}" destId="{4CCC2B46-021A-4C77-901A-C3DBE19C76E1}" srcOrd="0" destOrd="0" presId="urn:microsoft.com/office/officeart/2009/layout/CircleArrowProcess"/>
    <dgm:cxn modelId="{7B60B75E-7B3D-453E-AD02-AC43621A1AFD}" type="presParOf" srcId="{D6281280-813B-4A2B-9938-DCB387C1C236}" destId="{802AF62D-D4E4-438A-BA82-5E606E90EADD}" srcOrd="1" destOrd="0" presId="urn:microsoft.com/office/officeart/2009/layout/CircleArrowProcess"/>
    <dgm:cxn modelId="{96CE8C65-E06B-411F-BBA5-308640BCA6E3}" type="presParOf" srcId="{D6281280-813B-4A2B-9938-DCB387C1C236}" destId="{E7228610-94F8-4BC2-B09E-385CC268A0D9}" srcOrd="2" destOrd="0" presId="urn:microsoft.com/office/officeart/2009/layout/CircleArrowProcess"/>
    <dgm:cxn modelId="{21A48875-C93D-41DF-830C-90FE6935C5C9}" type="presParOf" srcId="{E7228610-94F8-4BC2-B09E-385CC268A0D9}" destId="{02532549-3125-4846-94A3-C8656EFC49E0}" srcOrd="0" destOrd="0" presId="urn:microsoft.com/office/officeart/2009/layout/CircleArrowProcess"/>
    <dgm:cxn modelId="{009A3F0B-C13E-4F2A-A3B4-B105A3116B08}" type="presParOf" srcId="{D6281280-813B-4A2B-9938-DCB387C1C236}" destId="{EB1D151F-4545-435D-9760-2627F984AD85}" srcOrd="3" destOrd="0" presId="urn:microsoft.com/office/officeart/2009/layout/CircleArrowProcess"/>
    <dgm:cxn modelId="{93CE89D7-37D6-4F1D-B4D3-DD1038A77972}" type="presParOf" srcId="{D6281280-813B-4A2B-9938-DCB387C1C236}" destId="{719EB870-D293-432F-9EDE-E3D9E0B9047B}" srcOrd="4" destOrd="0" presId="urn:microsoft.com/office/officeart/2009/layout/CircleArrowProcess"/>
    <dgm:cxn modelId="{DE6E1BC0-4FA4-48CC-A664-8DA16ABBFFF0}" type="presParOf" srcId="{719EB870-D293-432F-9EDE-E3D9E0B9047B}" destId="{E7BBC9BB-77CC-4C0D-A372-47D2F0E06AB3}" srcOrd="0" destOrd="0" presId="urn:microsoft.com/office/officeart/2009/layout/CircleArrowProcess"/>
    <dgm:cxn modelId="{435FD296-6EB6-4359-8655-03CA7D09E6DF}" type="presParOf" srcId="{D6281280-813B-4A2B-9938-DCB387C1C236}" destId="{9C2F169C-A966-48EA-AEC3-4FBA64C0326F}" srcOrd="5" destOrd="0" presId="urn:microsoft.com/office/officeart/2009/layout/CircleArrowProcess"/>
    <dgm:cxn modelId="{F4757532-FD16-4F27-AD18-28288D962588}" type="presParOf" srcId="{D6281280-813B-4A2B-9938-DCB387C1C236}" destId="{1F9A2737-A5FF-4AA4-9FA3-A2215E79CC4E}" srcOrd="6" destOrd="0" presId="urn:microsoft.com/office/officeart/2009/layout/CircleArrowProcess"/>
    <dgm:cxn modelId="{84ABA657-B553-4CB5-881D-D6D172A37431}" type="presParOf" srcId="{1F9A2737-A5FF-4AA4-9FA3-A2215E79CC4E}" destId="{E3B92869-6795-46A0-A57D-5DC125101E55}" srcOrd="0" destOrd="0" presId="urn:microsoft.com/office/officeart/2009/layout/CircleArrowProcess"/>
    <dgm:cxn modelId="{A4162413-7A2F-40A7-AE3F-5D3A87C51D60}" type="presParOf" srcId="{D6281280-813B-4A2B-9938-DCB387C1C236}" destId="{4567F638-EDD1-4130-9AA8-E829D723FD0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D823D9-2D63-49BD-99EC-C898908AFDD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2F9DE6-3C62-4A11-A57F-D72685B933C1}">
      <dgm:prSet phldrT="[Text]"/>
      <dgm:spPr/>
      <dgm:t>
        <a:bodyPr/>
        <a:lstStyle/>
        <a:p>
          <a:r>
            <a:rPr lang="en-US" dirty="0" err="1" smtClean="0">
              <a:latin typeface="Calibri" panose="020F0502020204030204" pitchFamily="34" charset="0"/>
            </a:rPr>
            <a:t>postgreSQL</a:t>
          </a:r>
          <a:r>
            <a:rPr lang="en-US" dirty="0" smtClean="0">
              <a:latin typeface="Calibri" panose="020F0502020204030204" pitchFamily="34" charset="0"/>
            </a:rPr>
            <a:t> </a:t>
          </a:r>
        </a:p>
        <a:p>
          <a:r>
            <a:rPr lang="en-US" dirty="0" err="1" smtClean="0">
              <a:latin typeface="Calibri" panose="020F0502020204030204" pitchFamily="34" charset="0"/>
            </a:rPr>
            <a:t>postGIS</a:t>
          </a:r>
          <a:r>
            <a:rPr lang="en-US" dirty="0" smtClean="0">
              <a:latin typeface="Calibri" panose="020F0502020204030204" pitchFamily="34" charset="0"/>
            </a:rPr>
            <a:t> Geodatabase</a:t>
          </a:r>
          <a:endParaRPr lang="en-US" dirty="0">
            <a:latin typeface="Calibri" panose="020F0502020204030204" pitchFamily="34" charset="0"/>
          </a:endParaRPr>
        </a:p>
      </dgm:t>
    </dgm:pt>
    <dgm:pt modelId="{8D157FBC-714C-4476-BD1B-8843CB68F2DB}" type="parTrans" cxnId="{0F3C9B97-551B-40E8-96B3-45A14BB97E61}">
      <dgm:prSet/>
      <dgm:spPr/>
      <dgm:t>
        <a:bodyPr/>
        <a:lstStyle/>
        <a:p>
          <a:endParaRPr lang="en-US"/>
        </a:p>
      </dgm:t>
    </dgm:pt>
    <dgm:pt modelId="{03E29A91-FD99-40BB-9568-18ADDEC5EF40}" type="sibTrans" cxnId="{0F3C9B97-551B-40E8-96B3-45A14BB97E61}">
      <dgm:prSet/>
      <dgm:spPr/>
      <dgm:t>
        <a:bodyPr/>
        <a:lstStyle/>
        <a:p>
          <a:endParaRPr lang="en-US"/>
        </a:p>
      </dgm:t>
    </dgm:pt>
    <dgm:pt modelId="{5AB962D8-F6AC-4A72-B520-2C8CBA79DE54}">
      <dgm:prSet phldrT="[Text]"/>
      <dgm:spPr/>
      <dgm:t>
        <a:bodyPr/>
        <a:lstStyle/>
        <a:p>
          <a:r>
            <a:rPr lang="en-US" dirty="0" err="1" smtClean="0">
              <a:latin typeface="Calibri" panose="020F0502020204030204" pitchFamily="34" charset="0"/>
            </a:rPr>
            <a:t>CitiStat</a:t>
          </a:r>
          <a:endParaRPr lang="en-US" dirty="0">
            <a:latin typeface="Calibri" panose="020F0502020204030204" pitchFamily="34" charset="0"/>
          </a:endParaRPr>
        </a:p>
      </dgm:t>
    </dgm:pt>
    <dgm:pt modelId="{46538872-AAE8-4054-B02E-5E6CF013E625}" type="parTrans" cxnId="{34F006AE-B6B5-47FB-ADC9-2E1E1DE81349}">
      <dgm:prSet/>
      <dgm:spPr/>
      <dgm:t>
        <a:bodyPr/>
        <a:lstStyle/>
        <a:p>
          <a:endParaRPr lang="en-US"/>
        </a:p>
      </dgm:t>
    </dgm:pt>
    <dgm:pt modelId="{9A46339E-BBCF-4864-9927-913F8A9BF39E}" type="sibTrans" cxnId="{34F006AE-B6B5-47FB-ADC9-2E1E1DE81349}">
      <dgm:prSet/>
      <dgm:spPr/>
      <dgm:t>
        <a:bodyPr/>
        <a:lstStyle/>
        <a:p>
          <a:endParaRPr lang="en-US"/>
        </a:p>
      </dgm:t>
    </dgm:pt>
    <dgm:pt modelId="{31CC42C0-8964-4A92-9C1E-A5AFDC145705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</a:rPr>
            <a:t>Library</a:t>
          </a:r>
          <a:endParaRPr lang="en-US" dirty="0">
            <a:latin typeface="Calibri" panose="020F0502020204030204" pitchFamily="34" charset="0"/>
          </a:endParaRPr>
        </a:p>
      </dgm:t>
    </dgm:pt>
    <dgm:pt modelId="{9F36BBEA-2622-4CA0-A019-090AF28F1E7E}" type="parTrans" cxnId="{858600D3-4C41-48DF-B387-F14E9C10B4B9}">
      <dgm:prSet/>
      <dgm:spPr/>
      <dgm:t>
        <a:bodyPr/>
        <a:lstStyle/>
        <a:p>
          <a:endParaRPr lang="en-US"/>
        </a:p>
      </dgm:t>
    </dgm:pt>
    <dgm:pt modelId="{17590A5F-3322-422F-9665-72F2667E25AC}" type="sibTrans" cxnId="{858600D3-4C41-48DF-B387-F14E9C10B4B9}">
      <dgm:prSet/>
      <dgm:spPr/>
      <dgm:t>
        <a:bodyPr/>
        <a:lstStyle/>
        <a:p>
          <a:endParaRPr lang="en-US"/>
        </a:p>
      </dgm:t>
    </dgm:pt>
    <dgm:pt modelId="{8C22C269-C4F3-4FB8-A3BE-C9B4B05C8F34}">
      <dgm:prSet/>
      <dgm:spPr/>
      <dgm:t>
        <a:bodyPr/>
        <a:lstStyle/>
        <a:p>
          <a:r>
            <a:rPr lang="en-US" dirty="0" smtClean="0">
              <a:latin typeface="Calibri" panose="020F0502020204030204" pitchFamily="34" charset="0"/>
            </a:rPr>
            <a:t>Schools</a:t>
          </a:r>
          <a:endParaRPr lang="en-US" dirty="0">
            <a:latin typeface="Calibri" panose="020F0502020204030204" pitchFamily="34" charset="0"/>
          </a:endParaRPr>
        </a:p>
      </dgm:t>
    </dgm:pt>
    <dgm:pt modelId="{E6133C75-62DD-4243-9047-AB9ECECCC2C5}" type="parTrans" cxnId="{86BFE80E-D3BA-4A3D-8B8F-491F09545B71}">
      <dgm:prSet/>
      <dgm:spPr/>
      <dgm:t>
        <a:bodyPr/>
        <a:lstStyle/>
        <a:p>
          <a:endParaRPr lang="en-US"/>
        </a:p>
      </dgm:t>
    </dgm:pt>
    <dgm:pt modelId="{F2D150B6-C4AD-4C34-B8B7-BE8967CB67EF}" type="sibTrans" cxnId="{86BFE80E-D3BA-4A3D-8B8F-491F09545B71}">
      <dgm:prSet/>
      <dgm:spPr/>
      <dgm:t>
        <a:bodyPr/>
        <a:lstStyle/>
        <a:p>
          <a:endParaRPr lang="en-US"/>
        </a:p>
      </dgm:t>
    </dgm:pt>
    <dgm:pt modelId="{FBB1E1C8-2620-4E61-870D-279142742D11}">
      <dgm:prSet/>
      <dgm:spPr/>
      <dgm:t>
        <a:bodyPr/>
        <a:lstStyle/>
        <a:p>
          <a:r>
            <a:rPr lang="en-US" dirty="0" smtClean="0">
              <a:latin typeface="Calibri" panose="020F0502020204030204" pitchFamily="34" charset="0"/>
            </a:rPr>
            <a:t>Vital Statistics</a:t>
          </a:r>
          <a:endParaRPr lang="en-US" dirty="0">
            <a:latin typeface="Calibri" panose="020F0502020204030204" pitchFamily="34" charset="0"/>
          </a:endParaRPr>
        </a:p>
      </dgm:t>
    </dgm:pt>
    <dgm:pt modelId="{9050A783-9B3B-4C5F-8674-632FD71D44B2}" type="parTrans" cxnId="{D03ECE20-B7F3-45AD-AB4B-4F09092AC3DC}">
      <dgm:prSet/>
      <dgm:spPr/>
      <dgm:t>
        <a:bodyPr/>
        <a:lstStyle/>
        <a:p>
          <a:endParaRPr lang="en-US"/>
        </a:p>
      </dgm:t>
    </dgm:pt>
    <dgm:pt modelId="{85AABA13-3E1D-4CE6-8B67-9D61D03EA840}" type="sibTrans" cxnId="{D03ECE20-B7F3-45AD-AB4B-4F09092AC3DC}">
      <dgm:prSet/>
      <dgm:spPr/>
      <dgm:t>
        <a:bodyPr/>
        <a:lstStyle/>
        <a:p>
          <a:endParaRPr lang="en-US"/>
        </a:p>
      </dgm:t>
    </dgm:pt>
    <dgm:pt modelId="{7EA68EB5-6785-42ED-81FE-4864D184A132}">
      <dgm:prSet/>
      <dgm:spPr/>
      <dgm:t>
        <a:bodyPr/>
        <a:lstStyle/>
        <a:p>
          <a:r>
            <a:rPr lang="en-US" dirty="0" smtClean="0">
              <a:latin typeface="Calibri" panose="020F0502020204030204" pitchFamily="34" charset="0"/>
            </a:rPr>
            <a:t>Police</a:t>
          </a:r>
          <a:endParaRPr lang="en-US" dirty="0">
            <a:latin typeface="Calibri" panose="020F0502020204030204" pitchFamily="34" charset="0"/>
          </a:endParaRPr>
        </a:p>
      </dgm:t>
    </dgm:pt>
    <dgm:pt modelId="{97399024-ED9D-4C66-8C2C-2437ECFD2985}" type="sibTrans" cxnId="{7444CD33-7DA2-4254-B45E-BB78EADF8931}">
      <dgm:prSet/>
      <dgm:spPr/>
      <dgm:t>
        <a:bodyPr/>
        <a:lstStyle/>
        <a:p>
          <a:endParaRPr lang="en-US"/>
        </a:p>
      </dgm:t>
    </dgm:pt>
    <dgm:pt modelId="{07287A02-FDE7-4D36-8297-15A567BFA197}" type="parTrans" cxnId="{7444CD33-7DA2-4254-B45E-BB78EADF8931}">
      <dgm:prSet/>
      <dgm:spPr/>
      <dgm:t>
        <a:bodyPr/>
        <a:lstStyle/>
        <a:p>
          <a:endParaRPr lang="en-US"/>
        </a:p>
      </dgm:t>
    </dgm:pt>
    <dgm:pt modelId="{FFDAD1AB-203F-4DA5-A585-8FBD97F6DEF2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</a:rPr>
            <a:t>Arts</a:t>
          </a:r>
          <a:endParaRPr lang="en-US" dirty="0">
            <a:latin typeface="Calibri" panose="020F0502020204030204" pitchFamily="34" charset="0"/>
          </a:endParaRPr>
        </a:p>
      </dgm:t>
    </dgm:pt>
    <dgm:pt modelId="{2F376D71-10B4-43CC-A61F-A6E6BD39EED1}" type="sibTrans" cxnId="{4D56DF5D-8769-4CAA-AF92-A09B2B5CB05A}">
      <dgm:prSet/>
      <dgm:spPr/>
      <dgm:t>
        <a:bodyPr/>
        <a:lstStyle/>
        <a:p>
          <a:endParaRPr lang="en-US"/>
        </a:p>
      </dgm:t>
    </dgm:pt>
    <dgm:pt modelId="{0BEAB28F-C1A7-4093-90F4-210EA607EFD6}" type="parTrans" cxnId="{4D56DF5D-8769-4CAA-AF92-A09B2B5CB05A}">
      <dgm:prSet/>
      <dgm:spPr/>
      <dgm:t>
        <a:bodyPr/>
        <a:lstStyle/>
        <a:p>
          <a:endParaRPr lang="en-US"/>
        </a:p>
      </dgm:t>
    </dgm:pt>
    <dgm:pt modelId="{B974750B-2015-4EC6-A092-233CF2C50D66}" type="pres">
      <dgm:prSet presAssocID="{51D823D9-2D63-49BD-99EC-C898908AFDD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DE09E6-F136-435F-A3DF-4A749F1C39A4}" type="pres">
      <dgm:prSet presAssocID="{AA2F9DE6-3C62-4A11-A57F-D72685B933C1}" presName="centerShape" presStyleLbl="node0" presStyleIdx="0" presStyleCnt="1"/>
      <dgm:spPr/>
      <dgm:t>
        <a:bodyPr/>
        <a:lstStyle/>
        <a:p>
          <a:endParaRPr lang="en-US"/>
        </a:p>
      </dgm:t>
    </dgm:pt>
    <dgm:pt modelId="{89F90A9E-F449-4857-90BB-7E4DEC2D7B60}" type="pres">
      <dgm:prSet presAssocID="{46538872-AAE8-4054-B02E-5E6CF013E625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51A02E49-DF2E-49A8-8D1D-69AC2B6260D1}" type="pres">
      <dgm:prSet presAssocID="{5AB962D8-F6AC-4A72-B520-2C8CBA79DE5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9C77C-5E88-4FF2-8EBC-F1C68CEC5797}" type="pres">
      <dgm:prSet presAssocID="{9F36BBEA-2622-4CA0-A019-090AF28F1E7E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D4D38B7D-E1BB-496E-BDE3-C91AA19386E2}" type="pres">
      <dgm:prSet presAssocID="{31CC42C0-8964-4A92-9C1E-A5AFDC14570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D9F43-8C4A-42E8-BE43-B7194987E435}" type="pres">
      <dgm:prSet presAssocID="{E6133C75-62DD-4243-9047-AB9ECECCC2C5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C1C8C070-B745-4A4D-BB61-FE50BC7AC687}" type="pres">
      <dgm:prSet presAssocID="{8C22C269-C4F3-4FB8-A3BE-C9B4B05C8F3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EE55E-7C38-436F-9317-F5BC5D0A74F3}" type="pres">
      <dgm:prSet presAssocID="{9050A783-9B3B-4C5F-8674-632FD71D44B2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BBD37549-407F-4107-9FCD-FEA90AB22DB6}" type="pres">
      <dgm:prSet presAssocID="{FBB1E1C8-2620-4E61-870D-279142742D1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4133A-EFEF-4C52-A466-8AF18D7DFDB0}" type="pres">
      <dgm:prSet presAssocID="{07287A02-FDE7-4D36-8297-15A567BFA197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E63F4C26-5531-42D7-9208-D1C48F951ABB}" type="pres">
      <dgm:prSet presAssocID="{7EA68EB5-6785-42ED-81FE-4864D184A13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F0E30-1631-478A-8515-4CB8C2160763}" type="pres">
      <dgm:prSet presAssocID="{0BEAB28F-C1A7-4093-90F4-210EA607EFD6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D5E95922-9B38-48EF-8980-553C0DECF8BA}" type="pres">
      <dgm:prSet presAssocID="{FFDAD1AB-203F-4DA5-A585-8FBD97F6DEF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55771B-1DE1-4514-AF60-3ABAAEF910F7}" type="presOf" srcId="{E6133C75-62DD-4243-9047-AB9ECECCC2C5}" destId="{DA5D9F43-8C4A-42E8-BE43-B7194987E435}" srcOrd="0" destOrd="0" presId="urn:microsoft.com/office/officeart/2005/8/layout/radial4"/>
    <dgm:cxn modelId="{7F4E347C-CA00-4B03-A24F-98DE0915E72B}" type="presOf" srcId="{46538872-AAE8-4054-B02E-5E6CF013E625}" destId="{89F90A9E-F449-4857-90BB-7E4DEC2D7B60}" srcOrd="0" destOrd="0" presId="urn:microsoft.com/office/officeart/2005/8/layout/radial4"/>
    <dgm:cxn modelId="{0F3C9B97-551B-40E8-96B3-45A14BB97E61}" srcId="{51D823D9-2D63-49BD-99EC-C898908AFDD1}" destId="{AA2F9DE6-3C62-4A11-A57F-D72685B933C1}" srcOrd="0" destOrd="0" parTransId="{8D157FBC-714C-4476-BD1B-8843CB68F2DB}" sibTransId="{03E29A91-FD99-40BB-9568-18ADDEC5EF40}"/>
    <dgm:cxn modelId="{D03ECE20-B7F3-45AD-AB4B-4F09092AC3DC}" srcId="{AA2F9DE6-3C62-4A11-A57F-D72685B933C1}" destId="{FBB1E1C8-2620-4E61-870D-279142742D11}" srcOrd="3" destOrd="0" parTransId="{9050A783-9B3B-4C5F-8674-632FD71D44B2}" sibTransId="{85AABA13-3E1D-4CE6-8B67-9D61D03EA840}"/>
    <dgm:cxn modelId="{2641A580-9DCC-4F4A-A82D-45A771392CF0}" type="presOf" srcId="{7EA68EB5-6785-42ED-81FE-4864D184A132}" destId="{E63F4C26-5531-42D7-9208-D1C48F951ABB}" srcOrd="0" destOrd="0" presId="urn:microsoft.com/office/officeart/2005/8/layout/radial4"/>
    <dgm:cxn modelId="{6E3EF2B9-6025-4FF1-B362-A5FEA46C1062}" type="presOf" srcId="{0BEAB28F-C1A7-4093-90F4-210EA607EFD6}" destId="{EDBF0E30-1631-478A-8515-4CB8C2160763}" srcOrd="0" destOrd="0" presId="urn:microsoft.com/office/officeart/2005/8/layout/radial4"/>
    <dgm:cxn modelId="{86BFE80E-D3BA-4A3D-8B8F-491F09545B71}" srcId="{AA2F9DE6-3C62-4A11-A57F-D72685B933C1}" destId="{8C22C269-C4F3-4FB8-A3BE-C9B4B05C8F34}" srcOrd="2" destOrd="0" parTransId="{E6133C75-62DD-4243-9047-AB9ECECCC2C5}" sibTransId="{F2D150B6-C4AD-4C34-B8B7-BE8967CB67EF}"/>
    <dgm:cxn modelId="{7444CD33-7DA2-4254-B45E-BB78EADF8931}" srcId="{AA2F9DE6-3C62-4A11-A57F-D72685B933C1}" destId="{7EA68EB5-6785-42ED-81FE-4864D184A132}" srcOrd="4" destOrd="0" parTransId="{07287A02-FDE7-4D36-8297-15A567BFA197}" sibTransId="{97399024-ED9D-4C66-8C2C-2437ECFD2985}"/>
    <dgm:cxn modelId="{34F006AE-B6B5-47FB-ADC9-2E1E1DE81349}" srcId="{AA2F9DE6-3C62-4A11-A57F-D72685B933C1}" destId="{5AB962D8-F6AC-4A72-B520-2C8CBA79DE54}" srcOrd="0" destOrd="0" parTransId="{46538872-AAE8-4054-B02E-5E6CF013E625}" sibTransId="{9A46339E-BBCF-4864-9927-913F8A9BF39E}"/>
    <dgm:cxn modelId="{4D56DF5D-8769-4CAA-AF92-A09B2B5CB05A}" srcId="{AA2F9DE6-3C62-4A11-A57F-D72685B933C1}" destId="{FFDAD1AB-203F-4DA5-A585-8FBD97F6DEF2}" srcOrd="5" destOrd="0" parTransId="{0BEAB28F-C1A7-4093-90F4-210EA607EFD6}" sibTransId="{2F376D71-10B4-43CC-A61F-A6E6BD39EED1}"/>
    <dgm:cxn modelId="{323AAE95-28F3-48C2-9829-9AAD5BCB7724}" type="presOf" srcId="{5AB962D8-F6AC-4A72-B520-2C8CBA79DE54}" destId="{51A02E49-DF2E-49A8-8D1D-69AC2B6260D1}" srcOrd="0" destOrd="0" presId="urn:microsoft.com/office/officeart/2005/8/layout/radial4"/>
    <dgm:cxn modelId="{858600D3-4C41-48DF-B387-F14E9C10B4B9}" srcId="{AA2F9DE6-3C62-4A11-A57F-D72685B933C1}" destId="{31CC42C0-8964-4A92-9C1E-A5AFDC145705}" srcOrd="1" destOrd="0" parTransId="{9F36BBEA-2622-4CA0-A019-090AF28F1E7E}" sibTransId="{17590A5F-3322-422F-9665-72F2667E25AC}"/>
    <dgm:cxn modelId="{0CCDCD90-79C6-469F-9178-D48ADF2C026F}" type="presOf" srcId="{AA2F9DE6-3C62-4A11-A57F-D72685B933C1}" destId="{12DE09E6-F136-435F-A3DF-4A749F1C39A4}" srcOrd="0" destOrd="0" presId="urn:microsoft.com/office/officeart/2005/8/layout/radial4"/>
    <dgm:cxn modelId="{9E4CE572-068F-4645-A09B-F594F75B247D}" type="presOf" srcId="{FFDAD1AB-203F-4DA5-A585-8FBD97F6DEF2}" destId="{D5E95922-9B38-48EF-8980-553C0DECF8BA}" srcOrd="0" destOrd="0" presId="urn:microsoft.com/office/officeart/2005/8/layout/radial4"/>
    <dgm:cxn modelId="{09C36680-8AD4-4407-A065-0A05C04A403D}" type="presOf" srcId="{9050A783-9B3B-4C5F-8674-632FD71D44B2}" destId="{78CEE55E-7C38-436F-9317-F5BC5D0A74F3}" srcOrd="0" destOrd="0" presId="urn:microsoft.com/office/officeart/2005/8/layout/radial4"/>
    <dgm:cxn modelId="{E2434C86-D725-43A4-8851-AEFBB3080CAA}" type="presOf" srcId="{9F36BBEA-2622-4CA0-A019-090AF28F1E7E}" destId="{7FF9C77C-5E88-4FF2-8EBC-F1C68CEC5797}" srcOrd="0" destOrd="0" presId="urn:microsoft.com/office/officeart/2005/8/layout/radial4"/>
    <dgm:cxn modelId="{86E8E2F2-9881-4C93-B6B6-978AB7885C91}" type="presOf" srcId="{FBB1E1C8-2620-4E61-870D-279142742D11}" destId="{BBD37549-407F-4107-9FCD-FEA90AB22DB6}" srcOrd="0" destOrd="0" presId="urn:microsoft.com/office/officeart/2005/8/layout/radial4"/>
    <dgm:cxn modelId="{3056C148-6191-4823-855C-A20C1A76974C}" type="presOf" srcId="{31CC42C0-8964-4A92-9C1E-A5AFDC145705}" destId="{D4D38B7D-E1BB-496E-BDE3-C91AA19386E2}" srcOrd="0" destOrd="0" presId="urn:microsoft.com/office/officeart/2005/8/layout/radial4"/>
    <dgm:cxn modelId="{AED57803-A595-40E9-941D-408F112D5529}" type="presOf" srcId="{07287A02-FDE7-4D36-8297-15A567BFA197}" destId="{42F4133A-EFEF-4C52-A466-8AF18D7DFDB0}" srcOrd="0" destOrd="0" presId="urn:microsoft.com/office/officeart/2005/8/layout/radial4"/>
    <dgm:cxn modelId="{51D933B5-B999-43C8-8B27-E5DF6BC6273F}" type="presOf" srcId="{8C22C269-C4F3-4FB8-A3BE-C9B4B05C8F34}" destId="{C1C8C070-B745-4A4D-BB61-FE50BC7AC687}" srcOrd="0" destOrd="0" presId="urn:microsoft.com/office/officeart/2005/8/layout/radial4"/>
    <dgm:cxn modelId="{EE67174B-56C3-41DF-9F76-9D70B137082B}" type="presOf" srcId="{51D823D9-2D63-49BD-99EC-C898908AFDD1}" destId="{B974750B-2015-4EC6-A092-233CF2C50D66}" srcOrd="0" destOrd="0" presId="urn:microsoft.com/office/officeart/2005/8/layout/radial4"/>
    <dgm:cxn modelId="{C06410DF-7A79-4310-8951-5C97D7297707}" type="presParOf" srcId="{B974750B-2015-4EC6-A092-233CF2C50D66}" destId="{12DE09E6-F136-435F-A3DF-4A749F1C39A4}" srcOrd="0" destOrd="0" presId="urn:microsoft.com/office/officeart/2005/8/layout/radial4"/>
    <dgm:cxn modelId="{00AAC8BF-D37D-44BE-92BD-87151A8C25E4}" type="presParOf" srcId="{B974750B-2015-4EC6-A092-233CF2C50D66}" destId="{89F90A9E-F449-4857-90BB-7E4DEC2D7B60}" srcOrd="1" destOrd="0" presId="urn:microsoft.com/office/officeart/2005/8/layout/radial4"/>
    <dgm:cxn modelId="{D0D03C80-1C15-42FC-8A25-E371E7E9FE48}" type="presParOf" srcId="{B974750B-2015-4EC6-A092-233CF2C50D66}" destId="{51A02E49-DF2E-49A8-8D1D-69AC2B6260D1}" srcOrd="2" destOrd="0" presId="urn:microsoft.com/office/officeart/2005/8/layout/radial4"/>
    <dgm:cxn modelId="{9C581585-48D2-4510-8E24-58F1FF1FD325}" type="presParOf" srcId="{B974750B-2015-4EC6-A092-233CF2C50D66}" destId="{7FF9C77C-5E88-4FF2-8EBC-F1C68CEC5797}" srcOrd="3" destOrd="0" presId="urn:microsoft.com/office/officeart/2005/8/layout/radial4"/>
    <dgm:cxn modelId="{1FFA9E3E-72B8-435F-B827-5751AC567106}" type="presParOf" srcId="{B974750B-2015-4EC6-A092-233CF2C50D66}" destId="{D4D38B7D-E1BB-496E-BDE3-C91AA19386E2}" srcOrd="4" destOrd="0" presId="urn:microsoft.com/office/officeart/2005/8/layout/radial4"/>
    <dgm:cxn modelId="{74A4FB2B-1085-4226-B6DA-1462F6D98170}" type="presParOf" srcId="{B974750B-2015-4EC6-A092-233CF2C50D66}" destId="{DA5D9F43-8C4A-42E8-BE43-B7194987E435}" srcOrd="5" destOrd="0" presId="urn:microsoft.com/office/officeart/2005/8/layout/radial4"/>
    <dgm:cxn modelId="{6C0F0EF6-6233-45BC-9E25-1D78CAF02DA3}" type="presParOf" srcId="{B974750B-2015-4EC6-A092-233CF2C50D66}" destId="{C1C8C070-B745-4A4D-BB61-FE50BC7AC687}" srcOrd="6" destOrd="0" presId="urn:microsoft.com/office/officeart/2005/8/layout/radial4"/>
    <dgm:cxn modelId="{E1CFB503-9B35-4AD0-945C-00666C1D9C33}" type="presParOf" srcId="{B974750B-2015-4EC6-A092-233CF2C50D66}" destId="{78CEE55E-7C38-436F-9317-F5BC5D0A74F3}" srcOrd="7" destOrd="0" presId="urn:microsoft.com/office/officeart/2005/8/layout/radial4"/>
    <dgm:cxn modelId="{3C39F01B-B6AE-49FB-A3BF-0F0A1FD41EE5}" type="presParOf" srcId="{B974750B-2015-4EC6-A092-233CF2C50D66}" destId="{BBD37549-407F-4107-9FCD-FEA90AB22DB6}" srcOrd="8" destOrd="0" presId="urn:microsoft.com/office/officeart/2005/8/layout/radial4"/>
    <dgm:cxn modelId="{61BE6059-CD69-4321-BE6E-C2B6863133DC}" type="presParOf" srcId="{B974750B-2015-4EC6-A092-233CF2C50D66}" destId="{42F4133A-EFEF-4C52-A466-8AF18D7DFDB0}" srcOrd="9" destOrd="0" presId="urn:microsoft.com/office/officeart/2005/8/layout/radial4"/>
    <dgm:cxn modelId="{675E6310-2EBC-4C2C-85E1-DD7C10021E78}" type="presParOf" srcId="{B974750B-2015-4EC6-A092-233CF2C50D66}" destId="{E63F4C26-5531-42D7-9208-D1C48F951ABB}" srcOrd="10" destOrd="0" presId="urn:microsoft.com/office/officeart/2005/8/layout/radial4"/>
    <dgm:cxn modelId="{AA7FA155-5F76-45A5-A125-489AFA23D9DA}" type="presParOf" srcId="{B974750B-2015-4EC6-A092-233CF2C50D66}" destId="{EDBF0E30-1631-478A-8515-4CB8C2160763}" srcOrd="11" destOrd="0" presId="urn:microsoft.com/office/officeart/2005/8/layout/radial4"/>
    <dgm:cxn modelId="{B0B67615-A5CA-4DA4-AD8C-CFD2A326F10E}" type="presParOf" srcId="{B974750B-2015-4EC6-A092-233CF2C50D66}" destId="{D5E95922-9B38-48EF-8980-553C0DECF8BA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2CED8-FA71-4E5B-BF70-D82628CD4843}">
      <dsp:nvSpPr>
        <dsp:cNvPr id="0" name=""/>
        <dsp:cNvSpPr/>
      </dsp:nvSpPr>
      <dsp:spPr>
        <a:xfrm>
          <a:off x="3276" y="1523220"/>
          <a:ext cx="928117" cy="92811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7FDEC-19E8-46CE-95F5-C62382CFA7DB}">
      <dsp:nvSpPr>
        <dsp:cNvPr id="0" name=""/>
        <dsp:cNvSpPr/>
      </dsp:nvSpPr>
      <dsp:spPr>
        <a:xfrm rot="17700000">
          <a:off x="330303" y="766615"/>
          <a:ext cx="1153752" cy="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Home</a:t>
          </a:r>
          <a:endParaRPr lang="en-US" sz="2400" kern="1200" dirty="0"/>
        </a:p>
      </dsp:txBody>
      <dsp:txXfrm>
        <a:off x="330303" y="766615"/>
        <a:ext cx="1153752" cy="556019"/>
      </dsp:txXfrm>
    </dsp:sp>
    <dsp:sp modelId="{1E839F04-7019-4FD2-84C0-F3E2B3A2CCD9}">
      <dsp:nvSpPr>
        <dsp:cNvPr id="0" name=""/>
        <dsp:cNvSpPr/>
      </dsp:nvSpPr>
      <dsp:spPr>
        <a:xfrm>
          <a:off x="1001303" y="1746403"/>
          <a:ext cx="481751" cy="481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D9B8F-D46C-430E-A0FB-F1066B28091D}">
      <dsp:nvSpPr>
        <dsp:cNvPr id="0" name=""/>
        <dsp:cNvSpPr/>
      </dsp:nvSpPr>
      <dsp:spPr>
        <a:xfrm rot="17700000">
          <a:off x="430734" y="2416925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Neighbors</a:t>
          </a:r>
          <a:endParaRPr lang="en-US" sz="1800" kern="1200" dirty="0"/>
        </a:p>
      </dsp:txBody>
      <dsp:txXfrm>
        <a:off x="430734" y="2416925"/>
        <a:ext cx="998050" cy="481222"/>
      </dsp:txXfrm>
    </dsp:sp>
    <dsp:sp modelId="{3A5893DF-0FF0-4F06-A5B1-4F2B0E456714}">
      <dsp:nvSpPr>
        <dsp:cNvPr id="0" name=""/>
        <dsp:cNvSpPr/>
      </dsp:nvSpPr>
      <dsp:spPr>
        <a:xfrm rot="17700000">
          <a:off x="1055573" y="1076410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2B926-0C6A-4344-BD92-CB35D787BF1C}">
      <dsp:nvSpPr>
        <dsp:cNvPr id="0" name=""/>
        <dsp:cNvSpPr/>
      </dsp:nvSpPr>
      <dsp:spPr>
        <a:xfrm>
          <a:off x="1552889" y="1746403"/>
          <a:ext cx="481751" cy="481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3AE35-DA5C-4E3A-B5EF-9E1434F96DE4}">
      <dsp:nvSpPr>
        <dsp:cNvPr id="0" name=""/>
        <dsp:cNvSpPr/>
      </dsp:nvSpPr>
      <dsp:spPr>
        <a:xfrm rot="17700000">
          <a:off x="982320" y="2416925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640" bIns="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Community</a:t>
          </a:r>
          <a:endParaRPr lang="en-US" sz="1200" kern="1200" dirty="0"/>
        </a:p>
      </dsp:txBody>
      <dsp:txXfrm>
        <a:off x="982320" y="2416925"/>
        <a:ext cx="998050" cy="481222"/>
      </dsp:txXfrm>
    </dsp:sp>
    <dsp:sp modelId="{F9D3367D-57B3-4D20-9296-82B5ED58E59B}">
      <dsp:nvSpPr>
        <dsp:cNvPr id="0" name=""/>
        <dsp:cNvSpPr/>
      </dsp:nvSpPr>
      <dsp:spPr>
        <a:xfrm rot="17700000">
          <a:off x="1607159" y="1076410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BAAE1-5427-41CF-8E1D-B2FEA8F94988}">
      <dsp:nvSpPr>
        <dsp:cNvPr id="0" name=""/>
        <dsp:cNvSpPr/>
      </dsp:nvSpPr>
      <dsp:spPr>
        <a:xfrm>
          <a:off x="2104550" y="1523220"/>
          <a:ext cx="928117" cy="92811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3CF27-976B-4AC4-AC41-DCEC2A3C3715}">
      <dsp:nvSpPr>
        <dsp:cNvPr id="0" name=""/>
        <dsp:cNvSpPr/>
      </dsp:nvSpPr>
      <dsp:spPr>
        <a:xfrm rot="17700000">
          <a:off x="2431577" y="766615"/>
          <a:ext cx="1153752" cy="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Services</a:t>
          </a:r>
          <a:endParaRPr lang="en-US" sz="2400" kern="1200" dirty="0"/>
        </a:p>
      </dsp:txBody>
      <dsp:txXfrm>
        <a:off x="2431577" y="766615"/>
        <a:ext cx="1153752" cy="556019"/>
      </dsp:txXfrm>
    </dsp:sp>
    <dsp:sp modelId="{83FC1435-1920-40D8-8B49-26E7DE187567}">
      <dsp:nvSpPr>
        <dsp:cNvPr id="0" name=""/>
        <dsp:cNvSpPr/>
      </dsp:nvSpPr>
      <dsp:spPr>
        <a:xfrm>
          <a:off x="3102576" y="1746403"/>
          <a:ext cx="481751" cy="481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57AAA-39B9-4887-ACB6-10FEF771427D}">
      <dsp:nvSpPr>
        <dsp:cNvPr id="0" name=""/>
        <dsp:cNvSpPr/>
      </dsp:nvSpPr>
      <dsp:spPr>
        <a:xfrm rot="17700000">
          <a:off x="2532007" y="2416925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Schools</a:t>
          </a:r>
          <a:endParaRPr lang="en-US" sz="1200" kern="1200" dirty="0"/>
        </a:p>
      </dsp:txBody>
      <dsp:txXfrm>
        <a:off x="2532007" y="2416925"/>
        <a:ext cx="998050" cy="481222"/>
      </dsp:txXfrm>
    </dsp:sp>
    <dsp:sp modelId="{D292B9F8-87C5-4CDF-BEFD-0457BA736E56}">
      <dsp:nvSpPr>
        <dsp:cNvPr id="0" name=""/>
        <dsp:cNvSpPr/>
      </dsp:nvSpPr>
      <dsp:spPr>
        <a:xfrm rot="17700000">
          <a:off x="3156846" y="1076410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BE707-D29D-4D1B-80D8-BF65112292A6}">
      <dsp:nvSpPr>
        <dsp:cNvPr id="0" name=""/>
        <dsp:cNvSpPr/>
      </dsp:nvSpPr>
      <dsp:spPr>
        <a:xfrm>
          <a:off x="3654163" y="1746403"/>
          <a:ext cx="481751" cy="481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98BDD-0F52-4287-ABD7-972914557778}">
      <dsp:nvSpPr>
        <dsp:cNvPr id="0" name=""/>
        <dsp:cNvSpPr/>
      </dsp:nvSpPr>
      <dsp:spPr>
        <a:xfrm rot="17700000">
          <a:off x="3083594" y="2416925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Political Representation</a:t>
          </a:r>
          <a:endParaRPr lang="en-US" sz="1200" kern="1200" dirty="0"/>
        </a:p>
      </dsp:txBody>
      <dsp:txXfrm>
        <a:off x="3083594" y="2416925"/>
        <a:ext cx="998050" cy="481222"/>
      </dsp:txXfrm>
    </dsp:sp>
    <dsp:sp modelId="{3C284016-83EA-4253-927C-807518CA4D01}">
      <dsp:nvSpPr>
        <dsp:cNvPr id="0" name=""/>
        <dsp:cNvSpPr/>
      </dsp:nvSpPr>
      <dsp:spPr>
        <a:xfrm rot="17700000">
          <a:off x="3708433" y="1076410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4EDBB-95C3-4D78-A1C6-7CD726268098}">
      <dsp:nvSpPr>
        <dsp:cNvPr id="0" name=""/>
        <dsp:cNvSpPr/>
      </dsp:nvSpPr>
      <dsp:spPr>
        <a:xfrm>
          <a:off x="4205824" y="1523220"/>
          <a:ext cx="928117" cy="92811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A1D1F-FCD7-4E27-81E3-F13613443665}">
      <dsp:nvSpPr>
        <dsp:cNvPr id="0" name=""/>
        <dsp:cNvSpPr/>
      </dsp:nvSpPr>
      <dsp:spPr>
        <a:xfrm rot="17700000">
          <a:off x="4532850" y="766615"/>
          <a:ext cx="1153752" cy="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Identity</a:t>
          </a:r>
          <a:endParaRPr lang="en-US" sz="2400" kern="1200" dirty="0"/>
        </a:p>
      </dsp:txBody>
      <dsp:txXfrm>
        <a:off x="4532850" y="766615"/>
        <a:ext cx="1153752" cy="556019"/>
      </dsp:txXfrm>
    </dsp:sp>
    <dsp:sp modelId="{12B911AD-EB76-47D5-ABEF-49DE43A0B646}">
      <dsp:nvSpPr>
        <dsp:cNvPr id="0" name=""/>
        <dsp:cNvSpPr/>
      </dsp:nvSpPr>
      <dsp:spPr>
        <a:xfrm>
          <a:off x="5203850" y="1746403"/>
          <a:ext cx="481751" cy="481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E6D78-325B-4AE8-9747-BFC6B60A7D97}">
      <dsp:nvSpPr>
        <dsp:cNvPr id="0" name=""/>
        <dsp:cNvSpPr/>
      </dsp:nvSpPr>
      <dsp:spPr>
        <a:xfrm rot="17700000">
          <a:off x="4633281" y="2416925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Well </a:t>
          </a:r>
          <a:r>
            <a:rPr lang="en-US" sz="2000" kern="1200" dirty="0" smtClean="0"/>
            <a:t>Being</a:t>
          </a:r>
          <a:endParaRPr lang="en-US" sz="1800" kern="1200" dirty="0"/>
        </a:p>
      </dsp:txBody>
      <dsp:txXfrm>
        <a:off x="4633281" y="2416925"/>
        <a:ext cx="998050" cy="481222"/>
      </dsp:txXfrm>
    </dsp:sp>
    <dsp:sp modelId="{AB15E31B-9F2E-42EA-A472-63CE01EBB303}">
      <dsp:nvSpPr>
        <dsp:cNvPr id="0" name=""/>
        <dsp:cNvSpPr/>
      </dsp:nvSpPr>
      <dsp:spPr>
        <a:xfrm rot="17700000">
          <a:off x="5258120" y="1076410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E2D813-06E8-494A-A05E-E4C591B1A870}">
      <dsp:nvSpPr>
        <dsp:cNvPr id="0" name=""/>
        <dsp:cNvSpPr/>
      </dsp:nvSpPr>
      <dsp:spPr>
        <a:xfrm>
          <a:off x="5755437" y="1746403"/>
          <a:ext cx="481751" cy="481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CDBBD-C065-4E93-A04C-EA4D77AFE942}">
      <dsp:nvSpPr>
        <dsp:cNvPr id="0" name=""/>
        <dsp:cNvSpPr/>
      </dsp:nvSpPr>
      <dsp:spPr>
        <a:xfrm rot="17700000">
          <a:off x="5184868" y="2416925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Health</a:t>
          </a:r>
          <a:endParaRPr lang="en-US" sz="2000" kern="1200" dirty="0"/>
        </a:p>
      </dsp:txBody>
      <dsp:txXfrm>
        <a:off x="5184868" y="2416925"/>
        <a:ext cx="998050" cy="481222"/>
      </dsp:txXfrm>
    </dsp:sp>
    <dsp:sp modelId="{1117590F-C42B-4397-927D-BA9A7A30A722}">
      <dsp:nvSpPr>
        <dsp:cNvPr id="0" name=""/>
        <dsp:cNvSpPr/>
      </dsp:nvSpPr>
      <dsp:spPr>
        <a:xfrm rot="17700000">
          <a:off x="5809707" y="1076410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CF35F-D7DF-464D-A41E-AB56BE2799F2}">
      <dsp:nvSpPr>
        <dsp:cNvPr id="0" name=""/>
        <dsp:cNvSpPr/>
      </dsp:nvSpPr>
      <dsp:spPr>
        <a:xfrm>
          <a:off x="6307097" y="1523220"/>
          <a:ext cx="928117" cy="92811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29A52-3978-416F-B161-4C9830B2E210}">
      <dsp:nvSpPr>
        <dsp:cNvPr id="0" name=""/>
        <dsp:cNvSpPr/>
      </dsp:nvSpPr>
      <dsp:spPr>
        <a:xfrm rot="17700000">
          <a:off x="6634124" y="766615"/>
          <a:ext cx="1153752" cy="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Markets</a:t>
          </a:r>
          <a:endParaRPr lang="en-US" sz="2000" kern="1200" dirty="0"/>
        </a:p>
      </dsp:txBody>
      <dsp:txXfrm>
        <a:off x="6634124" y="766615"/>
        <a:ext cx="1153752" cy="556019"/>
      </dsp:txXfrm>
    </dsp:sp>
    <dsp:sp modelId="{6F2CBB5D-8738-41D1-BE8D-D3CECD954FDD}">
      <dsp:nvSpPr>
        <dsp:cNvPr id="0" name=""/>
        <dsp:cNvSpPr/>
      </dsp:nvSpPr>
      <dsp:spPr>
        <a:xfrm>
          <a:off x="7305124" y="1746403"/>
          <a:ext cx="481751" cy="481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41D18-0A9C-44F9-B584-726192590CD0}">
      <dsp:nvSpPr>
        <dsp:cNvPr id="0" name=""/>
        <dsp:cNvSpPr/>
      </dsp:nvSpPr>
      <dsp:spPr>
        <a:xfrm rot="17700000">
          <a:off x="6734555" y="2416925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Housing</a:t>
          </a:r>
          <a:endParaRPr lang="en-US" sz="2000" kern="1200" dirty="0"/>
        </a:p>
      </dsp:txBody>
      <dsp:txXfrm>
        <a:off x="6734555" y="2416925"/>
        <a:ext cx="998050" cy="481222"/>
      </dsp:txXfrm>
    </dsp:sp>
    <dsp:sp modelId="{9C213B2C-F171-4ACF-B6F9-CAAF34D56EC1}">
      <dsp:nvSpPr>
        <dsp:cNvPr id="0" name=""/>
        <dsp:cNvSpPr/>
      </dsp:nvSpPr>
      <dsp:spPr>
        <a:xfrm rot="17700000">
          <a:off x="7359394" y="1076410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BEC7E-F5C0-4FB3-B07E-3F1AB494A067}">
      <dsp:nvSpPr>
        <dsp:cNvPr id="0" name=""/>
        <dsp:cNvSpPr/>
      </dsp:nvSpPr>
      <dsp:spPr>
        <a:xfrm>
          <a:off x="7856710" y="1746403"/>
          <a:ext cx="481751" cy="481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B47D1-2466-4FBC-95DE-65506CF4DB07}">
      <dsp:nvSpPr>
        <dsp:cNvPr id="0" name=""/>
        <dsp:cNvSpPr/>
      </dsp:nvSpPr>
      <dsp:spPr>
        <a:xfrm rot="17700000">
          <a:off x="7286142" y="2416925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Retail</a:t>
          </a:r>
          <a:endParaRPr lang="en-US" sz="2400" kern="1200" dirty="0"/>
        </a:p>
      </dsp:txBody>
      <dsp:txXfrm>
        <a:off x="7286142" y="2416925"/>
        <a:ext cx="998050" cy="481222"/>
      </dsp:txXfrm>
    </dsp:sp>
    <dsp:sp modelId="{288F76E9-08D8-4C07-9B50-B116A1BE2CE3}">
      <dsp:nvSpPr>
        <dsp:cNvPr id="0" name=""/>
        <dsp:cNvSpPr/>
      </dsp:nvSpPr>
      <dsp:spPr>
        <a:xfrm rot="17700000">
          <a:off x="7910980" y="1076410"/>
          <a:ext cx="998050" cy="48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C2B46-021A-4C77-901A-C3DBE19C76E1}">
      <dsp:nvSpPr>
        <dsp:cNvPr id="0" name=""/>
        <dsp:cNvSpPr/>
      </dsp:nvSpPr>
      <dsp:spPr>
        <a:xfrm>
          <a:off x="1090263" y="0"/>
          <a:ext cx="2252947" cy="179294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AF62D-D4E4-438A-BA82-5E606E90EADD}">
      <dsp:nvSpPr>
        <dsp:cNvPr id="0" name=""/>
        <dsp:cNvSpPr/>
      </dsp:nvSpPr>
      <dsp:spPr>
        <a:xfrm>
          <a:off x="1523394" y="648997"/>
          <a:ext cx="1386012" cy="50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Economic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23394" y="648997"/>
        <a:ext cx="1386012" cy="500180"/>
      </dsp:txXfrm>
    </dsp:sp>
    <dsp:sp modelId="{02532549-3125-4846-94A3-C8656EFC49E0}">
      <dsp:nvSpPr>
        <dsp:cNvPr id="0" name=""/>
        <dsp:cNvSpPr/>
      </dsp:nvSpPr>
      <dsp:spPr>
        <a:xfrm>
          <a:off x="454353" y="1030313"/>
          <a:ext cx="2528674" cy="179294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D151F-4545-435D-9760-2627F984AD85}">
      <dsp:nvSpPr>
        <dsp:cNvPr id="0" name=""/>
        <dsp:cNvSpPr/>
      </dsp:nvSpPr>
      <dsp:spPr>
        <a:xfrm>
          <a:off x="765646" y="1496346"/>
          <a:ext cx="1523525" cy="743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Social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65646" y="1496346"/>
        <a:ext cx="1523525" cy="743937"/>
      </dsp:txXfrm>
    </dsp:sp>
    <dsp:sp modelId="{E7BBC9BB-77CC-4C0D-A372-47D2F0E06AB3}">
      <dsp:nvSpPr>
        <dsp:cNvPr id="0" name=""/>
        <dsp:cNvSpPr/>
      </dsp:nvSpPr>
      <dsp:spPr>
        <a:xfrm>
          <a:off x="902336" y="1931358"/>
          <a:ext cx="2628800" cy="205909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F169C-A966-48EA-AEC3-4FBA64C0326F}">
      <dsp:nvSpPr>
        <dsp:cNvPr id="0" name=""/>
        <dsp:cNvSpPr/>
      </dsp:nvSpPr>
      <dsp:spPr>
        <a:xfrm>
          <a:off x="1467473" y="2683025"/>
          <a:ext cx="1497853" cy="560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67473" y="2683025"/>
        <a:ext cx="1497853" cy="560986"/>
      </dsp:txXfrm>
    </dsp:sp>
    <dsp:sp modelId="{E3B92869-6795-46A0-A57D-5DC125101E55}">
      <dsp:nvSpPr>
        <dsp:cNvPr id="0" name=""/>
        <dsp:cNvSpPr/>
      </dsp:nvSpPr>
      <dsp:spPr>
        <a:xfrm>
          <a:off x="950099" y="3213609"/>
          <a:ext cx="1540209" cy="154095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7F638-EDD1-4130-9AA8-E829D723FD03}">
      <dsp:nvSpPr>
        <dsp:cNvPr id="0" name=""/>
        <dsp:cNvSpPr/>
      </dsp:nvSpPr>
      <dsp:spPr>
        <a:xfrm>
          <a:off x="1216105" y="3745644"/>
          <a:ext cx="1000463" cy="50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Cultural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16105" y="3745644"/>
        <a:ext cx="1000463" cy="5001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E09E6-F136-435F-A3DF-4A749F1C39A4}">
      <dsp:nvSpPr>
        <dsp:cNvPr id="0" name=""/>
        <dsp:cNvSpPr/>
      </dsp:nvSpPr>
      <dsp:spPr>
        <a:xfrm>
          <a:off x="2008322" y="1991836"/>
          <a:ext cx="1469755" cy="14697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Calibri" panose="020F0502020204030204" pitchFamily="34" charset="0"/>
            </a:rPr>
            <a:t>postgreSQL</a:t>
          </a:r>
          <a:r>
            <a:rPr lang="en-US" sz="1500" kern="1200" dirty="0" smtClean="0">
              <a:latin typeface="Calibri" panose="020F0502020204030204" pitchFamily="34" charset="0"/>
            </a:rPr>
            <a:t>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Calibri" panose="020F0502020204030204" pitchFamily="34" charset="0"/>
            </a:rPr>
            <a:t>postGIS</a:t>
          </a:r>
          <a:r>
            <a:rPr lang="en-US" sz="1500" kern="1200" dirty="0" smtClean="0">
              <a:latin typeface="Calibri" panose="020F0502020204030204" pitchFamily="34" charset="0"/>
            </a:rPr>
            <a:t> Geodatabase</a:t>
          </a:r>
          <a:endParaRPr lang="en-US" sz="1500" kern="1200" dirty="0">
            <a:latin typeface="Calibri" panose="020F0502020204030204" pitchFamily="34" charset="0"/>
          </a:endParaRPr>
        </a:p>
      </dsp:txBody>
      <dsp:txXfrm>
        <a:off x="2223563" y="2207077"/>
        <a:ext cx="1039273" cy="1039273"/>
      </dsp:txXfrm>
    </dsp:sp>
    <dsp:sp modelId="{89F90A9E-F449-4857-90BB-7E4DEC2D7B60}">
      <dsp:nvSpPr>
        <dsp:cNvPr id="0" name=""/>
        <dsp:cNvSpPr/>
      </dsp:nvSpPr>
      <dsp:spPr>
        <a:xfrm rot="10800000">
          <a:off x="514968" y="2517273"/>
          <a:ext cx="1411219" cy="418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02E49-DF2E-49A8-8D1D-69AC2B6260D1}">
      <dsp:nvSpPr>
        <dsp:cNvPr id="0" name=""/>
        <dsp:cNvSpPr/>
      </dsp:nvSpPr>
      <dsp:spPr>
        <a:xfrm>
          <a:off x="554" y="2315182"/>
          <a:ext cx="1028828" cy="823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Calibri" panose="020F0502020204030204" pitchFamily="34" charset="0"/>
            </a:rPr>
            <a:t>CitiStat</a:t>
          </a:r>
          <a:endParaRPr lang="en-US" sz="1900" kern="1200" dirty="0">
            <a:latin typeface="Calibri" panose="020F0502020204030204" pitchFamily="34" charset="0"/>
          </a:endParaRPr>
        </a:p>
      </dsp:txBody>
      <dsp:txXfrm>
        <a:off x="24661" y="2339289"/>
        <a:ext cx="980614" cy="774848"/>
      </dsp:txXfrm>
    </dsp:sp>
    <dsp:sp modelId="{7FF9C77C-5E88-4FF2-8EBC-F1C68CEC5797}">
      <dsp:nvSpPr>
        <dsp:cNvPr id="0" name=""/>
        <dsp:cNvSpPr/>
      </dsp:nvSpPr>
      <dsp:spPr>
        <a:xfrm rot="12960000">
          <a:off x="805763" y="1622299"/>
          <a:ext cx="1411219" cy="418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38B7D-E1BB-496E-BDE3-C91AA19386E2}">
      <dsp:nvSpPr>
        <dsp:cNvPr id="0" name=""/>
        <dsp:cNvSpPr/>
      </dsp:nvSpPr>
      <dsp:spPr>
        <a:xfrm>
          <a:off x="426108" y="1005460"/>
          <a:ext cx="1028828" cy="823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Calibri" panose="020F0502020204030204" pitchFamily="34" charset="0"/>
            </a:rPr>
            <a:t>Library</a:t>
          </a:r>
          <a:endParaRPr lang="en-US" sz="1900" kern="1200" dirty="0">
            <a:latin typeface="Calibri" panose="020F0502020204030204" pitchFamily="34" charset="0"/>
          </a:endParaRPr>
        </a:p>
      </dsp:txBody>
      <dsp:txXfrm>
        <a:off x="450215" y="1029567"/>
        <a:ext cx="980614" cy="774848"/>
      </dsp:txXfrm>
    </dsp:sp>
    <dsp:sp modelId="{DA5D9F43-8C4A-42E8-BE43-B7194987E435}">
      <dsp:nvSpPr>
        <dsp:cNvPr id="0" name=""/>
        <dsp:cNvSpPr/>
      </dsp:nvSpPr>
      <dsp:spPr>
        <a:xfrm rot="15120000">
          <a:off x="1567074" y="1069174"/>
          <a:ext cx="1411219" cy="418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8C070-B745-4A4D-BB61-FE50BC7AC687}">
      <dsp:nvSpPr>
        <dsp:cNvPr id="0" name=""/>
        <dsp:cNvSpPr/>
      </dsp:nvSpPr>
      <dsp:spPr>
        <a:xfrm>
          <a:off x="1540224" y="196008"/>
          <a:ext cx="1028828" cy="823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Calibri" panose="020F0502020204030204" pitchFamily="34" charset="0"/>
            </a:rPr>
            <a:t>Schools</a:t>
          </a:r>
          <a:endParaRPr lang="en-US" sz="1900" kern="1200" dirty="0">
            <a:latin typeface="Calibri" panose="020F0502020204030204" pitchFamily="34" charset="0"/>
          </a:endParaRPr>
        </a:p>
      </dsp:txBody>
      <dsp:txXfrm>
        <a:off x="1564331" y="220115"/>
        <a:ext cx="980614" cy="774848"/>
      </dsp:txXfrm>
    </dsp:sp>
    <dsp:sp modelId="{78CEE55E-7C38-436F-9317-F5BC5D0A74F3}">
      <dsp:nvSpPr>
        <dsp:cNvPr id="0" name=""/>
        <dsp:cNvSpPr/>
      </dsp:nvSpPr>
      <dsp:spPr>
        <a:xfrm rot="17280000">
          <a:off x="2508106" y="1069174"/>
          <a:ext cx="1411219" cy="418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37549-407F-4107-9FCD-FEA90AB22DB6}">
      <dsp:nvSpPr>
        <dsp:cNvPr id="0" name=""/>
        <dsp:cNvSpPr/>
      </dsp:nvSpPr>
      <dsp:spPr>
        <a:xfrm>
          <a:off x="2917347" y="196008"/>
          <a:ext cx="1028828" cy="823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Calibri" panose="020F0502020204030204" pitchFamily="34" charset="0"/>
            </a:rPr>
            <a:t>Vital Statistics</a:t>
          </a:r>
          <a:endParaRPr lang="en-US" sz="1900" kern="1200" dirty="0">
            <a:latin typeface="Calibri" panose="020F0502020204030204" pitchFamily="34" charset="0"/>
          </a:endParaRPr>
        </a:p>
      </dsp:txBody>
      <dsp:txXfrm>
        <a:off x="2941454" y="220115"/>
        <a:ext cx="980614" cy="774848"/>
      </dsp:txXfrm>
    </dsp:sp>
    <dsp:sp modelId="{42F4133A-EFEF-4C52-A466-8AF18D7DFDB0}">
      <dsp:nvSpPr>
        <dsp:cNvPr id="0" name=""/>
        <dsp:cNvSpPr/>
      </dsp:nvSpPr>
      <dsp:spPr>
        <a:xfrm rot="19440000">
          <a:off x="3269417" y="1622299"/>
          <a:ext cx="1411219" cy="418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F4C26-5531-42D7-9208-D1C48F951ABB}">
      <dsp:nvSpPr>
        <dsp:cNvPr id="0" name=""/>
        <dsp:cNvSpPr/>
      </dsp:nvSpPr>
      <dsp:spPr>
        <a:xfrm>
          <a:off x="4031462" y="1005460"/>
          <a:ext cx="1028828" cy="823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Calibri" panose="020F0502020204030204" pitchFamily="34" charset="0"/>
            </a:rPr>
            <a:t>Police</a:t>
          </a:r>
          <a:endParaRPr lang="en-US" sz="1900" kern="1200" dirty="0">
            <a:latin typeface="Calibri" panose="020F0502020204030204" pitchFamily="34" charset="0"/>
          </a:endParaRPr>
        </a:p>
      </dsp:txBody>
      <dsp:txXfrm>
        <a:off x="4055569" y="1029567"/>
        <a:ext cx="980614" cy="774848"/>
      </dsp:txXfrm>
    </dsp:sp>
    <dsp:sp modelId="{EDBF0E30-1631-478A-8515-4CB8C2160763}">
      <dsp:nvSpPr>
        <dsp:cNvPr id="0" name=""/>
        <dsp:cNvSpPr/>
      </dsp:nvSpPr>
      <dsp:spPr>
        <a:xfrm>
          <a:off x="3560212" y="2517273"/>
          <a:ext cx="1411219" cy="418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95922-9B38-48EF-8980-553C0DECF8BA}">
      <dsp:nvSpPr>
        <dsp:cNvPr id="0" name=""/>
        <dsp:cNvSpPr/>
      </dsp:nvSpPr>
      <dsp:spPr>
        <a:xfrm>
          <a:off x="4457017" y="2315182"/>
          <a:ext cx="1028828" cy="823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Calibri" panose="020F0502020204030204" pitchFamily="34" charset="0"/>
            </a:rPr>
            <a:t>Arts</a:t>
          </a:r>
          <a:endParaRPr lang="en-US" sz="1900" kern="1200" dirty="0">
            <a:latin typeface="Calibri" panose="020F0502020204030204" pitchFamily="34" charset="0"/>
          </a:endParaRPr>
        </a:p>
      </dsp:txBody>
      <dsp:txXfrm>
        <a:off x="4481124" y="2339289"/>
        <a:ext cx="980614" cy="774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6F22A8-69FF-479A-8496-1DAB56EC1B20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FCD496-7B37-4088-B2FD-080567473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59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C56B97-BDB8-4E32-97E5-F7FC7C810C7D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2B4B5B7-0701-4093-AD6E-9AC58CF7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6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ACFC2-0FAB-9D40-94C3-BE0C1BB1DAE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49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42CB45-934A-4B4B-B402-DAAF4DBD357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2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ACFC2-0FAB-9D40-94C3-BE0C1BB1DAE7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72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ACFC2-0FAB-9D40-94C3-BE0C1BB1DAE7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0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ACFC2-0FAB-9D40-94C3-BE0C1BB1DAE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0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Lato Regular" pitchFamily="2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3060" indent="-284814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4025" indent="-227533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2272" indent="-227533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60518" indent="-227533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8764" indent="-2275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7011" indent="-2275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35256" indent="-2275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93502" indent="-2275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fld id="{25107D29-5A50-436E-B8BA-6F2275AA68BB}" type="slidenum">
              <a:rPr lang="en-US" altLang="en-US" sz="1200">
                <a:latin typeface="Lato Regular" pitchFamily="2" charset="0"/>
              </a:rPr>
              <a:pPr/>
              <a:t>11</a:t>
            </a:fld>
            <a:endParaRPr lang="en-US" altLang="en-US" sz="1200">
              <a:latin typeface="Lato Regular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Lato Regular" pitchFamily="2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3060" indent="-284814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4025" indent="-227533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2272" indent="-227533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60518" indent="-227533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8764" indent="-2275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7011" indent="-2275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35256" indent="-2275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93502" indent="-2275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fld id="{25107D29-5A50-436E-B8BA-6F2275AA68BB}" type="slidenum">
              <a:rPr lang="en-US" altLang="en-US" sz="1200">
                <a:latin typeface="Lato Regular" pitchFamily="2" charset="0"/>
              </a:rPr>
              <a:pPr/>
              <a:t>12</a:t>
            </a:fld>
            <a:endParaRPr lang="en-US" altLang="en-US" sz="1200">
              <a:latin typeface="Lato Regular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Baseline indicators that can be used for starting measurement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D813AD-A1E9-4DA2-96FE-E1D12613F118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3071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2668" indent="-29333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73336" indent="-2346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42670" indent="-2346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12005" indent="-2346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81339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50673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0008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9342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1AA065-8ADC-4024-BF06-7177DD1EF9CF}" type="slidenum">
              <a:rPr lang="en-US" sz="1200">
                <a:latin typeface="Arial" charset="0"/>
                <a:cs typeface="Arial" charset="0"/>
              </a:rPr>
              <a:pPr eaLnBrk="1" hangingPunct="1"/>
              <a:t>38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39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Vacant housing—ownership, speculation, demolition, liens (not yet)</a:t>
            </a:r>
          </a:p>
          <a:p>
            <a:r>
              <a:rPr lang="en-US" dirty="0" smtClean="0"/>
              <a:t>Transit—45</a:t>
            </a:r>
            <a:r>
              <a:rPr lang="en-US" baseline="0" dirty="0" smtClean="0"/>
              <a:t> minute commute time</a:t>
            </a:r>
          </a:p>
          <a:p>
            <a:r>
              <a:rPr lang="en-US" baseline="0" dirty="0" smtClean="0"/>
              <a:t>Scatterplots of both (vacant housing and growth, 45 minute </a:t>
            </a:r>
            <a:r>
              <a:rPr lang="en-US" baseline="0" smtClean="0"/>
              <a:t>and growth)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42CB45-934A-4B4B-B402-DAAF4DBD357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1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42CB45-934A-4B4B-B402-DAAF4DBD357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0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42CB45-934A-4B4B-B402-DAAF4DBD357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0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336"/>
            <a:ext cx="5029200" cy="11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Lato Regular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981200"/>
            <a:ext cx="9144000" cy="28956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105400"/>
            <a:ext cx="7696199" cy="1371600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966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772400" cy="1362075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38400"/>
            <a:ext cx="7772400" cy="32766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734744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52600"/>
            <a:ext cx="9144000" cy="4114800"/>
          </a:xfrm>
          <a:prstGeom prst="rect">
            <a:avLst/>
          </a:prstGeom>
          <a:solidFill>
            <a:srgbClr val="E0E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6425" cy="5683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981200"/>
            <a:ext cx="7543800" cy="3816350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rgbClr val="000000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rgbClr val="000000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2289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6425" cy="5683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4075" y="1676400"/>
            <a:ext cx="3571875" cy="381635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8876" y="1676400"/>
            <a:ext cx="3489324" cy="3816350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783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6425" cy="56832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981200"/>
            <a:ext cx="7543800" cy="3816350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6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6425" cy="56832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981200"/>
            <a:ext cx="7543800" cy="3816350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3845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6425" cy="56832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981200"/>
            <a:ext cx="7543800" cy="3816350"/>
          </a:xfrm>
        </p:spPr>
        <p:txBody>
          <a:bodyPr/>
          <a:lstStyle>
            <a:lvl1pPr indent="0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5618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199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0139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3008313" cy="1162050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143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6059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3058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388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6934200" cy="4529138"/>
          </a:xfrm>
        </p:spPr>
        <p:txBody>
          <a:bodyPr anchor="b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987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5715000"/>
            <a:ext cx="8580120" cy="883920"/>
            <a:chOff x="304800" y="5715000"/>
            <a:chExt cx="8580120" cy="8839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6" name="Group 5"/>
            <p:cNvGrpSpPr/>
            <p:nvPr/>
          </p:nvGrpSpPr>
          <p:grpSpPr>
            <a:xfrm>
              <a:off x="304800" y="65532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55" name="Rectangle 54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04800" y="61722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32" name="Rectangle 31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04800" y="5715000"/>
              <a:ext cx="8580120" cy="45720"/>
              <a:chOff x="304800" y="6553200"/>
              <a:chExt cx="8580120" cy="45720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72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065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58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650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43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236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28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1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614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07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99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924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7851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778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3705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32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559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486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413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334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267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9200" y="6553200"/>
                <a:ext cx="45720" cy="4572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</p:grpSp>
      <p:pic>
        <p:nvPicPr>
          <p:cNvPr id="78" name="Picture 79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410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543800" cy="21336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2155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112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533400"/>
            <a:ext cx="2055813" cy="5187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533400"/>
            <a:ext cx="6018212" cy="5187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378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9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FD3286-3E45-457D-AFCC-961E94D4B9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449307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2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2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3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87255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47839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9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4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3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8" y="2341479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8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3B92D264-711C-4244-9C95-53326CBEB3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7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F5BBB-07C5-4183-9290-1EE3D79A81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816022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87449E-F27D-4702-AECA-9718A99C1B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24686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76FBB-C7B5-45DF-B490-C9546D8DAB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785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DEC74-9BEB-4718-AAF0-7400CBA6D5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384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3FCC5-0A79-4DD9-979B-80B915EB2E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11097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 n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5715000"/>
            <a:ext cx="8580438" cy="884238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</p:grpSp>
      <p:pic>
        <p:nvPicPr>
          <p:cNvPr id="78" name="Picture 79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410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543800" cy="21336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5767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3982F777-0F7E-4027-B5A0-30D32A592E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10" y="4650478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2" y="4773228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66676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889462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D6E98-9BCF-4D77-ABD1-9901A87EB1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210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3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91029-21DE-45B5-8141-6B7ACDD6F7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89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 Regular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620000" cy="21336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849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titl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 Regular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620000" cy="21336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420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no im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5715000"/>
            <a:ext cx="8580438" cy="884238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</p:grpSp>
      <p:pic>
        <p:nvPicPr>
          <p:cNvPr id="80" name="Picture 79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410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543800" cy="21336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126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no im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4800" y="5715000"/>
            <a:ext cx="8580438" cy="884238"/>
            <a:chOff x="304800" y="5715000"/>
            <a:chExt cx="8580120" cy="88392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04800" y="6553200"/>
              <a:ext cx="8580120" cy="45720"/>
              <a:chOff x="304800" y="6553200"/>
              <a:chExt cx="8580120" cy="457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04800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213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81059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6839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85573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44653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31989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0912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08248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9558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184506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571842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59177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48101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35437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24359" y="6552898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511695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899031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7954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75290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062625" y="6552898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451548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38884" y="6552898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4800" y="6172200"/>
              <a:ext cx="8580120" cy="45720"/>
              <a:chOff x="304800" y="6553200"/>
              <a:chExt cx="8580120" cy="457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04800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213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81059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6839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5573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44653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31989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20912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408248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79558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84506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1842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9177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48101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5437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24359" y="6553036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511695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9031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87954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75290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62625" y="6553036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51548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838884" y="6553036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4800" y="5715000"/>
              <a:ext cx="8580120" cy="45720"/>
              <a:chOff x="304800" y="6553200"/>
              <a:chExt cx="8580120" cy="457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800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213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1059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6839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5573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44653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31989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20912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08248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9558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84506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1842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9177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48101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5437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24359" y="6553200"/>
                <a:ext cx="44448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1695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9031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7954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75290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62625" y="6553200"/>
                <a:ext cx="46035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51548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838884" y="6553200"/>
                <a:ext cx="46036" cy="4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Lato Regular"/>
                </a:endParaRPr>
              </a:p>
            </p:txBody>
          </p:sp>
        </p:grpSp>
      </p:grpSp>
      <p:pic>
        <p:nvPicPr>
          <p:cNvPr id="80" name="Picture 79" descr="UI New Logo Compl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410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543800" cy="2133600"/>
          </a:xfrm>
        </p:spPr>
        <p:txBody>
          <a:bodyPr anchor="b">
            <a:no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520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543800" cy="2133600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1993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543800" cy="21336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304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543800" cy="2133600"/>
          </a:xfrm>
        </p:spPr>
        <p:txBody>
          <a:bodyPr anchor="b"/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1" y="3886200"/>
            <a:ext cx="76200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176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6425" cy="5683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219200"/>
            <a:ext cx="7910512" cy="427355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8345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64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784350"/>
            <a:ext cx="79105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1029" name="Picture 3" descr="UI New Logo String for PPT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29400"/>
            <a:ext cx="411480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 spc="-40">
          <a:solidFill>
            <a:schemeClr val="tx1"/>
          </a:solidFill>
          <a:latin typeface="Lato Black"/>
          <a:ea typeface="MS PGothic" pitchFamily="34" charset="-128"/>
          <a:cs typeface="Lato Black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ato Black" charset="0"/>
          <a:ea typeface="MS PGothic" pitchFamily="34" charset="-128"/>
          <a:cs typeface="Lato Black" charset="0"/>
        </a:defRPr>
      </a:lvl5pPr>
      <a:lvl6pPr marL="4572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6pPr>
      <a:lvl7pPr marL="9144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 Black" pitchFamily="34" charset="0"/>
        </a:defRPr>
      </a:lvl9pPr>
    </p:titleStyle>
    <p:bodyStyle>
      <a:lvl1pPr indent="-342900" algn="l" rtl="0" eaLnBrk="1" fontAlgn="base" hangingPunct="1">
        <a:lnSpc>
          <a:spcPts val="2700"/>
        </a:lnSpc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Lato Regular"/>
          <a:ea typeface="MS PGothic" pitchFamily="34" charset="-128"/>
          <a:cs typeface="Lato Regular"/>
        </a:defRPr>
      </a:lvl1pPr>
      <a:lvl2pPr marL="465138" indent="-190500" algn="l" rtl="0" eaLnBrk="1" fontAlgn="base" hangingPunct="1">
        <a:lnSpc>
          <a:spcPts val="2125"/>
        </a:lnSpc>
        <a:spcBef>
          <a:spcPts val="988"/>
        </a:spcBef>
        <a:spcAft>
          <a:spcPts val="1200"/>
        </a:spcAft>
        <a:buClr>
          <a:schemeClr val="tx2"/>
        </a:buClr>
        <a:buFont typeface="Wingdings" charset="0"/>
        <a:buChar char="§"/>
        <a:defRPr sz="16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2pPr>
      <a:lvl3pPr marL="885825" indent="-136525" algn="l" rtl="0" eaLnBrk="1" fontAlgn="base" hangingPunct="1">
        <a:lnSpc>
          <a:spcPct val="85000"/>
        </a:lnSpc>
        <a:spcBef>
          <a:spcPts val="600"/>
        </a:spcBef>
        <a:spcAft>
          <a:spcPct val="0"/>
        </a:spcAft>
        <a:buClr>
          <a:schemeClr val="tx2"/>
        </a:buClr>
        <a:buFont typeface="Wingdings" charset="0"/>
        <a:buChar char="§"/>
        <a:defRPr sz="16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3pPr>
      <a:lvl4pPr marL="1141413" indent="-209550" algn="l" rtl="0" eaLnBrk="1" fontAlgn="base" hangingPunct="1">
        <a:lnSpc>
          <a:spcPct val="85000"/>
        </a:lnSpc>
        <a:spcBef>
          <a:spcPts val="600"/>
        </a:spcBef>
        <a:spcAft>
          <a:spcPct val="0"/>
        </a:spcAft>
        <a:buClr>
          <a:schemeClr val="tx2"/>
        </a:buClr>
        <a:buFont typeface="Wingdings" charset="0"/>
        <a:buChar char="§"/>
        <a:defRPr sz="14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4pPr>
      <a:lvl5pPr marL="1370013" indent="-17145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§"/>
        <a:defRPr sz="1400">
          <a:solidFill>
            <a:srgbClr val="8F8F8D"/>
          </a:solidFill>
          <a:latin typeface="Lato Regular"/>
          <a:ea typeface="MS PGothic" pitchFamily="34" charset="-128"/>
          <a:cs typeface="Lato Regular"/>
        </a:defRPr>
      </a:lvl5pPr>
      <a:lvl6pPr marL="25146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E53AC1-F8B9-41C0-A589-CEBA42F6143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2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twitter.com/NborhoodInfoDC" TargetMode="Externa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62000" y="1676400"/>
            <a:ext cx="7620000" cy="2133600"/>
          </a:xfrm>
        </p:spPr>
        <p:txBody>
          <a:bodyPr anchor="ctr"/>
          <a:lstStyle/>
          <a:p>
            <a:pPr>
              <a:defRPr/>
            </a:pPr>
            <a:r>
              <a:rPr lang="en-US" sz="4800" i="1" dirty="0">
                <a:latin typeface="Lato Black" panose="020F0A02020204030203" pitchFamily="34" charset="0"/>
                <a:ea typeface="ＭＳ Ｐゴシック" charset="0"/>
              </a:rPr>
              <a:t>Integrating Data to Advance Equity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0266" y="3733800"/>
            <a:ext cx="397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Lato Black" panose="020F0A02020204030203" pitchFamily="34" charset="0"/>
              </a:rPr>
              <a:t>Thank you for joining us!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Lato Black" panose="020F0A02020204030203" pitchFamily="34" charset="0"/>
              </a:rPr>
              <a:t>We will get started shortly!</a:t>
            </a:r>
            <a:endParaRPr lang="en-US" dirty="0">
              <a:solidFill>
                <a:srgbClr val="FF0000"/>
              </a:solidFill>
              <a:latin typeface="Lato Black" panose="020F0A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056" y="4573264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</a:rPr>
              <a:t>*For the best webinar experience: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</a:rPr>
              <a:t>Listen by dialing in via Landline Phone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</a:rPr>
              <a:t>Watch webinar on computer screen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92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Employment and Poverty in Impact Area</a:t>
            </a:r>
            <a:endParaRPr lang="en-US" dirty="0">
              <a:latin typeface="Lato" panose="020F050202020403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309290"/>
              </p:ext>
            </p:extLst>
          </p:nvPr>
        </p:nvGraphicFramePr>
        <p:xfrm>
          <a:off x="838200" y="1981200"/>
          <a:ext cx="7162800" cy="838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7600"/>
                <a:gridCol w="2387600"/>
                <a:gridCol w="2387600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West</a:t>
                      </a:r>
                      <a:r>
                        <a:rPr lang="en-US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BP Impact Area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East </a:t>
                      </a:r>
                      <a:r>
                        <a:rPr lang="en-US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BP Impact Area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76%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5611" y="1448253"/>
            <a:ext cx="663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Black" panose="020F0A02020204030203" pitchFamily="34" charset="0"/>
              </a:rPr>
              <a:t>SHARE OF ADULTS PARTICIPATING IN LABOR FORCE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Lato Black" panose="020F0A02020204030203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020781"/>
              </p:ext>
            </p:extLst>
          </p:nvPr>
        </p:nvGraphicFramePr>
        <p:xfrm>
          <a:off x="805541" y="3581400"/>
          <a:ext cx="7195458" cy="838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8486"/>
                <a:gridCol w="2398486"/>
                <a:gridCol w="2398486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West</a:t>
                      </a:r>
                      <a:r>
                        <a:rPr lang="en-US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BP Impact Area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East </a:t>
                      </a:r>
                      <a:r>
                        <a:rPr lang="en-US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BP Impact Area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2954" y="3048453"/>
            <a:ext cx="663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Black" panose="020F0A02020204030203" pitchFamily="34" charset="0"/>
              </a:rPr>
              <a:t>UN</a:t>
            </a: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Black" panose="020F0A02020204030203" pitchFamily="34" charset="0"/>
              </a:rPr>
              <a:t>EMPLOYMENT RATE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Lato Black" panose="020F0A02020204030203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056695"/>
              </p:ext>
            </p:extLst>
          </p:nvPr>
        </p:nvGraphicFramePr>
        <p:xfrm>
          <a:off x="762000" y="5334000"/>
          <a:ext cx="7108371" cy="838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9457"/>
                <a:gridCol w="2369457"/>
                <a:gridCol w="2369457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West</a:t>
                      </a:r>
                      <a:r>
                        <a:rPr lang="en-US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BP Impact Area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East </a:t>
                      </a:r>
                      <a:r>
                        <a:rPr lang="en-US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BP Impact Area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3840" y="4800600"/>
            <a:ext cx="663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Black" panose="020F0A02020204030203" pitchFamily="34" charset="0"/>
              </a:rPr>
              <a:t>PEOPLE BELOW THE FEDERAL POVERTY LEVEL THRESHOLD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Lato Black" panose="020F0A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6248400"/>
            <a:ext cx="510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 smtClean="0">
                <a:latin typeface="Lato" panose="020F0502020204030203" pitchFamily="34" charset="0"/>
              </a:rPr>
              <a:t>Source: American Communities Survey, 2011-2015 5-year estimate</a:t>
            </a:r>
            <a:endParaRPr lang="en-US" sz="1050" i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10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6425" cy="5683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latin typeface="Lato" panose="020F0502020204030203" pitchFamily="34" charset="0"/>
              </a:rPr>
              <a:t>Population by </a:t>
            </a:r>
            <a:r>
              <a:rPr lang="en-US" sz="3200" dirty="0" smtClean="0">
                <a:latin typeface="Lato" panose="020F0502020204030203" pitchFamily="34" charset="0"/>
              </a:rPr>
              <a:t>Educational Attainment</a:t>
            </a:r>
            <a:endParaRPr lang="en-US" sz="3000" dirty="0">
              <a:latin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6047601"/>
            <a:ext cx="510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latin typeface="Lato" panose="020F0502020204030203" pitchFamily="34" charset="0"/>
              </a:rPr>
              <a:t>Source: American Communities Survey, 2011-2015 5-year estimate</a:t>
            </a:r>
            <a:endParaRPr lang="en-US" sz="1050" i="1" dirty="0">
              <a:latin typeface="Lato" panose="020F0502020204030203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042110"/>
              </p:ext>
            </p:extLst>
          </p:nvPr>
        </p:nvGraphicFramePr>
        <p:xfrm>
          <a:off x="228600" y="990599"/>
          <a:ext cx="8458200" cy="5057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88710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6425" cy="5683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000" dirty="0">
                <a:latin typeface="Lato" panose="020F0502020204030203" pitchFamily="34" charset="0"/>
              </a:rPr>
              <a:t>Median Sale Price, in 2016 dollars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6123801"/>
            <a:ext cx="685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Lato" panose="020F0502020204030203" pitchFamily="34" charset="0"/>
              </a:rPr>
              <a:t>Source: DC Real Property Tax Database, for all single family and condominiums sales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588051"/>
              </p:ext>
            </p:extLst>
          </p:nvPr>
        </p:nvGraphicFramePr>
        <p:xfrm>
          <a:off x="228600" y="990600"/>
          <a:ext cx="8534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3322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5" y="609600"/>
            <a:ext cx="796726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743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10600" cy="463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88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67000"/>
            <a:ext cx="7543800" cy="1524000"/>
          </a:xfrm>
        </p:spPr>
        <p:txBody>
          <a:bodyPr/>
          <a:lstStyle/>
          <a:p>
            <a:r>
              <a:rPr lang="en-US" dirty="0" smtClean="0">
                <a:latin typeface="Lato Black" panose="020F0A02020204030203" pitchFamily="34" charset="0"/>
              </a:rPr>
              <a:t>Planning for Equitable Development</a:t>
            </a:r>
            <a:endParaRPr lang="en-US" dirty="0"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93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698848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38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6" y="1752600"/>
            <a:ext cx="4329611" cy="28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00" y="1740877"/>
            <a:ext cx="4347200" cy="289742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Equitable development stakeholder meetings</a:t>
            </a:r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8375" y="6400800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Lato" panose="020F0502020204030203" pitchFamily="34" charset="0"/>
              </a:rPr>
              <a:t>Images courtesy of 11</a:t>
            </a:r>
            <a:r>
              <a:rPr lang="en-US" sz="1100" i="1" baseline="30000" dirty="0" smtClean="0">
                <a:latin typeface="Lato" panose="020F0502020204030203" pitchFamily="34" charset="0"/>
              </a:rPr>
              <a:t>th</a:t>
            </a:r>
            <a:r>
              <a:rPr lang="en-US" sz="1100" i="1" dirty="0" smtClean="0">
                <a:latin typeface="Lato" panose="020F0502020204030203" pitchFamily="34" charset="0"/>
              </a:rPr>
              <a:t> Street Bridge Park</a:t>
            </a:r>
            <a:endParaRPr lang="en-US" sz="1100" i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22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Equitable Development Plan Timeline</a:t>
            </a:r>
            <a:endParaRPr lang="en-US" dirty="0">
              <a:latin typeface="Lato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2017" y="2126357"/>
            <a:ext cx="8582416" cy="2587627"/>
            <a:chOff x="1947104" y="2365911"/>
            <a:chExt cx="7219650" cy="2176748"/>
          </a:xfrm>
        </p:grpSpPr>
        <p:sp>
          <p:nvSpPr>
            <p:cNvPr id="5" name="TextBox 9"/>
            <p:cNvSpPr txBox="1"/>
            <p:nvPr/>
          </p:nvSpPr>
          <p:spPr>
            <a:xfrm rot="19597648">
              <a:off x="1971360" y="2583247"/>
              <a:ext cx="1567798" cy="335534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 smtClean="0">
                  <a:solidFill>
                    <a:srgbClr val="FFC000"/>
                  </a:solidFill>
                  <a:latin typeface="Lato" panose="020F0502020204030203" pitchFamily="34" charset="0"/>
                </a:rPr>
                <a:t>Fall 2013</a:t>
              </a:r>
            </a:p>
            <a:p>
              <a:pPr algn="l"/>
              <a:r>
                <a:rPr lang="en-US" sz="1200" dirty="0" smtClean="0">
                  <a:latin typeface="Lato" panose="020F0502020204030203" pitchFamily="34" charset="0"/>
                </a:rPr>
                <a:t>First EDTF Meeting</a:t>
              </a:r>
              <a:endParaRPr lang="en-US" sz="1200" baseline="0" dirty="0">
                <a:latin typeface="Lato" panose="020F0502020204030203" pitchFamily="34" charset="0"/>
              </a:endParaRPr>
            </a:p>
            <a:p>
              <a:pPr algn="l"/>
              <a:endParaRPr lang="en-US" sz="1200" dirty="0">
                <a:latin typeface="Lato" panose="020F0502020204030203" pitchFamily="34" charset="0"/>
              </a:endParaRPr>
            </a:p>
          </p:txBody>
        </p:sp>
        <p:sp>
          <p:nvSpPr>
            <p:cNvPr id="6" name="TextBox 11"/>
            <p:cNvSpPr txBox="1"/>
            <p:nvPr/>
          </p:nvSpPr>
          <p:spPr>
            <a:xfrm rot="19597648">
              <a:off x="4832054" y="2421175"/>
              <a:ext cx="2114520" cy="40740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rgbClr val="FFC000"/>
                  </a:solidFill>
                  <a:latin typeface="Lato" panose="020F0502020204030203" pitchFamily="34" charset="0"/>
                </a:rPr>
                <a:t>April 2015</a:t>
              </a:r>
            </a:p>
            <a:p>
              <a:pPr algn="l"/>
              <a:r>
                <a:rPr lang="en-US" sz="1200" baseline="0" dirty="0" smtClean="0">
                  <a:latin typeface="Lato" panose="020F0502020204030203" pitchFamily="34" charset="0"/>
                </a:rPr>
                <a:t>Second stakeholder</a:t>
              </a:r>
              <a:r>
                <a:rPr lang="en-US" sz="1200" dirty="0" smtClean="0">
                  <a:latin typeface="Lato" panose="020F0502020204030203" pitchFamily="34" charset="0"/>
                </a:rPr>
                <a:t> meeting</a:t>
              </a:r>
              <a:endParaRPr lang="en-US" sz="1200" baseline="0" dirty="0">
                <a:latin typeface="Lato" panose="020F0502020204030203" pitchFamily="34" charset="0"/>
              </a:endParaRPr>
            </a:p>
            <a:p>
              <a:pPr algn="l"/>
              <a:endParaRPr lang="en-US" sz="1200" dirty="0">
                <a:latin typeface="Lato" panose="020F0502020204030203" pitchFamily="34" charset="0"/>
              </a:endParaRPr>
            </a:p>
          </p:txBody>
        </p:sp>
        <p:sp>
          <p:nvSpPr>
            <p:cNvPr id="7" name="TextBox 12"/>
            <p:cNvSpPr txBox="1"/>
            <p:nvPr/>
          </p:nvSpPr>
          <p:spPr>
            <a:xfrm rot="19597648">
              <a:off x="6044240" y="2365911"/>
              <a:ext cx="2064459" cy="38877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rgbClr val="FFC000"/>
                  </a:solidFill>
                  <a:latin typeface="Lato" panose="020F0502020204030203" pitchFamily="34" charset="0"/>
                </a:rPr>
                <a:t>June – November 2015</a:t>
              </a:r>
            </a:p>
            <a:p>
              <a:pPr algn="l"/>
              <a:r>
                <a:rPr lang="en-US" sz="1200" baseline="0" dirty="0" smtClean="0">
                  <a:latin typeface="Lato" panose="020F0502020204030203" pitchFamily="34" charset="0"/>
                </a:rPr>
                <a:t>Finalizing recommendations</a:t>
              </a:r>
              <a:endParaRPr lang="en-US" sz="1200" baseline="0" dirty="0">
                <a:latin typeface="Lato" panose="020F0502020204030203" pitchFamily="34" charset="0"/>
              </a:endParaRPr>
            </a:p>
            <a:p>
              <a:pPr algn="l"/>
              <a:endParaRPr lang="en-US" sz="1200" dirty="0">
                <a:latin typeface="Lato" panose="020F0502020204030203" pitchFamily="34" charset="0"/>
              </a:endParaRPr>
            </a:p>
          </p:txBody>
        </p:sp>
        <p:sp>
          <p:nvSpPr>
            <p:cNvPr id="8" name="TextBox 13"/>
            <p:cNvSpPr txBox="1"/>
            <p:nvPr/>
          </p:nvSpPr>
          <p:spPr>
            <a:xfrm rot="19597648">
              <a:off x="6193362" y="4127030"/>
              <a:ext cx="2020915" cy="41562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 smtClean="0">
                  <a:solidFill>
                    <a:srgbClr val="FFC000"/>
                  </a:solidFill>
                  <a:latin typeface="Lato" panose="020F0502020204030203" pitchFamily="34" charset="0"/>
                </a:rPr>
                <a:t>November 5, 2015</a:t>
              </a:r>
            </a:p>
            <a:p>
              <a:pPr algn="l"/>
              <a:r>
                <a:rPr lang="en-US" sz="1200" dirty="0" smtClean="0">
                  <a:latin typeface="Lato" panose="020F0502020204030203" pitchFamily="34" charset="0"/>
                </a:rPr>
                <a:t>Plan presentation at Community Development Finance Summit</a:t>
              </a:r>
              <a:endParaRPr lang="en-US" sz="1200" baseline="0" dirty="0">
                <a:latin typeface="Lato" panose="020F0502020204030203" pitchFamily="34" charset="0"/>
              </a:endParaRPr>
            </a:p>
            <a:p>
              <a:pPr algn="l"/>
              <a:endParaRPr lang="en-US" sz="1200" dirty="0">
                <a:latin typeface="Lato" panose="020F0502020204030203" pitchFamily="34" charset="0"/>
              </a:endParaRPr>
            </a:p>
          </p:txBody>
        </p:sp>
        <p:sp>
          <p:nvSpPr>
            <p:cNvPr id="9" name="TextBox 17"/>
            <p:cNvSpPr txBox="1"/>
            <p:nvPr/>
          </p:nvSpPr>
          <p:spPr>
            <a:xfrm rot="19597648">
              <a:off x="4438252" y="3867932"/>
              <a:ext cx="2051062" cy="36030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 smtClean="0">
                  <a:solidFill>
                    <a:srgbClr val="FFC000"/>
                  </a:solidFill>
                  <a:latin typeface="Lato" panose="020F0502020204030203" pitchFamily="34" charset="0"/>
                </a:rPr>
                <a:t>June 2015</a:t>
              </a:r>
            </a:p>
            <a:p>
              <a:pPr algn="l"/>
              <a:r>
                <a:rPr lang="en-US" sz="1200" baseline="0" dirty="0" smtClean="0">
                  <a:latin typeface="Lato" panose="020F0502020204030203" pitchFamily="34" charset="0"/>
                </a:rPr>
                <a:t>Public feedback meetings</a:t>
              </a:r>
              <a:endParaRPr lang="en-US" sz="1200" baseline="0" dirty="0">
                <a:latin typeface="Lato" panose="020F0502020204030203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47104" y="3653105"/>
              <a:ext cx="3706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Sep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60764" y="3653105"/>
              <a:ext cx="373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Oct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77630" y="3653105"/>
              <a:ext cx="3946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Nov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5336" y="3653105"/>
              <a:ext cx="3866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Dec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45026" y="3653105"/>
              <a:ext cx="3593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Jan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47466" y="3653105"/>
              <a:ext cx="3754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Feb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65936" y="3653105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Mar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05244" y="3653105"/>
              <a:ext cx="373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Apr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22110" y="3653105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May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74242" y="3653105"/>
              <a:ext cx="3642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Jun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81490" y="3653105"/>
              <a:ext cx="3289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Jul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53472" y="3653105"/>
              <a:ext cx="3866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Aug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83162" y="3653105"/>
              <a:ext cx="3706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Sep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96822" y="3653105"/>
              <a:ext cx="373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Oct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13688" y="3653105"/>
              <a:ext cx="3946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Nov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1394" y="3653105"/>
              <a:ext cx="3866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Dec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51148" y="3472993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2014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45026" y="3472993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2015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685124" y="3472993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2016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681080" y="3653105"/>
              <a:ext cx="3593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Lato" panose="020F0502020204030203" pitchFamily="34" charset="0"/>
                </a:rPr>
                <a:t>Jan</a:t>
              </a:r>
              <a:endParaRPr lang="en-US" sz="900" dirty="0">
                <a:latin typeface="Lato" panose="020F0502020204030203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043196" y="3429000"/>
              <a:ext cx="7123558" cy="10326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2"/>
            <p:cNvSpPr txBox="1"/>
            <p:nvPr/>
          </p:nvSpPr>
          <p:spPr>
            <a:xfrm rot="19597648">
              <a:off x="3927699" y="2412608"/>
              <a:ext cx="2201466" cy="47373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rgbClr val="FFC000"/>
                  </a:solidFill>
                  <a:latin typeface="Lato" panose="020F0502020204030203" pitchFamily="34" charset="0"/>
                </a:rPr>
                <a:t>February 2015</a:t>
              </a:r>
            </a:p>
            <a:p>
              <a:pPr algn="l"/>
              <a:r>
                <a:rPr lang="en-US" sz="1200" dirty="0" smtClean="0">
                  <a:latin typeface="Lato" panose="020F0502020204030203" pitchFamily="34" charset="0"/>
                </a:rPr>
                <a:t>First </a:t>
              </a:r>
              <a:r>
                <a:rPr lang="en-US" sz="1200" dirty="0">
                  <a:latin typeface="Lato" panose="020F0502020204030203" pitchFamily="34" charset="0"/>
                </a:rPr>
                <a:t>s</a:t>
              </a:r>
              <a:r>
                <a:rPr lang="en-US" sz="1200" baseline="0" dirty="0" smtClean="0">
                  <a:latin typeface="Lato" panose="020F0502020204030203" pitchFamily="34" charset="0"/>
                </a:rPr>
                <a:t>takeholder </a:t>
              </a:r>
              <a:r>
                <a:rPr lang="en-US" sz="1200" dirty="0">
                  <a:latin typeface="Lato" panose="020F0502020204030203" pitchFamily="34" charset="0"/>
                </a:rPr>
                <a:t>m</a:t>
              </a:r>
              <a:r>
                <a:rPr lang="en-US" sz="1200" baseline="0" dirty="0" smtClean="0">
                  <a:latin typeface="Lato" panose="020F0502020204030203" pitchFamily="34" charset="0"/>
                </a:rPr>
                <a:t>eeting</a:t>
              </a:r>
              <a:endParaRPr lang="en-US" sz="1200" baseline="0" dirty="0">
                <a:latin typeface="Lato" panose="020F0502020204030203" pitchFamily="34" charset="0"/>
              </a:endParaRPr>
            </a:p>
          </p:txBody>
        </p:sp>
        <p:sp>
          <p:nvSpPr>
            <p:cNvPr id="32" name="TextBox 11"/>
            <p:cNvSpPr txBox="1"/>
            <p:nvPr/>
          </p:nvSpPr>
          <p:spPr>
            <a:xfrm rot="19597648">
              <a:off x="7680601" y="2514368"/>
              <a:ext cx="1297781" cy="27020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rgbClr val="FFC000"/>
                  </a:solidFill>
                  <a:latin typeface="Lato" panose="020F0502020204030203" pitchFamily="34" charset="0"/>
                </a:rPr>
                <a:t>November 2015</a:t>
              </a:r>
            </a:p>
            <a:p>
              <a:pPr algn="l"/>
              <a:r>
                <a:rPr lang="en-US" sz="1200" baseline="0" dirty="0" smtClean="0">
                  <a:latin typeface="Lato" panose="020F0502020204030203" pitchFamily="34" charset="0"/>
                </a:rPr>
                <a:t>Begin </a:t>
              </a:r>
              <a:r>
                <a:rPr lang="en-US" sz="1200" dirty="0" smtClean="0">
                  <a:latin typeface="Lato" panose="020F0502020204030203" pitchFamily="34" charset="0"/>
                </a:rPr>
                <a:t>plan implementation</a:t>
              </a:r>
              <a:endParaRPr lang="en-US" sz="1200" baseline="0" dirty="0">
                <a:latin typeface="Lato" panose="020F0502020204030203" pitchFamily="34" charset="0"/>
              </a:endParaRPr>
            </a:p>
            <a:p>
              <a:pPr algn="l"/>
              <a:endParaRPr lang="en-US" sz="1200" dirty="0">
                <a:latin typeface="Lato" panose="020F0502020204030203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88008" y="3281273"/>
              <a:ext cx="2103120" cy="14772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3981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86870"/>
            <a:ext cx="4724399" cy="6113930"/>
          </a:xfrm>
        </p:spPr>
      </p:pic>
    </p:spTree>
    <p:extLst>
      <p:ext uri="{BB962C8B-B14F-4D97-AF65-F5344CB8AC3E}">
        <p14:creationId xmlns:p14="http://schemas.microsoft.com/office/powerpoint/2010/main" val="2272314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Lato Black" panose="020F0A02020204030203" pitchFamily="34" charset="0"/>
              </a:rPr>
              <a:t>Citi Foundation</a:t>
            </a:r>
            <a:r>
              <a:rPr lang="en-US" dirty="0" smtClean="0">
                <a:solidFill>
                  <a:schemeClr val="tx2"/>
                </a:solidFill>
                <a:latin typeface="Lato Black" panose="020F0A02020204030203" pitchFamily="34" charset="0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Lato Black" panose="020F0A02020204030203" pitchFamily="34" charset="0"/>
              </a:rPr>
            </a:br>
            <a:r>
              <a:rPr lang="en-US" dirty="0" smtClean="0">
                <a:latin typeface="Lato Black" panose="020F0A02020204030203" pitchFamily="34" charset="0"/>
              </a:rPr>
              <a:t> Welcome</a:t>
            </a:r>
            <a:endParaRPr lang="en-US" dirty="0"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21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Early progress</a:t>
            </a:r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04587"/>
            <a:ext cx="5334000" cy="4876800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Elevating Equity </a:t>
            </a:r>
            <a:r>
              <a:rPr lang="en-US" sz="1800" b="1" dirty="0" smtClean="0"/>
              <a:t>initiative</a:t>
            </a:r>
            <a:r>
              <a:rPr lang="en-US" sz="1800" dirty="0" smtClean="0"/>
              <a:t>:  </a:t>
            </a:r>
            <a:r>
              <a:rPr lang="en-US" sz="1800" dirty="0"/>
              <a:t>$50 million commitment by </a:t>
            </a:r>
            <a:r>
              <a:rPr lang="en-US" sz="1800" dirty="0" smtClean="0"/>
              <a:t>LISC DC </a:t>
            </a:r>
            <a:r>
              <a:rPr lang="en-US" sz="1800" dirty="0"/>
              <a:t>to invest in </a:t>
            </a:r>
            <a:r>
              <a:rPr lang="en-US" sz="1800" dirty="0" smtClean="0"/>
              <a:t>Bridge </a:t>
            </a:r>
            <a:r>
              <a:rPr lang="en-US" sz="1800" dirty="0"/>
              <a:t>Park Impact Area</a:t>
            </a:r>
            <a:endParaRPr lang="en-US" sz="18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JPMorgan </a:t>
            </a:r>
            <a:r>
              <a:rPr lang="en-US" sz="1800" dirty="0"/>
              <a:t>Chase </a:t>
            </a:r>
            <a:r>
              <a:rPr lang="en-US" sz="1800" dirty="0" smtClean="0"/>
              <a:t>contributed $250,000 to Bridge Park CLT in March.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82 </a:t>
            </a:r>
            <a:r>
              <a:rPr lang="en-US" sz="1800" dirty="0"/>
              <a:t>Anacostia residents to </a:t>
            </a:r>
            <a:r>
              <a:rPr lang="en-US" sz="1800" dirty="0" smtClean="0"/>
              <a:t>attended </a:t>
            </a:r>
            <a:r>
              <a:rPr lang="en-US" sz="1800" dirty="0"/>
              <a:t>informative workshops on tenants’ rights and  homeownership opportunities</a:t>
            </a:r>
            <a:r>
              <a:rPr lang="en-US" sz="1800" dirty="0" smtClean="0"/>
              <a:t>.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Bridge Park has contributed $30,000 in </a:t>
            </a:r>
            <a:r>
              <a:rPr lang="en-US" sz="1800" dirty="0" err="1"/>
              <a:t>downpayment</a:t>
            </a:r>
            <a:r>
              <a:rPr lang="en-US" sz="1800" dirty="0"/>
              <a:t> assistance for affordable housing</a:t>
            </a:r>
            <a:r>
              <a:rPr lang="en-US" sz="1800" dirty="0" smtClean="0"/>
              <a:t>.</a:t>
            </a:r>
            <a:endParaRPr lang="en-US" sz="18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Five Home Buyers Club members have purchased homes. 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38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households are either in pending negotiations or at a minimum mortgage ready.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36" y="685800"/>
            <a:ext cx="3111365" cy="2749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435" y="3733800"/>
            <a:ext cx="3542966" cy="23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6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874" y="685800"/>
            <a:ext cx="4010726" cy="5190352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</a:rPr>
              <a:t>Lessons learned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7772400" cy="3962400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Start early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Learn from the field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Data informed decisions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 intentional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Engage the community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Build early wins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gets measured gets done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Take a multi-sector approach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Add cultural equity platform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024541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latin typeface="Lato" panose="020F0502020204030203" pitchFamily="34" charset="0"/>
              </a:rPr>
              <a:t>Monitoring Implementation</a:t>
            </a:r>
            <a:endParaRPr lang="en-US" sz="4000" dirty="0">
              <a:latin typeface="Lato" panose="020F0502020204030203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80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Lato" panose="020F0502020204030203" pitchFamily="34" charset="0"/>
              </a:rPr>
              <a:t>Equitable Development Plan Advisory Committee</a:t>
            </a:r>
            <a:endParaRPr lang="en-US" sz="2800" dirty="0">
              <a:latin typeface="Lato" panose="020F050202020403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772400" cy="3276600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Monitor implementation of the Equitable Development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Identify potential programming partners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Meet regularly to evaluate implementation of recommendations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Drive opportunities for regular stakeholder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Shape additional action items as needed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152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38200" y="1673806"/>
            <a:ext cx="1828800" cy="1682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Lato" panose="020F0502020204030203" pitchFamily="34" charset="0"/>
              </a:rPr>
              <a:t>Urban Institute</a:t>
            </a:r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77000" y="1670304"/>
            <a:ext cx="1828800" cy="1682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Lato" panose="020F0502020204030203" pitchFamily="34" charset="0"/>
              </a:rPr>
              <a:t>LISC DC</a:t>
            </a:r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57600" y="1673806"/>
            <a:ext cx="1828800" cy="16789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Lato" panose="020F0502020204030203" pitchFamily="34" charset="0"/>
              </a:rPr>
              <a:t>Bridge Park</a:t>
            </a:r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7503" y="4193048"/>
            <a:ext cx="1554480" cy="128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Lato" panose="020F0502020204030203" pitchFamily="34" charset="0"/>
              </a:rPr>
              <a:t>Equitable Development Plan Advisory Committee</a:t>
            </a:r>
          </a:p>
          <a:p>
            <a:pPr algn="ctr"/>
            <a:r>
              <a:rPr lang="en-US" sz="1600" dirty="0" smtClean="0">
                <a:latin typeface="Lato" panose="020F0502020204030203" pitchFamily="34" charset="0"/>
              </a:rPr>
              <a:t>(EDPAC)</a:t>
            </a:r>
          </a:p>
        </p:txBody>
      </p:sp>
      <p:cxnSp>
        <p:nvCxnSpPr>
          <p:cNvPr id="13" name="Straight Connector 12"/>
          <p:cNvCxnSpPr>
            <a:stCxn id="8" idx="3"/>
            <a:endCxn id="10" idx="1"/>
          </p:cNvCxnSpPr>
          <p:nvPr/>
        </p:nvCxnSpPr>
        <p:spPr>
          <a:xfrm flipV="1">
            <a:off x="2667000" y="2513303"/>
            <a:ext cx="990600" cy="1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0" idx="3"/>
            <a:endCxn id="9" idx="1"/>
          </p:cNvCxnSpPr>
          <p:nvPr/>
        </p:nvCxnSpPr>
        <p:spPr>
          <a:xfrm flipV="1">
            <a:off x="5486400" y="2511552"/>
            <a:ext cx="990600" cy="1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11" idx="0"/>
          </p:cNvCxnSpPr>
          <p:nvPr/>
        </p:nvCxnSpPr>
        <p:spPr>
          <a:xfrm>
            <a:off x="4564743" y="3352800"/>
            <a:ext cx="0" cy="840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38200" y="3429000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ato" panose="020F0502020204030203" pitchFamily="34" charset="0"/>
              </a:rPr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ato" panose="020F0502020204030203" pitchFamily="34" charset="0"/>
              </a:rPr>
              <a:t>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ato" panose="020F0502020204030203" pitchFamily="34" charset="0"/>
              </a:rPr>
              <a:t>Continuous Improvement</a:t>
            </a:r>
            <a:endParaRPr lang="en-US" sz="1600" dirty="0">
              <a:latin typeface="Lato" panose="020F0502020204030203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77000" y="3429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ato" panose="020F0502020204030203" pitchFamily="34" charset="0"/>
              </a:rPr>
              <a:t>Institutional Support</a:t>
            </a:r>
            <a:endParaRPr lang="en-US" sz="16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05331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Storing Bridge Park Data</a:t>
            </a:r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 smtClean="0"/>
              <a:t>NeighborhoodInfo</a:t>
            </a:r>
            <a:r>
              <a:rPr lang="en-US" dirty="0" smtClean="0"/>
              <a:t> DC cleans and stores data from various sources, including national data </a:t>
            </a:r>
            <a:r>
              <a:rPr lang="en-US" dirty="0"/>
              <a:t>sources as well as administrative data from city agencies </a:t>
            </a:r>
            <a:r>
              <a:rPr lang="en-US" dirty="0" smtClean="0"/>
              <a:t>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 smtClean="0"/>
              <a:t>NeighborhoodInfo</a:t>
            </a:r>
            <a:r>
              <a:rPr lang="en-US" dirty="0" smtClean="0"/>
              <a:t> DC is currently supporting the Bridge Park Equitable Development Task Force by creating a specialized ‘data room’ within its data warehouse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Currently, the data room holds summarized results from numerous existing data sets for the 11</a:t>
            </a:r>
            <a:r>
              <a:rPr lang="en-US" baseline="30000" dirty="0" smtClean="0"/>
              <a:t>th</a:t>
            </a:r>
            <a:r>
              <a:rPr lang="en-US" dirty="0" smtClean="0"/>
              <a:t> Street Bridge Park target areas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We plan on expanding the inventory of the Bridge Park ‘data room’ as primary data from the Bridge Park’s programs are collected and data from secondary and administrative sources are updated</a:t>
            </a:r>
          </a:p>
        </p:txBody>
      </p:sp>
    </p:spTree>
    <p:extLst>
      <p:ext uri="{BB962C8B-B14F-4D97-AF65-F5344CB8AC3E}">
        <p14:creationId xmlns:p14="http://schemas.microsoft.com/office/powerpoint/2010/main" val="2657112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23783"/>
              </p:ext>
            </p:extLst>
          </p:nvPr>
        </p:nvGraphicFramePr>
        <p:xfrm>
          <a:off x="152398" y="152401"/>
          <a:ext cx="8839201" cy="671417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838202"/>
                <a:gridCol w="1990154"/>
                <a:gridCol w="1502475"/>
                <a:gridCol w="1502475"/>
                <a:gridCol w="1502475"/>
                <a:gridCol w="1503420"/>
              </a:tblGrid>
              <a:tr h="277126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29484" marR="294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Goals</a:t>
                      </a:r>
                      <a:endParaRPr lang="en-US" sz="1000" b="1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Inputs</a:t>
                      </a:r>
                      <a:endParaRPr lang="en-US" sz="1000" b="1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Outputs</a:t>
                      </a:r>
                      <a:endParaRPr lang="en-US" sz="1000" b="1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Intermediate outcomes</a:t>
                      </a:r>
                      <a:endParaRPr lang="en-US" sz="1000" b="1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Long-term outcomes</a:t>
                      </a:r>
                      <a:endParaRPr lang="en-US" sz="1000" b="1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 anchor="ctr"/>
                </a:tc>
              </a:tr>
              <a:tr h="156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900" dirty="0">
                          <a:effectLst/>
                        </a:rPr>
                        <a:t>Workforce development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Ensure neighboring residents in Wards 6, 7, and 8, and harder-to-employ District residents are prioritized in the application process and hired for construction jobs on the Bridge Park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Create a community workforce agreement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Establish hiring plan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Local hiring goals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Living wages for all jobs on the Bridge Park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Labor monitoring and reporting systems hold employers accountable for community workforce agreement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Nearby residents are recruited and skills training is employed</a:t>
                      </a:r>
                      <a:endParaRPr lang="en-US" sz="90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Neighborhood residents are hired for jobs on the Bridge Park, construction or otherwise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Incomes for families in the Bridge Park area increase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Employers on the Bridge Park will comply with Ban the Box and other local regulations</a:t>
                      </a:r>
                      <a:endParaRPr lang="en-US" sz="90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Unemployment for surrounding residents of the Bridge Park decreases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Families in the Bridge Park area have greater access to economic mobility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Employees are better trained to obtain jobs outside the Bridge Park 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</a:tr>
              <a:tr h="20412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900" dirty="0">
                          <a:effectLst/>
                        </a:rPr>
                        <a:t>Small business development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Support and nurture a thriving network of small businesses that operate on the Bridge Park 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Leverage the Bridge Park to build and sustain small businesses in the surrounding community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Connect the Bridge Park to business corridors on both sides of the Anacostia River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Establish kiosk-based food service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Identify businesses for contracting opportunities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Connect businesses to community nonprofits and financial institutions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Advocate for small businesses in vacant properties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Connect business incubators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Streetscape improvements on both sides of the park</a:t>
                      </a:r>
                      <a:endParaRPr lang="en-US" sz="8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Additional food vendors and retail spaces in Bridge Park impact area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Mentorships form between businesses in the Bridge Park impact area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Self-sustaining community of small businesses forms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Walkability improves on both sides of the park and to nearby neighborhoods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Residents have more food choices within the Bridge Park impact area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Businesses have increased access to workforce training strategies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City-owned property is redeveloped for local businesses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Capital </a:t>
                      </a:r>
                      <a:r>
                        <a:rPr lang="en-US" sz="900" dirty="0" err="1">
                          <a:effectLst/>
                        </a:rPr>
                        <a:t>Bikeshare</a:t>
                      </a:r>
                      <a:r>
                        <a:rPr lang="en-US" sz="900" dirty="0">
                          <a:effectLst/>
                        </a:rPr>
                        <a:t> stations are added, and public transportation becomes more easily accessible 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Businesses access a wider customer base 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Minority and women-owned businesses get more activity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Business partnerships can advocate together for future neighborhood change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More small businesses attain property east of the Bridge Park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Vacant property is filled by businesses 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</a:tr>
              <a:tr h="27413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900" dirty="0">
                          <a:effectLst/>
                        </a:rPr>
                        <a:t>Affordable housing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Collect, organize, and disseminate resources regarding housing opportunities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Work with city agencies and nonprofits to preserve existing affordable housing, and leverage additional resources to build new affordable housing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Engage and participate in partnerships with housing community to advocate for preservation of existing affordable housing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Educate residents about DC legislation and tenant rights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Promote participation in a five-year consolidated plan update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Partner with homeownership initiatives within the Bridge Park impact area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Secure funding for down payment assistance program and Manna’s Home Buyers Club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Community Land Trust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Partner with DC Housing Authority to bring Build First to nearby properties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effectLst/>
                        </a:rPr>
                        <a:t>Door-to-door canvassing</a:t>
                      </a:r>
                      <a:endParaRPr lang="en-US" sz="8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Partnerships with local agencies involved in tenant rights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Language in a five-year consolidated plan update includes vacant and blighted properties in Bridge Park impact area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Vacant and blighted properties will be converted to additional affordable units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Down payment assistance will be made available in Bridge Park impact area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Tenants can access financing to purchase property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Residents can access financial and homeownership services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Homeownership campaign is active within Bridge Park impact area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More nonprofits and philanthropic funders are involved in securing affordable housing in the Bridge Park impact area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Homeownership in the Bridge Park impact area increases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Residents in the Bridge Park impact area have more access to wealth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Residents are empowered to advocate for affordable housing in the neighborhood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More affordable housing options are available near the Bridge Park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Establishment of a sustainable Community Land Trust</a:t>
                      </a:r>
                      <a:endParaRPr lang="en-US" sz="900" dirty="0">
                        <a:effectLst/>
                        <a:latin typeface="Lato"/>
                        <a:ea typeface="Times New Roman"/>
                        <a:cs typeface="Times New Roman"/>
                      </a:endParaRPr>
                    </a:p>
                  </a:txBody>
                  <a:tcPr marL="29484" marR="2948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77257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744117"/>
              </p:ext>
            </p:extLst>
          </p:nvPr>
        </p:nvGraphicFramePr>
        <p:xfrm>
          <a:off x="304800" y="457201"/>
          <a:ext cx="8686800" cy="5867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/>
                <a:gridCol w="5821917"/>
                <a:gridCol w="1493283"/>
              </a:tblGrid>
              <a:tr h="58517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Category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Baseline Data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(population level for Bridge Park area)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Source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8129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Workforce</a:t>
                      </a:r>
                      <a:endParaRPr lang="en-US" sz="18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persons 16-64 years in labor force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persons in labor force who are employed (employment rate)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persons below federal poverty level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persons by race/ethnicity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persons 25+ years with a HS diploma or equivalent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persons 25+ years with some postsecondary education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persons receiving TANF benefits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persons receiving SNAP benefits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American Community </a:t>
                      </a:r>
                      <a:r>
                        <a:rPr lang="en-US" sz="1600" dirty="0" smtClean="0">
                          <a:effectLst/>
                        </a:rPr>
                        <a:t>Survey; DC Department</a:t>
                      </a:r>
                      <a:r>
                        <a:rPr lang="en-US" sz="1600" baseline="0" dirty="0" smtClean="0">
                          <a:effectLst/>
                        </a:rPr>
                        <a:t> of Human Services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409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</a:rPr>
                        <a:t>Small Business</a:t>
                      </a:r>
                      <a:endParaRPr lang="en-US" sz="20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businesses in main business corridor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unused spaces in business corridor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small businesses owned by residents of Bridge Park area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violent crimes reported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property crimes reported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Dunn and Bradstreet; </a:t>
                      </a:r>
                      <a:r>
                        <a:rPr lang="en-US" sz="1600" dirty="0" smtClean="0">
                          <a:effectLst/>
                        </a:rPr>
                        <a:t>MPD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248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7675870"/>
              </p:ext>
            </p:extLst>
          </p:nvPr>
        </p:nvGraphicFramePr>
        <p:xfrm>
          <a:off x="304800" y="457200"/>
          <a:ext cx="8686800" cy="5867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7800"/>
                <a:gridCol w="5745717"/>
                <a:gridCol w="1493283"/>
              </a:tblGrid>
              <a:tr h="6140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Category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Baseline Data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(population level for Bridge Park area)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Source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5337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</a:rPr>
                        <a:t>Affordable Housing</a:t>
                      </a:r>
                      <a:endParaRPr lang="en-US" sz="20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building permits issued for residential construction/rehab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affordable units from Preservation Catalog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renter households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homeowner households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homeowner households (homeownership rate)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renters with severe housing cost burden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homeowners with severe housing cost burden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home sales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median sales price of SF homes/condominiums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% of residential property owned by area residents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mortgage-financed home purchases by race/ethnicity of buyer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Lato"/>
                        <a:buChar char="-"/>
                      </a:pPr>
                      <a:r>
                        <a:rPr lang="en-US" sz="1800" dirty="0">
                          <a:effectLst/>
                        </a:rPr>
                        <a:t># of mortgage-financed home purchases by income of buyer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DCRA; DC Preservation Catalog; Real property data; HMDA</a:t>
                      </a:r>
                      <a:endParaRPr lang="en-US" sz="1600" dirty="0">
                        <a:effectLst/>
                        <a:latin typeface="Lato Regular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904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Progress as of March 2017</a:t>
            </a:r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7772400" cy="4038600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Socioeconomic demographics and employment trends are available from the </a:t>
            </a:r>
            <a:r>
              <a:rPr lang="en-US" b="1" dirty="0" smtClean="0"/>
              <a:t>Decennial Census </a:t>
            </a:r>
            <a:r>
              <a:rPr lang="en-US" dirty="0" smtClean="0"/>
              <a:t>and </a:t>
            </a:r>
            <a:r>
              <a:rPr lang="en-US" b="1" dirty="0" smtClean="0"/>
              <a:t>American Communities Survey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Information on housing subsidies and affordable units from the </a:t>
            </a:r>
            <a:r>
              <a:rPr lang="en-US" b="1" dirty="0" smtClean="0"/>
              <a:t>DC Preservation Catalog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Historic inventory of residential units, property sales, and ownership from the </a:t>
            </a:r>
            <a:r>
              <a:rPr lang="en-US" b="1" dirty="0" smtClean="0"/>
              <a:t>DC Real Property Tax Database </a:t>
            </a:r>
            <a:endParaRPr lang="en-US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80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Featured Panelists + 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14400" y="1905000"/>
            <a:ext cx="7543800" cy="38163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</a:rPr>
              <a:t>Somala </a:t>
            </a:r>
            <a:r>
              <a:rPr lang="en-US" b="1" dirty="0" smtClean="0">
                <a:latin typeface="Lato" panose="020F0502020204030203" pitchFamily="34" charset="0"/>
              </a:rPr>
              <a:t>Diby</a:t>
            </a:r>
            <a:r>
              <a:rPr lang="en-US" dirty="0" smtClean="0">
                <a:latin typeface="Lato" panose="020F0502020204030203" pitchFamily="34" charset="0"/>
              </a:rPr>
              <a:t>, Research </a:t>
            </a:r>
            <a:r>
              <a:rPr lang="en-US" dirty="0">
                <a:latin typeface="Lato" panose="020F0502020204030203" pitchFamily="34" charset="0"/>
              </a:rPr>
              <a:t>Assistant, Urban </a:t>
            </a:r>
            <a:r>
              <a:rPr lang="en-US" dirty="0" smtClean="0">
                <a:latin typeface="Lato" panose="020F0502020204030203" pitchFamily="34" charset="0"/>
              </a:rPr>
              <a:t>Institute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Lato" panose="020F0502020204030203" pitchFamily="34" charset="0"/>
              </a:rPr>
              <a:t>11</a:t>
            </a:r>
            <a:r>
              <a:rPr lang="en-US" baseline="30000" dirty="0" smtClean="0">
                <a:latin typeface="Lato" panose="020F0502020204030203" pitchFamily="34" charset="0"/>
              </a:rPr>
              <a:t>th</a:t>
            </a:r>
            <a:r>
              <a:rPr lang="en-US" dirty="0" smtClean="0">
                <a:latin typeface="Lato" panose="020F0502020204030203" pitchFamily="34" charset="0"/>
              </a:rPr>
              <a:t> </a:t>
            </a:r>
            <a:r>
              <a:rPr lang="en-US" dirty="0">
                <a:latin typeface="Lato" panose="020F0502020204030203" pitchFamily="34" charset="0"/>
              </a:rPr>
              <a:t>Street Bridge </a:t>
            </a:r>
            <a:r>
              <a:rPr lang="en-US" dirty="0" smtClean="0">
                <a:latin typeface="Lato" panose="020F0502020204030203" pitchFamily="34" charset="0"/>
              </a:rPr>
              <a:t>Park</a:t>
            </a:r>
          </a:p>
          <a:p>
            <a:pPr lvl="1"/>
            <a:endParaRPr lang="en-US" sz="1000" dirty="0" smtClean="0"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</a:rPr>
              <a:t>Seema D. Iyer, </a:t>
            </a:r>
            <a:r>
              <a:rPr lang="en-US" b="1" dirty="0" smtClean="0">
                <a:latin typeface="Lato" panose="020F0502020204030203" pitchFamily="34" charset="0"/>
              </a:rPr>
              <a:t>PhD, </a:t>
            </a:r>
            <a:r>
              <a:rPr lang="en-US" dirty="0" smtClean="0">
                <a:latin typeface="Lato" panose="020F0502020204030203" pitchFamily="34" charset="0"/>
              </a:rPr>
              <a:t>Associate </a:t>
            </a:r>
            <a:r>
              <a:rPr lang="en-US" dirty="0">
                <a:latin typeface="Lato" panose="020F0502020204030203" pitchFamily="34" charset="0"/>
              </a:rPr>
              <a:t>Director, Jacob France </a:t>
            </a:r>
            <a:r>
              <a:rPr lang="en-US" dirty="0" smtClean="0">
                <a:latin typeface="Lato" panose="020F0502020204030203" pitchFamily="34" charset="0"/>
              </a:rPr>
              <a:t>Institute</a:t>
            </a:r>
          </a:p>
          <a:p>
            <a:pPr marL="808038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Lato" panose="020F0502020204030203" pitchFamily="34" charset="0"/>
              </a:rPr>
              <a:t>Baltimore Neighborhood Indicators Alliance (BNIA)</a:t>
            </a:r>
          </a:p>
          <a:p>
            <a:pPr marL="617538" lvl="1" indent="0">
              <a:buNone/>
            </a:pPr>
            <a:endParaRPr lang="en-US" dirty="0" smtClean="0"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Lato" panose="020F0502020204030203" pitchFamily="34" charset="0"/>
              </a:rPr>
              <a:t>Q+A</a:t>
            </a:r>
          </a:p>
          <a:p>
            <a:pPr marL="808038" lvl="1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</a:endParaRPr>
          </a:p>
          <a:p>
            <a:pPr indent="0"/>
            <a:endParaRPr lang="en-US" sz="1300" dirty="0" smtClean="0">
              <a:latin typeface="Lato" panose="020F0502020204030203" pitchFamily="34" charset="0"/>
            </a:endParaRPr>
          </a:p>
          <a:p>
            <a:pPr indent="-19050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991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Sources we still need</a:t>
            </a:r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777240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Upcoming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Statistics on crime from the </a:t>
            </a:r>
            <a:r>
              <a:rPr lang="en-US" b="1" dirty="0">
                <a:solidFill>
                  <a:schemeClr val="tx1"/>
                </a:solidFill>
              </a:rPr>
              <a:t>Metropolitan Police </a:t>
            </a:r>
            <a:r>
              <a:rPr lang="en-US" b="1" dirty="0" smtClean="0">
                <a:solidFill>
                  <a:schemeClr val="tx1"/>
                </a:solidFill>
              </a:rPr>
              <a:t>Department</a:t>
            </a:r>
            <a:endParaRPr lang="en-US" dirty="0" smtClean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Program </a:t>
            </a:r>
            <a:r>
              <a:rPr lang="en-US" dirty="0">
                <a:solidFill>
                  <a:schemeClr val="tx1"/>
                </a:solidFill>
              </a:rPr>
              <a:t>data on </a:t>
            </a:r>
            <a:r>
              <a:rPr lang="en-US" b="1" dirty="0">
                <a:solidFill>
                  <a:schemeClr val="tx1"/>
                </a:solidFill>
              </a:rPr>
              <a:t>SNAP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b="1" dirty="0">
                <a:solidFill>
                  <a:schemeClr val="tx1"/>
                </a:solidFill>
              </a:rPr>
              <a:t>TANF</a:t>
            </a:r>
            <a:r>
              <a:rPr lang="en-US" dirty="0">
                <a:solidFill>
                  <a:schemeClr val="tx1"/>
                </a:solidFill>
              </a:rPr>
              <a:t> participation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Prevalence of mortgage-financed home purchases from the </a:t>
            </a:r>
            <a:r>
              <a:rPr lang="en-US" b="1" dirty="0">
                <a:solidFill>
                  <a:schemeClr val="tx1"/>
                </a:solidFill>
              </a:rPr>
              <a:t>Home Mortgage Disclosure Act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Summary of building permits issued for residential construction and rehabilitation from </a:t>
            </a:r>
            <a:r>
              <a:rPr lang="en-US" b="1" dirty="0" smtClean="0">
                <a:solidFill>
                  <a:schemeClr val="tx1"/>
                </a:solidFill>
              </a:rPr>
              <a:t>DCRA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be collected/ purchased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Small business data from vendor </a:t>
            </a:r>
            <a:r>
              <a:rPr lang="en-US" b="1" dirty="0" smtClean="0">
                <a:solidFill>
                  <a:schemeClr val="tx1"/>
                </a:solidFill>
              </a:rPr>
              <a:t>Dunn and Bradstreet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Updated vital statistics from the </a:t>
            </a:r>
            <a:r>
              <a:rPr lang="en-US" b="1" dirty="0" smtClean="0">
                <a:solidFill>
                  <a:schemeClr val="tx1"/>
                </a:solidFill>
              </a:rPr>
              <a:t>DC Department of Health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Primary data from the Bridge Park and its affiliates</a:t>
            </a:r>
            <a:endParaRPr lang="en-US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660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Considerations for EDPAC</a:t>
            </a:r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772400" cy="3276600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Analyze and set baselines for additional housing, small business, and employment variables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Identify potential government agencies to establish data sharing agreements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Public-facing data products</a:t>
            </a:r>
          </a:p>
        </p:txBody>
      </p:sp>
    </p:spTree>
    <p:extLst>
      <p:ext uri="{BB962C8B-B14F-4D97-AF65-F5344CB8AC3E}">
        <p14:creationId xmlns:p14="http://schemas.microsoft.com/office/powerpoint/2010/main" val="2503814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+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0"/>
            <a:ext cx="3571875" cy="1600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latin typeface="Lato" panose="020F0502020204030203" pitchFamily="34" charset="0"/>
              </a:rPr>
              <a:t>Somala Diby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Lato" panose="020F0502020204030203" pitchFamily="34" charset="0"/>
              </a:rPr>
              <a:t>Research Assistant, Urban Institute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Lato" panose="020F0502020204030203" pitchFamily="34" charset="0"/>
              </a:rPr>
              <a:t>sdiby@urban.org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Lato" panose="020F0502020204030203" pitchFamily="34" charset="0"/>
              </a:rPr>
              <a:t>202-261-5341</a:t>
            </a:r>
          </a:p>
          <a:p>
            <a:endParaRPr lang="en-US" sz="1800" dirty="0">
              <a:latin typeface="Lato" panose="020F050202020403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5638800"/>
            <a:ext cx="3489324" cy="838200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Lato" panose="020F0502020204030203" pitchFamily="34" charset="0"/>
                <a:hlinkClick r:id="rId2"/>
              </a:rPr>
              <a:t>@</a:t>
            </a:r>
            <a:r>
              <a:rPr lang="en-US" sz="1600" dirty="0" err="1">
                <a:latin typeface="Lato" panose="020F0502020204030203" pitchFamily="34" charset="0"/>
                <a:hlinkClick r:id="rId2"/>
              </a:rPr>
              <a:t>NborhoodInfoDC</a:t>
            </a:r>
            <a:endParaRPr lang="en-US" sz="1600" dirty="0">
              <a:latin typeface="Lato" panose="020F0502020204030203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Lato" panose="020F0502020204030203" pitchFamily="34" charset="0"/>
              </a:rPr>
              <a:t>neighborhoodinfodc.org</a:t>
            </a:r>
            <a:endParaRPr lang="en-US" sz="1600" dirty="0">
              <a:latin typeface="Lato" panose="020F0502020204030203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Lato" panose="020F0502020204030203" pitchFamily="34" charset="0"/>
              </a:rPr>
              <a:t>bridgepark.org</a:t>
            </a:r>
            <a:endParaRPr lang="en-US" sz="1600" dirty="0">
              <a:latin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Lato" panose="020F0502020204030203" pitchFamily="34" charset="0"/>
            </a:endParaRPr>
          </a:p>
        </p:txBody>
      </p:sp>
      <p:pic>
        <p:nvPicPr>
          <p:cNvPr id="3074" name="Picture 2" descr="D:\Box Sync\NeighborhoodInfo DC\Projects\Bridge Park\Admin\BP Stock Photos\14_Anacostia Crossing_21ST CENTRURY PLAY SPACE_Copyright OL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153400" cy="40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106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" y="5334000"/>
            <a:ext cx="2286000" cy="1233669"/>
          </a:xfrm>
        </p:spPr>
        <p:txBody>
          <a:bodyPr>
            <a:normAutofit/>
          </a:bodyPr>
          <a:lstStyle/>
          <a:p>
            <a:pPr marL="0" lvl="2" algn="l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rgbClr val="347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#VitalSigns15</a:t>
            </a:r>
            <a:endParaRPr lang="en-US" dirty="0">
              <a:solidFill>
                <a:srgbClr val="3477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2" algn="l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rgbClr val="347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dirty="0" err="1" smtClean="0">
                <a:solidFill>
                  <a:srgbClr val="347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bniajfi</a:t>
            </a:r>
            <a:endParaRPr lang="en-US" dirty="0">
              <a:solidFill>
                <a:srgbClr val="3477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2" algn="l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>
                <a:solidFill>
                  <a:srgbClr val="347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www.bniajfi.org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1" y="1282368"/>
            <a:ext cx="6857999" cy="1143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Integrating Data to Advance Equity in Baltimore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1441223"/>
            <a:ext cx="3123127" cy="3049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630177"/>
            <a:ext cx="2952751" cy="124814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76600" y="4490360"/>
            <a:ext cx="5715000" cy="13715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/>
                </a:solidFill>
              </a:rPr>
              <a:t>Community Progress Makers </a:t>
            </a:r>
            <a:r>
              <a:rPr lang="en-US" sz="2000" dirty="0">
                <a:solidFill>
                  <a:schemeClr val="accent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Series Webinar</a:t>
            </a:r>
          </a:p>
          <a:p>
            <a:pPr algn="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Seema D. Iyer, P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hD</a:t>
            </a:r>
          </a:p>
          <a:p>
            <a:pPr algn="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Associate Director, Jacob France Institute</a:t>
            </a:r>
          </a:p>
        </p:txBody>
      </p:sp>
    </p:spTree>
    <p:extLst>
      <p:ext uri="{BB962C8B-B14F-4D97-AF65-F5344CB8AC3E}">
        <p14:creationId xmlns:p14="http://schemas.microsoft.com/office/powerpoint/2010/main" val="24682336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838200"/>
          </a:xfrm>
        </p:spPr>
        <p:txBody>
          <a:bodyPr/>
          <a:lstStyle/>
          <a:p>
            <a:r>
              <a:rPr lang="en-US" b="1" dirty="0" smtClean="0"/>
              <a:t>What is Neighborhood?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274539" y="3242200"/>
          <a:ext cx="8842248" cy="361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381000" y="1371601"/>
            <a:ext cx="8540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Baltimore is a City of Neighborhoods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Durable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properties of places based on people, history, geography </a:t>
            </a:r>
          </a:p>
          <a:p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Robert Sampson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Great American City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21279577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Community Based Indicators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143000"/>
            <a:ext cx="5105400" cy="54102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Neighborhood context influences how activities and policies take hold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Bits of information that, when combined, generate a picture of what is happening in a local system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They provide insight into and ongoing monitoring of the overall </a:t>
            </a:r>
            <a:r>
              <a:rPr lang="en-US" sz="2400" i="1" dirty="0">
                <a:latin typeface="Calibri" panose="020F0502020204030204" pitchFamily="34" charset="0"/>
              </a:rPr>
              <a:t>direction</a:t>
            </a:r>
            <a:r>
              <a:rPr lang="en-US" sz="2400" dirty="0">
                <a:latin typeface="Calibri" panose="020F0502020204030204" pitchFamily="34" charset="0"/>
              </a:rPr>
              <a:t> of a community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2000" i="1" dirty="0">
                <a:latin typeface="Calibri" panose="020F0502020204030204" pitchFamily="34" charset="0"/>
              </a:rPr>
              <a:t>Rhonda Phillips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b="1" dirty="0">
                <a:latin typeface="Calibri" panose="020F0502020204030204" pitchFamily="34" charset="0"/>
              </a:rPr>
              <a:t>Community Indicators </a:t>
            </a:r>
            <a:r>
              <a:rPr lang="en-US" sz="2000" dirty="0">
                <a:latin typeface="Calibri" panose="020F0502020204030204" pitchFamily="34" charset="0"/>
              </a:rPr>
              <a:t>2003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/>
          </p:nvPr>
        </p:nvGraphicFramePr>
        <p:xfrm>
          <a:off x="5136741" y="1223170"/>
          <a:ext cx="3985491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57906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19417"/>
            <a:ext cx="77724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History of BNIA-JFI</a:t>
            </a:r>
            <a:endParaRPr lang="en-US" b="1" dirty="0"/>
          </a:p>
        </p:txBody>
      </p:sp>
      <p:sp>
        <p:nvSpPr>
          <p:cNvPr id="922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46304" y="6210300"/>
            <a:ext cx="457200" cy="45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32" indent="-28574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71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349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B1003CC-1E65-4A25-8C04-CD0A37F1E024}" type="slidenum">
              <a:rPr lang="en-US" sz="1400">
                <a:solidFill>
                  <a:srgbClr val="FFFFFF"/>
                </a:solidFill>
              </a:rPr>
              <a:pPr eaLnBrk="1" hangingPunct="1"/>
              <a:t>36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39395" y="1021080"/>
            <a:ext cx="7509207" cy="5562600"/>
          </a:xfrm>
        </p:spPr>
        <p:txBody>
          <a:bodyPr>
            <a:normAutofit/>
          </a:bodyPr>
          <a:lstStyle/>
          <a:p>
            <a:pPr marL="365751" indent="-283457">
              <a:buFontTx/>
              <a:buChar char="•"/>
              <a:defRPr/>
            </a:pPr>
            <a:r>
              <a:rPr lang="en-US" sz="2400" dirty="0">
                <a:latin typeface="Calibri" panose="020F0502020204030204" pitchFamily="34" charset="0"/>
              </a:rPr>
              <a:t>Advanced information systems with integrated and recurrently updated information on neighborhood conditions in their cities</a:t>
            </a:r>
            <a:br>
              <a:rPr lang="en-US" sz="2400" dirty="0">
                <a:latin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</a:endParaRPr>
          </a:p>
          <a:p>
            <a:pPr marL="365751" indent="-283457">
              <a:buFontTx/>
              <a:buChar char="•"/>
              <a:defRPr/>
            </a:pPr>
            <a:r>
              <a:rPr lang="en-US" sz="2400" dirty="0">
                <a:latin typeface="Calibri" panose="020F0502020204030204" pitchFamily="34" charset="0"/>
              </a:rPr>
              <a:t>“Democratization of Data” Overcome the resistance of local public agencies to sharing data</a:t>
            </a:r>
          </a:p>
          <a:p>
            <a:pPr marL="365751" indent="-283457">
              <a:buFontTx/>
              <a:buChar char="•"/>
              <a:defRPr/>
            </a:pPr>
            <a:endParaRPr lang="en-US" sz="2400" dirty="0">
              <a:latin typeface="Calibri" panose="020F0502020204030204" pitchFamily="34" charset="0"/>
            </a:endParaRPr>
          </a:p>
          <a:p>
            <a:pPr marL="365751" indent="-283457">
              <a:buFontTx/>
              <a:buChar char="•"/>
              <a:defRPr/>
            </a:pPr>
            <a:r>
              <a:rPr lang="en-US" sz="2400" dirty="0">
                <a:latin typeface="Calibri" panose="020F0502020204030204" pitchFamily="34" charset="0"/>
              </a:rPr>
              <a:t>Baltimore one of the first cities</a:t>
            </a:r>
          </a:p>
          <a:p>
            <a:pPr marL="640064" lvl="1" indent="-283457">
              <a:buFontTx/>
              <a:buChar char="•"/>
              <a:defRPr/>
            </a:pPr>
            <a:r>
              <a:rPr lang="en-US" sz="2000" dirty="0">
                <a:latin typeface="Calibri" panose="020F0502020204030204" pitchFamily="34" charset="0"/>
              </a:rPr>
              <a:t>Now 36 partners</a:t>
            </a:r>
            <a:br>
              <a:rPr lang="en-US" sz="2000" dirty="0">
                <a:latin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</a:endParaRPr>
          </a:p>
          <a:p>
            <a:pPr marL="365751" indent="-283457">
              <a:buFontTx/>
              <a:buChar char="•"/>
              <a:defRPr/>
            </a:pPr>
            <a:r>
              <a:rPr lang="en-US" sz="2400" dirty="0">
                <a:latin typeface="Calibri" panose="020F0502020204030204" pitchFamily="34" charset="0"/>
              </a:rPr>
              <a:t>Moved to the Jacob France Institute </a:t>
            </a:r>
          </a:p>
          <a:p>
            <a:pPr marL="82294" indent="0">
              <a:buNone/>
              <a:defRPr/>
            </a:pPr>
            <a:r>
              <a:rPr lang="en-US" sz="2400" dirty="0">
                <a:latin typeface="Calibri" panose="020F0502020204030204" pitchFamily="34" charset="0"/>
              </a:rPr>
              <a:t>    in 2007</a:t>
            </a:r>
          </a:p>
          <a:p>
            <a:pPr marL="365751" indent="-283457">
              <a:buFontTx/>
              <a:buChar char="•"/>
              <a:defRPr/>
            </a:pPr>
            <a:endParaRPr lang="en-US" sz="2400" dirty="0">
              <a:latin typeface="Calibri" panose="020F0502020204030204" pitchFamily="34" charset="0"/>
            </a:endParaRPr>
          </a:p>
          <a:p>
            <a:pPr marL="82294" indent="0">
              <a:buNone/>
              <a:defRPr/>
            </a:pP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0" name="Picture 9" descr="nn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9621" y="3581403"/>
            <a:ext cx="2971800" cy="25257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59"/>
          <a:stretch/>
        </p:blipFill>
        <p:spPr>
          <a:xfrm>
            <a:off x="7907482" y="2169954"/>
            <a:ext cx="1043940" cy="11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40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eft Arrow 18"/>
          <p:cNvSpPr/>
          <p:nvPr/>
        </p:nvSpPr>
        <p:spPr>
          <a:xfrm rot="16200000">
            <a:off x="4057651" y="4133851"/>
            <a:ext cx="762000" cy="41910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247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146304" y="6210300"/>
            <a:ext cx="457200" cy="45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32" indent="-28574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71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349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0603C3-0E99-49C5-804D-7D495096B2A8}" type="slidenum">
              <a:rPr lang="en-US" sz="1400">
                <a:solidFill>
                  <a:srgbClr val="FFFFFF"/>
                </a:solidFill>
              </a:rPr>
              <a:pPr eaLnBrk="1" hangingPunct="1"/>
              <a:t>37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10246" name="Picture 10" descr="http://thetraccompany.com/images/blinks/infous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859632"/>
            <a:ext cx="1613564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AutoShape 13" descr="data:image/jpg;base64,/9j/4AAQSkZJRgABAQAAAQABAAD/2wCEAAkGBhQSERUUEhQVEhQVFA8QFBAUFRYUFBUUFBQVFBQUFBQXHCYeFxkkGRQUHy8gIycpLCwsFR4xNTAqNSYrLCkBCQoKDgwOGg8PGi4kHyUpKSwsKSwsKiwsKSwsLiksNCwsLCwsLCwsLCwsLCwsLCwpLCwsKSwsLCwsKSwsLCkpLP/AABEIALcBEwMBIgACEQEDEQH/xAAcAAABBQEBAQAAAAAAAAAAAAAAAQIDBAUGBwj/xAA/EAABAwIDBQQJAQcEAgMAAAABAAIDBBEFITEGEkFRcRNhgZEUIjJCUqGxwdEHFSNicpLC4TOCovGDkxZDU//EABsBAAEFAQEAAAAAAAAAAAAAAAABAgMEBQYH/8QAMhEAAgEDAgMFBwUBAQEAAAAAAAECAwQREjEFIUETUWGRoRQVIjJxgbEzQlLR8MHhI//aAAwDAQACEQMRAD8A9TATgEAJwCAABOsgJ1kACVCR5sEAc7tLUZWV7AXfugufxufek6LewH2SFg3T1ybNetFU6EYmshCAFRKAIS2QgBEWSoQAWQlsiyAEQhCAEskITkEJAG2SWTyEiAGpCE4hBSMBiSycQkSCjSE0hPTSkFGEJpCkTCeaQQjcE0hSJhSCjCFE4KZwTCEgEVkJShAuTUCcAgJQuzKgoCcEgCVACgKtiEu6w+KtLE2kqbNt4KOrLTBsnt6euoonLyO3n35ldPgRzI/huuXhHrDqujwmS0oHMELDxlM0eKPGhLvN4JyROCqmeIhLZCQBEWS2QgAQhCQBCEWSoQAlkJUWQA1FkpCRxtrl1SAIQkTTOOFz0H30TS5x0AHU3+Q/KY2hcD015trl1yTTCTq49G2b89fmkFO3lfvOZ+ablgN9Jbw9b+UE/PRNLnHRtu9x+wVgppRh9RSDs3HV39It+Smmmbyv3nP6qwUwowgGtFkxzU8pjhf/ABkkwAxxtrkoHVA4Z9BdS+jN5X7zmfmgtScxSr2jvg8yEimMo5j5JUcwNQBOQEq7QqChKCkCEAOJXHbQ1O8+3JdXVSbrSVwtXJvPJ71RvJYjpNbhtPMnMbSj1gtaKo3Z4v5gPMWWZRD1woNpZbAW4EHyz+yp0Y6nglvIdpcU4fU9FCVMpn7zGnm1p8xdSWVBrHIzHyYiWyRKEgCJbJUjnAam3VJsAiEzthwueg++iN53IDrn9EmpAPSOdbXLrkmdmTq4+GX+U4QAcPFJzAb2w4XPQfdF3HgB1N/p+VIEtkaWwyRdkTq4+GX0StiA4ff6qYNQl0IXJHZIVJI8NF3EAcXHIDqTkuex/bijo3Bs84a5ze0DGtfI7c+MtjabNyOZsE7s2+UVkTJuJtlxWNfqUYpGRw0c0plkigjllLaeF0kjGyNaHuufZcNQFRxfbWsglqGyMa1ww0VsMG6HbkocGTNc8E9oG+s7kWhSK2m8CakehFUJMcpxKITPD2xO6Ie0Z2hPLs771/BcTgNXDEaSqqMXlmkmsDCZW9i+SRmTexZ/ptYbjPK9r20XN0WEz0tYG0UU00jKt5BqKBjAY3erJKa0kO3bOcB3Z5XCerVNtN/8DUz2ZIU8hMcFRHjCE0lPcoKh9mk8gSmt4BGfJXPe4tjsADbfOfWwTvQifbe53dew8gm4Wz1VeIUaWebH7bFT9nR/CPJCtXQl0oMs0glTUq7YpCpQkShAGVj9TusPkuRW1tJUXfZYqyLmeqZ01lDRSXiWcOHr+CzNp5PWA8Vr4W31ie5c/j8t5T3J9qsvJGlqvl4RPStmp96lhd/A1v8ATdv2Wg42XPbCTb1G0fC+Rvz3v7l0FlnVk1Npd5lV1pqSXiyL0kcLnoD9dEu+46ADqb/RS2SqHTJ7siIezPFx8Mh8k5sIHDx4p5P/AGs3FtooKYxtmk3HTO7OJm69znvuButaxpOrh5pVTy8JAaSLKnW4xBCC6aaKIDIl8jG2PLMrMj29o3w1E0MwmZSsMkvZg6WcQGlwAdfdIFja6eqcnshuTf3Uq4+Pb9tThs9XRAGWFkjnU8wN2OYN4teGHi0Egg2PgbdBgWLCopaeYkfvoonjgC5zN5zWgnhZ2WehTpU3FZa64FyUNrNsGUPZN7OSomnc5kFPELveW2LjfQAXGeeuizqXbyVjJX1tDPSNY6CNjQfSJJpJt7dbG1jQDoBrq6yT9S8NgfBHJNTVFU6ORvZil3xMwOt2jw5mgDW3z1IaMtVzmxFFUHEGPpm4hFQiOTtRiDye0fY9n2UbsxY7ufcdONmEIOnlr/f7wG9TpME/UZtSyaZtNPHTxRTyekS7gDnQ5vj3WklrrG+Z4Fc/sxt7JijDSSyigq3dlPHLTkHtIDZ7mR7znbkm5cWJvxtkQten2Cm7DEKYysihq6iSaNzAXvZHIQZWFp3Wi4aBkTa5WlF+m9AGwj0dgdCWPbJHeJ7ntaBvvfGQ53OxOqNVGOcfbrgOZw2C7LienxaOeWaaqhNZS780rpA6MBstO8sdkDvR3BFuKR+FT1UNLVU9LUulkom088sNWykO/HaNrXskuXN9UuOViHN1sV6xBQxse97I2MfIbyPaxoc883uAu7xU5KbK7aeUgwcRNsfVVGG08FTO30uGWGo9IIMm66N7i0ZW3yGu3b8V0NXs9FLUxVLw4zQsfG0hxDLSX3w5vvA3ORWmhVHVk/X1HYMmh2VpIH9pDTQRSZ/vGRta4X1sQMvBaZCcSmlRyk3u8jkhqa5JJO0akBVJMVb7t3dBf5qJzit2Lhlkqlij7Rnvs3zKR1XI72WW73FROonPIMhvbQDRROWrYVLvFoRYK0UjIgNE4pyXIUZuoSGQcwhJkDSSoCVdsUwTZn2BPcU8BZ+N1G7Ge9NlLTFskpQ1zUTlK6bee496r2S3QsJvLydYlhYL2G6OXKYk+8rutl1FNkxxXJSuu4nmSVftFybK1ss3NSXgkdx+m837qVvJ7Xf1Nt/auwC4P9OZf3krebGO/pdb+5d6qF0sVWZl9HFeQIIQlVYpnK7fbHenwDccY6iIiSnlBIAe3MNcNN0kDO1wbHhY8Rg+0EmJ4ph8U8bopqEVctUwiw7ZoDGuA7yIzbhcgZWXsACpsweFs7qgRsE7mCJ0wHruYLENJ46DyHJT062mLTXfjwyNaOCo9nKd2MV1PPC2SOVsNdFvMu1kj2OimPw7x3i7PlcZi6q0WzlZNgLaIRGKbtPR3vltFembKZQ8E5kEbrbW55L1JCd7S/x6BpOGoP0sbT1AmgqpxvMfFUiXdm9IY4Boa72Q2wB4HhbRXcA/TOlpXRPDp5nw/wCk6aZ7hHkQdyNtmgWLsrWzK6xCjdxUfJsNKC6EIUAoJLqCeuYz2nAd11WOMtPsNc/vAsPMqOVWEd2OwzQKRZ3bTO0DWDvzKPQHO9t7j3D1R8lH2r/ahcFuWpa3VwHiqzsUHutc7oMk+PDWD3fPNT9mk/8Ao/AXkUu3ldo0N6m6YaR7vbeejcloWRZJozuwyUG4awcL95z+qmEQGgVgqGWcN1ICHGMRObE3U1yg9Kc72G/7nfhDaa/tHe+nkkyuguBXVA4et0081GY3HU27grFgO5VKjEmNyHrHkEPluH0H+jN5BComulOjBZCblDsM6MJQkCULtykKua2nqbuDV0j3WBK4jEajfkce+yqXcsQx3mlw6nqqau4qIuhLZZJ0BZlfu07j1XIXXT4y/dpgOZ+65dy1bVYhkhs1znLvl+DX2ZxkU04e4EtLSx27qASDcc7W0XqlPK17Q5hDmuAc0jiDoV4nddrsFj9j6M863MRPA6uZ46jvuoruhrWtbkPEbbUu1jut/od2hCQussjYwECRVqjFI2e08DuusfENtoo2uc0OfuhzrDK9hfipIUalT5ItiOSXJs6FKTZeP4h+sFS8kQQsjHBziXu8hYfVc7WbQ18/+pUSAH3WHcHk1PjbVH4GlDh9WW+Ee9S10bdXDpqfIKu7Fb+wxzvCw8yuH/SaY7ksMhLnAiZrnZkg+q8X452PivQw1U60KkJaclatS7GbgygZJ3fCz/kU04c53tyOd3eyPktHdShqg7LO7yRainBhbG6NF+ep8yrQjA4J9kKSNOMdkI3kQBLZCE/AgJChzgBcmypvxAHJgLzz0HmmykluKsloqtUVzW5XufhGZUPYvf7brD4W5f8AamipWt0Hio3KUtuQ7kVjJI/T1B5uT46EDM5nmcynz1TWan8qk/EHv/022HMqNuK3eRVll172t1IAVGbFRpGC4+QSNw4uN5HF3dwVtlOG6CyX4peAYSM800j/AG3WHwhTxULW6BOrMQjiF3uDepXKYr+oTRcQt3j8R0UtO3lN4iskkKc6jxFHX2SrymTa2oJJ7S1+ACVWvd9X/Ms+wVfDzPZglCQJQunMYp4xUbkRK4u66Damq9lg6lc7dZV1PM8dx0XD6emlnvFQkulCqF8r7TPsyNvddc8StnaZ57QDk0BY62aKxBC2scU145YJWPLSCCQQQQRkQRmCCkISEKUtYyd/DtbM+JhIaHEC7gNe+3BUarEpHavd0vkqtGw9mz+UFOctClaUYpSUVk81u6su2nFPkm/yV5M/yqtULscP4XfQq28KIjJW3HKwV6c9E1J9Gmcw2nA4KQRrTxGlsA4C18iBz4Hy+iobqxJ09D0s9Mtq8K9NVIbM0Nn8Q9HqI5OAO67+V2Tvln4L14f9HmvEDKOd+l16nsfiwnpmZ+sz906+uXsnxCyb+lyU0Z3FKWUqi+jN1CWyRZWxhAhRvnA0zPcmEOP8PTVJqQuCWSUN1PhxVd1Q53stsOZ/CkZAB15p0jw0XJt1THl78gRW9Dvm4l3XTwCsNjAHJUZcX4RgvPPgofRpJPbdYfCFFqSfwrI/D6lmoxNjTYeseQVR0ksmnqN+atwUDW6BSSytYLuIA5nJGJS3EylsVIsMaMz6x5lWQ0Bc1jH6gwRXaw9q8cG6ea4vE9sqmfLe7JueTTn5q5Rs5z2RZp21Sp4I9Exbamnpx67xf4RmfJcTi/6jSyXbAzcb8bteoC5bcbe5O8eZzKXtAtWlw6MecuZoQtKNPnUkhKl8spvJI5x7zl5KP0Qd5U3adxRd3BpWnGjJLCiTu7tqaxqRX9ECFPuP+EoTuxn/ABGe8rX+aPfQi6aCoa+o3I3O7ikbwsnMxi5NJHJ4xPvyuPLJUkjn3N+eaAsKUtTbOupx0xUUKQnRjMdR9U1SQe0Ot03GRZbMycffvSO7iB5BZN1cqZt5zieJJ+aqbq3ksJE9NaYpDnHNNcpZBcb3EGxH0Khv+UMlOspx+7Zy3WZ/7QmyaqXDPZa06OYwdHWBB8/qmzC17/n6Lbhsjy25/Wn9X+Su8FQkKQ1Lf4j0a78KM1HJjz4AfUp5BkR1PvNLOYy/m4LEI5roKaRxe31Les05uHPuukq8Ha5xzLTfMALKvZRjJZ6nR8I4rTtoOlWfLdHOrpdhMR7Op3D7Mo3f9wzb9x4qkcDA953yCgnw0tLDG4tcHXDtcxmPos9qNddmupr1eMWlaLprLyn0PX73Ub2c1z2zm0bpT2c4Af7rxk13cRwK6N7jbvWFcW1S3lpqoxoVIzWYsY1gGiiqKtrNT4cVBKJXaENHdqmxYaAbm5PMqm5N/KiX6kb8Qe/KNth8RTW4cXG8hLjy4LQDQOQWRie1cEOW9vO+FuZSxoSqPG77gc1FGnFThoyFlBX4rFCLyPa3qVxmIbVVM2UYELeZzd/hYrsPaTvTSb5/iN/ktq34LVnzn8K9SnUu4LbmbuKfqNe7aaMuPxuyC5isfU1JvLIbH3RkFfbPE32RfoEoxA+7GT8lv0OGUKXTL72UpXdR7cjPg2baNbqyzAmclY7eY6NDeqaaeZ2r7dFoKEVsiF16st5PzAYTGOATXU8TfhR+yyfae4+Ke3C2cr9SnYI3Jvdld9REO/oFEa4e6wlXxRtGgCd2QQIZnpDvgQtLcCEAenhYm1NVZrWfFn4BbV1SxajbJGbjMAkHisCqm4NI6K2lGNWLkcY4pQU0JO0A1yWKdWOuoqqTdY4931Um+OY81Txi5iO7wLSegOadTWZpCrcyyoyUwzk+675flJ2h+E+Y/K3CwixEcyPiBHjwUL2EjIkJgkd8PHmEVNXbPcd3tBB62zQDeDsmssB3WF+gA+ynqW3s4e9n4+8PO6ggma9oe03a65B8TkRwIOVkPBIIuR0Nltx2PKquVNqS55Y0i+SQtsqzsP5veeHtu+xTXYUziCepJ+pSkZOwgEEkDMcbce9a1S31nZcSsL9lR8Gt8gujiJdkdS1pB77AkeOayuJxyosZIz5IlC6DTuK0XsuqNbUhjXEWJAvu9M1lUZaaifiS0MuaiuvLzHdjbMa8F0OHY63JkhtwDj9CuboqxssYezxHEFTFgI5roa9Cnc09Mtu8mTqW1RxfJrdHYy1jGC7nNA53C5nE9vY2ndhaZXcxp5rOmow7W5HIlMjoWjQALIp8Egn8csosyvn0RQq8Vq6g+sdxvwjLLvUEOEOGrrdB91tiIIstmjQp0ViCwUp1pT3ZmDCmnUuPipGYYwe6rtkhVjJHkrNpQNAFJ2aeSmoFGuCaQlco3SjmEmcBgW6a4qJ9W0d6hdW9xUcqsI7tD4wk9kWHKMqs+v6KpLiQGrgFXle0I/uJ42tWXQ0C5KsU4sz4/mkUfvCj4+RL7DW7j2cFDxcEcwR8k0FKCqheXJnBPFiRyJ+qikhB1C2q7AZA9xa3eBJIzHHNYs0gaSHEAjIgrEnTlF80dVCvTaXxIhNC3kqtbThjcuJtqVfbIOY81JHTNebOzFnH5flFHCmskzrRhFyb5I56ySyfIwtJB1BIUZK2SynnmhqaRdSJl0Dja2dqMnRnh+8b9H/2nwK2XZLkKKp7OVr+AOY5tOTh5ErrmyBwvHeRotm0X1va/I5HI8lo29VaMSexxHHbSUK/axXKX5EITVHNWhuocOoUBxNvJx8CpXc0VvNeaMJUpvoyw8LUi9hh/hHyXPvxE8I3+S3KCUuhZdpbbeFjrqVm31xSqwShJN5G1KM4xzJFuTP1uevXiqlTAHNI5gjzCmN+B1WRWUsztJC0dwWSyGnJxafVGThQfTSbrx6jzuk8L8CumtZc83CHXO88uvln9VcoMUs4QzO3CMhIdDyWzaXUdOJdDfrJ8Rh20F8a+ZeHeaZTVn4hiMbCf3wPRYFXtZC33nO6KZ8QpdMv7FaHCrmW0TqpJAOKiNW0cVxMu2jPdjc7qqj9rpT7MQHVQPiL/bB/csx4JWfzcjvHYg3gCVE/EDwb5rgZMeqXe81vQKu6WZ3tSuPTL6KKV/WeyS9SX3TTh+pNL7nfSYlbVzR4qlPtBGNZR0BC4wUBdrvO6kqeLCTyAVeV1We8/JDXRsaf7sm5JtRFwLndAVWftP8ADGT1VRmEFWGYT3KCVRy3k39xrubaHyQ8yKTaKQ6Na1V34jM73rdAtJuGgck7sWDUhRNx7hPbJv5I+hjFkjtXHzR6CeK13SMHeo3V7RoEaw03U+j/AAUBhqFaOJjuQk1sT2Wv3+p7pdOTAU4Faw4bNJZpXE4g5rnuJaDmunxyq3WLjy5W6VGM4/EslK4lzwEVBG4gFgF8lP8AsrsnXYHAjiDfqLFQhynficgHtHyBVK9sdpUmorrkW2xN6Gm8+JmY9FaQOAtvsa7o61nDzHzWWt4uNTvMeTvAb7HbouLGzh36g+BWdWYI8D1XE9QFCqiikpPn4HV0+KUaEFTrZi0tsFG6akdhtRzHkk/ZNR8Q/pR20Bz45arq/IUhXsBxx1LIXBoe1w3XsOVxe9weBHDqqX7HqPj/AOKBgM/x/JNlVhJYZFPjdpKLjJNp+H/pr1+3z8yymjPLec4+dgFku2/qz7MNOzX3XH6uS/8AxuY++fIfhObsvLxefkqnZW/8Sr7z4etoP/fcqS7a4gdHRM/lib97rZ2N2smdK5lZIXteA1h3WgNdnyA1uFQdsy/jIR4gKJ2BAazgdXtH3T1GjHZDKnEbOpFw7N8z0eRljYphaq+D1jZoRZ7XvjAa7dcDccCbKV0oGpCYcpWpOnPHTp9CJ8SxsZwztG5e0PmFp1GJRt1ePNZ8+0EI43Sqel5LVlO4oVFUpJ5OVnwx41CoSUDj7i6qbHmH2WE+Cpy4qeDA3qUsrk6H2rilbaODEjwZ54WVqPZ93EqeTFzxexviPyqpxUPNhKHE6AOGfRMdWXiRuyvqv6k8fcstwNo1I81J6NE3iPBZ8jncvk4qAyvHFw6M/Kg7XI+PBG+cp5NbtoxoCfBBquTPNYhqX/FL8go3VJOu+eryk1k64NBdM/V/0a1TiZYMyG30HFVafFxISN83GemqzJXb3Cx4uJJPhfRV2wWNxkeYTk11LULCEY4UUn9P7Nh9UOfyKjdLfif6fyqB3j7x80nZHmUakSeycsOb+2F/wtucObvkFEdzkT1coewR2CO0GOwpvdt/cl3mch5oUXYoR2j7xPd1HuPolqeEIW4YBj7RU12X5LlCUiFo27+EoXC+LIJzXWQhWGk1hldNx5ola4NcHNNiM7WuDlYg91iUYnXvafVDbEBzb8johC5u8oxpRzHvNnhtON1N9v8AFhdTGmxapvk2IdQT91Ga+sPvxjoz8lCFlxlJ9Tflw61gsqCGGWrP/wB4HRjfwkMFRxqX+Fh9EIUyjnqZVecKXy04+RHJRye9POf9/wDlV5MPHEzO/wDJ/lCEuhFD3jUW0Yr7ETqGLixx6uBTHU8Q0jHjc/QoQh00WKfE63cvIuYTjPYPu0MaDk4Na4EjrcqXEsb7RxIJ6EkfQIQlcEkW43kpvMox8jP7dx0Yw9S4pj55fhb4GyRCiUnDY06bVVc15ZRE8vPtNP8A7B9LKpLTNOsZ/qahCkV1Nd3kiRW8Vs35sgfQwn3Xt6Fp+6ko3MhJMbnsNrX3Wk25aoQpI3Mnul5EdS3UlhyfmXRjjv8A9j4xtP2WbUVD3EnednmXXPy5IQllWeOSS+iK9K1hF5y+XiPw7FJWEguLgdA4BxFuW9or4xg8Wg9WM+1kITZz0vGF5DbWDrQ1Sbzl7NiHFWnVjf6fw5NOJMPuNHfY/lCEKUXvFeRPKk1tOXmNNXHyH/JNE7O75/hCFNGFOW8V6/2QSnUjtN+n9Du0Zy+qc0tPBCFZVnRl0IJXtaPX0Qtm96EIS+w0e71Ge8K3h5H/2Q=="/>
          <p:cNvSpPr>
            <a:spLocks noChangeAspect="1" noChangeArrowheads="1"/>
          </p:cNvSpPr>
          <p:nvPr/>
        </p:nvSpPr>
        <p:spPr bwMode="auto">
          <a:xfrm>
            <a:off x="76203" y="-839787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" name="Diagram 13"/>
          <p:cNvGraphicFramePr/>
          <p:nvPr>
            <p:extLst/>
          </p:nvPr>
        </p:nvGraphicFramePr>
        <p:xfrm>
          <a:off x="1622860" y="457200"/>
          <a:ext cx="5486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60800"/>
            <a:ext cx="1066800" cy="1041527"/>
          </a:xfrm>
          <a:prstGeom prst="rect">
            <a:avLst/>
          </a:prstGeom>
        </p:spPr>
      </p:pic>
      <p:sp>
        <p:nvSpPr>
          <p:cNvPr id="13" name="Slide Number Placeholder 2"/>
          <p:cNvSpPr txBox="1">
            <a:spLocks/>
          </p:cNvSpPr>
          <p:nvPr/>
        </p:nvSpPr>
        <p:spPr>
          <a:xfrm>
            <a:off x="6858000" y="63971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249F4D2-BEC3-49D0-9484-00112C1ACAD1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36588"/>
            <a:ext cx="1833563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38369" t="29492" r="21117" b="19238"/>
          <a:stretch/>
        </p:blipFill>
        <p:spPr>
          <a:xfrm>
            <a:off x="3505200" y="4824595"/>
            <a:ext cx="2667000" cy="18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393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46304" y="6210300"/>
            <a:ext cx="457200" cy="45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32" indent="-28574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71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349" indent="-22859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251B717-0565-4DE4-A63C-032CF910C7D3}" type="slidenum">
              <a:rPr lang="en-US" sz="1400">
                <a:solidFill>
                  <a:srgbClr val="FFFFFF"/>
                </a:solidFill>
              </a:rPr>
              <a:pPr eaLnBrk="1" hangingPunct="1"/>
              <a:t>38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143000"/>
            <a:ext cx="7924800" cy="4953000"/>
          </a:xfrm>
        </p:spPr>
        <p:txBody>
          <a:bodyPr>
            <a:normAutofit/>
          </a:bodyPr>
          <a:lstStyle/>
          <a:p>
            <a:pPr marL="402326" lvl="1" indent="0"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funded by the Annie E. Casey Foundation</a:t>
            </a:r>
            <a:endParaRPr lang="en-US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2326" lvl="1" indent="0"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Available at the CSA data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on BNIA-JFI website</a:t>
            </a:r>
          </a:p>
          <a:p>
            <a:pPr marL="640064" lvl="1" indent="-237738">
              <a:buFont typeface="Verdana"/>
              <a:buChar char="◦"/>
              <a:defRPr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64" lvl="1" indent="-237738">
              <a:buFont typeface="Verdana"/>
              <a:buChar char="◦"/>
              <a:defRPr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5" y="152253"/>
            <a:ext cx="3172268" cy="1066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584" t="8439" r="19582" b="12714"/>
          <a:stretch/>
        </p:blipFill>
        <p:spPr>
          <a:xfrm>
            <a:off x="1066800" y="1905003"/>
            <a:ext cx="7162800" cy="48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171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130345"/>
            <a:ext cx="7772400" cy="1143000"/>
          </a:xfrm>
        </p:spPr>
        <p:txBody>
          <a:bodyPr/>
          <a:lstStyle/>
          <a:p>
            <a:r>
              <a:rPr lang="en-US" dirty="0" smtClean="0"/>
              <a:t>After Freddie Gray (April 2015)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1372" t="9913" r="32353" b="22113"/>
          <a:stretch/>
        </p:blipFill>
        <p:spPr>
          <a:xfrm>
            <a:off x="146304" y="1470746"/>
            <a:ext cx="4713377" cy="4968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498" t="1408" r="4481" b="1107"/>
          <a:stretch/>
        </p:blipFill>
        <p:spPr>
          <a:xfrm>
            <a:off x="3962400" y="2406185"/>
            <a:ext cx="5135100" cy="335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932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6996"/>
          <a:stretch>
            <a:fillRect/>
          </a:stretch>
        </p:blipFill>
        <p:spPr>
          <a:xfrm>
            <a:off x="0" y="1752600"/>
            <a:ext cx="9144000" cy="2895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915" y="5181600"/>
            <a:ext cx="8534399" cy="533400"/>
          </a:xfrm>
        </p:spPr>
        <p:txBody>
          <a:bodyPr/>
          <a:lstStyle/>
          <a:p>
            <a:r>
              <a:rPr lang="en-US" sz="2800" dirty="0" smtClean="0">
                <a:latin typeface="Lato Black" panose="020F0A02020204030203" pitchFamily="34" charset="0"/>
              </a:rPr>
              <a:t>Integrating Data to Advance Equity in DC</a:t>
            </a:r>
            <a:br>
              <a:rPr lang="en-US" sz="2800" dirty="0" smtClean="0">
                <a:latin typeface="Lato Black" panose="020F0A02020204030203" pitchFamily="34" charset="0"/>
              </a:rPr>
            </a:br>
            <a:endParaRPr lang="en-US" sz="1000" dirty="0">
              <a:latin typeface="Lato Black" panose="020F0A02020204030203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228600" y="4419600"/>
            <a:ext cx="419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Ins="0" bIns="0"/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4000" kern="1200" spc="-40">
                <a:solidFill>
                  <a:schemeClr val="tx1"/>
                </a:solidFill>
                <a:latin typeface="Lato Black"/>
                <a:ea typeface="MS PGothic" pitchFamily="34" charset="-128"/>
                <a:cs typeface="Lato Black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ato Black" charset="0"/>
                <a:ea typeface="MS PGothic" pitchFamily="34" charset="-128"/>
                <a:cs typeface="Lato Blac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ato Black" charset="0"/>
                <a:ea typeface="MS PGothic" pitchFamily="34" charset="-128"/>
                <a:cs typeface="Lato Blac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ato Black" charset="0"/>
                <a:ea typeface="MS PGothic" pitchFamily="34" charset="-128"/>
                <a:cs typeface="Lato Blac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ato Black" charset="0"/>
                <a:ea typeface="MS PGothic" pitchFamily="34" charset="-128"/>
                <a:cs typeface="Lato Black" charset="0"/>
              </a:defRPr>
            </a:lvl5pPr>
            <a:lvl6pPr marL="4572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 Black" pitchFamily="34" charset="0"/>
              </a:defRPr>
            </a:lvl6pPr>
            <a:lvl7pPr marL="9144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 Black" pitchFamily="34" charset="0"/>
              </a:defRPr>
            </a:lvl7pPr>
            <a:lvl8pPr marL="13716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 Black" pitchFamily="34" charset="0"/>
              </a:defRPr>
            </a:lvl8pPr>
            <a:lvl9pPr marL="18288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  <a:latin typeface="Lato Regular"/>
                <a:ea typeface="ＭＳ Ｐゴシック" charset="0"/>
                <a:cs typeface="Lato Regular"/>
              </a:rPr>
              <a:t>April 27, 2017</a:t>
            </a:r>
            <a:endParaRPr lang="en-US" sz="1200" dirty="0">
              <a:solidFill>
                <a:schemeClr val="tx2"/>
              </a:solidFill>
              <a:latin typeface="Lato Regular"/>
              <a:ea typeface="ＭＳ Ｐゴシック" charset="0"/>
              <a:cs typeface="Lato Regular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293914" y="4876800"/>
            <a:ext cx="853439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4000" kern="1200" spc="-40">
                <a:solidFill>
                  <a:schemeClr val="tx1"/>
                </a:solidFill>
                <a:latin typeface="Lato Black"/>
                <a:ea typeface="MS PGothic" pitchFamily="34" charset="-128"/>
                <a:cs typeface="Lato Black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ato Black" charset="0"/>
                <a:ea typeface="MS PGothic" pitchFamily="34" charset="-128"/>
                <a:cs typeface="Lato Black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ato Black" charset="0"/>
                <a:ea typeface="MS PGothic" pitchFamily="34" charset="-128"/>
                <a:cs typeface="Lato Black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ato Black" charset="0"/>
                <a:ea typeface="MS PGothic" pitchFamily="34" charset="-128"/>
                <a:cs typeface="Lato Black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ato Black" charset="0"/>
                <a:ea typeface="MS PGothic" pitchFamily="34" charset="-128"/>
                <a:cs typeface="Lato Black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 Black" pitchFamily="34" charset="0"/>
              </a:defRPr>
            </a:lvl9pPr>
          </a:lstStyle>
          <a:p>
            <a:r>
              <a:rPr lang="en-US" sz="1800" dirty="0" smtClean="0">
                <a:latin typeface="Lato" panose="020F0502020204030203" pitchFamily="34" charset="0"/>
              </a:rPr>
              <a:t>11</a:t>
            </a:r>
            <a:r>
              <a:rPr lang="en-US" sz="1800" baseline="30000" dirty="0" smtClean="0">
                <a:latin typeface="Lato" panose="020F0502020204030203" pitchFamily="34" charset="0"/>
              </a:rPr>
              <a:t>th</a:t>
            </a:r>
            <a:r>
              <a:rPr lang="en-US" sz="1800" dirty="0" smtClean="0">
                <a:latin typeface="Lato" panose="020F0502020204030203" pitchFamily="34" charset="0"/>
              </a:rPr>
              <a:t> Street Bridge Park</a:t>
            </a:r>
            <a:endParaRPr lang="en-US" sz="1100" dirty="0">
              <a:latin typeface="Lato" panose="020F0502020204030203" pitchFamily="34" charset="0"/>
            </a:endParaRPr>
          </a:p>
        </p:txBody>
      </p:sp>
      <p:pic>
        <p:nvPicPr>
          <p:cNvPr id="1026" name="Picture 2" descr="http://www.bridgepark.org/sites/all/themes/foursitehub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74319"/>
            <a:ext cx="990600" cy="12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9233" y="5780728"/>
            <a:ext cx="5241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Community Progress Makers Data Series Webinar</a:t>
            </a:r>
            <a:br>
              <a:rPr lang="en-US" sz="1400" dirty="0">
                <a:latin typeface="Lato" panose="020F0502020204030203" pitchFamily="34" charset="0"/>
              </a:rPr>
            </a:br>
            <a:r>
              <a:rPr lang="en-US" sz="1400" dirty="0">
                <a:latin typeface="Lato" panose="020F0502020204030203" pitchFamily="34" charset="0"/>
              </a:rPr>
              <a:t>Somala Diby</a:t>
            </a:r>
            <a:br>
              <a:rPr lang="en-US" sz="1400" dirty="0">
                <a:latin typeface="Lato" panose="020F0502020204030203" pitchFamily="34" charset="0"/>
              </a:rPr>
            </a:br>
            <a:r>
              <a:rPr lang="en-US" sz="1400" dirty="0">
                <a:latin typeface="Lato" panose="020F0502020204030203" pitchFamily="34" charset="0"/>
              </a:rPr>
              <a:t>Research Assistant, Urban Institute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9257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9753600" cy="1143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4400" b="1" dirty="0"/>
              <a:t>Impact of Population Decline on Neighborhoods</a:t>
            </a:r>
          </a:p>
        </p:txBody>
      </p:sp>
    </p:spTree>
    <p:extLst>
      <p:ext uri="{BB962C8B-B14F-4D97-AF65-F5344CB8AC3E}">
        <p14:creationId xmlns:p14="http://schemas.microsoft.com/office/powerpoint/2010/main" val="14558290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16234"/>
            <a:ext cx="9906000" cy="926769"/>
          </a:xfrm>
        </p:spPr>
        <p:txBody>
          <a:bodyPr/>
          <a:lstStyle/>
          <a:p>
            <a:r>
              <a:rPr lang="en-US" dirty="0" smtClean="0"/>
              <a:t>Population Decline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9601200" cy="5562600"/>
          </a:xfrm>
        </p:spPr>
        <p:txBody>
          <a:bodyPr>
            <a:noAutofit/>
          </a:bodyPr>
          <a:lstStyle/>
          <a:p>
            <a:r>
              <a:rPr lang="en-US" sz="2800" dirty="0"/>
              <a:t>Baltimore City lost 330,000 between 1950 and 2010. 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Most people/media attribute the loss to crime and poor education</a:t>
            </a:r>
          </a:p>
          <a:p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385081"/>
              </p:ext>
            </p:extLst>
          </p:nvPr>
        </p:nvGraphicFramePr>
        <p:xfrm>
          <a:off x="152399" y="1784035"/>
          <a:ext cx="8991602" cy="412813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77881"/>
                <a:gridCol w="1154154"/>
                <a:gridCol w="1453189"/>
                <a:gridCol w="1453189"/>
                <a:gridCol w="1453189"/>
              </a:tblGrid>
              <a:tr h="3752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Community Statistical Area (CSA)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Pop 2000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Pop 2010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Pop Change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% Pop Change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ctr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Baltimore City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651,154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620,961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-30,193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-4.6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Greenmount</a:t>
                      </a:r>
                      <a:r>
                        <a:rPr lang="en-US" sz="2000" u="none" strike="noStrike" dirty="0">
                          <a:effectLst/>
                        </a:rPr>
                        <a:t> East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11,561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8,184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-3,377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FF0000"/>
                          </a:solidFill>
                          <a:effectLst/>
                        </a:rPr>
                        <a:t>-29.2</a:t>
                      </a:r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Allendale/Irvington/S. Hilton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19,129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16,217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-2,912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FF0000"/>
                          </a:solidFill>
                          <a:effectLst/>
                        </a:rPr>
                        <a:t>-15.2</a:t>
                      </a:r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Clifton-Berea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12,496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9,874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-2,622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-21.0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Greater Rosemont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21,877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19,259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FF0000"/>
                          </a:solidFill>
                          <a:effectLst/>
                        </a:rPr>
                        <a:t>-2,618</a:t>
                      </a:r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-12.0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Sandtown-Winchester/Harlem Park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17,495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14,896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-2,599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-14.9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Canton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7,010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8,100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1,090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00B050"/>
                          </a:solidFill>
                          <a:effectLst/>
                        </a:rPr>
                        <a:t>15.5</a:t>
                      </a:r>
                      <a:endParaRPr lang="en-US" sz="2000" b="0" i="0" u="none" strike="noStrike">
                        <a:solidFill>
                          <a:srgbClr val="00B05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Cross-Country/Cheswolde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11,796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13,034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1,238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10.5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Downtown/Seton Hill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4,767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6,446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1,679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35.2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Harbor East/Little Italy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</a:t>
                      </a:r>
                      <a:r>
                        <a:rPr lang="en-US" sz="2000" u="none" strike="noStrike" dirty="0" smtClean="0">
                          <a:effectLst/>
                        </a:rPr>
                        <a:t>3,523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5,407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1,884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53.5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0" y="4038600"/>
            <a:ext cx="9144000" cy="381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279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14600"/>
            <a:ext cx="8534400" cy="1143000"/>
          </a:xfrm>
        </p:spPr>
        <p:txBody>
          <a:bodyPr>
            <a:normAutofit/>
          </a:bodyPr>
          <a:lstStyle/>
          <a:p>
            <a:r>
              <a:rPr lang="en-US" sz="4400" b="1" dirty="0"/>
              <a:t>Vacant Housing</a:t>
            </a:r>
          </a:p>
        </p:txBody>
      </p:sp>
    </p:spTree>
    <p:extLst>
      <p:ext uri="{BB962C8B-B14F-4D97-AF65-F5344CB8AC3E}">
        <p14:creationId xmlns:p14="http://schemas.microsoft.com/office/powerpoint/2010/main" val="18965953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161"/>
            <a:ext cx="7772400" cy="868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Population Change &amp; Vacant Housing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944241" y="1447800"/>
            <a:ext cx="5712718" cy="4572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86000" y="878524"/>
            <a:ext cx="0" cy="50291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05400" y="4724400"/>
            <a:ext cx="152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Sandtown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-Winchester/ Harlem Park</a:t>
            </a:r>
          </a:p>
        </p:txBody>
      </p:sp>
    </p:spTree>
    <p:extLst>
      <p:ext uri="{BB962C8B-B14F-4D97-AF65-F5344CB8AC3E}">
        <p14:creationId xmlns:p14="http://schemas.microsoft.com/office/powerpoint/2010/main" val="35190487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2913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What’s New in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422" t="15037" r="51897" b="73519"/>
          <a:stretch/>
        </p:blipFill>
        <p:spPr>
          <a:xfrm>
            <a:off x="4344373" y="358726"/>
            <a:ext cx="4342429" cy="974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333" t="7080" r="19167" b="29259"/>
          <a:stretch/>
        </p:blipFill>
        <p:spPr>
          <a:xfrm>
            <a:off x="146304" y="1600201"/>
            <a:ext cx="8692897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820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5555" r="5418" b="4445"/>
          <a:stretch/>
        </p:blipFill>
        <p:spPr>
          <a:xfrm>
            <a:off x="0" y="266700"/>
            <a:ext cx="4724400" cy="617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5555" r="5266" b="4445"/>
          <a:stretch/>
        </p:blipFill>
        <p:spPr>
          <a:xfrm>
            <a:off x="4693920" y="266700"/>
            <a:ext cx="468667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372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5555" r="5418" b="4445"/>
          <a:stretch/>
        </p:blipFill>
        <p:spPr>
          <a:xfrm>
            <a:off x="-6096" y="276860"/>
            <a:ext cx="4724400" cy="61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5555" r="5418" b="4445"/>
          <a:stretch/>
        </p:blipFill>
        <p:spPr>
          <a:xfrm>
            <a:off x="4572000" y="276860"/>
            <a:ext cx="47244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614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0407"/>
            <a:ext cx="7772400" cy="982663"/>
          </a:xfrm>
        </p:spPr>
        <p:txBody>
          <a:bodyPr/>
          <a:lstStyle/>
          <a:p>
            <a:r>
              <a:rPr lang="en-US" dirty="0"/>
              <a:t>Key Recommendations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107313"/>
            <a:ext cx="9372600" cy="4648200"/>
          </a:xfrm>
        </p:spPr>
        <p:txBody>
          <a:bodyPr>
            <a:normAutofit/>
          </a:bodyPr>
          <a:lstStyle/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Need a plan for high vacancy neighborhoods</a:t>
            </a: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Ensure middle vacancy neighborhoods do not cross over to high vacancy neighborhoods</a:t>
            </a:r>
          </a:p>
          <a:p>
            <a:pPr>
              <a:spcBef>
                <a:spcPts val="1200"/>
              </a:spcBef>
            </a:pP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083" t="12222" r="25834" b="65025"/>
          <a:stretch/>
        </p:blipFill>
        <p:spPr>
          <a:xfrm>
            <a:off x="146304" y="1588486"/>
            <a:ext cx="8747965" cy="1961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083" t="45739" r="25834" b="28519"/>
          <a:stretch/>
        </p:blipFill>
        <p:spPr>
          <a:xfrm>
            <a:off x="146304" y="4321501"/>
            <a:ext cx="9188300" cy="233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186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382000" cy="1143000"/>
          </a:xfrm>
        </p:spPr>
        <p:txBody>
          <a:bodyPr>
            <a:normAutofit/>
          </a:bodyPr>
          <a:lstStyle/>
          <a:p>
            <a:r>
              <a:rPr lang="en-US" sz="4400" b="1" dirty="0"/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6348829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90600"/>
            <a:ext cx="77724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Percent Commuting 45+ Minutes, 2011-2015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aphicFrame>
        <p:nvGraphicFramePr>
          <p:cNvPr id="10" name="Content Placeholder 5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990603" y="2514603"/>
          <a:ext cx="7010399" cy="312420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038600"/>
                <a:gridCol w="914400"/>
                <a:gridCol w="914400"/>
                <a:gridCol w="1142999"/>
              </a:tblGrid>
              <a:tr h="1105912">
                <a:tc>
                  <a:txBody>
                    <a:bodyPr/>
                    <a:lstStyle/>
                    <a:p>
                      <a:pPr algn="l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 Community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2006-2010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2011-2015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Change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672763">
                <a:tc>
                  <a:txBody>
                    <a:bodyPr/>
                    <a:lstStyle/>
                    <a:p>
                      <a:pPr algn="l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 Downtown/Seton </a:t>
                      </a: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Hill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11.4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10.7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-0.7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672763">
                <a:tc>
                  <a:txBody>
                    <a:bodyPr/>
                    <a:lstStyle/>
                    <a:p>
                      <a:pPr algn="l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4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u="none" strike="noStrike" dirty="0" err="1" smtClean="0">
                          <a:effectLst/>
                          <a:latin typeface="+mj-lt"/>
                        </a:rPr>
                        <a:t>Sandtown</a:t>
                      </a: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-Winchester/Harlem </a:t>
                      </a: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Park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30.1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>
                          <a:effectLst/>
                          <a:latin typeface="+mj-lt"/>
                        </a:rPr>
                        <a:t>34.4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4.3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672763">
                <a:tc>
                  <a:txBody>
                    <a:bodyPr/>
                    <a:lstStyle/>
                    <a:p>
                      <a:pPr algn="l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 Baltimore </a:t>
                      </a: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City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19.0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20.4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1.4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914400" y="274639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What’s New in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422" t="15037" r="51897" b="73519"/>
          <a:stretch/>
        </p:blipFill>
        <p:spPr>
          <a:xfrm>
            <a:off x="4344373" y="358726"/>
            <a:ext cx="4342429" cy="9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37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48375" y="6400800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Lato" panose="020F0502020204030203" pitchFamily="34" charset="0"/>
              </a:rPr>
              <a:t>Image courtesy of OMA + OLIN</a:t>
            </a:r>
            <a:endParaRPr lang="en-US" sz="1100" i="1" dirty="0">
              <a:latin typeface="Lato" panose="020F0502020204030203" pitchFamily="34" charset="0"/>
            </a:endParaRPr>
          </a:p>
        </p:txBody>
      </p:sp>
      <p:pic>
        <p:nvPicPr>
          <p:cNvPr id="4101" name="Picture 5" descr="D:\Box Sync\NeighborhoodInfo DC\Projects\Bridge Park\Admin\BP Stock Photos\11_Anacostia Crossing_PROGRAM_Copyright O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6225"/>
            <a:ext cx="7315200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642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650C42E4-C53E-3448-928F-5128B7808875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5556" r="5475" b="4445"/>
          <a:stretch/>
        </p:blipFill>
        <p:spPr>
          <a:xfrm>
            <a:off x="110744" y="311727"/>
            <a:ext cx="4648200" cy="617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7222" r="5082" b="3889"/>
          <a:stretch/>
        </p:blipFill>
        <p:spPr>
          <a:xfrm>
            <a:off x="4499864" y="349827"/>
            <a:ext cx="4724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059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28602"/>
            <a:ext cx="7010399" cy="982663"/>
          </a:xfrm>
        </p:spPr>
        <p:txBody>
          <a:bodyPr/>
          <a:lstStyle/>
          <a:p>
            <a:r>
              <a:rPr lang="en-US" dirty="0"/>
              <a:t>Key Recommendations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371600"/>
            <a:ext cx="9448797" cy="5181600"/>
          </a:xfrm>
        </p:spPr>
        <p:txBody>
          <a:bodyPr>
            <a:normAutofit/>
          </a:bodyPr>
          <a:lstStyle/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Workforce training programs should focus on connecting people to proximate jobs</a:t>
            </a: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More jobs in the neighborhood/closer to the high commute neighborhoods</a:t>
            </a: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  <a:p>
            <a:pPr marL="457189" indent="-457189"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Better transit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417" t="52963" r="24583" b="23333"/>
          <a:stretch/>
        </p:blipFill>
        <p:spPr>
          <a:xfrm>
            <a:off x="146304" y="3181352"/>
            <a:ext cx="8892033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492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40" y="304800"/>
            <a:ext cx="7772400" cy="1143000"/>
          </a:xfrm>
        </p:spPr>
        <p:txBody>
          <a:bodyPr/>
          <a:lstStyle/>
          <a:p>
            <a:r>
              <a:rPr lang="en-US" dirty="0" smtClean="0"/>
              <a:t>Neighborhood Context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B249F4D2-BEC3-49D0-9484-00112C1ACA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382000" cy="5029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Vacant and abandoned housing is an </a:t>
            </a:r>
            <a:r>
              <a:rPr lang="en-US" sz="2400" b="1" dirty="0"/>
              <a:t>Environmental Justice </a:t>
            </a:r>
            <a:r>
              <a:rPr lang="en-US" sz="2400" dirty="0"/>
              <a:t>issue that disproportionately impacts vulnerable populations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Long commute times are a major barrier to truly achieve </a:t>
            </a:r>
            <a:r>
              <a:rPr lang="en-US" sz="2400" b="1" dirty="0"/>
              <a:t>Regional Equity </a:t>
            </a:r>
            <a:r>
              <a:rPr lang="en-US" sz="2400" dirty="0"/>
              <a:t>for everyone in every neighborhood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Data becomes more valuable over time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Need data to truly strengthen civil society and improve democracy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Access to information by itself doesn’t change people’s minds; need to present the data in a compelling way</a:t>
            </a:r>
          </a:p>
        </p:txBody>
      </p:sp>
    </p:spTree>
    <p:extLst>
      <p:ext uri="{BB962C8B-B14F-4D97-AF65-F5344CB8AC3E}">
        <p14:creationId xmlns:p14="http://schemas.microsoft.com/office/powerpoint/2010/main" val="2883284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471159"/>
            <a:ext cx="4374160" cy="1371601"/>
          </a:xfrm>
        </p:spPr>
        <p:txBody>
          <a:bodyPr>
            <a:normAutofit/>
          </a:bodyPr>
          <a:lstStyle/>
          <a:p>
            <a:pPr marL="0" lvl="2" algn="l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rgbClr val="347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#VitalSigns15</a:t>
            </a:r>
            <a:endParaRPr lang="en-US" dirty="0">
              <a:solidFill>
                <a:srgbClr val="3477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2" algn="l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>
                <a:solidFill>
                  <a:srgbClr val="347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dirty="0" err="1">
                <a:solidFill>
                  <a:srgbClr val="347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bniajfi</a:t>
            </a:r>
            <a:endParaRPr lang="en-US" dirty="0">
              <a:solidFill>
                <a:srgbClr val="3477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2" algn="l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rgbClr val="347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www.bniajfi.org</a:t>
            </a:r>
            <a:endParaRPr lang="en-US" dirty="0">
              <a:solidFill>
                <a:srgbClr val="3477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41229" y="1752600"/>
            <a:ext cx="6248400" cy="838200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Rockwell Extra Bold" panose="02060903040505020403" pitchFamily="18" charset="0"/>
              </a:rPr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3512207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2" y="5614411"/>
            <a:ext cx="2952751" cy="124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261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57600" y="3048000"/>
            <a:ext cx="1828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Lato Black" panose="020F0A02020204030203" pitchFamily="34" charset="0"/>
              </a:rPr>
              <a:t>Q &amp; A</a:t>
            </a:r>
            <a:endParaRPr lang="en-US" dirty="0"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61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latin typeface="Lato Black" panose="020F0A02020204030203" pitchFamily="34" charset="0"/>
              </a:rPr>
              <a:t>Thank you!</a:t>
            </a:r>
            <a:endParaRPr lang="en-US" sz="6000" dirty="0">
              <a:latin typeface="Lato Black" panose="020F0A02020204030203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5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48375" y="6520190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Lato" panose="020F0502020204030203" pitchFamily="34" charset="0"/>
              </a:rPr>
              <a:t>Image courtesy of OMA + OLIN</a:t>
            </a:r>
            <a:endParaRPr lang="en-US" sz="1100" i="1" dirty="0">
              <a:latin typeface="Lato" panose="020F0502020204030203" pitchFamily="34" charset="0"/>
            </a:endParaRPr>
          </a:p>
        </p:txBody>
      </p:sp>
      <p:pic>
        <p:nvPicPr>
          <p:cNvPr id="5122" name="Picture 2" descr="D:\Box Sync\NeighborhoodInfo DC\Projects\Bridge Park\Admin\BP Stock Photos\14_Anacostia Crossing_21ST CENTRURY PLAY SPACE_Copyright OL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5710"/>
            <a:ext cx="7910512" cy="39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Box Sync\NeighborhoodInfo DC\Projects\Bridge Park\Admin\BP Stock Photos\16_Anacostia Crossing_ANACOSTIA FALLS_Copyright O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101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6425" cy="568325"/>
          </a:xfrm>
        </p:spPr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Bridge Park Impact Area</a:t>
            </a:r>
            <a:endParaRPr lang="en-US" dirty="0">
              <a:latin typeface="Lato" panose="020F0502020204030203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t="8915" r="6182" b="15092"/>
          <a:stretch/>
        </p:blipFill>
        <p:spPr>
          <a:xfrm>
            <a:off x="1981200" y="990600"/>
            <a:ext cx="4600298" cy="5181600"/>
          </a:xfrm>
        </p:spPr>
      </p:pic>
      <p:sp>
        <p:nvSpPr>
          <p:cNvPr id="9" name="TextBox 8"/>
          <p:cNvSpPr txBox="1"/>
          <p:nvPr/>
        </p:nvSpPr>
        <p:spPr>
          <a:xfrm>
            <a:off x="6048375" y="6400800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Lato" panose="020F0502020204030203" pitchFamily="34" charset="0"/>
              </a:rPr>
              <a:t>Image courtesy of 11</a:t>
            </a:r>
            <a:r>
              <a:rPr lang="en-US" sz="1100" i="1" baseline="30000" dirty="0" smtClean="0">
                <a:latin typeface="Lato" panose="020F0502020204030203" pitchFamily="34" charset="0"/>
              </a:rPr>
              <a:t>th</a:t>
            </a:r>
            <a:r>
              <a:rPr lang="en-US" sz="1100" i="1" dirty="0" smtClean="0">
                <a:latin typeface="Lato" panose="020F0502020204030203" pitchFamily="34" charset="0"/>
              </a:rPr>
              <a:t> Street Bridge Park</a:t>
            </a:r>
            <a:endParaRPr lang="en-US" sz="1100" i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73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687" y="533400"/>
            <a:ext cx="7702713" cy="838200"/>
          </a:xfrm>
        </p:spPr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Anacostia is a symbol of black self-empowerment </a:t>
            </a:r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Attractive destination for southern African American families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Influential black community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Descendants of pre-Civil War free blacks, including Frederick Douglass</a:t>
            </a:r>
          </a:p>
          <a:p>
            <a:pPr marL="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87" y="1408823"/>
            <a:ext cx="3753013" cy="2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53000" y="4110446"/>
            <a:ext cx="35718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indent="-342900" algn="l" rtl="0" eaLnBrk="1" fontAlgn="base" hangingPunct="1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ato Regular"/>
                <a:ea typeface="MS PGothic" pitchFamily="34" charset="-128"/>
                <a:cs typeface="Lato Regular"/>
              </a:defRPr>
            </a:lvl1pPr>
            <a:lvl2pPr marL="465138" indent="-190500" algn="l" rtl="0" eaLnBrk="1" fontAlgn="base" hangingPunct="1">
              <a:lnSpc>
                <a:spcPts val="2125"/>
              </a:lnSpc>
              <a:spcBef>
                <a:spcPts val="988"/>
              </a:spcBef>
              <a:spcAft>
                <a:spcPts val="1200"/>
              </a:spcAft>
              <a:buClr>
                <a:schemeClr val="tx2"/>
              </a:buClr>
              <a:buFont typeface="Wingdings" charset="0"/>
              <a:buChar char="§"/>
              <a:defRPr sz="1800">
                <a:solidFill>
                  <a:schemeClr val="tx1"/>
                </a:solidFill>
                <a:latin typeface="Lato Regular"/>
                <a:ea typeface="MS PGothic" pitchFamily="34" charset="-128"/>
                <a:cs typeface="Lato Regular"/>
              </a:defRPr>
            </a:lvl2pPr>
            <a:lvl3pPr marL="885825" indent="-136525" algn="l" rtl="0" eaLnBrk="1" fontAlgn="base" hangingPunct="1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Lato Regular"/>
                <a:ea typeface="MS PGothic" pitchFamily="34" charset="-128"/>
                <a:cs typeface="Lato Regular"/>
              </a:defRPr>
            </a:lvl3pPr>
            <a:lvl4pPr marL="1141413" indent="-209550" algn="l" rtl="0" eaLnBrk="1" fontAlgn="base" hangingPunct="1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1400">
                <a:solidFill>
                  <a:schemeClr val="tx1"/>
                </a:solidFill>
                <a:latin typeface="Lato Regular"/>
                <a:ea typeface="MS PGothic" pitchFamily="34" charset="-128"/>
                <a:cs typeface="Lato Regular"/>
              </a:defRPr>
            </a:lvl4pPr>
            <a:lvl5pPr marL="1370013" indent="-17145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1400">
                <a:solidFill>
                  <a:schemeClr val="tx1"/>
                </a:solidFill>
                <a:latin typeface="Lato Regular"/>
                <a:ea typeface="MS PGothic" pitchFamily="34" charset="-128"/>
                <a:cs typeface="Lato Regular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kern="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87" y="4016829"/>
            <a:ext cx="380372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0" y="6400800"/>
            <a:ext cx="5105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Lato" panose="020F0502020204030203" pitchFamily="34" charset="0"/>
              </a:rPr>
              <a:t>Photos of Frederick Douglass’ Anacostia home</a:t>
            </a:r>
          </a:p>
          <a:p>
            <a:r>
              <a:rPr lang="en-US" sz="1050" i="1" dirty="0" smtClean="0">
                <a:latin typeface="Lato" panose="020F0502020204030203" pitchFamily="34" charset="0"/>
              </a:rPr>
              <a:t>Sources: Top: Greater </a:t>
            </a:r>
            <a:r>
              <a:rPr lang="en-US" sz="1050" i="1" dirty="0" err="1" smtClean="0">
                <a:latin typeface="Lato" panose="020F0502020204030203" pitchFamily="34" charset="0"/>
              </a:rPr>
              <a:t>Greater</a:t>
            </a:r>
            <a:r>
              <a:rPr lang="en-US" sz="1050" i="1" dirty="0" smtClean="0">
                <a:latin typeface="Lato" panose="020F0502020204030203" pitchFamily="34" charset="0"/>
              </a:rPr>
              <a:t> Washington; Left: National Park Service</a:t>
            </a:r>
            <a:endParaRPr lang="en-US" sz="1050" i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709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10600" cy="838200"/>
          </a:xfrm>
        </p:spPr>
        <p:txBody>
          <a:bodyPr/>
          <a:lstStyle/>
          <a:p>
            <a:r>
              <a:rPr lang="en-US" dirty="0" smtClean="0">
                <a:latin typeface="Lato" panose="020F0502020204030203" pitchFamily="34" charset="0"/>
              </a:rPr>
              <a:t>But is also the victim historical community disinvestment</a:t>
            </a:r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571875" cy="3816350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White flight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Controversial freeway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Multiple massive public housing sites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smtClean="0"/>
              <a:t>Exclusion from prosperity on west side of the Anacostia River</a:t>
            </a:r>
          </a:p>
          <a:p>
            <a:pPr marL="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203816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58000" y="6477000"/>
            <a:ext cx="1981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latin typeface="Lato" panose="020F0502020204030203" pitchFamily="34" charset="0"/>
              </a:rPr>
              <a:t>Source: </a:t>
            </a:r>
            <a:r>
              <a:rPr lang="en-US" sz="1050" dirty="0" smtClean="0">
                <a:latin typeface="Lato" panose="020F0502020204030203" pitchFamily="34" charset="0"/>
              </a:rPr>
              <a:t>Washington City Paper</a:t>
            </a:r>
            <a:endParaRPr lang="en-US" sz="105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24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UrbanInstitute">
  <a:themeElements>
    <a:clrScheme name="Custom 6">
      <a:dk1>
        <a:sysClr val="windowText" lastClr="000000"/>
      </a:dk1>
      <a:lt1>
        <a:sysClr val="window" lastClr="FFFFFF"/>
      </a:lt1>
      <a:dk2>
        <a:srgbClr val="0096D2"/>
      </a:dk2>
      <a:lt2>
        <a:srgbClr val="CECFCE"/>
      </a:lt2>
      <a:accent1>
        <a:srgbClr val="0096D2"/>
      </a:accent1>
      <a:accent2>
        <a:srgbClr val="9FC7DE"/>
      </a:accent2>
      <a:accent3>
        <a:srgbClr val="153D66"/>
      </a:accent3>
      <a:accent4>
        <a:srgbClr val="828381"/>
      </a:accent4>
      <a:accent5>
        <a:srgbClr val="B1B3B1"/>
      </a:accent5>
      <a:accent6>
        <a:srgbClr val="F0BA1B"/>
      </a:accent6>
      <a:hlink>
        <a:srgbClr val="3091C4"/>
      </a:hlink>
      <a:folHlink>
        <a:srgbClr val="FAB15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</TotalTime>
  <Words>2173</Words>
  <Application>Microsoft Office PowerPoint</Application>
  <PresentationFormat>On-screen Show (4:3)</PresentationFormat>
  <Paragraphs>488</Paragraphs>
  <Slides>55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UrbanInstitute</vt:lpstr>
      <vt:lpstr>Equity</vt:lpstr>
      <vt:lpstr>Integrating Data to Advance Equity </vt:lpstr>
      <vt:lpstr>Citi Foundation  Welcome</vt:lpstr>
      <vt:lpstr>Featured Panelists + Agenda</vt:lpstr>
      <vt:lpstr>Integrating Data to Advance Equity in DC </vt:lpstr>
      <vt:lpstr>PowerPoint Presentation</vt:lpstr>
      <vt:lpstr>PowerPoint Presentation</vt:lpstr>
      <vt:lpstr>Bridge Park Impact Area</vt:lpstr>
      <vt:lpstr>Anacostia is a symbol of black self-empowerment </vt:lpstr>
      <vt:lpstr>But is also the victim historical community disinvestment</vt:lpstr>
      <vt:lpstr>Employment and Poverty in Impact Area</vt:lpstr>
      <vt:lpstr>Population by Educational Attainment</vt:lpstr>
      <vt:lpstr>Median Sale Price, in 2016 dollars</vt:lpstr>
      <vt:lpstr>PowerPoint Presentation</vt:lpstr>
      <vt:lpstr>PowerPoint Presentation</vt:lpstr>
      <vt:lpstr>Planning for Equitable Development</vt:lpstr>
      <vt:lpstr>PowerPoint Presentation</vt:lpstr>
      <vt:lpstr>Equitable development stakeholder meetings</vt:lpstr>
      <vt:lpstr>Equitable Development Plan Timeline</vt:lpstr>
      <vt:lpstr>PowerPoint Presentation</vt:lpstr>
      <vt:lpstr>Early progress</vt:lpstr>
      <vt:lpstr>Lessons learned</vt:lpstr>
      <vt:lpstr>Monitoring Implementation</vt:lpstr>
      <vt:lpstr>Equitable Development Plan Advisory Committee</vt:lpstr>
      <vt:lpstr>PowerPoint Presentation</vt:lpstr>
      <vt:lpstr>Storing Bridge Park Data</vt:lpstr>
      <vt:lpstr>PowerPoint Presentation</vt:lpstr>
      <vt:lpstr>PowerPoint Presentation</vt:lpstr>
      <vt:lpstr>PowerPoint Presentation</vt:lpstr>
      <vt:lpstr>Progress as of March 2017</vt:lpstr>
      <vt:lpstr>Sources we still need</vt:lpstr>
      <vt:lpstr>Considerations for EDPAC</vt:lpstr>
      <vt:lpstr>Contact + Information</vt:lpstr>
      <vt:lpstr> Integrating Data to Advance Equity in Baltimore</vt:lpstr>
      <vt:lpstr>What is Neighborhood?</vt:lpstr>
      <vt:lpstr>Community Based Indicators</vt:lpstr>
      <vt:lpstr>History of BNIA-JFI</vt:lpstr>
      <vt:lpstr>PowerPoint Presentation</vt:lpstr>
      <vt:lpstr>PowerPoint Presentation</vt:lpstr>
      <vt:lpstr>After Freddie Gray (April 2015)</vt:lpstr>
      <vt:lpstr> Impact of Population Decline on Neighborhoods</vt:lpstr>
      <vt:lpstr>Population Decline</vt:lpstr>
      <vt:lpstr>Vacant Housing</vt:lpstr>
      <vt:lpstr>Population Change &amp; Vacant Housing</vt:lpstr>
      <vt:lpstr>PowerPoint Presentation</vt:lpstr>
      <vt:lpstr>PowerPoint Presentation</vt:lpstr>
      <vt:lpstr>PowerPoint Presentation</vt:lpstr>
      <vt:lpstr>Key Recommendations</vt:lpstr>
      <vt:lpstr>Transportation</vt:lpstr>
      <vt:lpstr>Percent Commuting 45+ Minutes, 2011-2015</vt:lpstr>
      <vt:lpstr>PowerPoint Presentation</vt:lpstr>
      <vt:lpstr>Key Recommendations</vt:lpstr>
      <vt:lpstr>Neighborhood Context</vt:lpstr>
      <vt:lpstr>Questions?</vt:lpstr>
      <vt:lpstr>Q &amp; A</vt:lpstr>
      <vt:lpstr>Thank you!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Somala Diby</dc:creator>
  <cp:lastModifiedBy>Hanson, Keely</cp:lastModifiedBy>
  <cp:revision>275</cp:revision>
  <cp:lastPrinted>2017-04-25T15:24:31Z</cp:lastPrinted>
  <dcterms:created xsi:type="dcterms:W3CDTF">2017-03-09T21:17:40Z</dcterms:created>
  <dcterms:modified xsi:type="dcterms:W3CDTF">2017-04-26T20:00:40Z</dcterms:modified>
</cp:coreProperties>
</file>