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3" r:id="rId4"/>
    <p:sldId id="349" r:id="rId5"/>
    <p:sldId id="258" r:id="rId6"/>
    <p:sldId id="328" r:id="rId7"/>
    <p:sldId id="269" r:id="rId8"/>
    <p:sldId id="271" r:id="rId9"/>
    <p:sldId id="272" r:id="rId10"/>
    <p:sldId id="340" r:id="rId11"/>
    <p:sldId id="270" r:id="rId12"/>
    <p:sldId id="268" r:id="rId13"/>
    <p:sldId id="312" r:id="rId14"/>
    <p:sldId id="313" r:id="rId15"/>
    <p:sldId id="345" r:id="rId16"/>
    <p:sldId id="344" r:id="rId17"/>
    <p:sldId id="265" r:id="rId18"/>
    <p:sldId id="347" r:id="rId19"/>
    <p:sldId id="343" r:id="rId20"/>
    <p:sldId id="34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C63F"/>
    <a:srgbClr val="25AA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2647" autoAdjust="0"/>
  </p:normalViewPr>
  <p:slideViewPr>
    <p:cSldViewPr snapToGrid="0">
      <p:cViewPr varScale="1">
        <p:scale>
          <a:sx n="100" d="100"/>
          <a:sy n="100" d="100"/>
        </p:scale>
        <p:origin x="9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yton7\Desktop\howlong_allmont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r02\dvol1\URBN\mydept\Public\Projects\2015\2015_Take%20Ten%20Initiative\Qual%20Collection\QoL%20Word%20documents\Figur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r02\dvol1\URBN\mydept\Public\Projects\2015\2015_Take%20Ten%20Initiative\Qual%20Collection\QoL%20Word%20documents\Figur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r02\dvol1\URBN\mydept\Public\Projects\2015\2015_Take%20Ten%20Initiative\Qual%20Collection\QoL%20Word%20documents\Figur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1200" b="0"/>
            </a:pPr>
            <a:r>
              <a:rPr lang="en-US" sz="2400" b="0" dirty="0"/>
              <a:t>About one-third of </a:t>
            </a:r>
            <a:r>
              <a:rPr lang="en-US" sz="24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individuals</a:t>
            </a:r>
            <a:r>
              <a:rPr lang="en-US" sz="2400" b="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b="0" dirty="0"/>
              <a:t>have lived</a:t>
            </a:r>
            <a:r>
              <a:rPr lang="en-US" sz="2400" b="0" baseline="0" dirty="0"/>
              <a:t> </a:t>
            </a:r>
            <a:r>
              <a:rPr lang="en-US" sz="2400" b="0" dirty="0"/>
              <a:t>in Charlotte for 20 years or more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241-4FEB-AC8C-7C73C75CE91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241-4FEB-AC8C-7C73C75CE91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241-4FEB-AC8C-7C73C75CE91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241-4FEB-AC8C-7C73C75CE91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241-4FEB-AC8C-7C73C75CE916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241-4FEB-AC8C-7C73C75CE916}"/>
              </c:ext>
            </c:extLst>
          </c:dPt>
          <c:dPt>
            <c:idx val="6"/>
            <c:invertIfNegative val="0"/>
            <c:bubble3D val="0"/>
            <c:spPr>
              <a:solidFill>
                <a:srgbClr val="13678A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241-4FEB-AC8C-7C73C75CE91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Sheet1!$C$1850:$C$1856</c:f>
              <c:strCache>
                <c:ptCount val="7"/>
                <c:pt idx="0">
                  <c:v>&lt; 1       Year</c:v>
                </c:pt>
                <c:pt idx="1">
                  <c:v>1-5    Years</c:v>
                </c:pt>
                <c:pt idx="2">
                  <c:v>5-10    Years</c:v>
                </c:pt>
                <c:pt idx="3">
                  <c:v>10-15 Years</c:v>
                </c:pt>
                <c:pt idx="4">
                  <c:v>15-20 Years</c:v>
                </c:pt>
                <c:pt idx="5">
                  <c:v>20+   Years</c:v>
                </c:pt>
                <c:pt idx="6">
                  <c:v>Entire   Life</c:v>
                </c:pt>
              </c:strCache>
            </c:strRef>
          </c:cat>
          <c:val>
            <c:numRef>
              <c:f>Sheet1!$D$1850:$D$1856</c:f>
              <c:numCache>
                <c:formatCode>General</c:formatCode>
                <c:ptCount val="7"/>
                <c:pt idx="0">
                  <c:v>125</c:v>
                </c:pt>
                <c:pt idx="1">
                  <c:v>487</c:v>
                </c:pt>
                <c:pt idx="2">
                  <c:v>450</c:v>
                </c:pt>
                <c:pt idx="3">
                  <c:v>262</c:v>
                </c:pt>
                <c:pt idx="4">
                  <c:v>239</c:v>
                </c:pt>
                <c:pt idx="5">
                  <c:v>596</c:v>
                </c:pt>
                <c:pt idx="6">
                  <c:v>274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241-4FEB-AC8C-7C73C75CE9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6"/>
        <c:overlap val="-27"/>
        <c:axId val="135063616"/>
        <c:axId val="191964464"/>
      </c:barChart>
      <c:catAx>
        <c:axId val="135063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91964464"/>
        <c:crosses val="autoZero"/>
        <c:auto val="1"/>
        <c:lblAlgn val="ctr"/>
        <c:lblOffset val="100"/>
        <c:noMultiLvlLbl val="0"/>
      </c:catAx>
      <c:valAx>
        <c:axId val="1919644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5063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>
              <a:lumMod val="50000"/>
              <a:lumOff val="50000"/>
            </a:schemeClr>
          </a:solidFill>
          <a:latin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2200" b="0"/>
            </a:pPr>
            <a:r>
              <a:rPr lang="en-US" sz="2200" b="0">
                <a:solidFill>
                  <a:schemeClr val="tx1">
                    <a:lumMod val="50000"/>
                    <a:lumOff val="50000"/>
                  </a:schemeClr>
                </a:solidFill>
              </a:rPr>
              <a:t>Individuals engaged in Take10CLT</a:t>
            </a:r>
            <a:r>
              <a:rPr lang="en-US" sz="2200" b="0" baseline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200" b="0">
                <a:solidFill>
                  <a:schemeClr val="tx1">
                    <a:lumMod val="50000"/>
                    <a:lumOff val="50000"/>
                  </a:schemeClr>
                </a:solidFill>
              </a:rPr>
              <a:t>conversations most often expressed "likes" regarding the city's character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1C0-40E2-AE05-AE214B5CB45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1C0-40E2-AE05-AE214B5CB45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1C0-40E2-AE05-AE214B5CB45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1C0-40E2-AE05-AE214B5CB45B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1C0-40E2-AE05-AE214B5CB45B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1C0-40E2-AE05-AE214B5CB45B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31C0-40E2-AE05-AE214B5CB45B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31C0-40E2-AE05-AE214B5CB45B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31C0-40E2-AE05-AE214B5CB45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Overall!$A$2:$A$10</c:f>
              <c:strCache>
                <c:ptCount val="9"/>
                <c:pt idx="0">
                  <c:v>Character</c:v>
                </c:pt>
                <c:pt idx="1">
                  <c:v>Engagement</c:v>
                </c:pt>
                <c:pt idx="2">
                  <c:v>Environment</c:v>
                </c:pt>
                <c:pt idx="3">
                  <c:v>Economy</c:v>
                </c:pt>
                <c:pt idx="4">
                  <c:v>Transportation</c:v>
                </c:pt>
                <c:pt idx="5">
                  <c:v>Housing</c:v>
                </c:pt>
                <c:pt idx="6">
                  <c:v>Education</c:v>
                </c:pt>
                <c:pt idx="7">
                  <c:v>Safety</c:v>
                </c:pt>
                <c:pt idx="8">
                  <c:v>Health</c:v>
                </c:pt>
              </c:strCache>
            </c:strRef>
          </c:cat>
          <c:val>
            <c:numRef>
              <c:f>Overall!$B$2:$B$10</c:f>
              <c:numCache>
                <c:formatCode>General</c:formatCode>
                <c:ptCount val="9"/>
                <c:pt idx="0">
                  <c:v>1347</c:v>
                </c:pt>
                <c:pt idx="1">
                  <c:v>972</c:v>
                </c:pt>
                <c:pt idx="2">
                  <c:v>829</c:v>
                </c:pt>
                <c:pt idx="3">
                  <c:v>719</c:v>
                </c:pt>
                <c:pt idx="4">
                  <c:v>338</c:v>
                </c:pt>
                <c:pt idx="5">
                  <c:v>239</c:v>
                </c:pt>
                <c:pt idx="6">
                  <c:v>117</c:v>
                </c:pt>
                <c:pt idx="7">
                  <c:v>71</c:v>
                </c:pt>
                <c:pt idx="8">
                  <c:v>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31C0-40E2-AE05-AE214B5CB4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6"/>
        <c:overlap val="-27"/>
        <c:axId val="191966704"/>
        <c:axId val="191967264"/>
      </c:barChart>
      <c:catAx>
        <c:axId val="191966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600"/>
            </a:pPr>
            <a:endParaRPr lang="en-US"/>
          </a:p>
        </c:txPr>
        <c:crossAx val="191967264"/>
        <c:crosses val="autoZero"/>
        <c:auto val="1"/>
        <c:lblAlgn val="ctr"/>
        <c:lblOffset val="100"/>
        <c:noMultiLvlLbl val="0"/>
      </c:catAx>
      <c:valAx>
        <c:axId val="191967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1966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>
              <a:lumMod val="50000"/>
              <a:lumOff val="50000"/>
            </a:schemeClr>
          </a:solidFill>
          <a:latin typeface="+mn-lt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2200" b="0"/>
            </a:pPr>
            <a:r>
              <a:rPr lang="en-US" sz="2200" b="0">
                <a:solidFill>
                  <a:schemeClr val="tx1">
                    <a:lumMod val="50000"/>
                    <a:lumOff val="50000"/>
                  </a:schemeClr>
                </a:solidFill>
              </a:rPr>
              <a:t>Individuals in Take10CLT conversations most often suggested ideas for</a:t>
            </a:r>
          </a:p>
          <a:p>
            <a:pPr>
              <a:defRPr sz="2200" b="0"/>
            </a:pPr>
            <a:r>
              <a:rPr lang="en-US" sz="2200" b="0">
                <a:solidFill>
                  <a:schemeClr val="tx1">
                    <a:lumMod val="50000"/>
                    <a:lumOff val="50000"/>
                  </a:schemeClr>
                </a:solidFill>
              </a:rPr>
              <a:t> improvement related to transportation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A4-471E-860A-2E9A6BFB5B7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3A4-471E-860A-2E9A6BFB5B7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3A4-471E-860A-2E9A6BFB5B7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3A4-471E-860A-2E9A6BFB5B74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3A4-471E-860A-2E9A6BFB5B74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3A4-471E-860A-2E9A6BFB5B74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3A4-471E-860A-2E9A6BFB5B74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3A4-471E-860A-2E9A6BFB5B74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F3A4-471E-860A-2E9A6BFB5B7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Overall!$A$18:$A$26</c:f>
              <c:strCache>
                <c:ptCount val="9"/>
                <c:pt idx="0">
                  <c:v>Transportation</c:v>
                </c:pt>
                <c:pt idx="1">
                  <c:v>Economy</c:v>
                </c:pt>
                <c:pt idx="2">
                  <c:v>Engagement</c:v>
                </c:pt>
                <c:pt idx="3">
                  <c:v>Housing</c:v>
                </c:pt>
                <c:pt idx="4">
                  <c:v>Education</c:v>
                </c:pt>
                <c:pt idx="5">
                  <c:v>Character</c:v>
                </c:pt>
                <c:pt idx="6">
                  <c:v>Environment</c:v>
                </c:pt>
                <c:pt idx="7">
                  <c:v>Safety</c:v>
                </c:pt>
                <c:pt idx="8">
                  <c:v>Health</c:v>
                </c:pt>
              </c:strCache>
            </c:strRef>
          </c:cat>
          <c:val>
            <c:numRef>
              <c:f>Overall!$B$18:$B$26</c:f>
              <c:numCache>
                <c:formatCode>General</c:formatCode>
                <c:ptCount val="9"/>
                <c:pt idx="0">
                  <c:v>1347</c:v>
                </c:pt>
                <c:pt idx="1">
                  <c:v>651</c:v>
                </c:pt>
                <c:pt idx="2">
                  <c:v>549</c:v>
                </c:pt>
                <c:pt idx="3">
                  <c:v>349</c:v>
                </c:pt>
                <c:pt idx="4">
                  <c:v>316</c:v>
                </c:pt>
                <c:pt idx="5">
                  <c:v>261</c:v>
                </c:pt>
                <c:pt idx="6">
                  <c:v>218</c:v>
                </c:pt>
                <c:pt idx="7">
                  <c:v>202</c:v>
                </c:pt>
                <c:pt idx="8">
                  <c:v>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F3A4-471E-860A-2E9A6BFB5B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6"/>
        <c:overlap val="-27"/>
        <c:axId val="191969504"/>
        <c:axId val="191970064"/>
      </c:barChart>
      <c:catAx>
        <c:axId val="191969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600"/>
            </a:pPr>
            <a:endParaRPr lang="en-US"/>
          </a:p>
        </c:txPr>
        <c:crossAx val="191970064"/>
        <c:crosses val="autoZero"/>
        <c:auto val="1"/>
        <c:lblAlgn val="ctr"/>
        <c:lblOffset val="100"/>
        <c:noMultiLvlLbl val="0"/>
      </c:catAx>
      <c:valAx>
        <c:axId val="1919700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1969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>
              <a:lumMod val="50000"/>
              <a:lumOff val="50000"/>
            </a:schemeClr>
          </a:solidFill>
          <a:latin typeface="+mn-lt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2000" b="0"/>
            </a:pPr>
            <a:r>
              <a:rPr lang="en-US" sz="20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Individuals who </a:t>
            </a:r>
            <a:r>
              <a:rPr lang="en-US" sz="2000" b="0" dirty="0"/>
              <a:t>mentioned liking Charlotte transportation most often talked about how easy it is to get around and public transit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2E3-42AB-B9B0-B4922D95178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2E3-42AB-B9B0-B4922D95178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2E3-42AB-B9B0-B4922D95178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2E3-42AB-B9B0-B4922D95178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2E3-42AB-B9B0-B4922D95178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2E3-42AB-B9B0-B4922D95178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2E3-42AB-B9B0-B4922D95178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Transportation!$A$2:$A$8</c:f>
              <c:strCache>
                <c:ptCount val="7"/>
                <c:pt idx="0">
                  <c:v>Easy to get around</c:v>
                </c:pt>
                <c:pt idx="1">
                  <c:v>Public transit</c:v>
                </c:pt>
                <c:pt idx="2">
                  <c:v>Pedestrian/bike-friendly</c:v>
                </c:pt>
                <c:pt idx="3">
                  <c:v>Airport</c:v>
                </c:pt>
                <c:pt idx="4">
                  <c:v>Traffic</c:v>
                </c:pt>
                <c:pt idx="5">
                  <c:v>Roads</c:v>
                </c:pt>
                <c:pt idx="6">
                  <c:v>Infrastructure</c:v>
                </c:pt>
              </c:strCache>
            </c:strRef>
          </c:cat>
          <c:val>
            <c:numRef>
              <c:f>Transportation!$B$2:$B$8</c:f>
              <c:numCache>
                <c:formatCode>General</c:formatCode>
                <c:ptCount val="7"/>
                <c:pt idx="0">
                  <c:v>164</c:v>
                </c:pt>
                <c:pt idx="1">
                  <c:v>110</c:v>
                </c:pt>
                <c:pt idx="2">
                  <c:v>58</c:v>
                </c:pt>
                <c:pt idx="3">
                  <c:v>42</c:v>
                </c:pt>
                <c:pt idx="4">
                  <c:v>36</c:v>
                </c:pt>
                <c:pt idx="5">
                  <c:v>18</c:v>
                </c:pt>
                <c:pt idx="6">
                  <c:v>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92E3-42AB-B9B0-B4922D9517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6"/>
        <c:overlap val="-27"/>
        <c:axId val="191972304"/>
        <c:axId val="191972864"/>
      </c:barChart>
      <c:catAx>
        <c:axId val="19197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600"/>
            </a:pPr>
            <a:endParaRPr lang="en-US"/>
          </a:p>
        </c:txPr>
        <c:crossAx val="191972864"/>
        <c:crosses val="autoZero"/>
        <c:auto val="1"/>
        <c:lblAlgn val="ctr"/>
        <c:lblOffset val="100"/>
        <c:noMultiLvlLbl val="0"/>
      </c:catAx>
      <c:valAx>
        <c:axId val="1919728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1972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>
              <a:lumMod val="50000"/>
              <a:lumOff val="50000"/>
            </a:schemeClr>
          </a:solidFill>
          <a:latin typeface="+mn-lt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89DA30-341D-419E-89BA-C81DB5297F69}" type="doc">
      <dgm:prSet loTypeId="urn:microsoft.com/office/officeart/2005/8/layout/process3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9329549-9FAA-48A2-9F4D-9C69CBB4828B}">
      <dgm:prSet phldrT="[Text]" custT="1"/>
      <dgm:spPr/>
      <dgm:t>
        <a:bodyPr/>
        <a:lstStyle/>
        <a:p>
          <a:r>
            <a:rPr lang="en-US" sz="1800" dirty="0" smtClean="0"/>
            <a:t>Recruitment</a:t>
          </a:r>
          <a:endParaRPr lang="en-US" sz="1700" dirty="0" smtClean="0"/>
        </a:p>
        <a:p>
          <a:r>
            <a:rPr lang="en-US" sz="1600" dirty="0" smtClean="0">
              <a:solidFill>
                <a:schemeClr val="bg2">
                  <a:lumMod val="25000"/>
                </a:schemeClr>
              </a:solidFill>
            </a:rPr>
            <a:t>Aug.-Sept. 2015</a:t>
          </a:r>
          <a:endParaRPr lang="en-US" sz="1600" dirty="0">
            <a:solidFill>
              <a:schemeClr val="bg2">
                <a:lumMod val="25000"/>
              </a:schemeClr>
            </a:solidFill>
          </a:endParaRPr>
        </a:p>
      </dgm:t>
    </dgm:pt>
    <dgm:pt modelId="{4CE3526B-D075-4D84-AB74-D5F2C9D98B3D}" type="parTrans" cxnId="{CB711064-E7E1-4513-A912-4A08BA0D3002}">
      <dgm:prSet/>
      <dgm:spPr/>
      <dgm:t>
        <a:bodyPr/>
        <a:lstStyle/>
        <a:p>
          <a:endParaRPr lang="en-US"/>
        </a:p>
      </dgm:t>
    </dgm:pt>
    <dgm:pt modelId="{FC9A04B6-0B8F-424E-8D5B-D44944177650}" type="sibTrans" cxnId="{CB711064-E7E1-4513-A912-4A08BA0D3002}">
      <dgm:prSet/>
      <dgm:spPr/>
      <dgm:t>
        <a:bodyPr/>
        <a:lstStyle/>
        <a:p>
          <a:endParaRPr lang="en-US"/>
        </a:p>
      </dgm:t>
    </dgm:pt>
    <dgm:pt modelId="{08957AE7-9B69-4DEA-88B1-9577CD0868D4}">
      <dgm:prSet phldrT="[Text]"/>
      <dgm:spPr/>
      <dgm:t>
        <a:bodyPr/>
        <a:lstStyle/>
        <a:p>
          <a:r>
            <a:rPr lang="en-US" dirty="0" smtClean="0"/>
            <a:t>Team Leaders</a:t>
          </a:r>
          <a:endParaRPr lang="en-US" dirty="0"/>
        </a:p>
      </dgm:t>
    </dgm:pt>
    <dgm:pt modelId="{55C93F69-EFB2-405F-B600-614E47ECFEC1}" type="parTrans" cxnId="{3D369BAA-469D-4645-9719-E431F0295B54}">
      <dgm:prSet/>
      <dgm:spPr/>
      <dgm:t>
        <a:bodyPr/>
        <a:lstStyle/>
        <a:p>
          <a:endParaRPr lang="en-US"/>
        </a:p>
      </dgm:t>
    </dgm:pt>
    <dgm:pt modelId="{5E0FBABD-2A68-40A9-A18E-8627C277ADB2}" type="sibTrans" cxnId="{3D369BAA-469D-4645-9719-E431F0295B54}">
      <dgm:prSet/>
      <dgm:spPr/>
      <dgm:t>
        <a:bodyPr/>
        <a:lstStyle/>
        <a:p>
          <a:endParaRPr lang="en-US"/>
        </a:p>
      </dgm:t>
    </dgm:pt>
    <dgm:pt modelId="{9E9A45FD-92CD-4EEF-8C26-C037507D0C14}">
      <dgm:prSet phldrT="[Text]" custT="1"/>
      <dgm:spPr/>
      <dgm:t>
        <a:bodyPr/>
        <a:lstStyle/>
        <a:p>
          <a:r>
            <a:rPr lang="en-US" sz="1800" dirty="0" smtClean="0"/>
            <a:t>Kick-off Training</a:t>
          </a:r>
          <a:endParaRPr lang="en-US" sz="1400" dirty="0" smtClean="0"/>
        </a:p>
        <a:p>
          <a:r>
            <a:rPr lang="en-US" sz="1400" dirty="0" smtClean="0">
              <a:solidFill>
                <a:schemeClr val="bg2">
                  <a:lumMod val="25000"/>
                </a:schemeClr>
              </a:solidFill>
            </a:rPr>
            <a:t>Sept. 2015</a:t>
          </a:r>
          <a:endParaRPr lang="en-US" sz="1400" dirty="0"/>
        </a:p>
      </dgm:t>
    </dgm:pt>
    <dgm:pt modelId="{F3CA8F42-18B9-4454-BF2D-C2AB496C9B13}" type="parTrans" cxnId="{A56F4B7D-EBAF-49EB-BE8D-6EA823E5773A}">
      <dgm:prSet/>
      <dgm:spPr/>
      <dgm:t>
        <a:bodyPr/>
        <a:lstStyle/>
        <a:p>
          <a:endParaRPr lang="en-US"/>
        </a:p>
      </dgm:t>
    </dgm:pt>
    <dgm:pt modelId="{008B47CC-D261-4C94-A938-3EDF0E829DF3}" type="sibTrans" cxnId="{A56F4B7D-EBAF-49EB-BE8D-6EA823E5773A}">
      <dgm:prSet/>
      <dgm:spPr/>
      <dgm:t>
        <a:bodyPr/>
        <a:lstStyle/>
        <a:p>
          <a:endParaRPr lang="en-US"/>
        </a:p>
      </dgm:t>
    </dgm:pt>
    <dgm:pt modelId="{8FF55E98-8860-4BDB-A535-66488E14AEF6}">
      <dgm:prSet phldrT="[Text]"/>
      <dgm:spPr/>
      <dgm:t>
        <a:bodyPr/>
        <a:lstStyle/>
        <a:p>
          <a:r>
            <a:rPr lang="en-US" dirty="0" smtClean="0"/>
            <a:t>Logistics</a:t>
          </a:r>
          <a:endParaRPr lang="en-US" dirty="0"/>
        </a:p>
      </dgm:t>
    </dgm:pt>
    <dgm:pt modelId="{F20BB39C-9A23-462B-A109-3E5AA18E7A47}" type="parTrans" cxnId="{38C0A1E2-C80D-4CEF-BF2F-4A61493CEE2A}">
      <dgm:prSet/>
      <dgm:spPr/>
      <dgm:t>
        <a:bodyPr/>
        <a:lstStyle/>
        <a:p>
          <a:endParaRPr lang="en-US"/>
        </a:p>
      </dgm:t>
    </dgm:pt>
    <dgm:pt modelId="{94CA79C0-3997-4774-8BA2-C56DBF16FB7F}" type="sibTrans" cxnId="{38C0A1E2-C80D-4CEF-BF2F-4A61493CEE2A}">
      <dgm:prSet/>
      <dgm:spPr/>
      <dgm:t>
        <a:bodyPr/>
        <a:lstStyle/>
        <a:p>
          <a:endParaRPr lang="en-US"/>
        </a:p>
      </dgm:t>
    </dgm:pt>
    <dgm:pt modelId="{72D2CD9C-33CA-4917-9A74-B0B28868EEE5}">
      <dgm:prSet phldrT="[Text]" custT="1"/>
      <dgm:spPr/>
      <dgm:t>
        <a:bodyPr/>
        <a:lstStyle/>
        <a:p>
          <a:r>
            <a:rPr lang="en-US" sz="1800" dirty="0" smtClean="0"/>
            <a:t>Data Collection</a:t>
          </a:r>
        </a:p>
        <a:p>
          <a:r>
            <a:rPr lang="en-US" sz="1400" dirty="0" smtClean="0">
              <a:solidFill>
                <a:schemeClr val="tx1">
                  <a:lumMod val="75000"/>
                  <a:lumOff val="25000"/>
                </a:schemeClr>
              </a:solidFill>
            </a:rPr>
            <a:t>Oct. 2015 – June 2016</a:t>
          </a:r>
          <a:endParaRPr lang="en-US" sz="14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76F8708B-B506-455A-923C-42D831EB2C44}" type="parTrans" cxnId="{8BA98324-75BE-477C-9E82-09427338986A}">
      <dgm:prSet/>
      <dgm:spPr/>
      <dgm:t>
        <a:bodyPr/>
        <a:lstStyle/>
        <a:p>
          <a:endParaRPr lang="en-US"/>
        </a:p>
      </dgm:t>
    </dgm:pt>
    <dgm:pt modelId="{0B479C8D-0452-4A85-AB74-A7DC8B47B6C8}" type="sibTrans" cxnId="{8BA98324-75BE-477C-9E82-09427338986A}">
      <dgm:prSet/>
      <dgm:spPr/>
      <dgm:t>
        <a:bodyPr/>
        <a:lstStyle/>
        <a:p>
          <a:endParaRPr lang="en-US"/>
        </a:p>
      </dgm:t>
    </dgm:pt>
    <dgm:pt modelId="{85EB1D5D-8DA9-4866-86A6-D7FB8CE6B1C2}">
      <dgm:prSet phldrT="[Text]"/>
      <dgm:spPr/>
      <dgm:t>
        <a:bodyPr/>
        <a:lstStyle/>
        <a:p>
          <a:r>
            <a:rPr lang="en-US" dirty="0" smtClean="0"/>
            <a:t>Conversations</a:t>
          </a:r>
          <a:endParaRPr lang="en-US" dirty="0"/>
        </a:p>
      </dgm:t>
    </dgm:pt>
    <dgm:pt modelId="{57302D6D-4A39-450D-B96F-F69F4BDF2762}" type="parTrans" cxnId="{AD3D0816-7487-4B60-862B-A6DD0C60A358}">
      <dgm:prSet/>
      <dgm:spPr/>
      <dgm:t>
        <a:bodyPr/>
        <a:lstStyle/>
        <a:p>
          <a:endParaRPr lang="en-US"/>
        </a:p>
      </dgm:t>
    </dgm:pt>
    <dgm:pt modelId="{99BC8233-5EF1-4ED2-B81A-D57E5AA41262}" type="sibTrans" cxnId="{AD3D0816-7487-4B60-862B-A6DD0C60A358}">
      <dgm:prSet/>
      <dgm:spPr/>
      <dgm:t>
        <a:bodyPr/>
        <a:lstStyle/>
        <a:p>
          <a:endParaRPr lang="en-US"/>
        </a:p>
      </dgm:t>
    </dgm:pt>
    <dgm:pt modelId="{DC10E332-0E9E-42F0-A571-AA409F3FD923}">
      <dgm:prSet phldrT="[Text]" custT="1"/>
      <dgm:spPr/>
      <dgm:t>
        <a:bodyPr/>
        <a:lstStyle/>
        <a:p>
          <a:r>
            <a:rPr lang="en-US" sz="1800" dirty="0" smtClean="0"/>
            <a:t>Evaluation</a:t>
          </a:r>
        </a:p>
        <a:p>
          <a:r>
            <a:rPr lang="en-US" sz="1400" dirty="0" smtClean="0">
              <a:solidFill>
                <a:schemeClr val="tx1">
                  <a:lumMod val="75000"/>
                  <a:lumOff val="25000"/>
                </a:schemeClr>
              </a:solidFill>
            </a:rPr>
            <a:t>Ongoing</a:t>
          </a:r>
          <a:endParaRPr lang="en-US" sz="12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870E103B-972D-44EE-8746-FF2A45A75071}" type="parTrans" cxnId="{4E195937-3D49-4C75-B6CA-202E4F877DCB}">
      <dgm:prSet/>
      <dgm:spPr/>
      <dgm:t>
        <a:bodyPr/>
        <a:lstStyle/>
        <a:p>
          <a:endParaRPr lang="en-US"/>
        </a:p>
      </dgm:t>
    </dgm:pt>
    <dgm:pt modelId="{92B1530F-E39E-47AC-8B41-D6F31C6028B1}" type="sibTrans" cxnId="{4E195937-3D49-4C75-B6CA-202E4F877DCB}">
      <dgm:prSet/>
      <dgm:spPr/>
      <dgm:t>
        <a:bodyPr/>
        <a:lstStyle/>
        <a:p>
          <a:endParaRPr lang="en-US"/>
        </a:p>
      </dgm:t>
    </dgm:pt>
    <dgm:pt modelId="{5662D44E-D7CC-47F2-A46F-C02F1DF1385E}">
      <dgm:prSet phldrT="[Text]"/>
      <dgm:spPr/>
      <dgm:t>
        <a:bodyPr/>
        <a:lstStyle/>
        <a:p>
          <a:r>
            <a:rPr lang="en-US" dirty="0" smtClean="0"/>
            <a:t>Team Formation</a:t>
          </a:r>
          <a:endParaRPr lang="en-US" dirty="0"/>
        </a:p>
      </dgm:t>
    </dgm:pt>
    <dgm:pt modelId="{791B7A9E-5751-46D6-920D-A8331172A9DE}" type="parTrans" cxnId="{98CE07CA-3515-49DB-B150-49F044DFC3A9}">
      <dgm:prSet/>
      <dgm:spPr/>
      <dgm:t>
        <a:bodyPr/>
        <a:lstStyle/>
        <a:p>
          <a:endParaRPr lang="en-US"/>
        </a:p>
      </dgm:t>
    </dgm:pt>
    <dgm:pt modelId="{761AB438-E51E-43EA-91D6-86A13BA5A191}" type="sibTrans" cxnId="{98CE07CA-3515-49DB-B150-49F044DFC3A9}">
      <dgm:prSet/>
      <dgm:spPr/>
      <dgm:t>
        <a:bodyPr/>
        <a:lstStyle/>
        <a:p>
          <a:endParaRPr lang="en-US"/>
        </a:p>
      </dgm:t>
    </dgm:pt>
    <dgm:pt modelId="{EBD6EBDB-6902-41C5-9F5A-A72B56E729B8}">
      <dgm:prSet phldrT="[Text]"/>
      <dgm:spPr/>
      <dgm:t>
        <a:bodyPr/>
        <a:lstStyle/>
        <a:p>
          <a:r>
            <a:rPr lang="en-US" dirty="0" smtClean="0"/>
            <a:t>Interview Best Practices</a:t>
          </a:r>
          <a:endParaRPr lang="en-US" dirty="0"/>
        </a:p>
      </dgm:t>
    </dgm:pt>
    <dgm:pt modelId="{C811CD7E-F976-4D45-8D5A-9239978B7D58}" type="parTrans" cxnId="{7EDC7838-4654-401A-B983-A2775E77E9A2}">
      <dgm:prSet/>
      <dgm:spPr/>
      <dgm:t>
        <a:bodyPr/>
        <a:lstStyle/>
        <a:p>
          <a:endParaRPr lang="en-US"/>
        </a:p>
      </dgm:t>
    </dgm:pt>
    <dgm:pt modelId="{A7F91009-FF83-4EB5-B257-08D9CECA4C8A}" type="sibTrans" cxnId="{7EDC7838-4654-401A-B983-A2775E77E9A2}">
      <dgm:prSet/>
      <dgm:spPr/>
      <dgm:t>
        <a:bodyPr/>
        <a:lstStyle/>
        <a:p>
          <a:endParaRPr lang="en-US"/>
        </a:p>
      </dgm:t>
    </dgm:pt>
    <dgm:pt modelId="{069BAB94-9837-4822-B648-C712644DC886}">
      <dgm:prSet phldrT="[Text]"/>
      <dgm:spPr/>
      <dgm:t>
        <a:bodyPr/>
        <a:lstStyle/>
        <a:p>
          <a:r>
            <a:rPr lang="en-US" dirty="0" smtClean="0"/>
            <a:t>Monthly Reports</a:t>
          </a:r>
          <a:endParaRPr lang="en-US" dirty="0"/>
        </a:p>
      </dgm:t>
    </dgm:pt>
    <dgm:pt modelId="{31870F85-9DE7-4BF3-BF1B-5CBD9C193407}" type="parTrans" cxnId="{3D785E95-ADBD-4F3C-BE4D-C674408250F9}">
      <dgm:prSet/>
      <dgm:spPr/>
      <dgm:t>
        <a:bodyPr/>
        <a:lstStyle/>
        <a:p>
          <a:endParaRPr lang="en-US"/>
        </a:p>
      </dgm:t>
    </dgm:pt>
    <dgm:pt modelId="{B3AEBB8A-48F0-4F58-8FAC-83643E3B6906}" type="sibTrans" cxnId="{3D785E95-ADBD-4F3C-BE4D-C674408250F9}">
      <dgm:prSet/>
      <dgm:spPr/>
      <dgm:t>
        <a:bodyPr/>
        <a:lstStyle/>
        <a:p>
          <a:endParaRPr lang="en-US"/>
        </a:p>
      </dgm:t>
    </dgm:pt>
    <dgm:pt modelId="{E38CE1AF-E3C0-472D-A0C7-D6404BACE643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Pre-Post Surveys</a:t>
          </a:r>
          <a:endParaRPr lang="en-US" dirty="0">
            <a:solidFill>
              <a:schemeClr val="tx1"/>
            </a:solidFill>
          </a:endParaRPr>
        </a:p>
      </dgm:t>
    </dgm:pt>
    <dgm:pt modelId="{6BCC444C-BE66-43E8-A131-66BE21EF0A1C}" type="parTrans" cxnId="{DF22FDBD-85E9-4E5C-A5E7-75AC6E957644}">
      <dgm:prSet/>
      <dgm:spPr/>
      <dgm:t>
        <a:bodyPr/>
        <a:lstStyle/>
        <a:p>
          <a:endParaRPr lang="en-US"/>
        </a:p>
      </dgm:t>
    </dgm:pt>
    <dgm:pt modelId="{2938C9D2-BA2A-46C9-9ECD-4EBD4090440A}" type="sibTrans" cxnId="{DF22FDBD-85E9-4E5C-A5E7-75AC6E957644}">
      <dgm:prSet/>
      <dgm:spPr/>
      <dgm:t>
        <a:bodyPr/>
        <a:lstStyle/>
        <a:p>
          <a:endParaRPr lang="en-US"/>
        </a:p>
      </dgm:t>
    </dgm:pt>
    <dgm:pt modelId="{BBEEFC11-6DF2-4B1A-958D-A95F63DFBE82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Citizen Survey</a:t>
          </a:r>
          <a:endParaRPr lang="en-US" dirty="0">
            <a:solidFill>
              <a:schemeClr val="tx1"/>
            </a:solidFill>
          </a:endParaRPr>
        </a:p>
      </dgm:t>
    </dgm:pt>
    <dgm:pt modelId="{0EF59DF4-BC49-4649-8C01-DDBE8BE44853}" type="parTrans" cxnId="{806B483B-EB7A-4354-B829-5CD90D8577A7}">
      <dgm:prSet/>
      <dgm:spPr/>
      <dgm:t>
        <a:bodyPr/>
        <a:lstStyle/>
        <a:p>
          <a:endParaRPr lang="en-US"/>
        </a:p>
      </dgm:t>
    </dgm:pt>
    <dgm:pt modelId="{442CD812-B81F-4084-A05A-48602EC5333A}" type="sibTrans" cxnId="{806B483B-EB7A-4354-B829-5CD90D8577A7}">
      <dgm:prSet/>
      <dgm:spPr/>
      <dgm:t>
        <a:bodyPr/>
        <a:lstStyle/>
        <a:p>
          <a:endParaRPr lang="en-US"/>
        </a:p>
      </dgm:t>
    </dgm:pt>
    <dgm:pt modelId="{B2F165D5-E356-47FD-BC65-36F342F1CFCD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Focus Groups</a:t>
          </a:r>
          <a:endParaRPr lang="en-US" dirty="0">
            <a:solidFill>
              <a:schemeClr val="tx1"/>
            </a:solidFill>
          </a:endParaRPr>
        </a:p>
      </dgm:t>
    </dgm:pt>
    <dgm:pt modelId="{80C051FF-5045-4A21-8D1E-F60C97EAE6C5}" type="parTrans" cxnId="{255FAD8C-5B3E-4C4B-952E-43BE0F3F776C}">
      <dgm:prSet/>
      <dgm:spPr/>
      <dgm:t>
        <a:bodyPr/>
        <a:lstStyle/>
        <a:p>
          <a:endParaRPr lang="en-US"/>
        </a:p>
      </dgm:t>
    </dgm:pt>
    <dgm:pt modelId="{9166149B-D109-4BF7-B7D3-C36B959A56BA}" type="sibTrans" cxnId="{255FAD8C-5B3E-4C4B-952E-43BE0F3F776C}">
      <dgm:prSet/>
      <dgm:spPr/>
      <dgm:t>
        <a:bodyPr/>
        <a:lstStyle/>
        <a:p>
          <a:endParaRPr lang="en-US"/>
        </a:p>
      </dgm:t>
    </dgm:pt>
    <dgm:pt modelId="{FA7E520F-D430-4D8D-958A-C639AE4F8A91}">
      <dgm:prSet phldrT="[Text]"/>
      <dgm:spPr/>
      <dgm:t>
        <a:bodyPr/>
        <a:lstStyle/>
        <a:p>
          <a:r>
            <a:rPr lang="en-US" dirty="0" smtClean="0"/>
            <a:t>Entries</a:t>
          </a:r>
          <a:endParaRPr lang="en-US" dirty="0"/>
        </a:p>
      </dgm:t>
    </dgm:pt>
    <dgm:pt modelId="{AFEF2690-E8D5-4F8C-96E8-4CEBFDD5B59E}" type="parTrans" cxnId="{F3808A8C-16CB-477E-92BA-E5C00999C64A}">
      <dgm:prSet/>
      <dgm:spPr/>
      <dgm:t>
        <a:bodyPr/>
        <a:lstStyle/>
        <a:p>
          <a:endParaRPr lang="en-US"/>
        </a:p>
      </dgm:t>
    </dgm:pt>
    <dgm:pt modelId="{F753BCF1-D23F-4418-9873-B13812B0DAED}" type="sibTrans" cxnId="{F3808A8C-16CB-477E-92BA-E5C00999C64A}">
      <dgm:prSet/>
      <dgm:spPr/>
      <dgm:t>
        <a:bodyPr/>
        <a:lstStyle/>
        <a:p>
          <a:endParaRPr lang="en-US"/>
        </a:p>
      </dgm:t>
    </dgm:pt>
    <dgm:pt modelId="{CD28C982-782D-46AF-9B9B-D3B37D7EA281}" type="pres">
      <dgm:prSet presAssocID="{DC89DA30-341D-419E-89BA-C81DB5297F6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DD046D-95CD-4032-8CF7-21A3D4FBCE30}" type="pres">
      <dgm:prSet presAssocID="{39329549-9FAA-48A2-9F4D-9C69CBB4828B}" presName="composite" presStyleCnt="0"/>
      <dgm:spPr/>
    </dgm:pt>
    <dgm:pt modelId="{94FBE91C-794A-4F0B-B976-79BDBB42DDAE}" type="pres">
      <dgm:prSet presAssocID="{39329549-9FAA-48A2-9F4D-9C69CBB4828B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922920-3359-4696-A09A-5877921F2ABE}" type="pres">
      <dgm:prSet presAssocID="{39329549-9FAA-48A2-9F4D-9C69CBB4828B}" presName="parSh" presStyleLbl="node1" presStyleIdx="0" presStyleCnt="4" custScaleY="147737"/>
      <dgm:spPr/>
      <dgm:t>
        <a:bodyPr/>
        <a:lstStyle/>
        <a:p>
          <a:endParaRPr lang="en-US"/>
        </a:p>
      </dgm:t>
    </dgm:pt>
    <dgm:pt modelId="{A125C688-2D2E-48E9-8F66-B3C0F45B3B28}" type="pres">
      <dgm:prSet presAssocID="{39329549-9FAA-48A2-9F4D-9C69CBB4828B}" presName="desTx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C5197F-904E-4111-98D2-382C5311D3C0}" type="pres">
      <dgm:prSet presAssocID="{FC9A04B6-0B8F-424E-8D5B-D44944177650}" presName="sibTrans" presStyleLbl="sibTrans2D1" presStyleIdx="0" presStyleCnt="3"/>
      <dgm:spPr/>
      <dgm:t>
        <a:bodyPr/>
        <a:lstStyle/>
        <a:p>
          <a:endParaRPr lang="en-US"/>
        </a:p>
      </dgm:t>
    </dgm:pt>
    <dgm:pt modelId="{8155694B-01D7-4FBC-AE1B-DC957F528D24}" type="pres">
      <dgm:prSet presAssocID="{FC9A04B6-0B8F-424E-8D5B-D44944177650}" presName="connTx" presStyleLbl="sibTrans2D1" presStyleIdx="0" presStyleCnt="3"/>
      <dgm:spPr/>
      <dgm:t>
        <a:bodyPr/>
        <a:lstStyle/>
        <a:p>
          <a:endParaRPr lang="en-US"/>
        </a:p>
      </dgm:t>
    </dgm:pt>
    <dgm:pt modelId="{F017CA5B-4558-4C9C-9C31-741CD667A550}" type="pres">
      <dgm:prSet presAssocID="{9E9A45FD-92CD-4EEF-8C26-C037507D0C14}" presName="composite" presStyleCnt="0"/>
      <dgm:spPr/>
    </dgm:pt>
    <dgm:pt modelId="{D46D77DA-05CF-47D8-9C8A-DE0CA626DF9A}" type="pres">
      <dgm:prSet presAssocID="{9E9A45FD-92CD-4EEF-8C26-C037507D0C14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D10A06-8A70-4081-8219-80425642B455}" type="pres">
      <dgm:prSet presAssocID="{9E9A45FD-92CD-4EEF-8C26-C037507D0C14}" presName="parSh" presStyleLbl="node1" presStyleIdx="1" presStyleCnt="4" custScaleY="150931"/>
      <dgm:spPr/>
      <dgm:t>
        <a:bodyPr/>
        <a:lstStyle/>
        <a:p>
          <a:endParaRPr lang="en-US"/>
        </a:p>
      </dgm:t>
    </dgm:pt>
    <dgm:pt modelId="{B19CAD71-BA04-4804-8F95-49BDB8E39420}" type="pres">
      <dgm:prSet presAssocID="{9E9A45FD-92CD-4EEF-8C26-C037507D0C14}" presName="desTx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65B1D9-0B09-4D8C-B6E0-A22EE8E58444}" type="pres">
      <dgm:prSet presAssocID="{008B47CC-D261-4C94-A938-3EDF0E829DF3}" presName="sibTrans" presStyleLbl="sibTrans2D1" presStyleIdx="1" presStyleCnt="3"/>
      <dgm:spPr/>
      <dgm:t>
        <a:bodyPr/>
        <a:lstStyle/>
        <a:p>
          <a:endParaRPr lang="en-US"/>
        </a:p>
      </dgm:t>
    </dgm:pt>
    <dgm:pt modelId="{E8030F45-2EB7-41D3-A5B6-190CE8CC53B1}" type="pres">
      <dgm:prSet presAssocID="{008B47CC-D261-4C94-A938-3EDF0E829DF3}" presName="connTx" presStyleLbl="sibTrans2D1" presStyleIdx="1" presStyleCnt="3"/>
      <dgm:spPr/>
      <dgm:t>
        <a:bodyPr/>
        <a:lstStyle/>
        <a:p>
          <a:endParaRPr lang="en-US"/>
        </a:p>
      </dgm:t>
    </dgm:pt>
    <dgm:pt modelId="{E2A92A65-8E80-4E77-9388-A4E8BDC91293}" type="pres">
      <dgm:prSet presAssocID="{72D2CD9C-33CA-4917-9A74-B0B28868EEE5}" presName="composite" presStyleCnt="0"/>
      <dgm:spPr/>
    </dgm:pt>
    <dgm:pt modelId="{667A13D0-9CDA-4C02-AE0E-D5C8E2A1C808}" type="pres">
      <dgm:prSet presAssocID="{72D2CD9C-33CA-4917-9A74-B0B28868EEE5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CFFC94-3219-44AC-8543-9BC850A452EA}" type="pres">
      <dgm:prSet presAssocID="{72D2CD9C-33CA-4917-9A74-B0B28868EEE5}" presName="parSh" presStyleLbl="node1" presStyleIdx="2" presStyleCnt="4" custScaleX="106536" custScaleY="140790"/>
      <dgm:spPr/>
      <dgm:t>
        <a:bodyPr/>
        <a:lstStyle/>
        <a:p>
          <a:endParaRPr lang="en-US"/>
        </a:p>
      </dgm:t>
    </dgm:pt>
    <dgm:pt modelId="{F8FB24D8-4620-45E5-B2AE-F95C1694F4D6}" type="pres">
      <dgm:prSet presAssocID="{72D2CD9C-33CA-4917-9A74-B0B28868EEE5}" presName="desTx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C2F249-C372-4A5E-85CF-AAADCB6722CC}" type="pres">
      <dgm:prSet presAssocID="{0B479C8D-0452-4A85-AB74-A7DC8B47B6C8}" presName="sibTrans" presStyleLbl="sibTrans2D1" presStyleIdx="2" presStyleCnt="3"/>
      <dgm:spPr/>
      <dgm:t>
        <a:bodyPr/>
        <a:lstStyle/>
        <a:p>
          <a:endParaRPr lang="en-US"/>
        </a:p>
      </dgm:t>
    </dgm:pt>
    <dgm:pt modelId="{B5FF8ECD-EFE7-4EE8-B23E-38DC79D3E3C9}" type="pres">
      <dgm:prSet presAssocID="{0B479C8D-0452-4A85-AB74-A7DC8B47B6C8}" presName="connTx" presStyleLbl="sibTrans2D1" presStyleIdx="2" presStyleCnt="3"/>
      <dgm:spPr/>
      <dgm:t>
        <a:bodyPr/>
        <a:lstStyle/>
        <a:p>
          <a:endParaRPr lang="en-US"/>
        </a:p>
      </dgm:t>
    </dgm:pt>
    <dgm:pt modelId="{03AE1C3F-1442-4603-AB3F-97851EFCF2E8}" type="pres">
      <dgm:prSet presAssocID="{DC10E332-0E9E-42F0-A571-AA409F3FD923}" presName="composite" presStyleCnt="0"/>
      <dgm:spPr/>
    </dgm:pt>
    <dgm:pt modelId="{697486A4-943B-4ECE-B40C-6B9E9DD389A9}" type="pres">
      <dgm:prSet presAssocID="{DC10E332-0E9E-42F0-A571-AA409F3FD923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E220EB-D521-49FA-BA86-8E2BAE67A42D}" type="pres">
      <dgm:prSet presAssocID="{DC10E332-0E9E-42F0-A571-AA409F3FD923}" presName="parSh" presStyleLbl="node1" presStyleIdx="3" presStyleCnt="4" custScaleY="145898"/>
      <dgm:spPr/>
      <dgm:t>
        <a:bodyPr/>
        <a:lstStyle/>
        <a:p>
          <a:endParaRPr lang="en-US"/>
        </a:p>
      </dgm:t>
    </dgm:pt>
    <dgm:pt modelId="{00CC013B-C8A8-4088-B376-67210CC5FB90}" type="pres">
      <dgm:prSet presAssocID="{DC10E332-0E9E-42F0-A571-AA409F3FD923}" presName="desTx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7B6396-9520-4977-993F-889C056608EB}" type="presOf" srcId="{8FF55E98-8860-4BDB-A535-66488E14AEF6}" destId="{B19CAD71-BA04-4804-8F95-49BDB8E39420}" srcOrd="0" destOrd="0" presId="urn:microsoft.com/office/officeart/2005/8/layout/process3"/>
    <dgm:cxn modelId="{D07C32B6-CD7F-492C-A4A0-1E244F73B0A3}" type="presOf" srcId="{9E9A45FD-92CD-4EEF-8C26-C037507D0C14}" destId="{D46D77DA-05CF-47D8-9C8A-DE0CA626DF9A}" srcOrd="0" destOrd="0" presId="urn:microsoft.com/office/officeart/2005/8/layout/process3"/>
    <dgm:cxn modelId="{AD3D0816-7487-4B60-862B-A6DD0C60A358}" srcId="{72D2CD9C-33CA-4917-9A74-B0B28868EEE5}" destId="{85EB1D5D-8DA9-4866-86A6-D7FB8CE6B1C2}" srcOrd="0" destOrd="0" parTransId="{57302D6D-4A39-450D-B96F-F69F4BDF2762}" sibTransId="{99BC8233-5EF1-4ED2-B81A-D57E5AA41262}"/>
    <dgm:cxn modelId="{BBFF7697-130F-4C25-B27E-D91DA7AE83FA}" type="presOf" srcId="{FC9A04B6-0B8F-424E-8D5B-D44944177650}" destId="{8155694B-01D7-4FBC-AE1B-DC957F528D24}" srcOrd="1" destOrd="0" presId="urn:microsoft.com/office/officeart/2005/8/layout/process3"/>
    <dgm:cxn modelId="{118159CE-63F4-4209-8860-1D4D9636B1F7}" type="presOf" srcId="{EBD6EBDB-6902-41C5-9F5A-A72B56E729B8}" destId="{B19CAD71-BA04-4804-8F95-49BDB8E39420}" srcOrd="0" destOrd="1" presId="urn:microsoft.com/office/officeart/2005/8/layout/process3"/>
    <dgm:cxn modelId="{0EA17620-E571-4CE2-AF52-4016795907A6}" type="presOf" srcId="{08957AE7-9B69-4DEA-88B1-9577CD0868D4}" destId="{A125C688-2D2E-48E9-8F66-B3C0F45B3B28}" srcOrd="0" destOrd="0" presId="urn:microsoft.com/office/officeart/2005/8/layout/process3"/>
    <dgm:cxn modelId="{AAE75A01-B4CB-4DE9-A1F9-1C9BF968F7B5}" type="presOf" srcId="{069BAB94-9837-4822-B648-C712644DC886}" destId="{F8FB24D8-4620-45E5-B2AE-F95C1694F4D6}" srcOrd="0" destOrd="2" presId="urn:microsoft.com/office/officeart/2005/8/layout/process3"/>
    <dgm:cxn modelId="{1C2534E6-7447-412F-B95F-359C6517DF0C}" type="presOf" srcId="{39329549-9FAA-48A2-9F4D-9C69CBB4828B}" destId="{38922920-3359-4696-A09A-5877921F2ABE}" srcOrd="1" destOrd="0" presId="urn:microsoft.com/office/officeart/2005/8/layout/process3"/>
    <dgm:cxn modelId="{AEA6FBD9-3DF9-4C97-B7C8-33C6B9F78252}" type="presOf" srcId="{FA7E520F-D430-4D8D-958A-C639AE4F8A91}" destId="{F8FB24D8-4620-45E5-B2AE-F95C1694F4D6}" srcOrd="0" destOrd="1" presId="urn:microsoft.com/office/officeart/2005/8/layout/process3"/>
    <dgm:cxn modelId="{F0853A1E-6F82-4462-8C36-BC7B789F7249}" type="presOf" srcId="{008B47CC-D261-4C94-A938-3EDF0E829DF3}" destId="{E8030F45-2EB7-41D3-A5B6-190CE8CC53B1}" srcOrd="1" destOrd="0" presId="urn:microsoft.com/office/officeart/2005/8/layout/process3"/>
    <dgm:cxn modelId="{8273B87C-CE0D-4C06-B3EF-19C95A8E2692}" type="presOf" srcId="{0B479C8D-0452-4A85-AB74-A7DC8B47B6C8}" destId="{B5FF8ECD-EFE7-4EE8-B23E-38DC79D3E3C9}" srcOrd="1" destOrd="0" presId="urn:microsoft.com/office/officeart/2005/8/layout/process3"/>
    <dgm:cxn modelId="{FD58B1C0-5E5A-46A3-B487-973C726F073A}" type="presOf" srcId="{008B47CC-D261-4C94-A938-3EDF0E829DF3}" destId="{A565B1D9-0B09-4D8C-B6E0-A22EE8E58444}" srcOrd="0" destOrd="0" presId="urn:microsoft.com/office/officeart/2005/8/layout/process3"/>
    <dgm:cxn modelId="{F294211D-7300-4B64-BD59-99BF0C6035BB}" type="presOf" srcId="{FC9A04B6-0B8F-424E-8D5B-D44944177650}" destId="{B8C5197F-904E-4111-98D2-382C5311D3C0}" srcOrd="0" destOrd="0" presId="urn:microsoft.com/office/officeart/2005/8/layout/process3"/>
    <dgm:cxn modelId="{30484679-1A10-4C86-89DC-1B7D8FD60A5D}" type="presOf" srcId="{9E9A45FD-92CD-4EEF-8C26-C037507D0C14}" destId="{A8D10A06-8A70-4081-8219-80425642B455}" srcOrd="1" destOrd="0" presId="urn:microsoft.com/office/officeart/2005/8/layout/process3"/>
    <dgm:cxn modelId="{3D369BAA-469D-4645-9719-E431F0295B54}" srcId="{39329549-9FAA-48A2-9F4D-9C69CBB4828B}" destId="{08957AE7-9B69-4DEA-88B1-9577CD0868D4}" srcOrd="0" destOrd="0" parTransId="{55C93F69-EFB2-405F-B600-614E47ECFEC1}" sibTransId="{5E0FBABD-2A68-40A9-A18E-8627C277ADB2}"/>
    <dgm:cxn modelId="{1FD37CDD-D145-4143-8CF1-02DA1F64E5FA}" type="presOf" srcId="{DC10E332-0E9E-42F0-A571-AA409F3FD923}" destId="{697486A4-943B-4ECE-B40C-6B9E9DD389A9}" srcOrd="0" destOrd="0" presId="urn:microsoft.com/office/officeart/2005/8/layout/process3"/>
    <dgm:cxn modelId="{4E195937-3D49-4C75-B6CA-202E4F877DCB}" srcId="{DC89DA30-341D-419E-89BA-C81DB5297F69}" destId="{DC10E332-0E9E-42F0-A571-AA409F3FD923}" srcOrd="3" destOrd="0" parTransId="{870E103B-972D-44EE-8746-FF2A45A75071}" sibTransId="{92B1530F-E39E-47AC-8B41-D6F31C6028B1}"/>
    <dgm:cxn modelId="{F3808A8C-16CB-477E-92BA-E5C00999C64A}" srcId="{72D2CD9C-33CA-4917-9A74-B0B28868EEE5}" destId="{FA7E520F-D430-4D8D-958A-C639AE4F8A91}" srcOrd="1" destOrd="0" parTransId="{AFEF2690-E8D5-4F8C-96E8-4CEBFDD5B59E}" sibTransId="{F753BCF1-D23F-4418-9873-B13812B0DAED}"/>
    <dgm:cxn modelId="{2A11A497-75C6-4393-BC3A-326CBA170A94}" type="presOf" srcId="{85EB1D5D-8DA9-4866-86A6-D7FB8CE6B1C2}" destId="{F8FB24D8-4620-45E5-B2AE-F95C1694F4D6}" srcOrd="0" destOrd="0" presId="urn:microsoft.com/office/officeart/2005/8/layout/process3"/>
    <dgm:cxn modelId="{F9D5C699-D862-417A-939D-7D882F161F71}" type="presOf" srcId="{5662D44E-D7CC-47F2-A46F-C02F1DF1385E}" destId="{A125C688-2D2E-48E9-8F66-B3C0F45B3B28}" srcOrd="0" destOrd="1" presId="urn:microsoft.com/office/officeart/2005/8/layout/process3"/>
    <dgm:cxn modelId="{DF22FDBD-85E9-4E5C-A5E7-75AC6E957644}" srcId="{DC10E332-0E9E-42F0-A571-AA409F3FD923}" destId="{E38CE1AF-E3C0-472D-A0C7-D6404BACE643}" srcOrd="0" destOrd="0" parTransId="{6BCC444C-BE66-43E8-A131-66BE21EF0A1C}" sibTransId="{2938C9D2-BA2A-46C9-9ECD-4EBD4090440A}"/>
    <dgm:cxn modelId="{806B483B-EB7A-4354-B829-5CD90D8577A7}" srcId="{DC10E332-0E9E-42F0-A571-AA409F3FD923}" destId="{BBEEFC11-6DF2-4B1A-958D-A95F63DFBE82}" srcOrd="1" destOrd="0" parTransId="{0EF59DF4-BC49-4649-8C01-DDBE8BE44853}" sibTransId="{442CD812-B81F-4084-A05A-48602EC5333A}"/>
    <dgm:cxn modelId="{8BA98324-75BE-477C-9E82-09427338986A}" srcId="{DC89DA30-341D-419E-89BA-C81DB5297F69}" destId="{72D2CD9C-33CA-4917-9A74-B0B28868EEE5}" srcOrd="2" destOrd="0" parTransId="{76F8708B-B506-455A-923C-42D831EB2C44}" sibTransId="{0B479C8D-0452-4A85-AB74-A7DC8B47B6C8}"/>
    <dgm:cxn modelId="{38C0A1E2-C80D-4CEF-BF2F-4A61493CEE2A}" srcId="{9E9A45FD-92CD-4EEF-8C26-C037507D0C14}" destId="{8FF55E98-8860-4BDB-A535-66488E14AEF6}" srcOrd="0" destOrd="0" parTransId="{F20BB39C-9A23-462B-A109-3E5AA18E7A47}" sibTransId="{94CA79C0-3997-4774-8BA2-C56DBF16FB7F}"/>
    <dgm:cxn modelId="{FDDD698F-5471-4F52-A187-7EAD9BAD4CCE}" type="presOf" srcId="{72D2CD9C-33CA-4917-9A74-B0B28868EEE5}" destId="{A1CFFC94-3219-44AC-8543-9BC850A452EA}" srcOrd="1" destOrd="0" presId="urn:microsoft.com/office/officeart/2005/8/layout/process3"/>
    <dgm:cxn modelId="{A56F4B7D-EBAF-49EB-BE8D-6EA823E5773A}" srcId="{DC89DA30-341D-419E-89BA-C81DB5297F69}" destId="{9E9A45FD-92CD-4EEF-8C26-C037507D0C14}" srcOrd="1" destOrd="0" parTransId="{F3CA8F42-18B9-4454-BF2D-C2AB496C9B13}" sibTransId="{008B47CC-D261-4C94-A938-3EDF0E829DF3}"/>
    <dgm:cxn modelId="{7EDC7838-4654-401A-B983-A2775E77E9A2}" srcId="{9E9A45FD-92CD-4EEF-8C26-C037507D0C14}" destId="{EBD6EBDB-6902-41C5-9F5A-A72B56E729B8}" srcOrd="1" destOrd="0" parTransId="{C811CD7E-F976-4D45-8D5A-9239978B7D58}" sibTransId="{A7F91009-FF83-4EB5-B257-08D9CECA4C8A}"/>
    <dgm:cxn modelId="{CB711064-E7E1-4513-A912-4A08BA0D3002}" srcId="{DC89DA30-341D-419E-89BA-C81DB5297F69}" destId="{39329549-9FAA-48A2-9F4D-9C69CBB4828B}" srcOrd="0" destOrd="0" parTransId="{4CE3526B-D075-4D84-AB74-D5F2C9D98B3D}" sibTransId="{FC9A04B6-0B8F-424E-8D5B-D44944177650}"/>
    <dgm:cxn modelId="{8F9337AB-1408-4905-B313-56E65318D96C}" type="presOf" srcId="{DC10E332-0E9E-42F0-A571-AA409F3FD923}" destId="{54E220EB-D521-49FA-BA86-8E2BAE67A42D}" srcOrd="1" destOrd="0" presId="urn:microsoft.com/office/officeart/2005/8/layout/process3"/>
    <dgm:cxn modelId="{2E7C8D2A-BE96-4373-B683-03189E2B916E}" type="presOf" srcId="{B2F165D5-E356-47FD-BC65-36F342F1CFCD}" destId="{00CC013B-C8A8-4088-B376-67210CC5FB90}" srcOrd="0" destOrd="2" presId="urn:microsoft.com/office/officeart/2005/8/layout/process3"/>
    <dgm:cxn modelId="{E75851A7-AD9E-484E-846E-A46350CA40EE}" type="presOf" srcId="{BBEEFC11-6DF2-4B1A-958D-A95F63DFBE82}" destId="{00CC013B-C8A8-4088-B376-67210CC5FB90}" srcOrd="0" destOrd="1" presId="urn:microsoft.com/office/officeart/2005/8/layout/process3"/>
    <dgm:cxn modelId="{D87EED6D-7F60-4580-B5BF-92CF66EE08C0}" type="presOf" srcId="{DC89DA30-341D-419E-89BA-C81DB5297F69}" destId="{CD28C982-782D-46AF-9B9B-D3B37D7EA281}" srcOrd="0" destOrd="0" presId="urn:microsoft.com/office/officeart/2005/8/layout/process3"/>
    <dgm:cxn modelId="{C1354627-D9E7-4D84-97B7-9C8C495F45A5}" type="presOf" srcId="{39329549-9FAA-48A2-9F4D-9C69CBB4828B}" destId="{94FBE91C-794A-4F0B-B976-79BDBB42DDAE}" srcOrd="0" destOrd="0" presId="urn:microsoft.com/office/officeart/2005/8/layout/process3"/>
    <dgm:cxn modelId="{D9F612A2-9DF1-4CAA-85A8-42EA502D1E49}" type="presOf" srcId="{72D2CD9C-33CA-4917-9A74-B0B28868EEE5}" destId="{667A13D0-9CDA-4C02-AE0E-D5C8E2A1C808}" srcOrd="0" destOrd="0" presId="urn:microsoft.com/office/officeart/2005/8/layout/process3"/>
    <dgm:cxn modelId="{7D4BB047-A424-431D-86A7-6E3413523B3F}" type="presOf" srcId="{0B479C8D-0452-4A85-AB74-A7DC8B47B6C8}" destId="{2DC2F249-C372-4A5E-85CF-AAADCB6722CC}" srcOrd="0" destOrd="0" presId="urn:microsoft.com/office/officeart/2005/8/layout/process3"/>
    <dgm:cxn modelId="{B413C76E-1324-418E-99CC-6F067C86C25B}" type="presOf" srcId="{E38CE1AF-E3C0-472D-A0C7-D6404BACE643}" destId="{00CC013B-C8A8-4088-B376-67210CC5FB90}" srcOrd="0" destOrd="0" presId="urn:microsoft.com/office/officeart/2005/8/layout/process3"/>
    <dgm:cxn modelId="{3D785E95-ADBD-4F3C-BE4D-C674408250F9}" srcId="{72D2CD9C-33CA-4917-9A74-B0B28868EEE5}" destId="{069BAB94-9837-4822-B648-C712644DC886}" srcOrd="2" destOrd="0" parTransId="{31870F85-9DE7-4BF3-BF1B-5CBD9C193407}" sibTransId="{B3AEBB8A-48F0-4F58-8FAC-83643E3B6906}"/>
    <dgm:cxn modelId="{98CE07CA-3515-49DB-B150-49F044DFC3A9}" srcId="{39329549-9FAA-48A2-9F4D-9C69CBB4828B}" destId="{5662D44E-D7CC-47F2-A46F-C02F1DF1385E}" srcOrd="1" destOrd="0" parTransId="{791B7A9E-5751-46D6-920D-A8331172A9DE}" sibTransId="{761AB438-E51E-43EA-91D6-86A13BA5A191}"/>
    <dgm:cxn modelId="{255FAD8C-5B3E-4C4B-952E-43BE0F3F776C}" srcId="{DC10E332-0E9E-42F0-A571-AA409F3FD923}" destId="{B2F165D5-E356-47FD-BC65-36F342F1CFCD}" srcOrd="2" destOrd="0" parTransId="{80C051FF-5045-4A21-8D1E-F60C97EAE6C5}" sibTransId="{9166149B-D109-4BF7-B7D3-C36B959A56BA}"/>
    <dgm:cxn modelId="{4728FC46-BAA2-47CB-810F-3F04FF4CCAFB}" type="presParOf" srcId="{CD28C982-782D-46AF-9B9B-D3B37D7EA281}" destId="{03DD046D-95CD-4032-8CF7-21A3D4FBCE30}" srcOrd="0" destOrd="0" presId="urn:microsoft.com/office/officeart/2005/8/layout/process3"/>
    <dgm:cxn modelId="{408411B5-0C80-4B10-A93F-A156F3B1DEC0}" type="presParOf" srcId="{03DD046D-95CD-4032-8CF7-21A3D4FBCE30}" destId="{94FBE91C-794A-4F0B-B976-79BDBB42DDAE}" srcOrd="0" destOrd="0" presId="urn:microsoft.com/office/officeart/2005/8/layout/process3"/>
    <dgm:cxn modelId="{6571219B-65F3-4260-B12E-A3BB4D549DDC}" type="presParOf" srcId="{03DD046D-95CD-4032-8CF7-21A3D4FBCE30}" destId="{38922920-3359-4696-A09A-5877921F2ABE}" srcOrd="1" destOrd="0" presId="urn:microsoft.com/office/officeart/2005/8/layout/process3"/>
    <dgm:cxn modelId="{97D3A62F-F429-4B5F-94BC-631EA2A329FD}" type="presParOf" srcId="{03DD046D-95CD-4032-8CF7-21A3D4FBCE30}" destId="{A125C688-2D2E-48E9-8F66-B3C0F45B3B28}" srcOrd="2" destOrd="0" presId="urn:microsoft.com/office/officeart/2005/8/layout/process3"/>
    <dgm:cxn modelId="{56D55627-36F9-4AED-B7D2-4B31DEEA1171}" type="presParOf" srcId="{CD28C982-782D-46AF-9B9B-D3B37D7EA281}" destId="{B8C5197F-904E-4111-98D2-382C5311D3C0}" srcOrd="1" destOrd="0" presId="urn:microsoft.com/office/officeart/2005/8/layout/process3"/>
    <dgm:cxn modelId="{5C2E5822-CD18-4271-ADC8-6D4ED04B9AA0}" type="presParOf" srcId="{B8C5197F-904E-4111-98D2-382C5311D3C0}" destId="{8155694B-01D7-4FBC-AE1B-DC957F528D24}" srcOrd="0" destOrd="0" presId="urn:microsoft.com/office/officeart/2005/8/layout/process3"/>
    <dgm:cxn modelId="{97E6B0FC-DDE1-4105-A700-172C86DFEEF3}" type="presParOf" srcId="{CD28C982-782D-46AF-9B9B-D3B37D7EA281}" destId="{F017CA5B-4558-4C9C-9C31-741CD667A550}" srcOrd="2" destOrd="0" presId="urn:microsoft.com/office/officeart/2005/8/layout/process3"/>
    <dgm:cxn modelId="{C5A12894-8353-46DC-8A32-3EBE90546FEB}" type="presParOf" srcId="{F017CA5B-4558-4C9C-9C31-741CD667A550}" destId="{D46D77DA-05CF-47D8-9C8A-DE0CA626DF9A}" srcOrd="0" destOrd="0" presId="urn:microsoft.com/office/officeart/2005/8/layout/process3"/>
    <dgm:cxn modelId="{26A1F44F-3EA6-4F81-A782-F76133BCEE96}" type="presParOf" srcId="{F017CA5B-4558-4C9C-9C31-741CD667A550}" destId="{A8D10A06-8A70-4081-8219-80425642B455}" srcOrd="1" destOrd="0" presId="urn:microsoft.com/office/officeart/2005/8/layout/process3"/>
    <dgm:cxn modelId="{4D1493C7-6703-466F-A33E-80B7E4C48455}" type="presParOf" srcId="{F017CA5B-4558-4C9C-9C31-741CD667A550}" destId="{B19CAD71-BA04-4804-8F95-49BDB8E39420}" srcOrd="2" destOrd="0" presId="urn:microsoft.com/office/officeart/2005/8/layout/process3"/>
    <dgm:cxn modelId="{FF2278D8-92FF-43C2-9C18-AF2E4D62E479}" type="presParOf" srcId="{CD28C982-782D-46AF-9B9B-D3B37D7EA281}" destId="{A565B1D9-0B09-4D8C-B6E0-A22EE8E58444}" srcOrd="3" destOrd="0" presId="urn:microsoft.com/office/officeart/2005/8/layout/process3"/>
    <dgm:cxn modelId="{1125207A-6CC4-44BB-B282-CDF34F6C6414}" type="presParOf" srcId="{A565B1D9-0B09-4D8C-B6E0-A22EE8E58444}" destId="{E8030F45-2EB7-41D3-A5B6-190CE8CC53B1}" srcOrd="0" destOrd="0" presId="urn:microsoft.com/office/officeart/2005/8/layout/process3"/>
    <dgm:cxn modelId="{7870015F-8C8B-4805-A5AA-D0DF18274608}" type="presParOf" srcId="{CD28C982-782D-46AF-9B9B-D3B37D7EA281}" destId="{E2A92A65-8E80-4E77-9388-A4E8BDC91293}" srcOrd="4" destOrd="0" presId="urn:microsoft.com/office/officeart/2005/8/layout/process3"/>
    <dgm:cxn modelId="{E6AFF984-3E7D-4C94-94FC-346FFA5435A2}" type="presParOf" srcId="{E2A92A65-8E80-4E77-9388-A4E8BDC91293}" destId="{667A13D0-9CDA-4C02-AE0E-D5C8E2A1C808}" srcOrd="0" destOrd="0" presId="urn:microsoft.com/office/officeart/2005/8/layout/process3"/>
    <dgm:cxn modelId="{510AE46A-A4E5-4834-AD01-A6E56F5F364D}" type="presParOf" srcId="{E2A92A65-8E80-4E77-9388-A4E8BDC91293}" destId="{A1CFFC94-3219-44AC-8543-9BC850A452EA}" srcOrd="1" destOrd="0" presId="urn:microsoft.com/office/officeart/2005/8/layout/process3"/>
    <dgm:cxn modelId="{005D8B32-822A-4661-9DEA-802CD0C624B7}" type="presParOf" srcId="{E2A92A65-8E80-4E77-9388-A4E8BDC91293}" destId="{F8FB24D8-4620-45E5-B2AE-F95C1694F4D6}" srcOrd="2" destOrd="0" presId="urn:microsoft.com/office/officeart/2005/8/layout/process3"/>
    <dgm:cxn modelId="{059FACCC-C2E7-437C-80DB-08264EC889C8}" type="presParOf" srcId="{CD28C982-782D-46AF-9B9B-D3B37D7EA281}" destId="{2DC2F249-C372-4A5E-85CF-AAADCB6722CC}" srcOrd="5" destOrd="0" presId="urn:microsoft.com/office/officeart/2005/8/layout/process3"/>
    <dgm:cxn modelId="{5EB98822-A4C0-4342-9B64-14626D2DD75B}" type="presParOf" srcId="{2DC2F249-C372-4A5E-85CF-AAADCB6722CC}" destId="{B5FF8ECD-EFE7-4EE8-B23E-38DC79D3E3C9}" srcOrd="0" destOrd="0" presId="urn:microsoft.com/office/officeart/2005/8/layout/process3"/>
    <dgm:cxn modelId="{D5385E4D-C404-4D90-BFB8-7787FD9FBF65}" type="presParOf" srcId="{CD28C982-782D-46AF-9B9B-D3B37D7EA281}" destId="{03AE1C3F-1442-4603-AB3F-97851EFCF2E8}" srcOrd="6" destOrd="0" presId="urn:microsoft.com/office/officeart/2005/8/layout/process3"/>
    <dgm:cxn modelId="{5F7E8FAD-280E-49C8-BBDE-2FAFA3EE81CC}" type="presParOf" srcId="{03AE1C3F-1442-4603-AB3F-97851EFCF2E8}" destId="{697486A4-943B-4ECE-B40C-6B9E9DD389A9}" srcOrd="0" destOrd="0" presId="urn:microsoft.com/office/officeart/2005/8/layout/process3"/>
    <dgm:cxn modelId="{C7CF7B24-4BDE-4C3A-8267-645E9F765863}" type="presParOf" srcId="{03AE1C3F-1442-4603-AB3F-97851EFCF2E8}" destId="{54E220EB-D521-49FA-BA86-8E2BAE67A42D}" srcOrd="1" destOrd="0" presId="urn:microsoft.com/office/officeart/2005/8/layout/process3"/>
    <dgm:cxn modelId="{B6851498-F3B5-4A5D-82E9-A05EB450C3BF}" type="presParOf" srcId="{03AE1C3F-1442-4603-AB3F-97851EFCF2E8}" destId="{00CC013B-C8A8-4088-B376-67210CC5FB90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922920-3359-4696-A09A-5877921F2ABE}">
      <dsp:nvSpPr>
        <dsp:cNvPr id="0" name=""/>
        <dsp:cNvSpPr/>
      </dsp:nvSpPr>
      <dsp:spPr>
        <a:xfrm>
          <a:off x="5388" y="856423"/>
          <a:ext cx="1819349" cy="10849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Recruitment</a:t>
          </a:r>
          <a:endParaRPr lang="en-US" sz="17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2">
                  <a:lumMod val="25000"/>
                </a:schemeClr>
              </a:solidFill>
            </a:rPr>
            <a:t>Aug.-Sept. 2015</a:t>
          </a:r>
          <a:endParaRPr lang="en-US" sz="16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5388" y="856423"/>
        <a:ext cx="1819349" cy="723320"/>
      </dsp:txXfrm>
    </dsp:sp>
    <dsp:sp modelId="{A125C688-2D2E-48E9-8F66-B3C0F45B3B28}">
      <dsp:nvSpPr>
        <dsp:cNvPr id="0" name=""/>
        <dsp:cNvSpPr/>
      </dsp:nvSpPr>
      <dsp:spPr>
        <a:xfrm>
          <a:off x="378026" y="1521314"/>
          <a:ext cx="1819349" cy="1300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Team Leaders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Team Formation</a:t>
          </a:r>
          <a:endParaRPr lang="en-US" sz="1700" kern="1200" dirty="0"/>
        </a:p>
      </dsp:txBody>
      <dsp:txXfrm>
        <a:off x="416116" y="1559404"/>
        <a:ext cx="1743169" cy="1224320"/>
      </dsp:txXfrm>
    </dsp:sp>
    <dsp:sp modelId="{B8C5197F-904E-4111-98D2-382C5311D3C0}">
      <dsp:nvSpPr>
        <dsp:cNvPr id="0" name=""/>
        <dsp:cNvSpPr/>
      </dsp:nvSpPr>
      <dsp:spPr>
        <a:xfrm rot="2299">
          <a:off x="2100544" y="992589"/>
          <a:ext cx="584710" cy="4529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2100544" y="1083137"/>
        <a:ext cx="448821" cy="271779"/>
      </dsp:txXfrm>
    </dsp:sp>
    <dsp:sp modelId="{A8D10A06-8A70-4081-8219-80425642B455}">
      <dsp:nvSpPr>
        <dsp:cNvPr id="0" name=""/>
        <dsp:cNvSpPr/>
      </dsp:nvSpPr>
      <dsp:spPr>
        <a:xfrm>
          <a:off x="2927965" y="850559"/>
          <a:ext cx="1819349" cy="11084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Kick-off Training</a:t>
          </a:r>
          <a:endParaRPr lang="en-US" sz="14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2">
                  <a:lumMod val="25000"/>
                </a:schemeClr>
              </a:solidFill>
            </a:rPr>
            <a:t>Sept. 2015</a:t>
          </a:r>
          <a:endParaRPr lang="en-US" sz="1400" kern="1200" dirty="0"/>
        </a:p>
      </dsp:txBody>
      <dsp:txXfrm>
        <a:off x="2927965" y="850559"/>
        <a:ext cx="1819349" cy="738958"/>
      </dsp:txXfrm>
    </dsp:sp>
    <dsp:sp modelId="{B19CAD71-BA04-4804-8F95-49BDB8E39420}">
      <dsp:nvSpPr>
        <dsp:cNvPr id="0" name=""/>
        <dsp:cNvSpPr/>
      </dsp:nvSpPr>
      <dsp:spPr>
        <a:xfrm>
          <a:off x="3300602" y="1527178"/>
          <a:ext cx="1819349" cy="1300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Logistics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Interview Best Practices</a:t>
          </a:r>
          <a:endParaRPr lang="en-US" sz="1700" kern="1200" dirty="0"/>
        </a:p>
      </dsp:txBody>
      <dsp:txXfrm>
        <a:off x="3338692" y="1565268"/>
        <a:ext cx="1743169" cy="1224320"/>
      </dsp:txXfrm>
    </dsp:sp>
    <dsp:sp modelId="{A565B1D9-0B09-4D8C-B6E0-A22EE8E58444}">
      <dsp:nvSpPr>
        <dsp:cNvPr id="0" name=""/>
        <dsp:cNvSpPr/>
      </dsp:nvSpPr>
      <dsp:spPr>
        <a:xfrm rot="21592845">
          <a:off x="5023120" y="990480"/>
          <a:ext cx="584711" cy="4529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5023120" y="1081214"/>
        <a:ext cx="448822" cy="271779"/>
      </dsp:txXfrm>
    </dsp:sp>
    <dsp:sp modelId="{A1CFFC94-3219-44AC-8543-9BC850A452EA}">
      <dsp:nvSpPr>
        <dsp:cNvPr id="0" name=""/>
        <dsp:cNvSpPr/>
      </dsp:nvSpPr>
      <dsp:spPr>
        <a:xfrm>
          <a:off x="5850541" y="869178"/>
          <a:ext cx="1938261" cy="10339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Data Collection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Oct. 2015 – June 2016</a:t>
          </a:r>
          <a:endParaRPr lang="en-US" sz="14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5850541" y="869178"/>
        <a:ext cx="1938261" cy="689307"/>
      </dsp:txXfrm>
    </dsp:sp>
    <dsp:sp modelId="{F8FB24D8-4620-45E5-B2AE-F95C1694F4D6}">
      <dsp:nvSpPr>
        <dsp:cNvPr id="0" name=""/>
        <dsp:cNvSpPr/>
      </dsp:nvSpPr>
      <dsp:spPr>
        <a:xfrm>
          <a:off x="6282635" y="1508559"/>
          <a:ext cx="1819349" cy="1300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Conversations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Entries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Monthly Reports</a:t>
          </a:r>
          <a:endParaRPr lang="en-US" sz="1700" kern="1200" dirty="0"/>
        </a:p>
      </dsp:txBody>
      <dsp:txXfrm>
        <a:off x="6320725" y="1546649"/>
        <a:ext cx="1743169" cy="1224320"/>
      </dsp:txXfrm>
    </dsp:sp>
    <dsp:sp modelId="{2DC2F249-C372-4A5E-85CF-AAADCB6722CC}">
      <dsp:nvSpPr>
        <dsp:cNvPr id="0" name=""/>
        <dsp:cNvSpPr/>
      </dsp:nvSpPr>
      <dsp:spPr>
        <a:xfrm rot="3677">
          <a:off x="8049746" y="988961"/>
          <a:ext cx="553198" cy="4529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8049746" y="1079481"/>
        <a:ext cx="417309" cy="271779"/>
      </dsp:txXfrm>
    </dsp:sp>
    <dsp:sp modelId="{54E220EB-D521-49FA-BA86-8E2BAE67A42D}">
      <dsp:nvSpPr>
        <dsp:cNvPr id="0" name=""/>
        <dsp:cNvSpPr/>
      </dsp:nvSpPr>
      <dsp:spPr>
        <a:xfrm>
          <a:off x="8832574" y="859800"/>
          <a:ext cx="1819349" cy="10714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Evaluation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Ongoing</a:t>
          </a:r>
          <a:endParaRPr lang="en-US" sz="12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8832574" y="859800"/>
        <a:ext cx="1819349" cy="714316"/>
      </dsp:txXfrm>
    </dsp:sp>
    <dsp:sp modelId="{00CC013B-C8A8-4088-B376-67210CC5FB90}">
      <dsp:nvSpPr>
        <dsp:cNvPr id="0" name=""/>
        <dsp:cNvSpPr/>
      </dsp:nvSpPr>
      <dsp:spPr>
        <a:xfrm>
          <a:off x="9205212" y="1517937"/>
          <a:ext cx="1819349" cy="1300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solidFill>
                <a:schemeClr val="tx1"/>
              </a:solidFill>
            </a:rPr>
            <a:t>Pre-Post Surveys</a:t>
          </a:r>
          <a:endParaRPr lang="en-US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solidFill>
                <a:schemeClr val="tx1"/>
              </a:solidFill>
            </a:rPr>
            <a:t>Citizen Survey</a:t>
          </a:r>
          <a:endParaRPr lang="en-US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solidFill>
                <a:schemeClr val="tx1"/>
              </a:solidFill>
            </a:rPr>
            <a:t>Focus Groups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9243302" y="1556027"/>
        <a:ext cx="1743169" cy="1224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521B4-0C6F-42FD-BA28-FB6A960C9C7C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B0034-3FE5-4F3A-843D-24B566CF4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75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B0034-3FE5-4F3A-843D-24B566CF4C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7794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B0034-3FE5-4F3A-843D-24B566CF4CE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553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B0034-3FE5-4F3A-843D-24B566CF4CE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4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Introduction – similar info as given in the Evaluation Report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a.       Knight Cities Challenge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b.      Take10CLT’s proposal and purpose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c.       Brief timeline of project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                                                   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     Team recruitment and formation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                                                 ii.      Kickoff Training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                                                iii.      Data Collection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                                                   iv.      Evaluation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B0034-3FE5-4F3A-843D-24B566CF4CE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55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B0034-3FE5-4F3A-843D-24B566CF4CE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B0034-3FE5-4F3A-843D-24B566CF4CE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36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B0034-3FE5-4F3A-843D-24B566CF4CE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3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B0034-3FE5-4F3A-843D-24B566CF4CE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657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cap="small" dirty="0" smtClean="0"/>
              <a:t>Figure 1. Number of Citizens who "Liked" Aspects of Each Quality of Life Dimension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B0034-3FE5-4F3A-843D-24B566CF4CE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9308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cap="small" dirty="0" smtClean="0"/>
              <a:t>Figure 2. Number of Ideas for Improvement Related to Each Quality of Life dimension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B0034-3FE5-4F3A-843D-24B566CF4CE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516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B0034-3FE5-4F3A-843D-24B566CF4CE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01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microsoft.com/office/2007/relationships/hdphoto" Target="../media/hdphoto2.wdp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821" y="583095"/>
            <a:ext cx="10412987" cy="247615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22400" y="3556000"/>
            <a:ext cx="937583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Diane Gavarkavich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UNC Charlotte Urban Institute</a:t>
            </a:r>
          </a:p>
          <a:p>
            <a:pPr algn="ctr"/>
            <a:endParaRPr lang="en-US" sz="4000" dirty="0">
              <a:solidFill>
                <a:schemeClr val="bg1"/>
              </a:solidFill>
            </a:endParaRPr>
          </a:p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11/17/16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05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Take10CLT Project: Increase engagement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3" y="2228003"/>
            <a:ext cx="11029616" cy="363304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 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3600" i="1" dirty="0"/>
              <a:t>What do you like about living here</a:t>
            </a:r>
            <a:r>
              <a:rPr lang="en-US" sz="3600" i="1" dirty="0" smtClean="0"/>
              <a:t>?</a:t>
            </a:r>
            <a:endParaRPr lang="en-US" sz="3600" dirty="0"/>
          </a:p>
          <a:p>
            <a:pPr marL="342900" lvl="0" indent="-342900">
              <a:buFont typeface="+mj-lt"/>
              <a:buAutoNum type="arabicPeriod"/>
            </a:pPr>
            <a:r>
              <a:rPr lang="en-US" sz="3600" i="1" dirty="0"/>
              <a:t>Can you tell me about your ideas to improve Charlotte today? </a:t>
            </a:r>
            <a:endParaRPr lang="en-US" sz="3600" dirty="0"/>
          </a:p>
          <a:p>
            <a:pPr marL="342900" lvl="0" indent="-342900">
              <a:buFont typeface="+mj-lt"/>
              <a:buAutoNum type="arabicPeriod"/>
            </a:pPr>
            <a:r>
              <a:rPr lang="en-US" sz="3600" i="1" dirty="0"/>
              <a:t>Thinking ahead, tell me what do you want Charlotte to be like in five years? </a:t>
            </a: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25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Framework: Quality of Life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2228622"/>
            <a:ext cx="7145837" cy="46293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i="1" dirty="0"/>
              <a:t>Neighborhood Data to Explore and </a:t>
            </a:r>
            <a:r>
              <a:rPr lang="en-US" sz="3600" i="1" dirty="0" smtClean="0"/>
              <a:t>Inspire</a:t>
            </a:r>
          </a:p>
          <a:p>
            <a:r>
              <a:rPr lang="en-US" sz="2800" dirty="0" smtClean="0"/>
              <a:t>Partners: </a:t>
            </a:r>
            <a:r>
              <a:rPr lang="en-US" sz="2800" dirty="0"/>
              <a:t>City of Charlotte, Mecklenburg County, and UNC Charlotte Urban Institute with the towns of Cornelius, Davidson, Huntersville, Matthews, Mint Hill, and </a:t>
            </a:r>
            <a:r>
              <a:rPr lang="en-US" sz="2800" dirty="0" smtClean="0"/>
              <a:t>Pineville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7030" y="1923823"/>
            <a:ext cx="3571875" cy="44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08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Quality of Life dimensions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1075" y="2180496"/>
            <a:ext cx="6819732" cy="4168053"/>
          </a:xfrm>
        </p:spPr>
        <p:txBody>
          <a:bodyPr>
            <a:noAutofit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Transportation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Economy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Engagement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Housing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Education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Character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 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Environment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 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Safety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 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Health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53995" y="3377684"/>
            <a:ext cx="49189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9</a:t>
            </a:r>
            <a:r>
              <a:rPr lang="en-US" sz="3200" dirty="0"/>
              <a:t> dimensions, </a:t>
            </a:r>
            <a:r>
              <a:rPr lang="en-US" sz="3200" dirty="0">
                <a:solidFill>
                  <a:schemeClr val="accent2"/>
                </a:solidFill>
              </a:rPr>
              <a:t>80+ </a:t>
            </a:r>
            <a:r>
              <a:rPr lang="en-US" sz="3200" dirty="0"/>
              <a:t>indicators</a:t>
            </a:r>
          </a:p>
        </p:txBody>
      </p:sp>
    </p:spTree>
    <p:extLst>
      <p:ext uri="{BB962C8B-B14F-4D97-AF65-F5344CB8AC3E}">
        <p14:creationId xmlns:p14="http://schemas.microsoft.com/office/powerpoint/2010/main" val="68187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summary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043973564"/>
              </p:ext>
            </p:extLst>
          </p:nvPr>
        </p:nvGraphicFramePr>
        <p:xfrm>
          <a:off x="581192" y="1974667"/>
          <a:ext cx="11029616" cy="4530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5419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summary</a:t>
            </a:r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007942186"/>
              </p:ext>
            </p:extLst>
          </p:nvPr>
        </p:nvGraphicFramePr>
        <p:xfrm>
          <a:off x="581192" y="1867989"/>
          <a:ext cx="11029616" cy="4545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1922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Example: Transportation</a:t>
            </a:r>
            <a:endParaRPr lang="en-US" sz="3600" dirty="0"/>
          </a:p>
        </p:txBody>
      </p:sp>
      <p:graphicFrame>
        <p:nvGraphicFramePr>
          <p:cNvPr id="4" name="Chart 3"/>
          <p:cNvGraphicFramePr/>
          <p:nvPr>
            <p:extLst/>
          </p:nvPr>
        </p:nvGraphicFramePr>
        <p:xfrm>
          <a:off x="581192" y="1949814"/>
          <a:ext cx="11029616" cy="4435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848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Example: Transportation</a:t>
            </a:r>
            <a:endParaRPr lang="en-US" sz="3600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966016"/>
              </p:ext>
            </p:extLst>
          </p:nvPr>
        </p:nvGraphicFramePr>
        <p:xfrm>
          <a:off x="449705" y="1987480"/>
          <a:ext cx="11161103" cy="374904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666478">
                  <a:extLst>
                    <a:ext uri="{9D8B030D-6E8A-4147-A177-3AD203B41FA5}">
                      <a16:colId xmlns:a16="http://schemas.microsoft.com/office/drawing/2014/main" xmlns="" val="788918315"/>
                    </a:ext>
                  </a:extLst>
                </a:gridCol>
                <a:gridCol w="9494625">
                  <a:extLst>
                    <a:ext uri="{9D8B030D-6E8A-4147-A177-3AD203B41FA5}">
                      <a16:colId xmlns:a16="http://schemas.microsoft.com/office/drawing/2014/main" xmlns="" val="2361639967"/>
                    </a:ext>
                  </a:extLst>
                </a:gridCol>
              </a:tblGrid>
              <a:tr h="14866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Theme (Frequency)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6699" marR="26699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Examples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6699" marR="26699" marT="0" marB="0"/>
                </a:tc>
                <a:extLst>
                  <a:ext uri="{0D108BD9-81ED-4DB2-BD59-A6C34878D82A}">
                    <a16:rowId xmlns:a16="http://schemas.microsoft.com/office/drawing/2014/main" xmlns="" val="806151402"/>
                  </a:ext>
                </a:extLst>
              </a:tr>
              <a:tr h="81763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Public transit (631)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6699" marR="26699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“Make it easier to get Uptown, such as an express light rail line.”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“Build a 5-spoke train system. Get trains to airport, UNC Charlotte, Davidson/Cornelius.”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“</a:t>
                      </a:r>
                      <a:r>
                        <a:rPr lang="en-US" sz="1600" dirty="0">
                          <a:effectLst/>
                        </a:rPr>
                        <a:t>Need light rail to the airport. We are the only major international airport that doesn’t have rail linkage</a:t>
                      </a:r>
                      <a:r>
                        <a:rPr lang="en-US" sz="1600" dirty="0" smtClean="0">
                          <a:effectLst/>
                        </a:rPr>
                        <a:t>.”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6699" marR="26699" marT="0" marB="0"/>
                </a:tc>
                <a:extLst>
                  <a:ext uri="{0D108BD9-81ED-4DB2-BD59-A6C34878D82A}">
                    <a16:rowId xmlns:a16="http://schemas.microsoft.com/office/drawing/2014/main" xmlns="" val="215907353"/>
                  </a:ext>
                </a:extLst>
              </a:tr>
              <a:tr h="66897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Traffic (419)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6699" marR="26699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“Find ways to improve traffic. Maybe encourage more non-traditional working hours to help with commuting time.”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“Construction </a:t>
                      </a:r>
                      <a:r>
                        <a:rPr lang="en-US" sz="1600" dirty="0">
                          <a:effectLst/>
                        </a:rPr>
                        <a:t>on major arteries into and out of the city should only be allowed at night or during non-rush hour times.”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</a:txBody>
                  <a:tcPr marL="26699" marR="26699" marT="0" marB="0"/>
                </a:tc>
                <a:extLst>
                  <a:ext uri="{0D108BD9-81ED-4DB2-BD59-A6C34878D82A}">
                    <a16:rowId xmlns:a16="http://schemas.microsoft.com/office/drawing/2014/main" xmlns="" val="1128153473"/>
                  </a:ext>
                </a:extLst>
              </a:tr>
              <a:tr h="66897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Roads</a:t>
                      </a:r>
                      <a:r>
                        <a:rPr lang="en-US" sz="1800" dirty="0">
                          <a:effectLst/>
                        </a:rPr>
                        <a:t> (380)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26699" marR="26699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“The traffic and planning needs improvement. A good example of planning gone bad was East Blvd…There should have been bus pull-out areas like Raleigh has. Traffic in the one and only lane should not be impeded by a bus.”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“</a:t>
                      </a:r>
                      <a:r>
                        <a:rPr lang="en-US" sz="1600" dirty="0">
                          <a:effectLst/>
                        </a:rPr>
                        <a:t>We need a law that every new road will have bike lanes and signage, like Portland</a:t>
                      </a:r>
                      <a:r>
                        <a:rPr lang="en-US" sz="1600" dirty="0" smtClean="0">
                          <a:effectLst/>
                        </a:rPr>
                        <a:t>.”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</a:endParaRPr>
                    </a:p>
                  </a:txBody>
                  <a:tcPr marL="26699" marR="26699" marT="0" marB="0"/>
                </a:tc>
                <a:extLst>
                  <a:ext uri="{0D108BD9-81ED-4DB2-BD59-A6C34878D82A}">
                    <a16:rowId xmlns:a16="http://schemas.microsoft.com/office/drawing/2014/main" xmlns="" val="367675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756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Lessons Learned</a:t>
            </a:r>
            <a:endParaRPr lang="en-US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Overall Project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81193" y="2926052"/>
            <a:ext cx="10295353" cy="2934999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Questions 2 and 3 were very similar in conversation </a:t>
            </a:r>
          </a:p>
          <a:p>
            <a:r>
              <a:rPr lang="en-US" sz="2800" dirty="0" smtClean="0"/>
              <a:t>Opportunities needed to go out in groups or at events</a:t>
            </a:r>
          </a:p>
          <a:p>
            <a:r>
              <a:rPr lang="en-US" sz="2800" dirty="0" smtClean="0"/>
              <a:t>Length of project</a:t>
            </a:r>
          </a:p>
          <a:p>
            <a:r>
              <a:rPr lang="en-US" sz="2800" dirty="0" smtClean="0"/>
              <a:t>Flexibility – timing, materials, and </a:t>
            </a:r>
            <a:r>
              <a:rPr lang="en-US" sz="2800" dirty="0" smtClean="0"/>
              <a:t>participants</a:t>
            </a:r>
          </a:p>
          <a:p>
            <a:r>
              <a:rPr lang="en-US" sz="2800" dirty="0" smtClean="0"/>
              <a:t>Need motivated ambassadors</a:t>
            </a:r>
            <a:endParaRPr lang="en-US" sz="2800" dirty="0" smtClean="0"/>
          </a:p>
          <a:p>
            <a:pPr lvl="1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6481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Lessons Learned</a:t>
            </a: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1026695" y="2250892"/>
            <a:ext cx="10584113" cy="553373"/>
          </a:xfrm>
        </p:spPr>
        <p:txBody>
          <a:bodyPr/>
          <a:lstStyle/>
          <a:p>
            <a:r>
              <a:rPr lang="en-US" sz="3200" dirty="0" smtClean="0"/>
              <a:t>Leadership Team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"/>
          </p:nvPr>
        </p:nvSpPr>
        <p:spPr>
          <a:xfrm>
            <a:off x="705853" y="2926052"/>
            <a:ext cx="10904956" cy="2934999"/>
          </a:xfrm>
        </p:spPr>
        <p:txBody>
          <a:bodyPr/>
          <a:lstStyle/>
          <a:p>
            <a:r>
              <a:rPr lang="en-US" sz="2800" dirty="0"/>
              <a:t>More work than anticipated </a:t>
            </a:r>
          </a:p>
          <a:p>
            <a:r>
              <a:rPr lang="en-US" sz="2800" dirty="0"/>
              <a:t>Need more help with communication/motivation </a:t>
            </a:r>
          </a:p>
          <a:p>
            <a:r>
              <a:rPr lang="en-US" sz="2800" dirty="0"/>
              <a:t>Need champion higher up and managerial support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3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Finalization</a:t>
            </a:r>
            <a:endParaRPr lang="en-US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Deliverables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81193" y="2926052"/>
            <a:ext cx="5393101" cy="2934999"/>
          </a:xfrm>
        </p:spPr>
        <p:txBody>
          <a:bodyPr>
            <a:noAutofit/>
          </a:bodyPr>
          <a:lstStyle/>
          <a:p>
            <a:r>
              <a:rPr lang="en-US" sz="2800" dirty="0" smtClean="0"/>
              <a:t>9 Monthly Reports</a:t>
            </a:r>
          </a:p>
          <a:p>
            <a:r>
              <a:rPr lang="en-US" sz="2800" dirty="0" smtClean="0"/>
              <a:t>Summary Data Findings Report</a:t>
            </a:r>
          </a:p>
          <a:p>
            <a:r>
              <a:rPr lang="en-US" sz="2800" dirty="0" smtClean="0"/>
              <a:t>Evaluation Report</a:t>
            </a:r>
          </a:p>
          <a:p>
            <a:r>
              <a:rPr lang="en-US" sz="2800" dirty="0" smtClean="0"/>
              <a:t>How-to Guide/Lessons Learned</a:t>
            </a:r>
          </a:p>
          <a:p>
            <a:r>
              <a:rPr lang="en-US" sz="2800" dirty="0" smtClean="0"/>
              <a:t>Summary Presentation </a:t>
            </a: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8512" y="664860"/>
            <a:ext cx="4600575" cy="588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869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Knight Cities Challenge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599596"/>
            <a:ext cx="11029615" cy="2505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i="1" dirty="0" smtClean="0"/>
              <a:t>What’s </a:t>
            </a:r>
            <a:r>
              <a:rPr lang="en-US" sz="3600" i="1" dirty="0"/>
              <a:t>your best idea to make cities more successful</a:t>
            </a:r>
            <a:r>
              <a:rPr lang="en-US" sz="3600" i="1" dirty="0" smtClean="0"/>
              <a:t>?</a:t>
            </a:r>
          </a:p>
          <a:p>
            <a:pPr marL="0" indent="0" algn="ctr">
              <a:buNone/>
            </a:pPr>
            <a:endParaRPr lang="en-US" sz="3600" i="1" dirty="0" smtClean="0"/>
          </a:p>
          <a:p>
            <a:pPr marL="0" indent="0" algn="ctr">
              <a:buNone/>
            </a:pPr>
            <a:endParaRPr lang="en-US" sz="3600" i="1" dirty="0"/>
          </a:p>
        </p:txBody>
      </p:sp>
      <p:pic>
        <p:nvPicPr>
          <p:cNvPr id="4" name="Picture 8" descr="https://www.govloop.com/blogs/5001-6000/5128-knightfoundation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9943" y="3528647"/>
            <a:ext cx="5728854" cy="2053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981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Finalization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30442" y="2250892"/>
            <a:ext cx="10680366" cy="553373"/>
          </a:xfrm>
        </p:spPr>
        <p:txBody>
          <a:bodyPr/>
          <a:lstStyle/>
          <a:p>
            <a:r>
              <a:rPr lang="en-US" sz="3200" dirty="0" smtClean="0"/>
              <a:t>Next Steps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1193" y="2926052"/>
            <a:ext cx="11029616" cy="29349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Findings to Knight Foundation</a:t>
            </a:r>
          </a:p>
          <a:p>
            <a:r>
              <a:rPr lang="en-US" sz="2800" dirty="0" smtClean="0"/>
              <a:t>Presentation to City Council and Employees</a:t>
            </a:r>
          </a:p>
          <a:p>
            <a:r>
              <a:rPr lang="en-US" sz="2800" dirty="0" smtClean="0"/>
              <a:t>Celebration with Ambassadors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01701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Take10CLT Project: Increase engagement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11029616" cy="43332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rgbClr val="8CC63F"/>
                </a:solidFill>
              </a:rPr>
              <a:t>9</a:t>
            </a:r>
            <a:r>
              <a:rPr lang="en-US" sz="4000" dirty="0" smtClean="0"/>
              <a:t> Months</a:t>
            </a: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8CC63F"/>
                </a:solidFill>
              </a:rPr>
              <a:t>156</a:t>
            </a:r>
            <a:r>
              <a:rPr lang="en-US" sz="4000" dirty="0" smtClean="0"/>
              <a:t> City “Ambassadors”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chemeClr val="accent2"/>
                </a:solidFill>
              </a:rPr>
              <a:t>1</a:t>
            </a:r>
            <a:r>
              <a:rPr lang="en-US" sz="4000" i="1" dirty="0" smtClean="0">
                <a:solidFill>
                  <a:schemeClr val="accent1"/>
                </a:solidFill>
              </a:rPr>
              <a:t>10-minute </a:t>
            </a:r>
            <a:r>
              <a:rPr lang="en-US" sz="4000" dirty="0" smtClean="0"/>
              <a:t>Conversation Per Week</a:t>
            </a:r>
          </a:p>
          <a:p>
            <a:pPr marL="0" indent="0" algn="ctr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0857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Take10CLT Project: </a:t>
            </a:r>
            <a:r>
              <a:rPr lang="en-US" sz="3600" dirty="0" err="1" smtClean="0"/>
              <a:t>PaRtnership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62300" y="1932728"/>
            <a:ext cx="8362784" cy="43332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i="1" dirty="0" smtClean="0"/>
              <a:t>Submitted by City of Charlotte Employee</a:t>
            </a:r>
          </a:p>
          <a:p>
            <a:pPr marL="0" indent="0" algn="ctr">
              <a:buNone/>
            </a:pPr>
            <a:endParaRPr lang="en-US" sz="3600" i="1" dirty="0" smtClean="0"/>
          </a:p>
          <a:p>
            <a:pPr marL="0" indent="0" algn="ctr">
              <a:buNone/>
            </a:pPr>
            <a:r>
              <a:rPr lang="en-US" sz="3600" i="1" dirty="0" smtClean="0"/>
              <a:t>Urban Institute supported data collection, analysis, and evaluation</a:t>
            </a:r>
            <a:endParaRPr lang="en-US" sz="3600" i="1" dirty="0"/>
          </a:p>
        </p:txBody>
      </p:sp>
      <p:pic>
        <p:nvPicPr>
          <p:cNvPr id="1028" name="Picture 4" descr="Image result for city of charlotte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" y="2479303"/>
            <a:ext cx="1903983" cy="1225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high resolution unc charlott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69" y="4180256"/>
            <a:ext cx="2150810" cy="92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07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Timeline</a:t>
            </a:r>
            <a:endParaRPr lang="en-US" sz="4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3766719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4212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Stats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600" dirty="0" smtClean="0"/>
              <a:t>Almost </a:t>
            </a:r>
            <a:r>
              <a:rPr lang="en-US" sz="3600" b="1" dirty="0" smtClean="0"/>
              <a:t>2,500 conversations</a:t>
            </a:r>
            <a:r>
              <a:rPr lang="en-US" sz="3600" dirty="0" smtClean="0"/>
              <a:t> </a:t>
            </a:r>
          </a:p>
          <a:p>
            <a:pPr lvl="0"/>
            <a:r>
              <a:rPr lang="en-US" sz="3600" b="1" dirty="0" smtClean="0"/>
              <a:t>Over </a:t>
            </a:r>
            <a:r>
              <a:rPr lang="en-US" sz="3600" b="1" dirty="0"/>
              <a:t>400 hours</a:t>
            </a:r>
            <a:r>
              <a:rPr lang="en-US" sz="3600" dirty="0"/>
              <a:t> </a:t>
            </a:r>
            <a:r>
              <a:rPr lang="en-US" sz="3600" dirty="0" smtClean="0"/>
              <a:t>spent with </a:t>
            </a:r>
            <a:r>
              <a:rPr lang="en-US" sz="3600" dirty="0"/>
              <a:t>community </a:t>
            </a:r>
            <a:r>
              <a:rPr lang="en-US" sz="3600" dirty="0" smtClean="0"/>
              <a:t>members</a:t>
            </a:r>
            <a:endParaRPr lang="en-US" sz="3600" dirty="0"/>
          </a:p>
          <a:p>
            <a:pPr lvl="0"/>
            <a:r>
              <a:rPr lang="en-US" sz="3200" b="1" dirty="0" smtClean="0"/>
              <a:t>42 Ambassadors </a:t>
            </a:r>
            <a:r>
              <a:rPr lang="en-US" sz="3200" dirty="0" smtClean="0"/>
              <a:t>met or exceeded goal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458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Citizen Participation </a:t>
            </a:r>
            <a:endParaRPr lang="en-US" sz="36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212" y="1840768"/>
            <a:ext cx="4497857" cy="5025447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5954" y="3539245"/>
            <a:ext cx="1069975" cy="150177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208669" y="5712643"/>
            <a:ext cx="1278384" cy="1278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Box 33"/>
          <p:cNvSpPr txBox="1"/>
          <p:nvPr/>
        </p:nvSpPr>
        <p:spPr>
          <a:xfrm>
            <a:off x="7687556" y="5587831"/>
            <a:ext cx="1223010" cy="109537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N= 2318</a:t>
            </a:r>
            <a:endParaRPr lang="en-US" sz="1200">
              <a:effectLst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8562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365289" y="2086252"/>
            <a:ext cx="5388746" cy="43323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Uptown Zoom 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Location of Conversations</a:t>
            </a:r>
            <a:endParaRPr lang="en-US" sz="36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870" y="1973994"/>
            <a:ext cx="4417141" cy="479603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grayscl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3158" y="2655598"/>
            <a:ext cx="3314328" cy="3511118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486" y="5238106"/>
            <a:ext cx="847725" cy="831850"/>
          </a:xfrm>
          <a:prstGeom prst="rect">
            <a:avLst/>
          </a:prstGeom>
        </p:spPr>
      </p:pic>
      <p:sp>
        <p:nvSpPr>
          <p:cNvPr id="7" name="Text Box 29"/>
          <p:cNvSpPr txBox="1"/>
          <p:nvPr/>
        </p:nvSpPr>
        <p:spPr>
          <a:xfrm>
            <a:off x="4422836" y="6277576"/>
            <a:ext cx="1019175" cy="580424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N= 1,991 </a:t>
            </a:r>
            <a:endParaRPr lang="en-US" sz="1200" dirty="0">
              <a:effectLst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32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Length of Citizenship in Charlotte</a:t>
            </a:r>
            <a:endParaRPr lang="en-US" sz="36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668373003"/>
              </p:ext>
            </p:extLst>
          </p:nvPr>
        </p:nvGraphicFramePr>
        <p:xfrm>
          <a:off x="581192" y="2059619"/>
          <a:ext cx="11029616" cy="4389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1976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Custom 3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25AAE1"/>
      </a:accent1>
      <a:accent2>
        <a:srgbClr val="8CC63F"/>
      </a:accent2>
      <a:accent3>
        <a:srgbClr val="DFE3A7"/>
      </a:accent3>
      <a:accent4>
        <a:srgbClr val="969FA7"/>
      </a:accent4>
      <a:accent5>
        <a:srgbClr val="C2E7F6"/>
      </a:accent5>
      <a:accent6>
        <a:srgbClr val="8A8A8A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2674</TotalTime>
  <Words>585</Words>
  <Application>Microsoft Office PowerPoint</Application>
  <PresentationFormat>Widescreen</PresentationFormat>
  <Paragraphs>142</Paragraphs>
  <Slides>20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MS PGothic</vt:lpstr>
      <vt:lpstr>Calibri</vt:lpstr>
      <vt:lpstr>Gill Sans MT</vt:lpstr>
      <vt:lpstr>Times New Roman</vt:lpstr>
      <vt:lpstr>Wingdings 2</vt:lpstr>
      <vt:lpstr>Dividend</vt:lpstr>
      <vt:lpstr>PowerPoint Presentation</vt:lpstr>
      <vt:lpstr>Knight Cities Challenge</vt:lpstr>
      <vt:lpstr>Take10CLT Project: Increase engagement</vt:lpstr>
      <vt:lpstr>Take10CLT Project: PaRtnership</vt:lpstr>
      <vt:lpstr>Timeline</vt:lpstr>
      <vt:lpstr>Stats</vt:lpstr>
      <vt:lpstr>Citizen Participation </vt:lpstr>
      <vt:lpstr>Location of Conversations</vt:lpstr>
      <vt:lpstr>Length of Citizenship in Charlotte</vt:lpstr>
      <vt:lpstr>Take10CLT Project: Increase engagement</vt:lpstr>
      <vt:lpstr>Framework: Quality of Life</vt:lpstr>
      <vt:lpstr>Quality of Life dimensions</vt:lpstr>
      <vt:lpstr>summary</vt:lpstr>
      <vt:lpstr>summary</vt:lpstr>
      <vt:lpstr>Example: Transportation</vt:lpstr>
      <vt:lpstr>Example: Transportation</vt:lpstr>
      <vt:lpstr>Lessons Learned</vt:lpstr>
      <vt:lpstr>Lessons Learned</vt:lpstr>
      <vt:lpstr>Finalization</vt:lpstr>
      <vt:lpstr>Finalization</vt:lpstr>
    </vt:vector>
  </TitlesOfParts>
  <Company>UNC Charlotte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temp2</dc:creator>
  <cp:lastModifiedBy>Gavarkavich, Diane</cp:lastModifiedBy>
  <cp:revision>55</cp:revision>
  <dcterms:created xsi:type="dcterms:W3CDTF">2016-10-27T23:32:46Z</dcterms:created>
  <dcterms:modified xsi:type="dcterms:W3CDTF">2016-11-16T15:25:43Z</dcterms:modified>
</cp:coreProperties>
</file>