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y="5143500" cx="9144000"/>
  <p:notesSz cx="6858000" cy="9144000"/>
  <p:embeddedFontLst>
    <p:embeddedFont>
      <p:font typeface="Lobster"/>
      <p:regular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22" Type="http://schemas.openxmlformats.org/officeDocument/2006/relationships/slide" Target="slides/slide18.xml"/><Relationship Id="rId10" Type="http://schemas.openxmlformats.org/officeDocument/2006/relationships/slide" Target="slides/slide6.xml"/><Relationship Id="rId21" Type="http://schemas.openxmlformats.org/officeDocument/2006/relationships/slide" Target="slides/slide17.xml"/><Relationship Id="rId13" Type="http://schemas.openxmlformats.org/officeDocument/2006/relationships/slide" Target="slides/slide9.xml"/><Relationship Id="rId24" Type="http://schemas.openxmlformats.org/officeDocument/2006/relationships/font" Target="fonts/Lobster-regular.fntdata"/><Relationship Id="rId12" Type="http://schemas.openxmlformats.org/officeDocument/2006/relationships/slide" Target="slides/slide8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lickr.com/photos/internetarchivebookimages/14770290611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4fc5425727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4fc5425727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cd18bed6b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cd18bed6b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https://www.flickr.com/photos/internetarchivebookimages/14770290611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Mindset change, finances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4cd18bed6b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4cd18bed6b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4fc5425727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4fc542572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https://www.flickr.com/photos/queenslandstatearchives/39055718505/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4fc5425727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4fc5425727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4cd18bed6b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4cd18bed6b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4cd18bed6b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4cd18bed6b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https://www.flickr.com/photos/cbpphotos/33053664308/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cd18bed6b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cd18bed6b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4fc5425727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4fc5425727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4cd18bed6b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4cd18bed6b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4cd18bed6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4cd18bed6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4cd18bed6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4cd18bed6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4cd18bed6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4cd18bed6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cd18bed6b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cd18bed6b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4fc542572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4fc542572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4fc5425727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4fc542572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4fc542572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4fc542572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4cd18bed6b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4cd18bed6b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https://www.flickr.com/photos/skippy/3322258871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creativecommons.org/licenses/by/4.0/" TargetMode="External"/><Relationship Id="rId4" Type="http://schemas.openxmlformats.org/officeDocument/2006/relationships/hyperlink" Target="https://creativecommons.org/licenses/by/4.0/" TargetMode="External"/><Relationship Id="rId5" Type="http://schemas.openxmlformats.org/officeDocument/2006/relationships/hyperlink" Target="https://creativecommons.org/licenses/by/4.0/" TargetMode="External"/><Relationship Id="rId6" Type="http://schemas.openxmlformats.org/officeDocument/2006/relationships/hyperlink" Target="https://creativecommons.org/licenses/by/4.0/" TargetMode="External"/><Relationship Id="rId7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hyperlink" Target="https://www.linkedin.com/in/susan-chase-960595b/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hyperlink" Target="https://www.flickr.com/photos/internetarchivebookimages/14770290611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hyperlink" Target="https://www.flickr.com/photos/queenslandstatearchives/39055718505/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Relationship Id="rId4" Type="http://schemas.openxmlformats.org/officeDocument/2006/relationships/hyperlink" Target="https://www.flickr.com/photos/cbpphotos/33053664308/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hyperlink" Target="https://www.flickr.com/photos/skippy/3322258871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Designing a Sustainability Planning Process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story from Pittsburgh’s NNIP partner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February 21, 2018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Presented by Bob Gradeck</a:t>
            </a: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-134425" y="4772625"/>
            <a:ext cx="9034800" cy="18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marR="114300" rtl="0" algn="l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" sz="900">
                <a:solidFill>
                  <a:srgbClr val="999999"/>
                </a:solidFill>
              </a:rPr>
              <a:t>Unless otherwise listed, c</a:t>
            </a:r>
            <a:r>
              <a:rPr lang="en" sz="900">
                <a:solidFill>
                  <a:srgbClr val="999999"/>
                </a:solidFill>
              </a:rPr>
              <a:t>ontent in this presentation is licensed under a </a:t>
            </a:r>
            <a:r>
              <a:rPr lang="en" sz="900" u="sng">
                <a:solidFill>
                  <a:srgbClr val="999999"/>
                </a:solidFill>
                <a:hlinkClick r:id="rId3"/>
              </a:rPr>
              <a:t>Creative Commons Attribution </a:t>
            </a:r>
            <a:r>
              <a:rPr lang="en" sz="900">
                <a:solidFill>
                  <a:srgbClr val="999999"/>
                </a:solidFill>
                <a:uFill>
                  <a:noFill/>
                </a:uFill>
                <a:hlinkClick r:id="rId4"/>
              </a:rPr>
              <a:t> </a:t>
            </a:r>
            <a:r>
              <a:rPr lang="en" sz="900" u="sng">
                <a:solidFill>
                  <a:srgbClr val="999999"/>
                </a:solidFill>
                <a:hlinkClick r:id="rId5"/>
              </a:rPr>
              <a:t>4.0 International license</a:t>
            </a:r>
            <a:r>
              <a:rPr lang="en" sz="900">
                <a:solidFill>
                  <a:srgbClr val="999999"/>
                </a:solidFill>
                <a:uFill>
                  <a:noFill/>
                </a:uFill>
                <a:hlinkClick r:id="rId6"/>
              </a:rPr>
              <a:t>.</a:t>
            </a:r>
            <a:endParaRPr sz="900">
              <a:solidFill>
                <a:srgbClr val="999999"/>
              </a:solidFill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61800" y="4263549"/>
            <a:ext cx="1978675" cy="69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2"/>
                </a:solidFill>
              </a:rPr>
              <a:t>We h</a:t>
            </a:r>
            <a:r>
              <a:rPr lang="en" sz="2400">
                <a:solidFill>
                  <a:schemeClr val="dk2"/>
                </a:solidFill>
              </a:rPr>
              <a:t>ired Susie Chase from Open Minds as our thought partner. 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463" y="1428313"/>
            <a:ext cx="3209925" cy="3209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2"/>
          <p:cNvSpPr/>
          <p:nvPr/>
        </p:nvSpPr>
        <p:spPr>
          <a:xfrm>
            <a:off x="4263900" y="2020125"/>
            <a:ext cx="2959500" cy="1915800"/>
          </a:xfrm>
          <a:prstGeom prst="wedgeRoundRectCallout">
            <a:avLst>
              <a:gd fmla="val -98109" name="adj1"/>
              <a:gd fmla="val 26652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 checked all of the boxes!</a:t>
            </a:r>
            <a:endParaRPr sz="2400"/>
          </a:p>
        </p:txBody>
      </p:sp>
      <p:sp>
        <p:nvSpPr>
          <p:cNvPr id="129" name="Google Shape;129;p22"/>
          <p:cNvSpPr txBox="1"/>
          <p:nvPr/>
        </p:nvSpPr>
        <p:spPr>
          <a:xfrm>
            <a:off x="127350" y="4846350"/>
            <a:ext cx="60492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</a:rPr>
              <a:t>Image Source: LinkedIn </a:t>
            </a:r>
            <a:r>
              <a:rPr lang="en" sz="800" u="sng">
                <a:solidFill>
                  <a:schemeClr val="hlink"/>
                </a:solidFill>
                <a:hlinkClick r:id="rId4"/>
              </a:rPr>
              <a:t>https://www.linkedin.com/in/susan-chase-960595b/</a:t>
            </a:r>
            <a:r>
              <a:rPr lang="en" sz="800">
                <a:solidFill>
                  <a:srgbClr val="666666"/>
                </a:solidFill>
              </a:rPr>
              <a:t> No License Provided</a:t>
            </a:r>
            <a:endParaRPr sz="8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Thought partner role -</a:t>
            </a:r>
            <a:endParaRPr/>
          </a:p>
        </p:txBody>
      </p:sp>
      <p:sp>
        <p:nvSpPr>
          <p:cNvPr id="135" name="Google Shape;135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Interviews with NNIP partners to learn about their business model and revenue sources.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Interviews and planning sessions with staff and advisors. 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Review of competitive projects. 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Collection and analysis of financial information.  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Interviews with potential clients and funders. 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Shared ideas and challenge our assumptions.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3">
            <a:alphaModFix amt="7000"/>
          </a:blip>
          <a:stretch>
            <a:fillRect/>
          </a:stretch>
        </p:blipFill>
        <p:spPr>
          <a:xfrm>
            <a:off x="263349" y="-267844"/>
            <a:ext cx="8744651" cy="559394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3"/>
          <p:cNvSpPr txBox="1"/>
          <p:nvPr/>
        </p:nvSpPr>
        <p:spPr>
          <a:xfrm>
            <a:off x="56600" y="4793850"/>
            <a:ext cx="8638500" cy="3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Image source:  </a:t>
            </a:r>
            <a:r>
              <a:rPr lang="en" sz="1000" u="sng">
                <a:solidFill>
                  <a:schemeClr val="accent5"/>
                </a:solidFill>
                <a:hlinkClick r:id="rId4"/>
              </a:rPr>
              <a:t>https://www.flickr.com/photos/internetarchivebookimages/14770290611</a:t>
            </a:r>
            <a:r>
              <a:rPr lang="en" sz="1000">
                <a:solidFill>
                  <a:srgbClr val="999999"/>
                </a:solidFill>
              </a:rPr>
              <a:t> Posted w/ No Known Copyright Restrictions</a:t>
            </a:r>
            <a:endParaRPr sz="10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4"/>
          <p:cNvPicPr preferRelativeResize="0"/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-47250" y="0"/>
            <a:ext cx="9256941" cy="561752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Role</a:t>
            </a:r>
            <a:endParaRPr/>
          </a:p>
        </p:txBody>
      </p:sp>
      <p:sp>
        <p:nvSpPr>
          <p:cNvPr id="144" name="Google Shape;144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Discover models for organizing our products and services through conferences and site visits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Implement a time tracking system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Provide feedback and ideas to the thought partner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Identify non-financial threats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Write the final draft of the plan</a:t>
            </a:r>
            <a:endParaRPr sz="2400"/>
          </a:p>
        </p:txBody>
      </p:sp>
      <p:sp>
        <p:nvSpPr>
          <p:cNvPr id="145" name="Google Shape;145;p24"/>
          <p:cNvSpPr txBox="1"/>
          <p:nvPr/>
        </p:nvSpPr>
        <p:spPr>
          <a:xfrm>
            <a:off x="56600" y="4793850"/>
            <a:ext cx="4075200" cy="3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Image source: Bob Gradeck Licensed as CC-BY 4.0</a:t>
            </a:r>
            <a:endParaRPr sz="10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350" y="-356650"/>
            <a:ext cx="8803299" cy="5674926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5"/>
          <p:cNvSpPr txBox="1"/>
          <p:nvPr>
            <p:ph type="title"/>
          </p:nvPr>
        </p:nvSpPr>
        <p:spPr>
          <a:xfrm rot="756596">
            <a:off x="702991" y="325773"/>
            <a:ext cx="3838079" cy="573088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Kitchen Cabinet</a:t>
            </a:r>
            <a:endParaRPr/>
          </a:p>
        </p:txBody>
      </p:sp>
      <p:sp>
        <p:nvSpPr>
          <p:cNvPr id="152" name="Google Shape;152;p25"/>
          <p:cNvSpPr txBox="1"/>
          <p:nvPr>
            <p:ph idx="1" type="body"/>
          </p:nvPr>
        </p:nvSpPr>
        <p:spPr>
          <a:xfrm rot="-324153">
            <a:off x="4581712" y="566592"/>
            <a:ext cx="3364747" cy="1646792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Small group of 3-4 trusted advisors to serve as a sounding board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53" name="Google Shape;153;p25"/>
          <p:cNvSpPr txBox="1"/>
          <p:nvPr>
            <p:ph idx="1" type="body"/>
          </p:nvPr>
        </p:nvSpPr>
        <p:spPr>
          <a:xfrm rot="669365">
            <a:off x="3450608" y="4016764"/>
            <a:ext cx="4645380" cy="847931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Provided feedback on the plan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54" name="Google Shape;154;p25"/>
          <p:cNvSpPr txBox="1"/>
          <p:nvPr>
            <p:ph idx="1" type="body"/>
          </p:nvPr>
        </p:nvSpPr>
        <p:spPr>
          <a:xfrm>
            <a:off x="746200" y="2686825"/>
            <a:ext cx="18627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Helped with communication to advisory board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55" name="Google Shape;155;p25"/>
          <p:cNvSpPr txBox="1"/>
          <p:nvPr/>
        </p:nvSpPr>
        <p:spPr>
          <a:xfrm>
            <a:off x="1506975" y="5035375"/>
            <a:ext cx="68769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CCCCC"/>
                </a:solidFill>
              </a:rPr>
              <a:t>Image Source: </a:t>
            </a:r>
            <a:r>
              <a:rPr lang="en" sz="1000" u="sng">
                <a:solidFill>
                  <a:srgbClr val="CCCCCC"/>
                </a:solidFill>
                <a:hlinkClick r:id="rId4"/>
              </a:rPr>
              <a:t>https://www.flickr.com/photos/queenslandstatearchives/39055718505/</a:t>
            </a:r>
            <a:r>
              <a:rPr lang="en" sz="1000">
                <a:solidFill>
                  <a:srgbClr val="CCCCCC"/>
                </a:solidFill>
              </a:rPr>
              <a:t> Shared in the Public Domain</a:t>
            </a:r>
            <a:endParaRPr sz="1000">
              <a:solidFill>
                <a:srgbClr val="CCCCCC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2450" y="-49525"/>
            <a:ext cx="10086325" cy="529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6"/>
          <p:cNvSpPr txBox="1"/>
          <p:nvPr/>
        </p:nvSpPr>
        <p:spPr>
          <a:xfrm>
            <a:off x="2957550" y="3779875"/>
            <a:ext cx="42936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What’s in the Plan?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162" name="Google Shape;162;p26"/>
          <p:cNvSpPr txBox="1"/>
          <p:nvPr/>
        </p:nvSpPr>
        <p:spPr>
          <a:xfrm>
            <a:off x="84900" y="4587200"/>
            <a:ext cx="4075200" cy="3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Image source: Bob Gradeck Licensed as CC-BY 4.0</a:t>
            </a:r>
            <a:endParaRPr sz="10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Lines of Service</a:t>
            </a:r>
            <a:endParaRPr/>
          </a:p>
        </p:txBody>
      </p:sp>
      <p:sp>
        <p:nvSpPr>
          <p:cNvPr id="168" name="Google Shape;168;p27"/>
          <p:cNvSpPr txBox="1"/>
          <p:nvPr>
            <p:ph idx="1" type="body"/>
          </p:nvPr>
        </p:nvSpPr>
        <p:spPr>
          <a:xfrm>
            <a:off x="311700" y="11453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 Infrastructure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 Acquisition &amp; Transformation Services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Development of Tools and Dashboards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Project-Based Assistance and Special Projects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Support for Community Initiatives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Technical Assistance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Training</a:t>
            </a:r>
            <a:br>
              <a:rPr lang="en"/>
            </a:b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	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9" name="Google Shape;16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9025" y="532975"/>
            <a:ext cx="3502175" cy="424957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7"/>
          <p:cNvSpPr txBox="1"/>
          <p:nvPr/>
        </p:nvSpPr>
        <p:spPr>
          <a:xfrm>
            <a:off x="5780250" y="4461250"/>
            <a:ext cx="4075200" cy="3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Image source: Bob Gradeck </a:t>
            </a:r>
            <a:r>
              <a:rPr lang="en" sz="1000">
                <a:solidFill>
                  <a:srgbClr val="999999"/>
                </a:solidFill>
              </a:rPr>
              <a:t>Licensed as CC-BY 4.0</a:t>
            </a:r>
            <a:endParaRPr sz="10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8"/>
          <p:cNvPicPr preferRelativeResize="0"/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29850" y="-420300"/>
            <a:ext cx="9377550" cy="687347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Pricing Model</a:t>
            </a:r>
            <a:endParaRPr/>
          </a:p>
        </p:txBody>
      </p:sp>
      <p:sp>
        <p:nvSpPr>
          <p:cNvPr id="177" name="Google Shape;177;p28"/>
          <p:cNvSpPr txBox="1"/>
          <p:nvPr>
            <p:ph idx="1" type="body"/>
          </p:nvPr>
        </p:nvSpPr>
        <p:spPr>
          <a:xfrm>
            <a:off x="311700" y="1152475"/>
            <a:ext cx="5823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Salary &amp; benefits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Unbillable time (+25%)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Data infrastructure (+16%)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Tool maintenance (10% of development cost/year)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Promotion and marketing (3.5%)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Professional development (6%)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Overhead to the University (up to 20% non-federal)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78" name="Google Shape;178;p28"/>
          <p:cNvSpPr txBox="1"/>
          <p:nvPr/>
        </p:nvSpPr>
        <p:spPr>
          <a:xfrm>
            <a:off x="127350" y="4860500"/>
            <a:ext cx="76833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7B7B7"/>
                </a:solidFill>
              </a:rPr>
              <a:t>Image Source: </a:t>
            </a:r>
            <a:r>
              <a:rPr lang="en" sz="1000" u="sng">
                <a:solidFill>
                  <a:srgbClr val="B7B7B7"/>
                </a:solidFill>
                <a:hlinkClick r:id="rId4"/>
              </a:rPr>
              <a:t>https://www.flickr.com/photos/cbpphotos/33053664308/</a:t>
            </a:r>
            <a:r>
              <a:rPr lang="en" sz="1000">
                <a:solidFill>
                  <a:srgbClr val="B7B7B7"/>
                </a:solidFill>
              </a:rPr>
              <a:t> U.S. Government Work, No Copyright Restriction</a:t>
            </a:r>
            <a:endParaRPr sz="1000"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6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61075" y="-1023668"/>
            <a:ext cx="10075825" cy="751461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9"/>
          <p:cNvSpPr txBox="1"/>
          <p:nvPr>
            <p:ph type="title"/>
          </p:nvPr>
        </p:nvSpPr>
        <p:spPr>
          <a:xfrm>
            <a:off x="108900" y="213225"/>
            <a:ext cx="1939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Revenue Sources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5" name="Google Shape;185;p29"/>
          <p:cNvSpPr txBox="1"/>
          <p:nvPr>
            <p:ph idx="1" type="body"/>
          </p:nvPr>
        </p:nvSpPr>
        <p:spPr>
          <a:xfrm>
            <a:off x="6328750" y="213225"/>
            <a:ext cx="2728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400">
                <a:solidFill>
                  <a:srgbClr val="FFFFFF"/>
                </a:solidFill>
              </a:rPr>
              <a:t>Local Government</a:t>
            </a:r>
            <a:endParaRPr sz="1400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400">
                <a:solidFill>
                  <a:srgbClr val="FFFFFF"/>
                </a:solidFill>
              </a:rPr>
              <a:t>State Government</a:t>
            </a:r>
            <a:endParaRPr sz="1400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400">
                <a:solidFill>
                  <a:srgbClr val="FFFFFF"/>
                </a:solidFill>
              </a:rPr>
              <a:t>University of Pittsburgh</a:t>
            </a:r>
            <a:endParaRPr sz="1400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400">
                <a:solidFill>
                  <a:srgbClr val="FFFFFF"/>
                </a:solidFill>
              </a:rPr>
              <a:t>Other Universities</a:t>
            </a:r>
            <a:endParaRPr sz="1400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400">
                <a:solidFill>
                  <a:srgbClr val="FFFFFF"/>
                </a:solidFill>
              </a:rPr>
              <a:t>Local Philanthropy</a:t>
            </a:r>
            <a:endParaRPr sz="1400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400">
                <a:solidFill>
                  <a:srgbClr val="FFFFFF"/>
                </a:solidFill>
              </a:rPr>
              <a:t>Collaborative Projects</a:t>
            </a:r>
            <a:endParaRPr sz="1400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400">
                <a:solidFill>
                  <a:srgbClr val="FFFFFF"/>
                </a:solidFill>
              </a:rPr>
              <a:t>Corporate</a:t>
            </a:r>
            <a:endParaRPr sz="1400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400">
                <a:solidFill>
                  <a:srgbClr val="FFFFFF"/>
                </a:solidFill>
              </a:rPr>
              <a:t>National Funder</a:t>
            </a:r>
            <a:br>
              <a:rPr lang="en" sz="1100">
                <a:solidFill>
                  <a:srgbClr val="FFFFFF"/>
                </a:solidFill>
              </a:rPr>
            </a:b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6" name="Google Shape;186;p29"/>
          <p:cNvSpPr txBox="1"/>
          <p:nvPr/>
        </p:nvSpPr>
        <p:spPr>
          <a:xfrm>
            <a:off x="193800" y="4822200"/>
            <a:ext cx="4075200" cy="3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CC4125"/>
                </a:solidFill>
              </a:rPr>
              <a:t>Image source: Bob Gradeck Licensed as CC-BY 4.0</a:t>
            </a:r>
            <a:r>
              <a:rPr lang="en" sz="1000">
                <a:solidFill>
                  <a:srgbClr val="EFEFEF"/>
                </a:solidFill>
              </a:rPr>
              <a:t> </a:t>
            </a:r>
            <a:endParaRPr sz="1000">
              <a:solidFill>
                <a:srgbClr val="EFEFE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 txBox="1"/>
          <p:nvPr>
            <p:ph type="title"/>
          </p:nvPr>
        </p:nvSpPr>
        <p:spPr>
          <a:xfrm>
            <a:off x="5389525" y="445025"/>
            <a:ext cx="3442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Threats</a:t>
            </a:r>
            <a:endParaRPr/>
          </a:p>
        </p:txBody>
      </p:sp>
      <p:sp>
        <p:nvSpPr>
          <p:cNvPr id="192" name="Google Shape;192;p30"/>
          <p:cNvSpPr txBox="1"/>
          <p:nvPr>
            <p:ph idx="1" type="body"/>
          </p:nvPr>
        </p:nvSpPr>
        <p:spPr>
          <a:xfrm>
            <a:off x="5389500" y="1152475"/>
            <a:ext cx="3442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Staff transitions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Career opportunities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Little diversity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Poor documentation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Reputation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Technical debt</a:t>
            </a:r>
            <a:endParaRPr/>
          </a:p>
        </p:txBody>
      </p:sp>
      <p:pic>
        <p:nvPicPr>
          <p:cNvPr id="193" name="Google Shape;19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-221409" y="-59625"/>
            <a:ext cx="558631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0"/>
          <p:cNvSpPr txBox="1"/>
          <p:nvPr/>
        </p:nvSpPr>
        <p:spPr>
          <a:xfrm>
            <a:off x="49525" y="4914125"/>
            <a:ext cx="4075200" cy="3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3F3F3"/>
                </a:solidFill>
              </a:rPr>
              <a:t>Image source: Bob Gradeck Licensed as CC-BY 4.0</a:t>
            </a:r>
            <a:endParaRPr sz="100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50" y="-685375"/>
            <a:ext cx="9094299" cy="587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1"/>
          <p:cNvSpPr txBox="1"/>
          <p:nvPr>
            <p:ph type="title"/>
          </p:nvPr>
        </p:nvSpPr>
        <p:spPr>
          <a:xfrm>
            <a:off x="311700" y="363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Advice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01" name="Google Shape;201;p31"/>
          <p:cNvSpPr txBox="1"/>
          <p:nvPr>
            <p:ph idx="1" type="body"/>
          </p:nvPr>
        </p:nvSpPr>
        <p:spPr>
          <a:xfrm>
            <a:off x="104350" y="2978600"/>
            <a:ext cx="8385000" cy="16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Char char="●"/>
            </a:pPr>
            <a:r>
              <a:rPr lang="en" sz="2400">
                <a:solidFill>
                  <a:srgbClr val="FFFF00"/>
                </a:solidFill>
              </a:rPr>
              <a:t>Engage your whole team in the process</a:t>
            </a:r>
            <a:endParaRPr sz="2400">
              <a:solidFill>
                <a:srgbClr val="FFFF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Char char="●"/>
            </a:pPr>
            <a:r>
              <a:rPr lang="en" sz="2400">
                <a:solidFill>
                  <a:srgbClr val="FFFF00"/>
                </a:solidFill>
              </a:rPr>
              <a:t>It’s a great learning opportunity to do this</a:t>
            </a:r>
            <a:endParaRPr sz="2400">
              <a:solidFill>
                <a:srgbClr val="FFFF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Char char="●"/>
            </a:pPr>
            <a:r>
              <a:rPr lang="en" sz="2400">
                <a:solidFill>
                  <a:srgbClr val="FFFF00"/>
                </a:solidFill>
              </a:rPr>
              <a:t>Find a thought partner to guide the work</a:t>
            </a:r>
            <a:endParaRPr sz="2400">
              <a:solidFill>
                <a:srgbClr val="FFFF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Char char="●"/>
            </a:pPr>
            <a:r>
              <a:rPr lang="en" sz="2400">
                <a:solidFill>
                  <a:srgbClr val="FFFF00"/>
                </a:solidFill>
              </a:rPr>
              <a:t>Sustainability is more than financial</a:t>
            </a:r>
            <a:endParaRPr sz="2400">
              <a:solidFill>
                <a:srgbClr val="FFFF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Char char="●"/>
            </a:pPr>
            <a:r>
              <a:rPr lang="en" sz="2400">
                <a:solidFill>
                  <a:srgbClr val="FFFF00"/>
                </a:solidFill>
              </a:rPr>
              <a:t>Doing it yourself takes longer than you think</a:t>
            </a:r>
            <a:endParaRPr sz="2400">
              <a:solidFill>
                <a:srgbClr val="FFFF00"/>
              </a:solidFill>
            </a:endParaRPr>
          </a:p>
        </p:txBody>
      </p:sp>
      <p:sp>
        <p:nvSpPr>
          <p:cNvPr id="202" name="Google Shape;202;p31"/>
          <p:cNvSpPr txBox="1"/>
          <p:nvPr/>
        </p:nvSpPr>
        <p:spPr>
          <a:xfrm>
            <a:off x="7237250" y="4783825"/>
            <a:ext cx="1881900" cy="3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Image source: Bob Gradeck Licensed as CC-BY 4.0</a:t>
            </a:r>
            <a:endParaRPr sz="10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the Regional Data Center</a:t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0675" y="1995151"/>
            <a:ext cx="5247776" cy="221445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56600" y="4793850"/>
            <a:ext cx="4407600" cy="3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Image source: University of Pittsburgh UCSUR Licensed as CC-BY 4.0</a:t>
            </a:r>
            <a:endParaRPr sz="10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 amt="22000"/>
          </a:blip>
          <a:stretch>
            <a:fillRect/>
          </a:stretch>
        </p:blipFill>
        <p:spPr>
          <a:xfrm>
            <a:off x="-272725" y="-28300"/>
            <a:ext cx="958400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Context</a:t>
            </a:r>
            <a:endParaRPr/>
          </a:p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311700" y="1152475"/>
            <a:ext cx="8832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Driven by the questions - 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What do we do when the startup foundation $ runs out?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How do we get people to pay for infrastructure?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It took us two years to figure out what we were supposed to do, and how to do it, or we would have gotten started sooner.  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 have little experience fundraising beyond our startup grant and small projects.</a:t>
            </a:r>
            <a:endParaRPr sz="2400"/>
          </a:p>
        </p:txBody>
      </p:sp>
      <p:sp>
        <p:nvSpPr>
          <p:cNvPr id="73" name="Google Shape;73;p15"/>
          <p:cNvSpPr txBox="1"/>
          <p:nvPr/>
        </p:nvSpPr>
        <p:spPr>
          <a:xfrm>
            <a:off x="56600" y="4793850"/>
            <a:ext cx="4075200" cy="3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Image source: Bob Gradeck </a:t>
            </a:r>
            <a:r>
              <a:rPr lang="en" sz="1000">
                <a:solidFill>
                  <a:srgbClr val="999999"/>
                </a:solidFill>
              </a:rPr>
              <a:t>Licensed as CC-BY 4.0</a:t>
            </a:r>
            <a:endParaRPr sz="10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6"/>
          <p:cNvPicPr preferRelativeResize="0"/>
          <p:nvPr/>
        </p:nvPicPr>
        <p:blipFill rotWithShape="1">
          <a:blip r:embed="rId3">
            <a:alphaModFix/>
          </a:blip>
          <a:srcRect b="5809" l="0" r="0" t="-5810"/>
          <a:stretch/>
        </p:blipFill>
        <p:spPr>
          <a:xfrm>
            <a:off x="-52175" y="-417450"/>
            <a:ext cx="9063100" cy="679732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Initial Plan</a:t>
            </a:r>
            <a:endParaRPr/>
          </a:p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110450" y="1450650"/>
            <a:ext cx="3236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Hire 2-3 fellows to help develop the plan - people with experience running nonprofits would make for good fellows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6"/>
          <p:cNvSpPr txBox="1"/>
          <p:nvPr>
            <p:ph idx="1" type="body"/>
          </p:nvPr>
        </p:nvSpPr>
        <p:spPr>
          <a:xfrm>
            <a:off x="5852400" y="1923550"/>
            <a:ext cx="297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$40,000 grant secured from a local foundation to support stipends for fellows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6"/>
          <p:cNvSpPr txBox="1"/>
          <p:nvPr/>
        </p:nvSpPr>
        <p:spPr>
          <a:xfrm>
            <a:off x="56600" y="4793850"/>
            <a:ext cx="4075200" cy="3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3F3F3"/>
                </a:solidFill>
              </a:rPr>
              <a:t>Image source: Bob Gradeck Licensed as CC-BY 4.0</a:t>
            </a:r>
            <a:endParaRPr sz="100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09037"/>
            <a:ext cx="9012301" cy="676157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>
            <p:ph type="title"/>
          </p:nvPr>
        </p:nvSpPr>
        <p:spPr>
          <a:xfrm>
            <a:off x="186225" y="-34750"/>
            <a:ext cx="8520600" cy="47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As I got started, I started to ask people I trust from NNIP and my local networks how they’d approach this.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D9D9D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</a:rPr>
              <a:t>I wasn’t sure I was sold on the fellows model...</a:t>
            </a:r>
            <a:r>
              <a:rPr lang="en"/>
              <a:t> </a:t>
            </a:r>
            <a:endParaRPr/>
          </a:p>
        </p:txBody>
      </p:sp>
      <p:sp>
        <p:nvSpPr>
          <p:cNvPr id="89" name="Google Shape;89;p17"/>
          <p:cNvSpPr txBox="1"/>
          <p:nvPr/>
        </p:nvSpPr>
        <p:spPr>
          <a:xfrm>
            <a:off x="63675" y="4878750"/>
            <a:ext cx="4075200" cy="3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Image source: Bob Gradeck Licensed as CC-BY 4.0</a:t>
            </a:r>
            <a:endParaRPr sz="10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00" y="268350"/>
            <a:ext cx="3913449" cy="487515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8"/>
          <p:cNvSpPr/>
          <p:nvPr/>
        </p:nvSpPr>
        <p:spPr>
          <a:xfrm>
            <a:off x="4546750" y="1000775"/>
            <a:ext cx="4047600" cy="2378400"/>
          </a:xfrm>
          <a:prstGeom prst="wedgeRoundRectCallout">
            <a:avLst>
              <a:gd fmla="val -110243" name="adj1"/>
              <a:gd fmla="val -65603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Don’t outsource the entire project. Going through the process is a great learning opportunity, and nobody knows this space and the project better than you. </a:t>
            </a:r>
            <a:endParaRPr/>
          </a:p>
        </p:txBody>
      </p:sp>
      <p:sp>
        <p:nvSpPr>
          <p:cNvPr id="96" name="Google Shape;96;p18"/>
          <p:cNvSpPr txBox="1"/>
          <p:nvPr/>
        </p:nvSpPr>
        <p:spPr>
          <a:xfrm>
            <a:off x="4443075" y="268350"/>
            <a:ext cx="40752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obster"/>
                <a:ea typeface="Lobster"/>
                <a:cs typeface="Lobster"/>
                <a:sym typeface="Lobster"/>
              </a:rPr>
              <a:t>A NNIP alumnus told us…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97" name="Google Shape;97;p18"/>
          <p:cNvSpPr txBox="1"/>
          <p:nvPr/>
        </p:nvSpPr>
        <p:spPr>
          <a:xfrm>
            <a:off x="56600" y="4793850"/>
            <a:ext cx="4075200" cy="3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Image source: Bob Gradeck Licensed as CC-BY 4.0</a:t>
            </a:r>
            <a:endParaRPr sz="10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044" y="-37275"/>
            <a:ext cx="410041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/>
          <p:nvPr/>
        </p:nvSpPr>
        <p:spPr>
          <a:xfrm>
            <a:off x="4584425" y="1192700"/>
            <a:ext cx="3868800" cy="3220200"/>
          </a:xfrm>
          <a:prstGeom prst="wedgeRoundRectCallout">
            <a:avLst>
              <a:gd fmla="val -80250" name="adj1"/>
              <a:gd fmla="val -23842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Find someone that can serve as a </a:t>
            </a:r>
            <a:r>
              <a:rPr b="1" lang="en" sz="1800">
                <a:solidFill>
                  <a:schemeClr val="dk2"/>
                </a:solidFill>
              </a:rPr>
              <a:t>thought partner</a:t>
            </a:r>
            <a:r>
              <a:rPr lang="en" sz="1800">
                <a:solidFill>
                  <a:schemeClr val="dk2"/>
                </a:solidFill>
              </a:rPr>
              <a:t> that can guide you through this learning and discovery process. You’ll need their help to figure out the money part.</a:t>
            </a:r>
            <a:endParaRPr/>
          </a:p>
        </p:txBody>
      </p:sp>
      <p:sp>
        <p:nvSpPr>
          <p:cNvPr id="104" name="Google Shape;104;p19"/>
          <p:cNvSpPr txBox="1"/>
          <p:nvPr/>
        </p:nvSpPr>
        <p:spPr>
          <a:xfrm>
            <a:off x="4443075" y="268350"/>
            <a:ext cx="40752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obster"/>
                <a:ea typeface="Lobster"/>
                <a:cs typeface="Lobster"/>
                <a:sym typeface="Lobster"/>
              </a:rPr>
              <a:t>A local funder suggested….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05" name="Google Shape;105;p19"/>
          <p:cNvSpPr txBox="1"/>
          <p:nvPr/>
        </p:nvSpPr>
        <p:spPr>
          <a:xfrm>
            <a:off x="208650" y="4822200"/>
            <a:ext cx="4075200" cy="3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Image source: Bob Gradeck Licensed as CC-BY 4.0</a:t>
            </a:r>
            <a:endParaRPr sz="10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" y="-44725"/>
            <a:ext cx="372394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0"/>
          <p:cNvSpPr/>
          <p:nvPr/>
        </p:nvSpPr>
        <p:spPr>
          <a:xfrm>
            <a:off x="4877675" y="1321650"/>
            <a:ext cx="3220200" cy="2500200"/>
          </a:xfrm>
          <a:prstGeom prst="wedgeRoundRectCallout">
            <a:avLst>
              <a:gd fmla="val -125233" name="adj1"/>
              <a:gd fmla="val -29571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Learn about your work before you start - track your time, measure performance, and talk to people in your community.</a:t>
            </a:r>
            <a:endParaRPr/>
          </a:p>
        </p:txBody>
      </p:sp>
      <p:sp>
        <p:nvSpPr>
          <p:cNvPr id="112" name="Google Shape;112;p20"/>
          <p:cNvSpPr txBox="1"/>
          <p:nvPr/>
        </p:nvSpPr>
        <p:spPr>
          <a:xfrm>
            <a:off x="4443075" y="268350"/>
            <a:ext cx="4605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obster"/>
                <a:ea typeface="Lobster"/>
                <a:cs typeface="Lobster"/>
                <a:sym typeface="Lobster"/>
              </a:rPr>
              <a:t>A NNIP partner recommended...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13" name="Google Shape;113;p20"/>
          <p:cNvSpPr txBox="1"/>
          <p:nvPr/>
        </p:nvSpPr>
        <p:spPr>
          <a:xfrm>
            <a:off x="56600" y="4793850"/>
            <a:ext cx="4075200" cy="3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Image source: Bob Gradeck Licensed as CC-BY 4.0</a:t>
            </a:r>
            <a:endParaRPr sz="10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we found our thought partner</a:t>
            </a:r>
            <a:endParaRPr/>
          </a:p>
        </p:txBody>
      </p:sp>
      <p:sp>
        <p:nvSpPr>
          <p:cNvPr id="119" name="Google Shape;119;p21"/>
          <p:cNvSpPr txBox="1"/>
          <p:nvPr>
            <p:ph idx="1" type="body"/>
          </p:nvPr>
        </p:nvSpPr>
        <p:spPr>
          <a:xfrm>
            <a:off x="311700" y="1017725"/>
            <a:ext cx="4533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Issued a Request for Information, Solicited p</a:t>
            </a:r>
            <a:r>
              <a:rPr lang="en"/>
              <a:t>roposals and conducted interviews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Hiring criteria: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❏"/>
            </a:pPr>
            <a:r>
              <a:rPr lang="en"/>
              <a:t>Good listener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/>
              <a:t>Unafraid to challenge our assumptions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/>
              <a:t>Experienced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/>
              <a:t>Comfort level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0746" y="1262784"/>
            <a:ext cx="4161901" cy="3109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1"/>
          <p:cNvSpPr txBox="1"/>
          <p:nvPr/>
        </p:nvSpPr>
        <p:spPr>
          <a:xfrm>
            <a:off x="3282775" y="4786775"/>
            <a:ext cx="57798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999999"/>
                </a:solidFill>
              </a:rPr>
              <a:t>Image Source: </a:t>
            </a:r>
            <a:r>
              <a:rPr lang="en" sz="800" u="sng">
                <a:solidFill>
                  <a:schemeClr val="hlink"/>
                </a:solidFill>
                <a:hlinkClick r:id="rId4"/>
              </a:rPr>
              <a:t>https://www.flickr.com/photos/skippy/3322258871</a:t>
            </a:r>
            <a:r>
              <a:rPr lang="en" sz="800">
                <a:solidFill>
                  <a:srgbClr val="999999"/>
                </a:solidFill>
              </a:rPr>
              <a:t> Licensed as (CC BY-SA 2.0)</a:t>
            </a:r>
            <a:endParaRPr sz="8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