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61" r:id="rId3"/>
  </p:sldMasterIdLst>
  <p:notesMasterIdLst>
    <p:notesMasterId r:id="rId19"/>
  </p:notesMasterIdLst>
  <p:sldIdLst>
    <p:sldId id="321" r:id="rId4"/>
    <p:sldId id="361" r:id="rId5"/>
    <p:sldId id="360" r:id="rId6"/>
    <p:sldId id="397" r:id="rId7"/>
    <p:sldId id="398" r:id="rId8"/>
    <p:sldId id="396" r:id="rId9"/>
    <p:sldId id="402" r:id="rId10"/>
    <p:sldId id="399" r:id="rId11"/>
    <p:sldId id="400" r:id="rId12"/>
    <p:sldId id="391" r:id="rId13"/>
    <p:sldId id="401" r:id="rId14"/>
    <p:sldId id="403" r:id="rId15"/>
    <p:sldId id="370" r:id="rId16"/>
    <p:sldId id="371" r:id="rId17"/>
    <p:sldId id="281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769"/>
    <a:srgbClr val="65B2BE"/>
    <a:srgbClr val="D94C2C"/>
    <a:srgbClr val="FBF1BF"/>
    <a:srgbClr val="E8D5A3"/>
    <a:srgbClr val="E8D6A5"/>
    <a:srgbClr val="53AD90"/>
    <a:srgbClr val="52B191"/>
    <a:srgbClr val="E3CFA5"/>
    <a:srgbClr val="1AC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76" autoAdjust="0"/>
  </p:normalViewPr>
  <p:slideViewPr>
    <p:cSldViewPr snapToGrid="0" snapToObjects="1">
      <p:cViewPr>
        <p:scale>
          <a:sx n="50" d="100"/>
          <a:sy n="50" d="100"/>
        </p:scale>
        <p:origin x="-870" y="-162"/>
      </p:cViewPr>
      <p:guideLst>
        <p:guide orient="horz" pos="4320"/>
        <p:guide pos="11449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8587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4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Alternate">
    <p:bg>
      <p:bgPr>
        <a:solidFill>
          <a:srgbClr val="104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21900" b="21900"/>
          <a:stretch>
            <a:fillRect/>
          </a:stretch>
        </p:blipFill>
        <p:spPr>
          <a:xfrm>
            <a:off x="-992" y="1488"/>
            <a:ext cx="24385863" cy="1371300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778000" y="708025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6082" b="16082"/>
          <a:stretch>
            <a:fillRect/>
          </a:stretch>
        </p:blipFill>
        <p:spPr>
          <a:xfrm>
            <a:off x="9718595" y="10634085"/>
            <a:ext cx="4946810" cy="89667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23339653" y="12788900"/>
            <a:ext cx="391365" cy="347980"/>
          </a:xfrm>
          <a:prstGeom prst="rect">
            <a:avLst/>
          </a:prstGeom>
        </p:spPr>
        <p:txBody>
          <a:bodyPr/>
          <a:lstStyle>
            <a:lvl1pPr>
              <a:defRPr sz="1800" b="1" spc="90">
                <a:solidFill>
                  <a:srgbClr val="474C56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01979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ark Blue Bot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635" y="1"/>
            <a:ext cx="24382365" cy="307100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 hasCustomPrompt="1"/>
          </p:nvPr>
        </p:nvSpPr>
        <p:spPr>
          <a:xfrm>
            <a:off x="1075266" y="2120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chemeClr val="bg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endParaRPr dirty="0"/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0" name="Shape 100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10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3" y="12059728"/>
            <a:ext cx="3482157" cy="930457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31"/>
          <p:cNvSpPr>
            <a:spLocks noGrp="1"/>
          </p:cNvSpPr>
          <p:nvPr>
            <p:ph type="body" idx="10" hasCustomPrompt="1"/>
          </p:nvPr>
        </p:nvSpPr>
        <p:spPr>
          <a:xfrm>
            <a:off x="1313953" y="3598515"/>
            <a:ext cx="19571694" cy="76065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1pPr>
            <a:lvl2pPr marL="0" indent="0">
              <a:lnSpc>
                <a:spcPct val="30000"/>
              </a:lnSpc>
              <a:buSzTx/>
              <a:buNone/>
              <a:defRPr sz="6600">
                <a:solidFill>
                  <a:srgbClr val="0A4B64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3pPr>
            <a:lvl4pPr marL="0" indent="0">
              <a:lnSpc>
                <a:spcPct val="30000"/>
              </a:lnSpc>
              <a:buSzTx/>
              <a:buNone/>
              <a:defRPr sz="6600">
                <a:solidFill>
                  <a:srgbClr val="0A4B64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5pPr>
          </a:lstStyle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4541047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535335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5673" y="12077733"/>
            <a:ext cx="3647800" cy="97471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436" y="12015467"/>
            <a:ext cx="2115680" cy="10992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309051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Light Blue">
    <p:bg>
      <p:bgPr>
        <a:solidFill>
          <a:srgbClr val="7AD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5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6317" b="16317"/>
          <a:stretch>
            <a:fillRect/>
          </a:stretch>
        </p:blipFill>
        <p:spPr>
          <a:xfrm>
            <a:off x="1155475" y="12219755"/>
            <a:ext cx="3683225" cy="663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67820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22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3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01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57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94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0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0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19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40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1701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21900" b="21900"/>
          <a:stretch>
            <a:fillRect/>
          </a:stretch>
        </p:blipFill>
        <p:spPr>
          <a:xfrm>
            <a:off x="-992" y="1488"/>
            <a:ext cx="24385863" cy="1371300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778000" y="708025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6082" b="16082"/>
          <a:stretch>
            <a:fillRect/>
          </a:stretch>
        </p:blipFill>
        <p:spPr>
          <a:xfrm>
            <a:off x="9718595" y="10634085"/>
            <a:ext cx="4946810" cy="89667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23339653" y="12788900"/>
            <a:ext cx="391365" cy="347980"/>
          </a:xfrm>
          <a:prstGeom prst="rect">
            <a:avLst/>
          </a:prstGeom>
        </p:spPr>
        <p:txBody>
          <a:bodyPr/>
          <a:lstStyle>
            <a:lvl1pPr>
              <a:defRPr sz="1800" b="1" spc="90">
                <a:solidFill>
                  <a:srgbClr val="474C56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5036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Alternat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21900" b="21900"/>
          <a:stretch>
            <a:fillRect/>
          </a:stretch>
        </p:blipFill>
        <p:spPr>
          <a:xfrm>
            <a:off x="-992" y="1488"/>
            <a:ext cx="24385863" cy="1371300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1778000" y="708025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7" name="Shift-ResearchLab-FullLogo-Color.png"/>
          <p:cNvPicPr>
            <a:picLocks noChangeAspect="1"/>
          </p:cNvPicPr>
          <p:nvPr/>
        </p:nvPicPr>
        <p:blipFill>
          <a:blip r:embed="rId3">
            <a:extLst/>
          </a:blip>
          <a:srcRect t="2559" b="2559"/>
          <a:stretch>
            <a:fillRect/>
          </a:stretch>
        </p:blipFill>
        <p:spPr>
          <a:xfrm>
            <a:off x="10856118" y="9520387"/>
            <a:ext cx="2671856" cy="253508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23339653" y="12788900"/>
            <a:ext cx="391365" cy="347980"/>
          </a:xfrm>
          <a:prstGeom prst="rect">
            <a:avLst/>
          </a:prstGeom>
        </p:spPr>
        <p:txBody>
          <a:bodyPr/>
          <a:lstStyle>
            <a:lvl1pPr>
              <a:defRPr sz="1800" b="1" spc="90">
                <a:solidFill>
                  <a:srgbClr val="474C56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73512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46505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ark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1075266" y="2247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7AD0E5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7AD0E5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7AD0E5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7AD0E5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7AD0E5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FDF4C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24178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5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6317" b="16317"/>
          <a:stretch>
            <a:fillRect/>
          </a:stretch>
        </p:blipFill>
        <p:spPr>
          <a:xfrm>
            <a:off x="1155475" y="12439158"/>
            <a:ext cx="2464359" cy="44359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71351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righ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FDF4C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" name="Shape 64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65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6317" b="16317"/>
          <a:stretch>
            <a:fillRect/>
          </a:stretch>
        </p:blipFill>
        <p:spPr>
          <a:xfrm>
            <a:off x="1155475" y="12439158"/>
            <a:ext cx="2464359" cy="44359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7243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u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817" y="3434677"/>
            <a:ext cx="24382365" cy="102906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E8D9B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77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6317" b="16317"/>
          <a:stretch>
            <a:fillRect/>
          </a:stretch>
        </p:blipFill>
        <p:spPr>
          <a:xfrm>
            <a:off x="1155475" y="12439158"/>
            <a:ext cx="2464359" cy="44359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982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Dark Blue Bot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817" y="3434677"/>
            <a:ext cx="24382365" cy="102906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E8D9B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Shape 100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10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3" y="11982450"/>
            <a:ext cx="3771364" cy="100773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876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ue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8284020" y="-9354"/>
            <a:ext cx="6099162" cy="137347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E8D9B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8" name="Shape 88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8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279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Dark Blue Side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8284020" y="-9354"/>
            <a:ext cx="6099162" cy="137347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E8D9B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Shape 112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11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2" y="12001500"/>
            <a:ext cx="3700071" cy="988685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617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ark Blue Bot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817" y="3434677"/>
            <a:ext cx="24382365" cy="102906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0" name="Shape 100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3" y="12077733"/>
            <a:ext cx="3647800" cy="974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2965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ark Blu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817" y="3434677"/>
            <a:ext cx="24382365" cy="102906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E8D9B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Shape 100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10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87976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ark Blue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8284020" y="-9354"/>
            <a:ext cx="6099162" cy="137347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E8D9B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Shape 112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73220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89593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23460769" y="12919176"/>
            <a:ext cx="414072" cy="365761"/>
          </a:xfrm>
          <a:prstGeom prst="rect">
            <a:avLst/>
          </a:prstGeom>
        </p:spPr>
        <p:txBody>
          <a:bodyPr/>
          <a:lstStyle>
            <a:lvl1pPr>
              <a:defRPr sz="2100" spc="42">
                <a:solidFill>
                  <a:srgbClr val="A6AAA9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034752" y="1849088"/>
            <a:ext cx="5462390" cy="12954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000" spc="239">
                <a:solidFill>
                  <a:srgbClr val="0A4B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1313953" y="3598515"/>
            <a:ext cx="19571694" cy="76065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1pPr>
            <a:lvl2pPr marL="0" indent="0">
              <a:lnSpc>
                <a:spcPct val="30000"/>
              </a:lnSpc>
              <a:buSzTx/>
              <a:buNone/>
              <a:defRPr sz="6600">
                <a:solidFill>
                  <a:srgbClr val="0A4B64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3pPr>
            <a:lvl4pPr marL="0" indent="0">
              <a:lnSpc>
                <a:spcPct val="30000"/>
              </a:lnSpc>
              <a:buSzTx/>
              <a:buNone/>
              <a:defRPr sz="6600">
                <a:solidFill>
                  <a:srgbClr val="0A4B64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1565" y="12065031"/>
            <a:ext cx="482601" cy="55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Group 135"/>
          <p:cNvGrpSpPr/>
          <p:nvPr/>
        </p:nvGrpSpPr>
        <p:grpSpPr>
          <a:xfrm>
            <a:off x="1408777" y="2115788"/>
            <a:ext cx="3364696" cy="711201"/>
            <a:chOff x="-342388" y="0"/>
            <a:chExt cx="3364695" cy="711200"/>
          </a:xfrm>
        </p:grpSpPr>
        <p:sp>
          <p:nvSpPr>
            <p:cNvPr id="133" name="Shape 133"/>
            <p:cNvSpPr/>
            <p:nvPr/>
          </p:nvSpPr>
          <p:spPr>
            <a:xfrm>
              <a:off x="-340625" y="711200"/>
              <a:ext cx="3362818" cy="0"/>
            </a:xfrm>
            <a:prstGeom prst="line">
              <a:avLst/>
            </a:prstGeom>
            <a:noFill/>
            <a:ln w="25400" cap="flat">
              <a:solidFill>
                <a:srgbClr val="0B4B6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342389" y="0"/>
              <a:ext cx="3364696" cy="0"/>
            </a:xfrm>
            <a:prstGeom prst="line">
              <a:avLst/>
            </a:prstGeom>
            <a:noFill/>
            <a:ln w="25400" cap="flat">
              <a:solidFill>
                <a:srgbClr val="0B4B6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8034363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Cen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63949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32324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56911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33208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13514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4313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535335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7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5673" y="12077733"/>
            <a:ext cx="3647800" cy="974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068369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lnSpc>
                <a:spcPct val="10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117600" indent="-558800">
              <a:lnSpc>
                <a:spcPct val="10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676400" indent="-558800">
              <a:lnSpc>
                <a:spcPct val="10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235200" indent="-558800">
              <a:lnSpc>
                <a:spcPct val="10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794000" indent="-558800">
              <a:lnSpc>
                <a:spcPct val="10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6930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6927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65907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54770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567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535335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8689387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535335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8689387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535335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8689387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535335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8689387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535335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868938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474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23339653" y="12788900"/>
            <a:ext cx="391365" cy="347980"/>
          </a:xfrm>
          <a:prstGeom prst="rect">
            <a:avLst/>
          </a:prstGeom>
        </p:spPr>
        <p:txBody>
          <a:bodyPr/>
          <a:lstStyle>
            <a:lvl1pPr>
              <a:defRPr sz="1800" b="1" spc="90">
                <a:solidFill>
                  <a:srgbClr val="7AD0E5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rcRect t="16317" b="16317"/>
          <a:stretch>
            <a:fillRect/>
          </a:stretch>
        </p:blipFill>
        <p:spPr>
          <a:xfrm>
            <a:off x="1155475" y="12439158"/>
            <a:ext cx="2464359" cy="443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535335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868938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712" r:id="rId17"/>
    <p:sldLayoutId id="2147483711" r:id="rId18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6DE9-557D-4390-89D4-ECE53024A2B5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0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0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C32B7-0C8E-4F21-9434-703C6C9B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4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34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97" r:id="rId8"/>
    <p:sldLayoutId id="2147483669" r:id="rId9"/>
    <p:sldLayoutId id="214748369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9pPr>
    </p:titleStyle>
    <p:bodyStyle>
      <a:lvl1pPr marL="537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1pPr>
      <a:lvl2pPr marL="1172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2pPr>
      <a:lvl3pPr marL="1807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3pPr>
      <a:lvl4pPr marL="2442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4pPr>
      <a:lvl5pPr marL="3077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5pPr>
      <a:lvl6pPr marL="3712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6pPr>
      <a:lvl7pPr marL="4347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7pPr>
      <a:lvl8pPr marL="4982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8pPr>
      <a:lvl9pPr marL="5617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www.shiftresearchlab.org/contact/newsletter" TargetMode="External"/><Relationship Id="rId3" Type="http://schemas.openxmlformats.org/officeDocument/2006/relationships/hyperlink" Target="http://SHIFTRESEARCHLAB.ORG" TargetMode="External"/><Relationship Id="rId7" Type="http://schemas.openxmlformats.org/officeDocument/2006/relationships/hyperlink" Target="https://twitter.com/Shift_Research" TargetMode="External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hyperlink" Target="https://plus.google.com/101760760478372595153" TargetMode="External"/><Relationship Id="rId5" Type="http://schemas.openxmlformats.org/officeDocument/2006/relationships/hyperlink" Target="https://www.facebook.com/ShiftResearchLab/" TargetMode="External"/><Relationship Id="rId15" Type="http://schemas.openxmlformats.org/officeDocument/2006/relationships/hyperlink" Target="mailto:jnewcomer@garycommunity.org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hyperlink" Target="https://www.linkedin.com/company-beta/15230054?pathWildcard=15230054" TargetMode="External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1761" y="-205769"/>
            <a:ext cx="24816902" cy="14127538"/>
          </a:xfrm>
          <a:prstGeom prst="rect">
            <a:avLst/>
          </a:prstGeom>
        </p:spPr>
      </p:pic>
      <p:pic>
        <p:nvPicPr>
          <p:cNvPr id="257" name="Shift-ResearchLab-FullLogo-Colo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63909" y="9455545"/>
            <a:ext cx="2456181" cy="245618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4390019" y="3304474"/>
            <a:ext cx="15603959" cy="3136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lnSpc>
                <a:spcPct val="130000"/>
              </a:lnSpc>
              <a:defRPr sz="15000">
                <a:solidFill>
                  <a:srgbClr val="E8D8B4"/>
                </a:solidFill>
                <a:latin typeface="GT Walsheim Pro Trial Bold"/>
                <a:ea typeface="GT Walsheim Pro Trial Bold"/>
                <a:cs typeface="GT Walsheim Pro Trial Bold"/>
                <a:sym typeface="GT Walsheim Pro Trial Bold"/>
              </a:defRPr>
            </a:lvl1pPr>
          </a:lstStyle>
          <a:p>
            <a:r>
              <a:rPr lang="en-US" sz="8000" dirty="0" smtClean="0">
                <a:solidFill>
                  <a:schemeClr val="bg1"/>
                </a:solidFill>
              </a:rPr>
              <a:t>Creative Applications of Data:</a:t>
            </a:r>
          </a:p>
          <a:p>
            <a:r>
              <a:rPr lang="en-US" sz="8000" dirty="0" smtClean="0">
                <a:solidFill>
                  <a:schemeClr val="bg1"/>
                </a:solidFill>
              </a:rPr>
              <a:t>Early Childhood Care &amp; Education</a:t>
            </a:r>
            <a:endParaRPr sz="8000" dirty="0">
              <a:solidFill>
                <a:schemeClr val="bg1"/>
              </a:solidFill>
            </a:endParaRPr>
          </a:p>
        </p:txBody>
      </p:sp>
      <p:sp>
        <p:nvSpPr>
          <p:cNvPr id="6" name="Shape 258"/>
          <p:cNvSpPr/>
          <p:nvPr/>
        </p:nvSpPr>
        <p:spPr>
          <a:xfrm>
            <a:off x="5231431" y="6858000"/>
            <a:ext cx="13910517" cy="89120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defRPr sz="15000">
                <a:solidFill>
                  <a:srgbClr val="E8D8B4"/>
                </a:solidFill>
                <a:latin typeface="GT Walsheim Pro Trial Bold"/>
                <a:ea typeface="GT Walsheim Pro Trial Bold"/>
                <a:cs typeface="GT Walsheim Pro Trial Bold"/>
                <a:sym typeface="GT Walsheim Pro Trial Bold"/>
              </a:defRPr>
            </a:lvl1pPr>
          </a:lstStyle>
          <a:p>
            <a:r>
              <a:rPr lang="en-US" sz="4400" dirty="0" smtClean="0">
                <a:solidFill>
                  <a:srgbClr val="FBF1BF"/>
                </a:solidFill>
              </a:rPr>
              <a:t>NNIP Idea Showcase: July 20, 2017</a:t>
            </a:r>
            <a:endParaRPr sz="4400" dirty="0">
              <a:solidFill>
                <a:srgbClr val="FBF1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9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www.Ecemap.org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Care &amp; Education Map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5" y="3142638"/>
            <a:ext cx="18492188" cy="89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67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www.Ecemap.org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Care &amp; Education Map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13" y="3118806"/>
            <a:ext cx="18261974" cy="90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97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The case for better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266" y="894275"/>
            <a:ext cx="20813184" cy="1278104"/>
          </a:xfrm>
        </p:spPr>
        <p:txBody>
          <a:bodyPr>
            <a:noAutofit/>
          </a:bodyPr>
          <a:lstStyle/>
          <a:p>
            <a:r>
              <a:rPr lang="en-US" sz="7200" dirty="0" smtClean="0"/>
              <a:t>Looking Forward</a:t>
            </a:r>
            <a:endParaRPr lang="en-US" sz="7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313953" y="4055715"/>
            <a:ext cx="19571694" cy="525973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5400" cap="none" dirty="0">
                <a:latin typeface="GT Walsheim Bold"/>
              </a:rPr>
              <a:t>Where are supply/demand mismatches</a:t>
            </a:r>
            <a:r>
              <a:rPr lang="en-US" sz="5400" cap="none" dirty="0" smtClean="0">
                <a:latin typeface="GT Walsheim Bold"/>
              </a:rPr>
              <a:t>?</a:t>
            </a:r>
          </a:p>
          <a:p>
            <a:pPr marL="1828800" lvl="1" indent="-742950">
              <a:buFont typeface="+mj-lt"/>
              <a:buAutoNum type="alphaLcParenR"/>
            </a:pPr>
            <a:r>
              <a:rPr lang="en-US" sz="4000" dirty="0" smtClean="0">
                <a:latin typeface="GT Walsheim Bold"/>
              </a:rPr>
              <a:t>Get to actual enrollment counts</a:t>
            </a:r>
          </a:p>
          <a:p>
            <a:pPr marL="1828800" lvl="1" indent="-742950">
              <a:buFont typeface="+mj-lt"/>
              <a:buAutoNum type="alphaLcParenR"/>
            </a:pPr>
            <a:r>
              <a:rPr lang="en-US" sz="4000" dirty="0" smtClean="0">
                <a:latin typeface="GT Walsheim Bold"/>
              </a:rPr>
              <a:t>Disaggregate by year (infants, toddlers, preschool)</a:t>
            </a:r>
          </a:p>
          <a:p>
            <a:pPr marL="1828800" lvl="1" indent="-742950">
              <a:buFont typeface="+mj-lt"/>
              <a:buAutoNum type="alphaLcParenR"/>
            </a:pPr>
            <a:r>
              <a:rPr lang="en-US" sz="4000" cap="none" dirty="0" smtClean="0">
                <a:latin typeface="GT Walsheim Bold"/>
              </a:rPr>
              <a:t>Disaggregate by quality of facility</a:t>
            </a:r>
            <a:endParaRPr lang="en-US" sz="4000" cap="none" dirty="0">
              <a:latin typeface="GT Walsheim Bold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5400" cap="none" dirty="0" smtClean="0">
                <a:latin typeface="GT Walsheim Bold"/>
              </a:rPr>
              <a:t>Where are various funding streams attributed to centers?</a:t>
            </a:r>
          </a:p>
          <a:p>
            <a:pPr marL="1828800" lvl="1" indent="-742950">
              <a:lnSpc>
                <a:spcPct val="100000"/>
              </a:lnSpc>
              <a:spcBef>
                <a:spcPts val="1800"/>
              </a:spcBef>
              <a:buFont typeface="+mj-lt"/>
              <a:buAutoNum type="alphaLcParenR"/>
            </a:pPr>
            <a:r>
              <a:rPr lang="en-US" sz="4000" dirty="0" smtClean="0">
                <a:latin typeface="GT Walsheim Bold"/>
              </a:rPr>
              <a:t>Head Start, Early Head Start, Colorado Preschool Program, Denver Preschool Program, etc.</a:t>
            </a:r>
            <a:endParaRPr lang="en-US" sz="9000" cap="none" dirty="0" smtClean="0">
              <a:latin typeface="GT Walsheim Bold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5400" cap="none" dirty="0" smtClean="0">
                <a:latin typeface="GT Walsheim Bold"/>
              </a:rPr>
              <a:t>How does access to quality early childcare change over time?</a:t>
            </a:r>
            <a:endParaRPr lang="en-US" sz="5400" cap="none" dirty="0">
              <a:latin typeface="GT Walsheim Bold"/>
            </a:endParaRPr>
          </a:p>
        </p:txBody>
      </p:sp>
    </p:spTree>
    <p:extLst>
      <p:ext uri="{BB962C8B-B14F-4D97-AF65-F5344CB8AC3E}">
        <p14:creationId xmlns:p14="http://schemas.microsoft.com/office/powerpoint/2010/main" val="1672412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1146931" y="2577907"/>
            <a:ext cx="8825205" cy="7581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3000">
                <a:solidFill>
                  <a:srgbClr val="0B4B64"/>
                </a:solidFill>
                <a:latin typeface="GothamRounded-Medium"/>
                <a:ea typeface="GothamRounded-Medium"/>
                <a:cs typeface="GothamRounded-Medium"/>
                <a:sym typeface="GothamRounded-Medium"/>
              </a:defRPr>
            </a:pPr>
            <a:r>
              <a:rPr dirty="0"/>
              <a:t>1.</a:t>
            </a:r>
          </a:p>
          <a:p>
            <a:pPr algn="l">
              <a:defRPr sz="660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dirty="0" smtClean="0"/>
              <a:t>Ability to serve the market’s ideal choice</a:t>
            </a:r>
            <a:endParaRPr dirty="0"/>
          </a:p>
          <a:p>
            <a:pPr algn="l">
              <a:defRPr sz="3000">
                <a:solidFill>
                  <a:srgbClr val="0B4B64"/>
                </a:solidFill>
                <a:latin typeface="GothamRounded-Medium"/>
                <a:ea typeface="GothamRounded-Medium"/>
                <a:cs typeface="GothamRounded-Medium"/>
                <a:sym typeface="GothamRounded-Medium"/>
              </a:defRPr>
            </a:pPr>
            <a:r>
              <a:rPr dirty="0"/>
              <a:t>2.</a:t>
            </a:r>
          </a:p>
          <a:p>
            <a:pPr algn="l">
              <a:defRPr sz="660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dirty="0" smtClean="0"/>
              <a:t>Ultimate influence on experience of all children in K-12</a:t>
            </a:r>
            <a:endParaRPr dirty="0"/>
          </a:p>
          <a:p>
            <a:pPr algn="l">
              <a:defRPr sz="3000">
                <a:solidFill>
                  <a:srgbClr val="0B4B64"/>
                </a:solidFill>
                <a:latin typeface="GothamRounded-Medium"/>
                <a:ea typeface="GothamRounded-Medium"/>
                <a:cs typeface="GothamRounded-Medium"/>
                <a:sym typeface="GothamRounded-Medium"/>
              </a:defRPr>
            </a:pPr>
            <a:r>
              <a:rPr dirty="0"/>
              <a:t>3</a:t>
            </a:r>
            <a:r>
              <a:rPr dirty="0" smtClean="0"/>
              <a:t>.</a:t>
            </a:r>
          </a:p>
          <a:p>
            <a:pPr algn="l">
              <a:defRPr sz="660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dirty="0" smtClean="0"/>
              <a:t>How Data Plays a Role</a:t>
            </a:r>
          </a:p>
        </p:txBody>
      </p:sp>
      <p:sp>
        <p:nvSpPr>
          <p:cNvPr id="248" name="Shape 248"/>
          <p:cNvSpPr/>
          <p:nvPr/>
        </p:nvSpPr>
        <p:spPr>
          <a:xfrm>
            <a:off x="1072970" y="1499834"/>
            <a:ext cx="3452110" cy="37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0000"/>
              </a:lnSpc>
              <a:defRPr sz="2000" spc="619">
                <a:solidFill>
                  <a:srgbClr val="0B4B64"/>
                </a:solidFill>
                <a:latin typeface="GT Walsheim Pro Trial Medium"/>
                <a:ea typeface="GT Walsheim Pro Trial Medium"/>
                <a:cs typeface="GT Walsheim Pro Trial Medium"/>
                <a:sym typeface="GT Walsheim Pro Trial Medium"/>
              </a:defRPr>
            </a:lvl1pPr>
          </a:lstStyle>
          <a:p>
            <a:pPr algn="l"/>
            <a:r>
              <a:rPr lang="en-US" sz="1600" dirty="0" smtClean="0">
                <a:latin typeface="GT Walsheim Regular"/>
                <a:cs typeface="GT Walsheim Regular"/>
              </a:rPr>
              <a:t>CONSIDERATIONS</a:t>
            </a:r>
            <a:endParaRPr sz="1600" dirty="0">
              <a:latin typeface="GT Walsheim Regular"/>
              <a:cs typeface="GT Walsheim Regular"/>
            </a:endParaRPr>
          </a:p>
        </p:txBody>
      </p:sp>
      <p:grpSp>
        <p:nvGrpSpPr>
          <p:cNvPr id="251" name="Group 251"/>
          <p:cNvGrpSpPr/>
          <p:nvPr/>
        </p:nvGrpSpPr>
        <p:grpSpPr>
          <a:xfrm>
            <a:off x="1116677" y="1375638"/>
            <a:ext cx="3364696" cy="711201"/>
            <a:chOff x="-342388" y="0"/>
            <a:chExt cx="3364695" cy="711200"/>
          </a:xfrm>
        </p:grpSpPr>
        <p:sp>
          <p:nvSpPr>
            <p:cNvPr id="249" name="Shape 249"/>
            <p:cNvSpPr/>
            <p:nvPr/>
          </p:nvSpPr>
          <p:spPr>
            <a:xfrm>
              <a:off x="-340625" y="711200"/>
              <a:ext cx="3362818" cy="0"/>
            </a:xfrm>
            <a:prstGeom prst="line">
              <a:avLst/>
            </a:prstGeom>
            <a:noFill/>
            <a:ln w="25400" cap="flat">
              <a:solidFill>
                <a:srgbClr val="0B4B6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-342389" y="0"/>
              <a:ext cx="3364696" cy="0"/>
            </a:xfrm>
            <a:prstGeom prst="line">
              <a:avLst/>
            </a:prstGeom>
            <a:noFill/>
            <a:ln w="25400" cap="flat">
              <a:solidFill>
                <a:srgbClr val="0B4B6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6603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Shift-ResearchLab-FullLogo-Color-filtered.png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 rot="16200000">
            <a:off x="12907022" y="-200263"/>
            <a:ext cx="15765011" cy="15765010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Shape 454"/>
          <p:cNvSpPr/>
          <p:nvPr/>
        </p:nvSpPr>
        <p:spPr>
          <a:xfrm>
            <a:off x="1312735" y="818044"/>
            <a:ext cx="13605665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90000"/>
              </a:lnSpc>
              <a:defRPr sz="8000">
                <a:solidFill>
                  <a:srgbClr val="E7D8B3"/>
                </a:solidFill>
                <a:latin typeface="GT Walsheim Pro Trial Bold"/>
                <a:ea typeface="GT Walsheim Pro Trial Bold"/>
                <a:cs typeface="GT Walsheim Pro Trial Bold"/>
                <a:sym typeface="GT Walsheim Pro Trial Bold"/>
              </a:defRPr>
            </a:lvl1pPr>
          </a:lstStyle>
          <a:p>
            <a:r>
              <a:rPr dirty="0">
                <a:solidFill>
                  <a:srgbClr val="5ABAD7"/>
                </a:solidFill>
              </a:rPr>
              <a:t>stay in touch</a:t>
            </a:r>
          </a:p>
        </p:txBody>
      </p:sp>
      <p:sp>
        <p:nvSpPr>
          <p:cNvPr id="455" name="Shape 455"/>
          <p:cNvSpPr/>
          <p:nvPr/>
        </p:nvSpPr>
        <p:spPr>
          <a:xfrm>
            <a:off x="1446517" y="4434911"/>
            <a:ext cx="9107806" cy="1252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005A7C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dirty="0"/>
              <a:t>join our mailing list</a:t>
            </a:r>
          </a:p>
          <a:p>
            <a:pPr algn="l">
              <a:defRPr sz="3000">
                <a:solidFill>
                  <a:srgbClr val="005A7C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dirty="0"/>
              <a:t>Stay up to date on the latest from Shift Research Lab</a:t>
            </a:r>
          </a:p>
        </p:txBody>
      </p:sp>
      <p:sp>
        <p:nvSpPr>
          <p:cNvPr id="456" name="Shape 456"/>
          <p:cNvSpPr/>
          <p:nvPr/>
        </p:nvSpPr>
        <p:spPr>
          <a:xfrm>
            <a:off x="1335131" y="7244707"/>
            <a:ext cx="2988946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005A7C"/>
                </a:solidFill>
                <a:latin typeface="+mn-lt"/>
                <a:ea typeface="+mn-ea"/>
                <a:cs typeface="+mn-cs"/>
                <a:sym typeface="GT Walsheim Bold"/>
              </a:defRPr>
            </a:lvl1pPr>
          </a:lstStyle>
          <a:p>
            <a:r>
              <a:rPr dirty="0"/>
              <a:t>follow us </a:t>
            </a:r>
          </a:p>
        </p:txBody>
      </p:sp>
      <p:sp>
        <p:nvSpPr>
          <p:cNvPr id="457" name="Shape 457"/>
          <p:cNvSpPr/>
          <p:nvPr/>
        </p:nvSpPr>
        <p:spPr>
          <a:xfrm>
            <a:off x="1392357" y="4182186"/>
            <a:ext cx="1495880" cy="1"/>
          </a:xfrm>
          <a:prstGeom prst="line">
            <a:avLst/>
          </a:prstGeom>
          <a:ln w="63500">
            <a:solidFill>
              <a:srgbClr val="E7D8B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1378793" y="6953882"/>
            <a:ext cx="1495880" cy="1"/>
          </a:xfrm>
          <a:prstGeom prst="line">
            <a:avLst/>
          </a:prstGeom>
          <a:ln w="63500">
            <a:solidFill>
              <a:srgbClr val="E7D8B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1348696" y="9564681"/>
            <a:ext cx="729206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005A7C"/>
                </a:solidFill>
                <a:latin typeface="+mn-lt"/>
                <a:ea typeface="+mn-ea"/>
                <a:cs typeface="+mn-cs"/>
                <a:sym typeface="GT Walsheim Bold"/>
              </a:defRPr>
            </a:lvl1pPr>
          </a:lstStyle>
          <a:p>
            <a:r>
              <a:rPr dirty="0"/>
              <a:t>for more information </a:t>
            </a:r>
            <a:r>
              <a:rPr dirty="0" smtClean="0"/>
              <a:t>vis</a:t>
            </a:r>
            <a:r>
              <a:rPr lang="en-US" dirty="0" smtClean="0"/>
              <a:t>i</a:t>
            </a:r>
            <a:r>
              <a:rPr dirty="0" smtClean="0"/>
              <a:t>t </a:t>
            </a:r>
            <a:endParaRPr dirty="0"/>
          </a:p>
        </p:txBody>
      </p:sp>
      <p:sp>
        <p:nvSpPr>
          <p:cNvPr id="460" name="Shape 460"/>
          <p:cNvSpPr/>
          <p:nvPr/>
        </p:nvSpPr>
        <p:spPr>
          <a:xfrm>
            <a:off x="1392357" y="9278072"/>
            <a:ext cx="1495880" cy="1"/>
          </a:xfrm>
          <a:prstGeom prst="line">
            <a:avLst/>
          </a:prstGeom>
          <a:ln w="63500">
            <a:solidFill>
              <a:srgbClr val="E7D8B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1922325" y="10621336"/>
            <a:ext cx="4539704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50D4E1"/>
                </a:solidFill>
                <a:latin typeface="GT Walsheim Medium"/>
                <a:ea typeface="GT Walsheim Medium"/>
                <a:cs typeface="GT Walsheim Medium"/>
                <a:sym typeface="GT Walsheim Medium"/>
                <a:hlinkClick r:id=""/>
              </a:defRPr>
            </a:lvl1pPr>
          </a:lstStyle>
          <a:p>
            <a:r>
              <a:rPr dirty="0">
                <a:solidFill>
                  <a:srgbClr val="69C6DF"/>
                </a:solidFill>
                <a:hlinkClick r:id="rId3"/>
              </a:rPr>
              <a:t>SHIFTRESEARCHLAB.ORG</a:t>
            </a:r>
          </a:p>
        </p:txBody>
      </p:sp>
      <p:pic>
        <p:nvPicPr>
          <p:cNvPr id="46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2735" y="10694271"/>
            <a:ext cx="418376" cy="418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pasted-image.pdf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2643" y="8279455"/>
            <a:ext cx="601576" cy="60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pasted-image.pdf">
            <a:hlinkClick r:id="rId7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58635" y="8279455"/>
            <a:ext cx="601576" cy="60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pasted-image.pdf">
            <a:hlinkClick r:id="rId9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694627" y="8279455"/>
            <a:ext cx="601576" cy="60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pasted-image.pdf">
            <a:hlinkClick r:id="rId11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30619" y="8279455"/>
            <a:ext cx="601576" cy="60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signup.png">
            <a:hlinkClick r:id="rId13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415380" y="5990475"/>
            <a:ext cx="31750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455"/>
          <p:cNvSpPr/>
          <p:nvPr/>
        </p:nvSpPr>
        <p:spPr>
          <a:xfrm>
            <a:off x="1392357" y="2157389"/>
            <a:ext cx="5798062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005A7C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dirty="0" smtClean="0"/>
              <a:t>Jennifer Newcomer</a:t>
            </a:r>
            <a:endParaRPr dirty="0" smtClean="0"/>
          </a:p>
          <a:p>
            <a:pPr algn="l">
              <a:defRPr sz="3000">
                <a:solidFill>
                  <a:srgbClr val="005A7C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dirty="0" smtClean="0">
                <a:hlinkClick r:id="rId15"/>
              </a:rPr>
              <a:t>jnewcomer@garycommunity.org</a:t>
            </a:r>
            <a:endParaRPr lang="en-US" dirty="0" smtClean="0"/>
          </a:p>
          <a:p>
            <a:pPr algn="l">
              <a:defRPr sz="3000">
                <a:solidFill>
                  <a:srgbClr val="005A7C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dirty="0" smtClean="0"/>
              <a:t>303-454-3776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553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761" y="-205769"/>
            <a:ext cx="24816902" cy="14127538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5236741" y="3535008"/>
            <a:ext cx="13910517" cy="252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defRPr sz="15000">
                <a:solidFill>
                  <a:srgbClr val="E8D8B4"/>
                </a:solidFill>
                <a:latin typeface="GT Walsheim Pro Trial Bold"/>
                <a:ea typeface="GT Walsheim Pro Trial Bold"/>
                <a:cs typeface="GT Walsheim Pro Trial Bold"/>
                <a:sym typeface="GT Walsheim Pro Trial Bold"/>
              </a:defRPr>
            </a:lvl1pPr>
          </a:lstStyle>
          <a:p>
            <a:r>
              <a:rPr dirty="0"/>
              <a:t>Thank You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1146931" y="2577907"/>
            <a:ext cx="8825205" cy="702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3000">
                <a:solidFill>
                  <a:srgbClr val="0B4B64"/>
                </a:solidFill>
                <a:latin typeface="GothamRounded-Medium"/>
                <a:ea typeface="GothamRounded-Medium"/>
                <a:cs typeface="GothamRounded-Medium"/>
                <a:sym typeface="GothamRounded-Medium"/>
              </a:defRPr>
            </a:pPr>
            <a:r>
              <a:rPr dirty="0"/>
              <a:t>1.</a:t>
            </a:r>
          </a:p>
          <a:p>
            <a:pPr algn="l">
              <a:defRPr sz="660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dirty="0" smtClean="0"/>
              <a:t>Why ECE Matters</a:t>
            </a:r>
            <a:endParaRPr dirty="0"/>
          </a:p>
          <a:p>
            <a:pPr algn="l">
              <a:defRPr sz="3000">
                <a:solidFill>
                  <a:srgbClr val="0B4B64"/>
                </a:solidFill>
                <a:latin typeface="GothamRounded-Medium"/>
                <a:ea typeface="GothamRounded-Medium"/>
                <a:cs typeface="GothamRounded-Medium"/>
                <a:sym typeface="GothamRounded-Medium"/>
              </a:defRPr>
            </a:pPr>
            <a:r>
              <a:rPr dirty="0"/>
              <a:t>2.</a:t>
            </a:r>
          </a:p>
          <a:p>
            <a:pPr algn="l">
              <a:defRPr sz="660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dirty="0" smtClean="0"/>
              <a:t>Alternative</a:t>
            </a:r>
            <a:r>
              <a:rPr lang="en-US" dirty="0" smtClean="0"/>
              <a:t> </a:t>
            </a:r>
            <a:r>
              <a:rPr lang="en-US" dirty="0" smtClean="0"/>
              <a:t>Use of Data</a:t>
            </a:r>
            <a:endParaRPr dirty="0"/>
          </a:p>
          <a:p>
            <a:pPr algn="l">
              <a:defRPr sz="3000">
                <a:solidFill>
                  <a:srgbClr val="0B4B64"/>
                </a:solidFill>
                <a:latin typeface="GothamRounded-Medium"/>
                <a:ea typeface="GothamRounded-Medium"/>
                <a:cs typeface="GothamRounded-Medium"/>
                <a:sym typeface="GothamRounded-Medium"/>
              </a:defRPr>
            </a:pPr>
            <a:r>
              <a:rPr dirty="0"/>
              <a:t>3.</a:t>
            </a:r>
          </a:p>
          <a:p>
            <a:pPr algn="l">
              <a:defRPr sz="660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dirty="0" smtClean="0"/>
              <a:t>Making the Case for Better Data</a:t>
            </a:r>
          </a:p>
          <a:p>
            <a:pPr algn="l">
              <a:defRPr sz="3000">
                <a:solidFill>
                  <a:srgbClr val="0B4B64"/>
                </a:solidFill>
                <a:latin typeface="GothamRounded-Medium"/>
                <a:ea typeface="GothamRounded-Medium"/>
                <a:cs typeface="GothamRounded-Medium"/>
                <a:sym typeface="GothamRounded-Medium"/>
              </a:defRPr>
            </a:pPr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  <a:p>
            <a:pPr algn="l">
              <a:defRPr sz="660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sz="6600" dirty="0" smtClean="0">
                <a:solidFill>
                  <a:srgbClr val="0B4B64"/>
                </a:solidFill>
                <a:sym typeface="GT Walsheim Bold"/>
              </a:rPr>
              <a:t>Considerations</a:t>
            </a:r>
            <a:endParaRPr lang="en-US" sz="6600" dirty="0">
              <a:solidFill>
                <a:srgbClr val="0B4B64"/>
              </a:solidFill>
              <a:sym typeface="GT Walsheim Bold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1072970" y="1537934"/>
            <a:ext cx="3452110" cy="37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0000"/>
              </a:lnSpc>
              <a:defRPr sz="2000" spc="619">
                <a:solidFill>
                  <a:srgbClr val="0B4B64"/>
                </a:solidFill>
                <a:latin typeface="GT Walsheim Pro Trial Medium"/>
                <a:ea typeface="GT Walsheim Pro Trial Medium"/>
                <a:cs typeface="GT Walsheim Pro Trial Medium"/>
                <a:sym typeface="GT Walsheim Pro Trial Medium"/>
              </a:defRPr>
            </a:lvl1pPr>
          </a:lstStyle>
          <a:p>
            <a:pPr algn="l"/>
            <a:r>
              <a:rPr lang="en-US" sz="1600" dirty="0" smtClean="0">
                <a:latin typeface="GT Walsheim Regular"/>
                <a:cs typeface="GT Walsheim Regular"/>
              </a:rPr>
              <a:t>FRAMING</a:t>
            </a:r>
            <a:endParaRPr sz="1600" dirty="0">
              <a:latin typeface="GT Walsheim Regular"/>
              <a:cs typeface="GT Walsheim Regular"/>
            </a:endParaRPr>
          </a:p>
        </p:txBody>
      </p:sp>
      <p:grpSp>
        <p:nvGrpSpPr>
          <p:cNvPr id="251" name="Group 251"/>
          <p:cNvGrpSpPr/>
          <p:nvPr/>
        </p:nvGrpSpPr>
        <p:grpSpPr>
          <a:xfrm>
            <a:off x="1116677" y="1375638"/>
            <a:ext cx="3364696" cy="711201"/>
            <a:chOff x="-342388" y="0"/>
            <a:chExt cx="3364695" cy="711200"/>
          </a:xfrm>
        </p:grpSpPr>
        <p:sp>
          <p:nvSpPr>
            <p:cNvPr id="249" name="Shape 249"/>
            <p:cNvSpPr/>
            <p:nvPr/>
          </p:nvSpPr>
          <p:spPr>
            <a:xfrm>
              <a:off x="-340625" y="711200"/>
              <a:ext cx="3362818" cy="0"/>
            </a:xfrm>
            <a:prstGeom prst="line">
              <a:avLst/>
            </a:prstGeom>
            <a:noFill/>
            <a:ln w="25400" cap="flat">
              <a:solidFill>
                <a:srgbClr val="0B4B6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-342389" y="0"/>
              <a:ext cx="3364696" cy="0"/>
            </a:xfrm>
            <a:prstGeom prst="line">
              <a:avLst/>
            </a:prstGeom>
            <a:noFill/>
            <a:ln w="25400" cap="flat">
              <a:solidFill>
                <a:srgbClr val="0B4B6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0360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The economic case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266" y="894275"/>
            <a:ext cx="20813184" cy="1278104"/>
          </a:xfrm>
        </p:spPr>
        <p:txBody>
          <a:bodyPr>
            <a:noAutofit/>
          </a:bodyPr>
          <a:lstStyle/>
          <a:p>
            <a:r>
              <a:rPr lang="en-US" sz="7200" dirty="0" smtClean="0"/>
              <a:t>Why Early Childhood Care &amp; Education Matters</a:t>
            </a:r>
            <a:endParaRPr lang="en-US" sz="7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313953" y="4055715"/>
            <a:ext cx="19571694" cy="525973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latin typeface="GT Walsheim Bold"/>
              </a:rPr>
              <a:t>Children Are Prepared to Enter Kindergarten “Ready to Learn”</a:t>
            </a:r>
            <a:endParaRPr lang="en-US" sz="4000" b="1" cap="none" dirty="0">
              <a:latin typeface="GT Walsheim Bold"/>
            </a:endParaRP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 smtClean="0">
                <a:latin typeface="GT Walsheim Bold"/>
              </a:rPr>
              <a:t>They have been exposed to experiences that develop their sensory, language and cognitive skills.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>
                <a:latin typeface="GT Walsheim Bold"/>
              </a:rPr>
              <a:t>Children who attend preschool are more likely to enter kindergarten “ready to learn</a:t>
            </a:r>
            <a:r>
              <a:rPr lang="en-US" sz="3600" cap="none" dirty="0" smtClean="0">
                <a:latin typeface="GT Walsheim Bold"/>
              </a:rPr>
              <a:t>”</a:t>
            </a:r>
            <a:endParaRPr lang="en-US" sz="3600" cap="none" dirty="0">
              <a:latin typeface="GT Walsheim Bold"/>
            </a:endParaRP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 smtClean="0">
                <a:latin typeface="GT Walsheim Bold"/>
              </a:rPr>
              <a:t>Children who enter kindergarten ready to learn are more likely to read proficiently by the end of third grade, a leading indicator of future educational and economic success.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3600" cap="none" dirty="0">
              <a:latin typeface="GT Walsheim Bold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000" b="1" cap="none" dirty="0" smtClean="0">
                <a:latin typeface="GT Walsheim Bold"/>
              </a:rPr>
              <a:t>Predicting Future Educational Success: A View of Colorado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2246" y="10034807"/>
            <a:ext cx="179696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 smtClean="0">
                <a:ln>
                  <a:noFill/>
                </a:ln>
                <a:solidFill>
                  <a:srgbClr val="D94C2C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49%</a:t>
            </a: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rgbClr val="D94C2C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83545" y="10034807"/>
            <a:ext cx="179696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b="1" dirty="0" smtClean="0">
                <a:solidFill>
                  <a:srgbClr val="D94C2C"/>
                </a:solidFill>
              </a:rPr>
              <a:t>73</a:t>
            </a:r>
            <a:r>
              <a:rPr kumimoji="0" lang="en-US" sz="6600" b="1" i="0" u="none" strike="noStrike" cap="none" spc="0" normalizeH="0" baseline="0" dirty="0" smtClean="0">
                <a:ln>
                  <a:noFill/>
                </a:ln>
                <a:solidFill>
                  <a:srgbClr val="D94C2C"/>
                </a:solidFill>
                <a:effectLst/>
                <a:uFillTx/>
                <a:sym typeface="Helvetica Light"/>
              </a:rPr>
              <a:t>%</a:t>
            </a: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rgbClr val="D94C2C"/>
              </a:solidFill>
              <a:effectLst/>
              <a:uFillTx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1785" y="11242596"/>
            <a:ext cx="399788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Preschool Enrollment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9603" y="11242595"/>
            <a:ext cx="558486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sym typeface="Helvetica Light"/>
              </a:rPr>
              <a:t>3</a:t>
            </a:r>
            <a:r>
              <a:rPr kumimoji="0" lang="en-US" sz="3200" b="0" i="0" u="none" strike="noStrike" cap="none" spc="0" normalizeH="0" baseline="300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sym typeface="Helvetica Light"/>
              </a:rPr>
              <a:t>rd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sym typeface="Helvetica Light"/>
              </a:rPr>
              <a:t> Grade Readin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g Proficiency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0953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To inform better allocation of 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266" y="894275"/>
            <a:ext cx="20813184" cy="1278104"/>
          </a:xfrm>
        </p:spPr>
        <p:txBody>
          <a:bodyPr>
            <a:noAutofit/>
          </a:bodyPr>
          <a:lstStyle/>
          <a:p>
            <a:r>
              <a:rPr lang="en-US" sz="7200" dirty="0" smtClean="0"/>
              <a:t>Core Questions</a:t>
            </a:r>
            <a:endParaRPr lang="en-US" sz="7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313953" y="4055715"/>
            <a:ext cx="19571694" cy="525973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5400" cap="none" dirty="0">
                <a:latin typeface="GT Walsheim Bold"/>
              </a:rPr>
              <a:t>Where are supply/demand mismatches?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400" cap="none" dirty="0" smtClean="0">
                <a:latin typeface="GT Walsheim Bold"/>
              </a:rPr>
              <a:t>Where is the highest potential for capital investment?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400" cap="none" dirty="0" smtClean="0">
                <a:latin typeface="GT Walsheim Bold"/>
              </a:rPr>
              <a:t>How should operators plan for contraction/expansion?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400" cap="none" dirty="0" smtClean="0">
                <a:latin typeface="GT Walsheim Bold"/>
              </a:rPr>
              <a:t>Where are various funding streams attributed to centers?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400" cap="none" dirty="0" smtClean="0">
                <a:latin typeface="GT Walsheim Bold"/>
              </a:rPr>
              <a:t>How does access to quality early childcare change over time?</a:t>
            </a:r>
            <a:endParaRPr lang="en-US" sz="5400" cap="none" dirty="0">
              <a:latin typeface="GT Walsheim Bold"/>
            </a:endParaRPr>
          </a:p>
        </p:txBody>
      </p:sp>
    </p:spTree>
    <p:extLst>
      <p:ext uri="{BB962C8B-B14F-4D97-AF65-F5344CB8AC3E}">
        <p14:creationId xmlns:p14="http://schemas.microsoft.com/office/powerpoint/2010/main" val="1652529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Nuances across communities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266" y="894275"/>
            <a:ext cx="20813184" cy="1278104"/>
          </a:xfrm>
        </p:spPr>
        <p:txBody>
          <a:bodyPr>
            <a:noAutofit/>
          </a:bodyPr>
          <a:lstStyle/>
          <a:p>
            <a:r>
              <a:rPr lang="en-US" sz="7200" dirty="0" smtClean="0"/>
              <a:t>Framing Scope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5702" r="4350" b="5703"/>
          <a:stretch/>
        </p:blipFill>
        <p:spPr>
          <a:xfrm>
            <a:off x="2306883" y="4972050"/>
            <a:ext cx="9307302" cy="6992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086" y="5505955"/>
            <a:ext cx="5825065" cy="5825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1198" y="3183284"/>
            <a:ext cx="8380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 Extent: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7-County Denver Region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16050" y="3183284"/>
            <a:ext cx="81471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Unit of Analysis: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Neighborhood or Smaller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95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Triangulating with alternative 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Behavioral Economics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97" y="7875345"/>
            <a:ext cx="1243099" cy="12430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152" y="9615507"/>
            <a:ext cx="3107747" cy="3107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44" y="6507761"/>
            <a:ext cx="3107747" cy="3107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151" y="4512776"/>
            <a:ext cx="3107747" cy="310774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763985">
            <a:off x="14051380" y="10013462"/>
            <a:ext cx="1769875" cy="56625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690820">
            <a:off x="14031213" y="6764134"/>
            <a:ext cx="1769875" cy="56625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16774600" y="8179842"/>
            <a:ext cx="1769874" cy="56625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17643471" y="8213768"/>
            <a:ext cx="1769874" cy="56625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2552505">
            <a:off x="13566014" y="10694543"/>
            <a:ext cx="1769875" cy="56625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8925805">
            <a:off x="13540731" y="6066140"/>
            <a:ext cx="1769875" cy="56625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91402" y="3268448"/>
            <a:ext cx="180116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94769"/>
                </a:solidFill>
              </a:rPr>
              <a:t>Question: </a:t>
            </a:r>
          </a:p>
          <a:p>
            <a:r>
              <a:rPr lang="en-US" sz="4000" dirty="0" smtClean="0">
                <a:solidFill>
                  <a:srgbClr val="094769"/>
                </a:solidFill>
              </a:rPr>
              <a:t>What influences households to choose care closer to home vs. closer to work?</a:t>
            </a:r>
            <a:endParaRPr lang="en-US" sz="4000" dirty="0">
              <a:solidFill>
                <a:srgbClr val="09476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3949" y="5383978"/>
            <a:ext cx="66223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Criteria:</a:t>
            </a:r>
          </a:p>
          <a:p>
            <a:r>
              <a:rPr lang="en-US" sz="3600" dirty="0" smtClean="0"/>
              <a:t>1. All low-income block groups</a:t>
            </a:r>
          </a:p>
          <a:p>
            <a:r>
              <a:rPr lang="en-US" sz="3600" dirty="0" smtClean="0"/>
              <a:t>(median income &lt; 200% </a:t>
            </a:r>
            <a:r>
              <a:rPr lang="en-US" sz="3600" dirty="0" err="1" smtClean="0"/>
              <a:t>fpl</a:t>
            </a:r>
            <a:r>
              <a:rPr lang="en-US" sz="3600" dirty="0" smtClean="0"/>
              <a:t>*)</a:t>
            </a:r>
          </a:p>
          <a:p>
            <a:endParaRPr lang="en-US" sz="3600" dirty="0"/>
          </a:p>
          <a:p>
            <a:r>
              <a:rPr lang="en-US" sz="3600" dirty="0" smtClean="0"/>
              <a:t>2. Sample of high-income block</a:t>
            </a:r>
          </a:p>
          <a:p>
            <a:r>
              <a:rPr lang="en-US" sz="3600" dirty="0"/>
              <a:t>g</a:t>
            </a:r>
            <a:r>
              <a:rPr lang="en-US" sz="3600" dirty="0" smtClean="0"/>
              <a:t>roups</a:t>
            </a:r>
          </a:p>
          <a:p>
            <a:r>
              <a:rPr lang="en-US" sz="3600" dirty="0" smtClean="0"/>
              <a:t>(median income &gt; region AMI*)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755505" y="10298703"/>
            <a:ext cx="3679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</a:t>
            </a:r>
            <a:r>
              <a:rPr lang="en-US" sz="2400" dirty="0" smtClean="0"/>
              <a:t>Based on a family of four</a:t>
            </a:r>
          </a:p>
          <a:p>
            <a:r>
              <a:rPr lang="en-US" sz="2400" dirty="0" smtClean="0"/>
              <a:t>200% </a:t>
            </a:r>
            <a:r>
              <a:rPr lang="en-US" sz="2400" dirty="0" err="1" smtClean="0"/>
              <a:t>fpl</a:t>
            </a:r>
            <a:r>
              <a:rPr lang="en-US" sz="2400" dirty="0" smtClean="0"/>
              <a:t> = $47,100</a:t>
            </a:r>
          </a:p>
          <a:p>
            <a:r>
              <a:rPr lang="en-US" sz="2400" dirty="0" smtClean="0"/>
              <a:t>Region AMI = $77,800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0032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Travel origin | destination files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266" y="894275"/>
            <a:ext cx="20813184" cy="1278104"/>
          </a:xfrm>
        </p:spPr>
        <p:txBody>
          <a:bodyPr>
            <a:noAutofit/>
          </a:bodyPr>
          <a:lstStyle/>
          <a:p>
            <a:r>
              <a:rPr lang="en-US" sz="7200" dirty="0" smtClean="0"/>
              <a:t>Streetlight Deliverable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1333501" y="6122208"/>
            <a:ext cx="107632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Raw Data Outputs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Low-income home to childcare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Childcare to low-income 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Low-income home to 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High-income to childcare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11144250" y="7189058"/>
            <a:ext cx="666750" cy="222886"/>
          </a:xfrm>
          <a:prstGeom prst="bentConnector3">
            <a:avLst/>
          </a:prstGeom>
          <a:ln w="381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5080" r="11587" b="4921"/>
          <a:stretch/>
        </p:blipFill>
        <p:spPr>
          <a:xfrm>
            <a:off x="13762262" y="3126394"/>
            <a:ext cx="6640287" cy="10066958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>
            <a:off x="11144250" y="7980535"/>
            <a:ext cx="666750" cy="222886"/>
          </a:xfrm>
          <a:prstGeom prst="bentConnector3">
            <a:avLst/>
          </a:prstGeom>
          <a:ln w="381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11144250" y="8732108"/>
            <a:ext cx="666750" cy="222886"/>
          </a:xfrm>
          <a:prstGeom prst="bentConnector3">
            <a:avLst/>
          </a:prstGeom>
          <a:ln w="381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11144250" y="9532208"/>
            <a:ext cx="666750" cy="222886"/>
          </a:xfrm>
          <a:prstGeom prst="bentConnector3">
            <a:avLst/>
          </a:prstGeom>
          <a:ln w="381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55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The reasonable commute distance from home tract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266" y="894275"/>
            <a:ext cx="20813184" cy="1278104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Homeshed</a:t>
            </a:r>
            <a:r>
              <a:rPr lang="en-US" sz="7200" dirty="0" smtClean="0"/>
              <a:t> Results</a:t>
            </a:r>
            <a:endParaRPr lang="en-US" sz="7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53163"/>
              </p:ext>
            </p:extLst>
          </p:nvPr>
        </p:nvGraphicFramePr>
        <p:xfrm>
          <a:off x="1075264" y="4844627"/>
          <a:ext cx="21820797" cy="43831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82336"/>
                <a:gridCol w="2266730"/>
                <a:gridCol w="2424533"/>
                <a:gridCol w="2424533"/>
                <a:gridCol w="2424533"/>
                <a:gridCol w="2424533"/>
                <a:gridCol w="2424533"/>
                <a:gridCol w="2424533"/>
                <a:gridCol w="2424533"/>
              </a:tblGrid>
              <a:tr h="604661">
                <a:tc rowSpan="2">
                  <a:txBody>
                    <a:bodyPr/>
                    <a:lstStyle/>
                    <a:p>
                      <a:endParaRPr lang="en-US" sz="4000" b="0" dirty="0" smtClean="0"/>
                    </a:p>
                    <a:p>
                      <a:r>
                        <a:rPr lang="en-US" sz="4000" b="0" dirty="0" smtClean="0"/>
                        <a:t>(miles)</a:t>
                      </a:r>
                      <a:endParaRPr lang="en-US" sz="4000" b="0" dirty="0"/>
                    </a:p>
                  </a:txBody>
                  <a:tcPr marL="120932" marR="120932" marT="60466" marB="60466"/>
                </a:tc>
                <a:tc gridSpan="2">
                  <a:txBody>
                    <a:bodyPr/>
                    <a:lstStyle/>
                    <a:p>
                      <a:r>
                        <a:rPr lang="en-US" sz="4000" dirty="0" smtClean="0"/>
                        <a:t>All Tracts</a:t>
                      </a:r>
                      <a:endParaRPr lang="en-US" sz="4000" dirty="0"/>
                    </a:p>
                  </a:txBody>
                  <a:tcPr marL="120932" marR="120932" marT="60466" marB="6046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4000" dirty="0" smtClean="0"/>
                        <a:t>Low-Income</a:t>
                      </a:r>
                      <a:endParaRPr lang="en-US" sz="4000" dirty="0"/>
                    </a:p>
                  </a:txBody>
                  <a:tcPr marL="120932" marR="120932" marT="60466" marB="6046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4000" dirty="0" smtClean="0"/>
                        <a:t>Medium Income</a:t>
                      </a:r>
                      <a:endParaRPr lang="en-US" sz="4000" dirty="0"/>
                    </a:p>
                  </a:txBody>
                  <a:tcPr marL="120932" marR="120932" marT="60466" marB="6046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4000" dirty="0" smtClean="0"/>
                        <a:t>High Income</a:t>
                      </a:r>
                      <a:endParaRPr lang="en-US" sz="4000" dirty="0"/>
                    </a:p>
                  </a:txBody>
                  <a:tcPr marL="120932" marR="120932" marT="60466" marB="6046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4661"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120932" marR="120932" marT="60466" marB="60466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50th</a:t>
                      </a:r>
                      <a:endParaRPr lang="en-US" sz="4000" dirty="0"/>
                    </a:p>
                  </a:txBody>
                  <a:tcPr marL="120932" marR="120932" marT="60466" marB="6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80</a:t>
                      </a:r>
                      <a:r>
                        <a:rPr lang="en-US" sz="4000" baseline="30000" dirty="0" smtClean="0"/>
                        <a:t>th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50th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80</a:t>
                      </a:r>
                      <a:r>
                        <a:rPr lang="en-US" sz="4000" baseline="30000" dirty="0" smtClean="0"/>
                        <a:t>th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50th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80</a:t>
                      </a:r>
                      <a:r>
                        <a:rPr lang="en-US" sz="4000" baseline="30000" dirty="0" smtClean="0"/>
                        <a:t>th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50th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80</a:t>
                      </a:r>
                      <a:r>
                        <a:rPr lang="en-US" sz="4000" baseline="30000" dirty="0" smtClean="0"/>
                        <a:t>th</a:t>
                      </a:r>
                      <a:endParaRPr lang="en-US" sz="4000" dirty="0"/>
                    </a:p>
                  </a:txBody>
                  <a:tcPr marL="120932" marR="120932" marT="60466" marB="6046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661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All Tracts</a:t>
                      </a:r>
                      <a:endParaRPr lang="en-US" sz="4000" dirty="0"/>
                    </a:p>
                  </a:txBody>
                  <a:tcPr marL="120932" marR="120932" marT="60466" marB="6046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3.51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8.44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4.24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10.32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3.63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8.74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2.78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6.52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61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Urban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3.38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7.74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3.53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8.30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3.38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7.55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3.16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6.50</a:t>
                      </a:r>
                      <a:endParaRPr lang="en-US" sz="4000" dirty="0"/>
                    </a:p>
                  </a:txBody>
                  <a:tcPr marL="120932" marR="120932" marT="60466" marB="604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4661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Suburban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3.56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8.61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4.44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11.57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3.69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9.40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2.64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6.37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</a:tr>
              <a:tr h="604661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Rural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4.45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14.15</a:t>
                      </a:r>
                      <a:endParaRPr lang="en-US" sz="4000" dirty="0"/>
                    </a:p>
                  </a:txBody>
                  <a:tcPr marL="120932" marR="120932" marT="60466" marB="60466"/>
                </a:tc>
                <a:tc gridSpan="6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120932" marR="120932" marT="60466" marB="6046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7556" y="8529310"/>
            <a:ext cx="21640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4956" y="11405860"/>
            <a:ext cx="21640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7119" y="11382405"/>
            <a:ext cx="1682832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Because there were relatively few rural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tracts, low-income and non-low income tracts were combined into a single category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3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Determining shortage or surplus: scenario #1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266" y="894275"/>
            <a:ext cx="20813184" cy="1278104"/>
          </a:xfrm>
        </p:spPr>
        <p:txBody>
          <a:bodyPr>
            <a:noAutofit/>
          </a:bodyPr>
          <a:lstStyle/>
          <a:p>
            <a:r>
              <a:rPr lang="en-US" sz="7200" dirty="0" smtClean="0"/>
              <a:t>Accessibility Index</a:t>
            </a:r>
            <a:endParaRPr lang="en-US" sz="7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76784" y="8097073"/>
                <a:ext cx="8213274" cy="2384564"/>
              </a:xfrm>
              <a:prstGeom prst="rect">
                <a:avLst/>
              </a:prstGeom>
              <a:ln>
                <a:solidFill>
                  <a:srgbClr val="094769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/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aseline="-25000"/>
                            <m:t>T</m:t>
                          </m:r>
                        </m:sub>
                      </m:sSub>
                      <m:r>
                        <a:rPr lang="en-US"/>
                        <m:t> =</m:t>
                      </m:r>
                      <m:r>
                        <a:rPr lang="en-US" i="1"/>
                        <m:t> 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/>
                          </m:ctrlPr>
                        </m:naryPr>
                        <m:sub>
                          <m:r>
                            <a:rPr lang="en-US" i="1"/>
                            <m:t>𝐴𝑔𝑒</m:t>
                          </m:r>
                          <m:r>
                            <a:rPr lang="en-US" i="1"/>
                            <m:t>=0</m:t>
                          </m:r>
                        </m:sub>
                        <m:sup>
                          <m:r>
                            <a:rPr lang="en-US" i="1"/>
                            <m:t>5</m:t>
                          </m:r>
                        </m:sup>
                        <m:e>
                          <m:sSub>
                            <m:sSubPr>
                              <m:ctrlPr>
                                <a:rPr lang="en-US" i="1" baseline="-2500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Part</m:t>
                              </m:r>
                            </m:e>
                            <m:sub>
                              <m:r>
                                <a:rPr lang="en-US" i="1" baseline="-25000"/>
                                <m:t>𝐴𝐺𝐸</m:t>
                              </m:r>
                            </m:sub>
                          </m:sSub>
                          <m:r>
                            <a:rPr lang="en-US" baseline="-25000"/>
                            <m:t> </m:t>
                          </m:r>
                          <m:r>
                            <a:rPr lang="en-US" i="1" baseline="-25000"/>
                            <m:t>∗</m:t>
                          </m:r>
                          <m:r>
                            <a:rPr lang="en-US" baseline="-25000"/>
                            <m:t> 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Pop</m:t>
                              </m:r>
                            </m:e>
                            <m:sub>
                              <m:r>
                                <a:rPr lang="en-US" i="1"/>
                                <m:t>𝐴𝐺𝐸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784" y="8097073"/>
                <a:ext cx="8213274" cy="23845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9476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076784" y="4790350"/>
                <a:ext cx="8381332" cy="1811201"/>
              </a:xfrm>
              <a:prstGeom prst="rect">
                <a:avLst/>
              </a:prstGeom>
              <a:ln>
                <a:solidFill>
                  <a:srgbClr val="094769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𝐶</m:t>
                          </m:r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𝐴𝐷𝐽</m:t>
                          </m:r>
                          <m:r>
                            <a:rPr lang="en-US" i="1"/>
                            <m:t>)</m:t>
                          </m:r>
                        </m:e>
                        <m:sub>
                          <m:r>
                            <a:rPr lang="en-US" i="1"/>
                            <m:t>𝑃𝑇</m:t>
                          </m:r>
                        </m:sub>
                      </m:sSub>
                      <m:r>
                        <a:rPr lang="en-US" i="1"/>
                        <m:t>= 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𝐻</m:t>
                              </m:r>
                            </m:e>
                            <m:sub>
                              <m:r>
                                <a:rPr lang="en-US" i="1"/>
                                <m:t>𝑃𝑇𝑅</m:t>
                              </m:r>
                            </m:sub>
                          </m:sSub>
                          <m:r>
                            <a:rPr lang="en-US" i="1"/>
                            <m:t>∗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𝐷</m:t>
                              </m:r>
                            </m:e>
                            <m:sub>
                              <m:r>
                                <a:rPr lang="en-US" i="1"/>
                                <m:t>𝑇</m:t>
                              </m:r>
                            </m:sub>
                          </m:sSub>
                          <m:r>
                            <a:rPr lang="en-US" i="1"/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/>
                              </m:ctrlPr>
                            </m:naryPr>
                            <m:sub>
                              <m:r>
                                <a:rPr lang="en-US" i="1"/>
                                <m:t>𝑇</m:t>
                              </m:r>
                              <m:r>
                                <a:rPr lang="en-US" i="1"/>
                                <m:t>=1</m:t>
                              </m:r>
                            </m:sub>
                            <m:sup>
                              <m:r>
                                <a:rPr lang="en-US" i="1"/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(</m:t>
                                  </m:r>
                                  <m:r>
                                    <a:rPr lang="en-US" i="1"/>
                                    <m:t>𝐻</m:t>
                                  </m:r>
                                </m:e>
                                <m:sub>
                                  <m:r>
                                    <a:rPr lang="en-US" i="1"/>
                                    <m:t>𝑃𝑇𝑅</m:t>
                                  </m:r>
                                </m:sub>
                              </m:sSub>
                              <m:r>
                                <a:rPr lang="en-US" i="1"/>
                                <m:t>∗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𝐷</m:t>
                                  </m:r>
                                </m:e>
                                <m:sub>
                                  <m:r>
                                    <a:rPr lang="en-US" i="1"/>
                                    <m:t>𝑇</m:t>
                                  </m:r>
                                </m:sub>
                              </m:sSub>
                              <m:r>
                                <a:rPr lang="en-US" i="1"/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784" y="4790350"/>
                <a:ext cx="8381332" cy="18112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9476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3686769" y="6601551"/>
                <a:ext cx="7830862" cy="2893356"/>
              </a:xfrm>
              <a:prstGeom prst="rect">
                <a:avLst/>
              </a:prstGeom>
              <a:ln>
                <a:solidFill>
                  <a:srgbClr val="65B2BE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𝐴</m:t>
                          </m:r>
                        </m:e>
                        <m:sub>
                          <m:r>
                            <a:rPr lang="en-US" i="1"/>
                            <m:t>𝑇𝑅</m:t>
                          </m:r>
                        </m:sub>
                      </m:sSub>
                      <m:r>
                        <a:rPr lang="en-US"/>
                        <m:t> 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/>
                          </m:ctrlPr>
                        </m:naryPr>
                        <m:sub>
                          <m:r>
                            <a:rPr lang="en-US" i="1"/>
                            <m:t>𝑃</m:t>
                          </m:r>
                          <m:r>
                            <a:rPr lang="en-US" i="1"/>
                            <m:t>=1</m:t>
                          </m:r>
                        </m:sub>
                        <m:sup>
                          <m:r>
                            <a:rPr lang="en-US" i="1"/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en-US" i="1"/>
                                    <m:t>∗</m:t>
                                  </m:r>
                                  <m:r>
                                    <a:rPr lang="en-US" i="1"/>
                                    <m:t>𝐶</m:t>
                                  </m:r>
                                  <m:r>
                                    <a:rPr lang="en-US" i="1"/>
                                    <m:t>(</m:t>
                                  </m:r>
                                  <m:r>
                                    <a:rPr lang="en-US" i="1"/>
                                    <m:t>𝐴𝐷𝐽</m:t>
                                  </m:r>
                                  <m:r>
                                    <a:rPr lang="en-US" i="1"/>
                                    <m:t>)</m:t>
                                  </m:r>
                                </m:e>
                                <m:sub>
                                  <m:r>
                                    <a:rPr lang="en-US" i="1"/>
                                    <m:t>𝑃𝑇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𝐷</m:t>
                                  </m:r>
                                </m:e>
                                <m:sub>
                                  <m:r>
                                    <a:rPr lang="en-US" i="1"/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i="1"/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769" y="6601551"/>
                <a:ext cx="7830862" cy="28933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65B2B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983249" y="3793083"/>
            <a:ext cx="206146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800" dirty="0"/>
              <a:t>Supply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98102" y="7182268"/>
            <a:ext cx="243175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800" dirty="0" smtClean="0"/>
              <a:t>Demand</a:t>
            </a:r>
            <a:endParaRPr lang="en-US" sz="4800" dirty="0"/>
          </a:p>
        </p:txBody>
      </p:sp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10458116" y="5695951"/>
            <a:ext cx="3228653" cy="232757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>
            <a:stCxn id="4" idx="3"/>
            <a:endCxn id="10" idx="1"/>
          </p:cNvCxnSpPr>
          <p:nvPr/>
        </p:nvCxnSpPr>
        <p:spPr>
          <a:xfrm flipV="1">
            <a:off x="10290058" y="8048229"/>
            <a:ext cx="3396711" cy="124112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5155216" y="5695950"/>
            <a:ext cx="50302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800" dirty="0" smtClean="0"/>
              <a:t>Tract Accessibility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9806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T Walsheim Bold"/>
        <a:ea typeface="GT Walsheim Bold"/>
        <a:cs typeface="GT Walsheim Bold"/>
      </a:majorFont>
      <a:minorFont>
        <a:latin typeface="GT Walsheim Bold"/>
        <a:ea typeface="GT Walsheim Bold"/>
        <a:cs typeface="GT Walsheim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24985</TotalTime>
  <Words>619</Words>
  <Application>Microsoft Office PowerPoint</Application>
  <PresentationFormat>Custom</PresentationFormat>
  <Paragraphs>145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White</vt:lpstr>
      <vt:lpstr>Custom Design</vt:lpstr>
      <vt:lpstr>1_White</vt:lpstr>
      <vt:lpstr>PowerPoint Presentation</vt:lpstr>
      <vt:lpstr>PowerPoint Presentation</vt:lpstr>
      <vt:lpstr>Why Early Childhood Care &amp; Education Matters</vt:lpstr>
      <vt:lpstr>Core Questions</vt:lpstr>
      <vt:lpstr>Framing Scope</vt:lpstr>
      <vt:lpstr>Behavioral Economics</vt:lpstr>
      <vt:lpstr>Streetlight Deliverable</vt:lpstr>
      <vt:lpstr>Homeshed Results</vt:lpstr>
      <vt:lpstr>Accessibility Index</vt:lpstr>
      <vt:lpstr>Early Care &amp; Education Map</vt:lpstr>
      <vt:lpstr>Early Care &amp; Education Map</vt:lpstr>
      <vt:lpstr>Looking Forward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Newcomer</dc:creator>
  <cp:lastModifiedBy>Jennifer Newcomer</cp:lastModifiedBy>
  <cp:revision>267</cp:revision>
  <dcterms:modified xsi:type="dcterms:W3CDTF">2017-07-17T20:13:24Z</dcterms:modified>
</cp:coreProperties>
</file>