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15"/>
  </p:notesMasterIdLst>
  <p:handoutMasterIdLst>
    <p:handoutMasterId r:id="rId16"/>
  </p:handoutMasterIdLst>
  <p:sldIdLst>
    <p:sldId id="297" r:id="rId7"/>
    <p:sldId id="296" r:id="rId8"/>
    <p:sldId id="298" r:id="rId9"/>
    <p:sldId id="299" r:id="rId10"/>
    <p:sldId id="277" r:id="rId11"/>
    <p:sldId id="279" r:id="rId12"/>
    <p:sldId id="38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gers, Jenni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2" autoAdjust="0"/>
  </p:normalViewPr>
  <p:slideViewPr>
    <p:cSldViewPr snapToGrid="0" showGuides="1">
      <p:cViewPr varScale="1">
        <p:scale>
          <a:sx n="63" d="100"/>
          <a:sy n="63" d="100"/>
        </p:scale>
        <p:origin x="72" y="132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0333A-A825-4889-9BA6-F160FBE311A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FF664C-642F-4639-A10D-1887EE3E7528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Property Attributes</a:t>
          </a:r>
        </a:p>
      </dgm:t>
    </dgm:pt>
    <dgm:pt modelId="{8B0FBE8E-82FD-4C62-ADB9-756CBCC0E3DC}" type="parTrans" cxnId="{5C279EED-A379-4DD0-8416-344AF717629E}">
      <dgm:prSet/>
      <dgm:spPr/>
      <dgm:t>
        <a:bodyPr/>
        <a:lstStyle/>
        <a:p>
          <a:endParaRPr lang="en-US"/>
        </a:p>
      </dgm:t>
    </dgm:pt>
    <dgm:pt modelId="{E50B95D4-3C96-4B16-86EC-D1EE1FB04041}" type="sibTrans" cxnId="{5C279EED-A379-4DD0-8416-344AF717629E}">
      <dgm:prSet/>
      <dgm:spPr/>
      <dgm:t>
        <a:bodyPr/>
        <a:lstStyle/>
        <a:p>
          <a:endParaRPr lang="en-US"/>
        </a:p>
      </dgm:t>
    </dgm:pt>
    <dgm:pt modelId="{36B2CB92-889B-46B0-909D-72AB4533536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Parcel No.</a:t>
          </a:r>
        </a:p>
      </dgm:t>
    </dgm:pt>
    <dgm:pt modelId="{C567AF83-9198-42EA-B189-8ADCF6EE0506}" type="parTrans" cxnId="{397AEF79-5C56-467B-B987-C08ADAB5621E}">
      <dgm:prSet/>
      <dgm:spPr/>
      <dgm:t>
        <a:bodyPr/>
        <a:lstStyle/>
        <a:p>
          <a:endParaRPr lang="en-US"/>
        </a:p>
      </dgm:t>
    </dgm:pt>
    <dgm:pt modelId="{7ED71F31-3143-430B-A106-F528170B267A}" type="sibTrans" cxnId="{397AEF79-5C56-467B-B987-C08ADAB5621E}">
      <dgm:prSet/>
      <dgm:spPr/>
      <dgm:t>
        <a:bodyPr/>
        <a:lstStyle/>
        <a:p>
          <a:endParaRPr lang="en-US"/>
        </a:p>
      </dgm:t>
    </dgm:pt>
    <dgm:pt modelId="{F99CEB30-9810-4FDE-A113-AA1CE8AFA34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Class code/ type of property</a:t>
          </a:r>
        </a:p>
      </dgm:t>
    </dgm:pt>
    <dgm:pt modelId="{725F9B1A-1BDE-4346-9752-C15E23201A3C}" type="parTrans" cxnId="{6F54DB81-478B-43C3-BEB1-9BAFD36294FD}">
      <dgm:prSet/>
      <dgm:spPr/>
      <dgm:t>
        <a:bodyPr/>
        <a:lstStyle/>
        <a:p>
          <a:endParaRPr lang="en-US"/>
        </a:p>
      </dgm:t>
    </dgm:pt>
    <dgm:pt modelId="{6AA8A665-5E34-4339-8FA4-014F45DF937C}" type="sibTrans" cxnId="{6F54DB81-478B-43C3-BEB1-9BAFD36294FD}">
      <dgm:prSet/>
      <dgm:spPr/>
      <dgm:t>
        <a:bodyPr/>
        <a:lstStyle/>
        <a:p>
          <a:endParaRPr lang="en-US"/>
        </a:p>
      </dgm:t>
    </dgm:pt>
    <dgm:pt modelId="{AA25CA94-6595-4473-8C50-CF4566AEAC82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Ownership</a:t>
          </a:r>
        </a:p>
      </dgm:t>
    </dgm:pt>
    <dgm:pt modelId="{2069B106-8A97-4567-A856-D745DEF7070F}" type="parTrans" cxnId="{BDC8D74C-F11F-4D9D-BDEE-09A8684D7958}">
      <dgm:prSet/>
      <dgm:spPr/>
      <dgm:t>
        <a:bodyPr/>
        <a:lstStyle/>
        <a:p>
          <a:endParaRPr lang="en-US"/>
        </a:p>
      </dgm:t>
    </dgm:pt>
    <dgm:pt modelId="{F44FBB78-5326-437F-87DF-45DA636C47ED}" type="sibTrans" cxnId="{BDC8D74C-F11F-4D9D-BDEE-09A8684D7958}">
      <dgm:prSet/>
      <dgm:spPr/>
      <dgm:t>
        <a:bodyPr/>
        <a:lstStyle/>
        <a:p>
          <a:endParaRPr lang="en-US"/>
        </a:p>
      </dgm:t>
    </dgm:pt>
    <dgm:pt modelId="{E45C26D9-CA30-4FDC-9BF2-F4B4ED9FC2A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Owner</a:t>
          </a:r>
        </a:p>
        <a:p>
          <a:pPr>
            <a:lnSpc>
              <a:spcPct val="100000"/>
            </a:lnSpc>
          </a:pPr>
          <a:r>
            <a:rPr lang="en-US" dirty="0"/>
            <a:t>Address</a:t>
          </a:r>
        </a:p>
      </dgm:t>
    </dgm:pt>
    <dgm:pt modelId="{49F92568-D221-49E5-A00E-71DDB0DEC6E4}" type="parTrans" cxnId="{0A55A21F-B195-4BF2-AE02-871A1D4C56FC}">
      <dgm:prSet/>
      <dgm:spPr/>
      <dgm:t>
        <a:bodyPr/>
        <a:lstStyle/>
        <a:p>
          <a:endParaRPr lang="en-US"/>
        </a:p>
      </dgm:t>
    </dgm:pt>
    <dgm:pt modelId="{5ACA1FEB-C633-4417-BFBC-4B64F157C2B1}" type="sibTrans" cxnId="{0A55A21F-B195-4BF2-AE02-871A1D4C56FC}">
      <dgm:prSet/>
      <dgm:spPr/>
      <dgm:t>
        <a:bodyPr/>
        <a:lstStyle/>
        <a:p>
          <a:endParaRPr lang="en-US"/>
        </a:p>
      </dgm:t>
    </dgm:pt>
    <dgm:pt modelId="{803DA0E8-9250-42E0-9FB3-0E98CA043327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Economics</a:t>
          </a:r>
        </a:p>
      </dgm:t>
    </dgm:pt>
    <dgm:pt modelId="{C00EE6C0-B402-46F9-8086-BF8057A0B4C8}" type="parTrans" cxnId="{D32B32BD-004E-4B17-8B24-FEC6A9E7EE2E}">
      <dgm:prSet/>
      <dgm:spPr/>
      <dgm:t>
        <a:bodyPr/>
        <a:lstStyle/>
        <a:p>
          <a:endParaRPr lang="en-US"/>
        </a:p>
      </dgm:t>
    </dgm:pt>
    <dgm:pt modelId="{A51D6349-B11E-43FA-B0BF-8691DBEE74ED}" type="sibTrans" cxnId="{D32B32BD-004E-4B17-8B24-FEC6A9E7EE2E}">
      <dgm:prSet/>
      <dgm:spPr/>
      <dgm:t>
        <a:bodyPr/>
        <a:lstStyle/>
        <a:p>
          <a:endParaRPr lang="en-US"/>
        </a:p>
      </dgm:t>
    </dgm:pt>
    <dgm:pt modelId="{0FC9DB98-1D3B-4ED1-8549-3D2E31AD11F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Valuation</a:t>
          </a:r>
        </a:p>
      </dgm:t>
    </dgm:pt>
    <dgm:pt modelId="{F94B0560-40D6-4D21-9F6E-26C8C284AA9C}" type="parTrans" cxnId="{B17936A9-A5B7-4517-A9B0-E6DD6B06EFF1}">
      <dgm:prSet/>
      <dgm:spPr/>
      <dgm:t>
        <a:bodyPr/>
        <a:lstStyle/>
        <a:p>
          <a:endParaRPr lang="en-US"/>
        </a:p>
      </dgm:t>
    </dgm:pt>
    <dgm:pt modelId="{B770DC21-7AA8-48B5-815E-CE5859E42BA9}" type="sibTrans" cxnId="{B17936A9-A5B7-4517-A9B0-E6DD6B06EFF1}">
      <dgm:prSet/>
      <dgm:spPr/>
      <dgm:t>
        <a:bodyPr/>
        <a:lstStyle/>
        <a:p>
          <a:endParaRPr lang="en-US"/>
        </a:p>
      </dgm:t>
    </dgm:pt>
    <dgm:pt modelId="{B5197B6F-621E-4778-BD9E-F20C0BDADAC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Purchase price</a:t>
          </a:r>
        </a:p>
      </dgm:t>
    </dgm:pt>
    <dgm:pt modelId="{4D55BA64-CA36-49FF-B68E-638D3D62CBDE}" type="parTrans" cxnId="{C163C9C2-4E87-4777-97AF-239DC67DE687}">
      <dgm:prSet/>
      <dgm:spPr/>
      <dgm:t>
        <a:bodyPr/>
        <a:lstStyle/>
        <a:p>
          <a:endParaRPr lang="en-US"/>
        </a:p>
      </dgm:t>
    </dgm:pt>
    <dgm:pt modelId="{3AFC5060-1E7D-4958-BB52-64BE6535E38D}" type="sibTrans" cxnId="{C163C9C2-4E87-4777-97AF-239DC67DE687}">
      <dgm:prSet/>
      <dgm:spPr/>
      <dgm:t>
        <a:bodyPr/>
        <a:lstStyle/>
        <a:p>
          <a:endParaRPr lang="en-US"/>
        </a:p>
      </dgm:t>
    </dgm:pt>
    <dgm:pt modelId="{16706EA6-218B-4B34-A3CE-8D97D7B4434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Square feet</a:t>
          </a:r>
        </a:p>
      </dgm:t>
    </dgm:pt>
    <dgm:pt modelId="{F317BA7E-B3A9-479C-AF4A-BF0CFD8F689E}" type="parTrans" cxnId="{1A77881C-7AC4-451F-851F-9D626391F0C9}">
      <dgm:prSet/>
      <dgm:spPr/>
      <dgm:t>
        <a:bodyPr/>
        <a:lstStyle/>
        <a:p>
          <a:endParaRPr lang="en-US"/>
        </a:p>
      </dgm:t>
    </dgm:pt>
    <dgm:pt modelId="{8EA3EFBC-1059-4E2C-9EF1-3EA7CE99787F}" type="sibTrans" cxnId="{1A77881C-7AC4-451F-851F-9D626391F0C9}">
      <dgm:prSet/>
      <dgm:spPr/>
      <dgm:t>
        <a:bodyPr/>
        <a:lstStyle/>
        <a:p>
          <a:endParaRPr lang="en-US"/>
        </a:p>
      </dgm:t>
    </dgm:pt>
    <dgm:pt modelId="{50C7673B-00E3-40BE-AB29-EE262796C86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Units</a:t>
          </a:r>
        </a:p>
      </dgm:t>
    </dgm:pt>
    <dgm:pt modelId="{741C1BF5-5BBF-4908-A2FF-29794F79627A}" type="parTrans" cxnId="{8B15DD7F-877C-4FDB-B3DE-BBF28EC9FFB7}">
      <dgm:prSet/>
      <dgm:spPr/>
      <dgm:t>
        <a:bodyPr/>
        <a:lstStyle/>
        <a:p>
          <a:endParaRPr lang="en-US"/>
        </a:p>
      </dgm:t>
    </dgm:pt>
    <dgm:pt modelId="{D8C4309A-88A9-4476-B291-7A5E38AA2426}" type="sibTrans" cxnId="{8B15DD7F-877C-4FDB-B3DE-BBF28EC9FFB7}">
      <dgm:prSet/>
      <dgm:spPr/>
      <dgm:t>
        <a:bodyPr/>
        <a:lstStyle/>
        <a:p>
          <a:endParaRPr lang="en-US"/>
        </a:p>
      </dgm:t>
    </dgm:pt>
    <dgm:pt modelId="{0A8C1CA6-0D46-4A36-B0CC-66ABEF694DC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Year built</a:t>
          </a:r>
        </a:p>
      </dgm:t>
    </dgm:pt>
    <dgm:pt modelId="{618143A0-A80E-4D64-ACAD-272DCA79BF08}" type="parTrans" cxnId="{ABA6EBF0-673B-4813-921E-FABE1E935EE2}">
      <dgm:prSet/>
      <dgm:spPr/>
      <dgm:t>
        <a:bodyPr/>
        <a:lstStyle/>
        <a:p>
          <a:endParaRPr lang="en-US"/>
        </a:p>
      </dgm:t>
    </dgm:pt>
    <dgm:pt modelId="{132E9C55-B1D3-4617-B10E-9CFA37CFAC9A}" type="sibTrans" cxnId="{ABA6EBF0-673B-4813-921E-FABE1E935EE2}">
      <dgm:prSet/>
      <dgm:spPr/>
      <dgm:t>
        <a:bodyPr/>
        <a:lstStyle/>
        <a:p>
          <a:endParaRPr lang="en-US"/>
        </a:p>
      </dgm:t>
    </dgm:pt>
    <dgm:pt modelId="{2F67A174-2CEF-4D6C-B318-923F96FD86D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FF0000"/>
              </a:solidFill>
            </a:rPr>
            <a:t>Corporate/ Investor type</a:t>
          </a:r>
        </a:p>
      </dgm:t>
    </dgm:pt>
    <dgm:pt modelId="{51C939AD-3394-4D6A-82F4-746244CD3A72}" type="parTrans" cxnId="{0740155F-45B1-47E5-AFBA-EC251ACFB9C2}">
      <dgm:prSet/>
      <dgm:spPr/>
      <dgm:t>
        <a:bodyPr/>
        <a:lstStyle/>
        <a:p>
          <a:endParaRPr lang="en-US"/>
        </a:p>
      </dgm:t>
    </dgm:pt>
    <dgm:pt modelId="{E4FF409B-3439-4A14-A06D-567B0679437B}" type="sibTrans" cxnId="{0740155F-45B1-47E5-AFBA-EC251ACFB9C2}">
      <dgm:prSet/>
      <dgm:spPr/>
      <dgm:t>
        <a:bodyPr/>
        <a:lstStyle/>
        <a:p>
          <a:endParaRPr lang="en-US"/>
        </a:p>
      </dgm:t>
    </dgm:pt>
    <dgm:pt modelId="{77311CFB-7F4D-4480-9B28-E63D1F9CE57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FF0000"/>
              </a:solidFill>
            </a:rPr>
            <a:t>Portfolio </a:t>
          </a:r>
          <a:r>
            <a:rPr lang="en-US" dirty="0">
              <a:solidFill>
                <a:srgbClr val="FF0000"/>
              </a:solidFill>
              <a:latin typeface="Corbel" panose="020B0503020204020204" pitchFamily="34" charset="0"/>
            </a:rPr>
            <a:t>property</a:t>
          </a:r>
          <a:r>
            <a:rPr lang="en-US" dirty="0">
              <a:solidFill>
                <a:srgbClr val="FF0000"/>
              </a:solidFill>
            </a:rPr>
            <a:t>/ unit count</a:t>
          </a:r>
        </a:p>
        <a:p>
          <a:pPr>
            <a:lnSpc>
              <a:spcPct val="100000"/>
            </a:lnSpc>
          </a:pPr>
          <a:r>
            <a:rPr lang="en-US" dirty="0">
              <a:solidFill>
                <a:srgbClr val="FF0000"/>
              </a:solidFill>
            </a:rPr>
            <a:t>Tenure</a:t>
          </a:r>
        </a:p>
      </dgm:t>
    </dgm:pt>
    <dgm:pt modelId="{F39006E9-66EE-4183-B02D-B270002562BD}" type="parTrans" cxnId="{DF8E1590-AE86-47FD-BDAE-C52682CEA5FA}">
      <dgm:prSet/>
      <dgm:spPr/>
      <dgm:t>
        <a:bodyPr/>
        <a:lstStyle/>
        <a:p>
          <a:endParaRPr lang="en-US"/>
        </a:p>
      </dgm:t>
    </dgm:pt>
    <dgm:pt modelId="{AC451D81-99C4-4507-9FD3-C8B244EC783B}" type="sibTrans" cxnId="{DF8E1590-AE86-47FD-BDAE-C52682CEA5FA}">
      <dgm:prSet/>
      <dgm:spPr/>
      <dgm:t>
        <a:bodyPr/>
        <a:lstStyle/>
        <a:p>
          <a:endParaRPr lang="en-US"/>
        </a:p>
      </dgm:t>
    </dgm:pt>
    <dgm:pt modelId="{67EDEAD6-1F15-4383-88EB-0ABC600FEB2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Zoning</a:t>
          </a:r>
        </a:p>
      </dgm:t>
    </dgm:pt>
    <dgm:pt modelId="{6FAA7793-85B8-48D0-B3EE-A5297B68E6C4}" type="parTrans" cxnId="{C6A6F1DC-7CE8-40CA-A798-A147211454B2}">
      <dgm:prSet/>
      <dgm:spPr/>
      <dgm:t>
        <a:bodyPr/>
        <a:lstStyle/>
        <a:p>
          <a:endParaRPr lang="en-US"/>
        </a:p>
      </dgm:t>
    </dgm:pt>
    <dgm:pt modelId="{E18BB320-479B-414B-88C1-D2EC80153395}" type="sibTrans" cxnId="{C6A6F1DC-7CE8-40CA-A798-A147211454B2}">
      <dgm:prSet/>
      <dgm:spPr/>
      <dgm:t>
        <a:bodyPr/>
        <a:lstStyle/>
        <a:p>
          <a:endParaRPr lang="en-US"/>
        </a:p>
      </dgm:t>
    </dgm:pt>
    <dgm:pt modelId="{86D55BCC-C4D6-46B1-8CEB-BE6D341A6EC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FF0000"/>
              </a:solidFill>
            </a:rPr>
            <a:t>Cost-of-replacement ratio</a:t>
          </a:r>
        </a:p>
      </dgm:t>
    </dgm:pt>
    <dgm:pt modelId="{E32BA532-951E-478A-8F5D-F3D418446642}" type="parTrans" cxnId="{C9C35987-868C-41E3-86F0-35A6146FA265}">
      <dgm:prSet/>
      <dgm:spPr/>
      <dgm:t>
        <a:bodyPr/>
        <a:lstStyle/>
        <a:p>
          <a:endParaRPr lang="en-US"/>
        </a:p>
      </dgm:t>
    </dgm:pt>
    <dgm:pt modelId="{9887C34E-E338-4687-B6FA-8D514C583985}" type="sibTrans" cxnId="{C9C35987-868C-41E3-86F0-35A6146FA265}">
      <dgm:prSet/>
      <dgm:spPr/>
      <dgm:t>
        <a:bodyPr/>
        <a:lstStyle/>
        <a:p>
          <a:endParaRPr lang="en-US"/>
        </a:p>
      </dgm:t>
    </dgm:pt>
    <dgm:pt modelId="{04592B9F-5C04-4730-9318-ADEC201C0E2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FF0000"/>
              </a:solidFill>
            </a:rPr>
            <a:t>Density</a:t>
          </a:r>
        </a:p>
      </dgm:t>
    </dgm:pt>
    <dgm:pt modelId="{16624F40-456E-4BF7-92F8-4FB1B1797AA4}" type="parTrans" cxnId="{C7C3D138-1E1B-47E4-9CBF-29CEEA09F2FD}">
      <dgm:prSet/>
      <dgm:spPr/>
      <dgm:t>
        <a:bodyPr/>
        <a:lstStyle/>
        <a:p>
          <a:endParaRPr lang="en-US"/>
        </a:p>
      </dgm:t>
    </dgm:pt>
    <dgm:pt modelId="{DB104682-B2EA-4078-B023-FA834DD8FE92}" type="sibTrans" cxnId="{C7C3D138-1E1B-47E4-9CBF-29CEEA09F2FD}">
      <dgm:prSet/>
      <dgm:spPr/>
      <dgm:t>
        <a:bodyPr/>
        <a:lstStyle/>
        <a:p>
          <a:endParaRPr lang="en-US"/>
        </a:p>
      </dgm:t>
    </dgm:pt>
    <dgm:pt modelId="{A85EB7B2-7257-4F07-B858-2F7C7F17825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Date purchased</a:t>
          </a:r>
        </a:p>
      </dgm:t>
    </dgm:pt>
    <dgm:pt modelId="{9757A0A7-44AA-4893-A6C2-871B67BA37D7}" type="parTrans" cxnId="{CCA8FDEC-5680-4C37-94A7-44BE8817B962}">
      <dgm:prSet/>
      <dgm:spPr/>
      <dgm:t>
        <a:bodyPr/>
        <a:lstStyle/>
        <a:p>
          <a:endParaRPr lang="en-US"/>
        </a:p>
      </dgm:t>
    </dgm:pt>
    <dgm:pt modelId="{D0E56E96-BFC1-4831-A6DD-BD38461E5C5C}" type="sibTrans" cxnId="{CCA8FDEC-5680-4C37-94A7-44BE8817B962}">
      <dgm:prSet/>
      <dgm:spPr/>
      <dgm:t>
        <a:bodyPr/>
        <a:lstStyle/>
        <a:p>
          <a:endParaRPr lang="en-US"/>
        </a:p>
      </dgm:t>
    </dgm:pt>
    <dgm:pt modelId="{87BAAFCA-B93E-4275-BA25-6A76E89D0067}" type="pres">
      <dgm:prSet presAssocID="{2F90333A-A825-4889-9BA6-F160FBE311A6}" presName="root" presStyleCnt="0">
        <dgm:presLayoutVars>
          <dgm:dir/>
          <dgm:resizeHandles val="exact"/>
        </dgm:presLayoutVars>
      </dgm:prSet>
      <dgm:spPr/>
    </dgm:pt>
    <dgm:pt modelId="{5C039485-F717-4CE9-A61F-8F970FB1DE7F}" type="pres">
      <dgm:prSet presAssocID="{8EFF664C-642F-4639-A10D-1887EE3E7528}" presName="compNode" presStyleCnt="0"/>
      <dgm:spPr/>
    </dgm:pt>
    <dgm:pt modelId="{B3ADF026-0DA7-4433-91FA-C8656412B0A9}" type="pres">
      <dgm:prSet presAssocID="{8EFF664C-642F-4639-A10D-1887EE3E75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0959A9F6-DC5E-4E83-8416-3441D90D5729}" type="pres">
      <dgm:prSet presAssocID="{8EFF664C-642F-4639-A10D-1887EE3E7528}" presName="iconSpace" presStyleCnt="0"/>
      <dgm:spPr/>
    </dgm:pt>
    <dgm:pt modelId="{9AF75BB7-AA95-4A38-8812-87D382667B1C}" type="pres">
      <dgm:prSet presAssocID="{8EFF664C-642F-4639-A10D-1887EE3E7528}" presName="parTx" presStyleLbl="revTx" presStyleIdx="0" presStyleCnt="6">
        <dgm:presLayoutVars>
          <dgm:chMax val="0"/>
          <dgm:chPref val="0"/>
        </dgm:presLayoutVars>
      </dgm:prSet>
      <dgm:spPr/>
    </dgm:pt>
    <dgm:pt modelId="{B2C94F67-7CAA-43BF-A884-5B1142610710}" type="pres">
      <dgm:prSet presAssocID="{8EFF664C-642F-4639-A10D-1887EE3E7528}" presName="txSpace" presStyleCnt="0"/>
      <dgm:spPr/>
    </dgm:pt>
    <dgm:pt modelId="{2761C282-7339-4CB5-B680-A1D26CD3D60E}" type="pres">
      <dgm:prSet presAssocID="{8EFF664C-642F-4639-A10D-1887EE3E7528}" presName="desTx" presStyleLbl="revTx" presStyleIdx="1" presStyleCnt="6">
        <dgm:presLayoutVars/>
      </dgm:prSet>
      <dgm:spPr/>
    </dgm:pt>
    <dgm:pt modelId="{79FE3D44-7DBC-4D77-AA92-9F3E3E9395E3}" type="pres">
      <dgm:prSet presAssocID="{E50B95D4-3C96-4B16-86EC-D1EE1FB04041}" presName="sibTrans" presStyleCnt="0"/>
      <dgm:spPr/>
    </dgm:pt>
    <dgm:pt modelId="{0AC9DCB5-EB3A-404C-ADC7-1AC36379A39C}" type="pres">
      <dgm:prSet presAssocID="{AA25CA94-6595-4473-8C50-CF4566AEAC82}" presName="compNode" presStyleCnt="0"/>
      <dgm:spPr/>
    </dgm:pt>
    <dgm:pt modelId="{3FA164F7-77A5-48B7-B30F-0CE4A230ED6F}" type="pres">
      <dgm:prSet presAssocID="{AA25CA94-6595-4473-8C50-CF4566AEAC8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5BD8B8B0-32C8-49AE-9A19-7D8FB39FFB44}" type="pres">
      <dgm:prSet presAssocID="{AA25CA94-6595-4473-8C50-CF4566AEAC82}" presName="iconSpace" presStyleCnt="0"/>
      <dgm:spPr/>
    </dgm:pt>
    <dgm:pt modelId="{206A74EF-D08A-4846-83D4-A556E523D8F3}" type="pres">
      <dgm:prSet presAssocID="{AA25CA94-6595-4473-8C50-CF4566AEAC82}" presName="parTx" presStyleLbl="revTx" presStyleIdx="2" presStyleCnt="6">
        <dgm:presLayoutVars>
          <dgm:chMax val="0"/>
          <dgm:chPref val="0"/>
        </dgm:presLayoutVars>
      </dgm:prSet>
      <dgm:spPr/>
    </dgm:pt>
    <dgm:pt modelId="{81025AA5-202D-4B61-8CB9-2DE72EED2BCC}" type="pres">
      <dgm:prSet presAssocID="{AA25CA94-6595-4473-8C50-CF4566AEAC82}" presName="txSpace" presStyleCnt="0"/>
      <dgm:spPr/>
    </dgm:pt>
    <dgm:pt modelId="{47C6C32A-7170-47D6-BAD2-307647AD45C8}" type="pres">
      <dgm:prSet presAssocID="{AA25CA94-6595-4473-8C50-CF4566AEAC82}" presName="desTx" presStyleLbl="revTx" presStyleIdx="3" presStyleCnt="6">
        <dgm:presLayoutVars/>
      </dgm:prSet>
      <dgm:spPr/>
    </dgm:pt>
    <dgm:pt modelId="{DF471AFB-B685-4E8B-8A9D-A30A0C43CFD1}" type="pres">
      <dgm:prSet presAssocID="{F44FBB78-5326-437F-87DF-45DA636C47ED}" presName="sibTrans" presStyleCnt="0"/>
      <dgm:spPr/>
    </dgm:pt>
    <dgm:pt modelId="{18164CDE-5A5E-4C0C-B9D0-D4E475A7D65F}" type="pres">
      <dgm:prSet presAssocID="{803DA0E8-9250-42E0-9FB3-0E98CA043327}" presName="compNode" presStyleCnt="0"/>
      <dgm:spPr/>
    </dgm:pt>
    <dgm:pt modelId="{CC26FB35-851D-4FB7-A436-120DF6226905}" type="pres">
      <dgm:prSet presAssocID="{803DA0E8-9250-42E0-9FB3-0E98CA04332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D5A191E-32B3-4716-ADBB-42982D538427}" type="pres">
      <dgm:prSet presAssocID="{803DA0E8-9250-42E0-9FB3-0E98CA043327}" presName="iconSpace" presStyleCnt="0"/>
      <dgm:spPr/>
    </dgm:pt>
    <dgm:pt modelId="{7F2C591B-6D0B-404F-9AA6-AD8279DE3317}" type="pres">
      <dgm:prSet presAssocID="{803DA0E8-9250-42E0-9FB3-0E98CA043327}" presName="parTx" presStyleLbl="revTx" presStyleIdx="4" presStyleCnt="6">
        <dgm:presLayoutVars>
          <dgm:chMax val="0"/>
          <dgm:chPref val="0"/>
        </dgm:presLayoutVars>
      </dgm:prSet>
      <dgm:spPr/>
    </dgm:pt>
    <dgm:pt modelId="{01E9C1F6-3A2B-4540-80A3-DA65D870ADC6}" type="pres">
      <dgm:prSet presAssocID="{803DA0E8-9250-42E0-9FB3-0E98CA043327}" presName="txSpace" presStyleCnt="0"/>
      <dgm:spPr/>
    </dgm:pt>
    <dgm:pt modelId="{8724F05A-F53E-4B1C-B06E-9029807956EB}" type="pres">
      <dgm:prSet presAssocID="{803DA0E8-9250-42E0-9FB3-0E98CA043327}" presName="desTx" presStyleLbl="revTx" presStyleIdx="5" presStyleCnt="6">
        <dgm:presLayoutVars/>
      </dgm:prSet>
      <dgm:spPr/>
    </dgm:pt>
  </dgm:ptLst>
  <dgm:cxnLst>
    <dgm:cxn modelId="{2E68A703-251C-47AD-A834-79737A6BC020}" type="presOf" srcId="{16706EA6-218B-4B34-A3CE-8D97D7B4434A}" destId="{2761C282-7339-4CB5-B680-A1D26CD3D60E}" srcOrd="0" destOrd="2" presId="urn:microsoft.com/office/officeart/2018/5/layout/CenteredIconLabelDescriptionList"/>
    <dgm:cxn modelId="{3FF2B404-38A7-4D28-91CE-3F4463749176}" type="presOf" srcId="{E45C26D9-CA30-4FDC-9BF2-F4B4ED9FC2A9}" destId="{47C6C32A-7170-47D6-BAD2-307647AD45C8}" srcOrd="0" destOrd="0" presId="urn:microsoft.com/office/officeart/2018/5/layout/CenteredIconLabelDescriptionList"/>
    <dgm:cxn modelId="{1A77881C-7AC4-451F-851F-9D626391F0C9}" srcId="{8EFF664C-642F-4639-A10D-1887EE3E7528}" destId="{16706EA6-218B-4B34-A3CE-8D97D7B4434A}" srcOrd="2" destOrd="0" parTransId="{F317BA7E-B3A9-479C-AF4A-BF0CFD8F689E}" sibTransId="{8EA3EFBC-1059-4E2C-9EF1-3EA7CE99787F}"/>
    <dgm:cxn modelId="{0A55A21F-B195-4BF2-AE02-871A1D4C56FC}" srcId="{AA25CA94-6595-4473-8C50-CF4566AEAC82}" destId="{E45C26D9-CA30-4FDC-9BF2-F4B4ED9FC2A9}" srcOrd="0" destOrd="0" parTransId="{49F92568-D221-49E5-A00E-71DDB0DEC6E4}" sibTransId="{5ACA1FEB-C633-4417-BFBC-4B64F157C2B1}"/>
    <dgm:cxn modelId="{4F299D25-BBE4-4A99-AF94-33BFCAF67D53}" type="presOf" srcId="{36B2CB92-889B-46B0-909D-72AB45335367}" destId="{2761C282-7339-4CB5-B680-A1D26CD3D60E}" srcOrd="0" destOrd="0" presId="urn:microsoft.com/office/officeart/2018/5/layout/CenteredIconLabelDescriptionList"/>
    <dgm:cxn modelId="{C7C3D138-1E1B-47E4-9CBF-29CEEA09F2FD}" srcId="{8EFF664C-642F-4639-A10D-1887EE3E7528}" destId="{04592B9F-5C04-4730-9318-ADEC201C0E27}" srcOrd="6" destOrd="0" parTransId="{16624F40-456E-4BF7-92F8-4FB1B1797AA4}" sibTransId="{DB104682-B2EA-4078-B023-FA834DD8FE92}"/>
    <dgm:cxn modelId="{A8A8C43E-8834-4D1D-BB04-87C33183EFA3}" type="presOf" srcId="{04592B9F-5C04-4730-9318-ADEC201C0E27}" destId="{2761C282-7339-4CB5-B680-A1D26CD3D60E}" srcOrd="0" destOrd="6" presId="urn:microsoft.com/office/officeart/2018/5/layout/CenteredIconLabelDescriptionList"/>
    <dgm:cxn modelId="{0740155F-45B1-47E5-AFBA-EC251ACFB9C2}" srcId="{AA25CA94-6595-4473-8C50-CF4566AEAC82}" destId="{2F67A174-2CEF-4D6C-B318-923F96FD86DB}" srcOrd="2" destOrd="0" parTransId="{51C939AD-3394-4D6A-82F4-746244CD3A72}" sibTransId="{E4FF409B-3439-4A14-A06D-567B0679437B}"/>
    <dgm:cxn modelId="{BDC8D74C-F11F-4D9D-BDEE-09A8684D7958}" srcId="{2F90333A-A825-4889-9BA6-F160FBE311A6}" destId="{AA25CA94-6595-4473-8C50-CF4566AEAC82}" srcOrd="1" destOrd="0" parTransId="{2069B106-8A97-4567-A856-D745DEF7070F}" sibTransId="{F44FBB78-5326-437F-87DF-45DA636C47ED}"/>
    <dgm:cxn modelId="{B96E2659-212B-4FF1-BBD2-FF4B73EF6539}" type="presOf" srcId="{F99CEB30-9810-4FDE-A113-AA1CE8AFA342}" destId="{2761C282-7339-4CB5-B680-A1D26CD3D60E}" srcOrd="0" destOrd="1" presId="urn:microsoft.com/office/officeart/2018/5/layout/CenteredIconLabelDescriptionList"/>
    <dgm:cxn modelId="{397AEF79-5C56-467B-B987-C08ADAB5621E}" srcId="{8EFF664C-642F-4639-A10D-1887EE3E7528}" destId="{36B2CB92-889B-46B0-909D-72AB45335367}" srcOrd="0" destOrd="0" parTransId="{C567AF83-9198-42EA-B189-8ADCF6EE0506}" sibTransId="{7ED71F31-3143-430B-A106-F528170B267A}"/>
    <dgm:cxn modelId="{8B15DD7F-877C-4FDB-B3DE-BBF28EC9FFB7}" srcId="{8EFF664C-642F-4639-A10D-1887EE3E7528}" destId="{50C7673B-00E3-40BE-AB29-EE262796C86E}" srcOrd="3" destOrd="0" parTransId="{741C1BF5-5BBF-4908-A2FF-29794F79627A}" sibTransId="{D8C4309A-88A9-4476-B291-7A5E38AA2426}"/>
    <dgm:cxn modelId="{6F54DB81-478B-43C3-BEB1-9BAFD36294FD}" srcId="{8EFF664C-642F-4639-A10D-1887EE3E7528}" destId="{F99CEB30-9810-4FDE-A113-AA1CE8AFA342}" srcOrd="1" destOrd="0" parTransId="{725F9B1A-1BDE-4346-9752-C15E23201A3C}" sibTransId="{6AA8A665-5E34-4339-8FA4-014F45DF937C}"/>
    <dgm:cxn modelId="{C9C35987-868C-41E3-86F0-35A6146FA265}" srcId="{803DA0E8-9250-42E0-9FB3-0E98CA043327}" destId="{86D55BCC-C4D6-46B1-8CEB-BE6D341A6ECB}" srcOrd="2" destOrd="0" parTransId="{E32BA532-951E-478A-8F5D-F3D418446642}" sibTransId="{9887C34E-E338-4687-B6FA-8D514C583985}"/>
    <dgm:cxn modelId="{95C6E28B-FA1D-4DA3-B423-8CF0E4439F78}" type="presOf" srcId="{86D55BCC-C4D6-46B1-8CEB-BE6D341A6ECB}" destId="{8724F05A-F53E-4B1C-B06E-9029807956EB}" srcOrd="0" destOrd="2" presId="urn:microsoft.com/office/officeart/2018/5/layout/CenteredIconLabelDescriptionList"/>
    <dgm:cxn modelId="{F4CF8C8C-A7AF-4F68-A036-269C309B1691}" type="presOf" srcId="{0A8C1CA6-0D46-4A36-B0CC-66ABEF694DCA}" destId="{2761C282-7339-4CB5-B680-A1D26CD3D60E}" srcOrd="0" destOrd="4" presId="urn:microsoft.com/office/officeart/2018/5/layout/CenteredIconLabelDescriptionList"/>
    <dgm:cxn modelId="{DF8E1590-AE86-47FD-BDAE-C52682CEA5FA}" srcId="{AA25CA94-6595-4473-8C50-CF4566AEAC82}" destId="{77311CFB-7F4D-4480-9B28-E63D1F9CE577}" srcOrd="3" destOrd="0" parTransId="{F39006E9-66EE-4183-B02D-B270002562BD}" sibTransId="{AC451D81-99C4-4507-9FD3-C8B244EC783B}"/>
    <dgm:cxn modelId="{DDA42B95-4904-4307-AC86-E7E1BF1992F8}" type="presOf" srcId="{8EFF664C-642F-4639-A10D-1887EE3E7528}" destId="{9AF75BB7-AA95-4A38-8812-87D382667B1C}" srcOrd="0" destOrd="0" presId="urn:microsoft.com/office/officeart/2018/5/layout/CenteredIconLabelDescriptionList"/>
    <dgm:cxn modelId="{B9700098-46A3-40B7-8129-732A0166B1C3}" type="presOf" srcId="{803DA0E8-9250-42E0-9FB3-0E98CA043327}" destId="{7F2C591B-6D0B-404F-9AA6-AD8279DE3317}" srcOrd="0" destOrd="0" presId="urn:microsoft.com/office/officeart/2018/5/layout/CenteredIconLabelDescriptionList"/>
    <dgm:cxn modelId="{5485F09B-4E34-442F-B869-5983254B6463}" type="presOf" srcId="{2F67A174-2CEF-4D6C-B318-923F96FD86DB}" destId="{47C6C32A-7170-47D6-BAD2-307647AD45C8}" srcOrd="0" destOrd="2" presId="urn:microsoft.com/office/officeart/2018/5/layout/CenteredIconLabelDescriptionList"/>
    <dgm:cxn modelId="{5BA81BA3-9EE9-489A-8B92-1BA35FEAF274}" type="presOf" srcId="{B5197B6F-621E-4778-BD9E-F20C0BDADAC3}" destId="{8724F05A-F53E-4B1C-B06E-9029807956EB}" srcOrd="0" destOrd="1" presId="urn:microsoft.com/office/officeart/2018/5/layout/CenteredIconLabelDescriptionList"/>
    <dgm:cxn modelId="{B17936A9-A5B7-4517-A9B0-E6DD6B06EFF1}" srcId="{803DA0E8-9250-42E0-9FB3-0E98CA043327}" destId="{0FC9DB98-1D3B-4ED1-8549-3D2E31AD11F5}" srcOrd="0" destOrd="0" parTransId="{F94B0560-40D6-4D21-9F6E-26C8C284AA9C}" sibTransId="{B770DC21-7AA8-48B5-815E-CE5859E42BA9}"/>
    <dgm:cxn modelId="{3839D2AA-7C6A-4D44-95E8-2E15A8938C17}" type="presOf" srcId="{50C7673B-00E3-40BE-AB29-EE262796C86E}" destId="{2761C282-7339-4CB5-B680-A1D26CD3D60E}" srcOrd="0" destOrd="3" presId="urn:microsoft.com/office/officeart/2018/5/layout/CenteredIconLabelDescriptionList"/>
    <dgm:cxn modelId="{D32B32BD-004E-4B17-8B24-FEC6A9E7EE2E}" srcId="{2F90333A-A825-4889-9BA6-F160FBE311A6}" destId="{803DA0E8-9250-42E0-9FB3-0E98CA043327}" srcOrd="2" destOrd="0" parTransId="{C00EE6C0-B402-46F9-8086-BF8057A0B4C8}" sibTransId="{A51D6349-B11E-43FA-B0BF-8691DBEE74ED}"/>
    <dgm:cxn modelId="{C163C9C2-4E87-4777-97AF-239DC67DE687}" srcId="{803DA0E8-9250-42E0-9FB3-0E98CA043327}" destId="{B5197B6F-621E-4778-BD9E-F20C0BDADAC3}" srcOrd="1" destOrd="0" parTransId="{4D55BA64-CA36-49FF-B68E-638D3D62CBDE}" sibTransId="{3AFC5060-1E7D-4958-BB52-64BE6535E38D}"/>
    <dgm:cxn modelId="{992853C7-BE2B-4C11-9CF9-C7A9D927FAB5}" type="presOf" srcId="{77311CFB-7F4D-4480-9B28-E63D1F9CE577}" destId="{47C6C32A-7170-47D6-BAD2-307647AD45C8}" srcOrd="0" destOrd="3" presId="urn:microsoft.com/office/officeart/2018/5/layout/CenteredIconLabelDescriptionList"/>
    <dgm:cxn modelId="{A4DE54DC-D775-4A90-994F-53A507A415EE}" type="presOf" srcId="{2F90333A-A825-4889-9BA6-F160FBE311A6}" destId="{87BAAFCA-B93E-4275-BA25-6A76E89D0067}" srcOrd="0" destOrd="0" presId="urn:microsoft.com/office/officeart/2018/5/layout/CenteredIconLabelDescriptionList"/>
    <dgm:cxn modelId="{C6A6F1DC-7CE8-40CA-A798-A147211454B2}" srcId="{8EFF664C-642F-4639-A10D-1887EE3E7528}" destId="{67EDEAD6-1F15-4383-88EB-0ABC600FEB25}" srcOrd="5" destOrd="0" parTransId="{6FAA7793-85B8-48D0-B3EE-A5297B68E6C4}" sibTransId="{E18BB320-479B-414B-88C1-D2EC80153395}"/>
    <dgm:cxn modelId="{EDCC2BDD-4A49-4341-A867-EA26C1CAFD51}" type="presOf" srcId="{0FC9DB98-1D3B-4ED1-8549-3D2E31AD11F5}" destId="{8724F05A-F53E-4B1C-B06E-9029807956EB}" srcOrd="0" destOrd="0" presId="urn:microsoft.com/office/officeart/2018/5/layout/CenteredIconLabelDescriptionList"/>
    <dgm:cxn modelId="{DDC9BADF-4F46-42A3-B170-9696350F70F0}" type="presOf" srcId="{67EDEAD6-1F15-4383-88EB-0ABC600FEB25}" destId="{2761C282-7339-4CB5-B680-A1D26CD3D60E}" srcOrd="0" destOrd="5" presId="urn:microsoft.com/office/officeart/2018/5/layout/CenteredIconLabelDescriptionList"/>
    <dgm:cxn modelId="{184F2AE4-F297-4CA9-99D2-BB0AB07020AF}" type="presOf" srcId="{A85EB7B2-7257-4F07-B858-2F7C7F17825B}" destId="{47C6C32A-7170-47D6-BAD2-307647AD45C8}" srcOrd="0" destOrd="1" presId="urn:microsoft.com/office/officeart/2018/5/layout/CenteredIconLabelDescriptionList"/>
    <dgm:cxn modelId="{CCA8FDEC-5680-4C37-94A7-44BE8817B962}" srcId="{AA25CA94-6595-4473-8C50-CF4566AEAC82}" destId="{A85EB7B2-7257-4F07-B858-2F7C7F17825B}" srcOrd="1" destOrd="0" parTransId="{9757A0A7-44AA-4893-A6C2-871B67BA37D7}" sibTransId="{D0E56E96-BFC1-4831-A6DD-BD38461E5C5C}"/>
    <dgm:cxn modelId="{5C279EED-A379-4DD0-8416-344AF717629E}" srcId="{2F90333A-A825-4889-9BA6-F160FBE311A6}" destId="{8EFF664C-642F-4639-A10D-1887EE3E7528}" srcOrd="0" destOrd="0" parTransId="{8B0FBE8E-82FD-4C62-ADB9-756CBCC0E3DC}" sibTransId="{E50B95D4-3C96-4B16-86EC-D1EE1FB04041}"/>
    <dgm:cxn modelId="{ABA6EBF0-673B-4813-921E-FABE1E935EE2}" srcId="{8EFF664C-642F-4639-A10D-1887EE3E7528}" destId="{0A8C1CA6-0D46-4A36-B0CC-66ABEF694DCA}" srcOrd="4" destOrd="0" parTransId="{618143A0-A80E-4D64-ACAD-272DCA79BF08}" sibTransId="{132E9C55-B1D3-4617-B10E-9CFA37CFAC9A}"/>
    <dgm:cxn modelId="{F48D19F9-2608-459C-BC56-2C5F75646BCE}" type="presOf" srcId="{AA25CA94-6595-4473-8C50-CF4566AEAC82}" destId="{206A74EF-D08A-4846-83D4-A556E523D8F3}" srcOrd="0" destOrd="0" presId="urn:microsoft.com/office/officeart/2018/5/layout/CenteredIconLabelDescriptionList"/>
    <dgm:cxn modelId="{4CFD42BD-8037-49E0-83C0-1393B3B77B36}" type="presParOf" srcId="{87BAAFCA-B93E-4275-BA25-6A76E89D0067}" destId="{5C039485-F717-4CE9-A61F-8F970FB1DE7F}" srcOrd="0" destOrd="0" presId="urn:microsoft.com/office/officeart/2018/5/layout/CenteredIconLabelDescriptionList"/>
    <dgm:cxn modelId="{DF558792-E295-4860-962C-242A2CD6ED88}" type="presParOf" srcId="{5C039485-F717-4CE9-A61F-8F970FB1DE7F}" destId="{B3ADF026-0DA7-4433-91FA-C8656412B0A9}" srcOrd="0" destOrd="0" presId="urn:microsoft.com/office/officeart/2018/5/layout/CenteredIconLabelDescriptionList"/>
    <dgm:cxn modelId="{DB246050-9120-43B9-9E84-EC90038C6B51}" type="presParOf" srcId="{5C039485-F717-4CE9-A61F-8F970FB1DE7F}" destId="{0959A9F6-DC5E-4E83-8416-3441D90D5729}" srcOrd="1" destOrd="0" presId="urn:microsoft.com/office/officeart/2018/5/layout/CenteredIconLabelDescriptionList"/>
    <dgm:cxn modelId="{49DCE809-516B-42A9-91FC-37057E60D681}" type="presParOf" srcId="{5C039485-F717-4CE9-A61F-8F970FB1DE7F}" destId="{9AF75BB7-AA95-4A38-8812-87D382667B1C}" srcOrd="2" destOrd="0" presId="urn:microsoft.com/office/officeart/2018/5/layout/CenteredIconLabelDescriptionList"/>
    <dgm:cxn modelId="{6292BD7F-A772-4131-A635-F5279173717A}" type="presParOf" srcId="{5C039485-F717-4CE9-A61F-8F970FB1DE7F}" destId="{B2C94F67-7CAA-43BF-A884-5B1142610710}" srcOrd="3" destOrd="0" presId="urn:microsoft.com/office/officeart/2018/5/layout/CenteredIconLabelDescriptionList"/>
    <dgm:cxn modelId="{8E041DBD-40B1-4178-A687-FBB9085D38E9}" type="presParOf" srcId="{5C039485-F717-4CE9-A61F-8F970FB1DE7F}" destId="{2761C282-7339-4CB5-B680-A1D26CD3D60E}" srcOrd="4" destOrd="0" presId="urn:microsoft.com/office/officeart/2018/5/layout/CenteredIconLabelDescriptionList"/>
    <dgm:cxn modelId="{BFCD03B8-BC7D-4CBC-BDBC-75E9A9BCD208}" type="presParOf" srcId="{87BAAFCA-B93E-4275-BA25-6A76E89D0067}" destId="{79FE3D44-7DBC-4D77-AA92-9F3E3E9395E3}" srcOrd="1" destOrd="0" presId="urn:microsoft.com/office/officeart/2018/5/layout/CenteredIconLabelDescriptionList"/>
    <dgm:cxn modelId="{019BA85E-98BF-4BF2-AA6F-EF5FFAA33CF1}" type="presParOf" srcId="{87BAAFCA-B93E-4275-BA25-6A76E89D0067}" destId="{0AC9DCB5-EB3A-404C-ADC7-1AC36379A39C}" srcOrd="2" destOrd="0" presId="urn:microsoft.com/office/officeart/2018/5/layout/CenteredIconLabelDescriptionList"/>
    <dgm:cxn modelId="{F1D4A7AB-FA8D-4483-9CB3-9A13AF4008D2}" type="presParOf" srcId="{0AC9DCB5-EB3A-404C-ADC7-1AC36379A39C}" destId="{3FA164F7-77A5-48B7-B30F-0CE4A230ED6F}" srcOrd="0" destOrd="0" presId="urn:microsoft.com/office/officeart/2018/5/layout/CenteredIconLabelDescriptionList"/>
    <dgm:cxn modelId="{D5D9295E-9823-4A98-960D-0A2AD6233447}" type="presParOf" srcId="{0AC9DCB5-EB3A-404C-ADC7-1AC36379A39C}" destId="{5BD8B8B0-32C8-49AE-9A19-7D8FB39FFB44}" srcOrd="1" destOrd="0" presId="urn:microsoft.com/office/officeart/2018/5/layout/CenteredIconLabelDescriptionList"/>
    <dgm:cxn modelId="{BEE4045E-5E90-44F6-898A-FD41828258F9}" type="presParOf" srcId="{0AC9DCB5-EB3A-404C-ADC7-1AC36379A39C}" destId="{206A74EF-D08A-4846-83D4-A556E523D8F3}" srcOrd="2" destOrd="0" presId="urn:microsoft.com/office/officeart/2018/5/layout/CenteredIconLabelDescriptionList"/>
    <dgm:cxn modelId="{7EDDD59C-C67B-4CF8-8BA8-F0AAA4A90F73}" type="presParOf" srcId="{0AC9DCB5-EB3A-404C-ADC7-1AC36379A39C}" destId="{81025AA5-202D-4B61-8CB9-2DE72EED2BCC}" srcOrd="3" destOrd="0" presId="urn:microsoft.com/office/officeart/2018/5/layout/CenteredIconLabelDescriptionList"/>
    <dgm:cxn modelId="{71382D33-DDF4-4FFB-B73B-9DBB15C3D568}" type="presParOf" srcId="{0AC9DCB5-EB3A-404C-ADC7-1AC36379A39C}" destId="{47C6C32A-7170-47D6-BAD2-307647AD45C8}" srcOrd="4" destOrd="0" presId="urn:microsoft.com/office/officeart/2018/5/layout/CenteredIconLabelDescriptionList"/>
    <dgm:cxn modelId="{9437351A-5397-4261-B3B1-6403FA848634}" type="presParOf" srcId="{87BAAFCA-B93E-4275-BA25-6A76E89D0067}" destId="{DF471AFB-B685-4E8B-8A9D-A30A0C43CFD1}" srcOrd="3" destOrd="0" presId="urn:microsoft.com/office/officeart/2018/5/layout/CenteredIconLabelDescriptionList"/>
    <dgm:cxn modelId="{75F08A42-3483-4419-BEC7-1449EE534FFB}" type="presParOf" srcId="{87BAAFCA-B93E-4275-BA25-6A76E89D0067}" destId="{18164CDE-5A5E-4C0C-B9D0-D4E475A7D65F}" srcOrd="4" destOrd="0" presId="urn:microsoft.com/office/officeart/2018/5/layout/CenteredIconLabelDescriptionList"/>
    <dgm:cxn modelId="{DD38771F-7D17-481B-8214-69894A194056}" type="presParOf" srcId="{18164CDE-5A5E-4C0C-B9D0-D4E475A7D65F}" destId="{CC26FB35-851D-4FB7-A436-120DF6226905}" srcOrd="0" destOrd="0" presId="urn:microsoft.com/office/officeart/2018/5/layout/CenteredIconLabelDescriptionList"/>
    <dgm:cxn modelId="{3D3302CE-919E-45FC-8ECA-87D1607C47A8}" type="presParOf" srcId="{18164CDE-5A5E-4C0C-B9D0-D4E475A7D65F}" destId="{5D5A191E-32B3-4716-ADBB-42982D538427}" srcOrd="1" destOrd="0" presId="urn:microsoft.com/office/officeart/2018/5/layout/CenteredIconLabelDescriptionList"/>
    <dgm:cxn modelId="{84E598F8-9DA5-4298-B233-08F088C2319F}" type="presParOf" srcId="{18164CDE-5A5E-4C0C-B9D0-D4E475A7D65F}" destId="{7F2C591B-6D0B-404F-9AA6-AD8279DE3317}" srcOrd="2" destOrd="0" presId="urn:microsoft.com/office/officeart/2018/5/layout/CenteredIconLabelDescriptionList"/>
    <dgm:cxn modelId="{4DF20D8C-8C44-4FF9-ACC0-7062AFB1E3BE}" type="presParOf" srcId="{18164CDE-5A5E-4C0C-B9D0-D4E475A7D65F}" destId="{01E9C1F6-3A2B-4540-80A3-DA65D870ADC6}" srcOrd="3" destOrd="0" presId="urn:microsoft.com/office/officeart/2018/5/layout/CenteredIconLabelDescriptionList"/>
    <dgm:cxn modelId="{7A3998FC-BEA3-4DF3-B02C-3DC73DD136E0}" type="presParOf" srcId="{18164CDE-5A5E-4C0C-B9D0-D4E475A7D65F}" destId="{8724F05A-F53E-4B1C-B06E-9029807956E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DF026-0DA7-4433-91FA-C8656412B0A9}">
      <dsp:nvSpPr>
        <dsp:cNvPr id="0" name=""/>
        <dsp:cNvSpPr/>
      </dsp:nvSpPr>
      <dsp:spPr>
        <a:xfrm>
          <a:off x="709105" y="258357"/>
          <a:ext cx="758211" cy="7582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75BB7-AA95-4A38-8812-87D382667B1C}">
      <dsp:nvSpPr>
        <dsp:cNvPr id="0" name=""/>
        <dsp:cNvSpPr/>
      </dsp:nvSpPr>
      <dsp:spPr>
        <a:xfrm>
          <a:off x="5051" y="1175209"/>
          <a:ext cx="2166319" cy="324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Property Attributes</a:t>
          </a:r>
        </a:p>
      </dsp:txBody>
      <dsp:txXfrm>
        <a:off x="5051" y="1175209"/>
        <a:ext cx="2166319" cy="324947"/>
      </dsp:txXfrm>
    </dsp:sp>
    <dsp:sp modelId="{2761C282-7339-4CB5-B680-A1D26CD3D60E}">
      <dsp:nvSpPr>
        <dsp:cNvPr id="0" name=""/>
        <dsp:cNvSpPr/>
      </dsp:nvSpPr>
      <dsp:spPr>
        <a:xfrm>
          <a:off x="5051" y="1573943"/>
          <a:ext cx="2166319" cy="2373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Parcel No.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Class code/ type of property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Square feet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Units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Year built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Zoning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FF0000"/>
              </a:solidFill>
            </a:rPr>
            <a:t>Density</a:t>
          </a:r>
        </a:p>
      </dsp:txBody>
      <dsp:txXfrm>
        <a:off x="5051" y="1573943"/>
        <a:ext cx="2166319" cy="2373714"/>
      </dsp:txXfrm>
    </dsp:sp>
    <dsp:sp modelId="{3FA164F7-77A5-48B7-B30F-0CE4A230ED6F}">
      <dsp:nvSpPr>
        <dsp:cNvPr id="0" name=""/>
        <dsp:cNvSpPr/>
      </dsp:nvSpPr>
      <dsp:spPr>
        <a:xfrm>
          <a:off x="3254531" y="258357"/>
          <a:ext cx="758211" cy="7582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A74EF-D08A-4846-83D4-A556E523D8F3}">
      <dsp:nvSpPr>
        <dsp:cNvPr id="0" name=""/>
        <dsp:cNvSpPr/>
      </dsp:nvSpPr>
      <dsp:spPr>
        <a:xfrm>
          <a:off x="2550477" y="1175209"/>
          <a:ext cx="2166319" cy="324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Ownership</a:t>
          </a:r>
        </a:p>
      </dsp:txBody>
      <dsp:txXfrm>
        <a:off x="2550477" y="1175209"/>
        <a:ext cx="2166319" cy="324947"/>
      </dsp:txXfrm>
    </dsp:sp>
    <dsp:sp modelId="{47C6C32A-7170-47D6-BAD2-307647AD45C8}">
      <dsp:nvSpPr>
        <dsp:cNvPr id="0" name=""/>
        <dsp:cNvSpPr/>
      </dsp:nvSpPr>
      <dsp:spPr>
        <a:xfrm>
          <a:off x="2550477" y="1573943"/>
          <a:ext cx="2166319" cy="2373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Owner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Address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Date purchased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FF0000"/>
              </a:solidFill>
            </a:rPr>
            <a:t>Corporate/ Investor type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0000"/>
              </a:solidFill>
            </a:rPr>
            <a:t>Portfolio </a:t>
          </a:r>
          <a:r>
            <a:rPr lang="en-US" sz="1500" kern="1200" dirty="0">
              <a:solidFill>
                <a:srgbClr val="FF0000"/>
              </a:solidFill>
              <a:latin typeface="Corbel" panose="020B0503020204020204" pitchFamily="34" charset="0"/>
            </a:rPr>
            <a:t>property</a:t>
          </a:r>
          <a:r>
            <a:rPr lang="en-US" sz="1500" kern="1200" dirty="0">
              <a:solidFill>
                <a:srgbClr val="FF0000"/>
              </a:solidFill>
            </a:rPr>
            <a:t>/ unit count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0000"/>
              </a:solidFill>
            </a:rPr>
            <a:t>Tenure</a:t>
          </a:r>
        </a:p>
      </dsp:txBody>
      <dsp:txXfrm>
        <a:off x="2550477" y="1573943"/>
        <a:ext cx="2166319" cy="2373714"/>
      </dsp:txXfrm>
    </dsp:sp>
    <dsp:sp modelId="{CC26FB35-851D-4FB7-A436-120DF6226905}">
      <dsp:nvSpPr>
        <dsp:cNvPr id="0" name=""/>
        <dsp:cNvSpPr/>
      </dsp:nvSpPr>
      <dsp:spPr>
        <a:xfrm>
          <a:off x="5799957" y="258357"/>
          <a:ext cx="758211" cy="7582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C591B-6D0B-404F-9AA6-AD8279DE3317}">
      <dsp:nvSpPr>
        <dsp:cNvPr id="0" name=""/>
        <dsp:cNvSpPr/>
      </dsp:nvSpPr>
      <dsp:spPr>
        <a:xfrm>
          <a:off x="5095903" y="1175209"/>
          <a:ext cx="2166319" cy="324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Economics</a:t>
          </a:r>
        </a:p>
      </dsp:txBody>
      <dsp:txXfrm>
        <a:off x="5095903" y="1175209"/>
        <a:ext cx="2166319" cy="324947"/>
      </dsp:txXfrm>
    </dsp:sp>
    <dsp:sp modelId="{8724F05A-F53E-4B1C-B06E-9029807956EB}">
      <dsp:nvSpPr>
        <dsp:cNvPr id="0" name=""/>
        <dsp:cNvSpPr/>
      </dsp:nvSpPr>
      <dsp:spPr>
        <a:xfrm>
          <a:off x="5095903" y="1573943"/>
          <a:ext cx="2166319" cy="2373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Valuation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Purchase price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0000"/>
              </a:solidFill>
            </a:rPr>
            <a:t>Cost-of-replacement ratio</a:t>
          </a:r>
        </a:p>
      </dsp:txBody>
      <dsp:txXfrm>
        <a:off x="5095903" y="1573943"/>
        <a:ext cx="2166319" cy="237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5D3EB-CBDD-4100-83B7-3BFE0A8F4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B4595-A79D-4567-9FE1-DCF31A42B3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C0719-993D-42E1-80ED-8F01056F36C2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E452F-E862-4273-987C-980229E53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E394C-9AD7-48EA-AB0F-18032A3E0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1AD-3AC0-48CB-8727-BB447FD226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5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3BC9C-6C58-464F-B94E-FD73C5FB016E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DC36-8EFA-4378-9855-E019C55AC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5CCC8-E91E-4486-BE93-4A9D519E3A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A6F9-FF5A-4D3F-9ECC-2543BC2EC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7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7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4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09DA2C07-AFA3-4216-97BA-14E0732BC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076" y="6349291"/>
            <a:ext cx="1685724" cy="3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D3DF7-7A50-4559-9384-09FA4625B3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8076" y="6349520"/>
            <a:ext cx="1685724" cy="3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DBA274-0D56-472B-84F5-8032B40C2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8076" y="6349520"/>
            <a:ext cx="1685724" cy="3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Alt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19B570-5A39-446E-9DFF-CB593F3D3F88}"/>
              </a:ext>
            </a:extLst>
          </p:cNvPr>
          <p:cNvSpPr/>
          <p:nvPr userDrawn="1"/>
        </p:nvSpPr>
        <p:spPr>
          <a:xfrm>
            <a:off x="0" y="6135185"/>
            <a:ext cx="12195313" cy="807453"/>
          </a:xfrm>
          <a:prstGeom prst="rect">
            <a:avLst/>
          </a:prstGeom>
          <a:solidFill>
            <a:srgbClr val="08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D3AA6-1498-4CF1-B7DE-C47686DC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78438D-5039-4CB7-B980-B4131257457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1F6AA-B090-47B4-B0E0-86027CB2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www.milehighconnects.org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5FA95-A665-4F20-88F6-8E364C4E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90" y="351583"/>
            <a:ext cx="9530651" cy="56281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00" b="1">
                <a:solidFill>
                  <a:srgbClr val="08426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13930-80DB-4D40-8419-68CDE7E8F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090" y="1544093"/>
            <a:ext cx="9318336" cy="2928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8426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age00.png">
            <a:extLst>
              <a:ext uri="{FF2B5EF4-FFF2-40B4-BE49-F238E27FC236}">
                <a16:creationId xmlns:a16="http://schemas.microsoft.com/office/drawing/2014/main" id="{B7A1B6EA-A354-40D5-8517-FA3D980DF85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2" y="6145512"/>
            <a:ext cx="1447798" cy="7218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15608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DC25A98F-2E56-AD5B-F1E9-02627F43F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21" y="6445668"/>
            <a:ext cx="1685724" cy="3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1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  <a:p>
            <a:r>
              <a:rPr lang="en-US">
                <a:solidFill>
                  <a:srgbClr val="002060"/>
                </a:solidFill>
              </a:rPr>
              <a:t>www.coloradofuturescsu.org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54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9C35D4B6-8001-4333-351C-925E14C18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21" y="6445668"/>
            <a:ext cx="1685724" cy="3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20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72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66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71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7591B360-B3FE-4C88-B281-1F941A04D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21" y="6445668"/>
            <a:ext cx="1685724" cy="379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CB764F-F8C3-444C-A8A6-77C3DD2545F4}"/>
              </a:ext>
            </a:extLst>
          </p:cNvPr>
          <p:cNvSpPr txBox="1"/>
          <p:nvPr userDrawn="1"/>
        </p:nvSpPr>
        <p:spPr>
          <a:xfrm>
            <a:off x="150920" y="6459785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www.coloradofuturescsu.org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9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59ED2F-EA8F-4546-A790-2DC61F743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8076" y="6349520"/>
            <a:ext cx="1685724" cy="3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E8102D5-5288-4521-8715-B41828DF7BC5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AD37E3-C59E-4956-9DFB-C660EC4864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9621" y="6445897"/>
            <a:ext cx="1685724" cy="3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01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8203CAE1-C5F3-FA50-8EB3-279E610D08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21" y="6445668"/>
            <a:ext cx="1685724" cy="3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55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93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E8102D5-5288-4521-8715-B41828DF7BC5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A7D94A7F-9106-B96D-86B7-44F20004B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21" y="6445668"/>
            <a:ext cx="1685724" cy="3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53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255CAD-C92C-455E-9D63-AE2F69870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9621" y="6445897"/>
            <a:ext cx="1685724" cy="3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66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402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2AE7B3-5FEA-474B-85F2-8161BFC1EB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75A514-DC61-45A8-843D-185C2C482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32619" y="447676"/>
            <a:ext cx="5034117" cy="5962650"/>
          </a:xfrm>
          <a:custGeom>
            <a:avLst/>
            <a:gdLst>
              <a:gd name="connsiteX0" fmla="*/ 0 w 4434349"/>
              <a:gd name="connsiteY0" fmla="*/ 0 h 5962650"/>
              <a:gd name="connsiteX1" fmla="*/ 4434349 w 4434349"/>
              <a:gd name="connsiteY1" fmla="*/ 0 h 5962650"/>
              <a:gd name="connsiteX2" fmla="*/ 4434349 w 4434349"/>
              <a:gd name="connsiteY2" fmla="*/ 5962650 h 5962650"/>
              <a:gd name="connsiteX3" fmla="*/ 0 w 4434349"/>
              <a:gd name="connsiteY3" fmla="*/ 5962650 h 5962650"/>
              <a:gd name="connsiteX4" fmla="*/ 0 w 4434349"/>
              <a:gd name="connsiteY4" fmla="*/ 0 h 5962650"/>
              <a:gd name="connsiteX0" fmla="*/ 0 w 5034117"/>
              <a:gd name="connsiteY0" fmla="*/ 0 h 5962650"/>
              <a:gd name="connsiteX1" fmla="*/ 5034117 w 5034117"/>
              <a:gd name="connsiteY1" fmla="*/ 9833 h 5962650"/>
              <a:gd name="connsiteX2" fmla="*/ 4434349 w 5034117"/>
              <a:gd name="connsiteY2" fmla="*/ 5962650 h 5962650"/>
              <a:gd name="connsiteX3" fmla="*/ 0 w 5034117"/>
              <a:gd name="connsiteY3" fmla="*/ 5962650 h 5962650"/>
              <a:gd name="connsiteX4" fmla="*/ 0 w 5034117"/>
              <a:gd name="connsiteY4" fmla="*/ 0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117" h="5962650">
                <a:moveTo>
                  <a:pt x="0" y="0"/>
                </a:moveTo>
                <a:lnTo>
                  <a:pt x="5034117" y="9833"/>
                </a:lnTo>
                <a:lnTo>
                  <a:pt x="4434349" y="5962650"/>
                </a:lnTo>
                <a:lnTo>
                  <a:pt x="0" y="59626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457200" tIns="1783080" rIns="457200" anchor="t" anchorCtr="0"/>
          <a:lstStyle>
            <a:lvl1pPr marL="0" indent="0">
              <a:lnSpc>
                <a:spcPct val="85000"/>
              </a:lnSpc>
              <a:buNone/>
              <a:defRPr sz="42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1800"/>
              </a:spcBef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82B48-3FD9-4579-ABBD-77774CA5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63B8F47-2AD8-4AC9-B4E8-7797EF3169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91068" y="5828990"/>
            <a:ext cx="2517775" cy="1108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 00, XXXX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A03AAE-DC35-5149-A041-930806F401F1}"/>
              </a:ext>
            </a:extLst>
          </p:cNvPr>
          <p:cNvGrpSpPr/>
          <p:nvPr userDrawn="1"/>
        </p:nvGrpSpPr>
        <p:grpSpPr>
          <a:xfrm>
            <a:off x="461963" y="447675"/>
            <a:ext cx="11268073" cy="5962650"/>
            <a:chOff x="461963" y="447675"/>
            <a:chExt cx="11268073" cy="59626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4C4979-5D29-384F-963F-E73E1AD1EF33}"/>
                </a:ext>
              </a:extLst>
            </p:cNvPr>
            <p:cNvSpPr/>
            <p:nvPr userDrawn="1"/>
          </p:nvSpPr>
          <p:spPr>
            <a:xfrm>
              <a:off x="461963" y="447675"/>
              <a:ext cx="11268073" cy="5962650"/>
            </a:xfrm>
            <a:prstGeom prst="rect">
              <a:avLst/>
            </a:prstGeom>
            <a:noFill/>
            <a:ln w="184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56B3F9-E55A-2145-963F-3395F9CB9D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883" y="911103"/>
              <a:ext cx="1812264" cy="493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6204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2AE7B3-5FEA-474B-85F2-8161BFC1EB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75A514-DC61-45A8-843D-185C2C482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619" y="447676"/>
            <a:ext cx="5034117" cy="5962650"/>
          </a:xfrm>
          <a:custGeom>
            <a:avLst/>
            <a:gdLst>
              <a:gd name="connsiteX0" fmla="*/ 0 w 4434349"/>
              <a:gd name="connsiteY0" fmla="*/ 0 h 5962650"/>
              <a:gd name="connsiteX1" fmla="*/ 4434349 w 4434349"/>
              <a:gd name="connsiteY1" fmla="*/ 0 h 5962650"/>
              <a:gd name="connsiteX2" fmla="*/ 4434349 w 4434349"/>
              <a:gd name="connsiteY2" fmla="*/ 5962650 h 5962650"/>
              <a:gd name="connsiteX3" fmla="*/ 0 w 4434349"/>
              <a:gd name="connsiteY3" fmla="*/ 5962650 h 5962650"/>
              <a:gd name="connsiteX4" fmla="*/ 0 w 4434349"/>
              <a:gd name="connsiteY4" fmla="*/ 0 h 5962650"/>
              <a:gd name="connsiteX0" fmla="*/ 0 w 5034117"/>
              <a:gd name="connsiteY0" fmla="*/ 0 h 5962650"/>
              <a:gd name="connsiteX1" fmla="*/ 5034117 w 5034117"/>
              <a:gd name="connsiteY1" fmla="*/ 9833 h 5962650"/>
              <a:gd name="connsiteX2" fmla="*/ 4434349 w 5034117"/>
              <a:gd name="connsiteY2" fmla="*/ 5962650 h 5962650"/>
              <a:gd name="connsiteX3" fmla="*/ 0 w 5034117"/>
              <a:gd name="connsiteY3" fmla="*/ 5962650 h 5962650"/>
              <a:gd name="connsiteX4" fmla="*/ 0 w 5034117"/>
              <a:gd name="connsiteY4" fmla="*/ 0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117" h="5962650">
                <a:moveTo>
                  <a:pt x="0" y="0"/>
                </a:moveTo>
                <a:lnTo>
                  <a:pt x="5034117" y="9833"/>
                </a:lnTo>
                <a:lnTo>
                  <a:pt x="4434349" y="5962650"/>
                </a:lnTo>
                <a:lnTo>
                  <a:pt x="0" y="59626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lIns="457200" tIns="1783080" rIns="457200" anchor="t" anchorCtr="0"/>
          <a:lstStyle>
            <a:lvl1pPr marL="0" indent="0">
              <a:lnSpc>
                <a:spcPct val="85000"/>
              </a:lnSpc>
              <a:buNone/>
              <a:defRPr sz="4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1800"/>
              </a:spcBef>
              <a:buNone/>
              <a:defRPr sz="1200" b="1" cap="all" baseline="0"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82B48-3FD9-4579-ABBD-77774CA5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2CC3881-64EF-4D51-BD0A-E07C2960C89A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363794" y="362061"/>
            <a:ext cx="11464413" cy="6127229"/>
          </a:xfrm>
          <a:custGeom>
            <a:avLst/>
            <a:gdLst>
              <a:gd name="T0" fmla="*/ 0 w 7247"/>
              <a:gd name="T1" fmla="*/ 0 h 3876"/>
              <a:gd name="T2" fmla="*/ 0 w 7247"/>
              <a:gd name="T3" fmla="*/ 3876 h 3876"/>
              <a:gd name="T4" fmla="*/ 7247 w 7247"/>
              <a:gd name="T5" fmla="*/ 3876 h 3876"/>
              <a:gd name="T6" fmla="*/ 7247 w 7247"/>
              <a:gd name="T7" fmla="*/ 0 h 3876"/>
              <a:gd name="T8" fmla="*/ 0 w 7247"/>
              <a:gd name="T9" fmla="*/ 0 h 3876"/>
              <a:gd name="T10" fmla="*/ 117 w 7247"/>
              <a:gd name="T11" fmla="*/ 117 h 3876"/>
              <a:gd name="T12" fmla="*/ 3155 w 7247"/>
              <a:gd name="T13" fmla="*/ 117 h 3876"/>
              <a:gd name="T14" fmla="*/ 2763 w 7247"/>
              <a:gd name="T15" fmla="*/ 3759 h 3876"/>
              <a:gd name="T16" fmla="*/ 117 w 7247"/>
              <a:gd name="T17" fmla="*/ 3759 h 3876"/>
              <a:gd name="T18" fmla="*/ 117 w 7247"/>
              <a:gd name="T19" fmla="*/ 117 h 3876"/>
              <a:gd name="T20" fmla="*/ 7130 w 7247"/>
              <a:gd name="T21" fmla="*/ 3759 h 3876"/>
              <a:gd name="T22" fmla="*/ 2880 w 7247"/>
              <a:gd name="T23" fmla="*/ 3759 h 3876"/>
              <a:gd name="T24" fmla="*/ 3272 w 7247"/>
              <a:gd name="T25" fmla="*/ 117 h 3876"/>
              <a:gd name="T26" fmla="*/ 7130 w 7247"/>
              <a:gd name="T27" fmla="*/ 117 h 3876"/>
              <a:gd name="T28" fmla="*/ 7130 w 7247"/>
              <a:gd name="T29" fmla="*/ 3759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47" h="3876">
                <a:moveTo>
                  <a:pt x="0" y="0"/>
                </a:moveTo>
                <a:lnTo>
                  <a:pt x="0" y="3876"/>
                </a:lnTo>
                <a:lnTo>
                  <a:pt x="7247" y="3876"/>
                </a:lnTo>
                <a:lnTo>
                  <a:pt x="7247" y="0"/>
                </a:lnTo>
                <a:lnTo>
                  <a:pt x="0" y="0"/>
                </a:lnTo>
                <a:close/>
                <a:moveTo>
                  <a:pt x="117" y="117"/>
                </a:moveTo>
                <a:lnTo>
                  <a:pt x="3155" y="117"/>
                </a:lnTo>
                <a:lnTo>
                  <a:pt x="2763" y="3759"/>
                </a:lnTo>
                <a:lnTo>
                  <a:pt x="117" y="3759"/>
                </a:lnTo>
                <a:lnTo>
                  <a:pt x="117" y="117"/>
                </a:lnTo>
                <a:close/>
                <a:moveTo>
                  <a:pt x="7130" y="3759"/>
                </a:moveTo>
                <a:lnTo>
                  <a:pt x="2880" y="3759"/>
                </a:lnTo>
                <a:lnTo>
                  <a:pt x="3272" y="117"/>
                </a:lnTo>
                <a:lnTo>
                  <a:pt x="7130" y="117"/>
                </a:lnTo>
                <a:lnTo>
                  <a:pt x="7130" y="37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63B8F47-2AD8-4AC9-B4E8-7797EF3169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1068" y="5828990"/>
            <a:ext cx="2517775" cy="1108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 00, XXXX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1384BA-7E72-9447-AB15-A6B7ADD6A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270" y="915035"/>
            <a:ext cx="1773151" cy="48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40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2AE7B3-5FEA-474B-85F2-8161BFC1EB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75A514-DC61-45A8-843D-185C2C482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619" y="447676"/>
            <a:ext cx="5034117" cy="5962650"/>
          </a:xfrm>
          <a:custGeom>
            <a:avLst/>
            <a:gdLst>
              <a:gd name="connsiteX0" fmla="*/ 0 w 4434349"/>
              <a:gd name="connsiteY0" fmla="*/ 0 h 5962650"/>
              <a:gd name="connsiteX1" fmla="*/ 4434349 w 4434349"/>
              <a:gd name="connsiteY1" fmla="*/ 0 h 5962650"/>
              <a:gd name="connsiteX2" fmla="*/ 4434349 w 4434349"/>
              <a:gd name="connsiteY2" fmla="*/ 5962650 h 5962650"/>
              <a:gd name="connsiteX3" fmla="*/ 0 w 4434349"/>
              <a:gd name="connsiteY3" fmla="*/ 5962650 h 5962650"/>
              <a:gd name="connsiteX4" fmla="*/ 0 w 4434349"/>
              <a:gd name="connsiteY4" fmla="*/ 0 h 5962650"/>
              <a:gd name="connsiteX0" fmla="*/ 0 w 5034117"/>
              <a:gd name="connsiteY0" fmla="*/ 0 h 5962650"/>
              <a:gd name="connsiteX1" fmla="*/ 5034117 w 5034117"/>
              <a:gd name="connsiteY1" fmla="*/ 9833 h 5962650"/>
              <a:gd name="connsiteX2" fmla="*/ 4434349 w 5034117"/>
              <a:gd name="connsiteY2" fmla="*/ 5962650 h 5962650"/>
              <a:gd name="connsiteX3" fmla="*/ 0 w 5034117"/>
              <a:gd name="connsiteY3" fmla="*/ 5962650 h 5962650"/>
              <a:gd name="connsiteX4" fmla="*/ 0 w 5034117"/>
              <a:gd name="connsiteY4" fmla="*/ 0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117" h="5962650">
                <a:moveTo>
                  <a:pt x="0" y="0"/>
                </a:moveTo>
                <a:lnTo>
                  <a:pt x="5034117" y="9833"/>
                </a:lnTo>
                <a:lnTo>
                  <a:pt x="4434349" y="5962650"/>
                </a:lnTo>
                <a:lnTo>
                  <a:pt x="0" y="59626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lIns="457200" tIns="1783080" rIns="457200" anchor="t" anchorCtr="0"/>
          <a:lstStyle>
            <a:lvl1pPr marL="0" indent="0">
              <a:lnSpc>
                <a:spcPct val="85000"/>
              </a:lnSpc>
              <a:buNone/>
              <a:defRPr sz="42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1800"/>
              </a:spcBef>
              <a:buNone/>
              <a:defRPr sz="1200" b="1" cap="all" baseline="0"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2CC3881-64EF-4D51-BD0A-E07C2960C89A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363794" y="362061"/>
            <a:ext cx="11464413" cy="6127229"/>
          </a:xfrm>
          <a:custGeom>
            <a:avLst/>
            <a:gdLst>
              <a:gd name="T0" fmla="*/ 0 w 7247"/>
              <a:gd name="T1" fmla="*/ 0 h 3876"/>
              <a:gd name="T2" fmla="*/ 0 w 7247"/>
              <a:gd name="T3" fmla="*/ 3876 h 3876"/>
              <a:gd name="T4" fmla="*/ 7247 w 7247"/>
              <a:gd name="T5" fmla="*/ 3876 h 3876"/>
              <a:gd name="T6" fmla="*/ 7247 w 7247"/>
              <a:gd name="T7" fmla="*/ 0 h 3876"/>
              <a:gd name="T8" fmla="*/ 0 w 7247"/>
              <a:gd name="T9" fmla="*/ 0 h 3876"/>
              <a:gd name="T10" fmla="*/ 117 w 7247"/>
              <a:gd name="T11" fmla="*/ 117 h 3876"/>
              <a:gd name="T12" fmla="*/ 3155 w 7247"/>
              <a:gd name="T13" fmla="*/ 117 h 3876"/>
              <a:gd name="T14" fmla="*/ 2763 w 7247"/>
              <a:gd name="T15" fmla="*/ 3759 h 3876"/>
              <a:gd name="T16" fmla="*/ 117 w 7247"/>
              <a:gd name="T17" fmla="*/ 3759 h 3876"/>
              <a:gd name="T18" fmla="*/ 117 w 7247"/>
              <a:gd name="T19" fmla="*/ 117 h 3876"/>
              <a:gd name="T20" fmla="*/ 7130 w 7247"/>
              <a:gd name="T21" fmla="*/ 3759 h 3876"/>
              <a:gd name="T22" fmla="*/ 2880 w 7247"/>
              <a:gd name="T23" fmla="*/ 3759 h 3876"/>
              <a:gd name="T24" fmla="*/ 3272 w 7247"/>
              <a:gd name="T25" fmla="*/ 117 h 3876"/>
              <a:gd name="T26" fmla="*/ 7130 w 7247"/>
              <a:gd name="T27" fmla="*/ 117 h 3876"/>
              <a:gd name="T28" fmla="*/ 7130 w 7247"/>
              <a:gd name="T29" fmla="*/ 3759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47" h="3876">
                <a:moveTo>
                  <a:pt x="0" y="0"/>
                </a:moveTo>
                <a:lnTo>
                  <a:pt x="0" y="3876"/>
                </a:lnTo>
                <a:lnTo>
                  <a:pt x="7247" y="3876"/>
                </a:lnTo>
                <a:lnTo>
                  <a:pt x="7247" y="0"/>
                </a:lnTo>
                <a:lnTo>
                  <a:pt x="0" y="0"/>
                </a:lnTo>
                <a:close/>
                <a:moveTo>
                  <a:pt x="117" y="117"/>
                </a:moveTo>
                <a:lnTo>
                  <a:pt x="3155" y="117"/>
                </a:lnTo>
                <a:lnTo>
                  <a:pt x="2763" y="3759"/>
                </a:lnTo>
                <a:lnTo>
                  <a:pt x="117" y="3759"/>
                </a:lnTo>
                <a:lnTo>
                  <a:pt x="117" y="117"/>
                </a:lnTo>
                <a:close/>
                <a:moveTo>
                  <a:pt x="7130" y="3759"/>
                </a:moveTo>
                <a:lnTo>
                  <a:pt x="2880" y="3759"/>
                </a:lnTo>
                <a:lnTo>
                  <a:pt x="3272" y="117"/>
                </a:lnTo>
                <a:lnTo>
                  <a:pt x="7130" y="117"/>
                </a:lnTo>
                <a:lnTo>
                  <a:pt x="7130" y="375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63B8F47-2AD8-4AC9-B4E8-7797EF3169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1068" y="5828990"/>
            <a:ext cx="2517775" cy="1108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 00, XXXX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E962B7-C021-3647-AE3F-9B44287D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270" y="915035"/>
            <a:ext cx="1773151" cy="48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46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2AE7B3-5FEA-474B-85F2-8161BFC1EB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75A514-DC61-45A8-843D-185C2C482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619" y="447676"/>
            <a:ext cx="5034117" cy="5962650"/>
          </a:xfrm>
          <a:custGeom>
            <a:avLst/>
            <a:gdLst>
              <a:gd name="connsiteX0" fmla="*/ 0 w 4434349"/>
              <a:gd name="connsiteY0" fmla="*/ 0 h 5962650"/>
              <a:gd name="connsiteX1" fmla="*/ 4434349 w 4434349"/>
              <a:gd name="connsiteY1" fmla="*/ 0 h 5962650"/>
              <a:gd name="connsiteX2" fmla="*/ 4434349 w 4434349"/>
              <a:gd name="connsiteY2" fmla="*/ 5962650 h 5962650"/>
              <a:gd name="connsiteX3" fmla="*/ 0 w 4434349"/>
              <a:gd name="connsiteY3" fmla="*/ 5962650 h 5962650"/>
              <a:gd name="connsiteX4" fmla="*/ 0 w 4434349"/>
              <a:gd name="connsiteY4" fmla="*/ 0 h 5962650"/>
              <a:gd name="connsiteX0" fmla="*/ 0 w 5034117"/>
              <a:gd name="connsiteY0" fmla="*/ 0 h 5962650"/>
              <a:gd name="connsiteX1" fmla="*/ 5034117 w 5034117"/>
              <a:gd name="connsiteY1" fmla="*/ 9833 h 5962650"/>
              <a:gd name="connsiteX2" fmla="*/ 4434349 w 5034117"/>
              <a:gd name="connsiteY2" fmla="*/ 5962650 h 5962650"/>
              <a:gd name="connsiteX3" fmla="*/ 0 w 5034117"/>
              <a:gd name="connsiteY3" fmla="*/ 5962650 h 5962650"/>
              <a:gd name="connsiteX4" fmla="*/ 0 w 5034117"/>
              <a:gd name="connsiteY4" fmla="*/ 0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117" h="5962650">
                <a:moveTo>
                  <a:pt x="0" y="0"/>
                </a:moveTo>
                <a:lnTo>
                  <a:pt x="5034117" y="9833"/>
                </a:lnTo>
                <a:lnTo>
                  <a:pt x="4434349" y="5962650"/>
                </a:lnTo>
                <a:lnTo>
                  <a:pt x="0" y="59626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lIns="457200" tIns="731520" rIns="457200" anchor="t" anchorCtr="0"/>
          <a:lstStyle>
            <a:lvl1pPr marL="0" indent="0">
              <a:lnSpc>
                <a:spcPct val="85000"/>
              </a:lnSpc>
              <a:spcAft>
                <a:spcPts val="600"/>
              </a:spcAft>
              <a:buNone/>
              <a:defRPr sz="3000" b="1">
                <a:solidFill>
                  <a:schemeClr val="tx1"/>
                </a:solidFill>
                <a:latin typeface="+mj-lt"/>
              </a:defRPr>
            </a:lvl1pPr>
            <a:lvl2pPr marL="511175" indent="-511175">
              <a:lnSpc>
                <a:spcPct val="110000"/>
              </a:lnSpc>
              <a:spcBef>
                <a:spcPts val="1300"/>
              </a:spcBef>
              <a:buNone/>
              <a:defRPr sz="1800" b="1" cap="all" spc="100" baseline="0">
                <a:solidFill>
                  <a:schemeClr val="accent5"/>
                </a:solidFill>
                <a:latin typeface="+mj-lt"/>
              </a:defRPr>
            </a:lvl2pPr>
            <a:lvl3pPr marL="0" indent="0">
              <a:spcBef>
                <a:spcPts val="1800"/>
              </a:spcBef>
              <a:buNone/>
              <a:defRPr sz="1200" b="1" cap="all" baseline="0"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2CC3881-64EF-4D51-BD0A-E07C2960C89A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363794" y="362061"/>
            <a:ext cx="11464413" cy="6127229"/>
          </a:xfrm>
          <a:custGeom>
            <a:avLst/>
            <a:gdLst>
              <a:gd name="T0" fmla="*/ 0 w 7247"/>
              <a:gd name="T1" fmla="*/ 0 h 3876"/>
              <a:gd name="T2" fmla="*/ 0 w 7247"/>
              <a:gd name="T3" fmla="*/ 3876 h 3876"/>
              <a:gd name="T4" fmla="*/ 7247 w 7247"/>
              <a:gd name="T5" fmla="*/ 3876 h 3876"/>
              <a:gd name="T6" fmla="*/ 7247 w 7247"/>
              <a:gd name="T7" fmla="*/ 0 h 3876"/>
              <a:gd name="T8" fmla="*/ 0 w 7247"/>
              <a:gd name="T9" fmla="*/ 0 h 3876"/>
              <a:gd name="T10" fmla="*/ 117 w 7247"/>
              <a:gd name="T11" fmla="*/ 117 h 3876"/>
              <a:gd name="T12" fmla="*/ 3155 w 7247"/>
              <a:gd name="T13" fmla="*/ 117 h 3876"/>
              <a:gd name="T14" fmla="*/ 2763 w 7247"/>
              <a:gd name="T15" fmla="*/ 3759 h 3876"/>
              <a:gd name="T16" fmla="*/ 117 w 7247"/>
              <a:gd name="T17" fmla="*/ 3759 h 3876"/>
              <a:gd name="T18" fmla="*/ 117 w 7247"/>
              <a:gd name="T19" fmla="*/ 117 h 3876"/>
              <a:gd name="T20" fmla="*/ 7130 w 7247"/>
              <a:gd name="T21" fmla="*/ 3759 h 3876"/>
              <a:gd name="T22" fmla="*/ 2880 w 7247"/>
              <a:gd name="T23" fmla="*/ 3759 h 3876"/>
              <a:gd name="T24" fmla="*/ 3272 w 7247"/>
              <a:gd name="T25" fmla="*/ 117 h 3876"/>
              <a:gd name="T26" fmla="*/ 7130 w 7247"/>
              <a:gd name="T27" fmla="*/ 117 h 3876"/>
              <a:gd name="T28" fmla="*/ 7130 w 7247"/>
              <a:gd name="T29" fmla="*/ 3759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47" h="3876">
                <a:moveTo>
                  <a:pt x="0" y="0"/>
                </a:moveTo>
                <a:lnTo>
                  <a:pt x="0" y="3876"/>
                </a:lnTo>
                <a:lnTo>
                  <a:pt x="7247" y="3876"/>
                </a:lnTo>
                <a:lnTo>
                  <a:pt x="7247" y="0"/>
                </a:lnTo>
                <a:lnTo>
                  <a:pt x="0" y="0"/>
                </a:lnTo>
                <a:close/>
                <a:moveTo>
                  <a:pt x="117" y="117"/>
                </a:moveTo>
                <a:lnTo>
                  <a:pt x="3155" y="117"/>
                </a:lnTo>
                <a:lnTo>
                  <a:pt x="2763" y="3759"/>
                </a:lnTo>
                <a:lnTo>
                  <a:pt x="117" y="3759"/>
                </a:lnTo>
                <a:lnTo>
                  <a:pt x="117" y="117"/>
                </a:lnTo>
                <a:close/>
                <a:moveTo>
                  <a:pt x="7130" y="3759"/>
                </a:moveTo>
                <a:lnTo>
                  <a:pt x="2880" y="3759"/>
                </a:lnTo>
                <a:lnTo>
                  <a:pt x="3272" y="117"/>
                </a:lnTo>
                <a:lnTo>
                  <a:pt x="7130" y="117"/>
                </a:lnTo>
                <a:lnTo>
                  <a:pt x="7130" y="375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0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AC49A-AB66-4A06-B3AB-5EADCC4A6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8076" y="6349520"/>
            <a:ext cx="1685724" cy="3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2AE7B3-5FEA-474B-85F2-8161BFC1EB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F48BAE1-D691-485F-99E2-C8AB54DE61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963" y="447674"/>
            <a:ext cx="11268073" cy="5953125"/>
          </a:xfrm>
          <a:solidFill>
            <a:schemeClr val="bg1"/>
          </a:solidFill>
          <a:ln w="184150" cap="sq">
            <a:solidFill>
              <a:schemeClr val="tx1"/>
            </a:solidFill>
            <a:miter lim="800000"/>
          </a:ln>
        </p:spPr>
        <p:txBody>
          <a:bodyPr lIns="429768" tIns="704088" rIns="0"/>
          <a:lstStyle>
            <a:lvl1pPr marL="0" indent="0"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7271C1-B245-4D13-BE75-537E3A8B58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1862" y="1789350"/>
            <a:ext cx="10382437" cy="4306650"/>
          </a:xfrm>
        </p:spPr>
        <p:txBody>
          <a:bodyPr numCol="2" spcCol="365760">
            <a:noAutofit/>
          </a:bodyPr>
          <a:lstStyle>
            <a:lvl1pPr marL="512763" indent="-512763">
              <a:lnSpc>
                <a:spcPct val="113000"/>
              </a:lnSpc>
              <a:spcBef>
                <a:spcPts val="1300"/>
              </a:spcBef>
              <a:buFont typeface="+mj-lt"/>
              <a:buAutoNum type="romanUcPeriod"/>
              <a:defRPr sz="1800" b="1" cap="all" spc="100" baseline="0">
                <a:solidFill>
                  <a:schemeClr val="accent5"/>
                </a:solidFill>
                <a:latin typeface="+mj-lt"/>
              </a:defRPr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lphaLcPeriod"/>
              <a:defRPr/>
            </a:lvl4pPr>
            <a:lvl5pPr marL="2171700" indent="-342900">
              <a:buFont typeface="+mj-lt"/>
              <a:buAutoNum type="arabicParenR"/>
              <a:defRPr/>
            </a:lvl5pPr>
            <a:lvl6pPr marL="2286000" indent="0">
              <a:buFont typeface="+mj-lt"/>
              <a:buNone/>
              <a:defRPr sz="1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597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15C1-F72D-4510-AB0A-C2032259C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002631"/>
            <a:ext cx="11010900" cy="2852737"/>
          </a:xfrm>
        </p:spPr>
        <p:txBody>
          <a:bodyPr anchor="ctr" anchorCtr="0"/>
          <a:lstStyle>
            <a:lvl1pPr algn="ctr">
              <a:defRPr sz="6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B9D68-A291-4DDF-87E5-B677E20B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6BD3BC-ECEA-4736-8442-17C48683CD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C2AE31-92F3-49A9-81D3-96BC79C4E63B}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11418570" y="6507147"/>
            <a:ext cx="0" cy="128016"/>
          </a:xfrm>
          <a:prstGeom prst="line">
            <a:avLst/>
          </a:prstGeom>
          <a:ln w="63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06CFF31-4F99-1B4B-8AC3-C8DCCDEE2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4273" y="6467087"/>
            <a:ext cx="909906" cy="2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61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15C1-F72D-4510-AB0A-C2032259C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002631"/>
            <a:ext cx="11010900" cy="2852737"/>
          </a:xfrm>
        </p:spPr>
        <p:txBody>
          <a:bodyPr anchor="ctr" anchorCtr="0"/>
          <a:lstStyle>
            <a:lvl1pPr algn="ctr">
              <a:defRPr sz="6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B9D68-A291-4DDF-87E5-B677E20B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6BD3BC-ECEA-4736-8442-17C48683CD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A11A93-7781-42D9-9EC4-7F5E1153B9E6}"/>
              </a:ext>
            </a:extLst>
          </p:cNvPr>
          <p:cNvCxnSpPr>
            <a:cxnSpLocks/>
          </p:cNvCxnSpPr>
          <p:nvPr userDrawn="1"/>
        </p:nvCxnSpPr>
        <p:spPr>
          <a:xfrm>
            <a:off x="11418570" y="6507147"/>
            <a:ext cx="0" cy="128016"/>
          </a:xfrm>
          <a:prstGeom prst="line">
            <a:avLst/>
          </a:prstGeom>
          <a:ln w="63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5E1D949-6C61-954D-A526-E7F59AAAD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4273" y="6467087"/>
            <a:ext cx="909906" cy="2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5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15C1-F72D-4510-AB0A-C2032259C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002631"/>
            <a:ext cx="11010900" cy="2852737"/>
          </a:xfrm>
        </p:spPr>
        <p:txBody>
          <a:bodyPr anchor="ctr" anchorCtr="0"/>
          <a:lstStyle>
            <a:lvl1pPr algn="ctr">
              <a:defRPr sz="6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B9D68-A291-4DDF-87E5-B677E20B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BD3BC-ECEA-4736-8442-17C48683CD7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A11A93-7781-42D9-9EC4-7F5E1153B9E6}"/>
              </a:ext>
            </a:extLst>
          </p:cNvPr>
          <p:cNvCxnSpPr>
            <a:cxnSpLocks/>
          </p:cNvCxnSpPr>
          <p:nvPr userDrawn="1"/>
        </p:nvCxnSpPr>
        <p:spPr>
          <a:xfrm>
            <a:off x="11418570" y="6507147"/>
            <a:ext cx="0" cy="128016"/>
          </a:xfrm>
          <a:prstGeom prst="line">
            <a:avLst/>
          </a:prstGeom>
          <a:ln w="63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5E1D949-6C61-954D-A526-E7F59AAAD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4273" y="6467087"/>
            <a:ext cx="909906" cy="247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25ED23-A372-4BF8-99DC-A5580C1020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4634" y="6468129"/>
            <a:ext cx="909183" cy="2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4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6640-AAD4-42FD-A196-662CD7AB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854463"/>
            <a:ext cx="11028362" cy="4154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B728C-2DBB-42AD-9209-C3F4C8D6B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40169-EE23-4E08-A280-C439DD61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20212E-EE7F-4466-9E83-CA6EF2ED5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8" y="1299495"/>
            <a:ext cx="11028362" cy="2215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971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6640-AAD4-42FD-A196-662CD7AB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854463"/>
            <a:ext cx="11028362" cy="4154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B728C-2DBB-42AD-9209-C3F4C8D6B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5760"/>
          <a:lstStyle>
            <a:lvl2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40169-EE23-4E08-A280-C439DD61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20212E-EE7F-4466-9E83-CA6EF2ED5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8" y="1299495"/>
            <a:ext cx="11028362" cy="2215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334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6640-AAD4-42FD-A196-662CD7AB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854463"/>
            <a:ext cx="11028362" cy="4154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B728C-2DBB-42AD-9209-C3F4C8D6B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5760"/>
          <a:lstStyle>
            <a:lvl1pPr marL="225425" indent="-225425">
              <a:buFont typeface="+mj-lt"/>
              <a:buAutoNum type="romanUcPeriod"/>
              <a:defRPr/>
            </a:lvl1pPr>
            <a:lvl2pPr marL="457200" indent="0">
              <a:buFont typeface="+mj-lt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+mj-lt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+mj-lt"/>
              <a:buAutoNum type="alphaLcParenR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>
              <a:buFont typeface="+mj-lt"/>
              <a:buAutoNum type="arabicParenR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8900" indent="-342900">
              <a:buFont typeface="+mj-lt"/>
              <a:buAutoNum type="alphaLcParenR"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a.   Second level</a:t>
            </a:r>
          </a:p>
          <a:p>
            <a:pPr lvl="2"/>
            <a:r>
              <a:rPr lang="en-US" dirty="0" err="1"/>
              <a:t>i</a:t>
            </a:r>
            <a:r>
              <a:rPr lang="en-US" dirty="0"/>
              <a:t>. 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40169-EE23-4E08-A280-C439DD61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20212E-EE7F-4466-9E83-CA6EF2ED5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8" y="1299495"/>
            <a:ext cx="11028362" cy="2215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265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6060-16BB-487D-ABAF-3F9D20C0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66ACC-1C9F-412A-BF49-6F2AA3A9D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400" y="2122804"/>
            <a:ext cx="5110314" cy="3973196"/>
          </a:xfrm>
        </p:spPr>
        <p:txBody>
          <a:bodyPr/>
          <a:lstStyle>
            <a:lvl2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A2A6D-5960-473C-AFDB-73DC5C739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8992" y="2122804"/>
            <a:ext cx="5110314" cy="39731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B4BDC-D0EF-4107-A8D3-9D7CFA5B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8DDE0F8-3E3B-461D-BC46-478E39258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8" y="1299495"/>
            <a:ext cx="11028362" cy="2215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12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ED80E-4761-4036-AADA-6434651FA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400" y="1681163"/>
            <a:ext cx="51103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40F41-4E1A-4095-A7C7-D92876613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8992" y="1681163"/>
            <a:ext cx="51103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F2A245-809A-4AC0-BFD6-1CED848A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0F073B-B443-4406-AAAD-DFCB7D84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854463"/>
            <a:ext cx="11028362" cy="4154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BB38B5F-C222-4CE8-B14D-D336E4F9D1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8" y="1299495"/>
            <a:ext cx="11028362" cy="2215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DE1928F-FD06-4D4D-ADFB-8DA64965349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400" y="2585884"/>
            <a:ext cx="5110314" cy="3510116"/>
          </a:xfrm>
        </p:spPr>
        <p:txBody>
          <a:bodyPr/>
          <a:lstStyle>
            <a:lvl2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0FDCC80-EDC0-462C-BA6A-978594D12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8992" y="2585884"/>
            <a:ext cx="5110314" cy="3510116"/>
          </a:xfrm>
        </p:spPr>
        <p:txBody>
          <a:bodyPr/>
          <a:lstStyle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692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D549-DBA4-4851-A8B5-1819FA7E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6CB4D-AD7C-4790-B39C-EBB39E7D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5ACC175-05EB-485D-AF7E-F0ADAB916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8" y="1299495"/>
            <a:ext cx="11028362" cy="2215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74F0FD-C7C1-4974-8D70-376F313316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8" y="1940333"/>
            <a:ext cx="3550198" cy="221599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66EA5D-D9A3-4C04-B0AB-8050222455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4051" y="2324048"/>
            <a:ext cx="3549856" cy="19558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Public Sans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A18BCEE-AD87-4DBC-81E7-5609082BB0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8406" y="1940333"/>
            <a:ext cx="3550198" cy="221599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C61CDB0-DEC2-40DB-BC16-DEC44600A1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98419" y="2324048"/>
            <a:ext cx="3549856" cy="19558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Public Sans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8E1B8D3-79E3-4385-B04F-DD6DEF4740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42774" y="1940333"/>
            <a:ext cx="3550198" cy="221599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1186FD2-5C54-4008-8ECF-408BC268B7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42787" y="2324048"/>
            <a:ext cx="3549856" cy="19558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Public Sans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90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8EB601-EA2E-4B06-922E-A55B4E66D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8076" y="6349520"/>
            <a:ext cx="1685724" cy="3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D549-DBA4-4851-A8B5-1819FA7E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6CB4D-AD7C-4790-B39C-EBB39E7D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5ACC175-05EB-485D-AF7E-F0ADAB916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8" y="1299495"/>
            <a:ext cx="11028362" cy="2215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227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D549-DBA4-4851-A8B5-1819FA7E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6CB4D-AD7C-4790-B39C-EBB39E7D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43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D549-DBA4-4851-A8B5-1819FA7E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6CB4D-AD7C-4790-B39C-EBB39E7D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37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6060-16BB-487D-ABAF-3F9D20C0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6" y="765563"/>
            <a:ext cx="5407744" cy="4154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A2A6D-5960-473C-AFDB-73DC5C739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256" y="2033904"/>
            <a:ext cx="5407744" cy="397319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B4BDC-D0EF-4107-A8D3-9D7CFA5B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8DDE0F8-3E3B-461D-BC46-478E39258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256" y="1210595"/>
            <a:ext cx="5407744" cy="41549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4D3FCA-74D3-44BA-B068-4E73E1DC77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41985" y="410906"/>
            <a:ext cx="4528571" cy="5751872"/>
          </a:xfrm>
          <a:solidFill>
            <a:schemeClr val="bg1">
              <a:lumMod val="95000"/>
            </a:schemeClr>
          </a:solidFill>
          <a:ln w="184150" cap="sq">
            <a:solidFill>
              <a:schemeClr val="bg2"/>
            </a:solidFill>
            <a:miter lim="800000"/>
          </a:ln>
        </p:spPr>
        <p:txBody>
          <a:bodyPr tIns="21031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26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6060-16BB-487D-ABAF-3F9D20C0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56" y="841763"/>
            <a:ext cx="5407744" cy="4154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A2A6D-5960-473C-AFDB-73DC5C739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356" y="2110104"/>
            <a:ext cx="5344650" cy="3973196"/>
          </a:xfrm>
        </p:spPr>
        <p:txBody>
          <a:bodyPr/>
          <a:lstStyle>
            <a:lvl1pPr marL="285750" indent="-285750">
              <a:buFont typeface="+mj-lt"/>
              <a:buAutoNum type="arabicPeriod"/>
              <a:defRPr/>
            </a:lvl1pPr>
            <a:lvl2pPr marL="688975" indent="-227013">
              <a:buFont typeface="+mj-lt"/>
              <a:buAutoNum type="alphaLcPeriod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225425">
              <a:buFont typeface="+mj-lt"/>
              <a:buAutoNum type="romanLcPeriod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3838">
              <a:defRPr/>
            </a:lvl4pPr>
            <a:lvl5pPr marL="20574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B4BDC-D0EF-4107-A8D3-9D7CFA5B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8DDE0F8-3E3B-461D-BC46-478E39258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6356" y="1286795"/>
            <a:ext cx="5407744" cy="41549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4D3FCA-74D3-44BA-B068-4E73E1DC77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65785" y="449006"/>
            <a:ext cx="4528571" cy="5751872"/>
          </a:xfrm>
          <a:solidFill>
            <a:schemeClr val="bg1">
              <a:lumMod val="95000"/>
            </a:schemeClr>
          </a:solidFill>
          <a:ln w="184150" cap="sq">
            <a:solidFill>
              <a:schemeClr val="bg2"/>
            </a:solidFill>
            <a:miter lim="800000"/>
          </a:ln>
        </p:spPr>
        <p:txBody>
          <a:bodyPr tIns="21031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54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A2A6D-5960-473C-AFDB-73DC5C739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554" y="1191266"/>
            <a:ext cx="5402745" cy="3495036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2400" b="1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+mj-lt"/>
              <a:buNone/>
              <a:defRPr sz="1800" b="1">
                <a:solidFill>
                  <a:schemeClr val="tx1"/>
                </a:solidFill>
                <a:latin typeface="+mj-lt"/>
              </a:defRPr>
            </a:lvl2pPr>
            <a:lvl3pPr marL="914400" indent="0">
              <a:buFont typeface="+mj-lt"/>
              <a:buNone/>
              <a:defRPr/>
            </a:lvl3pPr>
            <a:lvl4pPr marL="1600200" indent="-223838">
              <a:defRPr/>
            </a:lvl4pPr>
            <a:lvl5pPr marL="20574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B4BDC-D0EF-4107-A8D3-9D7CFA5B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4D3FCA-74D3-44BA-B068-4E73E1DC77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65785" y="474406"/>
            <a:ext cx="4528571" cy="5751872"/>
          </a:xfrm>
          <a:solidFill>
            <a:schemeClr val="bg1">
              <a:lumMod val="95000"/>
            </a:schemeClr>
          </a:solidFill>
          <a:ln w="184150" cap="sq">
            <a:solidFill>
              <a:schemeClr val="bg2"/>
            </a:solidFill>
            <a:miter lim="800000"/>
          </a:ln>
        </p:spPr>
        <p:txBody>
          <a:bodyPr tIns="21031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65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ta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A2A6D-5960-473C-AFDB-73DC5C739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6541" y="949146"/>
            <a:ext cx="5590459" cy="1171754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400" b="1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+mj-lt"/>
              <a:buNone/>
              <a:defRPr sz="1800" b="1">
                <a:solidFill>
                  <a:schemeClr val="tx1"/>
                </a:solidFill>
                <a:latin typeface="+mj-lt"/>
              </a:defRPr>
            </a:lvl2pPr>
            <a:lvl3pPr marL="914400" indent="0">
              <a:buFont typeface="+mj-lt"/>
              <a:buNone/>
              <a:defRPr/>
            </a:lvl3pPr>
            <a:lvl4pPr marL="1600200" indent="-223838">
              <a:defRPr/>
            </a:lvl4pPr>
            <a:lvl5pPr marL="205740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B4BDC-D0EF-4107-A8D3-9D7CFA5B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4D3FCA-74D3-44BA-B068-4E73E1DC77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41985" y="550606"/>
            <a:ext cx="4528571" cy="5751872"/>
          </a:xfrm>
          <a:solidFill>
            <a:schemeClr val="bg1">
              <a:lumMod val="95000"/>
            </a:schemeClr>
          </a:solidFill>
          <a:ln w="184150" cap="sq">
            <a:solidFill>
              <a:schemeClr val="bg1"/>
            </a:solidFill>
            <a:miter lim="800000"/>
          </a:ln>
        </p:spPr>
        <p:txBody>
          <a:bodyPr tIns="21031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64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Quote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B4BDC-D0EF-4107-A8D3-9D7CFA5B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6BD3BC-ECEA-4736-8442-17C48683CD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4D3FCA-74D3-44BA-B068-4E73E1DC77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16585" y="550606"/>
            <a:ext cx="4528571" cy="5751872"/>
          </a:xfrm>
          <a:solidFill>
            <a:schemeClr val="bg1">
              <a:lumMod val="95000"/>
            </a:schemeClr>
          </a:solidFill>
          <a:ln w="184150" cap="sq">
            <a:solidFill>
              <a:schemeClr val="bg1"/>
            </a:solidFill>
            <a:miter lim="800000"/>
          </a:ln>
        </p:spPr>
        <p:txBody>
          <a:bodyPr tIns="21031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AA9AFE-89F3-48B2-A274-BC3C88345AE1}"/>
              </a:ext>
            </a:extLst>
          </p:cNvPr>
          <p:cNvCxnSpPr>
            <a:cxnSpLocks/>
          </p:cNvCxnSpPr>
          <p:nvPr userDrawn="1"/>
        </p:nvCxnSpPr>
        <p:spPr>
          <a:xfrm>
            <a:off x="11418570" y="6507147"/>
            <a:ext cx="0" cy="128016"/>
          </a:xfrm>
          <a:prstGeom prst="line">
            <a:avLst/>
          </a:prstGeom>
          <a:ln w="63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9DD5700-E912-1849-AA3F-AE9CCD9E5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454" y="1026166"/>
            <a:ext cx="5402745" cy="3495036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+mj-lt"/>
              <a:buNone/>
              <a:defRPr sz="18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+mj-lt"/>
              <a:buNone/>
              <a:defRPr/>
            </a:lvl3pPr>
            <a:lvl4pPr marL="1600200" indent="-223838">
              <a:defRPr/>
            </a:lvl4pPr>
            <a:lvl5pPr marL="20574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1510C4-2D39-AC40-ACF2-F6B2C16B1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4273" y="6467087"/>
            <a:ext cx="909906" cy="2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48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Quot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A2A6D-5960-473C-AFDB-73DC5C739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1054" y="924157"/>
            <a:ext cx="5402745" cy="3495036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+mj-lt"/>
              <a:buNone/>
              <a:defRPr sz="18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+mj-lt"/>
              <a:buNone/>
              <a:defRPr/>
            </a:lvl3pPr>
            <a:lvl4pPr marL="1600200" indent="-223838">
              <a:defRPr/>
            </a:lvl4pPr>
            <a:lvl5pPr marL="20574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B4BDC-D0EF-4107-A8D3-9D7CFA5B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6BD3BC-ECEA-4736-8442-17C48683CD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4D3FCA-74D3-44BA-B068-4E73E1DC77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03885" y="550606"/>
            <a:ext cx="4528571" cy="5751872"/>
          </a:xfrm>
          <a:solidFill>
            <a:schemeClr val="bg1">
              <a:lumMod val="95000"/>
            </a:schemeClr>
          </a:solidFill>
          <a:ln w="184150" cap="sq">
            <a:solidFill>
              <a:schemeClr val="bg2"/>
            </a:solidFill>
            <a:miter lim="800000"/>
          </a:ln>
        </p:spPr>
        <p:txBody>
          <a:bodyPr tIns="21031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7D047B-307A-4F80-8857-D4901BDC3AF3}"/>
              </a:ext>
            </a:extLst>
          </p:cNvPr>
          <p:cNvCxnSpPr>
            <a:cxnSpLocks/>
          </p:cNvCxnSpPr>
          <p:nvPr userDrawn="1"/>
        </p:nvCxnSpPr>
        <p:spPr>
          <a:xfrm>
            <a:off x="11418570" y="6507147"/>
            <a:ext cx="0" cy="128016"/>
          </a:xfrm>
          <a:prstGeom prst="line">
            <a:avLst/>
          </a:prstGeom>
          <a:ln w="63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20C51F-A9E4-354E-9392-C9F9D6477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4273" y="6467087"/>
            <a:ext cx="909906" cy="2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30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A2A6D-5960-473C-AFDB-73DC5C739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9497" y="1553666"/>
            <a:ext cx="10279547" cy="44145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300"/>
              </a:spcAft>
              <a:buFont typeface="+mj-lt"/>
              <a:buNone/>
              <a:defRPr sz="3600" b="1" spc="-80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+mj-lt"/>
              <a:buNone/>
              <a:defRPr/>
            </a:lvl3pPr>
            <a:lvl4pPr marL="1600200" indent="-223838">
              <a:defRPr/>
            </a:lvl4pPr>
            <a:lvl5pPr marL="20574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B4BDC-D0EF-4107-A8D3-9D7CFA5B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6BD3BC-ECEA-4736-8442-17C48683CD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7D8092-1F74-4063-9FC6-322235D7DF02}"/>
              </a:ext>
            </a:extLst>
          </p:cNvPr>
          <p:cNvCxnSpPr>
            <a:cxnSpLocks/>
          </p:cNvCxnSpPr>
          <p:nvPr userDrawn="1"/>
        </p:nvCxnSpPr>
        <p:spPr>
          <a:xfrm>
            <a:off x="11418570" y="6507147"/>
            <a:ext cx="0" cy="128016"/>
          </a:xfrm>
          <a:prstGeom prst="line">
            <a:avLst/>
          </a:prstGeom>
          <a:ln w="63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6EC3997-22A0-BD42-940D-154D02F1B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4273" y="6467087"/>
            <a:ext cx="909906" cy="2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5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E3AB3E-81C7-4043-ACE6-291A1ED72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8076" y="6349520"/>
            <a:ext cx="1685724" cy="3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/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C70C2B-0E5E-4DE3-B751-8ADF908D728C}"/>
              </a:ext>
            </a:extLst>
          </p:cNvPr>
          <p:cNvSpPr/>
          <p:nvPr userDrawn="1"/>
        </p:nvSpPr>
        <p:spPr bwMode="black">
          <a:xfrm>
            <a:off x="554038" y="540774"/>
            <a:ext cx="11107020" cy="5779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A2A6D-5960-473C-AFDB-73DC5C739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2297" y="735330"/>
            <a:ext cx="8062943" cy="2614644"/>
          </a:xfrm>
          <a:solidFill>
            <a:schemeClr val="accent1"/>
          </a:solidFill>
        </p:spPr>
        <p:txBody>
          <a:bodyPr lIns="1051560" tIns="64008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800" b="0">
                <a:solidFill>
                  <a:schemeClr val="bg1"/>
                </a:solidFill>
                <a:latin typeface="Public Sans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8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+mj-lt"/>
              <a:buNone/>
              <a:defRPr/>
            </a:lvl3pPr>
            <a:lvl4pPr marL="1600200" indent="-223838">
              <a:defRPr/>
            </a:lvl4pPr>
            <a:lvl5pPr marL="20574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B4BDC-D0EF-4107-A8D3-9D7CFA5B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BD3BC-ECEA-4736-8442-17C48683CD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4D3FCA-74D3-44BA-B068-4E73E1DC77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899" y="735330"/>
            <a:ext cx="2471585" cy="2617470"/>
          </a:xfrm>
          <a:solidFill>
            <a:schemeClr val="bg1">
              <a:lumMod val="95000"/>
            </a:schemeClr>
          </a:solidFill>
          <a:ln w="184150" cap="sq">
            <a:noFill/>
            <a:miter lim="800000"/>
          </a:ln>
        </p:spPr>
        <p:txBody>
          <a:bodyPr tIns="8229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AAE4FAB4-BAAD-46E7-BB95-CA75F01FEC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73655" y="3508026"/>
            <a:ext cx="2471585" cy="2617470"/>
          </a:xfrm>
          <a:solidFill>
            <a:schemeClr val="bg1">
              <a:lumMod val="95000"/>
            </a:schemeClr>
          </a:solidFill>
          <a:ln w="184150" cap="sq">
            <a:noFill/>
            <a:miter lim="800000"/>
          </a:ln>
        </p:spPr>
        <p:txBody>
          <a:bodyPr tIns="8229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91A4B1D-6667-44A5-A519-41A63CB845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23899" y="3509439"/>
            <a:ext cx="8062943" cy="2614644"/>
          </a:xfrm>
          <a:solidFill>
            <a:schemeClr val="accent4"/>
          </a:solidFill>
        </p:spPr>
        <p:txBody>
          <a:bodyPr lIns="822960" tIns="64008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800" b="0">
                <a:solidFill>
                  <a:schemeClr val="bg1"/>
                </a:solidFill>
                <a:latin typeface="Public Sans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8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+mj-lt"/>
              <a:buNone/>
              <a:defRPr/>
            </a:lvl3pPr>
            <a:lvl4pPr marL="1600200" indent="-223838">
              <a:defRPr/>
            </a:lvl4pPr>
            <a:lvl5pPr marL="20574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144D1F-365A-4A5E-83F0-B063CD3E7D49}"/>
              </a:ext>
            </a:extLst>
          </p:cNvPr>
          <p:cNvCxnSpPr>
            <a:cxnSpLocks/>
          </p:cNvCxnSpPr>
          <p:nvPr userDrawn="1"/>
        </p:nvCxnSpPr>
        <p:spPr>
          <a:xfrm>
            <a:off x="11418570" y="6507147"/>
            <a:ext cx="0" cy="128016"/>
          </a:xfrm>
          <a:prstGeom prst="line">
            <a:avLst/>
          </a:prstGeom>
          <a:ln w="63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77ADC26-EBF7-944E-AAFA-B1E12AD37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4634" y="6468129"/>
            <a:ext cx="909183" cy="2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1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C70C2B-0E5E-4DE3-B751-8ADF908D728C}"/>
              </a:ext>
            </a:extLst>
          </p:cNvPr>
          <p:cNvSpPr/>
          <p:nvPr userDrawn="1"/>
        </p:nvSpPr>
        <p:spPr bwMode="black">
          <a:xfrm>
            <a:off x="554038" y="540774"/>
            <a:ext cx="11107020" cy="5779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A2A6D-5960-473C-AFDB-73DC5C739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899" y="735330"/>
            <a:ext cx="10721341" cy="2614644"/>
          </a:xfrm>
          <a:solidFill>
            <a:schemeClr val="accent1"/>
          </a:solidFill>
        </p:spPr>
        <p:txBody>
          <a:bodyPr lIns="822960" tIns="59436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2000">
                <a:solidFill>
                  <a:schemeClr val="bg1"/>
                </a:solidFill>
                <a:latin typeface="Public Sans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20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+mj-lt"/>
              <a:buNone/>
              <a:defRPr/>
            </a:lvl3pPr>
            <a:lvl4pPr marL="1600200" indent="-223838">
              <a:defRPr/>
            </a:lvl4pPr>
            <a:lvl5pPr marL="20574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B4BDC-D0EF-4107-A8D3-9D7CFA5B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BD3BC-ECEA-4736-8442-17C48683CD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91A4B1D-6667-44A5-A519-41A63CB845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23899" y="3509439"/>
            <a:ext cx="10721341" cy="2614644"/>
          </a:xfrm>
          <a:solidFill>
            <a:schemeClr val="accent4"/>
          </a:solidFill>
        </p:spPr>
        <p:txBody>
          <a:bodyPr lIns="822960" tIns="59436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2000">
                <a:solidFill>
                  <a:schemeClr val="bg1"/>
                </a:solidFill>
                <a:latin typeface="Public Sans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2000" b="1">
                <a:solidFill>
                  <a:schemeClr val="bg1"/>
                </a:solidFill>
                <a:latin typeface="+mj-lt"/>
              </a:defRPr>
            </a:lvl2pPr>
            <a:lvl3pPr marL="914400" indent="0">
              <a:buFont typeface="+mj-lt"/>
              <a:buNone/>
              <a:defRPr/>
            </a:lvl3pPr>
            <a:lvl4pPr marL="1600200" indent="-223838">
              <a:defRPr/>
            </a:lvl4pPr>
            <a:lvl5pPr marL="20574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203E9F-885A-49B6-AE0A-27B3B7FC584B}"/>
              </a:ext>
            </a:extLst>
          </p:cNvPr>
          <p:cNvCxnSpPr>
            <a:cxnSpLocks/>
          </p:cNvCxnSpPr>
          <p:nvPr userDrawn="1"/>
        </p:nvCxnSpPr>
        <p:spPr>
          <a:xfrm>
            <a:off x="11418570" y="6507147"/>
            <a:ext cx="0" cy="128016"/>
          </a:xfrm>
          <a:prstGeom prst="line">
            <a:avLst/>
          </a:prstGeom>
          <a:ln w="63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56E7904-DF6C-CE45-BA23-6E69470D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4634" y="6468129"/>
            <a:ext cx="909183" cy="2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62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70498-43B8-42CF-89A1-805DAC3A2326}"/>
              </a:ext>
            </a:extLst>
          </p:cNvPr>
          <p:cNvSpPr/>
          <p:nvPr userDrawn="1"/>
        </p:nvSpPr>
        <p:spPr bwMode="black">
          <a:xfrm>
            <a:off x="554038" y="1838632"/>
            <a:ext cx="11028362" cy="4485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FD549-DBA4-4851-A8B5-1819FA7E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6CB4D-AD7C-4790-B39C-EBB39E7D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5ACC175-05EB-485D-AF7E-F0ADAB916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8" y="1299495"/>
            <a:ext cx="11028362" cy="2215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0ABB81E-E4F5-484B-9775-B52600D4AE9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7978" y="1956107"/>
            <a:ext cx="2616200" cy="2046288"/>
          </a:xfrm>
          <a:solidFill>
            <a:schemeClr val="bg1">
              <a:lumMod val="9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D0CE3CBE-E4AD-4F35-AC1E-F5712240C0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94929" y="4090988"/>
            <a:ext cx="2616200" cy="2109787"/>
          </a:xfrm>
          <a:solidFill>
            <a:schemeClr val="accent3"/>
          </a:solidFill>
        </p:spPr>
        <p:txBody>
          <a:bodyPr lIns="118872" tIns="347472" rIns="9144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9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100000"/>
              </a:lnSpc>
              <a:spcBef>
                <a:spcPts val="300"/>
              </a:spcBef>
              <a:buNone/>
              <a:defRPr sz="9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900" cap="none" baseline="0">
                <a:solidFill>
                  <a:schemeClr val="bg1"/>
                </a:solidFill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A7038B8E-7878-4C54-BA5F-69B4D0EDC7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94929" y="1956107"/>
            <a:ext cx="2616200" cy="2046288"/>
          </a:xfrm>
          <a:solidFill>
            <a:schemeClr val="bg1">
              <a:lumMod val="9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342D2D33-5528-4DE2-AD79-0C9C721504F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21880" y="1956107"/>
            <a:ext cx="2616200" cy="2046288"/>
          </a:xfrm>
          <a:solidFill>
            <a:schemeClr val="bg1">
              <a:lumMod val="9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D4CC5572-7194-4FCA-BCF4-1216486AAC9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848830" y="1956107"/>
            <a:ext cx="2616200" cy="2046288"/>
          </a:xfrm>
          <a:solidFill>
            <a:schemeClr val="bg1">
              <a:lumMod val="9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7742186-C62D-454D-96B5-726DD6395C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7978" y="4090988"/>
            <a:ext cx="2616200" cy="2109787"/>
          </a:xfrm>
          <a:solidFill>
            <a:schemeClr val="accent5"/>
          </a:solidFill>
        </p:spPr>
        <p:txBody>
          <a:bodyPr lIns="118872" tIns="347472" rIns="9144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9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100000"/>
              </a:lnSpc>
              <a:spcBef>
                <a:spcPts val="300"/>
              </a:spcBef>
              <a:buNone/>
              <a:defRPr sz="9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900" cap="none" baseline="0">
                <a:solidFill>
                  <a:schemeClr val="bg1"/>
                </a:solidFill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552FD77B-C7F7-47E1-9B6F-6F8F36E461F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21880" y="4090988"/>
            <a:ext cx="2616200" cy="2109787"/>
          </a:xfrm>
          <a:solidFill>
            <a:schemeClr val="accent1"/>
          </a:solidFill>
        </p:spPr>
        <p:txBody>
          <a:bodyPr lIns="118872" tIns="347472" rIns="9144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9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100000"/>
              </a:lnSpc>
              <a:spcBef>
                <a:spcPts val="300"/>
              </a:spcBef>
              <a:buNone/>
              <a:defRPr sz="9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900" cap="none" baseline="0">
                <a:solidFill>
                  <a:schemeClr val="bg1"/>
                </a:solidFill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F8969EFC-3056-44E7-8032-A4C379F701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48830" y="4090988"/>
            <a:ext cx="2616200" cy="2109787"/>
          </a:xfrm>
          <a:solidFill>
            <a:srgbClr val="59A4E8"/>
          </a:solidFill>
        </p:spPr>
        <p:txBody>
          <a:bodyPr lIns="118872" tIns="347472" rIns="9144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9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100000"/>
              </a:lnSpc>
              <a:spcBef>
                <a:spcPts val="300"/>
              </a:spcBef>
              <a:buNone/>
              <a:defRPr sz="9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900" cap="none" baseline="0">
                <a:solidFill>
                  <a:schemeClr val="bg1"/>
                </a:solidFill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4145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70498-43B8-42CF-89A1-805DAC3A2326}"/>
              </a:ext>
            </a:extLst>
          </p:cNvPr>
          <p:cNvSpPr/>
          <p:nvPr userDrawn="1"/>
        </p:nvSpPr>
        <p:spPr bwMode="black">
          <a:xfrm>
            <a:off x="554038" y="1838632"/>
            <a:ext cx="11028362" cy="4485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FD549-DBA4-4851-A8B5-1819FA7E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6CB4D-AD7C-4790-B39C-EBB39E7D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5ACC175-05EB-485D-AF7E-F0ADAB916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8" y="1299495"/>
            <a:ext cx="11028362" cy="2215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0ABB81E-E4F5-484B-9775-B52600D4AE9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7978" y="1956107"/>
            <a:ext cx="3520440" cy="2046288"/>
          </a:xfrm>
          <a:solidFill>
            <a:schemeClr val="bg1">
              <a:lumMod val="9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D0CE3CBE-E4AD-4F35-AC1E-F5712240C0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01413" y="4090988"/>
            <a:ext cx="3520440" cy="2109787"/>
          </a:xfrm>
          <a:solidFill>
            <a:schemeClr val="accent3"/>
          </a:solidFill>
        </p:spPr>
        <p:txBody>
          <a:bodyPr lIns="365760" tIns="237744" rIns="36576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0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100000"/>
              </a:lnSpc>
              <a:spcBef>
                <a:spcPts val="400"/>
              </a:spcBef>
              <a:buNone/>
              <a:defRPr sz="1000" b="0" cap="all" baseline="0">
                <a:solidFill>
                  <a:schemeClr val="bg1"/>
                </a:solidFill>
                <a:latin typeface="Public Sans" pitchFamily="2" charset="0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1000" cap="none" baseline="0">
                <a:solidFill>
                  <a:schemeClr val="bg1"/>
                </a:solidFill>
                <a:latin typeface="Public Sans" pitchFamily="2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A7038B8E-7878-4C54-BA5F-69B4D0EDC7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01413" y="1956107"/>
            <a:ext cx="3520440" cy="2046288"/>
          </a:xfrm>
          <a:solidFill>
            <a:schemeClr val="bg1">
              <a:lumMod val="9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342D2D33-5528-4DE2-AD79-0C9C721504F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934848" y="1956107"/>
            <a:ext cx="3520440" cy="2046288"/>
          </a:xfrm>
          <a:solidFill>
            <a:schemeClr val="bg1">
              <a:lumMod val="9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7742186-C62D-454D-96B5-726DD6395C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7978" y="4090988"/>
            <a:ext cx="3520440" cy="2109787"/>
          </a:xfrm>
          <a:solidFill>
            <a:schemeClr val="accent5"/>
          </a:solidFill>
        </p:spPr>
        <p:txBody>
          <a:bodyPr lIns="365760" tIns="237744" rIns="36576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0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100000"/>
              </a:lnSpc>
              <a:spcBef>
                <a:spcPts val="400"/>
              </a:spcBef>
              <a:buNone/>
              <a:defRPr sz="1000" b="0" cap="all" baseline="0">
                <a:solidFill>
                  <a:schemeClr val="bg1"/>
                </a:solidFill>
                <a:latin typeface="Public Sans" pitchFamily="2" charset="0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1000" cap="none" baseline="0">
                <a:solidFill>
                  <a:schemeClr val="bg1"/>
                </a:solidFill>
                <a:latin typeface="Public Sans" pitchFamily="2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552FD77B-C7F7-47E1-9B6F-6F8F36E461F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34848" y="4090988"/>
            <a:ext cx="3520440" cy="2109787"/>
          </a:xfrm>
          <a:solidFill>
            <a:srgbClr val="59A4E8"/>
          </a:solidFill>
        </p:spPr>
        <p:txBody>
          <a:bodyPr lIns="365760" tIns="237744" rIns="36576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0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100000"/>
              </a:lnSpc>
              <a:spcBef>
                <a:spcPts val="400"/>
              </a:spcBef>
              <a:buNone/>
              <a:defRPr sz="1000" b="0" cap="all" baseline="0">
                <a:solidFill>
                  <a:schemeClr val="bg1"/>
                </a:solidFill>
                <a:latin typeface="Public Sans" pitchFamily="2" charset="0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1000" cap="none" baseline="0">
                <a:solidFill>
                  <a:schemeClr val="bg1"/>
                </a:solidFill>
                <a:latin typeface="Public Sans" pitchFamily="2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7543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70498-43B8-42CF-89A1-805DAC3A2326}"/>
              </a:ext>
            </a:extLst>
          </p:cNvPr>
          <p:cNvSpPr/>
          <p:nvPr userDrawn="1"/>
        </p:nvSpPr>
        <p:spPr bwMode="black">
          <a:xfrm>
            <a:off x="554038" y="1838632"/>
            <a:ext cx="11028362" cy="4485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FD549-DBA4-4851-A8B5-1819FA7E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6CB4D-AD7C-4790-B39C-EBB39E7D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5ACC175-05EB-485D-AF7E-F0ADAB916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8" y="1299495"/>
            <a:ext cx="11028362" cy="2215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0ABB81E-E4F5-484B-9775-B52600D4AE9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7978" y="1956106"/>
            <a:ext cx="2606040" cy="4244666"/>
          </a:xfrm>
          <a:solidFill>
            <a:schemeClr val="bg1">
              <a:lumMod val="9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D0CE3CBE-E4AD-4F35-AC1E-F5712240C0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55912" y="1956107"/>
            <a:ext cx="2606040" cy="4244666"/>
          </a:xfrm>
          <a:solidFill>
            <a:srgbClr val="59A4E8"/>
          </a:solidFill>
        </p:spPr>
        <p:txBody>
          <a:bodyPr lIns="182880" tIns="1115568" rIns="18288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0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100000"/>
              </a:lnSpc>
              <a:spcBef>
                <a:spcPts val="600"/>
              </a:spcBef>
              <a:buNone/>
              <a:defRPr sz="1000" b="0" cap="all" baseline="0">
                <a:solidFill>
                  <a:schemeClr val="bg1"/>
                </a:solidFill>
                <a:latin typeface="Public Sans" pitchFamily="2" charset="0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1000" cap="none" baseline="0">
                <a:solidFill>
                  <a:schemeClr val="bg1"/>
                </a:solidFill>
                <a:latin typeface="Public Sans" pitchFamily="2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A7038B8E-7878-4C54-BA5F-69B4D0EDC7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26600" y="1956106"/>
            <a:ext cx="2606040" cy="4244666"/>
          </a:xfrm>
          <a:solidFill>
            <a:schemeClr val="bg1">
              <a:lumMod val="9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7742186-C62D-454D-96B5-726DD6395C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97289" y="1956107"/>
            <a:ext cx="2606040" cy="4244666"/>
          </a:xfrm>
          <a:solidFill>
            <a:schemeClr val="accent5"/>
          </a:solidFill>
        </p:spPr>
        <p:txBody>
          <a:bodyPr lIns="182880" tIns="1115568" rIns="18288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0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100000"/>
              </a:lnSpc>
              <a:spcBef>
                <a:spcPts val="600"/>
              </a:spcBef>
              <a:buNone/>
              <a:defRPr sz="1000" b="0" cap="all" baseline="0">
                <a:solidFill>
                  <a:schemeClr val="bg1"/>
                </a:solidFill>
                <a:latin typeface="Public Sans" pitchFamily="2" charset="0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1000" cap="none" baseline="0">
                <a:solidFill>
                  <a:schemeClr val="bg1"/>
                </a:solidFill>
                <a:latin typeface="Public Sans" pitchFamily="2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78423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70498-43B8-42CF-89A1-805DAC3A2326}"/>
              </a:ext>
            </a:extLst>
          </p:cNvPr>
          <p:cNvSpPr/>
          <p:nvPr userDrawn="1"/>
        </p:nvSpPr>
        <p:spPr bwMode="black">
          <a:xfrm>
            <a:off x="554038" y="1838632"/>
            <a:ext cx="11028362" cy="4485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FD549-DBA4-4851-A8B5-1819FA7E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6CB4D-AD7C-4790-B39C-EBB39E7D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5ACC175-05EB-485D-AF7E-F0ADAB916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8" y="1299495"/>
            <a:ext cx="11028362" cy="22159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0ABB81E-E4F5-484B-9775-B52600D4AE9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7978" y="1956106"/>
            <a:ext cx="5340096" cy="4244666"/>
          </a:xfrm>
          <a:solidFill>
            <a:schemeClr val="bg1">
              <a:lumMod val="9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7742186-C62D-454D-96B5-726DD6395C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21042" y="1956107"/>
            <a:ext cx="5340096" cy="4244666"/>
          </a:xfrm>
          <a:solidFill>
            <a:schemeClr val="accent5"/>
          </a:solidFill>
        </p:spPr>
        <p:txBody>
          <a:bodyPr lIns="365760" tIns="1051560" rIns="640080"/>
          <a:lstStyle>
            <a:lvl1pPr marL="0" indent="0">
              <a:lnSpc>
                <a:spcPct val="100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100000"/>
              </a:lnSpc>
              <a:spcBef>
                <a:spcPts val="400"/>
              </a:spcBef>
              <a:buNone/>
              <a:defRPr sz="1400" b="0" cap="all" baseline="0">
                <a:solidFill>
                  <a:schemeClr val="bg1"/>
                </a:solidFill>
                <a:latin typeface="Public Sans" pitchFamily="2" charset="0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1400" cap="none" baseline="0">
                <a:solidFill>
                  <a:schemeClr val="bg1"/>
                </a:solidFill>
                <a:latin typeface="Public Sans" pitchFamily="2" charset="0"/>
              </a:defRPr>
            </a:lvl4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4693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581C5F5-C151-4F57-A64A-9AB3ED29244A}"/>
              </a:ext>
            </a:extLst>
          </p:cNvPr>
          <p:cNvSpPr/>
          <p:nvPr userDrawn="1"/>
        </p:nvSpPr>
        <p:spPr>
          <a:xfrm>
            <a:off x="4803112" y="442127"/>
            <a:ext cx="6913266" cy="5948625"/>
          </a:xfrm>
          <a:custGeom>
            <a:avLst/>
            <a:gdLst>
              <a:gd name="connsiteX0" fmla="*/ 653143 w 6913266"/>
              <a:gd name="connsiteY0" fmla="*/ 0 h 5948625"/>
              <a:gd name="connsiteX1" fmla="*/ 6913266 w 6913266"/>
              <a:gd name="connsiteY1" fmla="*/ 20097 h 5948625"/>
              <a:gd name="connsiteX2" fmla="*/ 6903218 w 6913266"/>
              <a:gd name="connsiteY2" fmla="*/ 5938576 h 5948625"/>
              <a:gd name="connsiteX3" fmla="*/ 0 w 6913266"/>
              <a:gd name="connsiteY3" fmla="*/ 5948625 h 5948625"/>
              <a:gd name="connsiteX4" fmla="*/ 653143 w 6913266"/>
              <a:gd name="connsiteY4" fmla="*/ 0 h 59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3266" h="5948625">
                <a:moveTo>
                  <a:pt x="653143" y="0"/>
                </a:moveTo>
                <a:lnTo>
                  <a:pt x="6913266" y="20097"/>
                </a:lnTo>
                <a:cubicBezTo>
                  <a:pt x="6909917" y="1992923"/>
                  <a:pt x="6906567" y="3965750"/>
                  <a:pt x="6903218" y="5938576"/>
                </a:cubicBezTo>
                <a:lnTo>
                  <a:pt x="0" y="5948625"/>
                </a:lnTo>
                <a:lnTo>
                  <a:pt x="653143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7742186-C62D-454D-96B5-726DD6395C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948" y="1897626"/>
            <a:ext cx="3581056" cy="3814844"/>
          </a:xfrm>
          <a:noFill/>
        </p:spPr>
        <p:txBody>
          <a:bodyPr lIns="0" tIns="0" rIns="0"/>
          <a:lstStyle>
            <a:lvl1pPr marL="0" indent="0">
              <a:lnSpc>
                <a:spcPct val="97000"/>
              </a:lnSpc>
              <a:buNone/>
              <a:defRPr sz="2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88000"/>
              </a:lnSpc>
              <a:spcBef>
                <a:spcPts val="400"/>
              </a:spcBef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88000"/>
              </a:lnSpc>
              <a:spcBef>
                <a:spcPts val="400"/>
              </a:spcBef>
              <a:buNone/>
              <a:defRPr sz="14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1400" cap="none" baseline="0">
                <a:solidFill>
                  <a:schemeClr val="bg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E7CA84F-4065-40F4-BEE8-2DB398413A3D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363794" y="362061"/>
            <a:ext cx="11464413" cy="6127229"/>
          </a:xfrm>
          <a:custGeom>
            <a:avLst/>
            <a:gdLst>
              <a:gd name="T0" fmla="*/ 0 w 7247"/>
              <a:gd name="T1" fmla="*/ 0 h 3876"/>
              <a:gd name="T2" fmla="*/ 0 w 7247"/>
              <a:gd name="T3" fmla="*/ 3876 h 3876"/>
              <a:gd name="T4" fmla="*/ 7247 w 7247"/>
              <a:gd name="T5" fmla="*/ 3876 h 3876"/>
              <a:gd name="T6" fmla="*/ 7247 w 7247"/>
              <a:gd name="T7" fmla="*/ 0 h 3876"/>
              <a:gd name="T8" fmla="*/ 0 w 7247"/>
              <a:gd name="T9" fmla="*/ 0 h 3876"/>
              <a:gd name="T10" fmla="*/ 117 w 7247"/>
              <a:gd name="T11" fmla="*/ 117 h 3876"/>
              <a:gd name="T12" fmla="*/ 3155 w 7247"/>
              <a:gd name="T13" fmla="*/ 117 h 3876"/>
              <a:gd name="T14" fmla="*/ 2763 w 7247"/>
              <a:gd name="T15" fmla="*/ 3759 h 3876"/>
              <a:gd name="T16" fmla="*/ 117 w 7247"/>
              <a:gd name="T17" fmla="*/ 3759 h 3876"/>
              <a:gd name="T18" fmla="*/ 117 w 7247"/>
              <a:gd name="T19" fmla="*/ 117 h 3876"/>
              <a:gd name="T20" fmla="*/ 7130 w 7247"/>
              <a:gd name="T21" fmla="*/ 3759 h 3876"/>
              <a:gd name="T22" fmla="*/ 2880 w 7247"/>
              <a:gd name="T23" fmla="*/ 3759 h 3876"/>
              <a:gd name="T24" fmla="*/ 3272 w 7247"/>
              <a:gd name="T25" fmla="*/ 117 h 3876"/>
              <a:gd name="T26" fmla="*/ 7130 w 7247"/>
              <a:gd name="T27" fmla="*/ 117 h 3876"/>
              <a:gd name="T28" fmla="*/ 7130 w 7247"/>
              <a:gd name="T29" fmla="*/ 3759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47" h="3876">
                <a:moveTo>
                  <a:pt x="0" y="0"/>
                </a:moveTo>
                <a:lnTo>
                  <a:pt x="0" y="3876"/>
                </a:lnTo>
                <a:lnTo>
                  <a:pt x="7247" y="3876"/>
                </a:lnTo>
                <a:lnTo>
                  <a:pt x="7247" y="0"/>
                </a:lnTo>
                <a:lnTo>
                  <a:pt x="0" y="0"/>
                </a:lnTo>
                <a:close/>
                <a:moveTo>
                  <a:pt x="117" y="117"/>
                </a:moveTo>
                <a:lnTo>
                  <a:pt x="3155" y="117"/>
                </a:lnTo>
                <a:lnTo>
                  <a:pt x="2763" y="3759"/>
                </a:lnTo>
                <a:lnTo>
                  <a:pt x="117" y="3759"/>
                </a:lnTo>
                <a:lnTo>
                  <a:pt x="117" y="117"/>
                </a:lnTo>
                <a:close/>
                <a:moveTo>
                  <a:pt x="7130" y="3759"/>
                </a:moveTo>
                <a:lnTo>
                  <a:pt x="2880" y="3759"/>
                </a:lnTo>
                <a:lnTo>
                  <a:pt x="3272" y="117"/>
                </a:lnTo>
                <a:lnTo>
                  <a:pt x="7130" y="117"/>
                </a:lnTo>
                <a:lnTo>
                  <a:pt x="7130" y="37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CED130-6860-4E75-AD86-A7D24CA53C5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64824" y="1061319"/>
            <a:ext cx="5005388" cy="4509171"/>
          </a:xfrm>
        </p:spPr>
        <p:txBody>
          <a:bodyPr/>
          <a:lstStyle>
            <a:lvl1pPr marL="0" indent="0">
              <a:spcBef>
                <a:spcPts val="24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F6BC90-589A-024B-A952-F60650E0F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6696" y="5570913"/>
            <a:ext cx="1613360" cy="4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637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 Slide Alterna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04BABEF-9BF5-46BD-9BED-8DE1662A6671}"/>
              </a:ext>
            </a:extLst>
          </p:cNvPr>
          <p:cNvSpPr/>
          <p:nvPr userDrawn="1"/>
        </p:nvSpPr>
        <p:spPr>
          <a:xfrm>
            <a:off x="442452" y="471948"/>
            <a:ext cx="5014451" cy="5928852"/>
          </a:xfrm>
          <a:custGeom>
            <a:avLst/>
            <a:gdLst>
              <a:gd name="connsiteX0" fmla="*/ 4355690 w 5014451"/>
              <a:gd name="connsiteY0" fmla="*/ 5928852 h 5928852"/>
              <a:gd name="connsiteX1" fmla="*/ 0 w 5014451"/>
              <a:gd name="connsiteY1" fmla="*/ 5928852 h 5928852"/>
              <a:gd name="connsiteX2" fmla="*/ 9832 w 5014451"/>
              <a:gd name="connsiteY2" fmla="*/ 0 h 5928852"/>
              <a:gd name="connsiteX3" fmla="*/ 5014451 w 5014451"/>
              <a:gd name="connsiteY3" fmla="*/ 0 h 5928852"/>
              <a:gd name="connsiteX4" fmla="*/ 4355690 w 5014451"/>
              <a:gd name="connsiteY4" fmla="*/ 5928852 h 592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4451" h="5928852">
                <a:moveTo>
                  <a:pt x="4355690" y="5928852"/>
                </a:moveTo>
                <a:lnTo>
                  <a:pt x="0" y="5928852"/>
                </a:lnTo>
                <a:cubicBezTo>
                  <a:pt x="3277" y="3952568"/>
                  <a:pt x="6555" y="1976284"/>
                  <a:pt x="9832" y="0"/>
                </a:cubicBezTo>
                <a:lnTo>
                  <a:pt x="5014451" y="0"/>
                </a:lnTo>
                <a:lnTo>
                  <a:pt x="4355690" y="5928852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7742186-C62D-454D-96B5-726DD6395C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948" y="1897626"/>
            <a:ext cx="3581056" cy="3814844"/>
          </a:xfrm>
          <a:noFill/>
        </p:spPr>
        <p:txBody>
          <a:bodyPr lIns="0" tIns="0" rIns="0"/>
          <a:lstStyle>
            <a:lvl1pPr marL="0" indent="0">
              <a:lnSpc>
                <a:spcPct val="97000"/>
              </a:lnSpc>
              <a:buNone/>
              <a:defRPr sz="2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88000"/>
              </a:lnSpc>
              <a:spcBef>
                <a:spcPts val="400"/>
              </a:spcBef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88000"/>
              </a:lnSpc>
              <a:spcBef>
                <a:spcPts val="400"/>
              </a:spcBef>
              <a:buNone/>
              <a:defRPr sz="14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1400" cap="none" baseline="0">
                <a:solidFill>
                  <a:schemeClr val="bg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E7CA84F-4065-40F4-BEE8-2DB398413A3D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363794" y="362061"/>
            <a:ext cx="11464413" cy="6127229"/>
          </a:xfrm>
          <a:custGeom>
            <a:avLst/>
            <a:gdLst>
              <a:gd name="T0" fmla="*/ 0 w 7247"/>
              <a:gd name="T1" fmla="*/ 0 h 3876"/>
              <a:gd name="T2" fmla="*/ 0 w 7247"/>
              <a:gd name="T3" fmla="*/ 3876 h 3876"/>
              <a:gd name="T4" fmla="*/ 7247 w 7247"/>
              <a:gd name="T5" fmla="*/ 3876 h 3876"/>
              <a:gd name="T6" fmla="*/ 7247 w 7247"/>
              <a:gd name="T7" fmla="*/ 0 h 3876"/>
              <a:gd name="T8" fmla="*/ 0 w 7247"/>
              <a:gd name="T9" fmla="*/ 0 h 3876"/>
              <a:gd name="T10" fmla="*/ 117 w 7247"/>
              <a:gd name="T11" fmla="*/ 117 h 3876"/>
              <a:gd name="T12" fmla="*/ 3155 w 7247"/>
              <a:gd name="T13" fmla="*/ 117 h 3876"/>
              <a:gd name="T14" fmla="*/ 2763 w 7247"/>
              <a:gd name="T15" fmla="*/ 3759 h 3876"/>
              <a:gd name="T16" fmla="*/ 117 w 7247"/>
              <a:gd name="T17" fmla="*/ 3759 h 3876"/>
              <a:gd name="T18" fmla="*/ 117 w 7247"/>
              <a:gd name="T19" fmla="*/ 117 h 3876"/>
              <a:gd name="T20" fmla="*/ 7130 w 7247"/>
              <a:gd name="T21" fmla="*/ 3759 h 3876"/>
              <a:gd name="T22" fmla="*/ 2880 w 7247"/>
              <a:gd name="T23" fmla="*/ 3759 h 3876"/>
              <a:gd name="T24" fmla="*/ 3272 w 7247"/>
              <a:gd name="T25" fmla="*/ 117 h 3876"/>
              <a:gd name="T26" fmla="*/ 7130 w 7247"/>
              <a:gd name="T27" fmla="*/ 117 h 3876"/>
              <a:gd name="T28" fmla="*/ 7130 w 7247"/>
              <a:gd name="T29" fmla="*/ 3759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47" h="3876">
                <a:moveTo>
                  <a:pt x="0" y="0"/>
                </a:moveTo>
                <a:lnTo>
                  <a:pt x="0" y="3876"/>
                </a:lnTo>
                <a:lnTo>
                  <a:pt x="7247" y="3876"/>
                </a:lnTo>
                <a:lnTo>
                  <a:pt x="7247" y="0"/>
                </a:lnTo>
                <a:lnTo>
                  <a:pt x="0" y="0"/>
                </a:lnTo>
                <a:close/>
                <a:moveTo>
                  <a:pt x="117" y="117"/>
                </a:moveTo>
                <a:lnTo>
                  <a:pt x="3155" y="117"/>
                </a:lnTo>
                <a:lnTo>
                  <a:pt x="2763" y="3759"/>
                </a:lnTo>
                <a:lnTo>
                  <a:pt x="117" y="3759"/>
                </a:lnTo>
                <a:lnTo>
                  <a:pt x="117" y="117"/>
                </a:lnTo>
                <a:close/>
                <a:moveTo>
                  <a:pt x="7130" y="3759"/>
                </a:moveTo>
                <a:lnTo>
                  <a:pt x="2880" y="3759"/>
                </a:lnTo>
                <a:lnTo>
                  <a:pt x="3272" y="117"/>
                </a:lnTo>
                <a:lnTo>
                  <a:pt x="7130" y="117"/>
                </a:lnTo>
                <a:lnTo>
                  <a:pt x="7130" y="375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CED130-6860-4E75-AD86-A7D24CA53C5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64824" y="1061319"/>
            <a:ext cx="5005388" cy="4509171"/>
          </a:xfrm>
        </p:spPr>
        <p:txBody>
          <a:bodyPr/>
          <a:lstStyle>
            <a:lvl1pPr marL="0" indent="0">
              <a:spcBef>
                <a:spcPts val="24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04E128-25E5-3144-A7A3-2DE7EA0F6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6696" y="5570913"/>
            <a:ext cx="1613360" cy="4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7742186-C62D-454D-96B5-726DD6395C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948" y="1897626"/>
            <a:ext cx="3581056" cy="3814844"/>
          </a:xfrm>
          <a:noFill/>
        </p:spPr>
        <p:txBody>
          <a:bodyPr lIns="0" tIns="0" rIns="0"/>
          <a:lstStyle>
            <a:lvl1pPr marL="0" indent="0">
              <a:lnSpc>
                <a:spcPct val="97000"/>
              </a:lnSpc>
              <a:buNone/>
              <a:defRPr sz="26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8000"/>
              </a:lnSpc>
              <a:spcBef>
                <a:spcPts val="400"/>
              </a:spcBef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88000"/>
              </a:lnSpc>
              <a:spcBef>
                <a:spcPts val="400"/>
              </a:spcBef>
              <a:buNone/>
              <a:defRPr sz="14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1400" cap="none" baseline="0">
                <a:solidFill>
                  <a:schemeClr val="bg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E7CA84F-4065-40F4-BEE8-2DB398413A3D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363794" y="362061"/>
            <a:ext cx="11464413" cy="6127229"/>
          </a:xfrm>
          <a:custGeom>
            <a:avLst/>
            <a:gdLst>
              <a:gd name="T0" fmla="*/ 0 w 7247"/>
              <a:gd name="T1" fmla="*/ 0 h 3876"/>
              <a:gd name="T2" fmla="*/ 0 w 7247"/>
              <a:gd name="T3" fmla="*/ 3876 h 3876"/>
              <a:gd name="T4" fmla="*/ 7247 w 7247"/>
              <a:gd name="T5" fmla="*/ 3876 h 3876"/>
              <a:gd name="T6" fmla="*/ 7247 w 7247"/>
              <a:gd name="T7" fmla="*/ 0 h 3876"/>
              <a:gd name="T8" fmla="*/ 0 w 7247"/>
              <a:gd name="T9" fmla="*/ 0 h 3876"/>
              <a:gd name="T10" fmla="*/ 117 w 7247"/>
              <a:gd name="T11" fmla="*/ 117 h 3876"/>
              <a:gd name="T12" fmla="*/ 3155 w 7247"/>
              <a:gd name="T13" fmla="*/ 117 h 3876"/>
              <a:gd name="T14" fmla="*/ 2763 w 7247"/>
              <a:gd name="T15" fmla="*/ 3759 h 3876"/>
              <a:gd name="T16" fmla="*/ 117 w 7247"/>
              <a:gd name="T17" fmla="*/ 3759 h 3876"/>
              <a:gd name="T18" fmla="*/ 117 w 7247"/>
              <a:gd name="T19" fmla="*/ 117 h 3876"/>
              <a:gd name="T20" fmla="*/ 7130 w 7247"/>
              <a:gd name="T21" fmla="*/ 3759 h 3876"/>
              <a:gd name="T22" fmla="*/ 2880 w 7247"/>
              <a:gd name="T23" fmla="*/ 3759 h 3876"/>
              <a:gd name="T24" fmla="*/ 3272 w 7247"/>
              <a:gd name="T25" fmla="*/ 117 h 3876"/>
              <a:gd name="T26" fmla="*/ 7130 w 7247"/>
              <a:gd name="T27" fmla="*/ 117 h 3876"/>
              <a:gd name="T28" fmla="*/ 7130 w 7247"/>
              <a:gd name="T29" fmla="*/ 3759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47" h="3876">
                <a:moveTo>
                  <a:pt x="0" y="0"/>
                </a:moveTo>
                <a:lnTo>
                  <a:pt x="0" y="3876"/>
                </a:lnTo>
                <a:lnTo>
                  <a:pt x="7247" y="3876"/>
                </a:lnTo>
                <a:lnTo>
                  <a:pt x="7247" y="0"/>
                </a:lnTo>
                <a:lnTo>
                  <a:pt x="0" y="0"/>
                </a:lnTo>
                <a:close/>
                <a:moveTo>
                  <a:pt x="117" y="117"/>
                </a:moveTo>
                <a:lnTo>
                  <a:pt x="3155" y="117"/>
                </a:lnTo>
                <a:lnTo>
                  <a:pt x="2763" y="3759"/>
                </a:lnTo>
                <a:lnTo>
                  <a:pt x="117" y="3759"/>
                </a:lnTo>
                <a:lnTo>
                  <a:pt x="117" y="117"/>
                </a:lnTo>
                <a:close/>
                <a:moveTo>
                  <a:pt x="7130" y="3759"/>
                </a:moveTo>
                <a:lnTo>
                  <a:pt x="2880" y="3759"/>
                </a:lnTo>
                <a:lnTo>
                  <a:pt x="3272" y="117"/>
                </a:lnTo>
                <a:lnTo>
                  <a:pt x="7130" y="117"/>
                </a:lnTo>
                <a:lnTo>
                  <a:pt x="7130" y="37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CED130-6860-4E75-AD86-A7D24CA53C5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64824" y="1061319"/>
            <a:ext cx="5005388" cy="4514276"/>
          </a:xfrm>
        </p:spPr>
        <p:txBody>
          <a:bodyPr/>
          <a:lstStyle>
            <a:lvl1pPr marL="0" indent="0">
              <a:spcBef>
                <a:spcPts val="2400"/>
              </a:spcBef>
              <a:buNone/>
              <a:defRPr sz="1600" b="1">
                <a:solidFill>
                  <a:srgbClr val="77C098"/>
                </a:solidFill>
              </a:defRPr>
            </a:lvl1pPr>
            <a:lvl2pPr marL="0" indent="0"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5C89A-C37F-5E48-A4B1-A34FB30D73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5394" y="5576377"/>
            <a:ext cx="1611957" cy="4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242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 Slide Blue Alternati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7742186-C62D-454D-96B5-726DD6395C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948" y="1897626"/>
            <a:ext cx="3173698" cy="3814844"/>
          </a:xfrm>
          <a:noFill/>
        </p:spPr>
        <p:txBody>
          <a:bodyPr lIns="0" tIns="0" rIns="0"/>
          <a:lstStyle>
            <a:lvl1pPr marL="0" indent="0">
              <a:lnSpc>
                <a:spcPct val="97000"/>
              </a:lnSpc>
              <a:buNone/>
              <a:defRPr sz="26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8000"/>
              </a:lnSpc>
              <a:spcBef>
                <a:spcPts val="400"/>
              </a:spcBef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88000"/>
              </a:lnSpc>
              <a:spcBef>
                <a:spcPts val="400"/>
              </a:spcBef>
              <a:buNone/>
              <a:defRPr sz="14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1400" cap="none" baseline="0">
                <a:solidFill>
                  <a:schemeClr val="bg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CED130-6860-4E75-AD86-A7D24CA53C5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62136" y="1226459"/>
            <a:ext cx="3013025" cy="4959350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600" b="1">
                <a:solidFill>
                  <a:srgbClr val="77C098"/>
                </a:solidFill>
              </a:defRPr>
            </a:lvl1pPr>
            <a:lvl2pPr marL="0" indent="0">
              <a:spcBef>
                <a:spcPts val="80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6BE6F8-B0A3-4F40-B385-1D35B5453A17}"/>
              </a:ext>
            </a:extLst>
          </p:cNvPr>
          <p:cNvSpPr/>
          <p:nvPr userDrawn="1"/>
        </p:nvSpPr>
        <p:spPr>
          <a:xfrm>
            <a:off x="461963" y="447675"/>
            <a:ext cx="11268073" cy="5962650"/>
          </a:xfrm>
          <a:prstGeom prst="rect">
            <a:avLst/>
          </a:prstGeom>
          <a:noFill/>
          <a:ln w="184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4B501BE-1C53-4CFD-A79E-376FB37A862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00948" y="1211219"/>
            <a:ext cx="3436916" cy="4364376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600" b="1">
                <a:solidFill>
                  <a:srgbClr val="77C098"/>
                </a:solidFill>
              </a:defRPr>
            </a:lvl1pPr>
            <a:lvl2pPr marL="0" indent="0">
              <a:spcBef>
                <a:spcPts val="80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42985F-C6D2-CE43-88EE-A65ED894B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5394" y="5575979"/>
            <a:ext cx="1611957" cy="4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8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81549-11CB-4E7E-A878-D00B7DC6C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8076" y="6349520"/>
            <a:ext cx="1685724" cy="3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 Slide Altern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7742186-C62D-454D-96B5-726DD6395C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948" y="1897626"/>
            <a:ext cx="3176791" cy="3814844"/>
          </a:xfrm>
          <a:noFill/>
        </p:spPr>
        <p:txBody>
          <a:bodyPr lIns="0" tIns="0" rIns="0"/>
          <a:lstStyle>
            <a:lvl1pPr marL="0" indent="0">
              <a:lnSpc>
                <a:spcPct val="97000"/>
              </a:lnSpc>
              <a:buNone/>
              <a:defRPr sz="2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88000"/>
              </a:lnSpc>
              <a:spcBef>
                <a:spcPts val="400"/>
              </a:spcBef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88000"/>
              </a:lnSpc>
              <a:spcBef>
                <a:spcPts val="400"/>
              </a:spcBef>
              <a:buNone/>
              <a:defRPr sz="14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1400" cap="none" baseline="0">
                <a:solidFill>
                  <a:schemeClr val="bg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6BE6F8-B0A3-4F40-B385-1D35B5453A17}"/>
              </a:ext>
            </a:extLst>
          </p:cNvPr>
          <p:cNvSpPr/>
          <p:nvPr userDrawn="1"/>
        </p:nvSpPr>
        <p:spPr>
          <a:xfrm>
            <a:off x="461963" y="447675"/>
            <a:ext cx="11268073" cy="5962650"/>
          </a:xfrm>
          <a:prstGeom prst="rect">
            <a:avLst/>
          </a:prstGeom>
          <a:noFill/>
          <a:ln w="184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3611F4-2699-4C87-A7CA-68AF7CF184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62137" y="1226459"/>
            <a:ext cx="2998034" cy="4959350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800"/>
              </a:spcBef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53885C5-7050-42B6-B53D-23D69B1DBC1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00948" y="1211219"/>
            <a:ext cx="3436916" cy="4359271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800"/>
              </a:spcBef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964498-5C77-3B48-B356-B570B6B13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6696" y="5570913"/>
            <a:ext cx="1613360" cy="4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430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 Slide Alternativ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7742186-C62D-454D-96B5-726DD6395C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948" y="1897626"/>
            <a:ext cx="3176791" cy="3814844"/>
          </a:xfrm>
          <a:noFill/>
        </p:spPr>
        <p:txBody>
          <a:bodyPr lIns="0" tIns="0" rIns="0"/>
          <a:lstStyle>
            <a:lvl1pPr marL="0" indent="0">
              <a:lnSpc>
                <a:spcPct val="97000"/>
              </a:lnSpc>
              <a:buNone/>
              <a:defRPr sz="26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88000"/>
              </a:lnSpc>
              <a:spcBef>
                <a:spcPts val="400"/>
              </a:spcBef>
              <a:buNone/>
              <a:defRPr sz="1400" b="1" cap="all" baseline="0">
                <a:solidFill>
                  <a:schemeClr val="bg1"/>
                </a:solidFill>
                <a:latin typeface="+mj-lt"/>
              </a:defRPr>
            </a:lvl2pPr>
            <a:lvl3pPr marL="0" indent="0" defTabSz="914400">
              <a:lnSpc>
                <a:spcPct val="88000"/>
              </a:lnSpc>
              <a:spcBef>
                <a:spcPts val="400"/>
              </a:spcBef>
              <a:buNone/>
              <a:defRPr sz="1400" b="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sz="1400" cap="none" baseline="0">
                <a:solidFill>
                  <a:schemeClr val="bg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6BE6F8-B0A3-4F40-B385-1D35B5453A17}"/>
              </a:ext>
            </a:extLst>
          </p:cNvPr>
          <p:cNvSpPr/>
          <p:nvPr userDrawn="1"/>
        </p:nvSpPr>
        <p:spPr>
          <a:xfrm>
            <a:off x="461963" y="447675"/>
            <a:ext cx="11268073" cy="5962650"/>
          </a:xfrm>
          <a:prstGeom prst="rect">
            <a:avLst/>
          </a:prstGeom>
          <a:noFill/>
          <a:ln w="184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482FDC9-38E5-4715-8144-03735583153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62137" y="1226459"/>
            <a:ext cx="2998034" cy="4959350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0" indent="0">
              <a:spcBef>
                <a:spcPts val="800"/>
              </a:spcBef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F3C33C4-347B-4AE1-B834-C92EEC1F79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00948" y="1211219"/>
            <a:ext cx="3436916" cy="4359271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0" indent="0">
              <a:spcBef>
                <a:spcPts val="800"/>
              </a:spcBef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7E39E5-2BB0-D445-ABFF-1C52E6001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8158" y="5570913"/>
            <a:ext cx="1610437" cy="4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848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2AE7B3-5FEA-474B-85F2-8161BFC1EB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75A514-DC61-45A8-843D-185C2C482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ltGray">
          <a:xfrm>
            <a:off x="432619" y="447676"/>
            <a:ext cx="5034117" cy="5962650"/>
          </a:xfrm>
          <a:custGeom>
            <a:avLst/>
            <a:gdLst>
              <a:gd name="connsiteX0" fmla="*/ 0 w 4434349"/>
              <a:gd name="connsiteY0" fmla="*/ 0 h 5962650"/>
              <a:gd name="connsiteX1" fmla="*/ 4434349 w 4434349"/>
              <a:gd name="connsiteY1" fmla="*/ 0 h 5962650"/>
              <a:gd name="connsiteX2" fmla="*/ 4434349 w 4434349"/>
              <a:gd name="connsiteY2" fmla="*/ 5962650 h 5962650"/>
              <a:gd name="connsiteX3" fmla="*/ 0 w 4434349"/>
              <a:gd name="connsiteY3" fmla="*/ 5962650 h 5962650"/>
              <a:gd name="connsiteX4" fmla="*/ 0 w 4434349"/>
              <a:gd name="connsiteY4" fmla="*/ 0 h 5962650"/>
              <a:gd name="connsiteX0" fmla="*/ 0 w 5034117"/>
              <a:gd name="connsiteY0" fmla="*/ 0 h 5962650"/>
              <a:gd name="connsiteX1" fmla="*/ 5034117 w 5034117"/>
              <a:gd name="connsiteY1" fmla="*/ 9833 h 5962650"/>
              <a:gd name="connsiteX2" fmla="*/ 4434349 w 5034117"/>
              <a:gd name="connsiteY2" fmla="*/ 5962650 h 5962650"/>
              <a:gd name="connsiteX3" fmla="*/ 0 w 5034117"/>
              <a:gd name="connsiteY3" fmla="*/ 5962650 h 5962650"/>
              <a:gd name="connsiteX4" fmla="*/ 0 w 5034117"/>
              <a:gd name="connsiteY4" fmla="*/ 0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117" h="5962650">
                <a:moveTo>
                  <a:pt x="0" y="0"/>
                </a:moveTo>
                <a:lnTo>
                  <a:pt x="5034117" y="9833"/>
                </a:lnTo>
                <a:lnTo>
                  <a:pt x="4434349" y="5962650"/>
                </a:lnTo>
                <a:lnTo>
                  <a:pt x="0" y="59626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457200" tIns="0" rIns="731520" anchor="ctr" anchorCtr="0"/>
          <a:lstStyle>
            <a:lvl1pPr marL="0" indent="0">
              <a:lnSpc>
                <a:spcPct val="85000"/>
              </a:lnSpc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1800"/>
              </a:spcBef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2CC3881-64EF-4D51-BD0A-E07C2960C89A}"/>
              </a:ext>
            </a:extLst>
          </p:cNvPr>
          <p:cNvSpPr>
            <a:spLocks noEditPoints="1"/>
          </p:cNvSpPr>
          <p:nvPr userDrawn="1"/>
        </p:nvSpPr>
        <p:spPr bwMode="white">
          <a:xfrm>
            <a:off x="363794" y="362061"/>
            <a:ext cx="11464413" cy="6127229"/>
          </a:xfrm>
          <a:custGeom>
            <a:avLst/>
            <a:gdLst>
              <a:gd name="T0" fmla="*/ 0 w 7247"/>
              <a:gd name="T1" fmla="*/ 0 h 3876"/>
              <a:gd name="T2" fmla="*/ 0 w 7247"/>
              <a:gd name="T3" fmla="*/ 3876 h 3876"/>
              <a:gd name="T4" fmla="*/ 7247 w 7247"/>
              <a:gd name="T5" fmla="*/ 3876 h 3876"/>
              <a:gd name="T6" fmla="*/ 7247 w 7247"/>
              <a:gd name="T7" fmla="*/ 0 h 3876"/>
              <a:gd name="T8" fmla="*/ 0 w 7247"/>
              <a:gd name="T9" fmla="*/ 0 h 3876"/>
              <a:gd name="T10" fmla="*/ 117 w 7247"/>
              <a:gd name="T11" fmla="*/ 117 h 3876"/>
              <a:gd name="T12" fmla="*/ 3155 w 7247"/>
              <a:gd name="T13" fmla="*/ 117 h 3876"/>
              <a:gd name="T14" fmla="*/ 2763 w 7247"/>
              <a:gd name="T15" fmla="*/ 3759 h 3876"/>
              <a:gd name="T16" fmla="*/ 117 w 7247"/>
              <a:gd name="T17" fmla="*/ 3759 h 3876"/>
              <a:gd name="T18" fmla="*/ 117 w 7247"/>
              <a:gd name="T19" fmla="*/ 117 h 3876"/>
              <a:gd name="T20" fmla="*/ 7130 w 7247"/>
              <a:gd name="T21" fmla="*/ 3759 h 3876"/>
              <a:gd name="T22" fmla="*/ 2880 w 7247"/>
              <a:gd name="T23" fmla="*/ 3759 h 3876"/>
              <a:gd name="T24" fmla="*/ 3272 w 7247"/>
              <a:gd name="T25" fmla="*/ 117 h 3876"/>
              <a:gd name="T26" fmla="*/ 7130 w 7247"/>
              <a:gd name="T27" fmla="*/ 117 h 3876"/>
              <a:gd name="T28" fmla="*/ 7130 w 7247"/>
              <a:gd name="T29" fmla="*/ 3759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47" h="3876">
                <a:moveTo>
                  <a:pt x="0" y="0"/>
                </a:moveTo>
                <a:lnTo>
                  <a:pt x="0" y="3876"/>
                </a:lnTo>
                <a:lnTo>
                  <a:pt x="7247" y="3876"/>
                </a:lnTo>
                <a:lnTo>
                  <a:pt x="7247" y="0"/>
                </a:lnTo>
                <a:lnTo>
                  <a:pt x="0" y="0"/>
                </a:lnTo>
                <a:close/>
                <a:moveTo>
                  <a:pt x="117" y="117"/>
                </a:moveTo>
                <a:lnTo>
                  <a:pt x="3155" y="117"/>
                </a:lnTo>
                <a:lnTo>
                  <a:pt x="2763" y="3759"/>
                </a:lnTo>
                <a:lnTo>
                  <a:pt x="117" y="3759"/>
                </a:lnTo>
                <a:lnTo>
                  <a:pt x="117" y="117"/>
                </a:lnTo>
                <a:close/>
                <a:moveTo>
                  <a:pt x="7130" y="3759"/>
                </a:moveTo>
                <a:lnTo>
                  <a:pt x="2880" y="3759"/>
                </a:lnTo>
                <a:lnTo>
                  <a:pt x="3272" y="117"/>
                </a:lnTo>
                <a:lnTo>
                  <a:pt x="7130" y="117"/>
                </a:lnTo>
                <a:lnTo>
                  <a:pt x="7130" y="37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A4C7E4-56E3-1C4C-AF5A-9395E025F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719" y="5539771"/>
            <a:ext cx="1771799" cy="4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05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2AE7B3-5FEA-474B-85F2-8161BFC1EB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75A514-DC61-45A8-843D-185C2C482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619" y="447676"/>
            <a:ext cx="5034117" cy="5962650"/>
          </a:xfrm>
          <a:custGeom>
            <a:avLst/>
            <a:gdLst>
              <a:gd name="connsiteX0" fmla="*/ 0 w 4434349"/>
              <a:gd name="connsiteY0" fmla="*/ 0 h 5962650"/>
              <a:gd name="connsiteX1" fmla="*/ 4434349 w 4434349"/>
              <a:gd name="connsiteY1" fmla="*/ 0 h 5962650"/>
              <a:gd name="connsiteX2" fmla="*/ 4434349 w 4434349"/>
              <a:gd name="connsiteY2" fmla="*/ 5962650 h 5962650"/>
              <a:gd name="connsiteX3" fmla="*/ 0 w 4434349"/>
              <a:gd name="connsiteY3" fmla="*/ 5962650 h 5962650"/>
              <a:gd name="connsiteX4" fmla="*/ 0 w 4434349"/>
              <a:gd name="connsiteY4" fmla="*/ 0 h 5962650"/>
              <a:gd name="connsiteX0" fmla="*/ 0 w 5034117"/>
              <a:gd name="connsiteY0" fmla="*/ 0 h 5962650"/>
              <a:gd name="connsiteX1" fmla="*/ 5034117 w 5034117"/>
              <a:gd name="connsiteY1" fmla="*/ 9833 h 5962650"/>
              <a:gd name="connsiteX2" fmla="*/ 4434349 w 5034117"/>
              <a:gd name="connsiteY2" fmla="*/ 5962650 h 5962650"/>
              <a:gd name="connsiteX3" fmla="*/ 0 w 5034117"/>
              <a:gd name="connsiteY3" fmla="*/ 5962650 h 5962650"/>
              <a:gd name="connsiteX4" fmla="*/ 0 w 5034117"/>
              <a:gd name="connsiteY4" fmla="*/ 0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117" h="5962650">
                <a:moveTo>
                  <a:pt x="0" y="0"/>
                </a:moveTo>
                <a:lnTo>
                  <a:pt x="5034117" y="9833"/>
                </a:lnTo>
                <a:lnTo>
                  <a:pt x="4434349" y="5962650"/>
                </a:lnTo>
                <a:lnTo>
                  <a:pt x="0" y="59626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lIns="457200" tIns="0" rIns="731520" anchor="ctr" anchorCtr="0"/>
          <a:lstStyle>
            <a:lvl1pPr marL="0" indent="0">
              <a:lnSpc>
                <a:spcPct val="85000"/>
              </a:lnSpc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1800"/>
              </a:spcBef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2CC3881-64EF-4D51-BD0A-E07C2960C89A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363794" y="362061"/>
            <a:ext cx="11464413" cy="6127229"/>
          </a:xfrm>
          <a:custGeom>
            <a:avLst/>
            <a:gdLst>
              <a:gd name="T0" fmla="*/ 0 w 7247"/>
              <a:gd name="T1" fmla="*/ 0 h 3876"/>
              <a:gd name="T2" fmla="*/ 0 w 7247"/>
              <a:gd name="T3" fmla="*/ 3876 h 3876"/>
              <a:gd name="T4" fmla="*/ 7247 w 7247"/>
              <a:gd name="T5" fmla="*/ 3876 h 3876"/>
              <a:gd name="T6" fmla="*/ 7247 w 7247"/>
              <a:gd name="T7" fmla="*/ 0 h 3876"/>
              <a:gd name="T8" fmla="*/ 0 w 7247"/>
              <a:gd name="T9" fmla="*/ 0 h 3876"/>
              <a:gd name="T10" fmla="*/ 117 w 7247"/>
              <a:gd name="T11" fmla="*/ 117 h 3876"/>
              <a:gd name="T12" fmla="*/ 3155 w 7247"/>
              <a:gd name="T13" fmla="*/ 117 h 3876"/>
              <a:gd name="T14" fmla="*/ 2763 w 7247"/>
              <a:gd name="T15" fmla="*/ 3759 h 3876"/>
              <a:gd name="T16" fmla="*/ 117 w 7247"/>
              <a:gd name="T17" fmla="*/ 3759 h 3876"/>
              <a:gd name="T18" fmla="*/ 117 w 7247"/>
              <a:gd name="T19" fmla="*/ 117 h 3876"/>
              <a:gd name="T20" fmla="*/ 7130 w 7247"/>
              <a:gd name="T21" fmla="*/ 3759 h 3876"/>
              <a:gd name="T22" fmla="*/ 2880 w 7247"/>
              <a:gd name="T23" fmla="*/ 3759 h 3876"/>
              <a:gd name="T24" fmla="*/ 3272 w 7247"/>
              <a:gd name="T25" fmla="*/ 117 h 3876"/>
              <a:gd name="T26" fmla="*/ 7130 w 7247"/>
              <a:gd name="T27" fmla="*/ 117 h 3876"/>
              <a:gd name="T28" fmla="*/ 7130 w 7247"/>
              <a:gd name="T29" fmla="*/ 3759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47" h="3876">
                <a:moveTo>
                  <a:pt x="0" y="0"/>
                </a:moveTo>
                <a:lnTo>
                  <a:pt x="0" y="3876"/>
                </a:lnTo>
                <a:lnTo>
                  <a:pt x="7247" y="3876"/>
                </a:lnTo>
                <a:lnTo>
                  <a:pt x="7247" y="0"/>
                </a:lnTo>
                <a:lnTo>
                  <a:pt x="0" y="0"/>
                </a:lnTo>
                <a:close/>
                <a:moveTo>
                  <a:pt x="117" y="117"/>
                </a:moveTo>
                <a:lnTo>
                  <a:pt x="3155" y="117"/>
                </a:lnTo>
                <a:lnTo>
                  <a:pt x="2763" y="3759"/>
                </a:lnTo>
                <a:lnTo>
                  <a:pt x="117" y="3759"/>
                </a:lnTo>
                <a:lnTo>
                  <a:pt x="117" y="117"/>
                </a:lnTo>
                <a:close/>
                <a:moveTo>
                  <a:pt x="7130" y="3759"/>
                </a:moveTo>
                <a:lnTo>
                  <a:pt x="2880" y="3759"/>
                </a:lnTo>
                <a:lnTo>
                  <a:pt x="3272" y="117"/>
                </a:lnTo>
                <a:lnTo>
                  <a:pt x="7130" y="117"/>
                </a:lnTo>
                <a:lnTo>
                  <a:pt x="7130" y="37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8CD791-4C3C-9E43-AAD8-54C028B9F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269" y="5539813"/>
            <a:ext cx="1774699" cy="4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18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2AE7B3-5FEA-474B-85F2-8161BFC1EB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75A514-DC61-45A8-843D-185C2C482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619" y="447676"/>
            <a:ext cx="5034117" cy="5962650"/>
          </a:xfrm>
          <a:custGeom>
            <a:avLst/>
            <a:gdLst>
              <a:gd name="connsiteX0" fmla="*/ 0 w 4434349"/>
              <a:gd name="connsiteY0" fmla="*/ 0 h 5962650"/>
              <a:gd name="connsiteX1" fmla="*/ 4434349 w 4434349"/>
              <a:gd name="connsiteY1" fmla="*/ 0 h 5962650"/>
              <a:gd name="connsiteX2" fmla="*/ 4434349 w 4434349"/>
              <a:gd name="connsiteY2" fmla="*/ 5962650 h 5962650"/>
              <a:gd name="connsiteX3" fmla="*/ 0 w 4434349"/>
              <a:gd name="connsiteY3" fmla="*/ 5962650 h 5962650"/>
              <a:gd name="connsiteX4" fmla="*/ 0 w 4434349"/>
              <a:gd name="connsiteY4" fmla="*/ 0 h 5962650"/>
              <a:gd name="connsiteX0" fmla="*/ 0 w 5034117"/>
              <a:gd name="connsiteY0" fmla="*/ 0 h 5962650"/>
              <a:gd name="connsiteX1" fmla="*/ 5034117 w 5034117"/>
              <a:gd name="connsiteY1" fmla="*/ 9833 h 5962650"/>
              <a:gd name="connsiteX2" fmla="*/ 4434349 w 5034117"/>
              <a:gd name="connsiteY2" fmla="*/ 5962650 h 5962650"/>
              <a:gd name="connsiteX3" fmla="*/ 0 w 5034117"/>
              <a:gd name="connsiteY3" fmla="*/ 5962650 h 5962650"/>
              <a:gd name="connsiteX4" fmla="*/ 0 w 5034117"/>
              <a:gd name="connsiteY4" fmla="*/ 0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117" h="5962650">
                <a:moveTo>
                  <a:pt x="0" y="0"/>
                </a:moveTo>
                <a:lnTo>
                  <a:pt x="5034117" y="9833"/>
                </a:lnTo>
                <a:lnTo>
                  <a:pt x="4434349" y="5962650"/>
                </a:lnTo>
                <a:lnTo>
                  <a:pt x="0" y="59626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lIns="457200" tIns="0" rIns="731520" anchor="ctr" anchorCtr="0"/>
          <a:lstStyle>
            <a:lvl1pPr marL="0" indent="0">
              <a:lnSpc>
                <a:spcPct val="85000"/>
              </a:lnSpc>
              <a:buNone/>
              <a:defRPr sz="60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1800"/>
              </a:spcBef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2CC3881-64EF-4D51-BD0A-E07C2960C89A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363794" y="362061"/>
            <a:ext cx="11464413" cy="6127229"/>
          </a:xfrm>
          <a:custGeom>
            <a:avLst/>
            <a:gdLst>
              <a:gd name="T0" fmla="*/ 0 w 7247"/>
              <a:gd name="T1" fmla="*/ 0 h 3876"/>
              <a:gd name="T2" fmla="*/ 0 w 7247"/>
              <a:gd name="T3" fmla="*/ 3876 h 3876"/>
              <a:gd name="T4" fmla="*/ 7247 w 7247"/>
              <a:gd name="T5" fmla="*/ 3876 h 3876"/>
              <a:gd name="T6" fmla="*/ 7247 w 7247"/>
              <a:gd name="T7" fmla="*/ 0 h 3876"/>
              <a:gd name="T8" fmla="*/ 0 w 7247"/>
              <a:gd name="T9" fmla="*/ 0 h 3876"/>
              <a:gd name="T10" fmla="*/ 117 w 7247"/>
              <a:gd name="T11" fmla="*/ 117 h 3876"/>
              <a:gd name="T12" fmla="*/ 3155 w 7247"/>
              <a:gd name="T13" fmla="*/ 117 h 3876"/>
              <a:gd name="T14" fmla="*/ 2763 w 7247"/>
              <a:gd name="T15" fmla="*/ 3759 h 3876"/>
              <a:gd name="T16" fmla="*/ 117 w 7247"/>
              <a:gd name="T17" fmla="*/ 3759 h 3876"/>
              <a:gd name="T18" fmla="*/ 117 w 7247"/>
              <a:gd name="T19" fmla="*/ 117 h 3876"/>
              <a:gd name="T20" fmla="*/ 7130 w 7247"/>
              <a:gd name="T21" fmla="*/ 3759 h 3876"/>
              <a:gd name="T22" fmla="*/ 2880 w 7247"/>
              <a:gd name="T23" fmla="*/ 3759 h 3876"/>
              <a:gd name="T24" fmla="*/ 3272 w 7247"/>
              <a:gd name="T25" fmla="*/ 117 h 3876"/>
              <a:gd name="T26" fmla="*/ 7130 w 7247"/>
              <a:gd name="T27" fmla="*/ 117 h 3876"/>
              <a:gd name="T28" fmla="*/ 7130 w 7247"/>
              <a:gd name="T29" fmla="*/ 3759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47" h="3876">
                <a:moveTo>
                  <a:pt x="0" y="0"/>
                </a:moveTo>
                <a:lnTo>
                  <a:pt x="0" y="3876"/>
                </a:lnTo>
                <a:lnTo>
                  <a:pt x="7247" y="3876"/>
                </a:lnTo>
                <a:lnTo>
                  <a:pt x="7247" y="0"/>
                </a:lnTo>
                <a:lnTo>
                  <a:pt x="0" y="0"/>
                </a:lnTo>
                <a:close/>
                <a:moveTo>
                  <a:pt x="117" y="117"/>
                </a:moveTo>
                <a:lnTo>
                  <a:pt x="3155" y="117"/>
                </a:lnTo>
                <a:lnTo>
                  <a:pt x="2763" y="3759"/>
                </a:lnTo>
                <a:lnTo>
                  <a:pt x="117" y="3759"/>
                </a:lnTo>
                <a:lnTo>
                  <a:pt x="117" y="117"/>
                </a:lnTo>
                <a:close/>
                <a:moveTo>
                  <a:pt x="7130" y="3759"/>
                </a:moveTo>
                <a:lnTo>
                  <a:pt x="2880" y="3759"/>
                </a:lnTo>
                <a:lnTo>
                  <a:pt x="3272" y="117"/>
                </a:lnTo>
                <a:lnTo>
                  <a:pt x="7130" y="117"/>
                </a:lnTo>
                <a:lnTo>
                  <a:pt x="7130" y="375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CCA6B0-B68D-DB4F-8078-D4FB73664B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269" y="5539813"/>
            <a:ext cx="1774699" cy="4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203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in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2AE7B3-5FEA-474B-85F2-8161BFC1EB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57" y="69979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75A514-DC61-45A8-843D-185C2C482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ltGray">
          <a:xfrm>
            <a:off x="432619" y="447676"/>
            <a:ext cx="5034117" cy="5962650"/>
          </a:xfrm>
          <a:custGeom>
            <a:avLst/>
            <a:gdLst>
              <a:gd name="connsiteX0" fmla="*/ 0 w 4434349"/>
              <a:gd name="connsiteY0" fmla="*/ 0 h 5962650"/>
              <a:gd name="connsiteX1" fmla="*/ 4434349 w 4434349"/>
              <a:gd name="connsiteY1" fmla="*/ 0 h 5962650"/>
              <a:gd name="connsiteX2" fmla="*/ 4434349 w 4434349"/>
              <a:gd name="connsiteY2" fmla="*/ 5962650 h 5962650"/>
              <a:gd name="connsiteX3" fmla="*/ 0 w 4434349"/>
              <a:gd name="connsiteY3" fmla="*/ 5962650 h 5962650"/>
              <a:gd name="connsiteX4" fmla="*/ 0 w 4434349"/>
              <a:gd name="connsiteY4" fmla="*/ 0 h 5962650"/>
              <a:gd name="connsiteX0" fmla="*/ 0 w 5034117"/>
              <a:gd name="connsiteY0" fmla="*/ 0 h 5962650"/>
              <a:gd name="connsiteX1" fmla="*/ 5034117 w 5034117"/>
              <a:gd name="connsiteY1" fmla="*/ 9833 h 5962650"/>
              <a:gd name="connsiteX2" fmla="*/ 4434349 w 5034117"/>
              <a:gd name="connsiteY2" fmla="*/ 5962650 h 5962650"/>
              <a:gd name="connsiteX3" fmla="*/ 0 w 5034117"/>
              <a:gd name="connsiteY3" fmla="*/ 5962650 h 5962650"/>
              <a:gd name="connsiteX4" fmla="*/ 0 w 5034117"/>
              <a:gd name="connsiteY4" fmla="*/ 0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117" h="5962650">
                <a:moveTo>
                  <a:pt x="0" y="0"/>
                </a:moveTo>
                <a:lnTo>
                  <a:pt x="5034117" y="9833"/>
                </a:lnTo>
                <a:lnTo>
                  <a:pt x="4434349" y="5962650"/>
                </a:lnTo>
                <a:lnTo>
                  <a:pt x="0" y="59626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457200" tIns="0" rIns="73152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1800"/>
              </a:spcBef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2CC3881-64EF-4D51-BD0A-E07C2960C89A}"/>
              </a:ext>
            </a:extLst>
          </p:cNvPr>
          <p:cNvSpPr>
            <a:spLocks noEditPoints="1"/>
          </p:cNvSpPr>
          <p:nvPr userDrawn="1"/>
        </p:nvSpPr>
        <p:spPr bwMode="white">
          <a:xfrm>
            <a:off x="363794" y="362061"/>
            <a:ext cx="11464413" cy="6127229"/>
          </a:xfrm>
          <a:custGeom>
            <a:avLst/>
            <a:gdLst>
              <a:gd name="T0" fmla="*/ 0 w 7247"/>
              <a:gd name="T1" fmla="*/ 0 h 3876"/>
              <a:gd name="T2" fmla="*/ 0 w 7247"/>
              <a:gd name="T3" fmla="*/ 3876 h 3876"/>
              <a:gd name="T4" fmla="*/ 7247 w 7247"/>
              <a:gd name="T5" fmla="*/ 3876 h 3876"/>
              <a:gd name="T6" fmla="*/ 7247 w 7247"/>
              <a:gd name="T7" fmla="*/ 0 h 3876"/>
              <a:gd name="T8" fmla="*/ 0 w 7247"/>
              <a:gd name="T9" fmla="*/ 0 h 3876"/>
              <a:gd name="T10" fmla="*/ 117 w 7247"/>
              <a:gd name="T11" fmla="*/ 117 h 3876"/>
              <a:gd name="T12" fmla="*/ 3155 w 7247"/>
              <a:gd name="T13" fmla="*/ 117 h 3876"/>
              <a:gd name="T14" fmla="*/ 2763 w 7247"/>
              <a:gd name="T15" fmla="*/ 3759 h 3876"/>
              <a:gd name="T16" fmla="*/ 117 w 7247"/>
              <a:gd name="T17" fmla="*/ 3759 h 3876"/>
              <a:gd name="T18" fmla="*/ 117 w 7247"/>
              <a:gd name="T19" fmla="*/ 117 h 3876"/>
              <a:gd name="T20" fmla="*/ 7130 w 7247"/>
              <a:gd name="T21" fmla="*/ 3759 h 3876"/>
              <a:gd name="T22" fmla="*/ 2880 w 7247"/>
              <a:gd name="T23" fmla="*/ 3759 h 3876"/>
              <a:gd name="T24" fmla="*/ 3272 w 7247"/>
              <a:gd name="T25" fmla="*/ 117 h 3876"/>
              <a:gd name="T26" fmla="*/ 7130 w 7247"/>
              <a:gd name="T27" fmla="*/ 117 h 3876"/>
              <a:gd name="T28" fmla="*/ 7130 w 7247"/>
              <a:gd name="T29" fmla="*/ 3759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47" h="3876">
                <a:moveTo>
                  <a:pt x="0" y="0"/>
                </a:moveTo>
                <a:lnTo>
                  <a:pt x="0" y="3876"/>
                </a:lnTo>
                <a:lnTo>
                  <a:pt x="7247" y="3876"/>
                </a:lnTo>
                <a:lnTo>
                  <a:pt x="7247" y="0"/>
                </a:lnTo>
                <a:lnTo>
                  <a:pt x="0" y="0"/>
                </a:lnTo>
                <a:close/>
                <a:moveTo>
                  <a:pt x="117" y="117"/>
                </a:moveTo>
                <a:lnTo>
                  <a:pt x="3155" y="117"/>
                </a:lnTo>
                <a:lnTo>
                  <a:pt x="2763" y="3759"/>
                </a:lnTo>
                <a:lnTo>
                  <a:pt x="117" y="3759"/>
                </a:lnTo>
                <a:lnTo>
                  <a:pt x="117" y="117"/>
                </a:lnTo>
                <a:close/>
                <a:moveTo>
                  <a:pt x="7130" y="3759"/>
                </a:moveTo>
                <a:lnTo>
                  <a:pt x="2880" y="3759"/>
                </a:lnTo>
                <a:lnTo>
                  <a:pt x="3272" y="117"/>
                </a:lnTo>
                <a:lnTo>
                  <a:pt x="7130" y="117"/>
                </a:lnTo>
                <a:lnTo>
                  <a:pt x="7130" y="37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9025E7-B45B-CC46-B636-9055280FC0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719" y="5539771"/>
            <a:ext cx="1771799" cy="4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662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in 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2AE7B3-5FEA-474B-85F2-8161BFC1EB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75A514-DC61-45A8-843D-185C2C482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619" y="447676"/>
            <a:ext cx="5034117" cy="5962650"/>
          </a:xfrm>
          <a:custGeom>
            <a:avLst/>
            <a:gdLst>
              <a:gd name="connsiteX0" fmla="*/ 0 w 4434349"/>
              <a:gd name="connsiteY0" fmla="*/ 0 h 5962650"/>
              <a:gd name="connsiteX1" fmla="*/ 4434349 w 4434349"/>
              <a:gd name="connsiteY1" fmla="*/ 0 h 5962650"/>
              <a:gd name="connsiteX2" fmla="*/ 4434349 w 4434349"/>
              <a:gd name="connsiteY2" fmla="*/ 5962650 h 5962650"/>
              <a:gd name="connsiteX3" fmla="*/ 0 w 4434349"/>
              <a:gd name="connsiteY3" fmla="*/ 5962650 h 5962650"/>
              <a:gd name="connsiteX4" fmla="*/ 0 w 4434349"/>
              <a:gd name="connsiteY4" fmla="*/ 0 h 5962650"/>
              <a:gd name="connsiteX0" fmla="*/ 0 w 5034117"/>
              <a:gd name="connsiteY0" fmla="*/ 0 h 5962650"/>
              <a:gd name="connsiteX1" fmla="*/ 5034117 w 5034117"/>
              <a:gd name="connsiteY1" fmla="*/ 9833 h 5962650"/>
              <a:gd name="connsiteX2" fmla="*/ 4434349 w 5034117"/>
              <a:gd name="connsiteY2" fmla="*/ 5962650 h 5962650"/>
              <a:gd name="connsiteX3" fmla="*/ 0 w 5034117"/>
              <a:gd name="connsiteY3" fmla="*/ 5962650 h 5962650"/>
              <a:gd name="connsiteX4" fmla="*/ 0 w 5034117"/>
              <a:gd name="connsiteY4" fmla="*/ 0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117" h="5962650">
                <a:moveTo>
                  <a:pt x="0" y="0"/>
                </a:moveTo>
                <a:lnTo>
                  <a:pt x="5034117" y="9833"/>
                </a:lnTo>
                <a:lnTo>
                  <a:pt x="4434349" y="5962650"/>
                </a:lnTo>
                <a:lnTo>
                  <a:pt x="0" y="59626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lIns="457200" tIns="0" rIns="73152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1800"/>
              </a:spcBef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2CC3881-64EF-4D51-BD0A-E07C2960C89A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363794" y="362061"/>
            <a:ext cx="11464413" cy="6127229"/>
          </a:xfrm>
          <a:custGeom>
            <a:avLst/>
            <a:gdLst>
              <a:gd name="T0" fmla="*/ 0 w 7247"/>
              <a:gd name="T1" fmla="*/ 0 h 3876"/>
              <a:gd name="T2" fmla="*/ 0 w 7247"/>
              <a:gd name="T3" fmla="*/ 3876 h 3876"/>
              <a:gd name="T4" fmla="*/ 7247 w 7247"/>
              <a:gd name="T5" fmla="*/ 3876 h 3876"/>
              <a:gd name="T6" fmla="*/ 7247 w 7247"/>
              <a:gd name="T7" fmla="*/ 0 h 3876"/>
              <a:gd name="T8" fmla="*/ 0 w 7247"/>
              <a:gd name="T9" fmla="*/ 0 h 3876"/>
              <a:gd name="T10" fmla="*/ 117 w 7247"/>
              <a:gd name="T11" fmla="*/ 117 h 3876"/>
              <a:gd name="T12" fmla="*/ 3155 w 7247"/>
              <a:gd name="T13" fmla="*/ 117 h 3876"/>
              <a:gd name="T14" fmla="*/ 2763 w 7247"/>
              <a:gd name="T15" fmla="*/ 3759 h 3876"/>
              <a:gd name="T16" fmla="*/ 117 w 7247"/>
              <a:gd name="T17" fmla="*/ 3759 h 3876"/>
              <a:gd name="T18" fmla="*/ 117 w 7247"/>
              <a:gd name="T19" fmla="*/ 117 h 3876"/>
              <a:gd name="T20" fmla="*/ 7130 w 7247"/>
              <a:gd name="T21" fmla="*/ 3759 h 3876"/>
              <a:gd name="T22" fmla="*/ 2880 w 7247"/>
              <a:gd name="T23" fmla="*/ 3759 h 3876"/>
              <a:gd name="T24" fmla="*/ 3272 w 7247"/>
              <a:gd name="T25" fmla="*/ 117 h 3876"/>
              <a:gd name="T26" fmla="*/ 7130 w 7247"/>
              <a:gd name="T27" fmla="*/ 117 h 3876"/>
              <a:gd name="T28" fmla="*/ 7130 w 7247"/>
              <a:gd name="T29" fmla="*/ 3759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47" h="3876">
                <a:moveTo>
                  <a:pt x="0" y="0"/>
                </a:moveTo>
                <a:lnTo>
                  <a:pt x="0" y="3876"/>
                </a:lnTo>
                <a:lnTo>
                  <a:pt x="7247" y="3876"/>
                </a:lnTo>
                <a:lnTo>
                  <a:pt x="7247" y="0"/>
                </a:lnTo>
                <a:lnTo>
                  <a:pt x="0" y="0"/>
                </a:lnTo>
                <a:close/>
                <a:moveTo>
                  <a:pt x="117" y="117"/>
                </a:moveTo>
                <a:lnTo>
                  <a:pt x="3155" y="117"/>
                </a:lnTo>
                <a:lnTo>
                  <a:pt x="2763" y="3759"/>
                </a:lnTo>
                <a:lnTo>
                  <a:pt x="117" y="3759"/>
                </a:lnTo>
                <a:lnTo>
                  <a:pt x="117" y="117"/>
                </a:lnTo>
                <a:close/>
                <a:moveTo>
                  <a:pt x="7130" y="3759"/>
                </a:moveTo>
                <a:lnTo>
                  <a:pt x="2880" y="3759"/>
                </a:lnTo>
                <a:lnTo>
                  <a:pt x="3272" y="117"/>
                </a:lnTo>
                <a:lnTo>
                  <a:pt x="7130" y="117"/>
                </a:lnTo>
                <a:lnTo>
                  <a:pt x="7130" y="37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A39166-164D-EA4C-AA84-1B0C9DBF7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269" y="5539813"/>
            <a:ext cx="1774699" cy="4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157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in 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2AE7B3-5FEA-474B-85F2-8161BFC1EB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75A514-DC61-45A8-843D-185C2C482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619" y="447676"/>
            <a:ext cx="5034117" cy="5962650"/>
          </a:xfrm>
          <a:custGeom>
            <a:avLst/>
            <a:gdLst>
              <a:gd name="connsiteX0" fmla="*/ 0 w 4434349"/>
              <a:gd name="connsiteY0" fmla="*/ 0 h 5962650"/>
              <a:gd name="connsiteX1" fmla="*/ 4434349 w 4434349"/>
              <a:gd name="connsiteY1" fmla="*/ 0 h 5962650"/>
              <a:gd name="connsiteX2" fmla="*/ 4434349 w 4434349"/>
              <a:gd name="connsiteY2" fmla="*/ 5962650 h 5962650"/>
              <a:gd name="connsiteX3" fmla="*/ 0 w 4434349"/>
              <a:gd name="connsiteY3" fmla="*/ 5962650 h 5962650"/>
              <a:gd name="connsiteX4" fmla="*/ 0 w 4434349"/>
              <a:gd name="connsiteY4" fmla="*/ 0 h 5962650"/>
              <a:gd name="connsiteX0" fmla="*/ 0 w 5034117"/>
              <a:gd name="connsiteY0" fmla="*/ 0 h 5962650"/>
              <a:gd name="connsiteX1" fmla="*/ 5034117 w 5034117"/>
              <a:gd name="connsiteY1" fmla="*/ 9833 h 5962650"/>
              <a:gd name="connsiteX2" fmla="*/ 4434349 w 5034117"/>
              <a:gd name="connsiteY2" fmla="*/ 5962650 h 5962650"/>
              <a:gd name="connsiteX3" fmla="*/ 0 w 5034117"/>
              <a:gd name="connsiteY3" fmla="*/ 5962650 h 5962650"/>
              <a:gd name="connsiteX4" fmla="*/ 0 w 5034117"/>
              <a:gd name="connsiteY4" fmla="*/ 0 h 59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117" h="5962650">
                <a:moveTo>
                  <a:pt x="0" y="0"/>
                </a:moveTo>
                <a:lnTo>
                  <a:pt x="5034117" y="9833"/>
                </a:lnTo>
                <a:lnTo>
                  <a:pt x="4434349" y="5962650"/>
                </a:lnTo>
                <a:lnTo>
                  <a:pt x="0" y="59626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lIns="457200" tIns="0" rIns="731520" anchor="ctr" anchorCtr="0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1800"/>
              </a:spcBef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2CC3881-64EF-4D51-BD0A-E07C2960C89A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363794" y="362061"/>
            <a:ext cx="11464413" cy="6127229"/>
          </a:xfrm>
          <a:custGeom>
            <a:avLst/>
            <a:gdLst>
              <a:gd name="T0" fmla="*/ 0 w 7247"/>
              <a:gd name="T1" fmla="*/ 0 h 3876"/>
              <a:gd name="T2" fmla="*/ 0 w 7247"/>
              <a:gd name="T3" fmla="*/ 3876 h 3876"/>
              <a:gd name="T4" fmla="*/ 7247 w 7247"/>
              <a:gd name="T5" fmla="*/ 3876 h 3876"/>
              <a:gd name="T6" fmla="*/ 7247 w 7247"/>
              <a:gd name="T7" fmla="*/ 0 h 3876"/>
              <a:gd name="T8" fmla="*/ 0 w 7247"/>
              <a:gd name="T9" fmla="*/ 0 h 3876"/>
              <a:gd name="T10" fmla="*/ 117 w 7247"/>
              <a:gd name="T11" fmla="*/ 117 h 3876"/>
              <a:gd name="T12" fmla="*/ 3155 w 7247"/>
              <a:gd name="T13" fmla="*/ 117 h 3876"/>
              <a:gd name="T14" fmla="*/ 2763 w 7247"/>
              <a:gd name="T15" fmla="*/ 3759 h 3876"/>
              <a:gd name="T16" fmla="*/ 117 w 7247"/>
              <a:gd name="T17" fmla="*/ 3759 h 3876"/>
              <a:gd name="T18" fmla="*/ 117 w 7247"/>
              <a:gd name="T19" fmla="*/ 117 h 3876"/>
              <a:gd name="T20" fmla="*/ 7130 w 7247"/>
              <a:gd name="T21" fmla="*/ 3759 h 3876"/>
              <a:gd name="T22" fmla="*/ 2880 w 7247"/>
              <a:gd name="T23" fmla="*/ 3759 h 3876"/>
              <a:gd name="T24" fmla="*/ 3272 w 7247"/>
              <a:gd name="T25" fmla="*/ 117 h 3876"/>
              <a:gd name="T26" fmla="*/ 7130 w 7247"/>
              <a:gd name="T27" fmla="*/ 117 h 3876"/>
              <a:gd name="T28" fmla="*/ 7130 w 7247"/>
              <a:gd name="T29" fmla="*/ 3759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47" h="3876">
                <a:moveTo>
                  <a:pt x="0" y="0"/>
                </a:moveTo>
                <a:lnTo>
                  <a:pt x="0" y="3876"/>
                </a:lnTo>
                <a:lnTo>
                  <a:pt x="7247" y="3876"/>
                </a:lnTo>
                <a:lnTo>
                  <a:pt x="7247" y="0"/>
                </a:lnTo>
                <a:lnTo>
                  <a:pt x="0" y="0"/>
                </a:lnTo>
                <a:close/>
                <a:moveTo>
                  <a:pt x="117" y="117"/>
                </a:moveTo>
                <a:lnTo>
                  <a:pt x="3155" y="117"/>
                </a:lnTo>
                <a:lnTo>
                  <a:pt x="2763" y="3759"/>
                </a:lnTo>
                <a:lnTo>
                  <a:pt x="117" y="3759"/>
                </a:lnTo>
                <a:lnTo>
                  <a:pt x="117" y="117"/>
                </a:lnTo>
                <a:close/>
                <a:moveTo>
                  <a:pt x="7130" y="3759"/>
                </a:moveTo>
                <a:lnTo>
                  <a:pt x="2880" y="3759"/>
                </a:lnTo>
                <a:lnTo>
                  <a:pt x="3272" y="117"/>
                </a:lnTo>
                <a:lnTo>
                  <a:pt x="7130" y="117"/>
                </a:lnTo>
                <a:lnTo>
                  <a:pt x="7130" y="375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398E68-D948-8448-BE44-2EB01BA3D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269" y="5539813"/>
            <a:ext cx="1774699" cy="4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68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in Us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C3327F-DE6F-4243-AF61-681199099A2B}"/>
              </a:ext>
            </a:extLst>
          </p:cNvPr>
          <p:cNvSpPr/>
          <p:nvPr userDrawn="1"/>
        </p:nvSpPr>
        <p:spPr>
          <a:xfrm>
            <a:off x="461963" y="447675"/>
            <a:ext cx="11268073" cy="5962650"/>
          </a:xfrm>
          <a:prstGeom prst="rect">
            <a:avLst/>
          </a:prstGeom>
          <a:noFill/>
          <a:ln w="184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401AB3-4443-4069-8501-813589C8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665" y="854462"/>
            <a:ext cx="9193162" cy="5241537"/>
          </a:xfrm>
        </p:spPr>
        <p:txBody>
          <a:bodyPr tIns="1005840" anchor="ctr" anchorCtr="0"/>
          <a:lstStyle>
            <a:lvl1pPr>
              <a:defRPr sz="6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C8D4B6-4C3E-40CF-84F5-3CAEE9BA4476}"/>
              </a:ext>
            </a:extLst>
          </p:cNvPr>
          <p:cNvGrpSpPr/>
          <p:nvPr userDrawn="1"/>
        </p:nvGrpSpPr>
        <p:grpSpPr>
          <a:xfrm>
            <a:off x="12379568" y="1798976"/>
            <a:ext cx="1720254" cy="5059024"/>
            <a:chOff x="12379568" y="3294401"/>
            <a:chExt cx="1697675" cy="505902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55070C1-1402-4679-A64C-234F5A9294E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79569" y="3294401"/>
              <a:ext cx="15734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1F4440-129C-40EB-810B-338BC6AF6264}"/>
                </a:ext>
              </a:extLst>
            </p:cNvPr>
            <p:cNvSpPr txBox="1"/>
            <p:nvPr userDrawn="1"/>
          </p:nvSpPr>
          <p:spPr>
            <a:xfrm>
              <a:off x="12379568" y="3429000"/>
              <a:ext cx="1697675" cy="492442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91440" rIns="91440" bIns="91440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TO ADD A PICTURE: </a:t>
              </a:r>
            </a:p>
            <a:p>
              <a:pPr marL="112713" indent="-11271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Click on the image placeholder icon</a:t>
              </a:r>
            </a:p>
            <a:p>
              <a:pPr marL="112713" indent="-11271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Navigate to the desired image and insert it</a:t>
              </a:r>
            </a:p>
            <a:p>
              <a:pPr marL="112713" indent="-11271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With the picture selected, send it to the back so that the overlay frame and logo show (Home Tab &gt; Arrange &gt; Send to Back)</a:t>
              </a:r>
            </a:p>
            <a:p>
              <a:pPr marL="112713" indent="-112713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+mj-lt"/>
                </a:rPr>
                <a:t>If you accidentally delete the overlay frame and logo, you can find another copy on the master layout (View Tab &gt; Slide Master). Copy it, return to Normal View, and paste them in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37EF393-356E-AA47-93E1-3D6017331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5394" y="5575980"/>
            <a:ext cx="1611957" cy="4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906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in Us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401AB3-4443-4069-8501-813589C8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665" y="854462"/>
            <a:ext cx="9193162" cy="5241537"/>
          </a:xfrm>
        </p:spPr>
        <p:txBody>
          <a:bodyPr tIns="1005840" anchor="ctr" anchorCtr="0"/>
          <a:lstStyle>
            <a:lvl1pPr>
              <a:defRPr sz="6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912E6-8ABE-4D42-B887-0E120EF33B76}"/>
              </a:ext>
            </a:extLst>
          </p:cNvPr>
          <p:cNvSpPr/>
          <p:nvPr userDrawn="1"/>
        </p:nvSpPr>
        <p:spPr>
          <a:xfrm>
            <a:off x="461963" y="447675"/>
            <a:ext cx="11268073" cy="5962650"/>
          </a:xfrm>
          <a:prstGeom prst="rect">
            <a:avLst/>
          </a:prstGeom>
          <a:noFill/>
          <a:ln w="184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19669-7B78-9143-801E-ABD3C4717E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6695" y="5570913"/>
            <a:ext cx="1613363" cy="4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78745-0AEC-8173-619D-E3133B09C2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9621" y="6445897"/>
            <a:ext cx="1685724" cy="3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in Us Tex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401AB3-4443-4069-8501-813589C8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665" y="854462"/>
            <a:ext cx="9193162" cy="5241537"/>
          </a:xfrm>
        </p:spPr>
        <p:txBody>
          <a:bodyPr tIns="1005840" anchor="ctr" anchorCtr="0"/>
          <a:lstStyle>
            <a:lvl1pPr>
              <a:defRPr sz="6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912E6-8ABE-4D42-B887-0E120EF33B76}"/>
              </a:ext>
            </a:extLst>
          </p:cNvPr>
          <p:cNvSpPr/>
          <p:nvPr userDrawn="1"/>
        </p:nvSpPr>
        <p:spPr>
          <a:xfrm>
            <a:off x="461963" y="447675"/>
            <a:ext cx="11268073" cy="5962650"/>
          </a:xfrm>
          <a:prstGeom prst="rect">
            <a:avLst/>
          </a:prstGeom>
          <a:noFill/>
          <a:ln w="184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5B2EB-9258-0348-A471-3967A8C68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6695" y="5570913"/>
            <a:ext cx="1613363" cy="4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491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CB791-9648-4D61-81CD-0015B2ED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D3BC-ECEA-4736-8442-17C48683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6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33E220-33A0-4340-BD3F-EBAB98A66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8076" y="6349520"/>
            <a:ext cx="1685724" cy="3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9EDDFB-6690-4539-8B9C-8D36117E89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8076" y="6349520"/>
            <a:ext cx="1685724" cy="3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47" Type="http://schemas.openxmlformats.org/officeDocument/2006/relationships/theme" Target="../theme/theme3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slideLayout" Target="../slideLayouts/slideLayout70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4" Type="http://schemas.openxmlformats.org/officeDocument/2006/relationships/slideLayout" Target="../slideLayouts/slideLayout69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4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BEA1C4-2315-42AC-8F09-C56A936E00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DFE0369F-2CCA-4AB3-8BCC-2311C4868D3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08" y="6445090"/>
            <a:ext cx="1529950" cy="3441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2AD035-B725-46D7-8F5E-19257446A513}"/>
              </a:ext>
            </a:extLst>
          </p:cNvPr>
          <p:cNvSpPr txBox="1"/>
          <p:nvPr userDrawn="1"/>
        </p:nvSpPr>
        <p:spPr>
          <a:xfrm>
            <a:off x="214542" y="6478688"/>
            <a:ext cx="3096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www.coloradofuturescsu.org</a:t>
            </a:r>
          </a:p>
        </p:txBody>
      </p:sp>
    </p:spTree>
    <p:extLst>
      <p:ext uri="{BB962C8B-B14F-4D97-AF65-F5344CB8AC3E}">
        <p14:creationId xmlns:p14="http://schemas.microsoft.com/office/powerpoint/2010/main" val="80467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BF55D-BFD2-4405-A961-A142B8B1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854463"/>
            <a:ext cx="11028362" cy="41549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6034C-73F2-4775-8269-E838B5F9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276" y="2124424"/>
            <a:ext cx="10794124" cy="39715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15E38-067A-43FA-B0E3-47A1EC45C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240" y="6529281"/>
            <a:ext cx="13716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986BD3BC-ECEA-4736-8442-17C48683CD7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C6D4ED-F0D2-4947-95CF-C84C569FD0F0}"/>
              </a:ext>
            </a:extLst>
          </p:cNvPr>
          <p:cNvCxnSpPr>
            <a:cxnSpLocks/>
          </p:cNvCxnSpPr>
          <p:nvPr userDrawn="1"/>
        </p:nvCxnSpPr>
        <p:spPr>
          <a:xfrm>
            <a:off x="11418570" y="6507147"/>
            <a:ext cx="0" cy="128016"/>
          </a:xfrm>
          <a:prstGeom prst="line">
            <a:avLst/>
          </a:prstGeom>
          <a:ln w="63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F4918-88C9-124D-83A5-9479FA29F212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4634" y="6468129"/>
            <a:ext cx="909183" cy="2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1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19" r:id="rId44"/>
    <p:sldLayoutId id="2147483720" r:id="rId45"/>
    <p:sldLayoutId id="2147483721" r:id="rId4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rgbClr val="445C8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rgbClr val="8293A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rgbClr val="8293A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rgbClr val="8293A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8">
          <p15:clr>
            <a:srgbClr val="F26B43"/>
          </p15:clr>
        </p15:guide>
        <p15:guide id="2" pos="349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1336">
          <p15:clr>
            <a:srgbClr val="F26B43"/>
          </p15:clr>
        </p15:guide>
        <p15:guide id="5" orient="horz" pos="3840">
          <p15:clr>
            <a:srgbClr val="F26B43"/>
          </p15:clr>
        </p15:guide>
        <p15:guide id="6" pos="7296">
          <p15:clr>
            <a:srgbClr val="F26B43"/>
          </p15:clr>
        </p15:guide>
        <p15:guide id="7" pos="496">
          <p15:clr>
            <a:srgbClr val="F26B43"/>
          </p15:clr>
        </p15:guide>
        <p15:guide id="8" pos="3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4" Type="http://schemas.openxmlformats.org/officeDocument/2006/relationships/hyperlink" Target="about:blan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C9704-2103-4E4A-BB40-E773A8B68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086" y="4550229"/>
            <a:ext cx="10515600" cy="10576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orbel" panose="020B0503020204020204" pitchFamily="34" charset="0"/>
              </a:rPr>
              <a:t>Data as a tool to preserve unsubsidized affordable housing:</a:t>
            </a:r>
            <a:br>
              <a:rPr lang="en-US" sz="2900" dirty="0">
                <a:latin typeface="Corbel" panose="020B0503020204020204" pitchFamily="34" charset="0"/>
              </a:rPr>
            </a:br>
            <a:r>
              <a:rPr lang="en-US" sz="2700" dirty="0">
                <a:latin typeface="Corbel" panose="020B0503020204020204" pitchFamily="34" charset="0"/>
              </a:rPr>
              <a:t>Using property records to identify small-medium sized multifamily properties as a source of affordable housing in metro Denver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F91DD-5825-441D-8CE4-DF11F7AA4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99" y="5727515"/>
            <a:ext cx="10925101" cy="515477"/>
          </a:xfrm>
        </p:spPr>
        <p:txBody>
          <a:bodyPr>
            <a:normAutofit/>
          </a:bodyPr>
          <a:lstStyle/>
          <a:p>
            <a:pPr algn="ctr"/>
            <a:r>
              <a:rPr 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NNIP Webinar | November 16, 2023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899ED3-D89F-416E-9E88-5AEA7EFEC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850" y="615009"/>
            <a:ext cx="3238222" cy="728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1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Corbel" panose="020B0503020204020204" pitchFamily="34" charset="0"/>
                <a:cs typeface="GT Walsheim Regular"/>
              </a:rPr>
              <a:t>Context Timeline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457" y="1922552"/>
            <a:ext cx="11719536" cy="3077534"/>
            <a:chOff x="438913" y="5409211"/>
            <a:chExt cx="23439071" cy="6155067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438913" y="10924198"/>
              <a:ext cx="23231906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3606272" y="10284118"/>
              <a:ext cx="1280160" cy="128016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1793" y="6565393"/>
              <a:ext cx="3767328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Regional Equity Atlas 1.0</a:t>
              </a:r>
            </a:p>
            <a:p>
              <a:r>
                <a:rPr lang="en-US" sz="1100" b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Developed to ensure public investment in rail &amp; bus provided greater access to opportunity; indicators included population, access to housing, jobs, health care. Static maps and data.</a:t>
              </a:r>
              <a:endParaRPr lang="en-US" sz="11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5969" y="6854871"/>
              <a:ext cx="3639312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Regional Equity Atlas 2.0</a:t>
              </a:r>
            </a:p>
            <a:p>
              <a:r>
                <a:rPr lang="en-US" sz="1100" b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Online interactive tool that created maps and summaries of statistics for areas of interest in the region. Funded via the Sustainable Communities Initiative.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09561" y="5409211"/>
              <a:ext cx="4462272" cy="406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 Decommissioned and Reimagined</a:t>
              </a:r>
            </a:p>
            <a:p>
              <a:r>
                <a:rPr lang="en-US" sz="1100" b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With support from SPARCC, MHC began conversations on a new interactive tool designed for and with community organizers, nonprofit housing developers.</a:t>
              </a:r>
            </a:p>
            <a:p>
              <a:endParaRPr lang="en-US" sz="11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r>
                <a:rPr lang="en-US" sz="1200" u="sng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Housing Preservation Network</a:t>
              </a:r>
            </a:p>
            <a:p>
              <a:r>
                <a:rPr lang="en-US" sz="1200" u="sng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Established</a:t>
              </a:r>
            </a:p>
            <a:p>
              <a:r>
                <a:rPr lang="en-US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Focus on SMMF</a:t>
              </a:r>
              <a:endParaRPr lang="en-US" sz="11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342344" y="7031527"/>
              <a:ext cx="3840480" cy="2246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Community Alert Database</a:t>
              </a:r>
            </a:p>
            <a:p>
              <a:r>
                <a:rPr lang="en-US" sz="1100" b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CFC creates CAD - Focus on communities at risk of displacement using diverse data sets to tell the narrative – who controls properties?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66592" y="5409211"/>
              <a:ext cx="3749040" cy="227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Integration with Housing Preservation Network</a:t>
              </a:r>
            </a:p>
            <a:p>
              <a:r>
                <a:rPr lang="en-US" sz="11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CHFA agrees to develop front-end tool for housing preservation workgroup. Database updated.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128944" y="6745105"/>
              <a:ext cx="3749040" cy="2616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Preservation Fund and Reassessment Update</a:t>
              </a:r>
            </a:p>
            <a:p>
              <a:r>
                <a:rPr lang="en-US" sz="11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Updates and expansion to database to operationalize with NOAH preservation fund. Preservation Next Academy launched.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859280" y="10284118"/>
              <a:ext cx="1280160" cy="1280160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568696" y="10284118"/>
              <a:ext cx="1280160" cy="128016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" name="Oval 15"/>
            <p:cNvSpPr/>
            <p:nvPr/>
          </p:nvSpPr>
          <p:spPr>
            <a:xfrm>
              <a:off x="9546336" y="10284118"/>
              <a:ext cx="1280160" cy="128016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24935" y="10458540"/>
              <a:ext cx="154029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rbel" panose="020B0503020204020204" pitchFamily="34" charset="0"/>
                </a:rPr>
                <a:t>2011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7343" y="10458540"/>
              <a:ext cx="15819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rbel" panose="020B0503020204020204" pitchFamily="34" charset="0"/>
                </a:rPr>
                <a:t>2014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11991" y="10458540"/>
              <a:ext cx="15883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rbel" panose="020B0503020204020204" pitchFamily="34" charset="0"/>
                </a:rPr>
                <a:t>2019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446918" y="10458540"/>
              <a:ext cx="159633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rbel" panose="020B0503020204020204" pitchFamily="34" charset="0"/>
                </a:rPr>
                <a:t>2020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7309592" y="10284118"/>
              <a:ext cx="1280160" cy="128016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197240" y="10458540"/>
              <a:ext cx="156671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rbel" panose="020B0503020204020204" pitchFamily="34" charset="0"/>
                </a:rPr>
                <a:t>2021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1344202" y="10284118"/>
              <a:ext cx="1280160" cy="128016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219706" y="10445092"/>
              <a:ext cx="1665458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rbel" panose="020B0503020204020204" pitchFamily="34" charset="0"/>
                </a:rPr>
                <a:t>2023</a:t>
              </a:r>
            </a:p>
          </p:txBody>
        </p:sp>
        <p:cxnSp>
          <p:nvCxnSpPr>
            <p:cNvPr id="26" name="Straight Connector 25"/>
            <p:cNvCxnSpPr>
              <a:stCxn id="5" idx="2"/>
            </p:cNvCxnSpPr>
            <p:nvPr/>
          </p:nvCxnSpPr>
          <p:spPr>
            <a:xfrm flipH="1">
              <a:off x="2499361" y="9489270"/>
              <a:ext cx="6096" cy="64228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cxnSpLocks/>
            </p:cNvCxnSpPr>
            <p:nvPr/>
          </p:nvCxnSpPr>
          <p:spPr>
            <a:xfrm flipH="1" flipV="1">
              <a:off x="6166853" y="9467670"/>
              <a:ext cx="6096" cy="68695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10174225" y="9305916"/>
              <a:ext cx="0" cy="86534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17961864" y="7895895"/>
              <a:ext cx="0" cy="227536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4243304" y="9410147"/>
              <a:ext cx="6096" cy="66726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984282" y="9342283"/>
              <a:ext cx="0" cy="62755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5782329" y="6511667"/>
            <a:ext cx="699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cs typeface="Brandon Grotesque Medium"/>
              </a:rPr>
              <a:t>Source: CFC</a:t>
            </a:r>
          </a:p>
        </p:txBody>
      </p:sp>
      <p:pic>
        <p:nvPicPr>
          <p:cNvPr id="3" name="image00.png">
            <a:extLst>
              <a:ext uri="{FF2B5EF4-FFF2-40B4-BE49-F238E27FC236}">
                <a16:creationId xmlns:a16="http://schemas.microsoft.com/office/drawing/2014/main" id="{EF4E1021-7609-B792-E92C-748B8C803E3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195" y="5100892"/>
            <a:ext cx="1108972" cy="55288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988B7-13D1-D33C-14EB-5AFD78F28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46" y="5125923"/>
            <a:ext cx="1501431" cy="528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D8B04-874F-EC99-3022-8318FD4224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16696" r="5674" b="15097"/>
          <a:stretch/>
        </p:blipFill>
        <p:spPr>
          <a:xfrm>
            <a:off x="578499" y="5841512"/>
            <a:ext cx="1359357" cy="372727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8E99F2B-5A87-BA0C-70D1-641F1938C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03" y="5106186"/>
            <a:ext cx="1658377" cy="409575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207C4ABF-A369-EEB8-48DF-D2F0421F1316}"/>
              </a:ext>
            </a:extLst>
          </p:cNvPr>
          <p:cNvSpPr/>
          <p:nvPr/>
        </p:nvSpPr>
        <p:spPr>
          <a:xfrm>
            <a:off x="6185917" y="5355196"/>
            <a:ext cx="4815816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CDDEA7E5-3B6D-82A6-6953-17333CD3FE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15" y="5523584"/>
            <a:ext cx="1568936" cy="35254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3575B21-1034-8C43-8DCC-7234055647C7}"/>
              </a:ext>
            </a:extLst>
          </p:cNvPr>
          <p:cNvSpPr txBox="1"/>
          <p:nvPr/>
        </p:nvSpPr>
        <p:spPr>
          <a:xfrm>
            <a:off x="5125649" y="5635051"/>
            <a:ext cx="1138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City of Denver</a:t>
            </a:r>
          </a:p>
        </p:txBody>
      </p:sp>
      <p:pic>
        <p:nvPicPr>
          <p:cNvPr id="43" name="Picture 42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D189D17E-659C-7B3C-BF57-9E0D124085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69" y="5932384"/>
            <a:ext cx="1138764" cy="325864"/>
          </a:xfrm>
          <a:prstGeom prst="rect">
            <a:avLst/>
          </a:prstGeom>
        </p:spPr>
      </p:pic>
      <p:pic>
        <p:nvPicPr>
          <p:cNvPr id="45" name="Picture 44" descr="A logo of a company&#10;&#10;Description automatically generated">
            <a:extLst>
              <a:ext uri="{FF2B5EF4-FFF2-40B4-BE49-F238E27FC236}">
                <a16:creationId xmlns:a16="http://schemas.microsoft.com/office/drawing/2014/main" id="{16DD3785-352F-85FA-A501-DA6386067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56" y="5588416"/>
            <a:ext cx="603792" cy="64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0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FCAB-0FCD-5065-7270-C58E272D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rbel" panose="020B0503020204020204" pitchFamily="34" charset="0"/>
              </a:rPr>
              <a:t>Data Development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1FE76F-E8F8-EE31-714F-0CA841EA144E}"/>
              </a:ext>
            </a:extLst>
          </p:cNvPr>
          <p:cNvSpPr/>
          <p:nvPr/>
        </p:nvSpPr>
        <p:spPr>
          <a:xfrm>
            <a:off x="5782329" y="6511667"/>
            <a:ext cx="699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cs typeface="Brandon Grotesque Medium"/>
              </a:rPr>
              <a:t>Source: CFC</a:t>
            </a:r>
          </a:p>
        </p:txBody>
      </p:sp>
      <p:pic>
        <p:nvPicPr>
          <p:cNvPr id="6" name="Graphic 5" descr="Database with solid fill">
            <a:extLst>
              <a:ext uri="{FF2B5EF4-FFF2-40B4-BE49-F238E27FC236}">
                <a16:creationId xmlns:a16="http://schemas.microsoft.com/office/drawing/2014/main" id="{4BB85EDE-B433-B2DB-56C4-125CC6F2E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3318" y="2016537"/>
            <a:ext cx="914400" cy="914400"/>
          </a:xfrm>
          <a:prstGeom prst="rect">
            <a:avLst/>
          </a:prstGeom>
        </p:spPr>
      </p:pic>
      <p:pic>
        <p:nvPicPr>
          <p:cNvPr id="8" name="Graphic 7" descr="Folder Search with solid fill">
            <a:extLst>
              <a:ext uri="{FF2B5EF4-FFF2-40B4-BE49-F238E27FC236}">
                <a16:creationId xmlns:a16="http://schemas.microsoft.com/office/drawing/2014/main" id="{556F3658-BC5F-B0EA-4016-2031946EF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3876" y="2019939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45D1B8-634A-A78B-5189-20C051465AD3}"/>
              </a:ext>
            </a:extLst>
          </p:cNvPr>
          <p:cNvSpPr txBox="1"/>
          <p:nvPr/>
        </p:nvSpPr>
        <p:spPr>
          <a:xfrm>
            <a:off x="1327190" y="3100236"/>
            <a:ext cx="31933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County Assessors (17)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Local governments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RS Means</a:t>
            </a:r>
          </a:p>
        </p:txBody>
      </p:sp>
      <p:pic>
        <p:nvPicPr>
          <p:cNvPr id="12" name="Graphic 11" descr="Workflow outline">
            <a:extLst>
              <a:ext uri="{FF2B5EF4-FFF2-40B4-BE49-F238E27FC236}">
                <a16:creationId xmlns:a16="http://schemas.microsoft.com/office/drawing/2014/main" id="{BB7A9E22-8432-73E1-D778-0F08DB596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5129" y="2016537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61B8E9-C40E-6971-BD1F-8B464859D2FA}"/>
              </a:ext>
            </a:extLst>
          </p:cNvPr>
          <p:cNvSpPr txBox="1"/>
          <p:nvPr/>
        </p:nvSpPr>
        <p:spPr>
          <a:xfrm>
            <a:off x="4742480" y="3047295"/>
            <a:ext cx="29205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ETL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Text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Spatial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Derivative variables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B3A0BF-EC58-A3AC-5ABE-C228691B09A0}"/>
              </a:ext>
            </a:extLst>
          </p:cNvPr>
          <p:cNvSpPr txBox="1"/>
          <p:nvPr/>
        </p:nvSpPr>
        <p:spPr>
          <a:xfrm>
            <a:off x="8320826" y="3047295"/>
            <a:ext cx="2199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Front-End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Query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308491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FCAB-0FCD-5065-7270-C58E272D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rbel" panose="020B0503020204020204" pitchFamily="34" charset="0"/>
              </a:rPr>
              <a:t>Database Variables (examples)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0AA23E-BC6D-2481-0F7E-16B83A74B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210794"/>
              </p:ext>
            </p:extLst>
          </p:nvPr>
        </p:nvGraphicFramePr>
        <p:xfrm>
          <a:off x="2260834" y="1920805"/>
          <a:ext cx="7267275" cy="420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51FE76F-E8F8-EE31-714F-0CA841EA144E}"/>
              </a:ext>
            </a:extLst>
          </p:cNvPr>
          <p:cNvSpPr/>
          <p:nvPr/>
        </p:nvSpPr>
        <p:spPr>
          <a:xfrm>
            <a:off x="5782329" y="6511667"/>
            <a:ext cx="699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cs typeface="Brandon Grotesque Medium"/>
              </a:rPr>
              <a:t>Source: CFC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D58FE-969D-0D51-7A1F-583134EE2CEE}"/>
              </a:ext>
            </a:extLst>
          </p:cNvPr>
          <p:cNvSpPr txBox="1"/>
          <p:nvPr/>
        </p:nvSpPr>
        <p:spPr>
          <a:xfrm>
            <a:off x="10043309" y="5788267"/>
            <a:ext cx="1814599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Derivative variables</a:t>
            </a:r>
          </a:p>
        </p:txBody>
      </p:sp>
    </p:spTree>
    <p:extLst>
      <p:ext uri="{BB962C8B-B14F-4D97-AF65-F5344CB8AC3E}">
        <p14:creationId xmlns:p14="http://schemas.microsoft.com/office/powerpoint/2010/main" val="254713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CC672-E69D-4095-8698-C43E3C729951}"/>
              </a:ext>
            </a:extLst>
          </p:cNvPr>
          <p:cNvSpPr txBox="1"/>
          <p:nvPr/>
        </p:nvSpPr>
        <p:spPr>
          <a:xfrm>
            <a:off x="2139177" y="6267155"/>
            <a:ext cx="620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consideration of debt service – potential gap in rate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6F9308-3353-DE88-A5C2-BF644645E117}"/>
              </a:ext>
            </a:extLst>
          </p:cNvPr>
          <p:cNvGrpSpPr/>
          <p:nvPr/>
        </p:nvGrpSpPr>
        <p:grpSpPr>
          <a:xfrm>
            <a:off x="583453" y="1688929"/>
            <a:ext cx="10870645" cy="4493603"/>
            <a:chOff x="583453" y="1449997"/>
            <a:chExt cx="10870645" cy="4493603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5B804E9F-B6B5-41F9-9B63-9AF435FDC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-405667" y="2673357"/>
              <a:ext cx="4336142" cy="2044685"/>
            </a:xfrm>
            <a:prstGeom prst="trapezoi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rapezoid 42">
              <a:extLst>
                <a:ext uri="{FF2B5EF4-FFF2-40B4-BE49-F238E27FC236}">
                  <a16:creationId xmlns:a16="http://schemas.microsoft.com/office/drawing/2014/main" id="{0092C447-C8E1-4B12-B012-E6D21CBB1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1761132" y="2673357"/>
              <a:ext cx="4336142" cy="2044685"/>
            </a:xfrm>
            <a:prstGeom prst="trapezoid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7E139379-1914-4446-8D6D-984A47041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3927930" y="2673357"/>
              <a:ext cx="4336142" cy="2044685"/>
            </a:xfrm>
            <a:prstGeom prst="trapezoi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rapezoid 44">
              <a:extLst>
                <a:ext uri="{FF2B5EF4-FFF2-40B4-BE49-F238E27FC236}">
                  <a16:creationId xmlns:a16="http://schemas.microsoft.com/office/drawing/2014/main" id="{F79B51BB-1B30-4ED8-B26D-21EE8BC67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094728" y="2631262"/>
              <a:ext cx="4336142" cy="2044685"/>
            </a:xfrm>
            <a:prstGeom prst="trapezoid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89DA262E-0502-4E65-8ABA-E063880EA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8263685" y="2673357"/>
              <a:ext cx="4336142" cy="2044685"/>
            </a:xfrm>
            <a:prstGeom prst="trapezoi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AA18108-5B8B-4147-84A7-D30A16BEC4EA}"/>
                </a:ext>
              </a:extLst>
            </p:cNvPr>
            <p:cNvSpPr/>
            <p:nvPr/>
          </p:nvSpPr>
          <p:spPr>
            <a:xfrm>
              <a:off x="884223" y="3379003"/>
              <a:ext cx="1752042" cy="2163926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1100" dirty="0">
                  <a:solidFill>
                    <a:schemeClr val="bg1"/>
                  </a:solidFill>
                  <a:cs typeface="Segoe UI" panose="020B0502040204020203" pitchFamily="34" charset="0"/>
                </a:rPr>
                <a:t>Current owner purchased property at a price per unit consistent with affordable purchase at 50% AMI. Intersect this inventory with the ‘CRR’ and cost-to-value spread. Phase 3 could look into recent permit activity to determine </a:t>
              </a:r>
              <a:r>
                <a:rPr lang="en-US" sz="1100" dirty="0" err="1">
                  <a:solidFill>
                    <a:schemeClr val="bg1"/>
                  </a:solidFill>
                  <a:cs typeface="Segoe UI" panose="020B0502040204020203" pitchFamily="34" charset="0"/>
                </a:rPr>
                <a:t>addt’l</a:t>
              </a:r>
              <a:r>
                <a:rPr lang="en-US" sz="1100" dirty="0">
                  <a:solidFill>
                    <a:schemeClr val="bg1"/>
                  </a:solidFill>
                  <a:cs typeface="Segoe UI" panose="020B0502040204020203" pitchFamily="34" charset="0"/>
                </a:rPr>
                <a:t> investment.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8534162-B6E2-4579-9DAD-AD8DE07459BC}"/>
                </a:ext>
              </a:extLst>
            </p:cNvPr>
            <p:cNvSpPr/>
            <p:nvPr/>
          </p:nvSpPr>
          <p:spPr>
            <a:xfrm>
              <a:off x="3053182" y="3434694"/>
              <a:ext cx="1752042" cy="118930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1100" dirty="0">
                  <a:solidFill>
                    <a:schemeClr val="bg1"/>
                  </a:solidFill>
                  <a:cs typeface="Segoe UI" panose="020B0502040204020203" pitchFamily="34" charset="0"/>
                </a:rPr>
                <a:t>Owner’s portfolio is largely concentrated outside of the corridor.</a:t>
              </a:r>
            </a:p>
            <a:p>
              <a:pPr>
                <a:lnSpc>
                  <a:spcPts val="1900"/>
                </a:lnSpc>
              </a:pPr>
              <a:r>
                <a:rPr lang="en-US" sz="1100" dirty="0">
                  <a:solidFill>
                    <a:schemeClr val="bg1"/>
                  </a:solidFill>
                  <a:cs typeface="Segoe UI" panose="020B0502040204020203" pitchFamily="34" charset="0"/>
                </a:rPr>
                <a:t>Split across multifamily and single-family properties.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1535E1C-6EBC-45D8-BCE1-D5B947A61FB6}"/>
                </a:ext>
              </a:extLst>
            </p:cNvPr>
            <p:cNvSpPr/>
            <p:nvPr/>
          </p:nvSpPr>
          <p:spPr>
            <a:xfrm>
              <a:off x="5226830" y="3431106"/>
              <a:ext cx="1752042" cy="945643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1100" dirty="0">
                  <a:solidFill>
                    <a:schemeClr val="bg1"/>
                  </a:solidFill>
                  <a:cs typeface="Segoe UI" panose="020B0502040204020203" pitchFamily="34" charset="0"/>
                </a:rPr>
                <a:t>Property is a “one off” (with respect to the metro Denver region) for the out-of-state owner. 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8FF18A5-7B4E-4493-B38D-E732E033F82F}"/>
                </a:ext>
              </a:extLst>
            </p:cNvPr>
            <p:cNvSpPr/>
            <p:nvPr/>
          </p:nvSpPr>
          <p:spPr>
            <a:xfrm>
              <a:off x="7387857" y="3416176"/>
              <a:ext cx="1752042" cy="70198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1100" dirty="0">
                  <a:solidFill>
                    <a:schemeClr val="bg1"/>
                  </a:solidFill>
                  <a:cs typeface="Segoe UI" panose="020B0502040204020203" pitchFamily="34" charset="0"/>
                </a:rPr>
                <a:t>Property has history of public health complaints filed against it.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CD242F-9A97-473E-8E17-3F6C3C75CE68}"/>
                </a:ext>
              </a:extLst>
            </p:cNvPr>
            <p:cNvSpPr/>
            <p:nvPr/>
          </p:nvSpPr>
          <p:spPr>
            <a:xfrm>
              <a:off x="9555735" y="3418467"/>
              <a:ext cx="1752042" cy="118930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1100" dirty="0">
                  <a:solidFill>
                    <a:schemeClr val="bg1"/>
                  </a:solidFill>
                  <a:cs typeface="Segoe UI" panose="020B0502040204020203" pitchFamily="34" charset="0"/>
                </a:rPr>
                <a:t>Description of other scenario criteria to query records for properties that could be prospective candidates to approach owner.</a:t>
              </a:r>
            </a:p>
          </p:txBody>
        </p:sp>
        <p:sp>
          <p:nvSpPr>
            <p:cNvPr id="56" name="Freeform 4197" descr="Icon of shopping cart.">
              <a:extLst>
                <a:ext uri="{FF2B5EF4-FFF2-40B4-BE49-F238E27FC236}">
                  <a16:creationId xmlns:a16="http://schemas.microsoft.com/office/drawing/2014/main" id="{DEC447B3-FDD1-438D-A671-84CC56DF3D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18628" y="2362611"/>
              <a:ext cx="380334" cy="348640"/>
            </a:xfrm>
            <a:custGeom>
              <a:avLst/>
              <a:gdLst>
                <a:gd name="T0" fmla="*/ 540 w 901"/>
                <a:gd name="T1" fmla="*/ 161 h 826"/>
                <a:gd name="T2" fmla="*/ 360 w 901"/>
                <a:gd name="T3" fmla="*/ 255 h 826"/>
                <a:gd name="T4" fmla="*/ 360 w 901"/>
                <a:gd name="T5" fmla="*/ 255 h 826"/>
                <a:gd name="T6" fmla="*/ 201 w 901"/>
                <a:gd name="T7" fmla="*/ 255 h 826"/>
                <a:gd name="T8" fmla="*/ 749 w 901"/>
                <a:gd name="T9" fmla="*/ 46 h 826"/>
                <a:gd name="T10" fmla="*/ 692 w 901"/>
                <a:gd name="T11" fmla="*/ 248 h 826"/>
                <a:gd name="T12" fmla="*/ 568 w 901"/>
                <a:gd name="T13" fmla="*/ 103 h 826"/>
                <a:gd name="T14" fmla="*/ 556 w 901"/>
                <a:gd name="T15" fmla="*/ 104 h 826"/>
                <a:gd name="T16" fmla="*/ 341 w 901"/>
                <a:gd name="T17" fmla="*/ 135 h 826"/>
                <a:gd name="T18" fmla="*/ 333 w 901"/>
                <a:gd name="T19" fmla="*/ 141 h 826"/>
                <a:gd name="T20" fmla="*/ 330 w 901"/>
                <a:gd name="T21" fmla="*/ 255 h 826"/>
                <a:gd name="T22" fmla="*/ 120 w 901"/>
                <a:gd name="T23" fmla="*/ 4 h 826"/>
                <a:gd name="T24" fmla="*/ 109 w 901"/>
                <a:gd name="T25" fmla="*/ 0 h 826"/>
                <a:gd name="T26" fmla="*/ 5 w 901"/>
                <a:gd name="T27" fmla="*/ 48 h 826"/>
                <a:gd name="T28" fmla="*/ 0 w 901"/>
                <a:gd name="T29" fmla="*/ 58 h 826"/>
                <a:gd name="T30" fmla="*/ 82 w 901"/>
                <a:gd name="T31" fmla="*/ 255 h 826"/>
                <a:gd name="T32" fmla="*/ 5 w 901"/>
                <a:gd name="T33" fmla="*/ 259 h 826"/>
                <a:gd name="T34" fmla="*/ 0 w 901"/>
                <a:gd name="T35" fmla="*/ 271 h 826"/>
                <a:gd name="T36" fmla="*/ 120 w 901"/>
                <a:gd name="T37" fmla="*/ 643 h 826"/>
                <a:gd name="T38" fmla="*/ 589 w 901"/>
                <a:gd name="T39" fmla="*/ 676 h 826"/>
                <a:gd name="T40" fmla="*/ 157 w 901"/>
                <a:gd name="T41" fmla="*/ 679 h 826"/>
                <a:gd name="T42" fmla="*/ 131 w 901"/>
                <a:gd name="T43" fmla="*/ 693 h 826"/>
                <a:gd name="T44" fmla="*/ 113 w 901"/>
                <a:gd name="T45" fmla="*/ 716 h 826"/>
                <a:gd name="T46" fmla="*/ 105 w 901"/>
                <a:gd name="T47" fmla="*/ 744 h 826"/>
                <a:gd name="T48" fmla="*/ 108 w 901"/>
                <a:gd name="T49" fmla="*/ 774 h 826"/>
                <a:gd name="T50" fmla="*/ 122 w 901"/>
                <a:gd name="T51" fmla="*/ 798 h 826"/>
                <a:gd name="T52" fmla="*/ 144 w 901"/>
                <a:gd name="T53" fmla="*/ 818 h 826"/>
                <a:gd name="T54" fmla="*/ 172 w 901"/>
                <a:gd name="T55" fmla="*/ 826 h 826"/>
                <a:gd name="T56" fmla="*/ 202 w 901"/>
                <a:gd name="T57" fmla="*/ 823 h 826"/>
                <a:gd name="T58" fmla="*/ 228 w 901"/>
                <a:gd name="T59" fmla="*/ 809 h 826"/>
                <a:gd name="T60" fmla="*/ 246 w 901"/>
                <a:gd name="T61" fmla="*/ 787 h 826"/>
                <a:gd name="T62" fmla="*/ 255 w 901"/>
                <a:gd name="T63" fmla="*/ 759 h 826"/>
                <a:gd name="T64" fmla="*/ 246 w 901"/>
                <a:gd name="T65" fmla="*/ 716 h 826"/>
                <a:gd name="T66" fmla="*/ 514 w 901"/>
                <a:gd name="T67" fmla="*/ 727 h 826"/>
                <a:gd name="T68" fmla="*/ 512 w 901"/>
                <a:gd name="T69" fmla="*/ 766 h 826"/>
                <a:gd name="T70" fmla="*/ 523 w 901"/>
                <a:gd name="T71" fmla="*/ 793 h 826"/>
                <a:gd name="T72" fmla="*/ 543 w 901"/>
                <a:gd name="T73" fmla="*/ 813 h 826"/>
                <a:gd name="T74" fmla="*/ 570 w 901"/>
                <a:gd name="T75" fmla="*/ 825 h 826"/>
                <a:gd name="T76" fmla="*/ 601 w 901"/>
                <a:gd name="T77" fmla="*/ 825 h 826"/>
                <a:gd name="T78" fmla="*/ 628 w 901"/>
                <a:gd name="T79" fmla="*/ 813 h 826"/>
                <a:gd name="T80" fmla="*/ 648 w 901"/>
                <a:gd name="T81" fmla="*/ 793 h 826"/>
                <a:gd name="T82" fmla="*/ 659 w 901"/>
                <a:gd name="T83" fmla="*/ 766 h 826"/>
                <a:gd name="T84" fmla="*/ 658 w 901"/>
                <a:gd name="T85" fmla="*/ 730 h 826"/>
                <a:gd name="T86" fmla="*/ 635 w 901"/>
                <a:gd name="T87" fmla="*/ 695 h 826"/>
                <a:gd name="T88" fmla="*/ 630 w 901"/>
                <a:gd name="T89" fmla="*/ 635 h 826"/>
                <a:gd name="T90" fmla="*/ 886 w 901"/>
                <a:gd name="T91" fmla="*/ 75 h 826"/>
                <a:gd name="T92" fmla="*/ 897 w 901"/>
                <a:gd name="T93" fmla="*/ 70 h 826"/>
                <a:gd name="T94" fmla="*/ 901 w 901"/>
                <a:gd name="T95" fmla="*/ 60 h 826"/>
                <a:gd name="T96" fmla="*/ 897 w 901"/>
                <a:gd name="T97" fmla="*/ 49 h 826"/>
                <a:gd name="T98" fmla="*/ 886 w 901"/>
                <a:gd name="T99" fmla="*/ 4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1" h="826">
                  <a:moveTo>
                    <a:pt x="442" y="255"/>
                  </a:moveTo>
                  <a:lnTo>
                    <a:pt x="540" y="161"/>
                  </a:lnTo>
                  <a:lnTo>
                    <a:pt x="540" y="161"/>
                  </a:lnTo>
                  <a:lnTo>
                    <a:pt x="540" y="161"/>
                  </a:lnTo>
                  <a:lnTo>
                    <a:pt x="562" y="139"/>
                  </a:lnTo>
                  <a:lnTo>
                    <a:pt x="659" y="255"/>
                  </a:lnTo>
                  <a:lnTo>
                    <a:pt x="442" y="255"/>
                  </a:lnTo>
                  <a:close/>
                  <a:moveTo>
                    <a:pt x="360" y="255"/>
                  </a:moveTo>
                  <a:lnTo>
                    <a:pt x="360" y="165"/>
                  </a:lnTo>
                  <a:lnTo>
                    <a:pt x="493" y="165"/>
                  </a:lnTo>
                  <a:lnTo>
                    <a:pt x="399" y="255"/>
                  </a:lnTo>
                  <a:lnTo>
                    <a:pt x="360" y="255"/>
                  </a:lnTo>
                  <a:close/>
                  <a:moveTo>
                    <a:pt x="114" y="255"/>
                  </a:moveTo>
                  <a:lnTo>
                    <a:pt x="34" y="67"/>
                  </a:lnTo>
                  <a:lnTo>
                    <a:pt x="101" y="35"/>
                  </a:lnTo>
                  <a:lnTo>
                    <a:pt x="201" y="255"/>
                  </a:lnTo>
                  <a:lnTo>
                    <a:pt x="114" y="255"/>
                  </a:lnTo>
                  <a:close/>
                  <a:moveTo>
                    <a:pt x="886" y="45"/>
                  </a:moveTo>
                  <a:lnTo>
                    <a:pt x="753" y="45"/>
                  </a:lnTo>
                  <a:lnTo>
                    <a:pt x="749" y="46"/>
                  </a:lnTo>
                  <a:lnTo>
                    <a:pt x="745" y="48"/>
                  </a:lnTo>
                  <a:lnTo>
                    <a:pt x="740" y="51"/>
                  </a:lnTo>
                  <a:lnTo>
                    <a:pt x="739" y="57"/>
                  </a:lnTo>
                  <a:lnTo>
                    <a:pt x="692" y="248"/>
                  </a:lnTo>
                  <a:lnTo>
                    <a:pt x="575" y="107"/>
                  </a:lnTo>
                  <a:lnTo>
                    <a:pt x="573" y="105"/>
                  </a:lnTo>
                  <a:lnTo>
                    <a:pt x="571" y="104"/>
                  </a:lnTo>
                  <a:lnTo>
                    <a:pt x="568" y="103"/>
                  </a:lnTo>
                  <a:lnTo>
                    <a:pt x="564" y="102"/>
                  </a:lnTo>
                  <a:lnTo>
                    <a:pt x="561" y="102"/>
                  </a:lnTo>
                  <a:lnTo>
                    <a:pt x="559" y="103"/>
                  </a:lnTo>
                  <a:lnTo>
                    <a:pt x="556" y="104"/>
                  </a:lnTo>
                  <a:lnTo>
                    <a:pt x="554" y="106"/>
                  </a:lnTo>
                  <a:lnTo>
                    <a:pt x="524" y="135"/>
                  </a:lnTo>
                  <a:lnTo>
                    <a:pt x="345" y="135"/>
                  </a:lnTo>
                  <a:lnTo>
                    <a:pt x="341" y="135"/>
                  </a:lnTo>
                  <a:lnTo>
                    <a:pt x="339" y="136"/>
                  </a:lnTo>
                  <a:lnTo>
                    <a:pt x="336" y="138"/>
                  </a:lnTo>
                  <a:lnTo>
                    <a:pt x="334" y="139"/>
                  </a:lnTo>
                  <a:lnTo>
                    <a:pt x="333" y="141"/>
                  </a:lnTo>
                  <a:lnTo>
                    <a:pt x="331" y="144"/>
                  </a:lnTo>
                  <a:lnTo>
                    <a:pt x="331" y="147"/>
                  </a:lnTo>
                  <a:lnTo>
                    <a:pt x="330" y="150"/>
                  </a:lnTo>
                  <a:lnTo>
                    <a:pt x="330" y="255"/>
                  </a:lnTo>
                  <a:lnTo>
                    <a:pt x="234" y="255"/>
                  </a:lnTo>
                  <a:lnTo>
                    <a:pt x="123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2" y="1"/>
                  </a:lnTo>
                  <a:lnTo>
                    <a:pt x="8" y="46"/>
                  </a:lnTo>
                  <a:lnTo>
                    <a:pt x="5" y="48"/>
                  </a:lnTo>
                  <a:lnTo>
                    <a:pt x="3" y="50"/>
                  </a:lnTo>
                  <a:lnTo>
                    <a:pt x="2" y="52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6"/>
                  </a:lnTo>
                  <a:lnTo>
                    <a:pt x="82" y="255"/>
                  </a:lnTo>
                  <a:lnTo>
                    <a:pt x="15" y="255"/>
                  </a:lnTo>
                  <a:lnTo>
                    <a:pt x="11" y="256"/>
                  </a:lnTo>
                  <a:lnTo>
                    <a:pt x="7" y="257"/>
                  </a:lnTo>
                  <a:lnTo>
                    <a:pt x="5" y="259"/>
                  </a:lnTo>
                  <a:lnTo>
                    <a:pt x="2" y="261"/>
                  </a:lnTo>
                  <a:lnTo>
                    <a:pt x="1" y="265"/>
                  </a:lnTo>
                  <a:lnTo>
                    <a:pt x="0" y="268"/>
                  </a:lnTo>
                  <a:lnTo>
                    <a:pt x="0" y="271"/>
                  </a:lnTo>
                  <a:lnTo>
                    <a:pt x="1" y="275"/>
                  </a:lnTo>
                  <a:lnTo>
                    <a:pt x="114" y="635"/>
                  </a:lnTo>
                  <a:lnTo>
                    <a:pt x="116" y="640"/>
                  </a:lnTo>
                  <a:lnTo>
                    <a:pt x="120" y="643"/>
                  </a:lnTo>
                  <a:lnTo>
                    <a:pt x="123" y="645"/>
                  </a:lnTo>
                  <a:lnTo>
                    <a:pt x="128" y="646"/>
                  </a:lnTo>
                  <a:lnTo>
                    <a:pt x="596" y="646"/>
                  </a:lnTo>
                  <a:lnTo>
                    <a:pt x="589" y="676"/>
                  </a:lnTo>
                  <a:lnTo>
                    <a:pt x="180" y="676"/>
                  </a:lnTo>
                  <a:lnTo>
                    <a:pt x="172" y="676"/>
                  </a:lnTo>
                  <a:lnTo>
                    <a:pt x="165" y="677"/>
                  </a:lnTo>
                  <a:lnTo>
                    <a:pt x="157" y="679"/>
                  </a:lnTo>
                  <a:lnTo>
                    <a:pt x="151" y="682"/>
                  </a:lnTo>
                  <a:lnTo>
                    <a:pt x="144" y="685"/>
                  </a:lnTo>
                  <a:lnTo>
                    <a:pt x="138" y="689"/>
                  </a:lnTo>
                  <a:lnTo>
                    <a:pt x="131" y="693"/>
                  </a:lnTo>
                  <a:lnTo>
                    <a:pt x="127" y="698"/>
                  </a:lnTo>
                  <a:lnTo>
                    <a:pt x="122" y="703"/>
                  </a:lnTo>
                  <a:lnTo>
                    <a:pt x="117" y="709"/>
                  </a:lnTo>
                  <a:lnTo>
                    <a:pt x="113" y="716"/>
                  </a:lnTo>
                  <a:lnTo>
                    <a:pt x="110" y="722"/>
                  </a:lnTo>
                  <a:lnTo>
                    <a:pt x="108" y="729"/>
                  </a:lnTo>
                  <a:lnTo>
                    <a:pt x="106" y="736"/>
                  </a:lnTo>
                  <a:lnTo>
                    <a:pt x="105" y="744"/>
                  </a:lnTo>
                  <a:lnTo>
                    <a:pt x="105" y="751"/>
                  </a:lnTo>
                  <a:lnTo>
                    <a:pt x="105" y="759"/>
                  </a:lnTo>
                  <a:lnTo>
                    <a:pt x="106" y="766"/>
                  </a:lnTo>
                  <a:lnTo>
                    <a:pt x="108" y="774"/>
                  </a:lnTo>
                  <a:lnTo>
                    <a:pt x="110" y="780"/>
                  </a:lnTo>
                  <a:lnTo>
                    <a:pt x="113" y="787"/>
                  </a:lnTo>
                  <a:lnTo>
                    <a:pt x="117" y="793"/>
                  </a:lnTo>
                  <a:lnTo>
                    <a:pt x="122" y="798"/>
                  </a:lnTo>
                  <a:lnTo>
                    <a:pt x="127" y="804"/>
                  </a:lnTo>
                  <a:lnTo>
                    <a:pt x="131" y="809"/>
                  </a:lnTo>
                  <a:lnTo>
                    <a:pt x="138" y="813"/>
                  </a:lnTo>
                  <a:lnTo>
                    <a:pt x="144" y="818"/>
                  </a:lnTo>
                  <a:lnTo>
                    <a:pt x="151" y="821"/>
                  </a:lnTo>
                  <a:lnTo>
                    <a:pt x="157" y="823"/>
                  </a:lnTo>
                  <a:lnTo>
                    <a:pt x="165" y="825"/>
                  </a:lnTo>
                  <a:lnTo>
                    <a:pt x="172" y="826"/>
                  </a:lnTo>
                  <a:lnTo>
                    <a:pt x="180" y="826"/>
                  </a:lnTo>
                  <a:lnTo>
                    <a:pt x="187" y="826"/>
                  </a:lnTo>
                  <a:lnTo>
                    <a:pt x="195" y="825"/>
                  </a:lnTo>
                  <a:lnTo>
                    <a:pt x="202" y="823"/>
                  </a:lnTo>
                  <a:lnTo>
                    <a:pt x="209" y="821"/>
                  </a:lnTo>
                  <a:lnTo>
                    <a:pt x="215" y="818"/>
                  </a:lnTo>
                  <a:lnTo>
                    <a:pt x="221" y="813"/>
                  </a:lnTo>
                  <a:lnTo>
                    <a:pt x="228" y="809"/>
                  </a:lnTo>
                  <a:lnTo>
                    <a:pt x="233" y="804"/>
                  </a:lnTo>
                  <a:lnTo>
                    <a:pt x="238" y="798"/>
                  </a:lnTo>
                  <a:lnTo>
                    <a:pt x="242" y="793"/>
                  </a:lnTo>
                  <a:lnTo>
                    <a:pt x="246" y="787"/>
                  </a:lnTo>
                  <a:lnTo>
                    <a:pt x="249" y="780"/>
                  </a:lnTo>
                  <a:lnTo>
                    <a:pt x="251" y="774"/>
                  </a:lnTo>
                  <a:lnTo>
                    <a:pt x="254" y="766"/>
                  </a:lnTo>
                  <a:lnTo>
                    <a:pt x="255" y="759"/>
                  </a:lnTo>
                  <a:lnTo>
                    <a:pt x="255" y="751"/>
                  </a:lnTo>
                  <a:lnTo>
                    <a:pt x="254" y="738"/>
                  </a:lnTo>
                  <a:lnTo>
                    <a:pt x="250" y="727"/>
                  </a:lnTo>
                  <a:lnTo>
                    <a:pt x="246" y="716"/>
                  </a:lnTo>
                  <a:lnTo>
                    <a:pt x="240" y="706"/>
                  </a:lnTo>
                  <a:lnTo>
                    <a:pt x="526" y="706"/>
                  </a:lnTo>
                  <a:lnTo>
                    <a:pt x="519" y="716"/>
                  </a:lnTo>
                  <a:lnTo>
                    <a:pt x="514" y="727"/>
                  </a:lnTo>
                  <a:lnTo>
                    <a:pt x="511" y="738"/>
                  </a:lnTo>
                  <a:lnTo>
                    <a:pt x="510" y="751"/>
                  </a:lnTo>
                  <a:lnTo>
                    <a:pt x="511" y="759"/>
                  </a:lnTo>
                  <a:lnTo>
                    <a:pt x="512" y="766"/>
                  </a:lnTo>
                  <a:lnTo>
                    <a:pt x="514" y="774"/>
                  </a:lnTo>
                  <a:lnTo>
                    <a:pt x="516" y="780"/>
                  </a:lnTo>
                  <a:lnTo>
                    <a:pt x="519" y="787"/>
                  </a:lnTo>
                  <a:lnTo>
                    <a:pt x="523" y="793"/>
                  </a:lnTo>
                  <a:lnTo>
                    <a:pt x="528" y="798"/>
                  </a:lnTo>
                  <a:lnTo>
                    <a:pt x="532" y="804"/>
                  </a:lnTo>
                  <a:lnTo>
                    <a:pt x="538" y="809"/>
                  </a:lnTo>
                  <a:lnTo>
                    <a:pt x="543" y="813"/>
                  </a:lnTo>
                  <a:lnTo>
                    <a:pt x="549" y="818"/>
                  </a:lnTo>
                  <a:lnTo>
                    <a:pt x="556" y="821"/>
                  </a:lnTo>
                  <a:lnTo>
                    <a:pt x="563" y="823"/>
                  </a:lnTo>
                  <a:lnTo>
                    <a:pt x="570" y="825"/>
                  </a:lnTo>
                  <a:lnTo>
                    <a:pt x="577" y="826"/>
                  </a:lnTo>
                  <a:lnTo>
                    <a:pt x="586" y="826"/>
                  </a:lnTo>
                  <a:lnTo>
                    <a:pt x="593" y="826"/>
                  </a:lnTo>
                  <a:lnTo>
                    <a:pt x="601" y="825"/>
                  </a:lnTo>
                  <a:lnTo>
                    <a:pt x="607" y="823"/>
                  </a:lnTo>
                  <a:lnTo>
                    <a:pt x="615" y="821"/>
                  </a:lnTo>
                  <a:lnTo>
                    <a:pt x="621" y="818"/>
                  </a:lnTo>
                  <a:lnTo>
                    <a:pt x="628" y="813"/>
                  </a:lnTo>
                  <a:lnTo>
                    <a:pt x="633" y="809"/>
                  </a:lnTo>
                  <a:lnTo>
                    <a:pt x="638" y="804"/>
                  </a:lnTo>
                  <a:lnTo>
                    <a:pt x="644" y="798"/>
                  </a:lnTo>
                  <a:lnTo>
                    <a:pt x="648" y="793"/>
                  </a:lnTo>
                  <a:lnTo>
                    <a:pt x="651" y="787"/>
                  </a:lnTo>
                  <a:lnTo>
                    <a:pt x="654" y="780"/>
                  </a:lnTo>
                  <a:lnTo>
                    <a:pt x="658" y="774"/>
                  </a:lnTo>
                  <a:lnTo>
                    <a:pt x="659" y="766"/>
                  </a:lnTo>
                  <a:lnTo>
                    <a:pt x="660" y="759"/>
                  </a:lnTo>
                  <a:lnTo>
                    <a:pt x="661" y="751"/>
                  </a:lnTo>
                  <a:lnTo>
                    <a:pt x="660" y="740"/>
                  </a:lnTo>
                  <a:lnTo>
                    <a:pt x="658" y="730"/>
                  </a:lnTo>
                  <a:lnTo>
                    <a:pt x="653" y="720"/>
                  </a:lnTo>
                  <a:lnTo>
                    <a:pt x="649" y="710"/>
                  </a:lnTo>
                  <a:lnTo>
                    <a:pt x="643" y="702"/>
                  </a:lnTo>
                  <a:lnTo>
                    <a:pt x="635" y="695"/>
                  </a:lnTo>
                  <a:lnTo>
                    <a:pt x="627" y="689"/>
                  </a:lnTo>
                  <a:lnTo>
                    <a:pt x="618" y="684"/>
                  </a:lnTo>
                  <a:lnTo>
                    <a:pt x="629" y="637"/>
                  </a:lnTo>
                  <a:lnTo>
                    <a:pt x="630" y="635"/>
                  </a:lnTo>
                  <a:lnTo>
                    <a:pt x="630" y="634"/>
                  </a:lnTo>
                  <a:lnTo>
                    <a:pt x="717" y="274"/>
                  </a:lnTo>
                  <a:lnTo>
                    <a:pt x="765" y="75"/>
                  </a:lnTo>
                  <a:lnTo>
                    <a:pt x="886" y="75"/>
                  </a:lnTo>
                  <a:lnTo>
                    <a:pt x="889" y="75"/>
                  </a:lnTo>
                  <a:lnTo>
                    <a:pt x="891" y="74"/>
                  </a:lnTo>
                  <a:lnTo>
                    <a:pt x="895" y="73"/>
                  </a:lnTo>
                  <a:lnTo>
                    <a:pt x="897" y="70"/>
                  </a:lnTo>
                  <a:lnTo>
                    <a:pt x="899" y="68"/>
                  </a:lnTo>
                  <a:lnTo>
                    <a:pt x="900" y="66"/>
                  </a:lnTo>
                  <a:lnTo>
                    <a:pt x="901" y="63"/>
                  </a:lnTo>
                  <a:lnTo>
                    <a:pt x="901" y="60"/>
                  </a:lnTo>
                  <a:lnTo>
                    <a:pt x="901" y="57"/>
                  </a:lnTo>
                  <a:lnTo>
                    <a:pt x="900" y="54"/>
                  </a:lnTo>
                  <a:lnTo>
                    <a:pt x="899" y="51"/>
                  </a:lnTo>
                  <a:lnTo>
                    <a:pt x="897" y="49"/>
                  </a:lnTo>
                  <a:lnTo>
                    <a:pt x="895" y="47"/>
                  </a:lnTo>
                  <a:lnTo>
                    <a:pt x="891" y="46"/>
                  </a:lnTo>
                  <a:lnTo>
                    <a:pt x="889" y="45"/>
                  </a:lnTo>
                  <a:lnTo>
                    <a:pt x="886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8" name="Group 57" descr="Icon of money. ">
              <a:extLst>
                <a:ext uri="{FF2B5EF4-FFF2-40B4-BE49-F238E27FC236}">
                  <a16:creationId xmlns:a16="http://schemas.microsoft.com/office/drawing/2014/main" id="{8FB81822-E09C-4A9F-BCD2-4BB20E38DA03}"/>
                </a:ext>
              </a:extLst>
            </p:cNvPr>
            <p:cNvGrpSpPr/>
            <p:nvPr/>
          </p:nvGrpSpPr>
          <p:grpSpPr>
            <a:xfrm>
              <a:off x="1579972" y="2303513"/>
              <a:ext cx="380334" cy="382447"/>
              <a:chOff x="3746500" y="1344613"/>
              <a:chExt cx="285750" cy="287338"/>
            </a:xfrm>
            <a:solidFill>
              <a:schemeClr val="bg1"/>
            </a:solidFill>
          </p:grpSpPr>
          <p:sp>
            <p:nvSpPr>
              <p:cNvPr id="59" name="Freeform 497">
                <a:extLst>
                  <a:ext uri="{FF2B5EF4-FFF2-40B4-BE49-F238E27FC236}">
                    <a16:creationId xmlns:a16="http://schemas.microsoft.com/office/drawing/2014/main" id="{4325703C-49C2-4EC8-BBAF-CE488FCB0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500" y="1344613"/>
                <a:ext cx="285750" cy="182563"/>
              </a:xfrm>
              <a:custGeom>
                <a:avLst/>
                <a:gdLst>
                  <a:gd name="T0" fmla="*/ 0 w 903"/>
                  <a:gd name="T1" fmla="*/ 0 h 573"/>
                  <a:gd name="T2" fmla="*/ 0 w 903"/>
                  <a:gd name="T3" fmla="*/ 467 h 573"/>
                  <a:gd name="T4" fmla="*/ 1 w 903"/>
                  <a:gd name="T5" fmla="*/ 459 h 573"/>
                  <a:gd name="T6" fmla="*/ 2 w 903"/>
                  <a:gd name="T7" fmla="*/ 453 h 573"/>
                  <a:gd name="T8" fmla="*/ 5 w 903"/>
                  <a:gd name="T9" fmla="*/ 446 h 573"/>
                  <a:gd name="T10" fmla="*/ 8 w 903"/>
                  <a:gd name="T11" fmla="*/ 440 h 573"/>
                  <a:gd name="T12" fmla="*/ 12 w 903"/>
                  <a:gd name="T13" fmla="*/ 434 h 573"/>
                  <a:gd name="T14" fmla="*/ 18 w 903"/>
                  <a:gd name="T15" fmla="*/ 428 h 573"/>
                  <a:gd name="T16" fmla="*/ 23 w 903"/>
                  <a:gd name="T17" fmla="*/ 423 h 573"/>
                  <a:gd name="T18" fmla="*/ 30 w 903"/>
                  <a:gd name="T19" fmla="*/ 419 h 573"/>
                  <a:gd name="T20" fmla="*/ 30 w 903"/>
                  <a:gd name="T21" fmla="*/ 30 h 573"/>
                  <a:gd name="T22" fmla="*/ 873 w 903"/>
                  <a:gd name="T23" fmla="*/ 30 h 573"/>
                  <a:gd name="T24" fmla="*/ 873 w 903"/>
                  <a:gd name="T25" fmla="*/ 543 h 573"/>
                  <a:gd name="T26" fmla="*/ 481 w 903"/>
                  <a:gd name="T27" fmla="*/ 543 h 573"/>
                  <a:gd name="T28" fmla="*/ 481 w 903"/>
                  <a:gd name="T29" fmla="*/ 573 h 573"/>
                  <a:gd name="T30" fmla="*/ 903 w 903"/>
                  <a:gd name="T31" fmla="*/ 573 h 573"/>
                  <a:gd name="T32" fmla="*/ 903 w 903"/>
                  <a:gd name="T33" fmla="*/ 0 h 573"/>
                  <a:gd name="T34" fmla="*/ 0 w 903"/>
                  <a:gd name="T35" fmla="*/ 0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3" h="573">
                    <a:moveTo>
                      <a:pt x="0" y="0"/>
                    </a:moveTo>
                    <a:lnTo>
                      <a:pt x="0" y="467"/>
                    </a:lnTo>
                    <a:lnTo>
                      <a:pt x="1" y="459"/>
                    </a:lnTo>
                    <a:lnTo>
                      <a:pt x="2" y="453"/>
                    </a:lnTo>
                    <a:lnTo>
                      <a:pt x="5" y="446"/>
                    </a:lnTo>
                    <a:lnTo>
                      <a:pt x="8" y="440"/>
                    </a:lnTo>
                    <a:lnTo>
                      <a:pt x="12" y="434"/>
                    </a:lnTo>
                    <a:lnTo>
                      <a:pt x="18" y="428"/>
                    </a:lnTo>
                    <a:lnTo>
                      <a:pt x="23" y="423"/>
                    </a:lnTo>
                    <a:lnTo>
                      <a:pt x="30" y="419"/>
                    </a:lnTo>
                    <a:lnTo>
                      <a:pt x="30" y="30"/>
                    </a:lnTo>
                    <a:lnTo>
                      <a:pt x="873" y="30"/>
                    </a:lnTo>
                    <a:lnTo>
                      <a:pt x="873" y="543"/>
                    </a:lnTo>
                    <a:lnTo>
                      <a:pt x="481" y="543"/>
                    </a:lnTo>
                    <a:lnTo>
                      <a:pt x="481" y="573"/>
                    </a:lnTo>
                    <a:lnTo>
                      <a:pt x="903" y="573"/>
                    </a:lnTo>
                    <a:lnTo>
                      <a:pt x="90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498">
                <a:extLst>
                  <a:ext uri="{FF2B5EF4-FFF2-40B4-BE49-F238E27FC236}">
                    <a16:creationId xmlns:a16="http://schemas.microsoft.com/office/drawing/2014/main" id="{A721923B-8DD3-47E1-B174-6D9950E778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75075" y="1373188"/>
                <a:ext cx="228600" cy="125413"/>
              </a:xfrm>
              <a:custGeom>
                <a:avLst/>
                <a:gdLst>
                  <a:gd name="T0" fmla="*/ 330 w 723"/>
                  <a:gd name="T1" fmla="*/ 283 h 392"/>
                  <a:gd name="T2" fmla="*/ 295 w 723"/>
                  <a:gd name="T3" fmla="*/ 263 h 392"/>
                  <a:gd name="T4" fmla="*/ 269 w 723"/>
                  <a:gd name="T5" fmla="*/ 232 h 392"/>
                  <a:gd name="T6" fmla="*/ 257 w 723"/>
                  <a:gd name="T7" fmla="*/ 192 h 392"/>
                  <a:gd name="T8" fmla="*/ 260 w 723"/>
                  <a:gd name="T9" fmla="*/ 151 h 392"/>
                  <a:gd name="T10" fmla="*/ 281 w 723"/>
                  <a:gd name="T11" fmla="*/ 115 h 392"/>
                  <a:gd name="T12" fmla="*/ 312 w 723"/>
                  <a:gd name="T13" fmla="*/ 90 h 392"/>
                  <a:gd name="T14" fmla="*/ 350 w 723"/>
                  <a:gd name="T15" fmla="*/ 77 h 392"/>
                  <a:gd name="T16" fmla="*/ 392 w 723"/>
                  <a:gd name="T17" fmla="*/ 81 h 392"/>
                  <a:gd name="T18" fmla="*/ 429 w 723"/>
                  <a:gd name="T19" fmla="*/ 100 h 392"/>
                  <a:gd name="T20" fmla="*/ 454 w 723"/>
                  <a:gd name="T21" fmla="*/ 131 h 392"/>
                  <a:gd name="T22" fmla="*/ 466 w 723"/>
                  <a:gd name="T23" fmla="*/ 171 h 392"/>
                  <a:gd name="T24" fmla="*/ 462 w 723"/>
                  <a:gd name="T25" fmla="*/ 213 h 392"/>
                  <a:gd name="T26" fmla="*/ 443 w 723"/>
                  <a:gd name="T27" fmla="*/ 248 h 392"/>
                  <a:gd name="T28" fmla="*/ 412 w 723"/>
                  <a:gd name="T29" fmla="*/ 274 h 392"/>
                  <a:gd name="T30" fmla="*/ 372 w 723"/>
                  <a:gd name="T31" fmla="*/ 287 h 392"/>
                  <a:gd name="T32" fmla="*/ 96 w 723"/>
                  <a:gd name="T33" fmla="*/ 151 h 392"/>
                  <a:gd name="T34" fmla="*/ 68 w 723"/>
                  <a:gd name="T35" fmla="*/ 131 h 392"/>
                  <a:gd name="T36" fmla="*/ 61 w 723"/>
                  <a:gd name="T37" fmla="*/ 97 h 392"/>
                  <a:gd name="T38" fmla="*/ 80 w 723"/>
                  <a:gd name="T39" fmla="*/ 69 h 392"/>
                  <a:gd name="T40" fmla="*/ 114 w 723"/>
                  <a:gd name="T41" fmla="*/ 63 h 392"/>
                  <a:gd name="T42" fmla="*/ 143 w 723"/>
                  <a:gd name="T43" fmla="*/ 81 h 392"/>
                  <a:gd name="T44" fmla="*/ 150 w 723"/>
                  <a:gd name="T45" fmla="*/ 115 h 392"/>
                  <a:gd name="T46" fmla="*/ 131 w 723"/>
                  <a:gd name="T47" fmla="*/ 144 h 392"/>
                  <a:gd name="T48" fmla="*/ 106 w 723"/>
                  <a:gd name="T49" fmla="*/ 152 h 392"/>
                  <a:gd name="T50" fmla="*/ 642 w 723"/>
                  <a:gd name="T51" fmla="*/ 249 h 392"/>
                  <a:gd name="T52" fmla="*/ 661 w 723"/>
                  <a:gd name="T53" fmla="*/ 278 h 392"/>
                  <a:gd name="T54" fmla="*/ 655 w 723"/>
                  <a:gd name="T55" fmla="*/ 313 h 392"/>
                  <a:gd name="T56" fmla="*/ 626 w 723"/>
                  <a:gd name="T57" fmla="*/ 331 h 392"/>
                  <a:gd name="T58" fmla="*/ 592 w 723"/>
                  <a:gd name="T59" fmla="*/ 324 h 392"/>
                  <a:gd name="T60" fmla="*/ 573 w 723"/>
                  <a:gd name="T61" fmla="*/ 297 h 392"/>
                  <a:gd name="T62" fmla="*/ 580 w 723"/>
                  <a:gd name="T63" fmla="*/ 262 h 392"/>
                  <a:gd name="T64" fmla="*/ 608 w 723"/>
                  <a:gd name="T65" fmla="*/ 243 h 392"/>
                  <a:gd name="T66" fmla="*/ 669 w 723"/>
                  <a:gd name="T67" fmla="*/ 392 h 392"/>
                  <a:gd name="T68" fmla="*/ 691 w 723"/>
                  <a:gd name="T69" fmla="*/ 386 h 392"/>
                  <a:gd name="T70" fmla="*/ 709 w 723"/>
                  <a:gd name="T71" fmla="*/ 371 h 392"/>
                  <a:gd name="T72" fmla="*/ 720 w 723"/>
                  <a:gd name="T73" fmla="*/ 350 h 392"/>
                  <a:gd name="T74" fmla="*/ 723 w 723"/>
                  <a:gd name="T75" fmla="*/ 62 h 392"/>
                  <a:gd name="T76" fmla="*/ 718 w 723"/>
                  <a:gd name="T77" fmla="*/ 38 h 392"/>
                  <a:gd name="T78" fmla="*/ 705 w 723"/>
                  <a:gd name="T79" fmla="*/ 19 h 392"/>
                  <a:gd name="T80" fmla="*/ 686 w 723"/>
                  <a:gd name="T81" fmla="*/ 6 h 392"/>
                  <a:gd name="T82" fmla="*/ 663 w 723"/>
                  <a:gd name="T83" fmla="*/ 2 h 392"/>
                  <a:gd name="T84" fmla="*/ 43 w 723"/>
                  <a:gd name="T85" fmla="*/ 4 h 392"/>
                  <a:gd name="T86" fmla="*/ 22 w 723"/>
                  <a:gd name="T87" fmla="*/ 14 h 392"/>
                  <a:gd name="T88" fmla="*/ 7 w 723"/>
                  <a:gd name="T89" fmla="*/ 33 h 392"/>
                  <a:gd name="T90" fmla="*/ 1 w 723"/>
                  <a:gd name="T91" fmla="*/ 55 h 392"/>
                  <a:gd name="T92" fmla="*/ 46 w 723"/>
                  <a:gd name="T93" fmla="*/ 294 h 392"/>
                  <a:gd name="T94" fmla="*/ 151 w 723"/>
                  <a:gd name="T95" fmla="*/ 287 h 392"/>
                  <a:gd name="T96" fmla="*/ 244 w 723"/>
                  <a:gd name="T97" fmla="*/ 293 h 392"/>
                  <a:gd name="T98" fmla="*/ 326 w 723"/>
                  <a:gd name="T99" fmla="*/ 312 h 392"/>
                  <a:gd name="T100" fmla="*/ 373 w 723"/>
                  <a:gd name="T101" fmla="*/ 337 h 392"/>
                  <a:gd name="T102" fmla="*/ 389 w 723"/>
                  <a:gd name="T103" fmla="*/ 36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3" h="392">
                    <a:moveTo>
                      <a:pt x="361" y="287"/>
                    </a:moveTo>
                    <a:lnTo>
                      <a:pt x="350" y="287"/>
                    </a:lnTo>
                    <a:lnTo>
                      <a:pt x="341" y="285"/>
                    </a:lnTo>
                    <a:lnTo>
                      <a:pt x="330" y="283"/>
                    </a:lnTo>
                    <a:lnTo>
                      <a:pt x="320" y="278"/>
                    </a:lnTo>
                    <a:lnTo>
                      <a:pt x="312" y="274"/>
                    </a:lnTo>
                    <a:lnTo>
                      <a:pt x="302" y="269"/>
                    </a:lnTo>
                    <a:lnTo>
                      <a:pt x="295" y="263"/>
                    </a:lnTo>
                    <a:lnTo>
                      <a:pt x="287" y="256"/>
                    </a:lnTo>
                    <a:lnTo>
                      <a:pt x="281" y="248"/>
                    </a:lnTo>
                    <a:lnTo>
                      <a:pt x="274" y="241"/>
                    </a:lnTo>
                    <a:lnTo>
                      <a:pt x="269" y="232"/>
                    </a:lnTo>
                    <a:lnTo>
                      <a:pt x="265" y="223"/>
                    </a:lnTo>
                    <a:lnTo>
                      <a:pt x="260" y="213"/>
                    </a:lnTo>
                    <a:lnTo>
                      <a:pt x="258" y="203"/>
                    </a:lnTo>
                    <a:lnTo>
                      <a:pt x="257" y="192"/>
                    </a:lnTo>
                    <a:lnTo>
                      <a:pt x="256" y="182"/>
                    </a:lnTo>
                    <a:lnTo>
                      <a:pt x="257" y="171"/>
                    </a:lnTo>
                    <a:lnTo>
                      <a:pt x="258" y="160"/>
                    </a:lnTo>
                    <a:lnTo>
                      <a:pt x="260" y="151"/>
                    </a:lnTo>
                    <a:lnTo>
                      <a:pt x="265" y="141"/>
                    </a:lnTo>
                    <a:lnTo>
                      <a:pt x="269" y="131"/>
                    </a:lnTo>
                    <a:lnTo>
                      <a:pt x="274" y="123"/>
                    </a:lnTo>
                    <a:lnTo>
                      <a:pt x="281" y="115"/>
                    </a:lnTo>
                    <a:lnTo>
                      <a:pt x="287" y="108"/>
                    </a:lnTo>
                    <a:lnTo>
                      <a:pt x="295" y="100"/>
                    </a:lnTo>
                    <a:lnTo>
                      <a:pt x="302" y="95"/>
                    </a:lnTo>
                    <a:lnTo>
                      <a:pt x="312" y="90"/>
                    </a:lnTo>
                    <a:lnTo>
                      <a:pt x="320" y="84"/>
                    </a:lnTo>
                    <a:lnTo>
                      <a:pt x="330" y="81"/>
                    </a:lnTo>
                    <a:lnTo>
                      <a:pt x="341" y="79"/>
                    </a:lnTo>
                    <a:lnTo>
                      <a:pt x="350" y="77"/>
                    </a:lnTo>
                    <a:lnTo>
                      <a:pt x="361" y="77"/>
                    </a:lnTo>
                    <a:lnTo>
                      <a:pt x="372" y="77"/>
                    </a:lnTo>
                    <a:lnTo>
                      <a:pt x="383" y="79"/>
                    </a:lnTo>
                    <a:lnTo>
                      <a:pt x="392" y="81"/>
                    </a:lnTo>
                    <a:lnTo>
                      <a:pt x="403" y="84"/>
                    </a:lnTo>
                    <a:lnTo>
                      <a:pt x="412" y="90"/>
                    </a:lnTo>
                    <a:lnTo>
                      <a:pt x="420" y="95"/>
                    </a:lnTo>
                    <a:lnTo>
                      <a:pt x="429" y="100"/>
                    </a:lnTo>
                    <a:lnTo>
                      <a:pt x="436" y="108"/>
                    </a:lnTo>
                    <a:lnTo>
                      <a:pt x="443" y="115"/>
                    </a:lnTo>
                    <a:lnTo>
                      <a:pt x="449" y="123"/>
                    </a:lnTo>
                    <a:lnTo>
                      <a:pt x="454" y="131"/>
                    </a:lnTo>
                    <a:lnTo>
                      <a:pt x="459" y="141"/>
                    </a:lnTo>
                    <a:lnTo>
                      <a:pt x="462" y="151"/>
                    </a:lnTo>
                    <a:lnTo>
                      <a:pt x="465" y="160"/>
                    </a:lnTo>
                    <a:lnTo>
                      <a:pt x="466" y="171"/>
                    </a:lnTo>
                    <a:lnTo>
                      <a:pt x="467" y="182"/>
                    </a:lnTo>
                    <a:lnTo>
                      <a:pt x="466" y="192"/>
                    </a:lnTo>
                    <a:lnTo>
                      <a:pt x="465" y="203"/>
                    </a:lnTo>
                    <a:lnTo>
                      <a:pt x="462" y="213"/>
                    </a:lnTo>
                    <a:lnTo>
                      <a:pt x="459" y="223"/>
                    </a:lnTo>
                    <a:lnTo>
                      <a:pt x="454" y="232"/>
                    </a:lnTo>
                    <a:lnTo>
                      <a:pt x="449" y="241"/>
                    </a:lnTo>
                    <a:lnTo>
                      <a:pt x="443" y="248"/>
                    </a:lnTo>
                    <a:lnTo>
                      <a:pt x="436" y="256"/>
                    </a:lnTo>
                    <a:lnTo>
                      <a:pt x="429" y="263"/>
                    </a:lnTo>
                    <a:lnTo>
                      <a:pt x="420" y="269"/>
                    </a:lnTo>
                    <a:lnTo>
                      <a:pt x="412" y="274"/>
                    </a:lnTo>
                    <a:lnTo>
                      <a:pt x="403" y="278"/>
                    </a:lnTo>
                    <a:lnTo>
                      <a:pt x="392" y="283"/>
                    </a:lnTo>
                    <a:lnTo>
                      <a:pt x="383" y="285"/>
                    </a:lnTo>
                    <a:lnTo>
                      <a:pt x="372" y="287"/>
                    </a:lnTo>
                    <a:lnTo>
                      <a:pt x="361" y="287"/>
                    </a:lnTo>
                    <a:lnTo>
                      <a:pt x="361" y="287"/>
                    </a:lnTo>
                    <a:close/>
                    <a:moveTo>
                      <a:pt x="106" y="152"/>
                    </a:moveTo>
                    <a:lnTo>
                      <a:pt x="96" y="151"/>
                    </a:lnTo>
                    <a:lnTo>
                      <a:pt x="88" y="149"/>
                    </a:lnTo>
                    <a:lnTo>
                      <a:pt x="80" y="144"/>
                    </a:lnTo>
                    <a:lnTo>
                      <a:pt x="74" y="139"/>
                    </a:lnTo>
                    <a:lnTo>
                      <a:pt x="68" y="131"/>
                    </a:lnTo>
                    <a:lnTo>
                      <a:pt x="64" y="124"/>
                    </a:lnTo>
                    <a:lnTo>
                      <a:pt x="61" y="115"/>
                    </a:lnTo>
                    <a:lnTo>
                      <a:pt x="61" y="107"/>
                    </a:lnTo>
                    <a:lnTo>
                      <a:pt x="61" y="97"/>
                    </a:lnTo>
                    <a:lnTo>
                      <a:pt x="64" y="88"/>
                    </a:lnTo>
                    <a:lnTo>
                      <a:pt x="68" y="81"/>
                    </a:lnTo>
                    <a:lnTo>
                      <a:pt x="74" y="74"/>
                    </a:lnTo>
                    <a:lnTo>
                      <a:pt x="80" y="69"/>
                    </a:lnTo>
                    <a:lnTo>
                      <a:pt x="88" y="65"/>
                    </a:lnTo>
                    <a:lnTo>
                      <a:pt x="96" y="63"/>
                    </a:lnTo>
                    <a:lnTo>
                      <a:pt x="106" y="62"/>
                    </a:lnTo>
                    <a:lnTo>
                      <a:pt x="114" y="63"/>
                    </a:lnTo>
                    <a:lnTo>
                      <a:pt x="123" y="65"/>
                    </a:lnTo>
                    <a:lnTo>
                      <a:pt x="131" y="69"/>
                    </a:lnTo>
                    <a:lnTo>
                      <a:pt x="137" y="74"/>
                    </a:lnTo>
                    <a:lnTo>
                      <a:pt x="143" y="81"/>
                    </a:lnTo>
                    <a:lnTo>
                      <a:pt x="147" y="88"/>
                    </a:lnTo>
                    <a:lnTo>
                      <a:pt x="150" y="97"/>
                    </a:lnTo>
                    <a:lnTo>
                      <a:pt x="151" y="107"/>
                    </a:lnTo>
                    <a:lnTo>
                      <a:pt x="150" y="115"/>
                    </a:lnTo>
                    <a:lnTo>
                      <a:pt x="148" y="124"/>
                    </a:lnTo>
                    <a:lnTo>
                      <a:pt x="143" y="131"/>
                    </a:lnTo>
                    <a:lnTo>
                      <a:pt x="137" y="139"/>
                    </a:lnTo>
                    <a:lnTo>
                      <a:pt x="131" y="144"/>
                    </a:lnTo>
                    <a:lnTo>
                      <a:pt x="123" y="149"/>
                    </a:lnTo>
                    <a:lnTo>
                      <a:pt x="114" y="151"/>
                    </a:lnTo>
                    <a:lnTo>
                      <a:pt x="106" y="152"/>
                    </a:lnTo>
                    <a:lnTo>
                      <a:pt x="106" y="152"/>
                    </a:lnTo>
                    <a:close/>
                    <a:moveTo>
                      <a:pt x="617" y="242"/>
                    </a:moveTo>
                    <a:lnTo>
                      <a:pt x="626" y="243"/>
                    </a:lnTo>
                    <a:lnTo>
                      <a:pt x="635" y="245"/>
                    </a:lnTo>
                    <a:lnTo>
                      <a:pt x="642" y="249"/>
                    </a:lnTo>
                    <a:lnTo>
                      <a:pt x="650" y="255"/>
                    </a:lnTo>
                    <a:lnTo>
                      <a:pt x="655" y="262"/>
                    </a:lnTo>
                    <a:lnTo>
                      <a:pt x="659" y="270"/>
                    </a:lnTo>
                    <a:lnTo>
                      <a:pt x="661" y="278"/>
                    </a:lnTo>
                    <a:lnTo>
                      <a:pt x="663" y="287"/>
                    </a:lnTo>
                    <a:lnTo>
                      <a:pt x="661" y="297"/>
                    </a:lnTo>
                    <a:lnTo>
                      <a:pt x="659" y="305"/>
                    </a:lnTo>
                    <a:lnTo>
                      <a:pt x="655" y="313"/>
                    </a:lnTo>
                    <a:lnTo>
                      <a:pt x="650" y="319"/>
                    </a:lnTo>
                    <a:lnTo>
                      <a:pt x="642" y="324"/>
                    </a:lnTo>
                    <a:lnTo>
                      <a:pt x="635" y="329"/>
                    </a:lnTo>
                    <a:lnTo>
                      <a:pt x="626" y="331"/>
                    </a:lnTo>
                    <a:lnTo>
                      <a:pt x="617" y="332"/>
                    </a:lnTo>
                    <a:lnTo>
                      <a:pt x="608" y="331"/>
                    </a:lnTo>
                    <a:lnTo>
                      <a:pt x="600" y="329"/>
                    </a:lnTo>
                    <a:lnTo>
                      <a:pt x="592" y="324"/>
                    </a:lnTo>
                    <a:lnTo>
                      <a:pt x="585" y="319"/>
                    </a:lnTo>
                    <a:lnTo>
                      <a:pt x="580" y="313"/>
                    </a:lnTo>
                    <a:lnTo>
                      <a:pt x="576" y="305"/>
                    </a:lnTo>
                    <a:lnTo>
                      <a:pt x="573" y="297"/>
                    </a:lnTo>
                    <a:lnTo>
                      <a:pt x="572" y="287"/>
                    </a:lnTo>
                    <a:lnTo>
                      <a:pt x="573" y="278"/>
                    </a:lnTo>
                    <a:lnTo>
                      <a:pt x="576" y="270"/>
                    </a:lnTo>
                    <a:lnTo>
                      <a:pt x="580" y="262"/>
                    </a:lnTo>
                    <a:lnTo>
                      <a:pt x="585" y="255"/>
                    </a:lnTo>
                    <a:lnTo>
                      <a:pt x="592" y="249"/>
                    </a:lnTo>
                    <a:lnTo>
                      <a:pt x="600" y="245"/>
                    </a:lnTo>
                    <a:lnTo>
                      <a:pt x="608" y="243"/>
                    </a:lnTo>
                    <a:lnTo>
                      <a:pt x="617" y="242"/>
                    </a:lnTo>
                    <a:close/>
                    <a:moveTo>
                      <a:pt x="391" y="392"/>
                    </a:moveTo>
                    <a:lnTo>
                      <a:pt x="663" y="392"/>
                    </a:lnTo>
                    <a:lnTo>
                      <a:pt x="669" y="392"/>
                    </a:lnTo>
                    <a:lnTo>
                      <a:pt x="674" y="391"/>
                    </a:lnTo>
                    <a:lnTo>
                      <a:pt x="681" y="390"/>
                    </a:lnTo>
                    <a:lnTo>
                      <a:pt x="686" y="388"/>
                    </a:lnTo>
                    <a:lnTo>
                      <a:pt x="691" y="386"/>
                    </a:lnTo>
                    <a:lnTo>
                      <a:pt x="697" y="382"/>
                    </a:lnTo>
                    <a:lnTo>
                      <a:pt x="701" y="379"/>
                    </a:lnTo>
                    <a:lnTo>
                      <a:pt x="705" y="375"/>
                    </a:lnTo>
                    <a:lnTo>
                      <a:pt x="709" y="371"/>
                    </a:lnTo>
                    <a:lnTo>
                      <a:pt x="713" y="366"/>
                    </a:lnTo>
                    <a:lnTo>
                      <a:pt x="715" y="361"/>
                    </a:lnTo>
                    <a:lnTo>
                      <a:pt x="718" y="356"/>
                    </a:lnTo>
                    <a:lnTo>
                      <a:pt x="720" y="350"/>
                    </a:lnTo>
                    <a:lnTo>
                      <a:pt x="721" y="345"/>
                    </a:lnTo>
                    <a:lnTo>
                      <a:pt x="723" y="338"/>
                    </a:lnTo>
                    <a:lnTo>
                      <a:pt x="723" y="332"/>
                    </a:lnTo>
                    <a:lnTo>
                      <a:pt x="723" y="62"/>
                    </a:lnTo>
                    <a:lnTo>
                      <a:pt x="723" y="55"/>
                    </a:lnTo>
                    <a:lnTo>
                      <a:pt x="721" y="49"/>
                    </a:lnTo>
                    <a:lnTo>
                      <a:pt x="720" y="43"/>
                    </a:lnTo>
                    <a:lnTo>
                      <a:pt x="718" y="38"/>
                    </a:lnTo>
                    <a:lnTo>
                      <a:pt x="715" y="33"/>
                    </a:lnTo>
                    <a:lnTo>
                      <a:pt x="713" y="27"/>
                    </a:lnTo>
                    <a:lnTo>
                      <a:pt x="709" y="23"/>
                    </a:lnTo>
                    <a:lnTo>
                      <a:pt x="705" y="19"/>
                    </a:lnTo>
                    <a:lnTo>
                      <a:pt x="701" y="14"/>
                    </a:lnTo>
                    <a:lnTo>
                      <a:pt x="697" y="11"/>
                    </a:lnTo>
                    <a:lnTo>
                      <a:pt x="691" y="8"/>
                    </a:lnTo>
                    <a:lnTo>
                      <a:pt x="686" y="6"/>
                    </a:lnTo>
                    <a:lnTo>
                      <a:pt x="681" y="4"/>
                    </a:lnTo>
                    <a:lnTo>
                      <a:pt x="674" y="3"/>
                    </a:lnTo>
                    <a:lnTo>
                      <a:pt x="669" y="2"/>
                    </a:lnTo>
                    <a:lnTo>
                      <a:pt x="663" y="2"/>
                    </a:lnTo>
                    <a:lnTo>
                      <a:pt x="61" y="0"/>
                    </a:lnTo>
                    <a:lnTo>
                      <a:pt x="54" y="2"/>
                    </a:lnTo>
                    <a:lnTo>
                      <a:pt x="48" y="3"/>
                    </a:lnTo>
                    <a:lnTo>
                      <a:pt x="43" y="4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7" y="11"/>
                    </a:lnTo>
                    <a:lnTo>
                      <a:pt x="22" y="14"/>
                    </a:lnTo>
                    <a:lnTo>
                      <a:pt x="18" y="19"/>
                    </a:lnTo>
                    <a:lnTo>
                      <a:pt x="14" y="23"/>
                    </a:lnTo>
                    <a:lnTo>
                      <a:pt x="10" y="27"/>
                    </a:lnTo>
                    <a:lnTo>
                      <a:pt x="7" y="33"/>
                    </a:lnTo>
                    <a:lnTo>
                      <a:pt x="5" y="38"/>
                    </a:lnTo>
                    <a:lnTo>
                      <a:pt x="3" y="43"/>
                    </a:lnTo>
                    <a:lnTo>
                      <a:pt x="2" y="49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304"/>
                    </a:lnTo>
                    <a:lnTo>
                      <a:pt x="22" y="299"/>
                    </a:lnTo>
                    <a:lnTo>
                      <a:pt x="46" y="294"/>
                    </a:lnTo>
                    <a:lnTo>
                      <a:pt x="68" y="291"/>
                    </a:lnTo>
                    <a:lnTo>
                      <a:pt x="90" y="290"/>
                    </a:lnTo>
                    <a:lnTo>
                      <a:pt x="126" y="288"/>
                    </a:lnTo>
                    <a:lnTo>
                      <a:pt x="151" y="287"/>
                    </a:lnTo>
                    <a:lnTo>
                      <a:pt x="172" y="288"/>
                    </a:lnTo>
                    <a:lnTo>
                      <a:pt x="206" y="289"/>
                    </a:lnTo>
                    <a:lnTo>
                      <a:pt x="225" y="291"/>
                    </a:lnTo>
                    <a:lnTo>
                      <a:pt x="244" y="293"/>
                    </a:lnTo>
                    <a:lnTo>
                      <a:pt x="266" y="297"/>
                    </a:lnTo>
                    <a:lnTo>
                      <a:pt x="286" y="300"/>
                    </a:lnTo>
                    <a:lnTo>
                      <a:pt x="306" y="305"/>
                    </a:lnTo>
                    <a:lnTo>
                      <a:pt x="326" y="312"/>
                    </a:lnTo>
                    <a:lnTo>
                      <a:pt x="344" y="318"/>
                    </a:lnTo>
                    <a:lnTo>
                      <a:pt x="360" y="327"/>
                    </a:lnTo>
                    <a:lnTo>
                      <a:pt x="366" y="332"/>
                    </a:lnTo>
                    <a:lnTo>
                      <a:pt x="373" y="337"/>
                    </a:lnTo>
                    <a:lnTo>
                      <a:pt x="378" y="343"/>
                    </a:lnTo>
                    <a:lnTo>
                      <a:pt x="383" y="349"/>
                    </a:lnTo>
                    <a:lnTo>
                      <a:pt x="387" y="356"/>
                    </a:lnTo>
                    <a:lnTo>
                      <a:pt x="389" y="362"/>
                    </a:lnTo>
                    <a:lnTo>
                      <a:pt x="391" y="369"/>
                    </a:lnTo>
                    <a:lnTo>
                      <a:pt x="391" y="377"/>
                    </a:lnTo>
                    <a:lnTo>
                      <a:pt x="391" y="3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499">
                <a:extLst>
                  <a:ext uri="{FF2B5EF4-FFF2-40B4-BE49-F238E27FC236}">
                    <a16:creationId xmlns:a16="http://schemas.microsoft.com/office/drawing/2014/main" id="{A8E6691B-D48E-4F27-BFB8-39275098B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025" y="1598613"/>
                <a:ext cx="133350" cy="33338"/>
              </a:xfrm>
              <a:custGeom>
                <a:avLst/>
                <a:gdLst>
                  <a:gd name="T0" fmla="*/ 0 w 421"/>
                  <a:gd name="T1" fmla="*/ 44 h 104"/>
                  <a:gd name="T2" fmla="*/ 2 w 421"/>
                  <a:gd name="T3" fmla="*/ 52 h 104"/>
                  <a:gd name="T4" fmla="*/ 5 w 421"/>
                  <a:gd name="T5" fmla="*/ 56 h 104"/>
                  <a:gd name="T6" fmla="*/ 6 w 421"/>
                  <a:gd name="T7" fmla="*/ 59 h 104"/>
                  <a:gd name="T8" fmla="*/ 11 w 421"/>
                  <a:gd name="T9" fmla="*/ 65 h 104"/>
                  <a:gd name="T10" fmla="*/ 13 w 421"/>
                  <a:gd name="T11" fmla="*/ 65 h 104"/>
                  <a:gd name="T12" fmla="*/ 31 w 421"/>
                  <a:gd name="T13" fmla="*/ 76 h 104"/>
                  <a:gd name="T14" fmla="*/ 32 w 421"/>
                  <a:gd name="T15" fmla="*/ 77 h 104"/>
                  <a:gd name="T16" fmla="*/ 41 w 421"/>
                  <a:gd name="T17" fmla="*/ 80 h 104"/>
                  <a:gd name="T18" fmla="*/ 45 w 421"/>
                  <a:gd name="T19" fmla="*/ 81 h 104"/>
                  <a:gd name="T20" fmla="*/ 53 w 421"/>
                  <a:gd name="T21" fmla="*/ 84 h 104"/>
                  <a:gd name="T22" fmla="*/ 61 w 421"/>
                  <a:gd name="T23" fmla="*/ 86 h 104"/>
                  <a:gd name="T24" fmla="*/ 66 w 421"/>
                  <a:gd name="T25" fmla="*/ 87 h 104"/>
                  <a:gd name="T26" fmla="*/ 98 w 421"/>
                  <a:gd name="T27" fmla="*/ 95 h 104"/>
                  <a:gd name="T28" fmla="*/ 133 w 421"/>
                  <a:gd name="T29" fmla="*/ 99 h 104"/>
                  <a:gd name="T30" fmla="*/ 197 w 421"/>
                  <a:gd name="T31" fmla="*/ 104 h 104"/>
                  <a:gd name="T32" fmla="*/ 211 w 421"/>
                  <a:gd name="T33" fmla="*/ 104 h 104"/>
                  <a:gd name="T34" fmla="*/ 225 w 421"/>
                  <a:gd name="T35" fmla="*/ 104 h 104"/>
                  <a:gd name="T36" fmla="*/ 289 w 421"/>
                  <a:gd name="T37" fmla="*/ 99 h 104"/>
                  <a:gd name="T38" fmla="*/ 322 w 421"/>
                  <a:gd name="T39" fmla="*/ 95 h 104"/>
                  <a:gd name="T40" fmla="*/ 356 w 421"/>
                  <a:gd name="T41" fmla="*/ 87 h 104"/>
                  <a:gd name="T42" fmla="*/ 360 w 421"/>
                  <a:gd name="T43" fmla="*/ 86 h 104"/>
                  <a:gd name="T44" fmla="*/ 368 w 421"/>
                  <a:gd name="T45" fmla="*/ 84 h 104"/>
                  <a:gd name="T46" fmla="*/ 376 w 421"/>
                  <a:gd name="T47" fmla="*/ 81 h 104"/>
                  <a:gd name="T48" fmla="*/ 379 w 421"/>
                  <a:gd name="T49" fmla="*/ 80 h 104"/>
                  <a:gd name="T50" fmla="*/ 390 w 421"/>
                  <a:gd name="T51" fmla="*/ 77 h 104"/>
                  <a:gd name="T52" fmla="*/ 391 w 421"/>
                  <a:gd name="T53" fmla="*/ 76 h 104"/>
                  <a:gd name="T54" fmla="*/ 409 w 421"/>
                  <a:gd name="T55" fmla="*/ 65 h 104"/>
                  <a:gd name="T56" fmla="*/ 409 w 421"/>
                  <a:gd name="T57" fmla="*/ 65 h 104"/>
                  <a:gd name="T58" fmla="*/ 416 w 421"/>
                  <a:gd name="T59" fmla="*/ 59 h 104"/>
                  <a:gd name="T60" fmla="*/ 417 w 421"/>
                  <a:gd name="T61" fmla="*/ 56 h 104"/>
                  <a:gd name="T62" fmla="*/ 420 w 421"/>
                  <a:gd name="T63" fmla="*/ 52 h 104"/>
                  <a:gd name="T64" fmla="*/ 421 w 421"/>
                  <a:gd name="T65" fmla="*/ 44 h 104"/>
                  <a:gd name="T66" fmla="*/ 410 w 421"/>
                  <a:gd name="T67" fmla="*/ 4 h 104"/>
                  <a:gd name="T68" fmla="*/ 386 w 421"/>
                  <a:gd name="T69" fmla="*/ 10 h 104"/>
                  <a:gd name="T70" fmla="*/ 344 w 421"/>
                  <a:gd name="T71" fmla="*/ 19 h 104"/>
                  <a:gd name="T72" fmla="*/ 284 w 421"/>
                  <a:gd name="T73" fmla="*/ 25 h 104"/>
                  <a:gd name="T74" fmla="*/ 231 w 421"/>
                  <a:gd name="T75" fmla="*/ 28 h 104"/>
                  <a:gd name="T76" fmla="*/ 191 w 421"/>
                  <a:gd name="T77" fmla="*/ 28 h 104"/>
                  <a:gd name="T78" fmla="*/ 138 w 421"/>
                  <a:gd name="T79" fmla="*/ 25 h 104"/>
                  <a:gd name="T80" fmla="*/ 78 w 421"/>
                  <a:gd name="T81" fmla="*/ 19 h 104"/>
                  <a:gd name="T82" fmla="*/ 35 w 421"/>
                  <a:gd name="T83" fmla="*/ 10 h 104"/>
                  <a:gd name="T84" fmla="*/ 10 w 421"/>
                  <a:gd name="T85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21" h="104">
                    <a:moveTo>
                      <a:pt x="0" y="0"/>
                    </a:moveTo>
                    <a:lnTo>
                      <a:pt x="0" y="44"/>
                    </a:lnTo>
                    <a:lnTo>
                      <a:pt x="1" y="48"/>
                    </a:lnTo>
                    <a:lnTo>
                      <a:pt x="2" y="52"/>
                    </a:lnTo>
                    <a:lnTo>
                      <a:pt x="3" y="54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6" y="59"/>
                    </a:lnTo>
                    <a:lnTo>
                      <a:pt x="8" y="62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3" y="65"/>
                    </a:lnTo>
                    <a:lnTo>
                      <a:pt x="20" y="70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2" y="77"/>
                    </a:lnTo>
                    <a:lnTo>
                      <a:pt x="36" y="79"/>
                    </a:lnTo>
                    <a:lnTo>
                      <a:pt x="41" y="80"/>
                    </a:lnTo>
                    <a:lnTo>
                      <a:pt x="44" y="81"/>
                    </a:lnTo>
                    <a:lnTo>
                      <a:pt x="45" y="81"/>
                    </a:lnTo>
                    <a:lnTo>
                      <a:pt x="49" y="83"/>
                    </a:lnTo>
                    <a:lnTo>
                      <a:pt x="53" y="84"/>
                    </a:lnTo>
                    <a:lnTo>
                      <a:pt x="58" y="85"/>
                    </a:lnTo>
                    <a:lnTo>
                      <a:pt x="61" y="86"/>
                    </a:lnTo>
                    <a:lnTo>
                      <a:pt x="64" y="87"/>
                    </a:lnTo>
                    <a:lnTo>
                      <a:pt x="66" y="87"/>
                    </a:lnTo>
                    <a:lnTo>
                      <a:pt x="82" y="92"/>
                    </a:lnTo>
                    <a:lnTo>
                      <a:pt x="98" y="95"/>
                    </a:lnTo>
                    <a:lnTo>
                      <a:pt x="115" y="97"/>
                    </a:lnTo>
                    <a:lnTo>
                      <a:pt x="133" y="99"/>
                    </a:lnTo>
                    <a:lnTo>
                      <a:pt x="166" y="102"/>
                    </a:lnTo>
                    <a:lnTo>
                      <a:pt x="197" y="104"/>
                    </a:lnTo>
                    <a:lnTo>
                      <a:pt x="203" y="104"/>
                    </a:lnTo>
                    <a:lnTo>
                      <a:pt x="211" y="104"/>
                    </a:lnTo>
                    <a:lnTo>
                      <a:pt x="217" y="104"/>
                    </a:lnTo>
                    <a:lnTo>
                      <a:pt x="225" y="104"/>
                    </a:lnTo>
                    <a:lnTo>
                      <a:pt x="255" y="102"/>
                    </a:lnTo>
                    <a:lnTo>
                      <a:pt x="289" y="99"/>
                    </a:lnTo>
                    <a:lnTo>
                      <a:pt x="306" y="97"/>
                    </a:lnTo>
                    <a:lnTo>
                      <a:pt x="322" y="95"/>
                    </a:lnTo>
                    <a:lnTo>
                      <a:pt x="340" y="92"/>
                    </a:lnTo>
                    <a:lnTo>
                      <a:pt x="356" y="87"/>
                    </a:lnTo>
                    <a:lnTo>
                      <a:pt x="358" y="87"/>
                    </a:lnTo>
                    <a:lnTo>
                      <a:pt x="360" y="86"/>
                    </a:lnTo>
                    <a:lnTo>
                      <a:pt x="364" y="85"/>
                    </a:lnTo>
                    <a:lnTo>
                      <a:pt x="368" y="84"/>
                    </a:lnTo>
                    <a:lnTo>
                      <a:pt x="372" y="83"/>
                    </a:lnTo>
                    <a:lnTo>
                      <a:pt x="376" y="81"/>
                    </a:lnTo>
                    <a:lnTo>
                      <a:pt x="378" y="81"/>
                    </a:lnTo>
                    <a:lnTo>
                      <a:pt x="379" y="80"/>
                    </a:lnTo>
                    <a:lnTo>
                      <a:pt x="385" y="79"/>
                    </a:lnTo>
                    <a:lnTo>
                      <a:pt x="390" y="77"/>
                    </a:lnTo>
                    <a:lnTo>
                      <a:pt x="390" y="76"/>
                    </a:lnTo>
                    <a:lnTo>
                      <a:pt x="391" y="76"/>
                    </a:lnTo>
                    <a:lnTo>
                      <a:pt x="401" y="70"/>
                    </a:lnTo>
                    <a:lnTo>
                      <a:pt x="409" y="65"/>
                    </a:lnTo>
                    <a:lnTo>
                      <a:pt x="409" y="65"/>
                    </a:lnTo>
                    <a:lnTo>
                      <a:pt x="409" y="65"/>
                    </a:lnTo>
                    <a:lnTo>
                      <a:pt x="413" y="62"/>
                    </a:lnTo>
                    <a:lnTo>
                      <a:pt x="416" y="59"/>
                    </a:lnTo>
                    <a:lnTo>
                      <a:pt x="417" y="57"/>
                    </a:lnTo>
                    <a:lnTo>
                      <a:pt x="417" y="56"/>
                    </a:lnTo>
                    <a:lnTo>
                      <a:pt x="419" y="54"/>
                    </a:lnTo>
                    <a:lnTo>
                      <a:pt x="420" y="52"/>
                    </a:lnTo>
                    <a:lnTo>
                      <a:pt x="421" y="48"/>
                    </a:lnTo>
                    <a:lnTo>
                      <a:pt x="421" y="44"/>
                    </a:lnTo>
                    <a:lnTo>
                      <a:pt x="421" y="0"/>
                    </a:lnTo>
                    <a:lnTo>
                      <a:pt x="410" y="4"/>
                    </a:lnTo>
                    <a:lnTo>
                      <a:pt x="399" y="7"/>
                    </a:lnTo>
                    <a:lnTo>
                      <a:pt x="386" y="10"/>
                    </a:lnTo>
                    <a:lnTo>
                      <a:pt x="373" y="13"/>
                    </a:lnTo>
                    <a:lnTo>
                      <a:pt x="344" y="19"/>
                    </a:lnTo>
                    <a:lnTo>
                      <a:pt x="314" y="23"/>
                    </a:lnTo>
                    <a:lnTo>
                      <a:pt x="284" y="25"/>
                    </a:lnTo>
                    <a:lnTo>
                      <a:pt x="256" y="27"/>
                    </a:lnTo>
                    <a:lnTo>
                      <a:pt x="231" y="28"/>
                    </a:lnTo>
                    <a:lnTo>
                      <a:pt x="211" y="28"/>
                    </a:lnTo>
                    <a:lnTo>
                      <a:pt x="191" y="28"/>
                    </a:lnTo>
                    <a:lnTo>
                      <a:pt x="166" y="27"/>
                    </a:lnTo>
                    <a:lnTo>
                      <a:pt x="138" y="25"/>
                    </a:lnTo>
                    <a:lnTo>
                      <a:pt x="108" y="23"/>
                    </a:lnTo>
                    <a:lnTo>
                      <a:pt x="78" y="19"/>
                    </a:lnTo>
                    <a:lnTo>
                      <a:pt x="49" y="13"/>
                    </a:lnTo>
                    <a:lnTo>
                      <a:pt x="35" y="10"/>
                    </a:lnTo>
                    <a:lnTo>
                      <a:pt x="22" y="7"/>
                    </a:lnTo>
                    <a:lnTo>
                      <a:pt x="1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500">
                <a:extLst>
                  <a:ext uri="{FF2B5EF4-FFF2-40B4-BE49-F238E27FC236}">
                    <a16:creationId xmlns:a16="http://schemas.microsoft.com/office/drawing/2014/main" id="{5839F0C0-A423-4156-855A-E09BBC0F1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025" y="1474788"/>
                <a:ext cx="133350" cy="28575"/>
              </a:xfrm>
              <a:custGeom>
                <a:avLst/>
                <a:gdLst>
                  <a:gd name="T0" fmla="*/ 420 w 420"/>
                  <a:gd name="T1" fmla="*/ 58 h 90"/>
                  <a:gd name="T2" fmla="*/ 419 w 420"/>
                  <a:gd name="T3" fmla="*/ 55 h 90"/>
                  <a:gd name="T4" fmla="*/ 418 w 420"/>
                  <a:gd name="T5" fmla="*/ 50 h 90"/>
                  <a:gd name="T6" fmla="*/ 416 w 420"/>
                  <a:gd name="T7" fmla="*/ 47 h 90"/>
                  <a:gd name="T8" fmla="*/ 413 w 420"/>
                  <a:gd name="T9" fmla="*/ 44 h 90"/>
                  <a:gd name="T10" fmla="*/ 406 w 420"/>
                  <a:gd name="T11" fmla="*/ 37 h 90"/>
                  <a:gd name="T12" fmla="*/ 397 w 420"/>
                  <a:gd name="T13" fmla="*/ 32 h 90"/>
                  <a:gd name="T14" fmla="*/ 386 w 420"/>
                  <a:gd name="T15" fmla="*/ 27 h 90"/>
                  <a:gd name="T16" fmla="*/ 374 w 420"/>
                  <a:gd name="T17" fmla="*/ 22 h 90"/>
                  <a:gd name="T18" fmla="*/ 360 w 420"/>
                  <a:gd name="T19" fmla="*/ 18 h 90"/>
                  <a:gd name="T20" fmla="*/ 345 w 420"/>
                  <a:gd name="T21" fmla="*/ 14 h 90"/>
                  <a:gd name="T22" fmla="*/ 313 w 420"/>
                  <a:gd name="T23" fmla="*/ 9 h 90"/>
                  <a:gd name="T24" fmla="*/ 277 w 420"/>
                  <a:gd name="T25" fmla="*/ 3 h 90"/>
                  <a:gd name="T26" fmla="*/ 243 w 420"/>
                  <a:gd name="T27" fmla="*/ 1 h 90"/>
                  <a:gd name="T28" fmla="*/ 210 w 420"/>
                  <a:gd name="T29" fmla="*/ 0 h 90"/>
                  <a:gd name="T30" fmla="*/ 172 w 420"/>
                  <a:gd name="T31" fmla="*/ 1 h 90"/>
                  <a:gd name="T32" fmla="*/ 133 w 420"/>
                  <a:gd name="T33" fmla="*/ 4 h 90"/>
                  <a:gd name="T34" fmla="*/ 113 w 420"/>
                  <a:gd name="T35" fmla="*/ 7 h 90"/>
                  <a:gd name="T36" fmla="*/ 94 w 420"/>
                  <a:gd name="T37" fmla="*/ 11 h 90"/>
                  <a:gd name="T38" fmla="*/ 76 w 420"/>
                  <a:gd name="T39" fmla="*/ 14 h 90"/>
                  <a:gd name="T40" fmla="*/ 59 w 420"/>
                  <a:gd name="T41" fmla="*/ 18 h 90"/>
                  <a:gd name="T42" fmla="*/ 59 w 420"/>
                  <a:gd name="T43" fmla="*/ 18 h 90"/>
                  <a:gd name="T44" fmla="*/ 55 w 420"/>
                  <a:gd name="T45" fmla="*/ 19 h 90"/>
                  <a:gd name="T46" fmla="*/ 52 w 420"/>
                  <a:gd name="T47" fmla="*/ 20 h 90"/>
                  <a:gd name="T48" fmla="*/ 48 w 420"/>
                  <a:gd name="T49" fmla="*/ 21 h 90"/>
                  <a:gd name="T50" fmla="*/ 44 w 420"/>
                  <a:gd name="T51" fmla="*/ 22 h 90"/>
                  <a:gd name="T52" fmla="*/ 43 w 420"/>
                  <a:gd name="T53" fmla="*/ 24 h 90"/>
                  <a:gd name="T54" fmla="*/ 40 w 420"/>
                  <a:gd name="T55" fmla="*/ 24 h 90"/>
                  <a:gd name="T56" fmla="*/ 35 w 420"/>
                  <a:gd name="T57" fmla="*/ 26 h 90"/>
                  <a:gd name="T58" fmla="*/ 31 w 420"/>
                  <a:gd name="T59" fmla="*/ 28 h 90"/>
                  <a:gd name="T60" fmla="*/ 30 w 420"/>
                  <a:gd name="T61" fmla="*/ 28 h 90"/>
                  <a:gd name="T62" fmla="*/ 30 w 420"/>
                  <a:gd name="T63" fmla="*/ 28 h 90"/>
                  <a:gd name="T64" fmla="*/ 19 w 420"/>
                  <a:gd name="T65" fmla="*/ 33 h 90"/>
                  <a:gd name="T66" fmla="*/ 12 w 420"/>
                  <a:gd name="T67" fmla="*/ 40 h 90"/>
                  <a:gd name="T68" fmla="*/ 10 w 420"/>
                  <a:gd name="T69" fmla="*/ 40 h 90"/>
                  <a:gd name="T70" fmla="*/ 10 w 420"/>
                  <a:gd name="T71" fmla="*/ 40 h 90"/>
                  <a:gd name="T72" fmla="*/ 7 w 420"/>
                  <a:gd name="T73" fmla="*/ 43 h 90"/>
                  <a:gd name="T74" fmla="*/ 5 w 420"/>
                  <a:gd name="T75" fmla="*/ 46 h 90"/>
                  <a:gd name="T76" fmla="*/ 4 w 420"/>
                  <a:gd name="T77" fmla="*/ 47 h 90"/>
                  <a:gd name="T78" fmla="*/ 4 w 420"/>
                  <a:gd name="T79" fmla="*/ 48 h 90"/>
                  <a:gd name="T80" fmla="*/ 2 w 420"/>
                  <a:gd name="T81" fmla="*/ 50 h 90"/>
                  <a:gd name="T82" fmla="*/ 1 w 420"/>
                  <a:gd name="T83" fmla="*/ 52 h 90"/>
                  <a:gd name="T84" fmla="*/ 0 w 420"/>
                  <a:gd name="T85" fmla="*/ 56 h 90"/>
                  <a:gd name="T86" fmla="*/ 0 w 420"/>
                  <a:gd name="T87" fmla="*/ 58 h 90"/>
                  <a:gd name="T88" fmla="*/ 8 w 420"/>
                  <a:gd name="T89" fmla="*/ 63 h 90"/>
                  <a:gd name="T90" fmla="*/ 22 w 420"/>
                  <a:gd name="T91" fmla="*/ 68 h 90"/>
                  <a:gd name="T92" fmla="*/ 43 w 420"/>
                  <a:gd name="T93" fmla="*/ 74 h 90"/>
                  <a:gd name="T94" fmla="*/ 67 w 420"/>
                  <a:gd name="T95" fmla="*/ 78 h 90"/>
                  <a:gd name="T96" fmla="*/ 96 w 420"/>
                  <a:gd name="T97" fmla="*/ 84 h 90"/>
                  <a:gd name="T98" fmla="*/ 131 w 420"/>
                  <a:gd name="T99" fmla="*/ 87 h 90"/>
                  <a:gd name="T100" fmla="*/ 168 w 420"/>
                  <a:gd name="T101" fmla="*/ 90 h 90"/>
                  <a:gd name="T102" fmla="*/ 210 w 420"/>
                  <a:gd name="T103" fmla="*/ 90 h 90"/>
                  <a:gd name="T104" fmla="*/ 251 w 420"/>
                  <a:gd name="T105" fmla="*/ 90 h 90"/>
                  <a:gd name="T106" fmla="*/ 289 w 420"/>
                  <a:gd name="T107" fmla="*/ 87 h 90"/>
                  <a:gd name="T108" fmla="*/ 323 w 420"/>
                  <a:gd name="T109" fmla="*/ 84 h 90"/>
                  <a:gd name="T110" fmla="*/ 353 w 420"/>
                  <a:gd name="T111" fmla="*/ 78 h 90"/>
                  <a:gd name="T112" fmla="*/ 377 w 420"/>
                  <a:gd name="T113" fmla="*/ 74 h 90"/>
                  <a:gd name="T114" fmla="*/ 398 w 420"/>
                  <a:gd name="T115" fmla="*/ 68 h 90"/>
                  <a:gd name="T116" fmla="*/ 412 w 420"/>
                  <a:gd name="T117" fmla="*/ 62 h 90"/>
                  <a:gd name="T118" fmla="*/ 420 w 420"/>
                  <a:gd name="T119" fmla="*/ 5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0" h="90">
                    <a:moveTo>
                      <a:pt x="420" y="58"/>
                    </a:moveTo>
                    <a:lnTo>
                      <a:pt x="419" y="55"/>
                    </a:lnTo>
                    <a:lnTo>
                      <a:pt x="418" y="50"/>
                    </a:lnTo>
                    <a:lnTo>
                      <a:pt x="416" y="47"/>
                    </a:lnTo>
                    <a:lnTo>
                      <a:pt x="413" y="44"/>
                    </a:lnTo>
                    <a:lnTo>
                      <a:pt x="406" y="37"/>
                    </a:lnTo>
                    <a:lnTo>
                      <a:pt x="397" y="32"/>
                    </a:lnTo>
                    <a:lnTo>
                      <a:pt x="386" y="27"/>
                    </a:lnTo>
                    <a:lnTo>
                      <a:pt x="374" y="22"/>
                    </a:lnTo>
                    <a:lnTo>
                      <a:pt x="360" y="18"/>
                    </a:lnTo>
                    <a:lnTo>
                      <a:pt x="345" y="14"/>
                    </a:lnTo>
                    <a:lnTo>
                      <a:pt x="313" y="9"/>
                    </a:lnTo>
                    <a:lnTo>
                      <a:pt x="277" y="3"/>
                    </a:lnTo>
                    <a:lnTo>
                      <a:pt x="243" y="1"/>
                    </a:lnTo>
                    <a:lnTo>
                      <a:pt x="210" y="0"/>
                    </a:lnTo>
                    <a:lnTo>
                      <a:pt x="172" y="1"/>
                    </a:lnTo>
                    <a:lnTo>
                      <a:pt x="133" y="4"/>
                    </a:lnTo>
                    <a:lnTo>
                      <a:pt x="113" y="7"/>
                    </a:lnTo>
                    <a:lnTo>
                      <a:pt x="94" y="11"/>
                    </a:lnTo>
                    <a:lnTo>
                      <a:pt x="76" y="14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5" y="19"/>
                    </a:lnTo>
                    <a:lnTo>
                      <a:pt x="52" y="20"/>
                    </a:lnTo>
                    <a:lnTo>
                      <a:pt x="48" y="21"/>
                    </a:lnTo>
                    <a:lnTo>
                      <a:pt x="44" y="22"/>
                    </a:lnTo>
                    <a:lnTo>
                      <a:pt x="43" y="24"/>
                    </a:lnTo>
                    <a:lnTo>
                      <a:pt x="40" y="24"/>
                    </a:lnTo>
                    <a:lnTo>
                      <a:pt x="35" y="26"/>
                    </a:lnTo>
                    <a:lnTo>
                      <a:pt x="31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19" y="33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7" y="43"/>
                    </a:lnTo>
                    <a:lnTo>
                      <a:pt x="5" y="46"/>
                    </a:lnTo>
                    <a:lnTo>
                      <a:pt x="4" y="47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8" y="63"/>
                    </a:lnTo>
                    <a:lnTo>
                      <a:pt x="22" y="68"/>
                    </a:lnTo>
                    <a:lnTo>
                      <a:pt x="43" y="74"/>
                    </a:lnTo>
                    <a:lnTo>
                      <a:pt x="67" y="78"/>
                    </a:lnTo>
                    <a:lnTo>
                      <a:pt x="96" y="84"/>
                    </a:lnTo>
                    <a:lnTo>
                      <a:pt x="131" y="87"/>
                    </a:lnTo>
                    <a:lnTo>
                      <a:pt x="168" y="90"/>
                    </a:lnTo>
                    <a:lnTo>
                      <a:pt x="210" y="90"/>
                    </a:lnTo>
                    <a:lnTo>
                      <a:pt x="251" y="90"/>
                    </a:lnTo>
                    <a:lnTo>
                      <a:pt x="289" y="87"/>
                    </a:lnTo>
                    <a:lnTo>
                      <a:pt x="323" y="84"/>
                    </a:lnTo>
                    <a:lnTo>
                      <a:pt x="353" y="78"/>
                    </a:lnTo>
                    <a:lnTo>
                      <a:pt x="377" y="74"/>
                    </a:lnTo>
                    <a:lnTo>
                      <a:pt x="398" y="68"/>
                    </a:lnTo>
                    <a:lnTo>
                      <a:pt x="412" y="62"/>
                    </a:lnTo>
                    <a:lnTo>
                      <a:pt x="42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501">
                <a:extLst>
                  <a:ext uri="{FF2B5EF4-FFF2-40B4-BE49-F238E27FC236}">
                    <a16:creationId xmlns:a16="http://schemas.microsoft.com/office/drawing/2014/main" id="{DBE218E2-EA47-43F9-AF50-BC58701E5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025" y="1503363"/>
                <a:ext cx="133350" cy="23813"/>
              </a:xfrm>
              <a:custGeom>
                <a:avLst/>
                <a:gdLst>
                  <a:gd name="T0" fmla="*/ 0 w 421"/>
                  <a:gd name="T1" fmla="*/ 0 h 75"/>
                  <a:gd name="T2" fmla="*/ 0 w 421"/>
                  <a:gd name="T3" fmla="*/ 42 h 75"/>
                  <a:gd name="T4" fmla="*/ 8 w 421"/>
                  <a:gd name="T5" fmla="*/ 46 h 75"/>
                  <a:gd name="T6" fmla="*/ 22 w 421"/>
                  <a:gd name="T7" fmla="*/ 52 h 75"/>
                  <a:gd name="T8" fmla="*/ 43 w 421"/>
                  <a:gd name="T9" fmla="*/ 57 h 75"/>
                  <a:gd name="T10" fmla="*/ 67 w 421"/>
                  <a:gd name="T11" fmla="*/ 62 h 75"/>
                  <a:gd name="T12" fmla="*/ 97 w 421"/>
                  <a:gd name="T13" fmla="*/ 68 h 75"/>
                  <a:gd name="T14" fmla="*/ 130 w 421"/>
                  <a:gd name="T15" fmla="*/ 71 h 75"/>
                  <a:gd name="T16" fmla="*/ 169 w 421"/>
                  <a:gd name="T17" fmla="*/ 74 h 75"/>
                  <a:gd name="T18" fmla="*/ 211 w 421"/>
                  <a:gd name="T19" fmla="*/ 75 h 75"/>
                  <a:gd name="T20" fmla="*/ 253 w 421"/>
                  <a:gd name="T21" fmla="*/ 74 h 75"/>
                  <a:gd name="T22" fmla="*/ 290 w 421"/>
                  <a:gd name="T23" fmla="*/ 71 h 75"/>
                  <a:gd name="T24" fmla="*/ 325 w 421"/>
                  <a:gd name="T25" fmla="*/ 68 h 75"/>
                  <a:gd name="T26" fmla="*/ 355 w 421"/>
                  <a:gd name="T27" fmla="*/ 62 h 75"/>
                  <a:gd name="T28" fmla="*/ 379 w 421"/>
                  <a:gd name="T29" fmla="*/ 57 h 75"/>
                  <a:gd name="T30" fmla="*/ 399 w 421"/>
                  <a:gd name="T31" fmla="*/ 52 h 75"/>
                  <a:gd name="T32" fmla="*/ 414 w 421"/>
                  <a:gd name="T33" fmla="*/ 46 h 75"/>
                  <a:gd name="T34" fmla="*/ 421 w 421"/>
                  <a:gd name="T35" fmla="*/ 42 h 75"/>
                  <a:gd name="T36" fmla="*/ 421 w 421"/>
                  <a:gd name="T37" fmla="*/ 0 h 75"/>
                  <a:gd name="T38" fmla="*/ 410 w 421"/>
                  <a:gd name="T39" fmla="*/ 4 h 75"/>
                  <a:gd name="T40" fmla="*/ 399 w 421"/>
                  <a:gd name="T41" fmla="*/ 8 h 75"/>
                  <a:gd name="T42" fmla="*/ 386 w 421"/>
                  <a:gd name="T43" fmla="*/ 12 h 75"/>
                  <a:gd name="T44" fmla="*/ 373 w 421"/>
                  <a:gd name="T45" fmla="*/ 14 h 75"/>
                  <a:gd name="T46" fmla="*/ 344 w 421"/>
                  <a:gd name="T47" fmla="*/ 19 h 75"/>
                  <a:gd name="T48" fmla="*/ 314 w 421"/>
                  <a:gd name="T49" fmla="*/ 24 h 75"/>
                  <a:gd name="T50" fmla="*/ 284 w 421"/>
                  <a:gd name="T51" fmla="*/ 27 h 75"/>
                  <a:gd name="T52" fmla="*/ 256 w 421"/>
                  <a:gd name="T53" fmla="*/ 28 h 75"/>
                  <a:gd name="T54" fmla="*/ 231 w 421"/>
                  <a:gd name="T55" fmla="*/ 29 h 75"/>
                  <a:gd name="T56" fmla="*/ 211 w 421"/>
                  <a:gd name="T57" fmla="*/ 30 h 75"/>
                  <a:gd name="T58" fmla="*/ 191 w 421"/>
                  <a:gd name="T59" fmla="*/ 29 h 75"/>
                  <a:gd name="T60" fmla="*/ 166 w 421"/>
                  <a:gd name="T61" fmla="*/ 28 h 75"/>
                  <a:gd name="T62" fmla="*/ 138 w 421"/>
                  <a:gd name="T63" fmla="*/ 27 h 75"/>
                  <a:gd name="T64" fmla="*/ 108 w 421"/>
                  <a:gd name="T65" fmla="*/ 24 h 75"/>
                  <a:gd name="T66" fmla="*/ 78 w 421"/>
                  <a:gd name="T67" fmla="*/ 19 h 75"/>
                  <a:gd name="T68" fmla="*/ 49 w 421"/>
                  <a:gd name="T69" fmla="*/ 15 h 75"/>
                  <a:gd name="T70" fmla="*/ 35 w 421"/>
                  <a:gd name="T71" fmla="*/ 12 h 75"/>
                  <a:gd name="T72" fmla="*/ 22 w 421"/>
                  <a:gd name="T73" fmla="*/ 8 h 75"/>
                  <a:gd name="T74" fmla="*/ 10 w 421"/>
                  <a:gd name="T75" fmla="*/ 4 h 75"/>
                  <a:gd name="T76" fmla="*/ 0 w 421"/>
                  <a:gd name="T77" fmla="*/ 0 h 75"/>
                  <a:gd name="T78" fmla="*/ 0 w 421"/>
                  <a:gd name="T7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1" h="75">
                    <a:moveTo>
                      <a:pt x="0" y="0"/>
                    </a:moveTo>
                    <a:lnTo>
                      <a:pt x="0" y="42"/>
                    </a:lnTo>
                    <a:lnTo>
                      <a:pt x="8" y="46"/>
                    </a:lnTo>
                    <a:lnTo>
                      <a:pt x="22" y="52"/>
                    </a:lnTo>
                    <a:lnTo>
                      <a:pt x="43" y="57"/>
                    </a:lnTo>
                    <a:lnTo>
                      <a:pt x="67" y="62"/>
                    </a:lnTo>
                    <a:lnTo>
                      <a:pt x="97" y="68"/>
                    </a:lnTo>
                    <a:lnTo>
                      <a:pt x="130" y="71"/>
                    </a:lnTo>
                    <a:lnTo>
                      <a:pt x="169" y="74"/>
                    </a:lnTo>
                    <a:lnTo>
                      <a:pt x="211" y="75"/>
                    </a:lnTo>
                    <a:lnTo>
                      <a:pt x="253" y="74"/>
                    </a:lnTo>
                    <a:lnTo>
                      <a:pt x="290" y="71"/>
                    </a:lnTo>
                    <a:lnTo>
                      <a:pt x="325" y="68"/>
                    </a:lnTo>
                    <a:lnTo>
                      <a:pt x="355" y="62"/>
                    </a:lnTo>
                    <a:lnTo>
                      <a:pt x="379" y="57"/>
                    </a:lnTo>
                    <a:lnTo>
                      <a:pt x="399" y="52"/>
                    </a:lnTo>
                    <a:lnTo>
                      <a:pt x="414" y="46"/>
                    </a:lnTo>
                    <a:lnTo>
                      <a:pt x="421" y="42"/>
                    </a:lnTo>
                    <a:lnTo>
                      <a:pt x="421" y="0"/>
                    </a:lnTo>
                    <a:lnTo>
                      <a:pt x="410" y="4"/>
                    </a:lnTo>
                    <a:lnTo>
                      <a:pt x="399" y="8"/>
                    </a:lnTo>
                    <a:lnTo>
                      <a:pt x="386" y="12"/>
                    </a:lnTo>
                    <a:lnTo>
                      <a:pt x="373" y="14"/>
                    </a:lnTo>
                    <a:lnTo>
                      <a:pt x="344" y="19"/>
                    </a:lnTo>
                    <a:lnTo>
                      <a:pt x="314" y="24"/>
                    </a:lnTo>
                    <a:lnTo>
                      <a:pt x="284" y="27"/>
                    </a:lnTo>
                    <a:lnTo>
                      <a:pt x="256" y="28"/>
                    </a:lnTo>
                    <a:lnTo>
                      <a:pt x="231" y="29"/>
                    </a:lnTo>
                    <a:lnTo>
                      <a:pt x="211" y="30"/>
                    </a:lnTo>
                    <a:lnTo>
                      <a:pt x="191" y="29"/>
                    </a:lnTo>
                    <a:lnTo>
                      <a:pt x="166" y="28"/>
                    </a:lnTo>
                    <a:lnTo>
                      <a:pt x="138" y="27"/>
                    </a:lnTo>
                    <a:lnTo>
                      <a:pt x="108" y="24"/>
                    </a:lnTo>
                    <a:lnTo>
                      <a:pt x="78" y="19"/>
                    </a:lnTo>
                    <a:lnTo>
                      <a:pt x="49" y="15"/>
                    </a:lnTo>
                    <a:lnTo>
                      <a:pt x="35" y="12"/>
                    </a:lnTo>
                    <a:lnTo>
                      <a:pt x="22" y="8"/>
                    </a:lnTo>
                    <a:lnTo>
                      <a:pt x="1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502">
                <a:extLst>
                  <a:ext uri="{FF2B5EF4-FFF2-40B4-BE49-F238E27FC236}">
                    <a16:creationId xmlns:a16="http://schemas.microsoft.com/office/drawing/2014/main" id="{FB53FF3C-7C81-42D7-820B-328F83511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025" y="1574800"/>
                <a:ext cx="133350" cy="23813"/>
              </a:xfrm>
              <a:custGeom>
                <a:avLst/>
                <a:gdLst>
                  <a:gd name="T0" fmla="*/ 0 w 421"/>
                  <a:gd name="T1" fmla="*/ 0 h 75"/>
                  <a:gd name="T2" fmla="*/ 0 w 421"/>
                  <a:gd name="T3" fmla="*/ 42 h 75"/>
                  <a:gd name="T4" fmla="*/ 8 w 421"/>
                  <a:gd name="T5" fmla="*/ 48 h 75"/>
                  <a:gd name="T6" fmla="*/ 22 w 421"/>
                  <a:gd name="T7" fmla="*/ 53 h 75"/>
                  <a:gd name="T8" fmla="*/ 43 w 421"/>
                  <a:gd name="T9" fmla="*/ 58 h 75"/>
                  <a:gd name="T10" fmla="*/ 67 w 421"/>
                  <a:gd name="T11" fmla="*/ 64 h 75"/>
                  <a:gd name="T12" fmla="*/ 97 w 421"/>
                  <a:gd name="T13" fmla="*/ 68 h 75"/>
                  <a:gd name="T14" fmla="*/ 130 w 421"/>
                  <a:gd name="T15" fmla="*/ 72 h 75"/>
                  <a:gd name="T16" fmla="*/ 169 w 421"/>
                  <a:gd name="T17" fmla="*/ 74 h 75"/>
                  <a:gd name="T18" fmla="*/ 211 w 421"/>
                  <a:gd name="T19" fmla="*/ 75 h 75"/>
                  <a:gd name="T20" fmla="*/ 253 w 421"/>
                  <a:gd name="T21" fmla="*/ 74 h 75"/>
                  <a:gd name="T22" fmla="*/ 290 w 421"/>
                  <a:gd name="T23" fmla="*/ 72 h 75"/>
                  <a:gd name="T24" fmla="*/ 325 w 421"/>
                  <a:gd name="T25" fmla="*/ 68 h 75"/>
                  <a:gd name="T26" fmla="*/ 355 w 421"/>
                  <a:gd name="T27" fmla="*/ 64 h 75"/>
                  <a:gd name="T28" fmla="*/ 379 w 421"/>
                  <a:gd name="T29" fmla="*/ 58 h 75"/>
                  <a:gd name="T30" fmla="*/ 399 w 421"/>
                  <a:gd name="T31" fmla="*/ 53 h 75"/>
                  <a:gd name="T32" fmla="*/ 414 w 421"/>
                  <a:gd name="T33" fmla="*/ 48 h 75"/>
                  <a:gd name="T34" fmla="*/ 421 w 421"/>
                  <a:gd name="T35" fmla="*/ 42 h 75"/>
                  <a:gd name="T36" fmla="*/ 421 w 421"/>
                  <a:gd name="T37" fmla="*/ 0 h 75"/>
                  <a:gd name="T38" fmla="*/ 410 w 421"/>
                  <a:gd name="T39" fmla="*/ 5 h 75"/>
                  <a:gd name="T40" fmla="*/ 399 w 421"/>
                  <a:gd name="T41" fmla="*/ 9 h 75"/>
                  <a:gd name="T42" fmla="*/ 386 w 421"/>
                  <a:gd name="T43" fmla="*/ 12 h 75"/>
                  <a:gd name="T44" fmla="*/ 373 w 421"/>
                  <a:gd name="T45" fmla="*/ 15 h 75"/>
                  <a:gd name="T46" fmla="*/ 344 w 421"/>
                  <a:gd name="T47" fmla="*/ 21 h 75"/>
                  <a:gd name="T48" fmla="*/ 314 w 421"/>
                  <a:gd name="T49" fmla="*/ 24 h 75"/>
                  <a:gd name="T50" fmla="*/ 284 w 421"/>
                  <a:gd name="T51" fmla="*/ 27 h 75"/>
                  <a:gd name="T52" fmla="*/ 256 w 421"/>
                  <a:gd name="T53" fmla="*/ 29 h 75"/>
                  <a:gd name="T54" fmla="*/ 231 w 421"/>
                  <a:gd name="T55" fmla="*/ 30 h 75"/>
                  <a:gd name="T56" fmla="*/ 211 w 421"/>
                  <a:gd name="T57" fmla="*/ 30 h 75"/>
                  <a:gd name="T58" fmla="*/ 191 w 421"/>
                  <a:gd name="T59" fmla="*/ 30 h 75"/>
                  <a:gd name="T60" fmla="*/ 166 w 421"/>
                  <a:gd name="T61" fmla="*/ 29 h 75"/>
                  <a:gd name="T62" fmla="*/ 138 w 421"/>
                  <a:gd name="T63" fmla="*/ 27 h 75"/>
                  <a:gd name="T64" fmla="*/ 108 w 421"/>
                  <a:gd name="T65" fmla="*/ 24 h 75"/>
                  <a:gd name="T66" fmla="*/ 78 w 421"/>
                  <a:gd name="T67" fmla="*/ 21 h 75"/>
                  <a:gd name="T68" fmla="*/ 49 w 421"/>
                  <a:gd name="T69" fmla="*/ 15 h 75"/>
                  <a:gd name="T70" fmla="*/ 35 w 421"/>
                  <a:gd name="T71" fmla="*/ 12 h 75"/>
                  <a:gd name="T72" fmla="*/ 22 w 421"/>
                  <a:gd name="T73" fmla="*/ 9 h 75"/>
                  <a:gd name="T74" fmla="*/ 10 w 421"/>
                  <a:gd name="T75" fmla="*/ 5 h 75"/>
                  <a:gd name="T76" fmla="*/ 0 w 421"/>
                  <a:gd name="T77" fmla="*/ 1 h 75"/>
                  <a:gd name="T78" fmla="*/ 0 w 421"/>
                  <a:gd name="T7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1" h="75">
                    <a:moveTo>
                      <a:pt x="0" y="0"/>
                    </a:moveTo>
                    <a:lnTo>
                      <a:pt x="0" y="42"/>
                    </a:lnTo>
                    <a:lnTo>
                      <a:pt x="8" y="48"/>
                    </a:lnTo>
                    <a:lnTo>
                      <a:pt x="22" y="53"/>
                    </a:lnTo>
                    <a:lnTo>
                      <a:pt x="43" y="58"/>
                    </a:lnTo>
                    <a:lnTo>
                      <a:pt x="67" y="64"/>
                    </a:lnTo>
                    <a:lnTo>
                      <a:pt x="97" y="68"/>
                    </a:lnTo>
                    <a:lnTo>
                      <a:pt x="130" y="72"/>
                    </a:lnTo>
                    <a:lnTo>
                      <a:pt x="169" y="74"/>
                    </a:lnTo>
                    <a:lnTo>
                      <a:pt x="211" y="75"/>
                    </a:lnTo>
                    <a:lnTo>
                      <a:pt x="253" y="74"/>
                    </a:lnTo>
                    <a:lnTo>
                      <a:pt x="290" y="72"/>
                    </a:lnTo>
                    <a:lnTo>
                      <a:pt x="325" y="68"/>
                    </a:lnTo>
                    <a:lnTo>
                      <a:pt x="355" y="64"/>
                    </a:lnTo>
                    <a:lnTo>
                      <a:pt x="379" y="58"/>
                    </a:lnTo>
                    <a:lnTo>
                      <a:pt x="399" y="53"/>
                    </a:lnTo>
                    <a:lnTo>
                      <a:pt x="414" y="48"/>
                    </a:lnTo>
                    <a:lnTo>
                      <a:pt x="421" y="42"/>
                    </a:lnTo>
                    <a:lnTo>
                      <a:pt x="421" y="0"/>
                    </a:lnTo>
                    <a:lnTo>
                      <a:pt x="410" y="5"/>
                    </a:lnTo>
                    <a:lnTo>
                      <a:pt x="399" y="9"/>
                    </a:lnTo>
                    <a:lnTo>
                      <a:pt x="386" y="12"/>
                    </a:lnTo>
                    <a:lnTo>
                      <a:pt x="373" y="15"/>
                    </a:lnTo>
                    <a:lnTo>
                      <a:pt x="344" y="21"/>
                    </a:lnTo>
                    <a:lnTo>
                      <a:pt x="314" y="24"/>
                    </a:lnTo>
                    <a:lnTo>
                      <a:pt x="284" y="27"/>
                    </a:lnTo>
                    <a:lnTo>
                      <a:pt x="256" y="29"/>
                    </a:lnTo>
                    <a:lnTo>
                      <a:pt x="231" y="30"/>
                    </a:lnTo>
                    <a:lnTo>
                      <a:pt x="211" y="30"/>
                    </a:lnTo>
                    <a:lnTo>
                      <a:pt x="191" y="30"/>
                    </a:lnTo>
                    <a:lnTo>
                      <a:pt x="166" y="29"/>
                    </a:lnTo>
                    <a:lnTo>
                      <a:pt x="138" y="27"/>
                    </a:lnTo>
                    <a:lnTo>
                      <a:pt x="108" y="24"/>
                    </a:lnTo>
                    <a:lnTo>
                      <a:pt x="78" y="21"/>
                    </a:lnTo>
                    <a:lnTo>
                      <a:pt x="49" y="15"/>
                    </a:lnTo>
                    <a:lnTo>
                      <a:pt x="35" y="12"/>
                    </a:lnTo>
                    <a:lnTo>
                      <a:pt x="22" y="9"/>
                    </a:lnTo>
                    <a:lnTo>
                      <a:pt x="10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503">
                <a:extLst>
                  <a:ext uri="{FF2B5EF4-FFF2-40B4-BE49-F238E27FC236}">
                    <a16:creationId xmlns:a16="http://schemas.microsoft.com/office/drawing/2014/main" id="{B2AFC166-3690-491C-BE8E-D33917F47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025" y="1550988"/>
                <a:ext cx="133350" cy="23813"/>
              </a:xfrm>
              <a:custGeom>
                <a:avLst/>
                <a:gdLst>
                  <a:gd name="T0" fmla="*/ 0 w 421"/>
                  <a:gd name="T1" fmla="*/ 0 h 75"/>
                  <a:gd name="T2" fmla="*/ 0 w 421"/>
                  <a:gd name="T3" fmla="*/ 42 h 75"/>
                  <a:gd name="T4" fmla="*/ 8 w 421"/>
                  <a:gd name="T5" fmla="*/ 47 h 75"/>
                  <a:gd name="T6" fmla="*/ 22 w 421"/>
                  <a:gd name="T7" fmla="*/ 53 h 75"/>
                  <a:gd name="T8" fmla="*/ 43 w 421"/>
                  <a:gd name="T9" fmla="*/ 58 h 75"/>
                  <a:gd name="T10" fmla="*/ 67 w 421"/>
                  <a:gd name="T11" fmla="*/ 64 h 75"/>
                  <a:gd name="T12" fmla="*/ 97 w 421"/>
                  <a:gd name="T13" fmla="*/ 68 h 75"/>
                  <a:gd name="T14" fmla="*/ 130 w 421"/>
                  <a:gd name="T15" fmla="*/ 72 h 75"/>
                  <a:gd name="T16" fmla="*/ 169 w 421"/>
                  <a:gd name="T17" fmla="*/ 74 h 75"/>
                  <a:gd name="T18" fmla="*/ 211 w 421"/>
                  <a:gd name="T19" fmla="*/ 75 h 75"/>
                  <a:gd name="T20" fmla="*/ 253 w 421"/>
                  <a:gd name="T21" fmla="*/ 74 h 75"/>
                  <a:gd name="T22" fmla="*/ 290 w 421"/>
                  <a:gd name="T23" fmla="*/ 72 h 75"/>
                  <a:gd name="T24" fmla="*/ 325 w 421"/>
                  <a:gd name="T25" fmla="*/ 68 h 75"/>
                  <a:gd name="T26" fmla="*/ 355 w 421"/>
                  <a:gd name="T27" fmla="*/ 64 h 75"/>
                  <a:gd name="T28" fmla="*/ 379 w 421"/>
                  <a:gd name="T29" fmla="*/ 58 h 75"/>
                  <a:gd name="T30" fmla="*/ 399 w 421"/>
                  <a:gd name="T31" fmla="*/ 53 h 75"/>
                  <a:gd name="T32" fmla="*/ 414 w 421"/>
                  <a:gd name="T33" fmla="*/ 47 h 75"/>
                  <a:gd name="T34" fmla="*/ 421 w 421"/>
                  <a:gd name="T35" fmla="*/ 42 h 75"/>
                  <a:gd name="T36" fmla="*/ 421 w 421"/>
                  <a:gd name="T37" fmla="*/ 0 h 75"/>
                  <a:gd name="T38" fmla="*/ 410 w 421"/>
                  <a:gd name="T39" fmla="*/ 5 h 75"/>
                  <a:gd name="T40" fmla="*/ 399 w 421"/>
                  <a:gd name="T41" fmla="*/ 9 h 75"/>
                  <a:gd name="T42" fmla="*/ 386 w 421"/>
                  <a:gd name="T43" fmla="*/ 12 h 75"/>
                  <a:gd name="T44" fmla="*/ 373 w 421"/>
                  <a:gd name="T45" fmla="*/ 15 h 75"/>
                  <a:gd name="T46" fmla="*/ 344 w 421"/>
                  <a:gd name="T47" fmla="*/ 21 h 75"/>
                  <a:gd name="T48" fmla="*/ 314 w 421"/>
                  <a:gd name="T49" fmla="*/ 24 h 75"/>
                  <a:gd name="T50" fmla="*/ 284 w 421"/>
                  <a:gd name="T51" fmla="*/ 27 h 75"/>
                  <a:gd name="T52" fmla="*/ 256 w 421"/>
                  <a:gd name="T53" fmla="*/ 29 h 75"/>
                  <a:gd name="T54" fmla="*/ 231 w 421"/>
                  <a:gd name="T55" fmla="*/ 30 h 75"/>
                  <a:gd name="T56" fmla="*/ 211 w 421"/>
                  <a:gd name="T57" fmla="*/ 30 h 75"/>
                  <a:gd name="T58" fmla="*/ 191 w 421"/>
                  <a:gd name="T59" fmla="*/ 30 h 75"/>
                  <a:gd name="T60" fmla="*/ 166 w 421"/>
                  <a:gd name="T61" fmla="*/ 29 h 75"/>
                  <a:gd name="T62" fmla="*/ 138 w 421"/>
                  <a:gd name="T63" fmla="*/ 27 h 75"/>
                  <a:gd name="T64" fmla="*/ 108 w 421"/>
                  <a:gd name="T65" fmla="*/ 24 h 75"/>
                  <a:gd name="T66" fmla="*/ 78 w 421"/>
                  <a:gd name="T67" fmla="*/ 21 h 75"/>
                  <a:gd name="T68" fmla="*/ 49 w 421"/>
                  <a:gd name="T69" fmla="*/ 15 h 75"/>
                  <a:gd name="T70" fmla="*/ 35 w 421"/>
                  <a:gd name="T71" fmla="*/ 12 h 75"/>
                  <a:gd name="T72" fmla="*/ 22 w 421"/>
                  <a:gd name="T73" fmla="*/ 9 h 75"/>
                  <a:gd name="T74" fmla="*/ 10 w 421"/>
                  <a:gd name="T75" fmla="*/ 5 h 75"/>
                  <a:gd name="T76" fmla="*/ 0 w 421"/>
                  <a:gd name="T7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1" h="75">
                    <a:moveTo>
                      <a:pt x="0" y="0"/>
                    </a:moveTo>
                    <a:lnTo>
                      <a:pt x="0" y="42"/>
                    </a:lnTo>
                    <a:lnTo>
                      <a:pt x="8" y="47"/>
                    </a:lnTo>
                    <a:lnTo>
                      <a:pt x="22" y="53"/>
                    </a:lnTo>
                    <a:lnTo>
                      <a:pt x="43" y="58"/>
                    </a:lnTo>
                    <a:lnTo>
                      <a:pt x="67" y="64"/>
                    </a:lnTo>
                    <a:lnTo>
                      <a:pt x="97" y="68"/>
                    </a:lnTo>
                    <a:lnTo>
                      <a:pt x="130" y="72"/>
                    </a:lnTo>
                    <a:lnTo>
                      <a:pt x="169" y="74"/>
                    </a:lnTo>
                    <a:lnTo>
                      <a:pt x="211" y="75"/>
                    </a:lnTo>
                    <a:lnTo>
                      <a:pt x="253" y="74"/>
                    </a:lnTo>
                    <a:lnTo>
                      <a:pt x="290" y="72"/>
                    </a:lnTo>
                    <a:lnTo>
                      <a:pt x="325" y="68"/>
                    </a:lnTo>
                    <a:lnTo>
                      <a:pt x="355" y="64"/>
                    </a:lnTo>
                    <a:lnTo>
                      <a:pt x="379" y="58"/>
                    </a:lnTo>
                    <a:lnTo>
                      <a:pt x="399" y="53"/>
                    </a:lnTo>
                    <a:lnTo>
                      <a:pt x="414" y="47"/>
                    </a:lnTo>
                    <a:lnTo>
                      <a:pt x="421" y="42"/>
                    </a:lnTo>
                    <a:lnTo>
                      <a:pt x="421" y="0"/>
                    </a:lnTo>
                    <a:lnTo>
                      <a:pt x="410" y="5"/>
                    </a:lnTo>
                    <a:lnTo>
                      <a:pt x="399" y="9"/>
                    </a:lnTo>
                    <a:lnTo>
                      <a:pt x="386" y="12"/>
                    </a:lnTo>
                    <a:lnTo>
                      <a:pt x="373" y="15"/>
                    </a:lnTo>
                    <a:lnTo>
                      <a:pt x="344" y="21"/>
                    </a:lnTo>
                    <a:lnTo>
                      <a:pt x="314" y="24"/>
                    </a:lnTo>
                    <a:lnTo>
                      <a:pt x="284" y="27"/>
                    </a:lnTo>
                    <a:lnTo>
                      <a:pt x="256" y="29"/>
                    </a:lnTo>
                    <a:lnTo>
                      <a:pt x="231" y="30"/>
                    </a:lnTo>
                    <a:lnTo>
                      <a:pt x="211" y="30"/>
                    </a:lnTo>
                    <a:lnTo>
                      <a:pt x="191" y="30"/>
                    </a:lnTo>
                    <a:lnTo>
                      <a:pt x="166" y="29"/>
                    </a:lnTo>
                    <a:lnTo>
                      <a:pt x="138" y="27"/>
                    </a:lnTo>
                    <a:lnTo>
                      <a:pt x="108" y="24"/>
                    </a:lnTo>
                    <a:lnTo>
                      <a:pt x="78" y="21"/>
                    </a:lnTo>
                    <a:lnTo>
                      <a:pt x="49" y="15"/>
                    </a:lnTo>
                    <a:lnTo>
                      <a:pt x="35" y="12"/>
                    </a:lnTo>
                    <a:lnTo>
                      <a:pt x="22" y="9"/>
                    </a:lnTo>
                    <a:lnTo>
                      <a:pt x="1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504">
                <a:extLst>
                  <a:ext uri="{FF2B5EF4-FFF2-40B4-BE49-F238E27FC236}">
                    <a16:creationId xmlns:a16="http://schemas.microsoft.com/office/drawing/2014/main" id="{9740A41F-89FD-44D8-9D1F-332E7D538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025" y="1527175"/>
                <a:ext cx="133350" cy="23813"/>
              </a:xfrm>
              <a:custGeom>
                <a:avLst/>
                <a:gdLst>
                  <a:gd name="T0" fmla="*/ 0 w 421"/>
                  <a:gd name="T1" fmla="*/ 0 h 75"/>
                  <a:gd name="T2" fmla="*/ 0 w 421"/>
                  <a:gd name="T3" fmla="*/ 42 h 75"/>
                  <a:gd name="T4" fmla="*/ 8 w 421"/>
                  <a:gd name="T5" fmla="*/ 46 h 75"/>
                  <a:gd name="T6" fmla="*/ 22 w 421"/>
                  <a:gd name="T7" fmla="*/ 52 h 75"/>
                  <a:gd name="T8" fmla="*/ 43 w 421"/>
                  <a:gd name="T9" fmla="*/ 58 h 75"/>
                  <a:gd name="T10" fmla="*/ 67 w 421"/>
                  <a:gd name="T11" fmla="*/ 63 h 75"/>
                  <a:gd name="T12" fmla="*/ 97 w 421"/>
                  <a:gd name="T13" fmla="*/ 68 h 75"/>
                  <a:gd name="T14" fmla="*/ 130 w 421"/>
                  <a:gd name="T15" fmla="*/ 72 h 75"/>
                  <a:gd name="T16" fmla="*/ 169 w 421"/>
                  <a:gd name="T17" fmla="*/ 74 h 75"/>
                  <a:gd name="T18" fmla="*/ 211 w 421"/>
                  <a:gd name="T19" fmla="*/ 75 h 75"/>
                  <a:gd name="T20" fmla="*/ 253 w 421"/>
                  <a:gd name="T21" fmla="*/ 74 h 75"/>
                  <a:gd name="T22" fmla="*/ 290 w 421"/>
                  <a:gd name="T23" fmla="*/ 72 h 75"/>
                  <a:gd name="T24" fmla="*/ 325 w 421"/>
                  <a:gd name="T25" fmla="*/ 68 h 75"/>
                  <a:gd name="T26" fmla="*/ 355 w 421"/>
                  <a:gd name="T27" fmla="*/ 63 h 75"/>
                  <a:gd name="T28" fmla="*/ 379 w 421"/>
                  <a:gd name="T29" fmla="*/ 58 h 75"/>
                  <a:gd name="T30" fmla="*/ 399 w 421"/>
                  <a:gd name="T31" fmla="*/ 52 h 75"/>
                  <a:gd name="T32" fmla="*/ 414 w 421"/>
                  <a:gd name="T33" fmla="*/ 47 h 75"/>
                  <a:gd name="T34" fmla="*/ 421 w 421"/>
                  <a:gd name="T35" fmla="*/ 42 h 75"/>
                  <a:gd name="T36" fmla="*/ 421 w 421"/>
                  <a:gd name="T37" fmla="*/ 0 h 75"/>
                  <a:gd name="T38" fmla="*/ 410 w 421"/>
                  <a:gd name="T39" fmla="*/ 4 h 75"/>
                  <a:gd name="T40" fmla="*/ 399 w 421"/>
                  <a:gd name="T41" fmla="*/ 9 h 75"/>
                  <a:gd name="T42" fmla="*/ 386 w 421"/>
                  <a:gd name="T43" fmla="*/ 12 h 75"/>
                  <a:gd name="T44" fmla="*/ 373 w 421"/>
                  <a:gd name="T45" fmla="*/ 15 h 75"/>
                  <a:gd name="T46" fmla="*/ 344 w 421"/>
                  <a:gd name="T47" fmla="*/ 19 h 75"/>
                  <a:gd name="T48" fmla="*/ 314 w 421"/>
                  <a:gd name="T49" fmla="*/ 24 h 75"/>
                  <a:gd name="T50" fmla="*/ 284 w 421"/>
                  <a:gd name="T51" fmla="*/ 27 h 75"/>
                  <a:gd name="T52" fmla="*/ 256 w 421"/>
                  <a:gd name="T53" fmla="*/ 29 h 75"/>
                  <a:gd name="T54" fmla="*/ 231 w 421"/>
                  <a:gd name="T55" fmla="*/ 29 h 75"/>
                  <a:gd name="T56" fmla="*/ 211 w 421"/>
                  <a:gd name="T57" fmla="*/ 30 h 75"/>
                  <a:gd name="T58" fmla="*/ 191 w 421"/>
                  <a:gd name="T59" fmla="*/ 29 h 75"/>
                  <a:gd name="T60" fmla="*/ 166 w 421"/>
                  <a:gd name="T61" fmla="*/ 28 h 75"/>
                  <a:gd name="T62" fmla="*/ 138 w 421"/>
                  <a:gd name="T63" fmla="*/ 27 h 75"/>
                  <a:gd name="T64" fmla="*/ 108 w 421"/>
                  <a:gd name="T65" fmla="*/ 24 h 75"/>
                  <a:gd name="T66" fmla="*/ 78 w 421"/>
                  <a:gd name="T67" fmla="*/ 19 h 75"/>
                  <a:gd name="T68" fmla="*/ 49 w 421"/>
                  <a:gd name="T69" fmla="*/ 15 h 75"/>
                  <a:gd name="T70" fmla="*/ 35 w 421"/>
                  <a:gd name="T71" fmla="*/ 12 h 75"/>
                  <a:gd name="T72" fmla="*/ 22 w 421"/>
                  <a:gd name="T73" fmla="*/ 9 h 75"/>
                  <a:gd name="T74" fmla="*/ 10 w 421"/>
                  <a:gd name="T75" fmla="*/ 4 h 75"/>
                  <a:gd name="T76" fmla="*/ 0 w 421"/>
                  <a:gd name="T7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1" h="75">
                    <a:moveTo>
                      <a:pt x="0" y="0"/>
                    </a:moveTo>
                    <a:lnTo>
                      <a:pt x="0" y="42"/>
                    </a:lnTo>
                    <a:lnTo>
                      <a:pt x="8" y="46"/>
                    </a:lnTo>
                    <a:lnTo>
                      <a:pt x="22" y="52"/>
                    </a:lnTo>
                    <a:lnTo>
                      <a:pt x="43" y="58"/>
                    </a:lnTo>
                    <a:lnTo>
                      <a:pt x="67" y="63"/>
                    </a:lnTo>
                    <a:lnTo>
                      <a:pt x="97" y="68"/>
                    </a:lnTo>
                    <a:lnTo>
                      <a:pt x="130" y="72"/>
                    </a:lnTo>
                    <a:lnTo>
                      <a:pt x="169" y="74"/>
                    </a:lnTo>
                    <a:lnTo>
                      <a:pt x="211" y="75"/>
                    </a:lnTo>
                    <a:lnTo>
                      <a:pt x="253" y="74"/>
                    </a:lnTo>
                    <a:lnTo>
                      <a:pt x="290" y="72"/>
                    </a:lnTo>
                    <a:lnTo>
                      <a:pt x="325" y="68"/>
                    </a:lnTo>
                    <a:lnTo>
                      <a:pt x="355" y="63"/>
                    </a:lnTo>
                    <a:lnTo>
                      <a:pt x="379" y="58"/>
                    </a:lnTo>
                    <a:lnTo>
                      <a:pt x="399" y="52"/>
                    </a:lnTo>
                    <a:lnTo>
                      <a:pt x="414" y="47"/>
                    </a:lnTo>
                    <a:lnTo>
                      <a:pt x="421" y="42"/>
                    </a:lnTo>
                    <a:lnTo>
                      <a:pt x="421" y="0"/>
                    </a:lnTo>
                    <a:lnTo>
                      <a:pt x="410" y="4"/>
                    </a:lnTo>
                    <a:lnTo>
                      <a:pt x="399" y="9"/>
                    </a:lnTo>
                    <a:lnTo>
                      <a:pt x="386" y="12"/>
                    </a:lnTo>
                    <a:lnTo>
                      <a:pt x="373" y="15"/>
                    </a:lnTo>
                    <a:lnTo>
                      <a:pt x="344" y="19"/>
                    </a:lnTo>
                    <a:lnTo>
                      <a:pt x="314" y="24"/>
                    </a:lnTo>
                    <a:lnTo>
                      <a:pt x="284" y="27"/>
                    </a:lnTo>
                    <a:lnTo>
                      <a:pt x="256" y="29"/>
                    </a:lnTo>
                    <a:lnTo>
                      <a:pt x="231" y="29"/>
                    </a:lnTo>
                    <a:lnTo>
                      <a:pt x="211" y="30"/>
                    </a:lnTo>
                    <a:lnTo>
                      <a:pt x="191" y="29"/>
                    </a:lnTo>
                    <a:lnTo>
                      <a:pt x="166" y="28"/>
                    </a:lnTo>
                    <a:lnTo>
                      <a:pt x="138" y="27"/>
                    </a:lnTo>
                    <a:lnTo>
                      <a:pt x="108" y="24"/>
                    </a:lnTo>
                    <a:lnTo>
                      <a:pt x="78" y="19"/>
                    </a:lnTo>
                    <a:lnTo>
                      <a:pt x="49" y="15"/>
                    </a:lnTo>
                    <a:lnTo>
                      <a:pt x="35" y="12"/>
                    </a:lnTo>
                    <a:lnTo>
                      <a:pt x="22" y="9"/>
                    </a:lnTo>
                    <a:lnTo>
                      <a:pt x="1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7" name="Group 66" descr="Icon of abacus. ">
              <a:extLst>
                <a:ext uri="{FF2B5EF4-FFF2-40B4-BE49-F238E27FC236}">
                  <a16:creationId xmlns:a16="http://schemas.microsoft.com/office/drawing/2014/main" id="{201B668C-AA5F-454E-8E64-CEA32A839FB8}"/>
                </a:ext>
              </a:extLst>
            </p:cNvPr>
            <p:cNvGrpSpPr/>
            <p:nvPr/>
          </p:nvGrpSpPr>
          <p:grpSpPr>
            <a:xfrm>
              <a:off x="9637447" y="2303513"/>
              <a:ext cx="382447" cy="382447"/>
              <a:chOff x="877888" y="771525"/>
              <a:chExt cx="287338" cy="287338"/>
            </a:xfrm>
            <a:solidFill>
              <a:schemeClr val="bg1"/>
            </a:solidFill>
          </p:grpSpPr>
          <p:sp>
            <p:nvSpPr>
              <p:cNvPr id="68" name="Freeform 324">
                <a:extLst>
                  <a:ext uri="{FF2B5EF4-FFF2-40B4-BE49-F238E27FC236}">
                    <a16:creationId xmlns:a16="http://schemas.microsoft.com/office/drawing/2014/main" id="{EEBBB4D9-8AD5-4868-B9F5-568F0C326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888" y="771525"/>
                <a:ext cx="61913" cy="287338"/>
              </a:xfrm>
              <a:custGeom>
                <a:avLst/>
                <a:gdLst>
                  <a:gd name="T0" fmla="*/ 0 w 196"/>
                  <a:gd name="T1" fmla="*/ 888 h 903"/>
                  <a:gd name="T2" fmla="*/ 1 w 196"/>
                  <a:gd name="T3" fmla="*/ 895 h 903"/>
                  <a:gd name="T4" fmla="*/ 4 w 196"/>
                  <a:gd name="T5" fmla="*/ 899 h 903"/>
                  <a:gd name="T6" fmla="*/ 10 w 196"/>
                  <a:gd name="T7" fmla="*/ 902 h 903"/>
                  <a:gd name="T8" fmla="*/ 15 w 196"/>
                  <a:gd name="T9" fmla="*/ 903 h 903"/>
                  <a:gd name="T10" fmla="*/ 196 w 196"/>
                  <a:gd name="T11" fmla="*/ 798 h 903"/>
                  <a:gd name="T12" fmla="*/ 160 w 196"/>
                  <a:gd name="T13" fmla="*/ 797 h 903"/>
                  <a:gd name="T14" fmla="*/ 149 w 196"/>
                  <a:gd name="T15" fmla="*/ 793 h 903"/>
                  <a:gd name="T16" fmla="*/ 141 w 196"/>
                  <a:gd name="T17" fmla="*/ 785 h 903"/>
                  <a:gd name="T18" fmla="*/ 136 w 196"/>
                  <a:gd name="T19" fmla="*/ 774 h 903"/>
                  <a:gd name="T20" fmla="*/ 136 w 196"/>
                  <a:gd name="T21" fmla="*/ 738 h 903"/>
                  <a:gd name="T22" fmla="*/ 138 w 196"/>
                  <a:gd name="T23" fmla="*/ 726 h 903"/>
                  <a:gd name="T24" fmla="*/ 145 w 196"/>
                  <a:gd name="T25" fmla="*/ 717 h 903"/>
                  <a:gd name="T26" fmla="*/ 155 w 196"/>
                  <a:gd name="T27" fmla="*/ 710 h 903"/>
                  <a:gd name="T28" fmla="*/ 166 w 196"/>
                  <a:gd name="T29" fmla="*/ 708 h 903"/>
                  <a:gd name="T30" fmla="*/ 196 w 196"/>
                  <a:gd name="T31" fmla="*/ 346 h 903"/>
                  <a:gd name="T32" fmla="*/ 160 w 196"/>
                  <a:gd name="T33" fmla="*/ 345 h 903"/>
                  <a:gd name="T34" fmla="*/ 149 w 196"/>
                  <a:gd name="T35" fmla="*/ 341 h 903"/>
                  <a:gd name="T36" fmla="*/ 141 w 196"/>
                  <a:gd name="T37" fmla="*/ 333 h 903"/>
                  <a:gd name="T38" fmla="*/ 136 w 196"/>
                  <a:gd name="T39" fmla="*/ 322 h 903"/>
                  <a:gd name="T40" fmla="*/ 136 w 196"/>
                  <a:gd name="T41" fmla="*/ 286 h 903"/>
                  <a:gd name="T42" fmla="*/ 138 w 196"/>
                  <a:gd name="T43" fmla="*/ 275 h 903"/>
                  <a:gd name="T44" fmla="*/ 145 w 196"/>
                  <a:gd name="T45" fmla="*/ 265 h 903"/>
                  <a:gd name="T46" fmla="*/ 155 w 196"/>
                  <a:gd name="T47" fmla="*/ 259 h 903"/>
                  <a:gd name="T48" fmla="*/ 166 w 196"/>
                  <a:gd name="T49" fmla="*/ 256 h 903"/>
                  <a:gd name="T50" fmla="*/ 196 w 196"/>
                  <a:gd name="T51" fmla="*/ 196 h 903"/>
                  <a:gd name="T52" fmla="*/ 160 w 196"/>
                  <a:gd name="T53" fmla="*/ 195 h 903"/>
                  <a:gd name="T54" fmla="*/ 149 w 196"/>
                  <a:gd name="T55" fmla="*/ 191 h 903"/>
                  <a:gd name="T56" fmla="*/ 141 w 196"/>
                  <a:gd name="T57" fmla="*/ 182 h 903"/>
                  <a:gd name="T58" fmla="*/ 136 w 196"/>
                  <a:gd name="T59" fmla="*/ 172 h 903"/>
                  <a:gd name="T60" fmla="*/ 136 w 196"/>
                  <a:gd name="T61" fmla="*/ 135 h 903"/>
                  <a:gd name="T62" fmla="*/ 138 w 196"/>
                  <a:gd name="T63" fmla="*/ 123 h 903"/>
                  <a:gd name="T64" fmla="*/ 145 w 196"/>
                  <a:gd name="T65" fmla="*/ 115 h 903"/>
                  <a:gd name="T66" fmla="*/ 155 w 196"/>
                  <a:gd name="T67" fmla="*/ 108 h 903"/>
                  <a:gd name="T68" fmla="*/ 166 w 196"/>
                  <a:gd name="T69" fmla="*/ 105 h 903"/>
                  <a:gd name="T70" fmla="*/ 196 w 196"/>
                  <a:gd name="T71" fmla="*/ 0 h 903"/>
                  <a:gd name="T72" fmla="*/ 12 w 196"/>
                  <a:gd name="T73" fmla="*/ 0 h 903"/>
                  <a:gd name="T74" fmla="*/ 7 w 196"/>
                  <a:gd name="T75" fmla="*/ 2 h 903"/>
                  <a:gd name="T76" fmla="*/ 3 w 196"/>
                  <a:gd name="T77" fmla="*/ 6 h 903"/>
                  <a:gd name="T78" fmla="*/ 1 w 196"/>
                  <a:gd name="T79" fmla="*/ 12 h 903"/>
                  <a:gd name="T80" fmla="*/ 0 w 196"/>
                  <a:gd name="T81" fmla="*/ 15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6" h="903">
                    <a:moveTo>
                      <a:pt x="0" y="15"/>
                    </a:moveTo>
                    <a:lnTo>
                      <a:pt x="0" y="888"/>
                    </a:lnTo>
                    <a:lnTo>
                      <a:pt x="1" y="891"/>
                    </a:lnTo>
                    <a:lnTo>
                      <a:pt x="1" y="895"/>
                    </a:lnTo>
                    <a:lnTo>
                      <a:pt x="3" y="897"/>
                    </a:lnTo>
                    <a:lnTo>
                      <a:pt x="4" y="899"/>
                    </a:lnTo>
                    <a:lnTo>
                      <a:pt x="7" y="901"/>
                    </a:lnTo>
                    <a:lnTo>
                      <a:pt x="10" y="902"/>
                    </a:lnTo>
                    <a:lnTo>
                      <a:pt x="12" y="903"/>
                    </a:lnTo>
                    <a:lnTo>
                      <a:pt x="15" y="903"/>
                    </a:lnTo>
                    <a:lnTo>
                      <a:pt x="196" y="903"/>
                    </a:lnTo>
                    <a:lnTo>
                      <a:pt x="196" y="798"/>
                    </a:lnTo>
                    <a:lnTo>
                      <a:pt x="166" y="798"/>
                    </a:lnTo>
                    <a:lnTo>
                      <a:pt x="160" y="797"/>
                    </a:lnTo>
                    <a:lnTo>
                      <a:pt x="155" y="796"/>
                    </a:lnTo>
                    <a:lnTo>
                      <a:pt x="149" y="793"/>
                    </a:lnTo>
                    <a:lnTo>
                      <a:pt x="145" y="789"/>
                    </a:lnTo>
                    <a:lnTo>
                      <a:pt x="141" y="785"/>
                    </a:lnTo>
                    <a:lnTo>
                      <a:pt x="138" y="780"/>
                    </a:lnTo>
                    <a:lnTo>
                      <a:pt x="136" y="774"/>
                    </a:lnTo>
                    <a:lnTo>
                      <a:pt x="136" y="768"/>
                    </a:lnTo>
                    <a:lnTo>
                      <a:pt x="136" y="738"/>
                    </a:lnTo>
                    <a:lnTo>
                      <a:pt x="136" y="732"/>
                    </a:lnTo>
                    <a:lnTo>
                      <a:pt x="138" y="726"/>
                    </a:lnTo>
                    <a:lnTo>
                      <a:pt x="141" y="721"/>
                    </a:lnTo>
                    <a:lnTo>
                      <a:pt x="145" y="717"/>
                    </a:lnTo>
                    <a:lnTo>
                      <a:pt x="149" y="713"/>
                    </a:lnTo>
                    <a:lnTo>
                      <a:pt x="155" y="710"/>
                    </a:lnTo>
                    <a:lnTo>
                      <a:pt x="160" y="708"/>
                    </a:lnTo>
                    <a:lnTo>
                      <a:pt x="166" y="708"/>
                    </a:lnTo>
                    <a:lnTo>
                      <a:pt x="196" y="708"/>
                    </a:lnTo>
                    <a:lnTo>
                      <a:pt x="196" y="346"/>
                    </a:lnTo>
                    <a:lnTo>
                      <a:pt x="166" y="346"/>
                    </a:lnTo>
                    <a:lnTo>
                      <a:pt x="160" y="345"/>
                    </a:lnTo>
                    <a:lnTo>
                      <a:pt x="155" y="344"/>
                    </a:lnTo>
                    <a:lnTo>
                      <a:pt x="149" y="341"/>
                    </a:lnTo>
                    <a:lnTo>
                      <a:pt x="145" y="338"/>
                    </a:lnTo>
                    <a:lnTo>
                      <a:pt x="141" y="333"/>
                    </a:lnTo>
                    <a:lnTo>
                      <a:pt x="138" y="328"/>
                    </a:lnTo>
                    <a:lnTo>
                      <a:pt x="136" y="322"/>
                    </a:lnTo>
                    <a:lnTo>
                      <a:pt x="136" y="316"/>
                    </a:lnTo>
                    <a:lnTo>
                      <a:pt x="136" y="286"/>
                    </a:lnTo>
                    <a:lnTo>
                      <a:pt x="136" y="280"/>
                    </a:lnTo>
                    <a:lnTo>
                      <a:pt x="138" y="275"/>
                    </a:lnTo>
                    <a:lnTo>
                      <a:pt x="141" y="269"/>
                    </a:lnTo>
                    <a:lnTo>
                      <a:pt x="145" y="265"/>
                    </a:lnTo>
                    <a:lnTo>
                      <a:pt x="149" y="261"/>
                    </a:lnTo>
                    <a:lnTo>
                      <a:pt x="155" y="259"/>
                    </a:lnTo>
                    <a:lnTo>
                      <a:pt x="160" y="256"/>
                    </a:lnTo>
                    <a:lnTo>
                      <a:pt x="166" y="256"/>
                    </a:lnTo>
                    <a:lnTo>
                      <a:pt x="196" y="256"/>
                    </a:lnTo>
                    <a:lnTo>
                      <a:pt x="196" y="196"/>
                    </a:lnTo>
                    <a:lnTo>
                      <a:pt x="166" y="196"/>
                    </a:lnTo>
                    <a:lnTo>
                      <a:pt x="160" y="195"/>
                    </a:lnTo>
                    <a:lnTo>
                      <a:pt x="155" y="193"/>
                    </a:lnTo>
                    <a:lnTo>
                      <a:pt x="149" y="191"/>
                    </a:lnTo>
                    <a:lnTo>
                      <a:pt x="145" y="187"/>
                    </a:lnTo>
                    <a:lnTo>
                      <a:pt x="141" y="182"/>
                    </a:lnTo>
                    <a:lnTo>
                      <a:pt x="138" y="177"/>
                    </a:lnTo>
                    <a:lnTo>
                      <a:pt x="136" y="172"/>
                    </a:lnTo>
                    <a:lnTo>
                      <a:pt x="136" y="165"/>
                    </a:lnTo>
                    <a:lnTo>
                      <a:pt x="136" y="135"/>
                    </a:lnTo>
                    <a:lnTo>
                      <a:pt x="136" y="130"/>
                    </a:lnTo>
                    <a:lnTo>
                      <a:pt x="138" y="123"/>
                    </a:lnTo>
                    <a:lnTo>
                      <a:pt x="141" y="119"/>
                    </a:lnTo>
                    <a:lnTo>
                      <a:pt x="145" y="115"/>
                    </a:lnTo>
                    <a:lnTo>
                      <a:pt x="149" y="110"/>
                    </a:lnTo>
                    <a:lnTo>
                      <a:pt x="155" y="108"/>
                    </a:lnTo>
                    <a:lnTo>
                      <a:pt x="160" y="106"/>
                    </a:lnTo>
                    <a:lnTo>
                      <a:pt x="166" y="105"/>
                    </a:lnTo>
                    <a:lnTo>
                      <a:pt x="196" y="105"/>
                    </a:lnTo>
                    <a:lnTo>
                      <a:pt x="19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325">
                <a:extLst>
                  <a:ext uri="{FF2B5EF4-FFF2-40B4-BE49-F238E27FC236}">
                    <a16:creationId xmlns:a16="http://schemas.microsoft.com/office/drawing/2014/main" id="{4E9C428E-133B-4690-9ED6-8917E4F1E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113" y="771525"/>
                <a:ext cx="66675" cy="287338"/>
              </a:xfrm>
              <a:custGeom>
                <a:avLst/>
                <a:gdLst>
                  <a:gd name="T0" fmla="*/ 30 w 211"/>
                  <a:gd name="T1" fmla="*/ 105 h 903"/>
                  <a:gd name="T2" fmla="*/ 41 w 211"/>
                  <a:gd name="T3" fmla="*/ 107 h 903"/>
                  <a:gd name="T4" fmla="*/ 51 w 211"/>
                  <a:gd name="T5" fmla="*/ 115 h 903"/>
                  <a:gd name="T6" fmla="*/ 58 w 211"/>
                  <a:gd name="T7" fmla="*/ 123 h 903"/>
                  <a:gd name="T8" fmla="*/ 60 w 211"/>
                  <a:gd name="T9" fmla="*/ 135 h 903"/>
                  <a:gd name="T10" fmla="*/ 60 w 211"/>
                  <a:gd name="T11" fmla="*/ 172 h 903"/>
                  <a:gd name="T12" fmla="*/ 55 w 211"/>
                  <a:gd name="T13" fmla="*/ 182 h 903"/>
                  <a:gd name="T14" fmla="*/ 47 w 211"/>
                  <a:gd name="T15" fmla="*/ 191 h 903"/>
                  <a:gd name="T16" fmla="*/ 36 w 211"/>
                  <a:gd name="T17" fmla="*/ 195 h 903"/>
                  <a:gd name="T18" fmla="*/ 0 w 211"/>
                  <a:gd name="T19" fmla="*/ 196 h 903"/>
                  <a:gd name="T20" fmla="*/ 30 w 211"/>
                  <a:gd name="T21" fmla="*/ 557 h 903"/>
                  <a:gd name="T22" fmla="*/ 41 w 211"/>
                  <a:gd name="T23" fmla="*/ 560 h 903"/>
                  <a:gd name="T24" fmla="*/ 51 w 211"/>
                  <a:gd name="T25" fmla="*/ 566 h 903"/>
                  <a:gd name="T26" fmla="*/ 58 w 211"/>
                  <a:gd name="T27" fmla="*/ 576 h 903"/>
                  <a:gd name="T28" fmla="*/ 60 w 211"/>
                  <a:gd name="T29" fmla="*/ 587 h 903"/>
                  <a:gd name="T30" fmla="*/ 60 w 211"/>
                  <a:gd name="T31" fmla="*/ 623 h 903"/>
                  <a:gd name="T32" fmla="*/ 55 w 211"/>
                  <a:gd name="T33" fmla="*/ 634 h 903"/>
                  <a:gd name="T34" fmla="*/ 47 w 211"/>
                  <a:gd name="T35" fmla="*/ 643 h 903"/>
                  <a:gd name="T36" fmla="*/ 36 w 211"/>
                  <a:gd name="T37" fmla="*/ 647 h 903"/>
                  <a:gd name="T38" fmla="*/ 0 w 211"/>
                  <a:gd name="T39" fmla="*/ 648 h 903"/>
                  <a:gd name="T40" fmla="*/ 30 w 211"/>
                  <a:gd name="T41" fmla="*/ 708 h 903"/>
                  <a:gd name="T42" fmla="*/ 41 w 211"/>
                  <a:gd name="T43" fmla="*/ 710 h 903"/>
                  <a:gd name="T44" fmla="*/ 51 w 211"/>
                  <a:gd name="T45" fmla="*/ 717 h 903"/>
                  <a:gd name="T46" fmla="*/ 58 w 211"/>
                  <a:gd name="T47" fmla="*/ 726 h 903"/>
                  <a:gd name="T48" fmla="*/ 60 w 211"/>
                  <a:gd name="T49" fmla="*/ 738 h 903"/>
                  <a:gd name="T50" fmla="*/ 60 w 211"/>
                  <a:gd name="T51" fmla="*/ 773 h 903"/>
                  <a:gd name="T52" fmla="*/ 55 w 211"/>
                  <a:gd name="T53" fmla="*/ 785 h 903"/>
                  <a:gd name="T54" fmla="*/ 47 w 211"/>
                  <a:gd name="T55" fmla="*/ 793 h 903"/>
                  <a:gd name="T56" fmla="*/ 36 w 211"/>
                  <a:gd name="T57" fmla="*/ 797 h 903"/>
                  <a:gd name="T58" fmla="*/ 0 w 211"/>
                  <a:gd name="T59" fmla="*/ 798 h 903"/>
                  <a:gd name="T60" fmla="*/ 211 w 211"/>
                  <a:gd name="T61" fmla="*/ 903 h 903"/>
                  <a:gd name="T62" fmla="*/ 181 w 211"/>
                  <a:gd name="T63" fmla="*/ 497 h 903"/>
                  <a:gd name="T64" fmla="*/ 169 w 211"/>
                  <a:gd name="T65" fmla="*/ 495 h 903"/>
                  <a:gd name="T66" fmla="*/ 159 w 211"/>
                  <a:gd name="T67" fmla="*/ 488 h 903"/>
                  <a:gd name="T68" fmla="*/ 153 w 211"/>
                  <a:gd name="T69" fmla="*/ 478 h 903"/>
                  <a:gd name="T70" fmla="*/ 151 w 211"/>
                  <a:gd name="T71" fmla="*/ 467 h 903"/>
                  <a:gd name="T72" fmla="*/ 151 w 211"/>
                  <a:gd name="T73" fmla="*/ 430 h 903"/>
                  <a:gd name="T74" fmla="*/ 155 w 211"/>
                  <a:gd name="T75" fmla="*/ 419 h 903"/>
                  <a:gd name="T76" fmla="*/ 164 w 211"/>
                  <a:gd name="T77" fmla="*/ 412 h 903"/>
                  <a:gd name="T78" fmla="*/ 174 w 211"/>
                  <a:gd name="T79" fmla="*/ 408 h 903"/>
                  <a:gd name="T80" fmla="*/ 211 w 211"/>
                  <a:gd name="T81" fmla="*/ 407 h 903"/>
                  <a:gd name="T82" fmla="*/ 181 w 211"/>
                  <a:gd name="T83" fmla="*/ 346 h 903"/>
                  <a:gd name="T84" fmla="*/ 169 w 211"/>
                  <a:gd name="T85" fmla="*/ 344 h 903"/>
                  <a:gd name="T86" fmla="*/ 159 w 211"/>
                  <a:gd name="T87" fmla="*/ 338 h 903"/>
                  <a:gd name="T88" fmla="*/ 153 w 211"/>
                  <a:gd name="T89" fmla="*/ 328 h 903"/>
                  <a:gd name="T90" fmla="*/ 151 w 211"/>
                  <a:gd name="T91" fmla="*/ 316 h 903"/>
                  <a:gd name="T92" fmla="*/ 151 w 211"/>
                  <a:gd name="T93" fmla="*/ 280 h 903"/>
                  <a:gd name="T94" fmla="*/ 155 w 211"/>
                  <a:gd name="T95" fmla="*/ 269 h 903"/>
                  <a:gd name="T96" fmla="*/ 164 w 211"/>
                  <a:gd name="T97" fmla="*/ 261 h 903"/>
                  <a:gd name="T98" fmla="*/ 174 w 211"/>
                  <a:gd name="T99" fmla="*/ 256 h 903"/>
                  <a:gd name="T100" fmla="*/ 211 w 211"/>
                  <a:gd name="T101" fmla="*/ 256 h 903"/>
                  <a:gd name="T102" fmla="*/ 181 w 211"/>
                  <a:gd name="T103" fmla="*/ 196 h 903"/>
                  <a:gd name="T104" fmla="*/ 169 w 211"/>
                  <a:gd name="T105" fmla="*/ 193 h 903"/>
                  <a:gd name="T106" fmla="*/ 159 w 211"/>
                  <a:gd name="T107" fmla="*/ 187 h 903"/>
                  <a:gd name="T108" fmla="*/ 153 w 211"/>
                  <a:gd name="T109" fmla="*/ 177 h 903"/>
                  <a:gd name="T110" fmla="*/ 151 w 211"/>
                  <a:gd name="T111" fmla="*/ 165 h 903"/>
                  <a:gd name="T112" fmla="*/ 151 w 211"/>
                  <a:gd name="T113" fmla="*/ 130 h 903"/>
                  <a:gd name="T114" fmla="*/ 155 w 211"/>
                  <a:gd name="T115" fmla="*/ 119 h 903"/>
                  <a:gd name="T116" fmla="*/ 164 w 211"/>
                  <a:gd name="T117" fmla="*/ 110 h 903"/>
                  <a:gd name="T118" fmla="*/ 174 w 211"/>
                  <a:gd name="T119" fmla="*/ 106 h 903"/>
                  <a:gd name="T120" fmla="*/ 211 w 211"/>
                  <a:gd name="T121" fmla="*/ 105 h 903"/>
                  <a:gd name="T122" fmla="*/ 0 w 211"/>
                  <a:gd name="T123" fmla="*/ 0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1" h="903">
                    <a:moveTo>
                      <a:pt x="0" y="105"/>
                    </a:moveTo>
                    <a:lnTo>
                      <a:pt x="30" y="105"/>
                    </a:lnTo>
                    <a:lnTo>
                      <a:pt x="36" y="106"/>
                    </a:lnTo>
                    <a:lnTo>
                      <a:pt x="41" y="107"/>
                    </a:lnTo>
                    <a:lnTo>
                      <a:pt x="47" y="110"/>
                    </a:lnTo>
                    <a:lnTo>
                      <a:pt x="51" y="115"/>
                    </a:lnTo>
                    <a:lnTo>
                      <a:pt x="55" y="119"/>
                    </a:lnTo>
                    <a:lnTo>
                      <a:pt x="58" y="123"/>
                    </a:lnTo>
                    <a:lnTo>
                      <a:pt x="60" y="130"/>
                    </a:lnTo>
                    <a:lnTo>
                      <a:pt x="60" y="135"/>
                    </a:lnTo>
                    <a:lnTo>
                      <a:pt x="60" y="165"/>
                    </a:lnTo>
                    <a:lnTo>
                      <a:pt x="60" y="172"/>
                    </a:lnTo>
                    <a:lnTo>
                      <a:pt x="58" y="177"/>
                    </a:lnTo>
                    <a:lnTo>
                      <a:pt x="55" y="182"/>
                    </a:lnTo>
                    <a:lnTo>
                      <a:pt x="51" y="187"/>
                    </a:lnTo>
                    <a:lnTo>
                      <a:pt x="47" y="191"/>
                    </a:lnTo>
                    <a:lnTo>
                      <a:pt x="41" y="193"/>
                    </a:lnTo>
                    <a:lnTo>
                      <a:pt x="36" y="195"/>
                    </a:lnTo>
                    <a:lnTo>
                      <a:pt x="30" y="196"/>
                    </a:lnTo>
                    <a:lnTo>
                      <a:pt x="0" y="196"/>
                    </a:lnTo>
                    <a:lnTo>
                      <a:pt x="0" y="557"/>
                    </a:lnTo>
                    <a:lnTo>
                      <a:pt x="30" y="557"/>
                    </a:lnTo>
                    <a:lnTo>
                      <a:pt x="36" y="558"/>
                    </a:lnTo>
                    <a:lnTo>
                      <a:pt x="41" y="560"/>
                    </a:lnTo>
                    <a:lnTo>
                      <a:pt x="47" y="562"/>
                    </a:lnTo>
                    <a:lnTo>
                      <a:pt x="51" y="566"/>
                    </a:lnTo>
                    <a:lnTo>
                      <a:pt x="55" y="571"/>
                    </a:lnTo>
                    <a:lnTo>
                      <a:pt x="58" y="576"/>
                    </a:lnTo>
                    <a:lnTo>
                      <a:pt x="60" y="581"/>
                    </a:lnTo>
                    <a:lnTo>
                      <a:pt x="60" y="587"/>
                    </a:lnTo>
                    <a:lnTo>
                      <a:pt x="60" y="618"/>
                    </a:lnTo>
                    <a:lnTo>
                      <a:pt x="60" y="623"/>
                    </a:lnTo>
                    <a:lnTo>
                      <a:pt x="58" y="629"/>
                    </a:lnTo>
                    <a:lnTo>
                      <a:pt x="55" y="634"/>
                    </a:lnTo>
                    <a:lnTo>
                      <a:pt x="51" y="638"/>
                    </a:lnTo>
                    <a:lnTo>
                      <a:pt x="47" y="643"/>
                    </a:lnTo>
                    <a:lnTo>
                      <a:pt x="41" y="645"/>
                    </a:lnTo>
                    <a:lnTo>
                      <a:pt x="36" y="647"/>
                    </a:lnTo>
                    <a:lnTo>
                      <a:pt x="30" y="648"/>
                    </a:lnTo>
                    <a:lnTo>
                      <a:pt x="0" y="648"/>
                    </a:lnTo>
                    <a:lnTo>
                      <a:pt x="0" y="708"/>
                    </a:lnTo>
                    <a:lnTo>
                      <a:pt x="30" y="708"/>
                    </a:lnTo>
                    <a:lnTo>
                      <a:pt x="36" y="708"/>
                    </a:lnTo>
                    <a:lnTo>
                      <a:pt x="41" y="710"/>
                    </a:lnTo>
                    <a:lnTo>
                      <a:pt x="47" y="712"/>
                    </a:lnTo>
                    <a:lnTo>
                      <a:pt x="51" y="717"/>
                    </a:lnTo>
                    <a:lnTo>
                      <a:pt x="55" y="721"/>
                    </a:lnTo>
                    <a:lnTo>
                      <a:pt x="58" y="726"/>
                    </a:lnTo>
                    <a:lnTo>
                      <a:pt x="60" y="732"/>
                    </a:lnTo>
                    <a:lnTo>
                      <a:pt x="60" y="738"/>
                    </a:lnTo>
                    <a:lnTo>
                      <a:pt x="60" y="768"/>
                    </a:lnTo>
                    <a:lnTo>
                      <a:pt x="60" y="773"/>
                    </a:lnTo>
                    <a:lnTo>
                      <a:pt x="58" y="780"/>
                    </a:lnTo>
                    <a:lnTo>
                      <a:pt x="55" y="785"/>
                    </a:lnTo>
                    <a:lnTo>
                      <a:pt x="51" y="789"/>
                    </a:lnTo>
                    <a:lnTo>
                      <a:pt x="47" y="793"/>
                    </a:lnTo>
                    <a:lnTo>
                      <a:pt x="41" y="796"/>
                    </a:lnTo>
                    <a:lnTo>
                      <a:pt x="36" y="797"/>
                    </a:lnTo>
                    <a:lnTo>
                      <a:pt x="30" y="798"/>
                    </a:lnTo>
                    <a:lnTo>
                      <a:pt x="0" y="798"/>
                    </a:lnTo>
                    <a:lnTo>
                      <a:pt x="0" y="903"/>
                    </a:lnTo>
                    <a:lnTo>
                      <a:pt x="211" y="903"/>
                    </a:lnTo>
                    <a:lnTo>
                      <a:pt x="211" y="497"/>
                    </a:lnTo>
                    <a:lnTo>
                      <a:pt x="181" y="497"/>
                    </a:lnTo>
                    <a:lnTo>
                      <a:pt x="174" y="497"/>
                    </a:lnTo>
                    <a:lnTo>
                      <a:pt x="169" y="495"/>
                    </a:lnTo>
                    <a:lnTo>
                      <a:pt x="164" y="491"/>
                    </a:lnTo>
                    <a:lnTo>
                      <a:pt x="159" y="488"/>
                    </a:lnTo>
                    <a:lnTo>
                      <a:pt x="155" y="484"/>
                    </a:lnTo>
                    <a:lnTo>
                      <a:pt x="153" y="478"/>
                    </a:lnTo>
                    <a:lnTo>
                      <a:pt x="151" y="473"/>
                    </a:lnTo>
                    <a:lnTo>
                      <a:pt x="151" y="467"/>
                    </a:lnTo>
                    <a:lnTo>
                      <a:pt x="151" y="437"/>
                    </a:lnTo>
                    <a:lnTo>
                      <a:pt x="151" y="430"/>
                    </a:lnTo>
                    <a:lnTo>
                      <a:pt x="153" y="425"/>
                    </a:lnTo>
                    <a:lnTo>
                      <a:pt x="155" y="419"/>
                    </a:lnTo>
                    <a:lnTo>
                      <a:pt x="159" y="415"/>
                    </a:lnTo>
                    <a:lnTo>
                      <a:pt x="164" y="412"/>
                    </a:lnTo>
                    <a:lnTo>
                      <a:pt x="169" y="409"/>
                    </a:lnTo>
                    <a:lnTo>
                      <a:pt x="174" y="408"/>
                    </a:lnTo>
                    <a:lnTo>
                      <a:pt x="181" y="407"/>
                    </a:lnTo>
                    <a:lnTo>
                      <a:pt x="211" y="407"/>
                    </a:lnTo>
                    <a:lnTo>
                      <a:pt x="211" y="346"/>
                    </a:lnTo>
                    <a:lnTo>
                      <a:pt x="181" y="346"/>
                    </a:lnTo>
                    <a:lnTo>
                      <a:pt x="174" y="345"/>
                    </a:lnTo>
                    <a:lnTo>
                      <a:pt x="169" y="344"/>
                    </a:lnTo>
                    <a:lnTo>
                      <a:pt x="164" y="341"/>
                    </a:lnTo>
                    <a:lnTo>
                      <a:pt x="159" y="338"/>
                    </a:lnTo>
                    <a:lnTo>
                      <a:pt x="155" y="333"/>
                    </a:lnTo>
                    <a:lnTo>
                      <a:pt x="153" y="328"/>
                    </a:lnTo>
                    <a:lnTo>
                      <a:pt x="151" y="322"/>
                    </a:lnTo>
                    <a:lnTo>
                      <a:pt x="151" y="316"/>
                    </a:lnTo>
                    <a:lnTo>
                      <a:pt x="151" y="286"/>
                    </a:lnTo>
                    <a:lnTo>
                      <a:pt x="151" y="280"/>
                    </a:lnTo>
                    <a:lnTo>
                      <a:pt x="153" y="275"/>
                    </a:lnTo>
                    <a:lnTo>
                      <a:pt x="155" y="269"/>
                    </a:lnTo>
                    <a:lnTo>
                      <a:pt x="159" y="265"/>
                    </a:lnTo>
                    <a:lnTo>
                      <a:pt x="164" y="261"/>
                    </a:lnTo>
                    <a:lnTo>
                      <a:pt x="169" y="259"/>
                    </a:lnTo>
                    <a:lnTo>
                      <a:pt x="174" y="256"/>
                    </a:lnTo>
                    <a:lnTo>
                      <a:pt x="181" y="256"/>
                    </a:lnTo>
                    <a:lnTo>
                      <a:pt x="211" y="256"/>
                    </a:lnTo>
                    <a:lnTo>
                      <a:pt x="211" y="196"/>
                    </a:lnTo>
                    <a:lnTo>
                      <a:pt x="181" y="196"/>
                    </a:lnTo>
                    <a:lnTo>
                      <a:pt x="174" y="195"/>
                    </a:lnTo>
                    <a:lnTo>
                      <a:pt x="169" y="193"/>
                    </a:lnTo>
                    <a:lnTo>
                      <a:pt x="164" y="191"/>
                    </a:lnTo>
                    <a:lnTo>
                      <a:pt x="159" y="187"/>
                    </a:lnTo>
                    <a:lnTo>
                      <a:pt x="155" y="182"/>
                    </a:lnTo>
                    <a:lnTo>
                      <a:pt x="153" y="177"/>
                    </a:lnTo>
                    <a:lnTo>
                      <a:pt x="151" y="172"/>
                    </a:lnTo>
                    <a:lnTo>
                      <a:pt x="151" y="165"/>
                    </a:lnTo>
                    <a:lnTo>
                      <a:pt x="151" y="135"/>
                    </a:lnTo>
                    <a:lnTo>
                      <a:pt x="151" y="130"/>
                    </a:lnTo>
                    <a:lnTo>
                      <a:pt x="153" y="123"/>
                    </a:lnTo>
                    <a:lnTo>
                      <a:pt x="155" y="119"/>
                    </a:lnTo>
                    <a:lnTo>
                      <a:pt x="159" y="115"/>
                    </a:lnTo>
                    <a:lnTo>
                      <a:pt x="164" y="110"/>
                    </a:lnTo>
                    <a:lnTo>
                      <a:pt x="169" y="108"/>
                    </a:lnTo>
                    <a:lnTo>
                      <a:pt x="174" y="106"/>
                    </a:lnTo>
                    <a:lnTo>
                      <a:pt x="181" y="105"/>
                    </a:lnTo>
                    <a:lnTo>
                      <a:pt x="211" y="105"/>
                    </a:lnTo>
                    <a:lnTo>
                      <a:pt x="211" y="0"/>
                    </a:lnTo>
                    <a:lnTo>
                      <a:pt x="0" y="0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326">
                <a:extLst>
                  <a:ext uri="{FF2B5EF4-FFF2-40B4-BE49-F238E27FC236}">
                    <a16:creationId xmlns:a16="http://schemas.microsoft.com/office/drawing/2014/main" id="{505F0C26-0335-4A1D-AA0D-8C830A4F0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325" y="771525"/>
                <a:ext cx="68263" cy="287338"/>
              </a:xfrm>
              <a:custGeom>
                <a:avLst/>
                <a:gdLst>
                  <a:gd name="T0" fmla="*/ 30 w 211"/>
                  <a:gd name="T1" fmla="*/ 105 h 903"/>
                  <a:gd name="T2" fmla="*/ 42 w 211"/>
                  <a:gd name="T3" fmla="*/ 107 h 903"/>
                  <a:gd name="T4" fmla="*/ 52 w 211"/>
                  <a:gd name="T5" fmla="*/ 115 h 903"/>
                  <a:gd name="T6" fmla="*/ 58 w 211"/>
                  <a:gd name="T7" fmla="*/ 123 h 903"/>
                  <a:gd name="T8" fmla="*/ 60 w 211"/>
                  <a:gd name="T9" fmla="*/ 135 h 903"/>
                  <a:gd name="T10" fmla="*/ 59 w 211"/>
                  <a:gd name="T11" fmla="*/ 172 h 903"/>
                  <a:gd name="T12" fmla="*/ 55 w 211"/>
                  <a:gd name="T13" fmla="*/ 182 h 903"/>
                  <a:gd name="T14" fmla="*/ 47 w 211"/>
                  <a:gd name="T15" fmla="*/ 191 h 903"/>
                  <a:gd name="T16" fmla="*/ 36 w 211"/>
                  <a:gd name="T17" fmla="*/ 195 h 903"/>
                  <a:gd name="T18" fmla="*/ 0 w 211"/>
                  <a:gd name="T19" fmla="*/ 196 h 903"/>
                  <a:gd name="T20" fmla="*/ 30 w 211"/>
                  <a:gd name="T21" fmla="*/ 256 h 903"/>
                  <a:gd name="T22" fmla="*/ 42 w 211"/>
                  <a:gd name="T23" fmla="*/ 259 h 903"/>
                  <a:gd name="T24" fmla="*/ 52 w 211"/>
                  <a:gd name="T25" fmla="*/ 265 h 903"/>
                  <a:gd name="T26" fmla="*/ 58 w 211"/>
                  <a:gd name="T27" fmla="*/ 275 h 903"/>
                  <a:gd name="T28" fmla="*/ 60 w 211"/>
                  <a:gd name="T29" fmla="*/ 286 h 903"/>
                  <a:gd name="T30" fmla="*/ 59 w 211"/>
                  <a:gd name="T31" fmla="*/ 322 h 903"/>
                  <a:gd name="T32" fmla="*/ 55 w 211"/>
                  <a:gd name="T33" fmla="*/ 333 h 903"/>
                  <a:gd name="T34" fmla="*/ 47 w 211"/>
                  <a:gd name="T35" fmla="*/ 341 h 903"/>
                  <a:gd name="T36" fmla="*/ 36 w 211"/>
                  <a:gd name="T37" fmla="*/ 345 h 903"/>
                  <a:gd name="T38" fmla="*/ 0 w 211"/>
                  <a:gd name="T39" fmla="*/ 346 h 903"/>
                  <a:gd name="T40" fmla="*/ 30 w 211"/>
                  <a:gd name="T41" fmla="*/ 708 h 903"/>
                  <a:gd name="T42" fmla="*/ 42 w 211"/>
                  <a:gd name="T43" fmla="*/ 710 h 903"/>
                  <a:gd name="T44" fmla="*/ 52 w 211"/>
                  <a:gd name="T45" fmla="*/ 717 h 903"/>
                  <a:gd name="T46" fmla="*/ 58 w 211"/>
                  <a:gd name="T47" fmla="*/ 726 h 903"/>
                  <a:gd name="T48" fmla="*/ 60 w 211"/>
                  <a:gd name="T49" fmla="*/ 738 h 903"/>
                  <a:gd name="T50" fmla="*/ 59 w 211"/>
                  <a:gd name="T51" fmla="*/ 773 h 903"/>
                  <a:gd name="T52" fmla="*/ 55 w 211"/>
                  <a:gd name="T53" fmla="*/ 785 h 903"/>
                  <a:gd name="T54" fmla="*/ 47 w 211"/>
                  <a:gd name="T55" fmla="*/ 793 h 903"/>
                  <a:gd name="T56" fmla="*/ 36 w 211"/>
                  <a:gd name="T57" fmla="*/ 797 h 903"/>
                  <a:gd name="T58" fmla="*/ 0 w 211"/>
                  <a:gd name="T59" fmla="*/ 798 h 903"/>
                  <a:gd name="T60" fmla="*/ 211 w 211"/>
                  <a:gd name="T61" fmla="*/ 903 h 903"/>
                  <a:gd name="T62" fmla="*/ 181 w 211"/>
                  <a:gd name="T63" fmla="*/ 798 h 903"/>
                  <a:gd name="T64" fmla="*/ 169 w 211"/>
                  <a:gd name="T65" fmla="*/ 796 h 903"/>
                  <a:gd name="T66" fmla="*/ 159 w 211"/>
                  <a:gd name="T67" fmla="*/ 789 h 903"/>
                  <a:gd name="T68" fmla="*/ 153 w 211"/>
                  <a:gd name="T69" fmla="*/ 780 h 903"/>
                  <a:gd name="T70" fmla="*/ 151 w 211"/>
                  <a:gd name="T71" fmla="*/ 768 h 903"/>
                  <a:gd name="T72" fmla="*/ 152 w 211"/>
                  <a:gd name="T73" fmla="*/ 732 h 903"/>
                  <a:gd name="T74" fmla="*/ 156 w 211"/>
                  <a:gd name="T75" fmla="*/ 721 h 903"/>
                  <a:gd name="T76" fmla="*/ 164 w 211"/>
                  <a:gd name="T77" fmla="*/ 713 h 903"/>
                  <a:gd name="T78" fmla="*/ 175 w 211"/>
                  <a:gd name="T79" fmla="*/ 708 h 903"/>
                  <a:gd name="T80" fmla="*/ 211 w 211"/>
                  <a:gd name="T81" fmla="*/ 708 h 903"/>
                  <a:gd name="T82" fmla="*/ 181 w 211"/>
                  <a:gd name="T83" fmla="*/ 648 h 903"/>
                  <a:gd name="T84" fmla="*/ 169 w 211"/>
                  <a:gd name="T85" fmla="*/ 645 h 903"/>
                  <a:gd name="T86" fmla="*/ 159 w 211"/>
                  <a:gd name="T87" fmla="*/ 638 h 903"/>
                  <a:gd name="T88" fmla="*/ 153 w 211"/>
                  <a:gd name="T89" fmla="*/ 629 h 903"/>
                  <a:gd name="T90" fmla="*/ 151 w 211"/>
                  <a:gd name="T91" fmla="*/ 618 h 903"/>
                  <a:gd name="T92" fmla="*/ 152 w 211"/>
                  <a:gd name="T93" fmla="*/ 581 h 903"/>
                  <a:gd name="T94" fmla="*/ 156 w 211"/>
                  <a:gd name="T95" fmla="*/ 571 h 903"/>
                  <a:gd name="T96" fmla="*/ 164 w 211"/>
                  <a:gd name="T97" fmla="*/ 562 h 903"/>
                  <a:gd name="T98" fmla="*/ 175 w 211"/>
                  <a:gd name="T99" fmla="*/ 558 h 903"/>
                  <a:gd name="T100" fmla="*/ 211 w 211"/>
                  <a:gd name="T101" fmla="*/ 557 h 903"/>
                  <a:gd name="T102" fmla="*/ 181 w 211"/>
                  <a:gd name="T103" fmla="*/ 196 h 903"/>
                  <a:gd name="T104" fmla="*/ 169 w 211"/>
                  <a:gd name="T105" fmla="*/ 193 h 903"/>
                  <a:gd name="T106" fmla="*/ 159 w 211"/>
                  <a:gd name="T107" fmla="*/ 187 h 903"/>
                  <a:gd name="T108" fmla="*/ 153 w 211"/>
                  <a:gd name="T109" fmla="*/ 177 h 903"/>
                  <a:gd name="T110" fmla="*/ 151 w 211"/>
                  <a:gd name="T111" fmla="*/ 165 h 903"/>
                  <a:gd name="T112" fmla="*/ 152 w 211"/>
                  <a:gd name="T113" fmla="*/ 130 h 903"/>
                  <a:gd name="T114" fmla="*/ 156 w 211"/>
                  <a:gd name="T115" fmla="*/ 119 h 903"/>
                  <a:gd name="T116" fmla="*/ 164 w 211"/>
                  <a:gd name="T117" fmla="*/ 110 h 903"/>
                  <a:gd name="T118" fmla="*/ 175 w 211"/>
                  <a:gd name="T119" fmla="*/ 106 h 903"/>
                  <a:gd name="T120" fmla="*/ 211 w 211"/>
                  <a:gd name="T121" fmla="*/ 105 h 903"/>
                  <a:gd name="T122" fmla="*/ 0 w 211"/>
                  <a:gd name="T123" fmla="*/ 0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1" h="903">
                    <a:moveTo>
                      <a:pt x="0" y="105"/>
                    </a:moveTo>
                    <a:lnTo>
                      <a:pt x="30" y="105"/>
                    </a:lnTo>
                    <a:lnTo>
                      <a:pt x="36" y="106"/>
                    </a:lnTo>
                    <a:lnTo>
                      <a:pt x="42" y="107"/>
                    </a:lnTo>
                    <a:lnTo>
                      <a:pt x="47" y="110"/>
                    </a:lnTo>
                    <a:lnTo>
                      <a:pt x="52" y="115"/>
                    </a:lnTo>
                    <a:lnTo>
                      <a:pt x="55" y="119"/>
                    </a:lnTo>
                    <a:lnTo>
                      <a:pt x="58" y="123"/>
                    </a:lnTo>
                    <a:lnTo>
                      <a:pt x="59" y="130"/>
                    </a:lnTo>
                    <a:lnTo>
                      <a:pt x="60" y="135"/>
                    </a:lnTo>
                    <a:lnTo>
                      <a:pt x="60" y="165"/>
                    </a:lnTo>
                    <a:lnTo>
                      <a:pt x="59" y="172"/>
                    </a:lnTo>
                    <a:lnTo>
                      <a:pt x="58" y="177"/>
                    </a:lnTo>
                    <a:lnTo>
                      <a:pt x="55" y="182"/>
                    </a:lnTo>
                    <a:lnTo>
                      <a:pt x="52" y="187"/>
                    </a:lnTo>
                    <a:lnTo>
                      <a:pt x="47" y="191"/>
                    </a:lnTo>
                    <a:lnTo>
                      <a:pt x="42" y="193"/>
                    </a:lnTo>
                    <a:lnTo>
                      <a:pt x="36" y="195"/>
                    </a:lnTo>
                    <a:lnTo>
                      <a:pt x="30" y="196"/>
                    </a:lnTo>
                    <a:lnTo>
                      <a:pt x="0" y="196"/>
                    </a:lnTo>
                    <a:lnTo>
                      <a:pt x="0" y="256"/>
                    </a:lnTo>
                    <a:lnTo>
                      <a:pt x="30" y="256"/>
                    </a:lnTo>
                    <a:lnTo>
                      <a:pt x="36" y="256"/>
                    </a:lnTo>
                    <a:lnTo>
                      <a:pt x="42" y="259"/>
                    </a:lnTo>
                    <a:lnTo>
                      <a:pt x="47" y="261"/>
                    </a:lnTo>
                    <a:lnTo>
                      <a:pt x="52" y="265"/>
                    </a:lnTo>
                    <a:lnTo>
                      <a:pt x="55" y="269"/>
                    </a:lnTo>
                    <a:lnTo>
                      <a:pt x="58" y="275"/>
                    </a:lnTo>
                    <a:lnTo>
                      <a:pt x="59" y="280"/>
                    </a:lnTo>
                    <a:lnTo>
                      <a:pt x="60" y="286"/>
                    </a:lnTo>
                    <a:lnTo>
                      <a:pt x="60" y="316"/>
                    </a:lnTo>
                    <a:lnTo>
                      <a:pt x="59" y="322"/>
                    </a:lnTo>
                    <a:lnTo>
                      <a:pt x="58" y="328"/>
                    </a:lnTo>
                    <a:lnTo>
                      <a:pt x="55" y="333"/>
                    </a:lnTo>
                    <a:lnTo>
                      <a:pt x="52" y="338"/>
                    </a:lnTo>
                    <a:lnTo>
                      <a:pt x="47" y="341"/>
                    </a:lnTo>
                    <a:lnTo>
                      <a:pt x="42" y="344"/>
                    </a:lnTo>
                    <a:lnTo>
                      <a:pt x="36" y="345"/>
                    </a:lnTo>
                    <a:lnTo>
                      <a:pt x="30" y="346"/>
                    </a:lnTo>
                    <a:lnTo>
                      <a:pt x="0" y="346"/>
                    </a:lnTo>
                    <a:lnTo>
                      <a:pt x="0" y="708"/>
                    </a:lnTo>
                    <a:lnTo>
                      <a:pt x="30" y="708"/>
                    </a:lnTo>
                    <a:lnTo>
                      <a:pt x="36" y="708"/>
                    </a:lnTo>
                    <a:lnTo>
                      <a:pt x="42" y="710"/>
                    </a:lnTo>
                    <a:lnTo>
                      <a:pt x="47" y="712"/>
                    </a:lnTo>
                    <a:lnTo>
                      <a:pt x="52" y="717"/>
                    </a:lnTo>
                    <a:lnTo>
                      <a:pt x="55" y="721"/>
                    </a:lnTo>
                    <a:lnTo>
                      <a:pt x="58" y="726"/>
                    </a:lnTo>
                    <a:lnTo>
                      <a:pt x="59" y="732"/>
                    </a:lnTo>
                    <a:lnTo>
                      <a:pt x="60" y="738"/>
                    </a:lnTo>
                    <a:lnTo>
                      <a:pt x="60" y="768"/>
                    </a:lnTo>
                    <a:lnTo>
                      <a:pt x="59" y="773"/>
                    </a:lnTo>
                    <a:lnTo>
                      <a:pt x="58" y="780"/>
                    </a:lnTo>
                    <a:lnTo>
                      <a:pt x="55" y="785"/>
                    </a:lnTo>
                    <a:lnTo>
                      <a:pt x="52" y="789"/>
                    </a:lnTo>
                    <a:lnTo>
                      <a:pt x="47" y="793"/>
                    </a:lnTo>
                    <a:lnTo>
                      <a:pt x="42" y="796"/>
                    </a:lnTo>
                    <a:lnTo>
                      <a:pt x="36" y="797"/>
                    </a:lnTo>
                    <a:lnTo>
                      <a:pt x="30" y="798"/>
                    </a:lnTo>
                    <a:lnTo>
                      <a:pt x="0" y="798"/>
                    </a:lnTo>
                    <a:lnTo>
                      <a:pt x="0" y="903"/>
                    </a:lnTo>
                    <a:lnTo>
                      <a:pt x="211" y="903"/>
                    </a:lnTo>
                    <a:lnTo>
                      <a:pt x="211" y="798"/>
                    </a:lnTo>
                    <a:lnTo>
                      <a:pt x="181" y="798"/>
                    </a:lnTo>
                    <a:lnTo>
                      <a:pt x="175" y="797"/>
                    </a:lnTo>
                    <a:lnTo>
                      <a:pt x="169" y="796"/>
                    </a:lnTo>
                    <a:lnTo>
                      <a:pt x="164" y="793"/>
                    </a:lnTo>
                    <a:lnTo>
                      <a:pt x="159" y="789"/>
                    </a:lnTo>
                    <a:lnTo>
                      <a:pt x="156" y="785"/>
                    </a:lnTo>
                    <a:lnTo>
                      <a:pt x="153" y="780"/>
                    </a:lnTo>
                    <a:lnTo>
                      <a:pt x="152" y="774"/>
                    </a:lnTo>
                    <a:lnTo>
                      <a:pt x="151" y="768"/>
                    </a:lnTo>
                    <a:lnTo>
                      <a:pt x="151" y="738"/>
                    </a:lnTo>
                    <a:lnTo>
                      <a:pt x="152" y="732"/>
                    </a:lnTo>
                    <a:lnTo>
                      <a:pt x="153" y="726"/>
                    </a:lnTo>
                    <a:lnTo>
                      <a:pt x="156" y="721"/>
                    </a:lnTo>
                    <a:lnTo>
                      <a:pt x="159" y="717"/>
                    </a:lnTo>
                    <a:lnTo>
                      <a:pt x="164" y="713"/>
                    </a:lnTo>
                    <a:lnTo>
                      <a:pt x="169" y="710"/>
                    </a:lnTo>
                    <a:lnTo>
                      <a:pt x="175" y="708"/>
                    </a:lnTo>
                    <a:lnTo>
                      <a:pt x="181" y="708"/>
                    </a:lnTo>
                    <a:lnTo>
                      <a:pt x="211" y="708"/>
                    </a:lnTo>
                    <a:lnTo>
                      <a:pt x="211" y="648"/>
                    </a:lnTo>
                    <a:lnTo>
                      <a:pt x="181" y="648"/>
                    </a:lnTo>
                    <a:lnTo>
                      <a:pt x="175" y="647"/>
                    </a:lnTo>
                    <a:lnTo>
                      <a:pt x="169" y="645"/>
                    </a:lnTo>
                    <a:lnTo>
                      <a:pt x="164" y="643"/>
                    </a:lnTo>
                    <a:lnTo>
                      <a:pt x="159" y="638"/>
                    </a:lnTo>
                    <a:lnTo>
                      <a:pt x="156" y="634"/>
                    </a:lnTo>
                    <a:lnTo>
                      <a:pt x="153" y="629"/>
                    </a:lnTo>
                    <a:lnTo>
                      <a:pt x="152" y="623"/>
                    </a:lnTo>
                    <a:lnTo>
                      <a:pt x="151" y="618"/>
                    </a:lnTo>
                    <a:lnTo>
                      <a:pt x="151" y="587"/>
                    </a:lnTo>
                    <a:lnTo>
                      <a:pt x="152" y="581"/>
                    </a:lnTo>
                    <a:lnTo>
                      <a:pt x="153" y="576"/>
                    </a:lnTo>
                    <a:lnTo>
                      <a:pt x="156" y="571"/>
                    </a:lnTo>
                    <a:lnTo>
                      <a:pt x="159" y="566"/>
                    </a:lnTo>
                    <a:lnTo>
                      <a:pt x="164" y="562"/>
                    </a:lnTo>
                    <a:lnTo>
                      <a:pt x="169" y="560"/>
                    </a:lnTo>
                    <a:lnTo>
                      <a:pt x="175" y="558"/>
                    </a:lnTo>
                    <a:lnTo>
                      <a:pt x="181" y="557"/>
                    </a:lnTo>
                    <a:lnTo>
                      <a:pt x="211" y="557"/>
                    </a:lnTo>
                    <a:lnTo>
                      <a:pt x="211" y="196"/>
                    </a:lnTo>
                    <a:lnTo>
                      <a:pt x="181" y="196"/>
                    </a:lnTo>
                    <a:lnTo>
                      <a:pt x="175" y="195"/>
                    </a:lnTo>
                    <a:lnTo>
                      <a:pt x="169" y="193"/>
                    </a:lnTo>
                    <a:lnTo>
                      <a:pt x="164" y="191"/>
                    </a:lnTo>
                    <a:lnTo>
                      <a:pt x="159" y="187"/>
                    </a:lnTo>
                    <a:lnTo>
                      <a:pt x="156" y="182"/>
                    </a:lnTo>
                    <a:lnTo>
                      <a:pt x="153" y="177"/>
                    </a:lnTo>
                    <a:lnTo>
                      <a:pt x="152" y="172"/>
                    </a:lnTo>
                    <a:lnTo>
                      <a:pt x="151" y="165"/>
                    </a:lnTo>
                    <a:lnTo>
                      <a:pt x="151" y="135"/>
                    </a:lnTo>
                    <a:lnTo>
                      <a:pt x="152" y="130"/>
                    </a:lnTo>
                    <a:lnTo>
                      <a:pt x="153" y="123"/>
                    </a:lnTo>
                    <a:lnTo>
                      <a:pt x="156" y="119"/>
                    </a:lnTo>
                    <a:lnTo>
                      <a:pt x="159" y="115"/>
                    </a:lnTo>
                    <a:lnTo>
                      <a:pt x="164" y="110"/>
                    </a:lnTo>
                    <a:lnTo>
                      <a:pt x="169" y="108"/>
                    </a:lnTo>
                    <a:lnTo>
                      <a:pt x="175" y="106"/>
                    </a:lnTo>
                    <a:lnTo>
                      <a:pt x="181" y="105"/>
                    </a:lnTo>
                    <a:lnTo>
                      <a:pt x="211" y="105"/>
                    </a:lnTo>
                    <a:lnTo>
                      <a:pt x="211" y="0"/>
                    </a:lnTo>
                    <a:lnTo>
                      <a:pt x="0" y="0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327">
                <a:extLst>
                  <a:ext uri="{FF2B5EF4-FFF2-40B4-BE49-F238E27FC236}">
                    <a16:creationId xmlns:a16="http://schemas.microsoft.com/office/drawing/2014/main" id="{EE66CB30-F704-45C9-BA83-17BA7DC1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313" y="771525"/>
                <a:ext cx="61913" cy="287338"/>
              </a:xfrm>
              <a:custGeom>
                <a:avLst/>
                <a:gdLst>
                  <a:gd name="T0" fmla="*/ 0 w 195"/>
                  <a:gd name="T1" fmla="*/ 0 h 903"/>
                  <a:gd name="T2" fmla="*/ 30 w 195"/>
                  <a:gd name="T3" fmla="*/ 105 h 903"/>
                  <a:gd name="T4" fmla="*/ 42 w 195"/>
                  <a:gd name="T5" fmla="*/ 107 h 903"/>
                  <a:gd name="T6" fmla="*/ 51 w 195"/>
                  <a:gd name="T7" fmla="*/ 115 h 903"/>
                  <a:gd name="T8" fmla="*/ 58 w 195"/>
                  <a:gd name="T9" fmla="*/ 123 h 903"/>
                  <a:gd name="T10" fmla="*/ 60 w 195"/>
                  <a:gd name="T11" fmla="*/ 135 h 903"/>
                  <a:gd name="T12" fmla="*/ 59 w 195"/>
                  <a:gd name="T13" fmla="*/ 172 h 903"/>
                  <a:gd name="T14" fmla="*/ 55 w 195"/>
                  <a:gd name="T15" fmla="*/ 182 h 903"/>
                  <a:gd name="T16" fmla="*/ 47 w 195"/>
                  <a:gd name="T17" fmla="*/ 191 h 903"/>
                  <a:gd name="T18" fmla="*/ 36 w 195"/>
                  <a:gd name="T19" fmla="*/ 195 h 903"/>
                  <a:gd name="T20" fmla="*/ 0 w 195"/>
                  <a:gd name="T21" fmla="*/ 196 h 903"/>
                  <a:gd name="T22" fmla="*/ 30 w 195"/>
                  <a:gd name="T23" fmla="*/ 256 h 903"/>
                  <a:gd name="T24" fmla="*/ 42 w 195"/>
                  <a:gd name="T25" fmla="*/ 259 h 903"/>
                  <a:gd name="T26" fmla="*/ 51 w 195"/>
                  <a:gd name="T27" fmla="*/ 265 h 903"/>
                  <a:gd name="T28" fmla="*/ 58 w 195"/>
                  <a:gd name="T29" fmla="*/ 275 h 903"/>
                  <a:gd name="T30" fmla="*/ 60 w 195"/>
                  <a:gd name="T31" fmla="*/ 286 h 903"/>
                  <a:gd name="T32" fmla="*/ 59 w 195"/>
                  <a:gd name="T33" fmla="*/ 322 h 903"/>
                  <a:gd name="T34" fmla="*/ 55 w 195"/>
                  <a:gd name="T35" fmla="*/ 333 h 903"/>
                  <a:gd name="T36" fmla="*/ 47 w 195"/>
                  <a:gd name="T37" fmla="*/ 341 h 903"/>
                  <a:gd name="T38" fmla="*/ 36 w 195"/>
                  <a:gd name="T39" fmla="*/ 345 h 903"/>
                  <a:gd name="T40" fmla="*/ 0 w 195"/>
                  <a:gd name="T41" fmla="*/ 346 h 903"/>
                  <a:gd name="T42" fmla="*/ 30 w 195"/>
                  <a:gd name="T43" fmla="*/ 407 h 903"/>
                  <a:gd name="T44" fmla="*/ 42 w 195"/>
                  <a:gd name="T45" fmla="*/ 409 h 903"/>
                  <a:gd name="T46" fmla="*/ 51 w 195"/>
                  <a:gd name="T47" fmla="*/ 415 h 903"/>
                  <a:gd name="T48" fmla="*/ 58 w 195"/>
                  <a:gd name="T49" fmla="*/ 425 h 903"/>
                  <a:gd name="T50" fmla="*/ 60 w 195"/>
                  <a:gd name="T51" fmla="*/ 437 h 903"/>
                  <a:gd name="T52" fmla="*/ 59 w 195"/>
                  <a:gd name="T53" fmla="*/ 473 h 903"/>
                  <a:gd name="T54" fmla="*/ 55 w 195"/>
                  <a:gd name="T55" fmla="*/ 484 h 903"/>
                  <a:gd name="T56" fmla="*/ 47 w 195"/>
                  <a:gd name="T57" fmla="*/ 491 h 903"/>
                  <a:gd name="T58" fmla="*/ 36 w 195"/>
                  <a:gd name="T59" fmla="*/ 497 h 903"/>
                  <a:gd name="T60" fmla="*/ 0 w 195"/>
                  <a:gd name="T61" fmla="*/ 497 h 903"/>
                  <a:gd name="T62" fmla="*/ 180 w 195"/>
                  <a:gd name="T63" fmla="*/ 903 h 903"/>
                  <a:gd name="T64" fmla="*/ 187 w 195"/>
                  <a:gd name="T65" fmla="*/ 902 h 903"/>
                  <a:gd name="T66" fmla="*/ 191 w 195"/>
                  <a:gd name="T67" fmla="*/ 899 h 903"/>
                  <a:gd name="T68" fmla="*/ 194 w 195"/>
                  <a:gd name="T69" fmla="*/ 895 h 903"/>
                  <a:gd name="T70" fmla="*/ 195 w 195"/>
                  <a:gd name="T71" fmla="*/ 888 h 903"/>
                  <a:gd name="T72" fmla="*/ 195 w 195"/>
                  <a:gd name="T73" fmla="*/ 12 h 903"/>
                  <a:gd name="T74" fmla="*/ 193 w 195"/>
                  <a:gd name="T75" fmla="*/ 6 h 903"/>
                  <a:gd name="T76" fmla="*/ 189 w 195"/>
                  <a:gd name="T77" fmla="*/ 2 h 903"/>
                  <a:gd name="T78" fmla="*/ 183 w 195"/>
                  <a:gd name="T79" fmla="*/ 0 h 903"/>
                  <a:gd name="T80" fmla="*/ 180 w 195"/>
                  <a:gd name="T81" fmla="*/ 0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5" h="903">
                    <a:moveTo>
                      <a:pt x="180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30" y="105"/>
                    </a:lnTo>
                    <a:lnTo>
                      <a:pt x="36" y="106"/>
                    </a:lnTo>
                    <a:lnTo>
                      <a:pt x="42" y="107"/>
                    </a:lnTo>
                    <a:lnTo>
                      <a:pt x="47" y="110"/>
                    </a:lnTo>
                    <a:lnTo>
                      <a:pt x="51" y="115"/>
                    </a:lnTo>
                    <a:lnTo>
                      <a:pt x="55" y="119"/>
                    </a:lnTo>
                    <a:lnTo>
                      <a:pt x="58" y="123"/>
                    </a:lnTo>
                    <a:lnTo>
                      <a:pt x="59" y="130"/>
                    </a:lnTo>
                    <a:lnTo>
                      <a:pt x="60" y="135"/>
                    </a:lnTo>
                    <a:lnTo>
                      <a:pt x="60" y="165"/>
                    </a:lnTo>
                    <a:lnTo>
                      <a:pt x="59" y="172"/>
                    </a:lnTo>
                    <a:lnTo>
                      <a:pt x="58" y="177"/>
                    </a:lnTo>
                    <a:lnTo>
                      <a:pt x="55" y="182"/>
                    </a:lnTo>
                    <a:lnTo>
                      <a:pt x="51" y="187"/>
                    </a:lnTo>
                    <a:lnTo>
                      <a:pt x="47" y="191"/>
                    </a:lnTo>
                    <a:lnTo>
                      <a:pt x="42" y="193"/>
                    </a:lnTo>
                    <a:lnTo>
                      <a:pt x="36" y="195"/>
                    </a:lnTo>
                    <a:lnTo>
                      <a:pt x="30" y="196"/>
                    </a:lnTo>
                    <a:lnTo>
                      <a:pt x="0" y="196"/>
                    </a:lnTo>
                    <a:lnTo>
                      <a:pt x="0" y="256"/>
                    </a:lnTo>
                    <a:lnTo>
                      <a:pt x="30" y="256"/>
                    </a:lnTo>
                    <a:lnTo>
                      <a:pt x="36" y="256"/>
                    </a:lnTo>
                    <a:lnTo>
                      <a:pt x="42" y="259"/>
                    </a:lnTo>
                    <a:lnTo>
                      <a:pt x="47" y="261"/>
                    </a:lnTo>
                    <a:lnTo>
                      <a:pt x="51" y="265"/>
                    </a:lnTo>
                    <a:lnTo>
                      <a:pt x="55" y="269"/>
                    </a:lnTo>
                    <a:lnTo>
                      <a:pt x="58" y="275"/>
                    </a:lnTo>
                    <a:lnTo>
                      <a:pt x="59" y="280"/>
                    </a:lnTo>
                    <a:lnTo>
                      <a:pt x="60" y="286"/>
                    </a:lnTo>
                    <a:lnTo>
                      <a:pt x="60" y="316"/>
                    </a:lnTo>
                    <a:lnTo>
                      <a:pt x="59" y="322"/>
                    </a:lnTo>
                    <a:lnTo>
                      <a:pt x="58" y="328"/>
                    </a:lnTo>
                    <a:lnTo>
                      <a:pt x="55" y="333"/>
                    </a:lnTo>
                    <a:lnTo>
                      <a:pt x="51" y="338"/>
                    </a:lnTo>
                    <a:lnTo>
                      <a:pt x="47" y="341"/>
                    </a:lnTo>
                    <a:lnTo>
                      <a:pt x="42" y="344"/>
                    </a:lnTo>
                    <a:lnTo>
                      <a:pt x="36" y="345"/>
                    </a:lnTo>
                    <a:lnTo>
                      <a:pt x="30" y="346"/>
                    </a:lnTo>
                    <a:lnTo>
                      <a:pt x="0" y="346"/>
                    </a:lnTo>
                    <a:lnTo>
                      <a:pt x="0" y="407"/>
                    </a:lnTo>
                    <a:lnTo>
                      <a:pt x="30" y="407"/>
                    </a:lnTo>
                    <a:lnTo>
                      <a:pt x="36" y="408"/>
                    </a:lnTo>
                    <a:lnTo>
                      <a:pt x="42" y="409"/>
                    </a:lnTo>
                    <a:lnTo>
                      <a:pt x="47" y="412"/>
                    </a:lnTo>
                    <a:lnTo>
                      <a:pt x="51" y="415"/>
                    </a:lnTo>
                    <a:lnTo>
                      <a:pt x="55" y="419"/>
                    </a:lnTo>
                    <a:lnTo>
                      <a:pt x="58" y="425"/>
                    </a:lnTo>
                    <a:lnTo>
                      <a:pt x="59" y="430"/>
                    </a:lnTo>
                    <a:lnTo>
                      <a:pt x="60" y="437"/>
                    </a:lnTo>
                    <a:lnTo>
                      <a:pt x="60" y="467"/>
                    </a:lnTo>
                    <a:lnTo>
                      <a:pt x="59" y="473"/>
                    </a:lnTo>
                    <a:lnTo>
                      <a:pt x="58" y="478"/>
                    </a:lnTo>
                    <a:lnTo>
                      <a:pt x="55" y="484"/>
                    </a:lnTo>
                    <a:lnTo>
                      <a:pt x="51" y="488"/>
                    </a:lnTo>
                    <a:lnTo>
                      <a:pt x="47" y="491"/>
                    </a:lnTo>
                    <a:lnTo>
                      <a:pt x="42" y="495"/>
                    </a:lnTo>
                    <a:lnTo>
                      <a:pt x="36" y="497"/>
                    </a:lnTo>
                    <a:lnTo>
                      <a:pt x="30" y="497"/>
                    </a:lnTo>
                    <a:lnTo>
                      <a:pt x="0" y="497"/>
                    </a:lnTo>
                    <a:lnTo>
                      <a:pt x="0" y="903"/>
                    </a:lnTo>
                    <a:lnTo>
                      <a:pt x="180" y="903"/>
                    </a:lnTo>
                    <a:lnTo>
                      <a:pt x="183" y="903"/>
                    </a:lnTo>
                    <a:lnTo>
                      <a:pt x="187" y="902"/>
                    </a:lnTo>
                    <a:lnTo>
                      <a:pt x="189" y="901"/>
                    </a:lnTo>
                    <a:lnTo>
                      <a:pt x="191" y="899"/>
                    </a:lnTo>
                    <a:lnTo>
                      <a:pt x="193" y="897"/>
                    </a:lnTo>
                    <a:lnTo>
                      <a:pt x="194" y="895"/>
                    </a:lnTo>
                    <a:lnTo>
                      <a:pt x="195" y="891"/>
                    </a:lnTo>
                    <a:lnTo>
                      <a:pt x="195" y="888"/>
                    </a:lnTo>
                    <a:lnTo>
                      <a:pt x="195" y="15"/>
                    </a:lnTo>
                    <a:lnTo>
                      <a:pt x="195" y="12"/>
                    </a:lnTo>
                    <a:lnTo>
                      <a:pt x="194" y="10"/>
                    </a:lnTo>
                    <a:lnTo>
                      <a:pt x="193" y="6"/>
                    </a:lnTo>
                    <a:lnTo>
                      <a:pt x="191" y="4"/>
                    </a:lnTo>
                    <a:lnTo>
                      <a:pt x="189" y="2"/>
                    </a:lnTo>
                    <a:lnTo>
                      <a:pt x="187" y="1"/>
                    </a:lnTo>
                    <a:lnTo>
                      <a:pt x="183" y="0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2" name="Freeform 2319" descr="Icon of leaf. ">
              <a:extLst>
                <a:ext uri="{FF2B5EF4-FFF2-40B4-BE49-F238E27FC236}">
                  <a16:creationId xmlns:a16="http://schemas.microsoft.com/office/drawing/2014/main" id="{4C935A16-4F4C-4B17-B911-F1D554A088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47928" y="2303513"/>
              <a:ext cx="367656" cy="367656"/>
            </a:xfrm>
            <a:custGeom>
              <a:avLst/>
              <a:gdLst>
                <a:gd name="T0" fmla="*/ 550 w 868"/>
                <a:gd name="T1" fmla="*/ 453 h 868"/>
                <a:gd name="T2" fmla="*/ 561 w 868"/>
                <a:gd name="T3" fmla="*/ 457 h 868"/>
                <a:gd name="T4" fmla="*/ 565 w 868"/>
                <a:gd name="T5" fmla="*/ 468 h 868"/>
                <a:gd name="T6" fmla="*/ 561 w 868"/>
                <a:gd name="T7" fmla="*/ 479 h 868"/>
                <a:gd name="T8" fmla="*/ 550 w 868"/>
                <a:gd name="T9" fmla="*/ 483 h 868"/>
                <a:gd name="T10" fmla="*/ 432 w 868"/>
                <a:gd name="T11" fmla="*/ 604 h 868"/>
                <a:gd name="T12" fmla="*/ 442 w 868"/>
                <a:gd name="T13" fmla="*/ 611 h 868"/>
                <a:gd name="T14" fmla="*/ 444 w 868"/>
                <a:gd name="T15" fmla="*/ 622 h 868"/>
                <a:gd name="T16" fmla="*/ 437 w 868"/>
                <a:gd name="T17" fmla="*/ 632 h 868"/>
                <a:gd name="T18" fmla="*/ 254 w 868"/>
                <a:gd name="T19" fmla="*/ 634 h 868"/>
                <a:gd name="T20" fmla="*/ 233 w 868"/>
                <a:gd name="T21" fmla="*/ 438 h 868"/>
                <a:gd name="T22" fmla="*/ 237 w 868"/>
                <a:gd name="T23" fmla="*/ 427 h 868"/>
                <a:gd name="T24" fmla="*/ 248 w 868"/>
                <a:gd name="T25" fmla="*/ 423 h 868"/>
                <a:gd name="T26" fmla="*/ 258 w 868"/>
                <a:gd name="T27" fmla="*/ 427 h 868"/>
                <a:gd name="T28" fmla="*/ 263 w 868"/>
                <a:gd name="T29" fmla="*/ 438 h 868"/>
                <a:gd name="T30" fmla="*/ 384 w 868"/>
                <a:gd name="T31" fmla="*/ 315 h 868"/>
                <a:gd name="T32" fmla="*/ 390 w 868"/>
                <a:gd name="T33" fmla="*/ 305 h 868"/>
                <a:gd name="T34" fmla="*/ 402 w 868"/>
                <a:gd name="T35" fmla="*/ 303 h 868"/>
                <a:gd name="T36" fmla="*/ 412 w 868"/>
                <a:gd name="T37" fmla="*/ 309 h 868"/>
                <a:gd name="T38" fmla="*/ 414 w 868"/>
                <a:gd name="T39" fmla="*/ 431 h 868"/>
                <a:gd name="T40" fmla="*/ 536 w 868"/>
                <a:gd name="T41" fmla="*/ 251 h 868"/>
                <a:gd name="T42" fmla="*/ 544 w 868"/>
                <a:gd name="T43" fmla="*/ 243 h 868"/>
                <a:gd name="T44" fmla="*/ 555 w 868"/>
                <a:gd name="T45" fmla="*/ 243 h 868"/>
                <a:gd name="T46" fmla="*/ 564 w 868"/>
                <a:gd name="T47" fmla="*/ 251 h 868"/>
                <a:gd name="T48" fmla="*/ 610 w 868"/>
                <a:gd name="T49" fmla="*/ 302 h 868"/>
                <a:gd name="T50" fmla="*/ 621 w 868"/>
                <a:gd name="T51" fmla="*/ 307 h 868"/>
                <a:gd name="T52" fmla="*/ 625 w 868"/>
                <a:gd name="T53" fmla="*/ 317 h 868"/>
                <a:gd name="T54" fmla="*/ 621 w 868"/>
                <a:gd name="T55" fmla="*/ 328 h 868"/>
                <a:gd name="T56" fmla="*/ 610 w 868"/>
                <a:gd name="T57" fmla="*/ 332 h 868"/>
                <a:gd name="T58" fmla="*/ 854 w 868"/>
                <a:gd name="T59" fmla="*/ 0 h 868"/>
                <a:gd name="T60" fmla="*/ 789 w 868"/>
                <a:gd name="T61" fmla="*/ 9 h 868"/>
                <a:gd name="T62" fmla="*/ 611 w 868"/>
                <a:gd name="T63" fmla="*/ 45 h 868"/>
                <a:gd name="T64" fmla="*/ 472 w 868"/>
                <a:gd name="T65" fmla="*/ 86 h 868"/>
                <a:gd name="T66" fmla="*/ 319 w 868"/>
                <a:gd name="T67" fmla="*/ 147 h 868"/>
                <a:gd name="T68" fmla="*/ 200 w 868"/>
                <a:gd name="T69" fmla="*/ 219 h 868"/>
                <a:gd name="T70" fmla="*/ 114 w 868"/>
                <a:gd name="T71" fmla="*/ 301 h 868"/>
                <a:gd name="T72" fmla="*/ 63 w 868"/>
                <a:gd name="T73" fmla="*/ 386 h 868"/>
                <a:gd name="T74" fmla="*/ 46 w 868"/>
                <a:gd name="T75" fmla="*/ 463 h 868"/>
                <a:gd name="T76" fmla="*/ 49 w 868"/>
                <a:gd name="T77" fmla="*/ 544 h 868"/>
                <a:gd name="T78" fmla="*/ 74 w 868"/>
                <a:gd name="T79" fmla="*/ 630 h 868"/>
                <a:gd name="T80" fmla="*/ 4 w 868"/>
                <a:gd name="T81" fmla="*/ 799 h 868"/>
                <a:gd name="T82" fmla="*/ 0 w 868"/>
                <a:gd name="T83" fmla="*/ 809 h 868"/>
                <a:gd name="T84" fmla="*/ 4 w 868"/>
                <a:gd name="T85" fmla="*/ 820 h 868"/>
                <a:gd name="T86" fmla="*/ 55 w 868"/>
                <a:gd name="T87" fmla="*/ 868 h 868"/>
                <a:gd name="T88" fmla="*/ 66 w 868"/>
                <a:gd name="T89" fmla="*/ 866 h 868"/>
                <a:gd name="T90" fmla="*/ 224 w 868"/>
                <a:gd name="T91" fmla="*/ 786 h 868"/>
                <a:gd name="T92" fmla="*/ 326 w 868"/>
                <a:gd name="T93" fmla="*/ 816 h 868"/>
                <a:gd name="T94" fmla="*/ 405 w 868"/>
                <a:gd name="T95" fmla="*/ 819 h 868"/>
                <a:gd name="T96" fmla="*/ 464 w 868"/>
                <a:gd name="T97" fmla="*/ 806 h 868"/>
                <a:gd name="T98" fmla="*/ 521 w 868"/>
                <a:gd name="T99" fmla="*/ 779 h 868"/>
                <a:gd name="T100" fmla="*/ 575 w 868"/>
                <a:gd name="T101" fmla="*/ 740 h 868"/>
                <a:gd name="T102" fmla="*/ 625 w 868"/>
                <a:gd name="T103" fmla="*/ 690 h 868"/>
                <a:gd name="T104" fmla="*/ 672 w 868"/>
                <a:gd name="T105" fmla="*/ 627 h 868"/>
                <a:gd name="T106" fmla="*/ 715 w 868"/>
                <a:gd name="T107" fmla="*/ 550 h 868"/>
                <a:gd name="T108" fmla="*/ 773 w 868"/>
                <a:gd name="T109" fmla="*/ 415 h 868"/>
                <a:gd name="T110" fmla="*/ 818 w 868"/>
                <a:gd name="T111" fmla="*/ 271 h 868"/>
                <a:gd name="T112" fmla="*/ 862 w 868"/>
                <a:gd name="T113" fmla="*/ 53 h 868"/>
                <a:gd name="T114" fmla="*/ 866 w 868"/>
                <a:gd name="T115" fmla="*/ 1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8" h="868">
                  <a:moveTo>
                    <a:pt x="610" y="332"/>
                  </a:moveTo>
                  <a:lnTo>
                    <a:pt x="557" y="332"/>
                  </a:lnTo>
                  <a:lnTo>
                    <a:pt x="435" y="453"/>
                  </a:lnTo>
                  <a:lnTo>
                    <a:pt x="550" y="453"/>
                  </a:lnTo>
                  <a:lnTo>
                    <a:pt x="553" y="453"/>
                  </a:lnTo>
                  <a:lnTo>
                    <a:pt x="555" y="454"/>
                  </a:lnTo>
                  <a:lnTo>
                    <a:pt x="559" y="456"/>
                  </a:lnTo>
                  <a:lnTo>
                    <a:pt x="561" y="457"/>
                  </a:lnTo>
                  <a:lnTo>
                    <a:pt x="563" y="460"/>
                  </a:lnTo>
                  <a:lnTo>
                    <a:pt x="564" y="463"/>
                  </a:lnTo>
                  <a:lnTo>
                    <a:pt x="565" y="466"/>
                  </a:lnTo>
                  <a:lnTo>
                    <a:pt x="565" y="468"/>
                  </a:lnTo>
                  <a:lnTo>
                    <a:pt x="565" y="471"/>
                  </a:lnTo>
                  <a:lnTo>
                    <a:pt x="564" y="474"/>
                  </a:lnTo>
                  <a:lnTo>
                    <a:pt x="563" y="476"/>
                  </a:lnTo>
                  <a:lnTo>
                    <a:pt x="561" y="479"/>
                  </a:lnTo>
                  <a:lnTo>
                    <a:pt x="559" y="481"/>
                  </a:lnTo>
                  <a:lnTo>
                    <a:pt x="555" y="482"/>
                  </a:lnTo>
                  <a:lnTo>
                    <a:pt x="553" y="483"/>
                  </a:lnTo>
                  <a:lnTo>
                    <a:pt x="550" y="483"/>
                  </a:lnTo>
                  <a:lnTo>
                    <a:pt x="405" y="483"/>
                  </a:lnTo>
                  <a:lnTo>
                    <a:pt x="284" y="604"/>
                  </a:lnTo>
                  <a:lnTo>
                    <a:pt x="429" y="604"/>
                  </a:lnTo>
                  <a:lnTo>
                    <a:pt x="432" y="604"/>
                  </a:lnTo>
                  <a:lnTo>
                    <a:pt x="435" y="605"/>
                  </a:lnTo>
                  <a:lnTo>
                    <a:pt x="437" y="607"/>
                  </a:lnTo>
                  <a:lnTo>
                    <a:pt x="440" y="608"/>
                  </a:lnTo>
                  <a:lnTo>
                    <a:pt x="442" y="611"/>
                  </a:lnTo>
                  <a:lnTo>
                    <a:pt x="443" y="614"/>
                  </a:lnTo>
                  <a:lnTo>
                    <a:pt x="444" y="616"/>
                  </a:lnTo>
                  <a:lnTo>
                    <a:pt x="444" y="619"/>
                  </a:lnTo>
                  <a:lnTo>
                    <a:pt x="444" y="622"/>
                  </a:lnTo>
                  <a:lnTo>
                    <a:pt x="443" y="626"/>
                  </a:lnTo>
                  <a:lnTo>
                    <a:pt x="442" y="628"/>
                  </a:lnTo>
                  <a:lnTo>
                    <a:pt x="440" y="630"/>
                  </a:lnTo>
                  <a:lnTo>
                    <a:pt x="437" y="632"/>
                  </a:lnTo>
                  <a:lnTo>
                    <a:pt x="435" y="633"/>
                  </a:lnTo>
                  <a:lnTo>
                    <a:pt x="432" y="634"/>
                  </a:lnTo>
                  <a:lnTo>
                    <a:pt x="429" y="634"/>
                  </a:lnTo>
                  <a:lnTo>
                    <a:pt x="254" y="634"/>
                  </a:lnTo>
                  <a:lnTo>
                    <a:pt x="58" y="830"/>
                  </a:lnTo>
                  <a:lnTo>
                    <a:pt x="36" y="809"/>
                  </a:lnTo>
                  <a:lnTo>
                    <a:pt x="233" y="613"/>
                  </a:lnTo>
                  <a:lnTo>
                    <a:pt x="233" y="438"/>
                  </a:lnTo>
                  <a:lnTo>
                    <a:pt x="233" y="435"/>
                  </a:lnTo>
                  <a:lnTo>
                    <a:pt x="234" y="433"/>
                  </a:lnTo>
                  <a:lnTo>
                    <a:pt x="236" y="429"/>
                  </a:lnTo>
                  <a:lnTo>
                    <a:pt x="237" y="427"/>
                  </a:lnTo>
                  <a:lnTo>
                    <a:pt x="239" y="426"/>
                  </a:lnTo>
                  <a:lnTo>
                    <a:pt x="242" y="424"/>
                  </a:lnTo>
                  <a:lnTo>
                    <a:pt x="244" y="423"/>
                  </a:lnTo>
                  <a:lnTo>
                    <a:pt x="248" y="423"/>
                  </a:lnTo>
                  <a:lnTo>
                    <a:pt x="251" y="423"/>
                  </a:lnTo>
                  <a:lnTo>
                    <a:pt x="254" y="424"/>
                  </a:lnTo>
                  <a:lnTo>
                    <a:pt x="256" y="426"/>
                  </a:lnTo>
                  <a:lnTo>
                    <a:pt x="258" y="427"/>
                  </a:lnTo>
                  <a:lnTo>
                    <a:pt x="261" y="429"/>
                  </a:lnTo>
                  <a:lnTo>
                    <a:pt x="262" y="433"/>
                  </a:lnTo>
                  <a:lnTo>
                    <a:pt x="263" y="435"/>
                  </a:lnTo>
                  <a:lnTo>
                    <a:pt x="263" y="438"/>
                  </a:lnTo>
                  <a:lnTo>
                    <a:pt x="263" y="583"/>
                  </a:lnTo>
                  <a:lnTo>
                    <a:pt x="384" y="463"/>
                  </a:lnTo>
                  <a:lnTo>
                    <a:pt x="384" y="317"/>
                  </a:lnTo>
                  <a:lnTo>
                    <a:pt x="384" y="315"/>
                  </a:lnTo>
                  <a:lnTo>
                    <a:pt x="385" y="311"/>
                  </a:lnTo>
                  <a:lnTo>
                    <a:pt x="386" y="309"/>
                  </a:lnTo>
                  <a:lnTo>
                    <a:pt x="388" y="307"/>
                  </a:lnTo>
                  <a:lnTo>
                    <a:pt x="390" y="305"/>
                  </a:lnTo>
                  <a:lnTo>
                    <a:pt x="393" y="303"/>
                  </a:lnTo>
                  <a:lnTo>
                    <a:pt x="396" y="303"/>
                  </a:lnTo>
                  <a:lnTo>
                    <a:pt x="399" y="302"/>
                  </a:lnTo>
                  <a:lnTo>
                    <a:pt x="402" y="303"/>
                  </a:lnTo>
                  <a:lnTo>
                    <a:pt x="405" y="303"/>
                  </a:lnTo>
                  <a:lnTo>
                    <a:pt x="407" y="305"/>
                  </a:lnTo>
                  <a:lnTo>
                    <a:pt x="410" y="307"/>
                  </a:lnTo>
                  <a:lnTo>
                    <a:pt x="412" y="309"/>
                  </a:lnTo>
                  <a:lnTo>
                    <a:pt x="413" y="311"/>
                  </a:lnTo>
                  <a:lnTo>
                    <a:pt x="414" y="315"/>
                  </a:lnTo>
                  <a:lnTo>
                    <a:pt x="414" y="317"/>
                  </a:lnTo>
                  <a:lnTo>
                    <a:pt x="414" y="431"/>
                  </a:lnTo>
                  <a:lnTo>
                    <a:pt x="535" y="311"/>
                  </a:lnTo>
                  <a:lnTo>
                    <a:pt x="535" y="257"/>
                  </a:lnTo>
                  <a:lnTo>
                    <a:pt x="535" y="253"/>
                  </a:lnTo>
                  <a:lnTo>
                    <a:pt x="536" y="251"/>
                  </a:lnTo>
                  <a:lnTo>
                    <a:pt x="537" y="248"/>
                  </a:lnTo>
                  <a:lnTo>
                    <a:pt x="539" y="246"/>
                  </a:lnTo>
                  <a:lnTo>
                    <a:pt x="542" y="245"/>
                  </a:lnTo>
                  <a:lnTo>
                    <a:pt x="544" y="243"/>
                  </a:lnTo>
                  <a:lnTo>
                    <a:pt x="547" y="242"/>
                  </a:lnTo>
                  <a:lnTo>
                    <a:pt x="550" y="242"/>
                  </a:lnTo>
                  <a:lnTo>
                    <a:pt x="553" y="242"/>
                  </a:lnTo>
                  <a:lnTo>
                    <a:pt x="555" y="243"/>
                  </a:lnTo>
                  <a:lnTo>
                    <a:pt x="559" y="245"/>
                  </a:lnTo>
                  <a:lnTo>
                    <a:pt x="561" y="246"/>
                  </a:lnTo>
                  <a:lnTo>
                    <a:pt x="563" y="248"/>
                  </a:lnTo>
                  <a:lnTo>
                    <a:pt x="564" y="251"/>
                  </a:lnTo>
                  <a:lnTo>
                    <a:pt x="565" y="253"/>
                  </a:lnTo>
                  <a:lnTo>
                    <a:pt x="565" y="257"/>
                  </a:lnTo>
                  <a:lnTo>
                    <a:pt x="565" y="302"/>
                  </a:lnTo>
                  <a:lnTo>
                    <a:pt x="610" y="302"/>
                  </a:lnTo>
                  <a:lnTo>
                    <a:pt x="613" y="303"/>
                  </a:lnTo>
                  <a:lnTo>
                    <a:pt x="617" y="303"/>
                  </a:lnTo>
                  <a:lnTo>
                    <a:pt x="619" y="305"/>
                  </a:lnTo>
                  <a:lnTo>
                    <a:pt x="621" y="307"/>
                  </a:lnTo>
                  <a:lnTo>
                    <a:pt x="623" y="309"/>
                  </a:lnTo>
                  <a:lnTo>
                    <a:pt x="624" y="311"/>
                  </a:lnTo>
                  <a:lnTo>
                    <a:pt x="625" y="315"/>
                  </a:lnTo>
                  <a:lnTo>
                    <a:pt x="625" y="317"/>
                  </a:lnTo>
                  <a:lnTo>
                    <a:pt x="625" y="320"/>
                  </a:lnTo>
                  <a:lnTo>
                    <a:pt x="624" y="323"/>
                  </a:lnTo>
                  <a:lnTo>
                    <a:pt x="623" y="326"/>
                  </a:lnTo>
                  <a:lnTo>
                    <a:pt x="621" y="328"/>
                  </a:lnTo>
                  <a:lnTo>
                    <a:pt x="619" y="330"/>
                  </a:lnTo>
                  <a:lnTo>
                    <a:pt x="617" y="331"/>
                  </a:lnTo>
                  <a:lnTo>
                    <a:pt x="613" y="332"/>
                  </a:lnTo>
                  <a:lnTo>
                    <a:pt x="610" y="332"/>
                  </a:lnTo>
                  <a:close/>
                  <a:moveTo>
                    <a:pt x="863" y="5"/>
                  </a:moveTo>
                  <a:lnTo>
                    <a:pt x="860" y="3"/>
                  </a:lnTo>
                  <a:lnTo>
                    <a:pt x="857" y="1"/>
                  </a:lnTo>
                  <a:lnTo>
                    <a:pt x="854" y="0"/>
                  </a:lnTo>
                  <a:lnTo>
                    <a:pt x="850" y="0"/>
                  </a:lnTo>
                  <a:lnTo>
                    <a:pt x="843" y="1"/>
                  </a:lnTo>
                  <a:lnTo>
                    <a:pt x="821" y="5"/>
                  </a:lnTo>
                  <a:lnTo>
                    <a:pt x="789" y="9"/>
                  </a:lnTo>
                  <a:lnTo>
                    <a:pt x="747" y="16"/>
                  </a:lnTo>
                  <a:lnTo>
                    <a:pt x="697" y="26"/>
                  </a:lnTo>
                  <a:lnTo>
                    <a:pt x="641" y="38"/>
                  </a:lnTo>
                  <a:lnTo>
                    <a:pt x="611" y="45"/>
                  </a:lnTo>
                  <a:lnTo>
                    <a:pt x="580" y="54"/>
                  </a:lnTo>
                  <a:lnTo>
                    <a:pt x="548" y="63"/>
                  </a:lnTo>
                  <a:lnTo>
                    <a:pt x="516" y="72"/>
                  </a:lnTo>
                  <a:lnTo>
                    <a:pt x="472" y="86"/>
                  </a:lnTo>
                  <a:lnTo>
                    <a:pt x="431" y="100"/>
                  </a:lnTo>
                  <a:lnTo>
                    <a:pt x="391" y="115"/>
                  </a:lnTo>
                  <a:lnTo>
                    <a:pt x="355" y="131"/>
                  </a:lnTo>
                  <a:lnTo>
                    <a:pt x="319" y="147"/>
                  </a:lnTo>
                  <a:lnTo>
                    <a:pt x="286" y="164"/>
                  </a:lnTo>
                  <a:lnTo>
                    <a:pt x="256" y="182"/>
                  </a:lnTo>
                  <a:lnTo>
                    <a:pt x="227" y="200"/>
                  </a:lnTo>
                  <a:lnTo>
                    <a:pt x="200" y="219"/>
                  </a:lnTo>
                  <a:lnTo>
                    <a:pt x="176" y="238"/>
                  </a:lnTo>
                  <a:lnTo>
                    <a:pt x="153" y="259"/>
                  </a:lnTo>
                  <a:lnTo>
                    <a:pt x="133" y="279"/>
                  </a:lnTo>
                  <a:lnTo>
                    <a:pt x="114" y="301"/>
                  </a:lnTo>
                  <a:lnTo>
                    <a:pt x="97" y="323"/>
                  </a:lnTo>
                  <a:lnTo>
                    <a:pt x="84" y="346"/>
                  </a:lnTo>
                  <a:lnTo>
                    <a:pt x="72" y="368"/>
                  </a:lnTo>
                  <a:lnTo>
                    <a:pt x="63" y="386"/>
                  </a:lnTo>
                  <a:lnTo>
                    <a:pt x="57" y="406"/>
                  </a:lnTo>
                  <a:lnTo>
                    <a:pt x="51" y="424"/>
                  </a:lnTo>
                  <a:lnTo>
                    <a:pt x="48" y="443"/>
                  </a:lnTo>
                  <a:lnTo>
                    <a:pt x="46" y="463"/>
                  </a:lnTo>
                  <a:lnTo>
                    <a:pt x="44" y="483"/>
                  </a:lnTo>
                  <a:lnTo>
                    <a:pt x="45" y="503"/>
                  </a:lnTo>
                  <a:lnTo>
                    <a:pt x="46" y="524"/>
                  </a:lnTo>
                  <a:lnTo>
                    <a:pt x="49" y="544"/>
                  </a:lnTo>
                  <a:lnTo>
                    <a:pt x="54" y="564"/>
                  </a:lnTo>
                  <a:lnTo>
                    <a:pt x="59" y="586"/>
                  </a:lnTo>
                  <a:lnTo>
                    <a:pt x="65" y="607"/>
                  </a:lnTo>
                  <a:lnTo>
                    <a:pt x="74" y="630"/>
                  </a:lnTo>
                  <a:lnTo>
                    <a:pt x="84" y="651"/>
                  </a:lnTo>
                  <a:lnTo>
                    <a:pt x="94" y="674"/>
                  </a:lnTo>
                  <a:lnTo>
                    <a:pt x="107" y="696"/>
                  </a:lnTo>
                  <a:lnTo>
                    <a:pt x="4" y="799"/>
                  </a:lnTo>
                  <a:lnTo>
                    <a:pt x="2" y="801"/>
                  </a:lnTo>
                  <a:lnTo>
                    <a:pt x="1" y="804"/>
                  </a:lnTo>
                  <a:lnTo>
                    <a:pt x="0" y="807"/>
                  </a:lnTo>
                  <a:lnTo>
                    <a:pt x="0" y="809"/>
                  </a:lnTo>
                  <a:lnTo>
                    <a:pt x="0" y="812"/>
                  </a:lnTo>
                  <a:lnTo>
                    <a:pt x="1" y="815"/>
                  </a:lnTo>
                  <a:lnTo>
                    <a:pt x="2" y="817"/>
                  </a:lnTo>
                  <a:lnTo>
                    <a:pt x="4" y="820"/>
                  </a:lnTo>
                  <a:lnTo>
                    <a:pt x="47" y="864"/>
                  </a:lnTo>
                  <a:lnTo>
                    <a:pt x="49" y="866"/>
                  </a:lnTo>
                  <a:lnTo>
                    <a:pt x="52" y="867"/>
                  </a:lnTo>
                  <a:lnTo>
                    <a:pt x="55" y="868"/>
                  </a:lnTo>
                  <a:lnTo>
                    <a:pt x="58" y="868"/>
                  </a:lnTo>
                  <a:lnTo>
                    <a:pt x="61" y="868"/>
                  </a:lnTo>
                  <a:lnTo>
                    <a:pt x="63" y="867"/>
                  </a:lnTo>
                  <a:lnTo>
                    <a:pt x="66" y="866"/>
                  </a:lnTo>
                  <a:lnTo>
                    <a:pt x="69" y="864"/>
                  </a:lnTo>
                  <a:lnTo>
                    <a:pt x="171" y="760"/>
                  </a:lnTo>
                  <a:lnTo>
                    <a:pt x="198" y="773"/>
                  </a:lnTo>
                  <a:lnTo>
                    <a:pt x="224" y="786"/>
                  </a:lnTo>
                  <a:lnTo>
                    <a:pt x="250" y="796"/>
                  </a:lnTo>
                  <a:lnTo>
                    <a:pt x="276" y="805"/>
                  </a:lnTo>
                  <a:lnTo>
                    <a:pt x="301" y="811"/>
                  </a:lnTo>
                  <a:lnTo>
                    <a:pt x="326" y="816"/>
                  </a:lnTo>
                  <a:lnTo>
                    <a:pt x="350" y="819"/>
                  </a:lnTo>
                  <a:lnTo>
                    <a:pt x="374" y="820"/>
                  </a:lnTo>
                  <a:lnTo>
                    <a:pt x="389" y="820"/>
                  </a:lnTo>
                  <a:lnTo>
                    <a:pt x="405" y="819"/>
                  </a:lnTo>
                  <a:lnTo>
                    <a:pt x="420" y="816"/>
                  </a:lnTo>
                  <a:lnTo>
                    <a:pt x="435" y="813"/>
                  </a:lnTo>
                  <a:lnTo>
                    <a:pt x="450" y="810"/>
                  </a:lnTo>
                  <a:lnTo>
                    <a:pt x="464" y="806"/>
                  </a:lnTo>
                  <a:lnTo>
                    <a:pt x="479" y="800"/>
                  </a:lnTo>
                  <a:lnTo>
                    <a:pt x="493" y="794"/>
                  </a:lnTo>
                  <a:lnTo>
                    <a:pt x="507" y="787"/>
                  </a:lnTo>
                  <a:lnTo>
                    <a:pt x="521" y="779"/>
                  </a:lnTo>
                  <a:lnTo>
                    <a:pt x="535" y="770"/>
                  </a:lnTo>
                  <a:lnTo>
                    <a:pt x="549" y="762"/>
                  </a:lnTo>
                  <a:lnTo>
                    <a:pt x="562" y="751"/>
                  </a:lnTo>
                  <a:lnTo>
                    <a:pt x="575" y="740"/>
                  </a:lnTo>
                  <a:lnTo>
                    <a:pt x="588" y="730"/>
                  </a:lnTo>
                  <a:lnTo>
                    <a:pt x="600" y="717"/>
                  </a:lnTo>
                  <a:lnTo>
                    <a:pt x="613" y="704"/>
                  </a:lnTo>
                  <a:lnTo>
                    <a:pt x="625" y="690"/>
                  </a:lnTo>
                  <a:lnTo>
                    <a:pt x="638" y="675"/>
                  </a:lnTo>
                  <a:lnTo>
                    <a:pt x="650" y="660"/>
                  </a:lnTo>
                  <a:lnTo>
                    <a:pt x="661" y="643"/>
                  </a:lnTo>
                  <a:lnTo>
                    <a:pt x="672" y="627"/>
                  </a:lnTo>
                  <a:lnTo>
                    <a:pt x="683" y="608"/>
                  </a:lnTo>
                  <a:lnTo>
                    <a:pt x="695" y="590"/>
                  </a:lnTo>
                  <a:lnTo>
                    <a:pt x="706" y="571"/>
                  </a:lnTo>
                  <a:lnTo>
                    <a:pt x="715" y="550"/>
                  </a:lnTo>
                  <a:lnTo>
                    <a:pt x="726" y="530"/>
                  </a:lnTo>
                  <a:lnTo>
                    <a:pt x="736" y="509"/>
                  </a:lnTo>
                  <a:lnTo>
                    <a:pt x="755" y="464"/>
                  </a:lnTo>
                  <a:lnTo>
                    <a:pt x="773" y="415"/>
                  </a:lnTo>
                  <a:lnTo>
                    <a:pt x="786" y="379"/>
                  </a:lnTo>
                  <a:lnTo>
                    <a:pt x="798" y="341"/>
                  </a:lnTo>
                  <a:lnTo>
                    <a:pt x="809" y="306"/>
                  </a:lnTo>
                  <a:lnTo>
                    <a:pt x="818" y="271"/>
                  </a:lnTo>
                  <a:lnTo>
                    <a:pt x="834" y="204"/>
                  </a:lnTo>
                  <a:lnTo>
                    <a:pt x="847" y="143"/>
                  </a:lnTo>
                  <a:lnTo>
                    <a:pt x="856" y="93"/>
                  </a:lnTo>
                  <a:lnTo>
                    <a:pt x="862" y="53"/>
                  </a:lnTo>
                  <a:lnTo>
                    <a:pt x="865" y="26"/>
                  </a:lnTo>
                  <a:lnTo>
                    <a:pt x="868" y="16"/>
                  </a:lnTo>
                  <a:lnTo>
                    <a:pt x="868" y="13"/>
                  </a:lnTo>
                  <a:lnTo>
                    <a:pt x="866" y="10"/>
                  </a:lnTo>
                  <a:lnTo>
                    <a:pt x="865" y="7"/>
                  </a:lnTo>
                  <a:lnTo>
                    <a:pt x="863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9" name="Group 38" descr="Icon of paper and pen. ">
              <a:extLst>
                <a:ext uri="{FF2B5EF4-FFF2-40B4-BE49-F238E27FC236}">
                  <a16:creationId xmlns:a16="http://schemas.microsoft.com/office/drawing/2014/main" id="{68363AF3-D100-4AFF-912F-48BB6B38333D}"/>
                </a:ext>
              </a:extLst>
            </p:cNvPr>
            <p:cNvGrpSpPr/>
            <p:nvPr/>
          </p:nvGrpSpPr>
          <p:grpSpPr>
            <a:xfrm>
              <a:off x="8059396" y="2292456"/>
              <a:ext cx="406806" cy="404559"/>
              <a:chOff x="7018338" y="4656138"/>
              <a:chExt cx="287337" cy="285750"/>
            </a:xfrm>
            <a:solidFill>
              <a:schemeClr val="bg1"/>
            </a:solidFill>
          </p:grpSpPr>
          <p:sp>
            <p:nvSpPr>
              <p:cNvPr id="40" name="Freeform 4604">
                <a:extLst>
                  <a:ext uri="{FF2B5EF4-FFF2-40B4-BE49-F238E27FC236}">
                    <a16:creationId xmlns:a16="http://schemas.microsoft.com/office/drawing/2014/main" id="{9B70DE9C-9425-4E2D-9BFF-622E527BB9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18338" y="4656138"/>
                <a:ext cx="230188" cy="285750"/>
              </a:xfrm>
              <a:custGeom>
                <a:avLst/>
                <a:gdLst>
                  <a:gd name="T0" fmla="*/ 351 w 723"/>
                  <a:gd name="T1" fmla="*/ 416 h 903"/>
                  <a:gd name="T2" fmla="*/ 348 w 723"/>
                  <a:gd name="T3" fmla="*/ 400 h 903"/>
                  <a:gd name="T4" fmla="*/ 362 w 723"/>
                  <a:gd name="T5" fmla="*/ 391 h 903"/>
                  <a:gd name="T6" fmla="*/ 525 w 723"/>
                  <a:gd name="T7" fmla="*/ 398 h 903"/>
                  <a:gd name="T8" fmla="*/ 525 w 723"/>
                  <a:gd name="T9" fmla="*/ 414 h 903"/>
                  <a:gd name="T10" fmla="*/ 513 w 723"/>
                  <a:gd name="T11" fmla="*/ 572 h 903"/>
                  <a:gd name="T12" fmla="*/ 349 w 723"/>
                  <a:gd name="T13" fmla="*/ 565 h 903"/>
                  <a:gd name="T14" fmla="*/ 349 w 723"/>
                  <a:gd name="T15" fmla="*/ 548 h 903"/>
                  <a:gd name="T16" fmla="*/ 513 w 723"/>
                  <a:gd name="T17" fmla="*/ 542 h 903"/>
                  <a:gd name="T18" fmla="*/ 526 w 723"/>
                  <a:gd name="T19" fmla="*/ 551 h 903"/>
                  <a:gd name="T20" fmla="*/ 523 w 723"/>
                  <a:gd name="T21" fmla="*/ 568 h 903"/>
                  <a:gd name="T22" fmla="*/ 362 w 723"/>
                  <a:gd name="T23" fmla="*/ 722 h 903"/>
                  <a:gd name="T24" fmla="*/ 348 w 723"/>
                  <a:gd name="T25" fmla="*/ 713 h 903"/>
                  <a:gd name="T26" fmla="*/ 351 w 723"/>
                  <a:gd name="T27" fmla="*/ 696 h 903"/>
                  <a:gd name="T28" fmla="*/ 515 w 723"/>
                  <a:gd name="T29" fmla="*/ 693 h 903"/>
                  <a:gd name="T30" fmla="*/ 528 w 723"/>
                  <a:gd name="T31" fmla="*/ 704 h 903"/>
                  <a:gd name="T32" fmla="*/ 521 w 723"/>
                  <a:gd name="T33" fmla="*/ 720 h 903"/>
                  <a:gd name="T34" fmla="*/ 232 w 723"/>
                  <a:gd name="T35" fmla="*/ 405 h 903"/>
                  <a:gd name="T36" fmla="*/ 198 w 723"/>
                  <a:gd name="T37" fmla="*/ 381 h 903"/>
                  <a:gd name="T38" fmla="*/ 200 w 723"/>
                  <a:gd name="T39" fmla="*/ 365 h 903"/>
                  <a:gd name="T40" fmla="*/ 217 w 723"/>
                  <a:gd name="T41" fmla="*/ 362 h 903"/>
                  <a:gd name="T42" fmla="*/ 296 w 723"/>
                  <a:gd name="T43" fmla="*/ 302 h 903"/>
                  <a:gd name="T44" fmla="*/ 312 w 723"/>
                  <a:gd name="T45" fmla="*/ 306 h 903"/>
                  <a:gd name="T46" fmla="*/ 315 w 723"/>
                  <a:gd name="T47" fmla="*/ 321 h 903"/>
                  <a:gd name="T48" fmla="*/ 226 w 723"/>
                  <a:gd name="T49" fmla="*/ 556 h 903"/>
                  <a:gd name="T50" fmla="*/ 197 w 723"/>
                  <a:gd name="T51" fmla="*/ 529 h 903"/>
                  <a:gd name="T52" fmla="*/ 203 w 723"/>
                  <a:gd name="T53" fmla="*/ 514 h 903"/>
                  <a:gd name="T54" fmla="*/ 219 w 723"/>
                  <a:gd name="T55" fmla="*/ 514 h 903"/>
                  <a:gd name="T56" fmla="*/ 298 w 723"/>
                  <a:gd name="T57" fmla="*/ 451 h 903"/>
                  <a:gd name="T58" fmla="*/ 314 w 723"/>
                  <a:gd name="T59" fmla="*/ 458 h 903"/>
                  <a:gd name="T60" fmla="*/ 314 w 723"/>
                  <a:gd name="T61" fmla="*/ 475 h 903"/>
                  <a:gd name="T62" fmla="*/ 155 w 723"/>
                  <a:gd name="T63" fmla="*/ 238 h 903"/>
                  <a:gd name="T64" fmla="*/ 208 w 723"/>
                  <a:gd name="T65" fmla="*/ 197 h 903"/>
                  <a:gd name="T66" fmla="*/ 164 w 723"/>
                  <a:gd name="T67" fmla="*/ 236 h 903"/>
                  <a:gd name="T68" fmla="*/ 31 w 723"/>
                  <a:gd name="T69" fmla="*/ 125 h 903"/>
                  <a:gd name="T70" fmla="*/ 53 w 723"/>
                  <a:gd name="T71" fmla="*/ 68 h 903"/>
                  <a:gd name="T72" fmla="*/ 101 w 723"/>
                  <a:gd name="T73" fmla="*/ 35 h 903"/>
                  <a:gd name="T74" fmla="*/ 150 w 723"/>
                  <a:gd name="T75" fmla="*/ 36 h 903"/>
                  <a:gd name="T76" fmla="*/ 210 w 723"/>
                  <a:gd name="T77" fmla="*/ 80 h 903"/>
                  <a:gd name="T78" fmla="*/ 226 w 723"/>
                  <a:gd name="T79" fmla="*/ 143 h 903"/>
                  <a:gd name="T80" fmla="*/ 125 w 723"/>
                  <a:gd name="T81" fmla="*/ 154 h 903"/>
                  <a:gd name="T82" fmla="*/ 136 w 723"/>
                  <a:gd name="T83" fmla="*/ 0 h 903"/>
                  <a:gd name="T84" fmla="*/ 104 w 723"/>
                  <a:gd name="T85" fmla="*/ 2 h 903"/>
                  <a:gd name="T86" fmla="*/ 39 w 723"/>
                  <a:gd name="T87" fmla="*/ 40 h 903"/>
                  <a:gd name="T88" fmla="*/ 4 w 723"/>
                  <a:gd name="T89" fmla="*/ 108 h 903"/>
                  <a:gd name="T90" fmla="*/ 4 w 723"/>
                  <a:gd name="T91" fmla="*/ 625 h 903"/>
                  <a:gd name="T92" fmla="*/ 121 w 723"/>
                  <a:gd name="T93" fmla="*/ 632 h 903"/>
                  <a:gd name="T94" fmla="*/ 128 w 723"/>
                  <a:gd name="T95" fmla="*/ 901 h 903"/>
                  <a:gd name="T96" fmla="*/ 593 w 723"/>
                  <a:gd name="T97" fmla="*/ 902 h 903"/>
                  <a:gd name="T98" fmla="*/ 603 w 723"/>
                  <a:gd name="T99" fmla="*/ 888 h 903"/>
                  <a:gd name="T100" fmla="*/ 660 w 723"/>
                  <a:gd name="T101" fmla="*/ 248 h 903"/>
                  <a:gd name="T102" fmla="*/ 708 w 723"/>
                  <a:gd name="T103" fmla="*/ 194 h 903"/>
                  <a:gd name="T104" fmla="*/ 723 w 723"/>
                  <a:gd name="T105" fmla="*/ 121 h 903"/>
                  <a:gd name="T106" fmla="*/ 691 w 723"/>
                  <a:gd name="T107" fmla="*/ 50 h 903"/>
                  <a:gd name="T108" fmla="*/ 627 w 723"/>
                  <a:gd name="T109" fmla="*/ 6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3" h="903">
                    <a:moveTo>
                      <a:pt x="513" y="421"/>
                    </a:moveTo>
                    <a:lnTo>
                      <a:pt x="362" y="421"/>
                    </a:lnTo>
                    <a:lnTo>
                      <a:pt x="359" y="421"/>
                    </a:lnTo>
                    <a:lnTo>
                      <a:pt x="356" y="420"/>
                    </a:lnTo>
                    <a:lnTo>
                      <a:pt x="354" y="418"/>
                    </a:lnTo>
                    <a:lnTo>
                      <a:pt x="351" y="416"/>
                    </a:lnTo>
                    <a:lnTo>
                      <a:pt x="349" y="414"/>
                    </a:lnTo>
                    <a:lnTo>
                      <a:pt x="348" y="412"/>
                    </a:lnTo>
                    <a:lnTo>
                      <a:pt x="347" y="409"/>
                    </a:lnTo>
                    <a:lnTo>
                      <a:pt x="347" y="406"/>
                    </a:lnTo>
                    <a:lnTo>
                      <a:pt x="347" y="403"/>
                    </a:lnTo>
                    <a:lnTo>
                      <a:pt x="348" y="400"/>
                    </a:lnTo>
                    <a:lnTo>
                      <a:pt x="349" y="398"/>
                    </a:lnTo>
                    <a:lnTo>
                      <a:pt x="351" y="396"/>
                    </a:lnTo>
                    <a:lnTo>
                      <a:pt x="354" y="394"/>
                    </a:lnTo>
                    <a:lnTo>
                      <a:pt x="356" y="393"/>
                    </a:lnTo>
                    <a:lnTo>
                      <a:pt x="359" y="391"/>
                    </a:lnTo>
                    <a:lnTo>
                      <a:pt x="362" y="391"/>
                    </a:lnTo>
                    <a:lnTo>
                      <a:pt x="513" y="391"/>
                    </a:lnTo>
                    <a:lnTo>
                      <a:pt x="515" y="391"/>
                    </a:lnTo>
                    <a:lnTo>
                      <a:pt x="519" y="393"/>
                    </a:lnTo>
                    <a:lnTo>
                      <a:pt x="521" y="394"/>
                    </a:lnTo>
                    <a:lnTo>
                      <a:pt x="523" y="396"/>
                    </a:lnTo>
                    <a:lnTo>
                      <a:pt x="525" y="398"/>
                    </a:lnTo>
                    <a:lnTo>
                      <a:pt x="526" y="400"/>
                    </a:lnTo>
                    <a:lnTo>
                      <a:pt x="528" y="403"/>
                    </a:lnTo>
                    <a:lnTo>
                      <a:pt x="528" y="406"/>
                    </a:lnTo>
                    <a:lnTo>
                      <a:pt x="528" y="409"/>
                    </a:lnTo>
                    <a:lnTo>
                      <a:pt x="526" y="412"/>
                    </a:lnTo>
                    <a:lnTo>
                      <a:pt x="525" y="414"/>
                    </a:lnTo>
                    <a:lnTo>
                      <a:pt x="523" y="416"/>
                    </a:lnTo>
                    <a:lnTo>
                      <a:pt x="521" y="418"/>
                    </a:lnTo>
                    <a:lnTo>
                      <a:pt x="519" y="420"/>
                    </a:lnTo>
                    <a:lnTo>
                      <a:pt x="515" y="421"/>
                    </a:lnTo>
                    <a:lnTo>
                      <a:pt x="513" y="421"/>
                    </a:lnTo>
                    <a:close/>
                    <a:moveTo>
                      <a:pt x="513" y="572"/>
                    </a:moveTo>
                    <a:lnTo>
                      <a:pt x="362" y="572"/>
                    </a:lnTo>
                    <a:lnTo>
                      <a:pt x="359" y="571"/>
                    </a:lnTo>
                    <a:lnTo>
                      <a:pt x="356" y="571"/>
                    </a:lnTo>
                    <a:lnTo>
                      <a:pt x="354" y="569"/>
                    </a:lnTo>
                    <a:lnTo>
                      <a:pt x="351" y="568"/>
                    </a:lnTo>
                    <a:lnTo>
                      <a:pt x="349" y="565"/>
                    </a:lnTo>
                    <a:lnTo>
                      <a:pt x="348" y="563"/>
                    </a:lnTo>
                    <a:lnTo>
                      <a:pt x="347" y="560"/>
                    </a:lnTo>
                    <a:lnTo>
                      <a:pt x="347" y="556"/>
                    </a:lnTo>
                    <a:lnTo>
                      <a:pt x="347" y="554"/>
                    </a:lnTo>
                    <a:lnTo>
                      <a:pt x="348" y="551"/>
                    </a:lnTo>
                    <a:lnTo>
                      <a:pt x="349" y="548"/>
                    </a:lnTo>
                    <a:lnTo>
                      <a:pt x="351" y="546"/>
                    </a:lnTo>
                    <a:lnTo>
                      <a:pt x="354" y="544"/>
                    </a:lnTo>
                    <a:lnTo>
                      <a:pt x="356" y="543"/>
                    </a:lnTo>
                    <a:lnTo>
                      <a:pt x="359" y="542"/>
                    </a:lnTo>
                    <a:lnTo>
                      <a:pt x="362" y="542"/>
                    </a:lnTo>
                    <a:lnTo>
                      <a:pt x="513" y="542"/>
                    </a:lnTo>
                    <a:lnTo>
                      <a:pt x="515" y="542"/>
                    </a:lnTo>
                    <a:lnTo>
                      <a:pt x="519" y="543"/>
                    </a:lnTo>
                    <a:lnTo>
                      <a:pt x="521" y="544"/>
                    </a:lnTo>
                    <a:lnTo>
                      <a:pt x="523" y="546"/>
                    </a:lnTo>
                    <a:lnTo>
                      <a:pt x="525" y="548"/>
                    </a:lnTo>
                    <a:lnTo>
                      <a:pt x="526" y="551"/>
                    </a:lnTo>
                    <a:lnTo>
                      <a:pt x="528" y="554"/>
                    </a:lnTo>
                    <a:lnTo>
                      <a:pt x="528" y="556"/>
                    </a:lnTo>
                    <a:lnTo>
                      <a:pt x="528" y="560"/>
                    </a:lnTo>
                    <a:lnTo>
                      <a:pt x="526" y="563"/>
                    </a:lnTo>
                    <a:lnTo>
                      <a:pt x="525" y="565"/>
                    </a:lnTo>
                    <a:lnTo>
                      <a:pt x="523" y="568"/>
                    </a:lnTo>
                    <a:lnTo>
                      <a:pt x="521" y="569"/>
                    </a:lnTo>
                    <a:lnTo>
                      <a:pt x="519" y="571"/>
                    </a:lnTo>
                    <a:lnTo>
                      <a:pt x="515" y="571"/>
                    </a:lnTo>
                    <a:lnTo>
                      <a:pt x="513" y="572"/>
                    </a:lnTo>
                    <a:close/>
                    <a:moveTo>
                      <a:pt x="513" y="722"/>
                    </a:moveTo>
                    <a:lnTo>
                      <a:pt x="362" y="722"/>
                    </a:lnTo>
                    <a:lnTo>
                      <a:pt x="359" y="722"/>
                    </a:lnTo>
                    <a:lnTo>
                      <a:pt x="356" y="721"/>
                    </a:lnTo>
                    <a:lnTo>
                      <a:pt x="354" y="720"/>
                    </a:lnTo>
                    <a:lnTo>
                      <a:pt x="351" y="718"/>
                    </a:lnTo>
                    <a:lnTo>
                      <a:pt x="349" y="716"/>
                    </a:lnTo>
                    <a:lnTo>
                      <a:pt x="348" y="713"/>
                    </a:lnTo>
                    <a:lnTo>
                      <a:pt x="347" y="710"/>
                    </a:lnTo>
                    <a:lnTo>
                      <a:pt x="347" y="708"/>
                    </a:lnTo>
                    <a:lnTo>
                      <a:pt x="347" y="704"/>
                    </a:lnTo>
                    <a:lnTo>
                      <a:pt x="348" y="702"/>
                    </a:lnTo>
                    <a:lnTo>
                      <a:pt x="349" y="699"/>
                    </a:lnTo>
                    <a:lnTo>
                      <a:pt x="351" y="696"/>
                    </a:lnTo>
                    <a:lnTo>
                      <a:pt x="354" y="695"/>
                    </a:lnTo>
                    <a:lnTo>
                      <a:pt x="356" y="693"/>
                    </a:lnTo>
                    <a:lnTo>
                      <a:pt x="359" y="693"/>
                    </a:lnTo>
                    <a:lnTo>
                      <a:pt x="362" y="692"/>
                    </a:lnTo>
                    <a:lnTo>
                      <a:pt x="513" y="692"/>
                    </a:lnTo>
                    <a:lnTo>
                      <a:pt x="515" y="693"/>
                    </a:lnTo>
                    <a:lnTo>
                      <a:pt x="519" y="693"/>
                    </a:lnTo>
                    <a:lnTo>
                      <a:pt x="521" y="695"/>
                    </a:lnTo>
                    <a:lnTo>
                      <a:pt x="523" y="696"/>
                    </a:lnTo>
                    <a:lnTo>
                      <a:pt x="525" y="699"/>
                    </a:lnTo>
                    <a:lnTo>
                      <a:pt x="526" y="702"/>
                    </a:lnTo>
                    <a:lnTo>
                      <a:pt x="528" y="704"/>
                    </a:lnTo>
                    <a:lnTo>
                      <a:pt x="528" y="708"/>
                    </a:lnTo>
                    <a:lnTo>
                      <a:pt x="528" y="710"/>
                    </a:lnTo>
                    <a:lnTo>
                      <a:pt x="526" y="713"/>
                    </a:lnTo>
                    <a:lnTo>
                      <a:pt x="525" y="716"/>
                    </a:lnTo>
                    <a:lnTo>
                      <a:pt x="523" y="718"/>
                    </a:lnTo>
                    <a:lnTo>
                      <a:pt x="521" y="720"/>
                    </a:lnTo>
                    <a:lnTo>
                      <a:pt x="519" y="721"/>
                    </a:lnTo>
                    <a:lnTo>
                      <a:pt x="515" y="722"/>
                    </a:lnTo>
                    <a:lnTo>
                      <a:pt x="513" y="722"/>
                    </a:lnTo>
                    <a:close/>
                    <a:moveTo>
                      <a:pt x="312" y="326"/>
                    </a:moveTo>
                    <a:lnTo>
                      <a:pt x="237" y="402"/>
                    </a:lnTo>
                    <a:lnTo>
                      <a:pt x="232" y="405"/>
                    </a:lnTo>
                    <a:lnTo>
                      <a:pt x="226" y="406"/>
                    </a:lnTo>
                    <a:lnTo>
                      <a:pt x="220" y="405"/>
                    </a:lnTo>
                    <a:lnTo>
                      <a:pt x="216" y="402"/>
                    </a:lnTo>
                    <a:lnTo>
                      <a:pt x="200" y="387"/>
                    </a:lnTo>
                    <a:lnTo>
                      <a:pt x="199" y="385"/>
                    </a:lnTo>
                    <a:lnTo>
                      <a:pt x="198" y="381"/>
                    </a:lnTo>
                    <a:lnTo>
                      <a:pt x="197" y="379"/>
                    </a:lnTo>
                    <a:lnTo>
                      <a:pt x="197" y="376"/>
                    </a:lnTo>
                    <a:lnTo>
                      <a:pt x="197" y="373"/>
                    </a:lnTo>
                    <a:lnTo>
                      <a:pt x="198" y="370"/>
                    </a:lnTo>
                    <a:lnTo>
                      <a:pt x="199" y="368"/>
                    </a:lnTo>
                    <a:lnTo>
                      <a:pt x="200" y="365"/>
                    </a:lnTo>
                    <a:lnTo>
                      <a:pt x="203" y="363"/>
                    </a:lnTo>
                    <a:lnTo>
                      <a:pt x="206" y="362"/>
                    </a:lnTo>
                    <a:lnTo>
                      <a:pt x="208" y="361"/>
                    </a:lnTo>
                    <a:lnTo>
                      <a:pt x="211" y="361"/>
                    </a:lnTo>
                    <a:lnTo>
                      <a:pt x="214" y="361"/>
                    </a:lnTo>
                    <a:lnTo>
                      <a:pt x="217" y="362"/>
                    </a:lnTo>
                    <a:lnTo>
                      <a:pt x="219" y="363"/>
                    </a:lnTo>
                    <a:lnTo>
                      <a:pt x="221" y="365"/>
                    </a:lnTo>
                    <a:lnTo>
                      <a:pt x="226" y="370"/>
                    </a:lnTo>
                    <a:lnTo>
                      <a:pt x="290" y="306"/>
                    </a:lnTo>
                    <a:lnTo>
                      <a:pt x="294" y="303"/>
                    </a:lnTo>
                    <a:lnTo>
                      <a:pt x="296" y="302"/>
                    </a:lnTo>
                    <a:lnTo>
                      <a:pt x="298" y="301"/>
                    </a:lnTo>
                    <a:lnTo>
                      <a:pt x="302" y="301"/>
                    </a:lnTo>
                    <a:lnTo>
                      <a:pt x="304" y="301"/>
                    </a:lnTo>
                    <a:lnTo>
                      <a:pt x="307" y="302"/>
                    </a:lnTo>
                    <a:lnTo>
                      <a:pt x="310" y="303"/>
                    </a:lnTo>
                    <a:lnTo>
                      <a:pt x="312" y="306"/>
                    </a:lnTo>
                    <a:lnTo>
                      <a:pt x="314" y="308"/>
                    </a:lnTo>
                    <a:lnTo>
                      <a:pt x="315" y="310"/>
                    </a:lnTo>
                    <a:lnTo>
                      <a:pt x="316" y="312"/>
                    </a:lnTo>
                    <a:lnTo>
                      <a:pt x="316" y="316"/>
                    </a:lnTo>
                    <a:lnTo>
                      <a:pt x="316" y="319"/>
                    </a:lnTo>
                    <a:lnTo>
                      <a:pt x="315" y="321"/>
                    </a:lnTo>
                    <a:lnTo>
                      <a:pt x="314" y="324"/>
                    </a:lnTo>
                    <a:lnTo>
                      <a:pt x="312" y="326"/>
                    </a:lnTo>
                    <a:close/>
                    <a:moveTo>
                      <a:pt x="312" y="477"/>
                    </a:moveTo>
                    <a:lnTo>
                      <a:pt x="237" y="552"/>
                    </a:lnTo>
                    <a:lnTo>
                      <a:pt x="232" y="555"/>
                    </a:lnTo>
                    <a:lnTo>
                      <a:pt x="226" y="556"/>
                    </a:lnTo>
                    <a:lnTo>
                      <a:pt x="220" y="555"/>
                    </a:lnTo>
                    <a:lnTo>
                      <a:pt x="216" y="552"/>
                    </a:lnTo>
                    <a:lnTo>
                      <a:pt x="200" y="537"/>
                    </a:lnTo>
                    <a:lnTo>
                      <a:pt x="199" y="535"/>
                    </a:lnTo>
                    <a:lnTo>
                      <a:pt x="198" y="533"/>
                    </a:lnTo>
                    <a:lnTo>
                      <a:pt x="197" y="529"/>
                    </a:lnTo>
                    <a:lnTo>
                      <a:pt x="197" y="527"/>
                    </a:lnTo>
                    <a:lnTo>
                      <a:pt x="197" y="524"/>
                    </a:lnTo>
                    <a:lnTo>
                      <a:pt x="198" y="521"/>
                    </a:lnTo>
                    <a:lnTo>
                      <a:pt x="199" y="518"/>
                    </a:lnTo>
                    <a:lnTo>
                      <a:pt x="200" y="516"/>
                    </a:lnTo>
                    <a:lnTo>
                      <a:pt x="203" y="514"/>
                    </a:lnTo>
                    <a:lnTo>
                      <a:pt x="206" y="512"/>
                    </a:lnTo>
                    <a:lnTo>
                      <a:pt x="208" y="512"/>
                    </a:lnTo>
                    <a:lnTo>
                      <a:pt x="211" y="511"/>
                    </a:lnTo>
                    <a:lnTo>
                      <a:pt x="214" y="512"/>
                    </a:lnTo>
                    <a:lnTo>
                      <a:pt x="217" y="512"/>
                    </a:lnTo>
                    <a:lnTo>
                      <a:pt x="219" y="514"/>
                    </a:lnTo>
                    <a:lnTo>
                      <a:pt x="221" y="516"/>
                    </a:lnTo>
                    <a:lnTo>
                      <a:pt x="226" y="520"/>
                    </a:lnTo>
                    <a:lnTo>
                      <a:pt x="290" y="456"/>
                    </a:lnTo>
                    <a:lnTo>
                      <a:pt x="294" y="454"/>
                    </a:lnTo>
                    <a:lnTo>
                      <a:pt x="296" y="452"/>
                    </a:lnTo>
                    <a:lnTo>
                      <a:pt x="298" y="451"/>
                    </a:lnTo>
                    <a:lnTo>
                      <a:pt x="302" y="451"/>
                    </a:lnTo>
                    <a:lnTo>
                      <a:pt x="304" y="451"/>
                    </a:lnTo>
                    <a:lnTo>
                      <a:pt x="307" y="452"/>
                    </a:lnTo>
                    <a:lnTo>
                      <a:pt x="310" y="454"/>
                    </a:lnTo>
                    <a:lnTo>
                      <a:pt x="312" y="456"/>
                    </a:lnTo>
                    <a:lnTo>
                      <a:pt x="314" y="458"/>
                    </a:lnTo>
                    <a:lnTo>
                      <a:pt x="315" y="460"/>
                    </a:lnTo>
                    <a:lnTo>
                      <a:pt x="316" y="464"/>
                    </a:lnTo>
                    <a:lnTo>
                      <a:pt x="316" y="466"/>
                    </a:lnTo>
                    <a:lnTo>
                      <a:pt x="316" y="469"/>
                    </a:lnTo>
                    <a:lnTo>
                      <a:pt x="315" y="472"/>
                    </a:lnTo>
                    <a:lnTo>
                      <a:pt x="314" y="475"/>
                    </a:lnTo>
                    <a:lnTo>
                      <a:pt x="312" y="477"/>
                    </a:lnTo>
                    <a:close/>
                    <a:moveTo>
                      <a:pt x="164" y="236"/>
                    </a:moveTo>
                    <a:lnTo>
                      <a:pt x="162" y="237"/>
                    </a:lnTo>
                    <a:lnTo>
                      <a:pt x="158" y="238"/>
                    </a:lnTo>
                    <a:lnTo>
                      <a:pt x="157" y="238"/>
                    </a:lnTo>
                    <a:lnTo>
                      <a:pt x="155" y="238"/>
                    </a:lnTo>
                    <a:lnTo>
                      <a:pt x="153" y="239"/>
                    </a:lnTo>
                    <a:lnTo>
                      <a:pt x="151" y="239"/>
                    </a:lnTo>
                    <a:lnTo>
                      <a:pt x="151" y="180"/>
                    </a:lnTo>
                    <a:lnTo>
                      <a:pt x="217" y="180"/>
                    </a:lnTo>
                    <a:lnTo>
                      <a:pt x="214" y="188"/>
                    </a:lnTo>
                    <a:lnTo>
                      <a:pt x="208" y="197"/>
                    </a:lnTo>
                    <a:lnTo>
                      <a:pt x="203" y="205"/>
                    </a:lnTo>
                    <a:lnTo>
                      <a:pt x="197" y="212"/>
                    </a:lnTo>
                    <a:lnTo>
                      <a:pt x="190" y="220"/>
                    </a:lnTo>
                    <a:lnTo>
                      <a:pt x="182" y="225"/>
                    </a:lnTo>
                    <a:lnTo>
                      <a:pt x="173" y="231"/>
                    </a:lnTo>
                    <a:lnTo>
                      <a:pt x="164" y="236"/>
                    </a:lnTo>
                    <a:close/>
                    <a:moveTo>
                      <a:pt x="121" y="166"/>
                    </a:moveTo>
                    <a:lnTo>
                      <a:pt x="121" y="256"/>
                    </a:lnTo>
                    <a:lnTo>
                      <a:pt x="121" y="601"/>
                    </a:lnTo>
                    <a:lnTo>
                      <a:pt x="31" y="601"/>
                    </a:lnTo>
                    <a:lnTo>
                      <a:pt x="31" y="135"/>
                    </a:lnTo>
                    <a:lnTo>
                      <a:pt x="31" y="125"/>
                    </a:lnTo>
                    <a:lnTo>
                      <a:pt x="33" y="115"/>
                    </a:lnTo>
                    <a:lnTo>
                      <a:pt x="35" y="105"/>
                    </a:lnTo>
                    <a:lnTo>
                      <a:pt x="39" y="94"/>
                    </a:lnTo>
                    <a:lnTo>
                      <a:pt x="43" y="85"/>
                    </a:lnTo>
                    <a:lnTo>
                      <a:pt x="48" y="77"/>
                    </a:lnTo>
                    <a:lnTo>
                      <a:pt x="53" y="68"/>
                    </a:lnTo>
                    <a:lnTo>
                      <a:pt x="60" y="62"/>
                    </a:lnTo>
                    <a:lnTo>
                      <a:pt x="67" y="55"/>
                    </a:lnTo>
                    <a:lnTo>
                      <a:pt x="75" y="48"/>
                    </a:lnTo>
                    <a:lnTo>
                      <a:pt x="83" y="42"/>
                    </a:lnTo>
                    <a:lnTo>
                      <a:pt x="92" y="38"/>
                    </a:lnTo>
                    <a:lnTo>
                      <a:pt x="101" y="35"/>
                    </a:lnTo>
                    <a:lnTo>
                      <a:pt x="110" y="32"/>
                    </a:lnTo>
                    <a:lnTo>
                      <a:pt x="120" y="30"/>
                    </a:lnTo>
                    <a:lnTo>
                      <a:pt x="129" y="30"/>
                    </a:lnTo>
                    <a:lnTo>
                      <a:pt x="132" y="30"/>
                    </a:lnTo>
                    <a:lnTo>
                      <a:pt x="135" y="30"/>
                    </a:lnTo>
                    <a:lnTo>
                      <a:pt x="150" y="36"/>
                    </a:lnTo>
                    <a:lnTo>
                      <a:pt x="164" y="41"/>
                    </a:lnTo>
                    <a:lnTo>
                      <a:pt x="176" y="48"/>
                    </a:lnTo>
                    <a:lnTo>
                      <a:pt x="188" y="56"/>
                    </a:lnTo>
                    <a:lnTo>
                      <a:pt x="197" y="63"/>
                    </a:lnTo>
                    <a:lnTo>
                      <a:pt x="205" y="71"/>
                    </a:lnTo>
                    <a:lnTo>
                      <a:pt x="210" y="80"/>
                    </a:lnTo>
                    <a:lnTo>
                      <a:pt x="216" y="88"/>
                    </a:lnTo>
                    <a:lnTo>
                      <a:pt x="220" y="99"/>
                    </a:lnTo>
                    <a:lnTo>
                      <a:pt x="224" y="110"/>
                    </a:lnTo>
                    <a:lnTo>
                      <a:pt x="226" y="123"/>
                    </a:lnTo>
                    <a:lnTo>
                      <a:pt x="226" y="135"/>
                    </a:lnTo>
                    <a:lnTo>
                      <a:pt x="226" y="143"/>
                    </a:lnTo>
                    <a:lnTo>
                      <a:pt x="225" y="150"/>
                    </a:lnTo>
                    <a:lnTo>
                      <a:pt x="136" y="150"/>
                    </a:lnTo>
                    <a:lnTo>
                      <a:pt x="133" y="151"/>
                    </a:lnTo>
                    <a:lnTo>
                      <a:pt x="130" y="151"/>
                    </a:lnTo>
                    <a:lnTo>
                      <a:pt x="128" y="153"/>
                    </a:lnTo>
                    <a:lnTo>
                      <a:pt x="125" y="154"/>
                    </a:lnTo>
                    <a:lnTo>
                      <a:pt x="123" y="156"/>
                    </a:lnTo>
                    <a:lnTo>
                      <a:pt x="122" y="160"/>
                    </a:lnTo>
                    <a:lnTo>
                      <a:pt x="121" y="162"/>
                    </a:lnTo>
                    <a:lnTo>
                      <a:pt x="121" y="166"/>
                    </a:lnTo>
                    <a:close/>
                    <a:moveTo>
                      <a:pt x="587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35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16" y="1"/>
                    </a:lnTo>
                    <a:lnTo>
                      <a:pt x="104" y="2"/>
                    </a:lnTo>
                    <a:lnTo>
                      <a:pt x="92" y="5"/>
                    </a:lnTo>
                    <a:lnTo>
                      <a:pt x="80" y="11"/>
                    </a:lnTo>
                    <a:lnTo>
                      <a:pt x="69" y="16"/>
                    </a:lnTo>
                    <a:lnTo>
                      <a:pt x="58" y="23"/>
                    </a:lnTo>
                    <a:lnTo>
                      <a:pt x="48" y="31"/>
                    </a:lnTo>
                    <a:lnTo>
                      <a:pt x="39" y="40"/>
                    </a:lnTo>
                    <a:lnTo>
                      <a:pt x="31" y="49"/>
                    </a:lnTo>
                    <a:lnTo>
                      <a:pt x="23" y="59"/>
                    </a:lnTo>
                    <a:lnTo>
                      <a:pt x="16" y="71"/>
                    </a:lnTo>
                    <a:lnTo>
                      <a:pt x="10" y="83"/>
                    </a:lnTo>
                    <a:lnTo>
                      <a:pt x="6" y="95"/>
                    </a:lnTo>
                    <a:lnTo>
                      <a:pt x="4" y="108"/>
                    </a:lnTo>
                    <a:lnTo>
                      <a:pt x="1" y="121"/>
                    </a:lnTo>
                    <a:lnTo>
                      <a:pt x="0" y="135"/>
                    </a:lnTo>
                    <a:lnTo>
                      <a:pt x="0" y="617"/>
                    </a:lnTo>
                    <a:lnTo>
                      <a:pt x="1" y="620"/>
                    </a:lnTo>
                    <a:lnTo>
                      <a:pt x="1" y="623"/>
                    </a:lnTo>
                    <a:lnTo>
                      <a:pt x="4" y="625"/>
                    </a:lnTo>
                    <a:lnTo>
                      <a:pt x="5" y="627"/>
                    </a:lnTo>
                    <a:lnTo>
                      <a:pt x="7" y="630"/>
                    </a:lnTo>
                    <a:lnTo>
                      <a:pt x="9" y="631"/>
                    </a:lnTo>
                    <a:lnTo>
                      <a:pt x="13" y="632"/>
                    </a:lnTo>
                    <a:lnTo>
                      <a:pt x="16" y="632"/>
                    </a:lnTo>
                    <a:lnTo>
                      <a:pt x="121" y="632"/>
                    </a:lnTo>
                    <a:lnTo>
                      <a:pt x="121" y="888"/>
                    </a:lnTo>
                    <a:lnTo>
                      <a:pt x="121" y="891"/>
                    </a:lnTo>
                    <a:lnTo>
                      <a:pt x="122" y="894"/>
                    </a:lnTo>
                    <a:lnTo>
                      <a:pt x="123" y="896"/>
                    </a:lnTo>
                    <a:lnTo>
                      <a:pt x="125" y="898"/>
                    </a:lnTo>
                    <a:lnTo>
                      <a:pt x="128" y="901"/>
                    </a:lnTo>
                    <a:lnTo>
                      <a:pt x="130" y="902"/>
                    </a:lnTo>
                    <a:lnTo>
                      <a:pt x="133" y="903"/>
                    </a:lnTo>
                    <a:lnTo>
                      <a:pt x="136" y="903"/>
                    </a:lnTo>
                    <a:lnTo>
                      <a:pt x="587" y="903"/>
                    </a:lnTo>
                    <a:lnTo>
                      <a:pt x="591" y="903"/>
                    </a:lnTo>
                    <a:lnTo>
                      <a:pt x="593" y="902"/>
                    </a:lnTo>
                    <a:lnTo>
                      <a:pt x="596" y="901"/>
                    </a:lnTo>
                    <a:lnTo>
                      <a:pt x="599" y="898"/>
                    </a:lnTo>
                    <a:lnTo>
                      <a:pt x="600" y="896"/>
                    </a:lnTo>
                    <a:lnTo>
                      <a:pt x="602" y="894"/>
                    </a:lnTo>
                    <a:lnTo>
                      <a:pt x="602" y="891"/>
                    </a:lnTo>
                    <a:lnTo>
                      <a:pt x="603" y="888"/>
                    </a:lnTo>
                    <a:lnTo>
                      <a:pt x="603" y="269"/>
                    </a:lnTo>
                    <a:lnTo>
                      <a:pt x="615" y="267"/>
                    </a:lnTo>
                    <a:lnTo>
                      <a:pt x="627" y="264"/>
                    </a:lnTo>
                    <a:lnTo>
                      <a:pt x="638" y="259"/>
                    </a:lnTo>
                    <a:lnTo>
                      <a:pt x="648" y="255"/>
                    </a:lnTo>
                    <a:lnTo>
                      <a:pt x="660" y="248"/>
                    </a:lnTo>
                    <a:lnTo>
                      <a:pt x="670" y="241"/>
                    </a:lnTo>
                    <a:lnTo>
                      <a:pt x="679" y="232"/>
                    </a:lnTo>
                    <a:lnTo>
                      <a:pt x="687" y="224"/>
                    </a:lnTo>
                    <a:lnTo>
                      <a:pt x="695" y="214"/>
                    </a:lnTo>
                    <a:lnTo>
                      <a:pt x="703" y="204"/>
                    </a:lnTo>
                    <a:lnTo>
                      <a:pt x="708" y="194"/>
                    </a:lnTo>
                    <a:lnTo>
                      <a:pt x="714" y="182"/>
                    </a:lnTo>
                    <a:lnTo>
                      <a:pt x="717" y="171"/>
                    </a:lnTo>
                    <a:lnTo>
                      <a:pt x="721" y="160"/>
                    </a:lnTo>
                    <a:lnTo>
                      <a:pt x="723" y="147"/>
                    </a:lnTo>
                    <a:lnTo>
                      <a:pt x="723" y="135"/>
                    </a:lnTo>
                    <a:lnTo>
                      <a:pt x="723" y="121"/>
                    </a:lnTo>
                    <a:lnTo>
                      <a:pt x="721" y="109"/>
                    </a:lnTo>
                    <a:lnTo>
                      <a:pt x="717" y="97"/>
                    </a:lnTo>
                    <a:lnTo>
                      <a:pt x="712" y="84"/>
                    </a:lnTo>
                    <a:lnTo>
                      <a:pt x="706" y="72"/>
                    </a:lnTo>
                    <a:lnTo>
                      <a:pt x="699" y="60"/>
                    </a:lnTo>
                    <a:lnTo>
                      <a:pt x="691" y="50"/>
                    </a:lnTo>
                    <a:lnTo>
                      <a:pt x="682" y="40"/>
                    </a:lnTo>
                    <a:lnTo>
                      <a:pt x="672" y="32"/>
                    </a:lnTo>
                    <a:lnTo>
                      <a:pt x="662" y="23"/>
                    </a:lnTo>
                    <a:lnTo>
                      <a:pt x="651" y="16"/>
                    </a:lnTo>
                    <a:lnTo>
                      <a:pt x="638" y="11"/>
                    </a:lnTo>
                    <a:lnTo>
                      <a:pt x="627" y="6"/>
                    </a:lnTo>
                    <a:lnTo>
                      <a:pt x="613" y="3"/>
                    </a:lnTo>
                    <a:lnTo>
                      <a:pt x="601" y="1"/>
                    </a:lnTo>
                    <a:lnTo>
                      <a:pt x="587" y="0"/>
                    </a:lnTo>
                    <a:lnTo>
                      <a:pt x="5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4605">
                <a:extLst>
                  <a:ext uri="{FF2B5EF4-FFF2-40B4-BE49-F238E27FC236}">
                    <a16:creationId xmlns:a16="http://schemas.microsoft.com/office/drawing/2014/main" id="{18003A9D-6644-4776-B3D3-34CF9F865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9000" y="4722813"/>
                <a:ext cx="66675" cy="128588"/>
              </a:xfrm>
              <a:custGeom>
                <a:avLst/>
                <a:gdLst>
                  <a:gd name="T0" fmla="*/ 123 w 210"/>
                  <a:gd name="T1" fmla="*/ 1 h 407"/>
                  <a:gd name="T2" fmla="*/ 101 w 210"/>
                  <a:gd name="T3" fmla="*/ 8 h 407"/>
                  <a:gd name="T4" fmla="*/ 82 w 210"/>
                  <a:gd name="T5" fmla="*/ 21 h 407"/>
                  <a:gd name="T6" fmla="*/ 67 w 210"/>
                  <a:gd name="T7" fmla="*/ 37 h 407"/>
                  <a:gd name="T8" fmla="*/ 50 w 210"/>
                  <a:gd name="T9" fmla="*/ 47 h 407"/>
                  <a:gd name="T10" fmla="*/ 33 w 210"/>
                  <a:gd name="T11" fmla="*/ 54 h 407"/>
                  <a:gd name="T12" fmla="*/ 23 w 210"/>
                  <a:gd name="T13" fmla="*/ 61 h 407"/>
                  <a:gd name="T14" fmla="*/ 14 w 210"/>
                  <a:gd name="T15" fmla="*/ 70 h 407"/>
                  <a:gd name="T16" fmla="*/ 7 w 210"/>
                  <a:gd name="T17" fmla="*/ 81 h 407"/>
                  <a:gd name="T18" fmla="*/ 2 w 210"/>
                  <a:gd name="T19" fmla="*/ 95 h 407"/>
                  <a:gd name="T20" fmla="*/ 0 w 210"/>
                  <a:gd name="T21" fmla="*/ 110 h 407"/>
                  <a:gd name="T22" fmla="*/ 0 w 210"/>
                  <a:gd name="T23" fmla="*/ 393 h 407"/>
                  <a:gd name="T24" fmla="*/ 1 w 210"/>
                  <a:gd name="T25" fmla="*/ 398 h 407"/>
                  <a:gd name="T26" fmla="*/ 3 w 210"/>
                  <a:gd name="T27" fmla="*/ 403 h 407"/>
                  <a:gd name="T28" fmla="*/ 9 w 210"/>
                  <a:gd name="T29" fmla="*/ 406 h 407"/>
                  <a:gd name="T30" fmla="*/ 14 w 210"/>
                  <a:gd name="T31" fmla="*/ 407 h 407"/>
                  <a:gd name="T32" fmla="*/ 20 w 210"/>
                  <a:gd name="T33" fmla="*/ 406 h 407"/>
                  <a:gd name="T34" fmla="*/ 24 w 210"/>
                  <a:gd name="T35" fmla="*/ 403 h 407"/>
                  <a:gd name="T36" fmla="*/ 28 w 210"/>
                  <a:gd name="T37" fmla="*/ 398 h 407"/>
                  <a:gd name="T38" fmla="*/ 29 w 210"/>
                  <a:gd name="T39" fmla="*/ 393 h 407"/>
                  <a:gd name="T40" fmla="*/ 30 w 210"/>
                  <a:gd name="T41" fmla="*/ 110 h 407"/>
                  <a:gd name="T42" fmla="*/ 35 w 210"/>
                  <a:gd name="T43" fmla="*/ 95 h 407"/>
                  <a:gd name="T44" fmla="*/ 42 w 210"/>
                  <a:gd name="T45" fmla="*/ 84 h 407"/>
                  <a:gd name="T46" fmla="*/ 54 w 210"/>
                  <a:gd name="T47" fmla="*/ 78 h 407"/>
                  <a:gd name="T48" fmla="*/ 59 w 210"/>
                  <a:gd name="T49" fmla="*/ 331 h 407"/>
                  <a:gd name="T50" fmla="*/ 210 w 210"/>
                  <a:gd name="T51" fmla="*/ 60 h 407"/>
                  <a:gd name="T52" fmla="*/ 209 w 210"/>
                  <a:gd name="T53" fmla="*/ 49 h 407"/>
                  <a:gd name="T54" fmla="*/ 203 w 210"/>
                  <a:gd name="T55" fmla="*/ 39 h 407"/>
                  <a:gd name="T56" fmla="*/ 186 w 210"/>
                  <a:gd name="T57" fmla="*/ 20 h 407"/>
                  <a:gd name="T58" fmla="*/ 162 w 210"/>
                  <a:gd name="T59" fmla="*/ 5 h 407"/>
                  <a:gd name="T60" fmla="*/ 149 w 210"/>
                  <a:gd name="T61" fmla="*/ 1 h 407"/>
                  <a:gd name="T62" fmla="*/ 135 w 210"/>
                  <a:gd name="T63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0" h="407">
                    <a:moveTo>
                      <a:pt x="135" y="0"/>
                    </a:moveTo>
                    <a:lnTo>
                      <a:pt x="123" y="1"/>
                    </a:lnTo>
                    <a:lnTo>
                      <a:pt x="111" y="3"/>
                    </a:lnTo>
                    <a:lnTo>
                      <a:pt x="101" y="8"/>
                    </a:lnTo>
                    <a:lnTo>
                      <a:pt x="91" y="14"/>
                    </a:lnTo>
                    <a:lnTo>
                      <a:pt x="82" y="21"/>
                    </a:lnTo>
                    <a:lnTo>
                      <a:pt x="74" y="29"/>
                    </a:lnTo>
                    <a:lnTo>
                      <a:pt x="67" y="37"/>
                    </a:lnTo>
                    <a:lnTo>
                      <a:pt x="63" y="45"/>
                    </a:lnTo>
                    <a:lnTo>
                      <a:pt x="50" y="47"/>
                    </a:lnTo>
                    <a:lnTo>
                      <a:pt x="39" y="52"/>
                    </a:lnTo>
                    <a:lnTo>
                      <a:pt x="33" y="54"/>
                    </a:lnTo>
                    <a:lnTo>
                      <a:pt x="28" y="57"/>
                    </a:lnTo>
                    <a:lnTo>
                      <a:pt x="23" y="61"/>
                    </a:lnTo>
                    <a:lnTo>
                      <a:pt x="19" y="65"/>
                    </a:lnTo>
                    <a:lnTo>
                      <a:pt x="14" y="70"/>
                    </a:lnTo>
                    <a:lnTo>
                      <a:pt x="11" y="75"/>
                    </a:lnTo>
                    <a:lnTo>
                      <a:pt x="7" y="81"/>
                    </a:lnTo>
                    <a:lnTo>
                      <a:pt x="4" y="88"/>
                    </a:lnTo>
                    <a:lnTo>
                      <a:pt x="2" y="95"/>
                    </a:lnTo>
                    <a:lnTo>
                      <a:pt x="1" y="102"/>
                    </a:lnTo>
                    <a:lnTo>
                      <a:pt x="0" y="110"/>
                    </a:lnTo>
                    <a:lnTo>
                      <a:pt x="0" y="119"/>
                    </a:lnTo>
                    <a:lnTo>
                      <a:pt x="0" y="393"/>
                    </a:lnTo>
                    <a:lnTo>
                      <a:pt x="0" y="395"/>
                    </a:lnTo>
                    <a:lnTo>
                      <a:pt x="1" y="398"/>
                    </a:lnTo>
                    <a:lnTo>
                      <a:pt x="2" y="401"/>
                    </a:lnTo>
                    <a:lnTo>
                      <a:pt x="3" y="403"/>
                    </a:lnTo>
                    <a:lnTo>
                      <a:pt x="5" y="405"/>
                    </a:lnTo>
                    <a:lnTo>
                      <a:pt x="9" y="406"/>
                    </a:lnTo>
                    <a:lnTo>
                      <a:pt x="11" y="407"/>
                    </a:lnTo>
                    <a:lnTo>
                      <a:pt x="14" y="407"/>
                    </a:lnTo>
                    <a:lnTo>
                      <a:pt x="18" y="407"/>
                    </a:lnTo>
                    <a:lnTo>
                      <a:pt x="20" y="406"/>
                    </a:lnTo>
                    <a:lnTo>
                      <a:pt x="22" y="405"/>
                    </a:lnTo>
                    <a:lnTo>
                      <a:pt x="24" y="403"/>
                    </a:lnTo>
                    <a:lnTo>
                      <a:pt x="27" y="401"/>
                    </a:lnTo>
                    <a:lnTo>
                      <a:pt x="28" y="398"/>
                    </a:lnTo>
                    <a:lnTo>
                      <a:pt x="29" y="395"/>
                    </a:lnTo>
                    <a:lnTo>
                      <a:pt x="29" y="393"/>
                    </a:lnTo>
                    <a:lnTo>
                      <a:pt x="29" y="119"/>
                    </a:lnTo>
                    <a:lnTo>
                      <a:pt x="30" y="110"/>
                    </a:lnTo>
                    <a:lnTo>
                      <a:pt x="31" y="101"/>
                    </a:lnTo>
                    <a:lnTo>
                      <a:pt x="35" y="95"/>
                    </a:lnTo>
                    <a:lnTo>
                      <a:pt x="38" y="89"/>
                    </a:lnTo>
                    <a:lnTo>
                      <a:pt x="42" y="84"/>
                    </a:lnTo>
                    <a:lnTo>
                      <a:pt x="48" y="81"/>
                    </a:lnTo>
                    <a:lnTo>
                      <a:pt x="54" y="78"/>
                    </a:lnTo>
                    <a:lnTo>
                      <a:pt x="59" y="76"/>
                    </a:lnTo>
                    <a:lnTo>
                      <a:pt x="59" y="331"/>
                    </a:lnTo>
                    <a:lnTo>
                      <a:pt x="210" y="331"/>
                    </a:lnTo>
                    <a:lnTo>
                      <a:pt x="210" y="60"/>
                    </a:lnTo>
                    <a:lnTo>
                      <a:pt x="210" y="55"/>
                    </a:lnTo>
                    <a:lnTo>
                      <a:pt x="209" y="49"/>
                    </a:lnTo>
                    <a:lnTo>
                      <a:pt x="206" y="45"/>
                    </a:lnTo>
                    <a:lnTo>
                      <a:pt x="203" y="39"/>
                    </a:lnTo>
                    <a:lnTo>
                      <a:pt x="196" y="29"/>
                    </a:lnTo>
                    <a:lnTo>
                      <a:pt x="186" y="20"/>
                    </a:lnTo>
                    <a:lnTo>
                      <a:pt x="175" y="12"/>
                    </a:lnTo>
                    <a:lnTo>
                      <a:pt x="162" y="5"/>
                    </a:lnTo>
                    <a:lnTo>
                      <a:pt x="155" y="3"/>
                    </a:lnTo>
                    <a:lnTo>
                      <a:pt x="149" y="1"/>
                    </a:lnTo>
                    <a:lnTo>
                      <a:pt x="142" y="0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4606">
                <a:extLst>
                  <a:ext uri="{FF2B5EF4-FFF2-40B4-BE49-F238E27FC236}">
                    <a16:creationId xmlns:a16="http://schemas.microsoft.com/office/drawing/2014/main" id="{0AE1B588-511A-483C-9A12-203DB1C05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8050" y="4913313"/>
                <a:ext cx="47625" cy="28575"/>
              </a:xfrm>
              <a:custGeom>
                <a:avLst/>
                <a:gdLst>
                  <a:gd name="T0" fmla="*/ 0 w 151"/>
                  <a:gd name="T1" fmla="*/ 14 h 90"/>
                  <a:gd name="T2" fmla="*/ 0 w 151"/>
                  <a:gd name="T3" fmla="*/ 22 h 90"/>
                  <a:gd name="T4" fmla="*/ 2 w 151"/>
                  <a:gd name="T5" fmla="*/ 29 h 90"/>
                  <a:gd name="T6" fmla="*/ 4 w 151"/>
                  <a:gd name="T7" fmla="*/ 37 h 90"/>
                  <a:gd name="T8" fmla="*/ 6 w 151"/>
                  <a:gd name="T9" fmla="*/ 44 h 90"/>
                  <a:gd name="T10" fmla="*/ 9 w 151"/>
                  <a:gd name="T11" fmla="*/ 50 h 90"/>
                  <a:gd name="T12" fmla="*/ 14 w 151"/>
                  <a:gd name="T13" fmla="*/ 56 h 90"/>
                  <a:gd name="T14" fmla="*/ 18 w 151"/>
                  <a:gd name="T15" fmla="*/ 62 h 90"/>
                  <a:gd name="T16" fmla="*/ 23 w 151"/>
                  <a:gd name="T17" fmla="*/ 67 h 90"/>
                  <a:gd name="T18" fmla="*/ 29 w 151"/>
                  <a:gd name="T19" fmla="*/ 72 h 90"/>
                  <a:gd name="T20" fmla="*/ 34 w 151"/>
                  <a:gd name="T21" fmla="*/ 76 h 90"/>
                  <a:gd name="T22" fmla="*/ 40 w 151"/>
                  <a:gd name="T23" fmla="*/ 81 h 90"/>
                  <a:gd name="T24" fmla="*/ 47 w 151"/>
                  <a:gd name="T25" fmla="*/ 84 h 90"/>
                  <a:gd name="T26" fmla="*/ 54 w 151"/>
                  <a:gd name="T27" fmla="*/ 87 h 90"/>
                  <a:gd name="T28" fmla="*/ 61 w 151"/>
                  <a:gd name="T29" fmla="*/ 89 h 90"/>
                  <a:gd name="T30" fmla="*/ 68 w 151"/>
                  <a:gd name="T31" fmla="*/ 90 h 90"/>
                  <a:gd name="T32" fmla="*/ 76 w 151"/>
                  <a:gd name="T33" fmla="*/ 90 h 90"/>
                  <a:gd name="T34" fmla="*/ 83 w 151"/>
                  <a:gd name="T35" fmla="*/ 90 h 90"/>
                  <a:gd name="T36" fmla="*/ 90 w 151"/>
                  <a:gd name="T37" fmla="*/ 89 h 90"/>
                  <a:gd name="T38" fmla="*/ 96 w 151"/>
                  <a:gd name="T39" fmla="*/ 87 h 90"/>
                  <a:gd name="T40" fmla="*/ 103 w 151"/>
                  <a:gd name="T41" fmla="*/ 83 h 90"/>
                  <a:gd name="T42" fmla="*/ 109 w 151"/>
                  <a:gd name="T43" fmla="*/ 80 h 90"/>
                  <a:gd name="T44" fmla="*/ 116 w 151"/>
                  <a:gd name="T45" fmla="*/ 76 h 90"/>
                  <a:gd name="T46" fmla="*/ 121 w 151"/>
                  <a:gd name="T47" fmla="*/ 71 h 90"/>
                  <a:gd name="T48" fmla="*/ 127 w 151"/>
                  <a:gd name="T49" fmla="*/ 65 h 90"/>
                  <a:gd name="T50" fmla="*/ 131 w 151"/>
                  <a:gd name="T51" fmla="*/ 60 h 90"/>
                  <a:gd name="T52" fmla="*/ 137 w 151"/>
                  <a:gd name="T53" fmla="*/ 53 h 90"/>
                  <a:gd name="T54" fmla="*/ 140 w 151"/>
                  <a:gd name="T55" fmla="*/ 45 h 90"/>
                  <a:gd name="T56" fmla="*/ 144 w 151"/>
                  <a:gd name="T57" fmla="*/ 37 h 90"/>
                  <a:gd name="T58" fmla="*/ 147 w 151"/>
                  <a:gd name="T59" fmla="*/ 29 h 90"/>
                  <a:gd name="T60" fmla="*/ 150 w 151"/>
                  <a:gd name="T61" fmla="*/ 20 h 90"/>
                  <a:gd name="T62" fmla="*/ 151 w 151"/>
                  <a:gd name="T63" fmla="*/ 10 h 90"/>
                  <a:gd name="T64" fmla="*/ 151 w 151"/>
                  <a:gd name="T65" fmla="*/ 0 h 90"/>
                  <a:gd name="T66" fmla="*/ 0 w 151"/>
                  <a:gd name="T67" fmla="*/ 0 h 90"/>
                  <a:gd name="T68" fmla="*/ 0 w 151"/>
                  <a:gd name="T69" fmla="*/ 1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1" h="90">
                    <a:moveTo>
                      <a:pt x="0" y="14"/>
                    </a:moveTo>
                    <a:lnTo>
                      <a:pt x="0" y="22"/>
                    </a:lnTo>
                    <a:lnTo>
                      <a:pt x="2" y="29"/>
                    </a:lnTo>
                    <a:lnTo>
                      <a:pt x="4" y="37"/>
                    </a:lnTo>
                    <a:lnTo>
                      <a:pt x="6" y="44"/>
                    </a:lnTo>
                    <a:lnTo>
                      <a:pt x="9" y="50"/>
                    </a:lnTo>
                    <a:lnTo>
                      <a:pt x="14" y="56"/>
                    </a:lnTo>
                    <a:lnTo>
                      <a:pt x="18" y="62"/>
                    </a:lnTo>
                    <a:lnTo>
                      <a:pt x="23" y="67"/>
                    </a:lnTo>
                    <a:lnTo>
                      <a:pt x="29" y="72"/>
                    </a:lnTo>
                    <a:lnTo>
                      <a:pt x="34" y="76"/>
                    </a:lnTo>
                    <a:lnTo>
                      <a:pt x="40" y="81"/>
                    </a:lnTo>
                    <a:lnTo>
                      <a:pt x="47" y="84"/>
                    </a:lnTo>
                    <a:lnTo>
                      <a:pt x="54" y="87"/>
                    </a:lnTo>
                    <a:lnTo>
                      <a:pt x="61" y="89"/>
                    </a:lnTo>
                    <a:lnTo>
                      <a:pt x="68" y="90"/>
                    </a:lnTo>
                    <a:lnTo>
                      <a:pt x="76" y="90"/>
                    </a:lnTo>
                    <a:lnTo>
                      <a:pt x="83" y="90"/>
                    </a:lnTo>
                    <a:lnTo>
                      <a:pt x="90" y="89"/>
                    </a:lnTo>
                    <a:lnTo>
                      <a:pt x="96" y="87"/>
                    </a:lnTo>
                    <a:lnTo>
                      <a:pt x="103" y="83"/>
                    </a:lnTo>
                    <a:lnTo>
                      <a:pt x="109" y="80"/>
                    </a:lnTo>
                    <a:lnTo>
                      <a:pt x="116" y="76"/>
                    </a:lnTo>
                    <a:lnTo>
                      <a:pt x="121" y="71"/>
                    </a:lnTo>
                    <a:lnTo>
                      <a:pt x="127" y="65"/>
                    </a:lnTo>
                    <a:lnTo>
                      <a:pt x="131" y="60"/>
                    </a:lnTo>
                    <a:lnTo>
                      <a:pt x="137" y="53"/>
                    </a:lnTo>
                    <a:lnTo>
                      <a:pt x="140" y="45"/>
                    </a:lnTo>
                    <a:lnTo>
                      <a:pt x="144" y="37"/>
                    </a:lnTo>
                    <a:lnTo>
                      <a:pt x="147" y="29"/>
                    </a:lnTo>
                    <a:lnTo>
                      <a:pt x="150" y="20"/>
                    </a:lnTo>
                    <a:lnTo>
                      <a:pt x="151" y="10"/>
                    </a:lnTo>
                    <a:lnTo>
                      <a:pt x="151" y="0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Rectangle 4607">
                <a:extLst>
                  <a:ext uri="{FF2B5EF4-FFF2-40B4-BE49-F238E27FC236}">
                    <a16:creationId xmlns:a16="http://schemas.microsoft.com/office/drawing/2014/main" id="{4099C800-3221-4319-9EA6-27FB15C7D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8050" y="4837113"/>
                <a:ext cx="47625" cy="66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4" name="Group 73" descr="Icon of mobile phone and speech bubble.">
              <a:extLst>
                <a:ext uri="{FF2B5EF4-FFF2-40B4-BE49-F238E27FC236}">
                  <a16:creationId xmlns:a16="http://schemas.microsoft.com/office/drawing/2014/main" id="{72DA4AC9-0B4C-4A0E-B17F-314A54C8B49E}"/>
                </a:ext>
              </a:extLst>
            </p:cNvPr>
            <p:cNvGrpSpPr/>
            <p:nvPr/>
          </p:nvGrpSpPr>
          <p:grpSpPr>
            <a:xfrm>
              <a:off x="5957093" y="2300344"/>
              <a:ext cx="386481" cy="384272"/>
              <a:chOff x="6105525" y="1922463"/>
              <a:chExt cx="277813" cy="276225"/>
            </a:xfrm>
            <a:solidFill>
              <a:schemeClr val="bg1"/>
            </a:solidFill>
          </p:grpSpPr>
          <p:sp>
            <p:nvSpPr>
              <p:cNvPr id="75" name="Freeform 2023">
                <a:extLst>
                  <a:ext uri="{FF2B5EF4-FFF2-40B4-BE49-F238E27FC236}">
                    <a16:creationId xmlns:a16="http://schemas.microsoft.com/office/drawing/2014/main" id="{5D7DD048-B46D-4C5F-96E2-1809C8D07B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5525" y="1960563"/>
                <a:ext cx="96838" cy="47625"/>
              </a:xfrm>
              <a:custGeom>
                <a:avLst/>
                <a:gdLst>
                  <a:gd name="T0" fmla="*/ 195 w 303"/>
                  <a:gd name="T1" fmla="*/ 105 h 150"/>
                  <a:gd name="T2" fmla="*/ 165 w 303"/>
                  <a:gd name="T3" fmla="*/ 105 h 150"/>
                  <a:gd name="T4" fmla="*/ 162 w 303"/>
                  <a:gd name="T5" fmla="*/ 105 h 150"/>
                  <a:gd name="T6" fmla="*/ 160 w 303"/>
                  <a:gd name="T7" fmla="*/ 104 h 150"/>
                  <a:gd name="T8" fmla="*/ 157 w 303"/>
                  <a:gd name="T9" fmla="*/ 103 h 150"/>
                  <a:gd name="T10" fmla="*/ 155 w 303"/>
                  <a:gd name="T11" fmla="*/ 101 h 150"/>
                  <a:gd name="T12" fmla="*/ 153 w 303"/>
                  <a:gd name="T13" fmla="*/ 98 h 150"/>
                  <a:gd name="T14" fmla="*/ 151 w 303"/>
                  <a:gd name="T15" fmla="*/ 96 h 150"/>
                  <a:gd name="T16" fmla="*/ 151 w 303"/>
                  <a:gd name="T17" fmla="*/ 93 h 150"/>
                  <a:gd name="T18" fmla="*/ 150 w 303"/>
                  <a:gd name="T19" fmla="*/ 90 h 150"/>
                  <a:gd name="T20" fmla="*/ 151 w 303"/>
                  <a:gd name="T21" fmla="*/ 88 h 150"/>
                  <a:gd name="T22" fmla="*/ 151 w 303"/>
                  <a:gd name="T23" fmla="*/ 85 h 150"/>
                  <a:gd name="T24" fmla="*/ 153 w 303"/>
                  <a:gd name="T25" fmla="*/ 82 h 150"/>
                  <a:gd name="T26" fmla="*/ 155 w 303"/>
                  <a:gd name="T27" fmla="*/ 80 h 150"/>
                  <a:gd name="T28" fmla="*/ 157 w 303"/>
                  <a:gd name="T29" fmla="*/ 78 h 150"/>
                  <a:gd name="T30" fmla="*/ 160 w 303"/>
                  <a:gd name="T31" fmla="*/ 77 h 150"/>
                  <a:gd name="T32" fmla="*/ 162 w 303"/>
                  <a:gd name="T33" fmla="*/ 76 h 150"/>
                  <a:gd name="T34" fmla="*/ 165 w 303"/>
                  <a:gd name="T35" fmla="*/ 75 h 150"/>
                  <a:gd name="T36" fmla="*/ 195 w 303"/>
                  <a:gd name="T37" fmla="*/ 75 h 150"/>
                  <a:gd name="T38" fmla="*/ 199 w 303"/>
                  <a:gd name="T39" fmla="*/ 76 h 150"/>
                  <a:gd name="T40" fmla="*/ 202 w 303"/>
                  <a:gd name="T41" fmla="*/ 77 h 150"/>
                  <a:gd name="T42" fmla="*/ 204 w 303"/>
                  <a:gd name="T43" fmla="*/ 78 h 150"/>
                  <a:gd name="T44" fmla="*/ 206 w 303"/>
                  <a:gd name="T45" fmla="*/ 80 h 150"/>
                  <a:gd name="T46" fmla="*/ 208 w 303"/>
                  <a:gd name="T47" fmla="*/ 82 h 150"/>
                  <a:gd name="T48" fmla="*/ 209 w 303"/>
                  <a:gd name="T49" fmla="*/ 85 h 150"/>
                  <a:gd name="T50" fmla="*/ 210 w 303"/>
                  <a:gd name="T51" fmla="*/ 88 h 150"/>
                  <a:gd name="T52" fmla="*/ 210 w 303"/>
                  <a:gd name="T53" fmla="*/ 90 h 150"/>
                  <a:gd name="T54" fmla="*/ 210 w 303"/>
                  <a:gd name="T55" fmla="*/ 93 h 150"/>
                  <a:gd name="T56" fmla="*/ 209 w 303"/>
                  <a:gd name="T57" fmla="*/ 96 h 150"/>
                  <a:gd name="T58" fmla="*/ 208 w 303"/>
                  <a:gd name="T59" fmla="*/ 98 h 150"/>
                  <a:gd name="T60" fmla="*/ 206 w 303"/>
                  <a:gd name="T61" fmla="*/ 101 h 150"/>
                  <a:gd name="T62" fmla="*/ 204 w 303"/>
                  <a:gd name="T63" fmla="*/ 103 h 150"/>
                  <a:gd name="T64" fmla="*/ 202 w 303"/>
                  <a:gd name="T65" fmla="*/ 104 h 150"/>
                  <a:gd name="T66" fmla="*/ 199 w 303"/>
                  <a:gd name="T67" fmla="*/ 105 h 150"/>
                  <a:gd name="T68" fmla="*/ 195 w 303"/>
                  <a:gd name="T69" fmla="*/ 105 h 150"/>
                  <a:gd name="T70" fmla="*/ 195 w 303"/>
                  <a:gd name="T71" fmla="*/ 105 h 150"/>
                  <a:gd name="T72" fmla="*/ 300 w 303"/>
                  <a:gd name="T73" fmla="*/ 135 h 150"/>
                  <a:gd name="T74" fmla="*/ 300 w 303"/>
                  <a:gd name="T75" fmla="*/ 0 h 150"/>
                  <a:gd name="T76" fmla="*/ 90 w 303"/>
                  <a:gd name="T77" fmla="*/ 0 h 150"/>
                  <a:gd name="T78" fmla="*/ 82 w 303"/>
                  <a:gd name="T79" fmla="*/ 1 h 150"/>
                  <a:gd name="T80" fmla="*/ 72 w 303"/>
                  <a:gd name="T81" fmla="*/ 2 h 150"/>
                  <a:gd name="T82" fmla="*/ 63 w 303"/>
                  <a:gd name="T83" fmla="*/ 4 h 150"/>
                  <a:gd name="T84" fmla="*/ 55 w 303"/>
                  <a:gd name="T85" fmla="*/ 7 h 150"/>
                  <a:gd name="T86" fmla="*/ 47 w 303"/>
                  <a:gd name="T87" fmla="*/ 10 h 150"/>
                  <a:gd name="T88" fmla="*/ 40 w 303"/>
                  <a:gd name="T89" fmla="*/ 15 h 150"/>
                  <a:gd name="T90" fmla="*/ 32 w 303"/>
                  <a:gd name="T91" fmla="*/ 20 h 150"/>
                  <a:gd name="T92" fmla="*/ 27 w 303"/>
                  <a:gd name="T93" fmla="*/ 27 h 150"/>
                  <a:gd name="T94" fmla="*/ 20 w 303"/>
                  <a:gd name="T95" fmla="*/ 33 h 150"/>
                  <a:gd name="T96" fmla="*/ 15 w 303"/>
                  <a:gd name="T97" fmla="*/ 39 h 150"/>
                  <a:gd name="T98" fmla="*/ 11 w 303"/>
                  <a:gd name="T99" fmla="*/ 47 h 150"/>
                  <a:gd name="T100" fmla="*/ 8 w 303"/>
                  <a:gd name="T101" fmla="*/ 54 h 150"/>
                  <a:gd name="T102" fmla="*/ 4 w 303"/>
                  <a:gd name="T103" fmla="*/ 63 h 150"/>
                  <a:gd name="T104" fmla="*/ 2 w 303"/>
                  <a:gd name="T105" fmla="*/ 72 h 150"/>
                  <a:gd name="T106" fmla="*/ 1 w 303"/>
                  <a:gd name="T107" fmla="*/ 81 h 150"/>
                  <a:gd name="T108" fmla="*/ 0 w 303"/>
                  <a:gd name="T109" fmla="*/ 90 h 150"/>
                  <a:gd name="T110" fmla="*/ 0 w 303"/>
                  <a:gd name="T111" fmla="*/ 150 h 150"/>
                  <a:gd name="T112" fmla="*/ 303 w 303"/>
                  <a:gd name="T113" fmla="*/ 150 h 150"/>
                  <a:gd name="T114" fmla="*/ 301 w 303"/>
                  <a:gd name="T115" fmla="*/ 144 h 150"/>
                  <a:gd name="T116" fmla="*/ 300 w 303"/>
                  <a:gd name="T117" fmla="*/ 135 h 150"/>
                  <a:gd name="T118" fmla="*/ 300 w 303"/>
                  <a:gd name="T119" fmla="*/ 13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3" h="150">
                    <a:moveTo>
                      <a:pt x="195" y="105"/>
                    </a:moveTo>
                    <a:lnTo>
                      <a:pt x="165" y="105"/>
                    </a:lnTo>
                    <a:lnTo>
                      <a:pt x="162" y="105"/>
                    </a:lnTo>
                    <a:lnTo>
                      <a:pt x="160" y="104"/>
                    </a:lnTo>
                    <a:lnTo>
                      <a:pt x="157" y="103"/>
                    </a:lnTo>
                    <a:lnTo>
                      <a:pt x="155" y="101"/>
                    </a:lnTo>
                    <a:lnTo>
                      <a:pt x="153" y="98"/>
                    </a:lnTo>
                    <a:lnTo>
                      <a:pt x="151" y="96"/>
                    </a:lnTo>
                    <a:lnTo>
                      <a:pt x="151" y="93"/>
                    </a:lnTo>
                    <a:lnTo>
                      <a:pt x="150" y="90"/>
                    </a:lnTo>
                    <a:lnTo>
                      <a:pt x="151" y="88"/>
                    </a:lnTo>
                    <a:lnTo>
                      <a:pt x="151" y="85"/>
                    </a:lnTo>
                    <a:lnTo>
                      <a:pt x="153" y="82"/>
                    </a:lnTo>
                    <a:lnTo>
                      <a:pt x="155" y="80"/>
                    </a:lnTo>
                    <a:lnTo>
                      <a:pt x="157" y="78"/>
                    </a:lnTo>
                    <a:lnTo>
                      <a:pt x="160" y="77"/>
                    </a:lnTo>
                    <a:lnTo>
                      <a:pt x="162" y="76"/>
                    </a:lnTo>
                    <a:lnTo>
                      <a:pt x="165" y="75"/>
                    </a:lnTo>
                    <a:lnTo>
                      <a:pt x="195" y="75"/>
                    </a:lnTo>
                    <a:lnTo>
                      <a:pt x="199" y="76"/>
                    </a:lnTo>
                    <a:lnTo>
                      <a:pt x="202" y="77"/>
                    </a:lnTo>
                    <a:lnTo>
                      <a:pt x="204" y="78"/>
                    </a:lnTo>
                    <a:lnTo>
                      <a:pt x="206" y="80"/>
                    </a:lnTo>
                    <a:lnTo>
                      <a:pt x="208" y="82"/>
                    </a:lnTo>
                    <a:lnTo>
                      <a:pt x="209" y="85"/>
                    </a:lnTo>
                    <a:lnTo>
                      <a:pt x="210" y="88"/>
                    </a:lnTo>
                    <a:lnTo>
                      <a:pt x="210" y="90"/>
                    </a:lnTo>
                    <a:lnTo>
                      <a:pt x="210" y="93"/>
                    </a:lnTo>
                    <a:lnTo>
                      <a:pt x="209" y="96"/>
                    </a:lnTo>
                    <a:lnTo>
                      <a:pt x="208" y="98"/>
                    </a:lnTo>
                    <a:lnTo>
                      <a:pt x="206" y="101"/>
                    </a:lnTo>
                    <a:lnTo>
                      <a:pt x="204" y="103"/>
                    </a:lnTo>
                    <a:lnTo>
                      <a:pt x="202" y="104"/>
                    </a:lnTo>
                    <a:lnTo>
                      <a:pt x="199" y="105"/>
                    </a:lnTo>
                    <a:lnTo>
                      <a:pt x="195" y="105"/>
                    </a:lnTo>
                    <a:lnTo>
                      <a:pt x="195" y="105"/>
                    </a:lnTo>
                    <a:close/>
                    <a:moveTo>
                      <a:pt x="300" y="135"/>
                    </a:moveTo>
                    <a:lnTo>
                      <a:pt x="300" y="0"/>
                    </a:lnTo>
                    <a:lnTo>
                      <a:pt x="90" y="0"/>
                    </a:lnTo>
                    <a:lnTo>
                      <a:pt x="82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7"/>
                    </a:lnTo>
                    <a:lnTo>
                      <a:pt x="47" y="10"/>
                    </a:lnTo>
                    <a:lnTo>
                      <a:pt x="40" y="15"/>
                    </a:lnTo>
                    <a:lnTo>
                      <a:pt x="32" y="20"/>
                    </a:lnTo>
                    <a:lnTo>
                      <a:pt x="27" y="27"/>
                    </a:lnTo>
                    <a:lnTo>
                      <a:pt x="20" y="33"/>
                    </a:lnTo>
                    <a:lnTo>
                      <a:pt x="15" y="39"/>
                    </a:lnTo>
                    <a:lnTo>
                      <a:pt x="11" y="47"/>
                    </a:lnTo>
                    <a:lnTo>
                      <a:pt x="8" y="54"/>
                    </a:lnTo>
                    <a:lnTo>
                      <a:pt x="4" y="63"/>
                    </a:lnTo>
                    <a:lnTo>
                      <a:pt x="2" y="72"/>
                    </a:lnTo>
                    <a:lnTo>
                      <a:pt x="1" y="81"/>
                    </a:lnTo>
                    <a:lnTo>
                      <a:pt x="0" y="90"/>
                    </a:lnTo>
                    <a:lnTo>
                      <a:pt x="0" y="150"/>
                    </a:lnTo>
                    <a:lnTo>
                      <a:pt x="303" y="150"/>
                    </a:lnTo>
                    <a:lnTo>
                      <a:pt x="301" y="144"/>
                    </a:lnTo>
                    <a:lnTo>
                      <a:pt x="300" y="135"/>
                    </a:lnTo>
                    <a:lnTo>
                      <a:pt x="300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2024">
                <a:extLst>
                  <a:ext uri="{FF2B5EF4-FFF2-40B4-BE49-F238E27FC236}">
                    <a16:creationId xmlns:a16="http://schemas.microsoft.com/office/drawing/2014/main" id="{1DF43798-E1E3-4A94-9896-DCB03B205E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5525" y="2151063"/>
                <a:ext cx="142875" cy="47625"/>
              </a:xfrm>
              <a:custGeom>
                <a:avLst/>
                <a:gdLst>
                  <a:gd name="T0" fmla="*/ 231 w 451"/>
                  <a:gd name="T1" fmla="*/ 25 h 150"/>
                  <a:gd name="T2" fmla="*/ 242 w 451"/>
                  <a:gd name="T3" fmla="*/ 31 h 150"/>
                  <a:gd name="T4" fmla="*/ 252 w 451"/>
                  <a:gd name="T5" fmla="*/ 39 h 150"/>
                  <a:gd name="T6" fmla="*/ 258 w 451"/>
                  <a:gd name="T7" fmla="*/ 52 h 150"/>
                  <a:gd name="T8" fmla="*/ 258 w 451"/>
                  <a:gd name="T9" fmla="*/ 65 h 150"/>
                  <a:gd name="T10" fmla="*/ 252 w 451"/>
                  <a:gd name="T11" fmla="*/ 78 h 150"/>
                  <a:gd name="T12" fmla="*/ 242 w 451"/>
                  <a:gd name="T13" fmla="*/ 86 h 150"/>
                  <a:gd name="T14" fmla="*/ 231 w 451"/>
                  <a:gd name="T15" fmla="*/ 92 h 150"/>
                  <a:gd name="T16" fmla="*/ 217 w 451"/>
                  <a:gd name="T17" fmla="*/ 92 h 150"/>
                  <a:gd name="T18" fmla="*/ 205 w 451"/>
                  <a:gd name="T19" fmla="*/ 86 h 150"/>
                  <a:gd name="T20" fmla="*/ 195 w 451"/>
                  <a:gd name="T21" fmla="*/ 78 h 150"/>
                  <a:gd name="T22" fmla="*/ 190 w 451"/>
                  <a:gd name="T23" fmla="*/ 66 h 150"/>
                  <a:gd name="T24" fmla="*/ 190 w 451"/>
                  <a:gd name="T25" fmla="*/ 52 h 150"/>
                  <a:gd name="T26" fmla="*/ 195 w 451"/>
                  <a:gd name="T27" fmla="*/ 39 h 150"/>
                  <a:gd name="T28" fmla="*/ 205 w 451"/>
                  <a:gd name="T29" fmla="*/ 31 h 150"/>
                  <a:gd name="T30" fmla="*/ 217 w 451"/>
                  <a:gd name="T31" fmla="*/ 25 h 150"/>
                  <a:gd name="T32" fmla="*/ 224 w 451"/>
                  <a:gd name="T33" fmla="*/ 24 h 150"/>
                  <a:gd name="T34" fmla="*/ 1 w 451"/>
                  <a:gd name="T35" fmla="*/ 68 h 150"/>
                  <a:gd name="T36" fmla="*/ 4 w 451"/>
                  <a:gd name="T37" fmla="*/ 85 h 150"/>
                  <a:gd name="T38" fmla="*/ 11 w 451"/>
                  <a:gd name="T39" fmla="*/ 102 h 150"/>
                  <a:gd name="T40" fmla="*/ 20 w 451"/>
                  <a:gd name="T41" fmla="*/ 116 h 150"/>
                  <a:gd name="T42" fmla="*/ 33 w 451"/>
                  <a:gd name="T43" fmla="*/ 129 h 150"/>
                  <a:gd name="T44" fmla="*/ 47 w 451"/>
                  <a:gd name="T45" fmla="*/ 139 h 150"/>
                  <a:gd name="T46" fmla="*/ 63 w 451"/>
                  <a:gd name="T47" fmla="*/ 145 h 150"/>
                  <a:gd name="T48" fmla="*/ 82 w 451"/>
                  <a:gd name="T49" fmla="*/ 149 h 150"/>
                  <a:gd name="T50" fmla="*/ 360 w 451"/>
                  <a:gd name="T51" fmla="*/ 150 h 150"/>
                  <a:gd name="T52" fmla="*/ 379 w 451"/>
                  <a:gd name="T53" fmla="*/ 148 h 150"/>
                  <a:gd name="T54" fmla="*/ 395 w 451"/>
                  <a:gd name="T55" fmla="*/ 143 h 150"/>
                  <a:gd name="T56" fmla="*/ 409 w 451"/>
                  <a:gd name="T57" fmla="*/ 135 h 150"/>
                  <a:gd name="T58" fmla="*/ 422 w 451"/>
                  <a:gd name="T59" fmla="*/ 124 h 150"/>
                  <a:gd name="T60" fmla="*/ 433 w 451"/>
                  <a:gd name="T61" fmla="*/ 111 h 150"/>
                  <a:gd name="T62" fmla="*/ 442 w 451"/>
                  <a:gd name="T63" fmla="*/ 96 h 150"/>
                  <a:gd name="T64" fmla="*/ 447 w 451"/>
                  <a:gd name="T65" fmla="*/ 79 h 150"/>
                  <a:gd name="T66" fmla="*/ 451 w 451"/>
                  <a:gd name="T67" fmla="*/ 60 h 150"/>
                  <a:gd name="T68" fmla="*/ 0 w 451"/>
                  <a:gd name="T6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1" h="150">
                    <a:moveTo>
                      <a:pt x="224" y="24"/>
                    </a:moveTo>
                    <a:lnTo>
                      <a:pt x="231" y="25"/>
                    </a:lnTo>
                    <a:lnTo>
                      <a:pt x="237" y="27"/>
                    </a:lnTo>
                    <a:lnTo>
                      <a:pt x="242" y="31"/>
                    </a:lnTo>
                    <a:lnTo>
                      <a:pt x="248" y="35"/>
                    </a:lnTo>
                    <a:lnTo>
                      <a:pt x="252" y="39"/>
                    </a:lnTo>
                    <a:lnTo>
                      <a:pt x="255" y="46"/>
                    </a:lnTo>
                    <a:lnTo>
                      <a:pt x="258" y="52"/>
                    </a:lnTo>
                    <a:lnTo>
                      <a:pt x="258" y="59"/>
                    </a:lnTo>
                    <a:lnTo>
                      <a:pt x="258" y="65"/>
                    </a:lnTo>
                    <a:lnTo>
                      <a:pt x="255" y="71"/>
                    </a:lnTo>
                    <a:lnTo>
                      <a:pt x="252" y="78"/>
                    </a:lnTo>
                    <a:lnTo>
                      <a:pt x="248" y="83"/>
                    </a:lnTo>
                    <a:lnTo>
                      <a:pt x="242" y="86"/>
                    </a:lnTo>
                    <a:lnTo>
                      <a:pt x="237" y="90"/>
                    </a:lnTo>
                    <a:lnTo>
                      <a:pt x="231" y="92"/>
                    </a:lnTo>
                    <a:lnTo>
                      <a:pt x="224" y="93"/>
                    </a:lnTo>
                    <a:lnTo>
                      <a:pt x="217" y="92"/>
                    </a:lnTo>
                    <a:lnTo>
                      <a:pt x="210" y="90"/>
                    </a:lnTo>
                    <a:lnTo>
                      <a:pt x="205" y="86"/>
                    </a:lnTo>
                    <a:lnTo>
                      <a:pt x="200" y="83"/>
                    </a:lnTo>
                    <a:lnTo>
                      <a:pt x="195" y="78"/>
                    </a:lnTo>
                    <a:lnTo>
                      <a:pt x="192" y="71"/>
                    </a:lnTo>
                    <a:lnTo>
                      <a:pt x="190" y="66"/>
                    </a:lnTo>
                    <a:lnTo>
                      <a:pt x="190" y="59"/>
                    </a:lnTo>
                    <a:lnTo>
                      <a:pt x="190" y="52"/>
                    </a:lnTo>
                    <a:lnTo>
                      <a:pt x="192" y="46"/>
                    </a:lnTo>
                    <a:lnTo>
                      <a:pt x="195" y="39"/>
                    </a:lnTo>
                    <a:lnTo>
                      <a:pt x="200" y="35"/>
                    </a:lnTo>
                    <a:lnTo>
                      <a:pt x="205" y="31"/>
                    </a:lnTo>
                    <a:lnTo>
                      <a:pt x="210" y="27"/>
                    </a:lnTo>
                    <a:lnTo>
                      <a:pt x="217" y="25"/>
                    </a:lnTo>
                    <a:lnTo>
                      <a:pt x="224" y="24"/>
                    </a:lnTo>
                    <a:lnTo>
                      <a:pt x="224" y="24"/>
                    </a:lnTo>
                    <a:close/>
                    <a:moveTo>
                      <a:pt x="0" y="59"/>
                    </a:moveTo>
                    <a:lnTo>
                      <a:pt x="1" y="68"/>
                    </a:lnTo>
                    <a:lnTo>
                      <a:pt x="2" y="77"/>
                    </a:lnTo>
                    <a:lnTo>
                      <a:pt x="4" y="85"/>
                    </a:lnTo>
                    <a:lnTo>
                      <a:pt x="8" y="94"/>
                    </a:lnTo>
                    <a:lnTo>
                      <a:pt x="11" y="102"/>
                    </a:lnTo>
                    <a:lnTo>
                      <a:pt x="16" y="109"/>
                    </a:lnTo>
                    <a:lnTo>
                      <a:pt x="20" y="116"/>
                    </a:lnTo>
                    <a:lnTo>
                      <a:pt x="27" y="123"/>
                    </a:lnTo>
                    <a:lnTo>
                      <a:pt x="33" y="129"/>
                    </a:lnTo>
                    <a:lnTo>
                      <a:pt x="40" y="134"/>
                    </a:lnTo>
                    <a:lnTo>
                      <a:pt x="47" y="139"/>
                    </a:lnTo>
                    <a:lnTo>
                      <a:pt x="56" y="142"/>
                    </a:lnTo>
                    <a:lnTo>
                      <a:pt x="63" y="145"/>
                    </a:lnTo>
                    <a:lnTo>
                      <a:pt x="72" y="148"/>
                    </a:lnTo>
                    <a:lnTo>
                      <a:pt x="82" y="149"/>
                    </a:lnTo>
                    <a:lnTo>
                      <a:pt x="90" y="150"/>
                    </a:lnTo>
                    <a:lnTo>
                      <a:pt x="360" y="150"/>
                    </a:lnTo>
                    <a:lnTo>
                      <a:pt x="370" y="149"/>
                    </a:lnTo>
                    <a:lnTo>
                      <a:pt x="379" y="148"/>
                    </a:lnTo>
                    <a:lnTo>
                      <a:pt x="386" y="145"/>
                    </a:lnTo>
                    <a:lnTo>
                      <a:pt x="395" y="143"/>
                    </a:lnTo>
                    <a:lnTo>
                      <a:pt x="402" y="139"/>
                    </a:lnTo>
                    <a:lnTo>
                      <a:pt x="409" y="135"/>
                    </a:lnTo>
                    <a:lnTo>
                      <a:pt x="415" y="130"/>
                    </a:lnTo>
                    <a:lnTo>
                      <a:pt x="422" y="124"/>
                    </a:lnTo>
                    <a:lnTo>
                      <a:pt x="428" y="117"/>
                    </a:lnTo>
                    <a:lnTo>
                      <a:pt x="433" y="111"/>
                    </a:lnTo>
                    <a:lnTo>
                      <a:pt x="438" y="104"/>
                    </a:lnTo>
                    <a:lnTo>
                      <a:pt x="442" y="96"/>
                    </a:lnTo>
                    <a:lnTo>
                      <a:pt x="445" y="87"/>
                    </a:lnTo>
                    <a:lnTo>
                      <a:pt x="447" y="79"/>
                    </a:lnTo>
                    <a:lnTo>
                      <a:pt x="449" y="69"/>
                    </a:lnTo>
                    <a:lnTo>
                      <a:pt x="451" y="60"/>
                    </a:lnTo>
                    <a:lnTo>
                      <a:pt x="451" y="0"/>
                    </a:lnTo>
                    <a:lnTo>
                      <a:pt x="0" y="0"/>
                    </a:lnTo>
                    <a:lnTo>
                      <a:pt x="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2025">
                <a:extLst>
                  <a:ext uri="{FF2B5EF4-FFF2-40B4-BE49-F238E27FC236}">
                    <a16:creationId xmlns:a16="http://schemas.microsoft.com/office/drawing/2014/main" id="{0617E6AF-EEA2-4337-A40C-98706923F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5525" y="2017713"/>
                <a:ext cx="142875" cy="123825"/>
              </a:xfrm>
              <a:custGeom>
                <a:avLst/>
                <a:gdLst>
                  <a:gd name="T0" fmla="*/ 318 w 451"/>
                  <a:gd name="T1" fmla="*/ 0 h 390"/>
                  <a:gd name="T2" fmla="*/ 30 w 451"/>
                  <a:gd name="T3" fmla="*/ 0 h 390"/>
                  <a:gd name="T4" fmla="*/ 0 w 451"/>
                  <a:gd name="T5" fmla="*/ 0 h 390"/>
                  <a:gd name="T6" fmla="*/ 0 w 451"/>
                  <a:gd name="T7" fmla="*/ 390 h 390"/>
                  <a:gd name="T8" fmla="*/ 451 w 451"/>
                  <a:gd name="T9" fmla="*/ 390 h 390"/>
                  <a:gd name="T10" fmla="*/ 451 w 451"/>
                  <a:gd name="T11" fmla="*/ 30 h 390"/>
                  <a:gd name="T12" fmla="*/ 375 w 451"/>
                  <a:gd name="T13" fmla="*/ 30 h 390"/>
                  <a:gd name="T14" fmla="*/ 367 w 451"/>
                  <a:gd name="T15" fmla="*/ 29 h 390"/>
                  <a:gd name="T16" fmla="*/ 359 w 451"/>
                  <a:gd name="T17" fmla="*/ 27 h 390"/>
                  <a:gd name="T18" fmla="*/ 351 w 451"/>
                  <a:gd name="T19" fmla="*/ 25 h 390"/>
                  <a:gd name="T20" fmla="*/ 343 w 451"/>
                  <a:gd name="T21" fmla="*/ 21 h 390"/>
                  <a:gd name="T22" fmla="*/ 336 w 451"/>
                  <a:gd name="T23" fmla="*/ 17 h 390"/>
                  <a:gd name="T24" fmla="*/ 329 w 451"/>
                  <a:gd name="T25" fmla="*/ 12 h 390"/>
                  <a:gd name="T26" fmla="*/ 323 w 451"/>
                  <a:gd name="T27" fmla="*/ 6 h 390"/>
                  <a:gd name="T28" fmla="*/ 318 w 451"/>
                  <a:gd name="T2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1" h="390">
                    <a:moveTo>
                      <a:pt x="318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390"/>
                    </a:lnTo>
                    <a:lnTo>
                      <a:pt x="451" y="390"/>
                    </a:lnTo>
                    <a:lnTo>
                      <a:pt x="451" y="30"/>
                    </a:lnTo>
                    <a:lnTo>
                      <a:pt x="375" y="30"/>
                    </a:lnTo>
                    <a:lnTo>
                      <a:pt x="367" y="29"/>
                    </a:lnTo>
                    <a:lnTo>
                      <a:pt x="359" y="27"/>
                    </a:lnTo>
                    <a:lnTo>
                      <a:pt x="351" y="25"/>
                    </a:lnTo>
                    <a:lnTo>
                      <a:pt x="343" y="21"/>
                    </a:lnTo>
                    <a:lnTo>
                      <a:pt x="336" y="17"/>
                    </a:lnTo>
                    <a:lnTo>
                      <a:pt x="329" y="12"/>
                    </a:lnTo>
                    <a:lnTo>
                      <a:pt x="323" y="6"/>
                    </a:lnTo>
                    <a:lnTo>
                      <a:pt x="3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2026">
                <a:extLst>
                  <a:ext uri="{FF2B5EF4-FFF2-40B4-BE49-F238E27FC236}">
                    <a16:creationId xmlns:a16="http://schemas.microsoft.com/office/drawing/2014/main" id="{304EF0D3-8D1A-499A-BEFF-B7B05D1840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0300" y="1922463"/>
                <a:ext cx="173038" cy="127000"/>
              </a:xfrm>
              <a:custGeom>
                <a:avLst/>
                <a:gdLst>
                  <a:gd name="T0" fmla="*/ 360 w 542"/>
                  <a:gd name="T1" fmla="*/ 172 h 400"/>
                  <a:gd name="T2" fmla="*/ 351 w 542"/>
                  <a:gd name="T3" fmla="*/ 166 h 400"/>
                  <a:gd name="T4" fmla="*/ 348 w 542"/>
                  <a:gd name="T5" fmla="*/ 155 h 400"/>
                  <a:gd name="T6" fmla="*/ 351 w 542"/>
                  <a:gd name="T7" fmla="*/ 144 h 400"/>
                  <a:gd name="T8" fmla="*/ 360 w 542"/>
                  <a:gd name="T9" fmla="*/ 138 h 400"/>
                  <a:gd name="T10" fmla="*/ 372 w 542"/>
                  <a:gd name="T11" fmla="*/ 137 h 400"/>
                  <a:gd name="T12" fmla="*/ 381 w 542"/>
                  <a:gd name="T13" fmla="*/ 142 h 400"/>
                  <a:gd name="T14" fmla="*/ 385 w 542"/>
                  <a:gd name="T15" fmla="*/ 152 h 400"/>
                  <a:gd name="T16" fmla="*/ 384 w 542"/>
                  <a:gd name="T17" fmla="*/ 163 h 400"/>
                  <a:gd name="T18" fmla="*/ 378 w 542"/>
                  <a:gd name="T19" fmla="*/ 171 h 400"/>
                  <a:gd name="T20" fmla="*/ 367 w 542"/>
                  <a:gd name="T21" fmla="*/ 174 h 400"/>
                  <a:gd name="T22" fmla="*/ 269 w 542"/>
                  <a:gd name="T23" fmla="*/ 174 h 400"/>
                  <a:gd name="T24" fmla="*/ 259 w 542"/>
                  <a:gd name="T25" fmla="*/ 169 h 400"/>
                  <a:gd name="T26" fmla="*/ 254 w 542"/>
                  <a:gd name="T27" fmla="*/ 159 h 400"/>
                  <a:gd name="T28" fmla="*/ 256 w 542"/>
                  <a:gd name="T29" fmla="*/ 148 h 400"/>
                  <a:gd name="T30" fmla="*/ 262 w 542"/>
                  <a:gd name="T31" fmla="*/ 140 h 400"/>
                  <a:gd name="T32" fmla="*/ 273 w 542"/>
                  <a:gd name="T33" fmla="*/ 137 h 400"/>
                  <a:gd name="T34" fmla="*/ 284 w 542"/>
                  <a:gd name="T35" fmla="*/ 140 h 400"/>
                  <a:gd name="T36" fmla="*/ 290 w 542"/>
                  <a:gd name="T37" fmla="*/ 148 h 400"/>
                  <a:gd name="T38" fmla="*/ 291 w 542"/>
                  <a:gd name="T39" fmla="*/ 159 h 400"/>
                  <a:gd name="T40" fmla="*/ 286 w 542"/>
                  <a:gd name="T41" fmla="*/ 169 h 400"/>
                  <a:gd name="T42" fmla="*/ 276 w 542"/>
                  <a:gd name="T43" fmla="*/ 174 h 400"/>
                  <a:gd name="T44" fmla="*/ 177 w 542"/>
                  <a:gd name="T45" fmla="*/ 174 h 400"/>
                  <a:gd name="T46" fmla="*/ 168 w 542"/>
                  <a:gd name="T47" fmla="*/ 171 h 400"/>
                  <a:gd name="T48" fmla="*/ 160 w 542"/>
                  <a:gd name="T49" fmla="*/ 163 h 400"/>
                  <a:gd name="T50" fmla="*/ 159 w 542"/>
                  <a:gd name="T51" fmla="*/ 152 h 400"/>
                  <a:gd name="T52" fmla="*/ 165 w 542"/>
                  <a:gd name="T53" fmla="*/ 142 h 400"/>
                  <a:gd name="T54" fmla="*/ 174 w 542"/>
                  <a:gd name="T55" fmla="*/ 137 h 400"/>
                  <a:gd name="T56" fmla="*/ 185 w 542"/>
                  <a:gd name="T57" fmla="*/ 138 h 400"/>
                  <a:gd name="T58" fmla="*/ 193 w 542"/>
                  <a:gd name="T59" fmla="*/ 144 h 400"/>
                  <a:gd name="T60" fmla="*/ 197 w 542"/>
                  <a:gd name="T61" fmla="*/ 155 h 400"/>
                  <a:gd name="T62" fmla="*/ 193 w 542"/>
                  <a:gd name="T63" fmla="*/ 166 h 400"/>
                  <a:gd name="T64" fmla="*/ 185 w 542"/>
                  <a:gd name="T65" fmla="*/ 173 h 400"/>
                  <a:gd name="T66" fmla="*/ 177 w 542"/>
                  <a:gd name="T67" fmla="*/ 174 h 400"/>
                  <a:gd name="T68" fmla="*/ 37 w 542"/>
                  <a:gd name="T69" fmla="*/ 1 h 400"/>
                  <a:gd name="T70" fmla="*/ 14 w 542"/>
                  <a:gd name="T71" fmla="*/ 14 h 400"/>
                  <a:gd name="T72" fmla="*/ 2 w 542"/>
                  <a:gd name="T73" fmla="*/ 36 h 400"/>
                  <a:gd name="T74" fmla="*/ 2 w 542"/>
                  <a:gd name="T75" fmla="*/ 264 h 400"/>
                  <a:gd name="T76" fmla="*/ 14 w 542"/>
                  <a:gd name="T77" fmla="*/ 287 h 400"/>
                  <a:gd name="T78" fmla="*/ 37 w 542"/>
                  <a:gd name="T79" fmla="*/ 300 h 400"/>
                  <a:gd name="T80" fmla="*/ 91 w 542"/>
                  <a:gd name="T81" fmla="*/ 301 h 400"/>
                  <a:gd name="T82" fmla="*/ 172 w 542"/>
                  <a:gd name="T83" fmla="*/ 302 h 400"/>
                  <a:gd name="T84" fmla="*/ 178 w 542"/>
                  <a:gd name="T85" fmla="*/ 307 h 400"/>
                  <a:gd name="T86" fmla="*/ 182 w 542"/>
                  <a:gd name="T87" fmla="*/ 316 h 400"/>
                  <a:gd name="T88" fmla="*/ 280 w 542"/>
                  <a:gd name="T89" fmla="*/ 303 h 400"/>
                  <a:gd name="T90" fmla="*/ 288 w 542"/>
                  <a:gd name="T91" fmla="*/ 301 h 400"/>
                  <a:gd name="T92" fmla="*/ 513 w 542"/>
                  <a:gd name="T93" fmla="*/ 297 h 400"/>
                  <a:gd name="T94" fmla="*/ 533 w 542"/>
                  <a:gd name="T95" fmla="*/ 280 h 400"/>
                  <a:gd name="T96" fmla="*/ 542 w 542"/>
                  <a:gd name="T97" fmla="*/ 255 h 400"/>
                  <a:gd name="T98" fmla="*/ 538 w 542"/>
                  <a:gd name="T99" fmla="*/ 29 h 400"/>
                  <a:gd name="T100" fmla="*/ 522 w 542"/>
                  <a:gd name="T101" fmla="*/ 8 h 400"/>
                  <a:gd name="T102" fmla="*/ 497 w 542"/>
                  <a:gd name="T103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2" h="400">
                    <a:moveTo>
                      <a:pt x="367" y="174"/>
                    </a:moveTo>
                    <a:lnTo>
                      <a:pt x="364" y="174"/>
                    </a:lnTo>
                    <a:lnTo>
                      <a:pt x="360" y="172"/>
                    </a:lnTo>
                    <a:lnTo>
                      <a:pt x="357" y="171"/>
                    </a:lnTo>
                    <a:lnTo>
                      <a:pt x="354" y="169"/>
                    </a:lnTo>
                    <a:lnTo>
                      <a:pt x="351" y="166"/>
                    </a:lnTo>
                    <a:lnTo>
                      <a:pt x="350" y="163"/>
                    </a:lnTo>
                    <a:lnTo>
                      <a:pt x="349" y="159"/>
                    </a:lnTo>
                    <a:lnTo>
                      <a:pt x="348" y="155"/>
                    </a:lnTo>
                    <a:lnTo>
                      <a:pt x="349" y="152"/>
                    </a:lnTo>
                    <a:lnTo>
                      <a:pt x="350" y="148"/>
                    </a:lnTo>
                    <a:lnTo>
                      <a:pt x="351" y="144"/>
                    </a:lnTo>
                    <a:lnTo>
                      <a:pt x="354" y="142"/>
                    </a:lnTo>
                    <a:lnTo>
                      <a:pt x="357" y="140"/>
                    </a:lnTo>
                    <a:lnTo>
                      <a:pt x="360" y="138"/>
                    </a:lnTo>
                    <a:lnTo>
                      <a:pt x="364" y="137"/>
                    </a:lnTo>
                    <a:lnTo>
                      <a:pt x="367" y="137"/>
                    </a:lnTo>
                    <a:lnTo>
                      <a:pt x="372" y="137"/>
                    </a:lnTo>
                    <a:lnTo>
                      <a:pt x="375" y="138"/>
                    </a:lnTo>
                    <a:lnTo>
                      <a:pt x="378" y="140"/>
                    </a:lnTo>
                    <a:lnTo>
                      <a:pt x="381" y="142"/>
                    </a:lnTo>
                    <a:lnTo>
                      <a:pt x="383" y="144"/>
                    </a:lnTo>
                    <a:lnTo>
                      <a:pt x="384" y="148"/>
                    </a:lnTo>
                    <a:lnTo>
                      <a:pt x="385" y="152"/>
                    </a:lnTo>
                    <a:lnTo>
                      <a:pt x="387" y="155"/>
                    </a:lnTo>
                    <a:lnTo>
                      <a:pt x="385" y="159"/>
                    </a:lnTo>
                    <a:lnTo>
                      <a:pt x="384" y="163"/>
                    </a:lnTo>
                    <a:lnTo>
                      <a:pt x="383" y="166"/>
                    </a:lnTo>
                    <a:lnTo>
                      <a:pt x="381" y="169"/>
                    </a:lnTo>
                    <a:lnTo>
                      <a:pt x="378" y="171"/>
                    </a:lnTo>
                    <a:lnTo>
                      <a:pt x="375" y="173"/>
                    </a:lnTo>
                    <a:lnTo>
                      <a:pt x="372" y="174"/>
                    </a:lnTo>
                    <a:lnTo>
                      <a:pt x="367" y="174"/>
                    </a:lnTo>
                    <a:lnTo>
                      <a:pt x="367" y="174"/>
                    </a:lnTo>
                    <a:close/>
                    <a:moveTo>
                      <a:pt x="273" y="174"/>
                    </a:moveTo>
                    <a:lnTo>
                      <a:pt x="269" y="174"/>
                    </a:lnTo>
                    <a:lnTo>
                      <a:pt x="265" y="172"/>
                    </a:lnTo>
                    <a:lnTo>
                      <a:pt x="262" y="171"/>
                    </a:lnTo>
                    <a:lnTo>
                      <a:pt x="259" y="169"/>
                    </a:lnTo>
                    <a:lnTo>
                      <a:pt x="257" y="166"/>
                    </a:lnTo>
                    <a:lnTo>
                      <a:pt x="256" y="163"/>
                    </a:lnTo>
                    <a:lnTo>
                      <a:pt x="254" y="159"/>
                    </a:lnTo>
                    <a:lnTo>
                      <a:pt x="254" y="155"/>
                    </a:lnTo>
                    <a:lnTo>
                      <a:pt x="254" y="152"/>
                    </a:lnTo>
                    <a:lnTo>
                      <a:pt x="256" y="148"/>
                    </a:lnTo>
                    <a:lnTo>
                      <a:pt x="257" y="144"/>
                    </a:lnTo>
                    <a:lnTo>
                      <a:pt x="259" y="142"/>
                    </a:lnTo>
                    <a:lnTo>
                      <a:pt x="262" y="140"/>
                    </a:lnTo>
                    <a:lnTo>
                      <a:pt x="265" y="138"/>
                    </a:lnTo>
                    <a:lnTo>
                      <a:pt x="269" y="137"/>
                    </a:lnTo>
                    <a:lnTo>
                      <a:pt x="273" y="137"/>
                    </a:lnTo>
                    <a:lnTo>
                      <a:pt x="276" y="137"/>
                    </a:lnTo>
                    <a:lnTo>
                      <a:pt x="280" y="138"/>
                    </a:lnTo>
                    <a:lnTo>
                      <a:pt x="284" y="140"/>
                    </a:lnTo>
                    <a:lnTo>
                      <a:pt x="286" y="142"/>
                    </a:lnTo>
                    <a:lnTo>
                      <a:pt x="288" y="144"/>
                    </a:lnTo>
                    <a:lnTo>
                      <a:pt x="290" y="148"/>
                    </a:lnTo>
                    <a:lnTo>
                      <a:pt x="291" y="152"/>
                    </a:lnTo>
                    <a:lnTo>
                      <a:pt x="291" y="155"/>
                    </a:lnTo>
                    <a:lnTo>
                      <a:pt x="291" y="159"/>
                    </a:lnTo>
                    <a:lnTo>
                      <a:pt x="290" y="163"/>
                    </a:lnTo>
                    <a:lnTo>
                      <a:pt x="288" y="166"/>
                    </a:lnTo>
                    <a:lnTo>
                      <a:pt x="286" y="169"/>
                    </a:lnTo>
                    <a:lnTo>
                      <a:pt x="284" y="171"/>
                    </a:lnTo>
                    <a:lnTo>
                      <a:pt x="280" y="173"/>
                    </a:lnTo>
                    <a:lnTo>
                      <a:pt x="276" y="174"/>
                    </a:lnTo>
                    <a:lnTo>
                      <a:pt x="273" y="174"/>
                    </a:lnTo>
                    <a:lnTo>
                      <a:pt x="273" y="174"/>
                    </a:lnTo>
                    <a:close/>
                    <a:moveTo>
                      <a:pt x="177" y="174"/>
                    </a:moveTo>
                    <a:lnTo>
                      <a:pt x="174" y="174"/>
                    </a:lnTo>
                    <a:lnTo>
                      <a:pt x="171" y="172"/>
                    </a:lnTo>
                    <a:lnTo>
                      <a:pt x="168" y="171"/>
                    </a:lnTo>
                    <a:lnTo>
                      <a:pt x="165" y="169"/>
                    </a:lnTo>
                    <a:lnTo>
                      <a:pt x="162" y="166"/>
                    </a:lnTo>
                    <a:lnTo>
                      <a:pt x="160" y="163"/>
                    </a:lnTo>
                    <a:lnTo>
                      <a:pt x="159" y="159"/>
                    </a:lnTo>
                    <a:lnTo>
                      <a:pt x="159" y="155"/>
                    </a:lnTo>
                    <a:lnTo>
                      <a:pt x="159" y="152"/>
                    </a:lnTo>
                    <a:lnTo>
                      <a:pt x="160" y="148"/>
                    </a:lnTo>
                    <a:lnTo>
                      <a:pt x="162" y="144"/>
                    </a:lnTo>
                    <a:lnTo>
                      <a:pt x="165" y="142"/>
                    </a:lnTo>
                    <a:lnTo>
                      <a:pt x="168" y="140"/>
                    </a:lnTo>
                    <a:lnTo>
                      <a:pt x="171" y="138"/>
                    </a:lnTo>
                    <a:lnTo>
                      <a:pt x="174" y="137"/>
                    </a:lnTo>
                    <a:lnTo>
                      <a:pt x="177" y="137"/>
                    </a:lnTo>
                    <a:lnTo>
                      <a:pt x="182" y="137"/>
                    </a:lnTo>
                    <a:lnTo>
                      <a:pt x="185" y="138"/>
                    </a:lnTo>
                    <a:lnTo>
                      <a:pt x="188" y="140"/>
                    </a:lnTo>
                    <a:lnTo>
                      <a:pt x="191" y="142"/>
                    </a:lnTo>
                    <a:lnTo>
                      <a:pt x="193" y="144"/>
                    </a:lnTo>
                    <a:lnTo>
                      <a:pt x="196" y="148"/>
                    </a:lnTo>
                    <a:lnTo>
                      <a:pt x="197" y="152"/>
                    </a:lnTo>
                    <a:lnTo>
                      <a:pt x="197" y="155"/>
                    </a:lnTo>
                    <a:lnTo>
                      <a:pt x="197" y="159"/>
                    </a:lnTo>
                    <a:lnTo>
                      <a:pt x="196" y="163"/>
                    </a:lnTo>
                    <a:lnTo>
                      <a:pt x="193" y="166"/>
                    </a:lnTo>
                    <a:lnTo>
                      <a:pt x="191" y="169"/>
                    </a:lnTo>
                    <a:lnTo>
                      <a:pt x="188" y="171"/>
                    </a:lnTo>
                    <a:lnTo>
                      <a:pt x="185" y="173"/>
                    </a:lnTo>
                    <a:lnTo>
                      <a:pt x="182" y="174"/>
                    </a:lnTo>
                    <a:lnTo>
                      <a:pt x="177" y="174"/>
                    </a:lnTo>
                    <a:lnTo>
                      <a:pt x="177" y="174"/>
                    </a:lnTo>
                    <a:close/>
                    <a:moveTo>
                      <a:pt x="497" y="0"/>
                    </a:moveTo>
                    <a:lnTo>
                      <a:pt x="45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0" y="255"/>
                    </a:lnTo>
                    <a:lnTo>
                      <a:pt x="2" y="264"/>
                    </a:lnTo>
                    <a:lnTo>
                      <a:pt x="5" y="272"/>
                    </a:lnTo>
                    <a:lnTo>
                      <a:pt x="9" y="280"/>
                    </a:lnTo>
                    <a:lnTo>
                      <a:pt x="14" y="287"/>
                    </a:lnTo>
                    <a:lnTo>
                      <a:pt x="22" y="292"/>
                    </a:lnTo>
                    <a:lnTo>
                      <a:pt x="29" y="297"/>
                    </a:lnTo>
                    <a:lnTo>
                      <a:pt x="37" y="300"/>
                    </a:lnTo>
                    <a:lnTo>
                      <a:pt x="45" y="301"/>
                    </a:lnTo>
                    <a:lnTo>
                      <a:pt x="76" y="301"/>
                    </a:lnTo>
                    <a:lnTo>
                      <a:pt x="91" y="301"/>
                    </a:lnTo>
                    <a:lnTo>
                      <a:pt x="167" y="301"/>
                    </a:lnTo>
                    <a:lnTo>
                      <a:pt x="169" y="301"/>
                    </a:lnTo>
                    <a:lnTo>
                      <a:pt x="172" y="302"/>
                    </a:lnTo>
                    <a:lnTo>
                      <a:pt x="174" y="303"/>
                    </a:lnTo>
                    <a:lnTo>
                      <a:pt x="176" y="305"/>
                    </a:lnTo>
                    <a:lnTo>
                      <a:pt x="178" y="307"/>
                    </a:lnTo>
                    <a:lnTo>
                      <a:pt x="180" y="310"/>
                    </a:lnTo>
                    <a:lnTo>
                      <a:pt x="181" y="313"/>
                    </a:lnTo>
                    <a:lnTo>
                      <a:pt x="182" y="316"/>
                    </a:lnTo>
                    <a:lnTo>
                      <a:pt x="182" y="400"/>
                    </a:lnTo>
                    <a:lnTo>
                      <a:pt x="278" y="305"/>
                    </a:lnTo>
                    <a:lnTo>
                      <a:pt x="280" y="303"/>
                    </a:lnTo>
                    <a:lnTo>
                      <a:pt x="283" y="302"/>
                    </a:lnTo>
                    <a:lnTo>
                      <a:pt x="286" y="301"/>
                    </a:lnTo>
                    <a:lnTo>
                      <a:pt x="288" y="301"/>
                    </a:lnTo>
                    <a:lnTo>
                      <a:pt x="497" y="301"/>
                    </a:lnTo>
                    <a:lnTo>
                      <a:pt x="506" y="300"/>
                    </a:lnTo>
                    <a:lnTo>
                      <a:pt x="513" y="297"/>
                    </a:lnTo>
                    <a:lnTo>
                      <a:pt x="522" y="292"/>
                    </a:lnTo>
                    <a:lnTo>
                      <a:pt x="528" y="287"/>
                    </a:lnTo>
                    <a:lnTo>
                      <a:pt x="533" y="280"/>
                    </a:lnTo>
                    <a:lnTo>
                      <a:pt x="538" y="272"/>
                    </a:lnTo>
                    <a:lnTo>
                      <a:pt x="541" y="264"/>
                    </a:lnTo>
                    <a:lnTo>
                      <a:pt x="542" y="255"/>
                    </a:lnTo>
                    <a:lnTo>
                      <a:pt x="542" y="45"/>
                    </a:lnTo>
                    <a:lnTo>
                      <a:pt x="541" y="36"/>
                    </a:lnTo>
                    <a:lnTo>
                      <a:pt x="538" y="29"/>
                    </a:lnTo>
                    <a:lnTo>
                      <a:pt x="533" y="21"/>
                    </a:lnTo>
                    <a:lnTo>
                      <a:pt x="528" y="14"/>
                    </a:lnTo>
                    <a:lnTo>
                      <a:pt x="522" y="8"/>
                    </a:lnTo>
                    <a:lnTo>
                      <a:pt x="513" y="4"/>
                    </a:lnTo>
                    <a:lnTo>
                      <a:pt x="506" y="1"/>
                    </a:lnTo>
                    <a:lnTo>
                      <a:pt x="497" y="0"/>
                    </a:lnTo>
                    <a:lnTo>
                      <a:pt x="4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84" name="Freeform 3886" descr="Icon of magnifying glass representing search. ">
              <a:extLst>
                <a:ext uri="{FF2B5EF4-FFF2-40B4-BE49-F238E27FC236}">
                  <a16:creationId xmlns:a16="http://schemas.microsoft.com/office/drawing/2014/main" id="{2B453809-AC24-442B-B244-177AAA68E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502" y="2307776"/>
              <a:ext cx="391402" cy="389239"/>
            </a:xfrm>
            <a:custGeom>
              <a:avLst/>
              <a:gdLst>
                <a:gd name="T0" fmla="*/ 268 w 902"/>
                <a:gd name="T1" fmla="*/ 575 h 901"/>
                <a:gd name="T2" fmla="*/ 207 w 902"/>
                <a:gd name="T3" fmla="*/ 555 h 901"/>
                <a:gd name="T4" fmla="*/ 155 w 902"/>
                <a:gd name="T5" fmla="*/ 520 h 901"/>
                <a:gd name="T6" fmla="*/ 112 w 902"/>
                <a:gd name="T7" fmla="*/ 475 h 901"/>
                <a:gd name="T8" fmla="*/ 81 w 902"/>
                <a:gd name="T9" fmla="*/ 422 h 901"/>
                <a:gd name="T10" fmla="*/ 64 w 902"/>
                <a:gd name="T11" fmla="*/ 360 h 901"/>
                <a:gd name="T12" fmla="*/ 61 w 902"/>
                <a:gd name="T13" fmla="*/ 294 h 901"/>
                <a:gd name="T14" fmla="*/ 76 w 902"/>
                <a:gd name="T15" fmla="*/ 231 h 901"/>
                <a:gd name="T16" fmla="*/ 104 w 902"/>
                <a:gd name="T17" fmla="*/ 175 h 901"/>
                <a:gd name="T18" fmla="*/ 145 w 902"/>
                <a:gd name="T19" fmla="*/ 128 h 901"/>
                <a:gd name="T20" fmla="*/ 197 w 902"/>
                <a:gd name="T21" fmla="*/ 92 h 901"/>
                <a:gd name="T22" fmla="*/ 256 w 902"/>
                <a:gd name="T23" fmla="*/ 69 h 901"/>
                <a:gd name="T24" fmla="*/ 320 w 902"/>
                <a:gd name="T25" fmla="*/ 60 h 901"/>
                <a:gd name="T26" fmla="*/ 385 w 902"/>
                <a:gd name="T27" fmla="*/ 69 h 901"/>
                <a:gd name="T28" fmla="*/ 444 w 902"/>
                <a:gd name="T29" fmla="*/ 92 h 901"/>
                <a:gd name="T30" fmla="*/ 495 w 902"/>
                <a:gd name="T31" fmla="*/ 128 h 901"/>
                <a:gd name="T32" fmla="*/ 537 w 902"/>
                <a:gd name="T33" fmla="*/ 175 h 901"/>
                <a:gd name="T34" fmla="*/ 564 w 902"/>
                <a:gd name="T35" fmla="*/ 231 h 901"/>
                <a:gd name="T36" fmla="*/ 579 w 902"/>
                <a:gd name="T37" fmla="*/ 294 h 901"/>
                <a:gd name="T38" fmla="*/ 577 w 902"/>
                <a:gd name="T39" fmla="*/ 360 h 901"/>
                <a:gd name="T40" fmla="*/ 560 w 902"/>
                <a:gd name="T41" fmla="*/ 422 h 901"/>
                <a:gd name="T42" fmla="*/ 529 w 902"/>
                <a:gd name="T43" fmla="*/ 475 h 901"/>
                <a:gd name="T44" fmla="*/ 486 w 902"/>
                <a:gd name="T45" fmla="*/ 520 h 901"/>
                <a:gd name="T46" fmla="*/ 432 w 902"/>
                <a:gd name="T47" fmla="*/ 555 h 901"/>
                <a:gd name="T48" fmla="*/ 372 w 902"/>
                <a:gd name="T49" fmla="*/ 575 h 901"/>
                <a:gd name="T50" fmla="*/ 320 w 902"/>
                <a:gd name="T51" fmla="*/ 580 h 901"/>
                <a:gd name="T52" fmla="*/ 591 w 902"/>
                <a:gd name="T53" fmla="*/ 491 h 901"/>
                <a:gd name="T54" fmla="*/ 621 w 902"/>
                <a:gd name="T55" fmla="*/ 430 h 901"/>
                <a:gd name="T56" fmla="*/ 637 w 902"/>
                <a:gd name="T57" fmla="*/ 363 h 901"/>
                <a:gd name="T58" fmla="*/ 638 w 902"/>
                <a:gd name="T59" fmla="*/ 288 h 901"/>
                <a:gd name="T60" fmla="*/ 621 w 902"/>
                <a:gd name="T61" fmla="*/ 211 h 901"/>
                <a:gd name="T62" fmla="*/ 586 w 902"/>
                <a:gd name="T63" fmla="*/ 142 h 901"/>
                <a:gd name="T64" fmla="*/ 535 w 902"/>
                <a:gd name="T65" fmla="*/ 83 h 901"/>
                <a:gd name="T66" fmla="*/ 473 w 902"/>
                <a:gd name="T67" fmla="*/ 39 h 901"/>
                <a:gd name="T68" fmla="*/ 400 w 902"/>
                <a:gd name="T69" fmla="*/ 10 h 901"/>
                <a:gd name="T70" fmla="*/ 320 w 902"/>
                <a:gd name="T71" fmla="*/ 0 h 901"/>
                <a:gd name="T72" fmla="*/ 241 w 902"/>
                <a:gd name="T73" fmla="*/ 10 h 901"/>
                <a:gd name="T74" fmla="*/ 168 w 902"/>
                <a:gd name="T75" fmla="*/ 39 h 901"/>
                <a:gd name="T76" fmla="*/ 105 w 902"/>
                <a:gd name="T77" fmla="*/ 83 h 901"/>
                <a:gd name="T78" fmla="*/ 55 w 902"/>
                <a:gd name="T79" fmla="*/ 142 h 901"/>
                <a:gd name="T80" fmla="*/ 20 w 902"/>
                <a:gd name="T81" fmla="*/ 211 h 901"/>
                <a:gd name="T82" fmla="*/ 1 w 902"/>
                <a:gd name="T83" fmla="*/ 288 h 901"/>
                <a:gd name="T84" fmla="*/ 3 w 902"/>
                <a:gd name="T85" fmla="*/ 369 h 901"/>
                <a:gd name="T86" fmla="*/ 25 w 902"/>
                <a:gd name="T87" fmla="*/ 445 h 901"/>
                <a:gd name="T88" fmla="*/ 64 w 902"/>
                <a:gd name="T89" fmla="*/ 512 h 901"/>
                <a:gd name="T90" fmla="*/ 117 w 902"/>
                <a:gd name="T91" fmla="*/ 568 h 901"/>
                <a:gd name="T92" fmla="*/ 182 w 902"/>
                <a:gd name="T93" fmla="*/ 608 h 901"/>
                <a:gd name="T94" fmla="*/ 256 w 902"/>
                <a:gd name="T95" fmla="*/ 634 h 901"/>
                <a:gd name="T96" fmla="*/ 335 w 902"/>
                <a:gd name="T97" fmla="*/ 641 h 901"/>
                <a:gd name="T98" fmla="*/ 405 w 902"/>
                <a:gd name="T99" fmla="*/ 630 h 901"/>
                <a:gd name="T100" fmla="*/ 468 w 902"/>
                <a:gd name="T101" fmla="*/ 604 h 901"/>
                <a:gd name="T102" fmla="*/ 525 w 902"/>
                <a:gd name="T103" fmla="*/ 567 h 901"/>
                <a:gd name="T104" fmla="*/ 871 w 902"/>
                <a:gd name="T105" fmla="*/ 901 h 901"/>
                <a:gd name="T106" fmla="*/ 897 w 902"/>
                <a:gd name="T107" fmla="*/ 888 h 901"/>
                <a:gd name="T108" fmla="*/ 899 w 902"/>
                <a:gd name="T109" fmla="*/ 86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2" h="901">
                  <a:moveTo>
                    <a:pt x="320" y="580"/>
                  </a:moveTo>
                  <a:lnTo>
                    <a:pt x="307" y="580"/>
                  </a:lnTo>
                  <a:lnTo>
                    <a:pt x="294" y="579"/>
                  </a:lnTo>
                  <a:lnTo>
                    <a:pt x="281" y="577"/>
                  </a:lnTo>
                  <a:lnTo>
                    <a:pt x="268" y="575"/>
                  </a:lnTo>
                  <a:lnTo>
                    <a:pt x="256" y="572"/>
                  </a:lnTo>
                  <a:lnTo>
                    <a:pt x="243" y="569"/>
                  </a:lnTo>
                  <a:lnTo>
                    <a:pt x="231" y="564"/>
                  </a:lnTo>
                  <a:lnTo>
                    <a:pt x="219" y="560"/>
                  </a:lnTo>
                  <a:lnTo>
                    <a:pt x="207" y="555"/>
                  </a:lnTo>
                  <a:lnTo>
                    <a:pt x="197" y="549"/>
                  </a:lnTo>
                  <a:lnTo>
                    <a:pt x="186" y="543"/>
                  </a:lnTo>
                  <a:lnTo>
                    <a:pt x="175" y="535"/>
                  </a:lnTo>
                  <a:lnTo>
                    <a:pt x="164" y="529"/>
                  </a:lnTo>
                  <a:lnTo>
                    <a:pt x="155" y="520"/>
                  </a:lnTo>
                  <a:lnTo>
                    <a:pt x="145" y="513"/>
                  </a:lnTo>
                  <a:lnTo>
                    <a:pt x="136" y="504"/>
                  </a:lnTo>
                  <a:lnTo>
                    <a:pt x="128" y="495"/>
                  </a:lnTo>
                  <a:lnTo>
                    <a:pt x="119" y="486"/>
                  </a:lnTo>
                  <a:lnTo>
                    <a:pt x="112" y="475"/>
                  </a:lnTo>
                  <a:lnTo>
                    <a:pt x="104" y="466"/>
                  </a:lnTo>
                  <a:lnTo>
                    <a:pt x="98" y="455"/>
                  </a:lnTo>
                  <a:lnTo>
                    <a:pt x="91" y="444"/>
                  </a:lnTo>
                  <a:lnTo>
                    <a:pt x="86" y="432"/>
                  </a:lnTo>
                  <a:lnTo>
                    <a:pt x="81" y="422"/>
                  </a:lnTo>
                  <a:lnTo>
                    <a:pt x="76" y="410"/>
                  </a:lnTo>
                  <a:lnTo>
                    <a:pt x="72" y="397"/>
                  </a:lnTo>
                  <a:lnTo>
                    <a:pt x="69" y="385"/>
                  </a:lnTo>
                  <a:lnTo>
                    <a:pt x="66" y="372"/>
                  </a:lnTo>
                  <a:lnTo>
                    <a:pt x="64" y="360"/>
                  </a:lnTo>
                  <a:lnTo>
                    <a:pt x="61" y="347"/>
                  </a:lnTo>
                  <a:lnTo>
                    <a:pt x="60" y="334"/>
                  </a:lnTo>
                  <a:lnTo>
                    <a:pt x="60" y="320"/>
                  </a:lnTo>
                  <a:lnTo>
                    <a:pt x="60" y="307"/>
                  </a:lnTo>
                  <a:lnTo>
                    <a:pt x="61" y="294"/>
                  </a:lnTo>
                  <a:lnTo>
                    <a:pt x="64" y="281"/>
                  </a:lnTo>
                  <a:lnTo>
                    <a:pt x="66" y="268"/>
                  </a:lnTo>
                  <a:lnTo>
                    <a:pt x="69" y="256"/>
                  </a:lnTo>
                  <a:lnTo>
                    <a:pt x="72" y="243"/>
                  </a:lnTo>
                  <a:lnTo>
                    <a:pt x="76" y="231"/>
                  </a:lnTo>
                  <a:lnTo>
                    <a:pt x="81" y="219"/>
                  </a:lnTo>
                  <a:lnTo>
                    <a:pt x="86" y="207"/>
                  </a:lnTo>
                  <a:lnTo>
                    <a:pt x="91" y="197"/>
                  </a:lnTo>
                  <a:lnTo>
                    <a:pt x="98" y="186"/>
                  </a:lnTo>
                  <a:lnTo>
                    <a:pt x="104" y="175"/>
                  </a:lnTo>
                  <a:lnTo>
                    <a:pt x="112" y="164"/>
                  </a:lnTo>
                  <a:lnTo>
                    <a:pt x="119" y="155"/>
                  </a:lnTo>
                  <a:lnTo>
                    <a:pt x="128" y="145"/>
                  </a:lnTo>
                  <a:lnTo>
                    <a:pt x="136" y="137"/>
                  </a:lnTo>
                  <a:lnTo>
                    <a:pt x="145" y="128"/>
                  </a:lnTo>
                  <a:lnTo>
                    <a:pt x="155" y="119"/>
                  </a:lnTo>
                  <a:lnTo>
                    <a:pt x="164" y="112"/>
                  </a:lnTo>
                  <a:lnTo>
                    <a:pt x="175" y="104"/>
                  </a:lnTo>
                  <a:lnTo>
                    <a:pt x="186" y="98"/>
                  </a:lnTo>
                  <a:lnTo>
                    <a:pt x="197" y="92"/>
                  </a:lnTo>
                  <a:lnTo>
                    <a:pt x="207" y="86"/>
                  </a:lnTo>
                  <a:lnTo>
                    <a:pt x="219" y="81"/>
                  </a:lnTo>
                  <a:lnTo>
                    <a:pt x="231" y="77"/>
                  </a:lnTo>
                  <a:lnTo>
                    <a:pt x="243" y="72"/>
                  </a:lnTo>
                  <a:lnTo>
                    <a:pt x="256" y="69"/>
                  </a:lnTo>
                  <a:lnTo>
                    <a:pt x="268" y="66"/>
                  </a:lnTo>
                  <a:lnTo>
                    <a:pt x="281" y="64"/>
                  </a:lnTo>
                  <a:lnTo>
                    <a:pt x="294" y="61"/>
                  </a:lnTo>
                  <a:lnTo>
                    <a:pt x="307" y="60"/>
                  </a:lnTo>
                  <a:lnTo>
                    <a:pt x="320" y="60"/>
                  </a:lnTo>
                  <a:lnTo>
                    <a:pt x="334" y="60"/>
                  </a:lnTo>
                  <a:lnTo>
                    <a:pt x="347" y="61"/>
                  </a:lnTo>
                  <a:lnTo>
                    <a:pt x="360" y="64"/>
                  </a:lnTo>
                  <a:lnTo>
                    <a:pt x="372" y="66"/>
                  </a:lnTo>
                  <a:lnTo>
                    <a:pt x="385" y="69"/>
                  </a:lnTo>
                  <a:lnTo>
                    <a:pt x="397" y="72"/>
                  </a:lnTo>
                  <a:lnTo>
                    <a:pt x="410" y="77"/>
                  </a:lnTo>
                  <a:lnTo>
                    <a:pt x="422" y="81"/>
                  </a:lnTo>
                  <a:lnTo>
                    <a:pt x="432" y="86"/>
                  </a:lnTo>
                  <a:lnTo>
                    <a:pt x="444" y="92"/>
                  </a:lnTo>
                  <a:lnTo>
                    <a:pt x="455" y="98"/>
                  </a:lnTo>
                  <a:lnTo>
                    <a:pt x="466" y="104"/>
                  </a:lnTo>
                  <a:lnTo>
                    <a:pt x="475" y="112"/>
                  </a:lnTo>
                  <a:lnTo>
                    <a:pt x="486" y="119"/>
                  </a:lnTo>
                  <a:lnTo>
                    <a:pt x="495" y="128"/>
                  </a:lnTo>
                  <a:lnTo>
                    <a:pt x="504" y="137"/>
                  </a:lnTo>
                  <a:lnTo>
                    <a:pt x="513" y="145"/>
                  </a:lnTo>
                  <a:lnTo>
                    <a:pt x="522" y="155"/>
                  </a:lnTo>
                  <a:lnTo>
                    <a:pt x="529" y="164"/>
                  </a:lnTo>
                  <a:lnTo>
                    <a:pt x="537" y="175"/>
                  </a:lnTo>
                  <a:lnTo>
                    <a:pt x="543" y="186"/>
                  </a:lnTo>
                  <a:lnTo>
                    <a:pt x="549" y="197"/>
                  </a:lnTo>
                  <a:lnTo>
                    <a:pt x="555" y="207"/>
                  </a:lnTo>
                  <a:lnTo>
                    <a:pt x="560" y="219"/>
                  </a:lnTo>
                  <a:lnTo>
                    <a:pt x="564" y="231"/>
                  </a:lnTo>
                  <a:lnTo>
                    <a:pt x="569" y="243"/>
                  </a:lnTo>
                  <a:lnTo>
                    <a:pt x="572" y="256"/>
                  </a:lnTo>
                  <a:lnTo>
                    <a:pt x="575" y="268"/>
                  </a:lnTo>
                  <a:lnTo>
                    <a:pt x="577" y="281"/>
                  </a:lnTo>
                  <a:lnTo>
                    <a:pt x="579" y="294"/>
                  </a:lnTo>
                  <a:lnTo>
                    <a:pt x="580" y="307"/>
                  </a:lnTo>
                  <a:lnTo>
                    <a:pt x="580" y="320"/>
                  </a:lnTo>
                  <a:lnTo>
                    <a:pt x="580" y="334"/>
                  </a:lnTo>
                  <a:lnTo>
                    <a:pt x="579" y="347"/>
                  </a:lnTo>
                  <a:lnTo>
                    <a:pt x="577" y="360"/>
                  </a:lnTo>
                  <a:lnTo>
                    <a:pt x="575" y="372"/>
                  </a:lnTo>
                  <a:lnTo>
                    <a:pt x="572" y="385"/>
                  </a:lnTo>
                  <a:lnTo>
                    <a:pt x="569" y="397"/>
                  </a:lnTo>
                  <a:lnTo>
                    <a:pt x="564" y="410"/>
                  </a:lnTo>
                  <a:lnTo>
                    <a:pt x="560" y="422"/>
                  </a:lnTo>
                  <a:lnTo>
                    <a:pt x="555" y="432"/>
                  </a:lnTo>
                  <a:lnTo>
                    <a:pt x="549" y="444"/>
                  </a:lnTo>
                  <a:lnTo>
                    <a:pt x="543" y="455"/>
                  </a:lnTo>
                  <a:lnTo>
                    <a:pt x="537" y="466"/>
                  </a:lnTo>
                  <a:lnTo>
                    <a:pt x="529" y="475"/>
                  </a:lnTo>
                  <a:lnTo>
                    <a:pt x="522" y="486"/>
                  </a:lnTo>
                  <a:lnTo>
                    <a:pt x="513" y="495"/>
                  </a:lnTo>
                  <a:lnTo>
                    <a:pt x="504" y="504"/>
                  </a:lnTo>
                  <a:lnTo>
                    <a:pt x="495" y="513"/>
                  </a:lnTo>
                  <a:lnTo>
                    <a:pt x="486" y="520"/>
                  </a:lnTo>
                  <a:lnTo>
                    <a:pt x="475" y="529"/>
                  </a:lnTo>
                  <a:lnTo>
                    <a:pt x="466" y="535"/>
                  </a:lnTo>
                  <a:lnTo>
                    <a:pt x="455" y="543"/>
                  </a:lnTo>
                  <a:lnTo>
                    <a:pt x="444" y="549"/>
                  </a:lnTo>
                  <a:lnTo>
                    <a:pt x="432" y="555"/>
                  </a:lnTo>
                  <a:lnTo>
                    <a:pt x="422" y="560"/>
                  </a:lnTo>
                  <a:lnTo>
                    <a:pt x="410" y="564"/>
                  </a:lnTo>
                  <a:lnTo>
                    <a:pt x="397" y="569"/>
                  </a:lnTo>
                  <a:lnTo>
                    <a:pt x="385" y="572"/>
                  </a:lnTo>
                  <a:lnTo>
                    <a:pt x="372" y="575"/>
                  </a:lnTo>
                  <a:lnTo>
                    <a:pt x="360" y="577"/>
                  </a:lnTo>
                  <a:lnTo>
                    <a:pt x="347" y="579"/>
                  </a:lnTo>
                  <a:lnTo>
                    <a:pt x="334" y="580"/>
                  </a:lnTo>
                  <a:lnTo>
                    <a:pt x="320" y="580"/>
                  </a:lnTo>
                  <a:lnTo>
                    <a:pt x="320" y="580"/>
                  </a:lnTo>
                  <a:close/>
                  <a:moveTo>
                    <a:pt x="893" y="851"/>
                  </a:moveTo>
                  <a:lnTo>
                    <a:pt x="567" y="525"/>
                  </a:lnTo>
                  <a:lnTo>
                    <a:pt x="575" y="514"/>
                  </a:lnTo>
                  <a:lnTo>
                    <a:pt x="584" y="503"/>
                  </a:lnTo>
                  <a:lnTo>
                    <a:pt x="591" y="491"/>
                  </a:lnTo>
                  <a:lnTo>
                    <a:pt x="598" y="480"/>
                  </a:lnTo>
                  <a:lnTo>
                    <a:pt x="604" y="468"/>
                  </a:lnTo>
                  <a:lnTo>
                    <a:pt x="611" y="456"/>
                  </a:lnTo>
                  <a:lnTo>
                    <a:pt x="616" y="443"/>
                  </a:lnTo>
                  <a:lnTo>
                    <a:pt x="621" y="430"/>
                  </a:lnTo>
                  <a:lnTo>
                    <a:pt x="626" y="417"/>
                  </a:lnTo>
                  <a:lnTo>
                    <a:pt x="630" y="405"/>
                  </a:lnTo>
                  <a:lnTo>
                    <a:pt x="633" y="391"/>
                  </a:lnTo>
                  <a:lnTo>
                    <a:pt x="635" y="377"/>
                  </a:lnTo>
                  <a:lnTo>
                    <a:pt x="637" y="363"/>
                  </a:lnTo>
                  <a:lnTo>
                    <a:pt x="639" y="349"/>
                  </a:lnTo>
                  <a:lnTo>
                    <a:pt x="641" y="335"/>
                  </a:lnTo>
                  <a:lnTo>
                    <a:pt x="641" y="320"/>
                  </a:lnTo>
                  <a:lnTo>
                    <a:pt x="641" y="304"/>
                  </a:lnTo>
                  <a:lnTo>
                    <a:pt x="638" y="288"/>
                  </a:lnTo>
                  <a:lnTo>
                    <a:pt x="637" y="272"/>
                  </a:lnTo>
                  <a:lnTo>
                    <a:pt x="634" y="256"/>
                  </a:lnTo>
                  <a:lnTo>
                    <a:pt x="631" y="241"/>
                  </a:lnTo>
                  <a:lnTo>
                    <a:pt x="627" y="226"/>
                  </a:lnTo>
                  <a:lnTo>
                    <a:pt x="621" y="211"/>
                  </a:lnTo>
                  <a:lnTo>
                    <a:pt x="616" y="196"/>
                  </a:lnTo>
                  <a:lnTo>
                    <a:pt x="609" y="182"/>
                  </a:lnTo>
                  <a:lnTo>
                    <a:pt x="602" y="168"/>
                  </a:lnTo>
                  <a:lnTo>
                    <a:pt x="594" y="155"/>
                  </a:lnTo>
                  <a:lnTo>
                    <a:pt x="586" y="142"/>
                  </a:lnTo>
                  <a:lnTo>
                    <a:pt x="577" y="129"/>
                  </a:lnTo>
                  <a:lnTo>
                    <a:pt x="568" y="117"/>
                  </a:lnTo>
                  <a:lnTo>
                    <a:pt x="557" y="105"/>
                  </a:lnTo>
                  <a:lnTo>
                    <a:pt x="546" y="94"/>
                  </a:lnTo>
                  <a:lnTo>
                    <a:pt x="535" y="83"/>
                  </a:lnTo>
                  <a:lnTo>
                    <a:pt x="524" y="73"/>
                  </a:lnTo>
                  <a:lnTo>
                    <a:pt x="512" y="64"/>
                  </a:lnTo>
                  <a:lnTo>
                    <a:pt x="499" y="55"/>
                  </a:lnTo>
                  <a:lnTo>
                    <a:pt x="486" y="46"/>
                  </a:lnTo>
                  <a:lnTo>
                    <a:pt x="473" y="39"/>
                  </a:lnTo>
                  <a:lnTo>
                    <a:pt x="459" y="31"/>
                  </a:lnTo>
                  <a:lnTo>
                    <a:pt x="445" y="25"/>
                  </a:lnTo>
                  <a:lnTo>
                    <a:pt x="430" y="20"/>
                  </a:lnTo>
                  <a:lnTo>
                    <a:pt x="415" y="14"/>
                  </a:lnTo>
                  <a:lnTo>
                    <a:pt x="400" y="10"/>
                  </a:lnTo>
                  <a:lnTo>
                    <a:pt x="385" y="7"/>
                  </a:lnTo>
                  <a:lnTo>
                    <a:pt x="369" y="4"/>
                  </a:lnTo>
                  <a:lnTo>
                    <a:pt x="353" y="1"/>
                  </a:lnTo>
                  <a:lnTo>
                    <a:pt x="337" y="0"/>
                  </a:lnTo>
                  <a:lnTo>
                    <a:pt x="320" y="0"/>
                  </a:lnTo>
                  <a:lnTo>
                    <a:pt x="304" y="0"/>
                  </a:lnTo>
                  <a:lnTo>
                    <a:pt x="288" y="1"/>
                  </a:lnTo>
                  <a:lnTo>
                    <a:pt x="272" y="4"/>
                  </a:lnTo>
                  <a:lnTo>
                    <a:pt x="256" y="7"/>
                  </a:lnTo>
                  <a:lnTo>
                    <a:pt x="241" y="10"/>
                  </a:lnTo>
                  <a:lnTo>
                    <a:pt x="225" y="14"/>
                  </a:lnTo>
                  <a:lnTo>
                    <a:pt x="210" y="20"/>
                  </a:lnTo>
                  <a:lnTo>
                    <a:pt x="195" y="25"/>
                  </a:lnTo>
                  <a:lnTo>
                    <a:pt x="182" y="31"/>
                  </a:lnTo>
                  <a:lnTo>
                    <a:pt x="168" y="39"/>
                  </a:lnTo>
                  <a:lnTo>
                    <a:pt x="155" y="46"/>
                  </a:lnTo>
                  <a:lnTo>
                    <a:pt x="142" y="55"/>
                  </a:lnTo>
                  <a:lnTo>
                    <a:pt x="129" y="64"/>
                  </a:lnTo>
                  <a:lnTo>
                    <a:pt x="117" y="73"/>
                  </a:lnTo>
                  <a:lnTo>
                    <a:pt x="105" y="83"/>
                  </a:lnTo>
                  <a:lnTo>
                    <a:pt x="94" y="94"/>
                  </a:lnTo>
                  <a:lnTo>
                    <a:pt x="84" y="105"/>
                  </a:lnTo>
                  <a:lnTo>
                    <a:pt x="73" y="117"/>
                  </a:lnTo>
                  <a:lnTo>
                    <a:pt x="64" y="129"/>
                  </a:lnTo>
                  <a:lnTo>
                    <a:pt x="55" y="142"/>
                  </a:lnTo>
                  <a:lnTo>
                    <a:pt x="46" y="155"/>
                  </a:lnTo>
                  <a:lnTo>
                    <a:pt x="39" y="168"/>
                  </a:lnTo>
                  <a:lnTo>
                    <a:pt x="31" y="182"/>
                  </a:lnTo>
                  <a:lnTo>
                    <a:pt x="25" y="196"/>
                  </a:lnTo>
                  <a:lnTo>
                    <a:pt x="20" y="211"/>
                  </a:lnTo>
                  <a:lnTo>
                    <a:pt x="14" y="226"/>
                  </a:lnTo>
                  <a:lnTo>
                    <a:pt x="10" y="241"/>
                  </a:lnTo>
                  <a:lnTo>
                    <a:pt x="7" y="256"/>
                  </a:lnTo>
                  <a:lnTo>
                    <a:pt x="3" y="272"/>
                  </a:lnTo>
                  <a:lnTo>
                    <a:pt x="1" y="288"/>
                  </a:lnTo>
                  <a:lnTo>
                    <a:pt x="0" y="304"/>
                  </a:lnTo>
                  <a:lnTo>
                    <a:pt x="0" y="320"/>
                  </a:lnTo>
                  <a:lnTo>
                    <a:pt x="0" y="337"/>
                  </a:lnTo>
                  <a:lnTo>
                    <a:pt x="1" y="353"/>
                  </a:lnTo>
                  <a:lnTo>
                    <a:pt x="3" y="369"/>
                  </a:lnTo>
                  <a:lnTo>
                    <a:pt x="7" y="385"/>
                  </a:lnTo>
                  <a:lnTo>
                    <a:pt x="10" y="400"/>
                  </a:lnTo>
                  <a:lnTo>
                    <a:pt x="14" y="415"/>
                  </a:lnTo>
                  <a:lnTo>
                    <a:pt x="20" y="430"/>
                  </a:lnTo>
                  <a:lnTo>
                    <a:pt x="25" y="445"/>
                  </a:lnTo>
                  <a:lnTo>
                    <a:pt x="31" y="459"/>
                  </a:lnTo>
                  <a:lnTo>
                    <a:pt x="39" y="473"/>
                  </a:lnTo>
                  <a:lnTo>
                    <a:pt x="46" y="486"/>
                  </a:lnTo>
                  <a:lnTo>
                    <a:pt x="55" y="499"/>
                  </a:lnTo>
                  <a:lnTo>
                    <a:pt x="64" y="512"/>
                  </a:lnTo>
                  <a:lnTo>
                    <a:pt x="73" y="524"/>
                  </a:lnTo>
                  <a:lnTo>
                    <a:pt x="84" y="535"/>
                  </a:lnTo>
                  <a:lnTo>
                    <a:pt x="94" y="546"/>
                  </a:lnTo>
                  <a:lnTo>
                    <a:pt x="105" y="557"/>
                  </a:lnTo>
                  <a:lnTo>
                    <a:pt x="117" y="568"/>
                  </a:lnTo>
                  <a:lnTo>
                    <a:pt x="129" y="577"/>
                  </a:lnTo>
                  <a:lnTo>
                    <a:pt x="142" y="586"/>
                  </a:lnTo>
                  <a:lnTo>
                    <a:pt x="155" y="594"/>
                  </a:lnTo>
                  <a:lnTo>
                    <a:pt x="168" y="602"/>
                  </a:lnTo>
                  <a:lnTo>
                    <a:pt x="182" y="608"/>
                  </a:lnTo>
                  <a:lnTo>
                    <a:pt x="195" y="615"/>
                  </a:lnTo>
                  <a:lnTo>
                    <a:pt x="210" y="621"/>
                  </a:lnTo>
                  <a:lnTo>
                    <a:pt x="225" y="627"/>
                  </a:lnTo>
                  <a:lnTo>
                    <a:pt x="241" y="631"/>
                  </a:lnTo>
                  <a:lnTo>
                    <a:pt x="256" y="634"/>
                  </a:lnTo>
                  <a:lnTo>
                    <a:pt x="272" y="637"/>
                  </a:lnTo>
                  <a:lnTo>
                    <a:pt x="288" y="638"/>
                  </a:lnTo>
                  <a:lnTo>
                    <a:pt x="304" y="641"/>
                  </a:lnTo>
                  <a:lnTo>
                    <a:pt x="320" y="641"/>
                  </a:lnTo>
                  <a:lnTo>
                    <a:pt x="335" y="641"/>
                  </a:lnTo>
                  <a:lnTo>
                    <a:pt x="349" y="639"/>
                  </a:lnTo>
                  <a:lnTo>
                    <a:pt x="363" y="637"/>
                  </a:lnTo>
                  <a:lnTo>
                    <a:pt x="377" y="635"/>
                  </a:lnTo>
                  <a:lnTo>
                    <a:pt x="391" y="633"/>
                  </a:lnTo>
                  <a:lnTo>
                    <a:pt x="405" y="630"/>
                  </a:lnTo>
                  <a:lnTo>
                    <a:pt x="417" y="625"/>
                  </a:lnTo>
                  <a:lnTo>
                    <a:pt x="430" y="621"/>
                  </a:lnTo>
                  <a:lnTo>
                    <a:pt x="443" y="616"/>
                  </a:lnTo>
                  <a:lnTo>
                    <a:pt x="456" y="610"/>
                  </a:lnTo>
                  <a:lnTo>
                    <a:pt x="468" y="604"/>
                  </a:lnTo>
                  <a:lnTo>
                    <a:pt x="480" y="598"/>
                  </a:lnTo>
                  <a:lnTo>
                    <a:pt x="491" y="591"/>
                  </a:lnTo>
                  <a:lnTo>
                    <a:pt x="503" y="584"/>
                  </a:lnTo>
                  <a:lnTo>
                    <a:pt x="514" y="575"/>
                  </a:lnTo>
                  <a:lnTo>
                    <a:pt x="525" y="567"/>
                  </a:lnTo>
                  <a:lnTo>
                    <a:pt x="851" y="892"/>
                  </a:lnTo>
                  <a:lnTo>
                    <a:pt x="855" y="897"/>
                  </a:lnTo>
                  <a:lnTo>
                    <a:pt x="860" y="899"/>
                  </a:lnTo>
                  <a:lnTo>
                    <a:pt x="866" y="901"/>
                  </a:lnTo>
                  <a:lnTo>
                    <a:pt x="871" y="901"/>
                  </a:lnTo>
                  <a:lnTo>
                    <a:pt x="878" y="901"/>
                  </a:lnTo>
                  <a:lnTo>
                    <a:pt x="883" y="899"/>
                  </a:lnTo>
                  <a:lnTo>
                    <a:pt x="888" y="897"/>
                  </a:lnTo>
                  <a:lnTo>
                    <a:pt x="893" y="892"/>
                  </a:lnTo>
                  <a:lnTo>
                    <a:pt x="897" y="888"/>
                  </a:lnTo>
                  <a:lnTo>
                    <a:pt x="899" y="883"/>
                  </a:lnTo>
                  <a:lnTo>
                    <a:pt x="901" y="877"/>
                  </a:lnTo>
                  <a:lnTo>
                    <a:pt x="902" y="871"/>
                  </a:lnTo>
                  <a:lnTo>
                    <a:pt x="901" y="866"/>
                  </a:lnTo>
                  <a:lnTo>
                    <a:pt x="899" y="860"/>
                  </a:lnTo>
                  <a:lnTo>
                    <a:pt x="897" y="855"/>
                  </a:lnTo>
                  <a:lnTo>
                    <a:pt x="893" y="8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D2998E6-B985-41EB-EEFB-704922DDA7D5}"/>
                </a:ext>
              </a:extLst>
            </p:cNvPr>
            <p:cNvSpPr/>
            <p:nvPr/>
          </p:nvSpPr>
          <p:spPr>
            <a:xfrm>
              <a:off x="1076604" y="2800336"/>
              <a:ext cx="1371600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LOW BASIS OWNER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27A616-9221-BFD4-6D87-A6052700D565}"/>
                </a:ext>
              </a:extLst>
            </p:cNvPr>
            <p:cNvSpPr/>
            <p:nvPr/>
          </p:nvSpPr>
          <p:spPr>
            <a:xfrm>
              <a:off x="3243403" y="2800336"/>
              <a:ext cx="1371600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GEOGRAPHIC OUTLIER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CC4C614-1821-ED87-8EF6-071BFD6C393D}"/>
                </a:ext>
              </a:extLst>
            </p:cNvPr>
            <p:cNvSpPr/>
            <p:nvPr/>
          </p:nvSpPr>
          <p:spPr>
            <a:xfrm>
              <a:off x="5410201" y="2800336"/>
              <a:ext cx="1371600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OUT-OF-STATE SMALL OWNER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3A1A5BD-6838-A770-40F8-4AF492ABA1C3}"/>
                </a:ext>
              </a:extLst>
            </p:cNvPr>
            <p:cNvSpPr/>
            <p:nvPr/>
          </p:nvSpPr>
          <p:spPr>
            <a:xfrm>
              <a:off x="7577000" y="2800336"/>
              <a:ext cx="1371600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REGULATORY INFRACTIONS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7E43B5D-F702-CCA8-EDF0-837CB2ACA063}"/>
                </a:ext>
              </a:extLst>
            </p:cNvPr>
            <p:cNvSpPr/>
            <p:nvPr/>
          </p:nvSpPr>
          <p:spPr>
            <a:xfrm>
              <a:off x="9745956" y="2800336"/>
              <a:ext cx="1371600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OTHER?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E420FE-AF75-2893-D15F-F0A5B75CA824}"/>
                </a:ext>
              </a:extLst>
            </p:cNvPr>
            <p:cNvSpPr/>
            <p:nvPr/>
          </p:nvSpPr>
          <p:spPr>
            <a:xfrm>
              <a:off x="583453" y="1449997"/>
              <a:ext cx="6570466" cy="4493603"/>
            </a:xfrm>
            <a:prstGeom prst="rect">
              <a:avLst/>
            </a:prstGeom>
            <a:noFill/>
            <a:ln w="38100"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D4379D4E-41AB-FD19-61F3-281FBB74A74F}"/>
              </a:ext>
            </a:extLst>
          </p:cNvPr>
          <p:cNvSpPr txBox="1">
            <a:spLocks/>
          </p:cNvSpPr>
          <p:nvPr/>
        </p:nvSpPr>
        <p:spPr>
          <a:xfrm>
            <a:off x="1097279" y="286603"/>
            <a:ext cx="10210497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orbel" panose="020B0503020204020204" pitchFamily="34" charset="0"/>
                <a:cs typeface="GT Walsheim Regular"/>
              </a:rPr>
              <a:t>Identifying NOAH Properties – Scenario Assumptions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9AE24-9014-A0BE-AE1F-B2DE4B1F8E20}"/>
              </a:ext>
            </a:extLst>
          </p:cNvPr>
          <p:cNvSpPr txBox="1"/>
          <p:nvPr/>
        </p:nvSpPr>
        <p:spPr>
          <a:xfrm>
            <a:off x="591931" y="1310278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“Seller motivations”</a:t>
            </a:r>
          </a:p>
        </p:txBody>
      </p:sp>
    </p:spTree>
    <p:extLst>
      <p:ext uri="{BB962C8B-B14F-4D97-AF65-F5344CB8AC3E}">
        <p14:creationId xmlns:p14="http://schemas.microsoft.com/office/powerpoint/2010/main" val="82256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2AC0C949-7A02-4C95-8017-D82E7E71C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Potential Properties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16ABC0-EF46-4159-B4CF-45B14EA9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52902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1E755E2-4A99-478A-BBEF-ACE16BEBF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39100" y="4879971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1613421-44EB-4EA7-89AE-D8972D473414}"/>
              </a:ext>
            </a:extLst>
          </p:cNvPr>
          <p:cNvSpPr/>
          <p:nvPr/>
        </p:nvSpPr>
        <p:spPr>
          <a:xfrm>
            <a:off x="396767" y="5796904"/>
            <a:ext cx="3323888" cy="71070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Average cost/unit below $210K (affordable to $50K HH Inc ~ 50% AMI) and crossed w/CRR values &lt;.75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E47AC8-8358-4724-91F8-0D1B21FC5F47}"/>
              </a:ext>
            </a:extLst>
          </p:cNvPr>
          <p:cNvSpPr/>
          <p:nvPr/>
        </p:nvSpPr>
        <p:spPr>
          <a:xfrm>
            <a:off x="396767" y="5000266"/>
            <a:ext cx="3689457" cy="8002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600" dirty="0">
                <a:solidFill>
                  <a:schemeClr val="accent3">
                    <a:lumMod val="75000"/>
                  </a:schemeClr>
                </a:solidFill>
                <a:cs typeface="Segoe UI" panose="020B0502040204020203" pitchFamily="34" charset="0"/>
              </a:rPr>
              <a:t>3,762 units/944 properties</a:t>
            </a:r>
          </a:p>
          <a:p>
            <a:r>
              <a:rPr lang="en-US" sz="2600" dirty="0">
                <a:solidFill>
                  <a:schemeClr val="accent3">
                    <a:lumMod val="75000"/>
                  </a:schemeClr>
                </a:solidFill>
                <a:cs typeface="Segoe UI" panose="020B0502040204020203" pitchFamily="34" charset="0"/>
              </a:rPr>
              <a:t>731 owners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F7E025-DDEC-4748-AAE9-9FA2A4BF1E49}"/>
              </a:ext>
            </a:extLst>
          </p:cNvPr>
          <p:cNvSpPr/>
          <p:nvPr/>
        </p:nvSpPr>
        <p:spPr>
          <a:xfrm>
            <a:off x="396767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LOW BASIS OWNER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176128-6116-4C3C-9CC3-394E6E116762}"/>
              </a:ext>
            </a:extLst>
          </p:cNvPr>
          <p:cNvSpPr/>
          <p:nvPr/>
        </p:nvSpPr>
        <p:spPr>
          <a:xfrm>
            <a:off x="4574626" y="5796904"/>
            <a:ext cx="3047995" cy="71070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Corridor property count &lt;5 and region property count &gt;7 and crossed w/CRR values &lt;.75 and low basis.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9BCDE9-6CF8-45EE-BFA1-6E32ED5C240E}"/>
              </a:ext>
            </a:extLst>
          </p:cNvPr>
          <p:cNvSpPr/>
          <p:nvPr/>
        </p:nvSpPr>
        <p:spPr>
          <a:xfrm>
            <a:off x="4574625" y="5000266"/>
            <a:ext cx="3252948" cy="8002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60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442 units/56 properties</a:t>
            </a:r>
          </a:p>
          <a:p>
            <a:r>
              <a:rPr lang="en-US" sz="260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49 owners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DDB637A-4822-4FE9-8AEA-11DEA7859049}"/>
              </a:ext>
            </a:extLst>
          </p:cNvPr>
          <p:cNvSpPr/>
          <p:nvPr/>
        </p:nvSpPr>
        <p:spPr>
          <a:xfrm>
            <a:off x="4574626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GEOGRAPHIC OUTLIER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A68D61-8BDC-4C14-9F0D-CF0C946CD30A}"/>
              </a:ext>
            </a:extLst>
          </p:cNvPr>
          <p:cNvSpPr/>
          <p:nvPr/>
        </p:nvSpPr>
        <p:spPr>
          <a:xfrm>
            <a:off x="8508122" y="5796904"/>
            <a:ext cx="3047990" cy="4670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Property count &lt;5 and crossed w/CRR values &lt;.5 and low basis.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164A1DA-19AA-4A0C-9ED2-92A9346B807A}"/>
              </a:ext>
            </a:extLst>
          </p:cNvPr>
          <p:cNvSpPr/>
          <p:nvPr/>
        </p:nvSpPr>
        <p:spPr>
          <a:xfrm>
            <a:off x="8508120" y="5000266"/>
            <a:ext cx="3287109" cy="8002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422 units/62 properties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54 owners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4B18CA-09B5-4584-8D25-60B58EF68413}"/>
              </a:ext>
            </a:extLst>
          </p:cNvPr>
          <p:cNvSpPr/>
          <p:nvPr/>
        </p:nvSpPr>
        <p:spPr>
          <a:xfrm>
            <a:off x="8508122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OUT-OF-STATE SMALL OWNER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058D02-DBA3-B3E6-1568-6406A3E71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388674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EA0304-FA0A-D574-AE85-BC77B7B9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88674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228999E-B852-3E6D-AC1F-A9890276D9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741" b="76552"/>
          <a:stretch/>
        </p:blipFill>
        <p:spPr>
          <a:xfrm>
            <a:off x="9229793" y="2928729"/>
            <a:ext cx="1604648" cy="1608067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217C3C0-E2B1-13EA-6F76-67CC343E04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t="11205" r="7698"/>
          <a:stretch/>
        </p:blipFill>
        <p:spPr>
          <a:xfrm>
            <a:off x="3142599" y="578298"/>
            <a:ext cx="5906802" cy="412286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CB78F57-3890-D49C-EC35-F1E6274FF846}"/>
              </a:ext>
            </a:extLst>
          </p:cNvPr>
          <p:cNvSpPr/>
          <p:nvPr/>
        </p:nvSpPr>
        <p:spPr>
          <a:xfrm>
            <a:off x="9229793" y="2068468"/>
            <a:ext cx="2565436" cy="71070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This map filtered out properties with an average cost/unit less than $210,000.</a:t>
            </a:r>
          </a:p>
        </p:txBody>
      </p:sp>
    </p:spTree>
    <p:extLst>
      <p:ext uri="{BB962C8B-B14F-4D97-AF65-F5344CB8AC3E}">
        <p14:creationId xmlns:p14="http://schemas.microsoft.com/office/powerpoint/2010/main" val="121214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912A683F-576C-4332-9D7A-A66C2D0298C9}"/>
              </a:ext>
            </a:extLst>
          </p:cNvPr>
          <p:cNvSpPr txBox="1">
            <a:spLocks/>
          </p:cNvSpPr>
          <p:nvPr/>
        </p:nvSpPr>
        <p:spPr>
          <a:xfrm>
            <a:off x="1163459" y="3382885"/>
            <a:ext cx="4741949" cy="10727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orbel" panose="020B0503020204020204" pitchFamily="34" charset="0"/>
              </a:rPr>
              <a:t>The Colorado Futures Center is a 501c3 organization dedicated to informing about economic, fiscal and public policy issues impacting community economic health and quality of life.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95573" y="4863349"/>
            <a:ext cx="2077720" cy="596399"/>
            <a:chOff x="12827462" y="3950247"/>
            <a:chExt cx="5983875" cy="1717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7462" y="3950247"/>
              <a:ext cx="1717640" cy="1717640"/>
            </a:xfrm>
            <a:prstGeom prst="rect">
              <a:avLst/>
            </a:prstGeom>
          </p:spPr>
        </p:pic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912A683F-576C-4332-9D7A-A66C2D0298C9}"/>
                </a:ext>
              </a:extLst>
            </p:cNvPr>
            <p:cNvSpPr txBox="1">
              <a:spLocks/>
            </p:cNvSpPr>
            <p:nvPr/>
          </p:nvSpPr>
          <p:spPr>
            <a:xfrm>
              <a:off x="15105854" y="4462874"/>
              <a:ext cx="3705483" cy="786460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Corbel" panose="020B0503020204020204" pitchFamily="34" charset="0"/>
                </a:rPr>
                <a:t>@</a:t>
              </a:r>
              <a:r>
                <a:rPr lang="en-US" sz="1400" dirty="0" err="1">
                  <a:latin typeface="Corbel" panose="020B0503020204020204" pitchFamily="34" charset="0"/>
                </a:rPr>
                <a:t>colofutures</a:t>
              </a:r>
              <a:endParaRPr lang="en-US" sz="1400" dirty="0">
                <a:latin typeface="Corbel" panose="020B0503020204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5657" y="2241538"/>
            <a:ext cx="3264868" cy="73361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12A683F-576C-4332-9D7A-A66C2D0298C9}"/>
              </a:ext>
            </a:extLst>
          </p:cNvPr>
          <p:cNvSpPr txBox="1">
            <a:spLocks/>
          </p:cNvSpPr>
          <p:nvPr/>
        </p:nvSpPr>
        <p:spPr>
          <a:xfrm>
            <a:off x="6472998" y="2233591"/>
            <a:ext cx="4741949" cy="151846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rbel" panose="020B0503020204020204" pitchFamily="34" charset="0"/>
              </a:rPr>
              <a:t>Jennifer Newcomer, Doctoral Student</a:t>
            </a:r>
          </a:p>
          <a:p>
            <a:r>
              <a:rPr lang="en-US" dirty="0">
                <a:latin typeface="Corbel" panose="020B0503020204020204" pitchFamily="34" charset="0"/>
              </a:rPr>
              <a:t>Research Director, Colorado Futures Center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jennifer@coloradofuturescsu.org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www.coloradofuturescsu.org/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55DCB7-8382-9FE9-206F-F0248EF1B05E}"/>
              </a:ext>
            </a:extLst>
          </p:cNvPr>
          <p:cNvSpPr txBox="1">
            <a:spLocks/>
          </p:cNvSpPr>
          <p:nvPr/>
        </p:nvSpPr>
        <p:spPr>
          <a:xfrm>
            <a:off x="1097279" y="286603"/>
            <a:ext cx="10210497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orbel" panose="020B0503020204020204" pitchFamily="34" charset="0"/>
                <a:cs typeface="GT Walsheim Regular"/>
              </a:rPr>
              <a:t>Questions | Contact</a:t>
            </a:r>
          </a:p>
        </p:txBody>
      </p:sp>
    </p:spTree>
    <p:extLst>
      <p:ext uri="{BB962C8B-B14F-4D97-AF65-F5344CB8AC3E}">
        <p14:creationId xmlns:p14="http://schemas.microsoft.com/office/powerpoint/2010/main" val="31269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60208F3-98FB-4D06-A417-E0ED3CD3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6" y="1195654"/>
            <a:ext cx="5407744" cy="415498"/>
          </a:xfrm>
        </p:spPr>
        <p:txBody>
          <a:bodyPr/>
          <a:lstStyle/>
          <a:p>
            <a:r>
              <a:rPr lang="en-US"/>
              <a:t>Creating the Ecosystem to Support SMMF Preservation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E91334-9CD7-4ACD-AC9B-AE457AB9A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256" y="1881655"/>
            <a:ext cx="5407744" cy="397319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Create easy to use dataset to identify properties, target geographies and portfolios for acquisition and preservation</a:t>
            </a:r>
          </a:p>
          <a:p>
            <a:r>
              <a:rPr lang="en-US" dirty="0"/>
              <a:t>Ensure financing tools are available that work for purchase of unrestricted smaller rental properties – and that financing is quick and easy to access</a:t>
            </a:r>
          </a:p>
          <a:p>
            <a:r>
              <a:rPr lang="en-US" dirty="0">
                <a:solidFill>
                  <a:schemeClr val="tx1"/>
                </a:solidFill>
              </a:rPr>
              <a:t>Provide training to nonprofit providers and </a:t>
            </a:r>
            <a:r>
              <a:rPr lang="en-US" dirty="0"/>
              <a:t>mission minded for-profits </a:t>
            </a:r>
            <a:r>
              <a:rPr lang="en-US" dirty="0">
                <a:solidFill>
                  <a:schemeClr val="tx1"/>
                </a:solidFill>
              </a:rPr>
              <a:t>focused on best practice for SMMF acquisition and preservation</a:t>
            </a:r>
          </a:p>
          <a:p>
            <a:r>
              <a:rPr lang="en-US" dirty="0">
                <a:solidFill>
                  <a:schemeClr val="tx1"/>
                </a:solidFill>
              </a:rPr>
              <a:t>Create tools that can be used </a:t>
            </a:r>
            <a:r>
              <a:rPr lang="en-US" dirty="0"/>
              <a:t>to analyze properties, identify financial resources and model proformas</a:t>
            </a:r>
          </a:p>
          <a:p>
            <a:r>
              <a:rPr lang="en-US" dirty="0">
                <a:solidFill>
                  <a:schemeClr val="tx1"/>
                </a:solidFill>
              </a:rPr>
              <a:t>Fund/</a:t>
            </a:r>
            <a:r>
              <a:rPr lang="en-US" dirty="0"/>
              <a:t>provide direct technical assistance to find, analyze, underwrite and finance acquisitions</a:t>
            </a:r>
          </a:p>
          <a:p>
            <a:r>
              <a:rPr lang="en-US" dirty="0">
                <a:solidFill>
                  <a:schemeClr val="tx1"/>
                </a:solidFill>
              </a:rPr>
              <a:t>Create policies that incent and increase feasib</a:t>
            </a:r>
            <a:r>
              <a:rPr lang="en-US" dirty="0"/>
              <a:t>ility of preservation</a:t>
            </a:r>
          </a:p>
          <a:p>
            <a:r>
              <a:rPr lang="en-US" dirty="0"/>
              <a:t>Ensure that preservation is a stated priority at state and local housing agencies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1976F8-0EE2-4D2B-84B8-ED440610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BD3BC-ECEA-4736-8442-17C48683CD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52656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52656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F1077D-5A12-42AD-9B65-9C0FC94CFF81}"/>
              </a:ext>
            </a:extLst>
          </p:cNvPr>
          <p:cNvSpPr txBox="1"/>
          <p:nvPr/>
        </p:nvSpPr>
        <p:spPr>
          <a:xfrm>
            <a:off x="702137" y="537864"/>
            <a:ext cx="5077030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20" normalizeH="0" baseline="0" noProof="0">
                <a:ln>
                  <a:noFill/>
                </a:ln>
                <a:solidFill>
                  <a:srgbClr val="0D887A"/>
                </a:solidFill>
                <a:effectLst/>
                <a:uLnTx/>
                <a:uFillTx/>
                <a:latin typeface="Public Sans Medium"/>
                <a:ea typeface="+mn-ea"/>
                <a:cs typeface="+mn-cs"/>
              </a:rPr>
              <a:t>Enterprise / preservation network levers</a:t>
            </a:r>
            <a:endParaRPr kumimoji="0" lang="en-US" sz="1400" b="0" i="0" u="none" strike="noStrike" kern="1200" cap="all" spc="20" normalizeH="0" baseline="0" noProof="0" dirty="0">
              <a:ln>
                <a:noFill/>
              </a:ln>
              <a:solidFill>
                <a:srgbClr val="0D887A"/>
              </a:solidFill>
              <a:effectLst/>
              <a:uLnTx/>
              <a:uFillTx/>
              <a:latin typeface="Public Sans Medium"/>
              <a:ea typeface="+mn-ea"/>
              <a:cs typeface="+mn-cs"/>
            </a:endParaRPr>
          </a:p>
        </p:txBody>
      </p:sp>
      <p:pic>
        <p:nvPicPr>
          <p:cNvPr id="17" name="Picture Placeholder 16" descr="A map of a city&#10;&#10;Description automatically generated">
            <a:extLst>
              <a:ext uri="{FF2B5EF4-FFF2-40B4-BE49-F238E27FC236}">
                <a16:creationId xmlns:a16="http://schemas.microsoft.com/office/drawing/2014/main" id="{9C365C38-2C9A-506F-B034-6CF945DD28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" b="381"/>
          <a:stretch>
            <a:fillRect/>
          </a:stretch>
        </p:blipFill>
        <p:spPr>
          <a:xfrm>
            <a:off x="6524625" y="354013"/>
            <a:ext cx="5408613" cy="5751512"/>
          </a:xfrm>
        </p:spPr>
      </p:pic>
    </p:spTree>
    <p:extLst>
      <p:ext uri="{BB962C8B-B14F-4D97-AF65-F5344CB8AC3E}">
        <p14:creationId xmlns:p14="http://schemas.microsoft.com/office/powerpoint/2010/main" val="1582683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455520_Project analysis, from 24Slides_SL_V1.potx" id="{55E7247F-78B2-40DB-9AFE-D4DD42FA8F09}" vid="{22E2FD65-A32D-4798-AF43-CE42F250BDDF}"/>
    </a:ext>
  </a:extLst>
</a:theme>
</file>

<file path=ppt/theme/theme2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ACCBF9"/>
      </a:accent1>
      <a:accent2>
        <a:srgbClr val="242852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Office Theme">
  <a:themeElements>
    <a:clrScheme name="Enterprise Colors">
      <a:dk1>
        <a:srgbClr val="052656"/>
      </a:dk1>
      <a:lt1>
        <a:sysClr val="window" lastClr="FFFFFF"/>
      </a:lt1>
      <a:dk2>
        <a:srgbClr val="DAD3C6"/>
      </a:dk2>
      <a:lt2>
        <a:srgbClr val="F0EEE3"/>
      </a:lt2>
      <a:accent1>
        <a:srgbClr val="CD5B37"/>
      </a:accent1>
      <a:accent2>
        <a:srgbClr val="052656"/>
      </a:accent2>
      <a:accent3>
        <a:srgbClr val="0D887A"/>
      </a:accent3>
      <a:accent4>
        <a:srgbClr val="C98A3D"/>
      </a:accent4>
      <a:accent5>
        <a:srgbClr val="395599"/>
      </a:accent5>
      <a:accent6>
        <a:srgbClr val="7D3A76"/>
      </a:accent6>
      <a:hlink>
        <a:srgbClr val="0563C1"/>
      </a:hlink>
      <a:folHlink>
        <a:srgbClr val="954F72"/>
      </a:folHlink>
    </a:clrScheme>
    <a:fontScheme name="Enterprise Office Fonts">
      <a:majorFont>
        <a:latin typeface="Public Sans"/>
        <a:ea typeface=""/>
        <a:cs typeface=""/>
      </a:majorFont>
      <a:minorFont>
        <a:latin typeface="Public Sa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DW005_Enterprise PPT Template_20210610_1e.potx" id="{2C3ADF81-9041-44DE-A242-F074CAFA8180}" vid="{F6EA9726-C65C-4E64-93F8-DFC1662EF57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609EDA-869E-4BE5-AE5D-B898C584B6F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FD05317-60D6-4B3A-8545-888496D1A8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A00BBF-EEBB-4E18-B8CB-F926EAAC4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analysis, from 24Slides</Template>
  <TotalTime>14490</TotalTime>
  <Words>746</Words>
  <Application>Microsoft Office PowerPoint</Application>
  <PresentationFormat>Widescreen</PresentationFormat>
  <Paragraphs>114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Corbel</vt:lpstr>
      <vt:lpstr>Public Sans</vt:lpstr>
      <vt:lpstr>Public Sans Medium</vt:lpstr>
      <vt:lpstr>Segoe UI</vt:lpstr>
      <vt:lpstr>Segoe UI Light</vt:lpstr>
      <vt:lpstr>Office Theme</vt:lpstr>
      <vt:lpstr>Retrospect</vt:lpstr>
      <vt:lpstr>1_Office Theme</vt:lpstr>
      <vt:lpstr>Data as a tool to preserve unsubsidized affordable housing: Using property records to identify small-medium sized multifamily properties as a source of affordable housing in metro Denver</vt:lpstr>
      <vt:lpstr>Context Timeline</vt:lpstr>
      <vt:lpstr>Data Development</vt:lpstr>
      <vt:lpstr>Database Variables (examples)</vt:lpstr>
      <vt:lpstr>Project analysis slide 3</vt:lpstr>
      <vt:lpstr>Project analysis slide 5</vt:lpstr>
      <vt:lpstr>PowerPoint Presentation</vt:lpstr>
      <vt:lpstr>Creating the Ecosystem to Support SMMF Preservation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Analysis Presentation</dc:title>
  <dc:creator>Newcomer, Jennifer</dc:creator>
  <cp:lastModifiedBy>Burton, Elizabeth</cp:lastModifiedBy>
  <cp:revision>45</cp:revision>
  <dcterms:created xsi:type="dcterms:W3CDTF">2022-04-21T15:32:33Z</dcterms:created>
  <dcterms:modified xsi:type="dcterms:W3CDTF">2023-11-20T15:15:57Z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