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72" r:id="rId6"/>
    <p:sldId id="269" r:id="rId7"/>
    <p:sldId id="273" r:id="rId8"/>
    <p:sldId id="270" r:id="rId9"/>
    <p:sldId id="271" r:id="rId10"/>
    <p:sldId id="266" r:id="rId11"/>
    <p:sldId id="277" r:id="rId12"/>
    <p:sldId id="27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5646" autoAdjust="0"/>
  </p:normalViewPr>
  <p:slideViewPr>
    <p:cSldViewPr snapToGrid="0" showGuides="1">
      <p:cViewPr varScale="1">
        <p:scale>
          <a:sx n="46" d="100"/>
          <a:sy n="46" d="100"/>
        </p:scale>
        <p:origin x="184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07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12-11-2018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435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0989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5204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865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659" y="5191858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adavis@enterprisecommunity.org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8659" y="569502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dirty="0"/>
              <a:t>https://bniajfi.org/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1641" y="4604942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9778" y="5733356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endParaRPr lang="en-US" dirty="0"/>
          </a:p>
        </p:txBody>
      </p: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7F60AA2C-6CB9-4C5E-A8E0-6F177F621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9576" y="5125947"/>
            <a:ext cx="387795" cy="38779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416510E-46D5-484F-8E0B-BF0DAC05759A}"/>
              </a:ext>
            </a:extLst>
          </p:cNvPr>
          <p:cNvSpPr txBox="1">
            <a:spLocks/>
          </p:cNvSpPr>
          <p:nvPr userDrawn="1"/>
        </p:nvSpPr>
        <p:spPr>
          <a:xfrm>
            <a:off x="6948659" y="4678244"/>
            <a:ext cx="4540440" cy="503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Bnia-jfi@ublat.edu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Dummy Text Comes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601524" y="2856013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906942" y="3111555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51382" y="184867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312216" y="2856013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44490" y="305421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CC2392-C0F4-4535-A3CA-AD1C2A76907D}"/>
              </a:ext>
            </a:extLst>
          </p:cNvPr>
          <p:cNvSpPr/>
          <p:nvPr userDrawn="1"/>
        </p:nvSpPr>
        <p:spPr>
          <a:xfrm>
            <a:off x="0" y="4702000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22C5135-FA8D-4091-B938-37BAC8CA91B5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1145247" y="4957542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50A384-7064-4868-A415-1A75CE8957A5}"/>
              </a:ext>
            </a:extLst>
          </p:cNvPr>
          <p:cNvSpPr>
            <a:spLocks noChangeAspect="1"/>
          </p:cNvSpPr>
          <p:nvPr userDrawn="1"/>
        </p:nvSpPr>
        <p:spPr>
          <a:xfrm>
            <a:off x="5126126" y="4701998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D7A380A7-AEC3-401D-9D7C-FF649673B1A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13095" y="490020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t>12-11-2018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Highlandtown,_Baltimor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bniajfi.org/" TargetMode="External"/><Relationship Id="rId4" Type="http://schemas.openxmlformats.org/officeDocument/2006/relationships/hyperlink" Target="https://bniajfi.org/currentprojects/baltimore-open-land-dat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phil_g/49095227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govtwit.com/govtwit-releases-data-set-for-4500-tagged-id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en.wikipedia.org/wiki/Douglass_Place" TargetMode="External"/><Relationship Id="rId9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niajfi.org/bold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cap="none" dirty="0"/>
              <a:t>Utilizing Data-driven Technology Tools For Community-led Solutions to Vacant Properties and Urban Blight</a:t>
            </a:r>
            <a:endParaRPr lang="en-IN" sz="40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Amanda M. Davis, Ph.D.</a:t>
            </a:r>
          </a:p>
          <a:p>
            <a:r>
              <a:rPr lang="en-US" dirty="0"/>
              <a:t>Kristine J. Dunkerton, Esq.</a:t>
            </a:r>
          </a:p>
          <a:p>
            <a:r>
              <a:rPr lang="en-US" dirty="0"/>
              <a:t>Seema D. </a:t>
            </a:r>
            <a:r>
              <a:rPr lang="en-US" dirty="0" err="1"/>
              <a:t>Iyer</a:t>
            </a:r>
            <a:r>
              <a:rPr lang="en-US" dirty="0"/>
              <a:t>, Ph.D.</a:t>
            </a:r>
          </a:p>
          <a:p>
            <a:r>
              <a:rPr lang="en-US" dirty="0"/>
              <a:t>Shana Roth-Gormley, </a:t>
            </a:r>
            <a:r>
              <a:rPr lang="en-US" dirty="0" err="1"/>
              <a:t>Ph.D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0812" y="718457"/>
            <a:ext cx="5305661" cy="484631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72B3F0-C8FC-487C-BE67-42F85171E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03562"/>
            <a:ext cx="2414225" cy="235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443C95-DE5A-4DC8-BC4A-56A17460B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361" y="5970136"/>
            <a:ext cx="2189896" cy="7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adavis@enterprisecommunity.org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8713" y="1045028"/>
            <a:ext cx="4835586" cy="414682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01E1-4EA1-44EB-AF62-6F74678A2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5"/>
              </a:rPr>
              <a:t>http://www.BNIAJFI.org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Background: 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IN" dirty="0"/>
              <a:t>Vacant and Abandoned Properties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41024" y="3181305"/>
            <a:ext cx="4125514" cy="495389"/>
          </a:xfrm>
        </p:spPr>
        <p:txBody>
          <a:bodyPr/>
          <a:lstStyle/>
          <a:p>
            <a:r>
              <a:rPr lang="en-IN" dirty="0"/>
              <a:t>Tax lien Sales &amp; Tax foreclosure</a:t>
            </a:r>
          </a:p>
        </p:txBody>
      </p:sp>
      <p:pic>
        <p:nvPicPr>
          <p:cNvPr id="29" name="Picture Placeholder 28" descr="City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2969" y="1850968"/>
            <a:ext cx="605487" cy="605487"/>
          </a:xfrm>
        </p:spPr>
      </p:pic>
      <p:pic>
        <p:nvPicPr>
          <p:cNvPr id="31" name="Picture Placeholder 30" descr="House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07788" y="3025061"/>
            <a:ext cx="605487" cy="605487"/>
          </a:xfrm>
        </p:spPr>
      </p:pic>
      <p:pic>
        <p:nvPicPr>
          <p:cNvPr id="7" name="Picture 6" descr="Tools">
            <a:extLst>
              <a:ext uri="{FF2B5EF4-FFF2-40B4-BE49-F238E27FC236}">
                <a16:creationId xmlns:a16="http://schemas.microsoft.com/office/drawing/2014/main" id="{BD7AC500-BE47-4D7E-A914-C8F51E9D3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2969" y="4890706"/>
            <a:ext cx="603556" cy="603556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475C835-6D36-4BA7-82D2-6BE0C9F00B08}"/>
              </a:ext>
            </a:extLst>
          </p:cNvPr>
          <p:cNvSpPr txBox="1">
            <a:spLocks/>
          </p:cNvSpPr>
          <p:nvPr/>
        </p:nvSpPr>
        <p:spPr>
          <a:xfrm>
            <a:off x="969396" y="4998873"/>
            <a:ext cx="4125514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Nuisance properties, Code violations, abandonment, Vacancy</a:t>
            </a:r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12" y="1877751"/>
            <a:ext cx="4914188" cy="4351338"/>
          </a:xfrm>
        </p:spPr>
        <p:txBody>
          <a:bodyPr/>
          <a:lstStyle/>
          <a:p>
            <a:r>
              <a:rPr lang="en-IN" dirty="0"/>
              <a:t>11,411 properties included in 2018 tax certificate sale (</a:t>
            </a:r>
            <a:r>
              <a:rPr lang="en-IN" dirty="0" err="1"/>
              <a:t>BidBaltimore</a:t>
            </a:r>
            <a:r>
              <a:rPr lang="en-IN" dirty="0"/>
              <a:t>)</a:t>
            </a:r>
          </a:p>
          <a:p>
            <a:r>
              <a:rPr lang="en-US" dirty="0"/>
              <a:t>6,179 were purchased by a single investor</a:t>
            </a:r>
          </a:p>
          <a:p>
            <a:r>
              <a:rPr lang="en-US" dirty="0"/>
              <a:t>~3,000 tax lien foreclosures in Baltimore City Court each year</a:t>
            </a:r>
          </a:p>
          <a:p>
            <a:r>
              <a:rPr lang="en-US" dirty="0"/>
              <a:t>Community Law Center founded the Tax Sale Workgroup</a:t>
            </a:r>
          </a:p>
          <a:p>
            <a:pPr lvl="1"/>
            <a:r>
              <a:rPr lang="en-US" sz="1800" dirty="0"/>
              <a:t>Evolved from the Public Nuisance Project</a:t>
            </a:r>
          </a:p>
          <a:p>
            <a:pPr lvl="1"/>
            <a:r>
              <a:rPr lang="en-US" sz="1800" dirty="0"/>
              <a:t>Year-long data gathering process</a:t>
            </a:r>
          </a:p>
          <a:p>
            <a:endParaRPr lang="en-IN" sz="1800" dirty="0"/>
          </a:p>
          <a:p>
            <a:pPr marL="0" indent="0">
              <a:buNone/>
            </a:pPr>
            <a:endParaRPr lang="en-I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IN" smtClean="0"/>
              <a:pPr/>
              <a:t>3</a:t>
            </a:fld>
            <a:endParaRPr lang="en-IN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84648" y="0"/>
            <a:ext cx="6307353" cy="52554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87" y="500062"/>
            <a:ext cx="4937211" cy="1325563"/>
          </a:xfrm>
        </p:spPr>
        <p:txBody>
          <a:bodyPr/>
          <a:lstStyle/>
          <a:p>
            <a:r>
              <a:rPr lang="en-IN" dirty="0"/>
              <a:t>Project background: Tax Certificate Sale</a:t>
            </a:r>
            <a:br>
              <a:rPr lang="en-IN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E7C6E-7092-4DDA-ACFB-AFE88EFE5C17}"/>
              </a:ext>
            </a:extLst>
          </p:cNvPr>
          <p:cNvSpPr txBox="1"/>
          <p:nvPr/>
        </p:nvSpPr>
        <p:spPr>
          <a:xfrm>
            <a:off x="5884648" y="5255443"/>
            <a:ext cx="6307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phil_g/49095227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26" y="208643"/>
            <a:ext cx="11150600" cy="920336"/>
          </a:xfrm>
        </p:spPr>
        <p:txBody>
          <a:bodyPr/>
          <a:lstStyle/>
          <a:p>
            <a:r>
              <a:rPr lang="en-IN" dirty="0"/>
              <a:t>Data gathering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IN" smtClean="0"/>
              <a:pPr/>
              <a:t>4</a:t>
            </a:fld>
            <a:endParaRPr lang="en-I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4BADBB-FA80-4B52-997B-83E5CF4D3632}"/>
              </a:ext>
            </a:extLst>
          </p:cNvPr>
          <p:cNvGrpSpPr/>
          <p:nvPr/>
        </p:nvGrpSpPr>
        <p:grpSpPr>
          <a:xfrm>
            <a:off x="6077032" y="1433468"/>
            <a:ext cx="2427500" cy="5160462"/>
            <a:chOff x="1815541" y="509134"/>
            <a:chExt cx="2427500" cy="5160462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BE3405F1-9003-4F80-B71F-5303B277BBF7}"/>
                </a:ext>
              </a:extLst>
            </p:cNvPr>
            <p:cNvSpPr/>
            <p:nvPr/>
          </p:nvSpPr>
          <p:spPr>
            <a:xfrm rot="16200000">
              <a:off x="449060" y="1875615"/>
              <a:ext cx="5160462" cy="2427500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Top Corners Rounded 4">
              <a:extLst>
                <a:ext uri="{FF2B5EF4-FFF2-40B4-BE49-F238E27FC236}">
                  <a16:creationId xmlns:a16="http://schemas.microsoft.com/office/drawing/2014/main" id="{253A35F9-1FCF-45A9-9B6A-994248461BBE}"/>
                </a:ext>
              </a:extLst>
            </p:cNvPr>
            <p:cNvSpPr txBox="1"/>
            <p:nvPr/>
          </p:nvSpPr>
          <p:spPr>
            <a:xfrm rot="21600000">
              <a:off x="1934063" y="627656"/>
              <a:ext cx="2308978" cy="4923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127000" rIns="114300" bIns="12700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u="sng" kern="1200" dirty="0"/>
                <a:t>Data Gathering</a:t>
              </a:r>
              <a:endParaRPr lang="en-US" sz="1800" i="1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i="1" kern="1200" dirty="0"/>
                <a:t>Property Events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- Ownership/Sales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-Tax Cert. Sales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-Foreclosures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-Vacancies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-Citations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-Violations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-Permits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-Tax Credits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-Receiverships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*Parcel data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*Boundaries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001A71-C2EA-454A-8814-D21EC8562D93}"/>
              </a:ext>
            </a:extLst>
          </p:cNvPr>
          <p:cNvGrpSpPr/>
          <p:nvPr/>
        </p:nvGrpSpPr>
        <p:grpSpPr>
          <a:xfrm>
            <a:off x="8720364" y="469948"/>
            <a:ext cx="2427500" cy="5238836"/>
            <a:chOff x="4395678" y="469947"/>
            <a:chExt cx="2427500" cy="5238836"/>
          </a:xfrm>
          <a:solidFill>
            <a:schemeClr val="bg2">
              <a:lumMod val="25000"/>
            </a:schemeClr>
          </a:solidFill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ABFF579D-D76F-46BA-87C9-512780068130}"/>
                </a:ext>
              </a:extLst>
            </p:cNvPr>
            <p:cNvSpPr/>
            <p:nvPr/>
          </p:nvSpPr>
          <p:spPr>
            <a:xfrm rot="5400000">
              <a:off x="2990010" y="1875615"/>
              <a:ext cx="5238836" cy="2427500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Top Corners Rounded 4">
              <a:extLst>
                <a:ext uri="{FF2B5EF4-FFF2-40B4-BE49-F238E27FC236}">
                  <a16:creationId xmlns:a16="http://schemas.microsoft.com/office/drawing/2014/main" id="{3E70C5A9-612C-40CE-B7B0-F91F818C6926}"/>
                </a:ext>
              </a:extLst>
            </p:cNvPr>
            <p:cNvSpPr txBox="1"/>
            <p:nvPr/>
          </p:nvSpPr>
          <p:spPr>
            <a:xfrm>
              <a:off x="4395678" y="588469"/>
              <a:ext cx="2308978" cy="50017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27000" rIns="76200" bIns="12700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u="sng" kern="1200" dirty="0"/>
                <a:t>Data Provision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i="0" u="none" kern="1200" dirty="0"/>
                <a:t>Collect &amp; Clean Data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i="0" u="none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i="0" u="none" kern="1200" dirty="0"/>
                <a:t>Data Integration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i="0" u="none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i="0" u="none" kern="1200" dirty="0"/>
                <a:t>Data Filtering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i="0" u="none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i="0" u="none" kern="1200" dirty="0"/>
                <a:t>User Defined Data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i="0" u="none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i="0" u="none" kern="1200" dirty="0"/>
                <a:t>Data Analysis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i="0" u="none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i="0" u="none" kern="1200" dirty="0"/>
                <a:t>Report Writing/Policy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u="sng" kern="12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B8B4D1F-D157-4710-A59E-DC231DD75A78}"/>
              </a:ext>
            </a:extLst>
          </p:cNvPr>
          <p:cNvSpPr txBox="1"/>
          <p:nvPr/>
        </p:nvSpPr>
        <p:spPr>
          <a:xfrm>
            <a:off x="515938" y="2454261"/>
            <a:ext cx="4467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EXAMPLES OF DATA SOURCES: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SDAT</a:t>
            </a:r>
          </a:p>
          <a:p>
            <a:pPr marL="285750" indent="-285750">
              <a:buFontTx/>
              <a:buChar char="-"/>
            </a:pPr>
            <a:r>
              <a:rPr lang="en-US" dirty="0"/>
              <a:t>SDAT BUSINESS ENTITY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LAND RECORDS</a:t>
            </a:r>
          </a:p>
          <a:p>
            <a:pPr marL="285750" indent="-285750">
              <a:buFontTx/>
              <a:buChar char="-"/>
            </a:pPr>
            <a:r>
              <a:rPr lang="en-US" dirty="0"/>
              <a:t>MARYLAND CASE SEARCH</a:t>
            </a:r>
          </a:p>
          <a:p>
            <a:pPr marL="285750" indent="-285750">
              <a:buFontTx/>
              <a:buChar char="-"/>
            </a:pPr>
            <a:r>
              <a:rPr lang="en-US" dirty="0"/>
              <a:t>BID BALTIMORE</a:t>
            </a:r>
          </a:p>
          <a:p>
            <a:pPr marL="285750" indent="-285750">
              <a:buFontTx/>
              <a:buChar char="-"/>
            </a:pPr>
            <a:r>
              <a:rPr lang="en-US" dirty="0"/>
              <a:t>DEPT OF HOUSING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OPEN BALTIMORE- DATA PORTAL</a:t>
            </a:r>
          </a:p>
          <a:p>
            <a:pPr marL="285750" indent="-285750">
              <a:buFontTx/>
              <a:buChar char="-"/>
            </a:pPr>
            <a:r>
              <a:rPr lang="en-US" dirty="0"/>
              <a:t>DEPARTMENT OF PUBLIC WORKS</a:t>
            </a:r>
          </a:p>
          <a:p>
            <a:pPr marL="285750" indent="-285750">
              <a:buFontTx/>
              <a:buChar char="-"/>
            </a:pPr>
            <a:r>
              <a:rPr lang="en-US" dirty="0"/>
              <a:t>CITY PROPERTY TAX RECORDS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32" y="500062"/>
            <a:ext cx="4937211" cy="1325563"/>
          </a:xfrm>
        </p:spPr>
        <p:txBody>
          <a:bodyPr/>
          <a:lstStyle/>
          <a:p>
            <a:r>
              <a:rPr lang="en-IN" dirty="0"/>
              <a:t>Data gathering &amp; Integration challenges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932" y="1835513"/>
            <a:ext cx="4271976" cy="4351338"/>
          </a:xfrm>
        </p:spPr>
        <p:txBody>
          <a:bodyPr/>
          <a:lstStyle/>
          <a:p>
            <a:r>
              <a:rPr lang="en-US" dirty="0"/>
              <a:t>Integration of datasets</a:t>
            </a:r>
          </a:p>
          <a:p>
            <a:r>
              <a:rPr lang="en-US" dirty="0"/>
              <a:t>Data scraping</a:t>
            </a:r>
          </a:p>
          <a:p>
            <a:r>
              <a:rPr lang="en-US" dirty="0"/>
              <a:t>Lacking a primary or common field</a:t>
            </a:r>
          </a:p>
          <a:p>
            <a:r>
              <a:rPr lang="en-US" dirty="0"/>
              <a:t>Address files not standardized</a:t>
            </a:r>
          </a:p>
          <a:p>
            <a:r>
              <a:rPr lang="en-US" dirty="0"/>
              <a:t>Misspelled addresses</a:t>
            </a:r>
          </a:p>
          <a:p>
            <a:r>
              <a:rPr lang="en-US" dirty="0"/>
              <a:t>Sensitive Data*</a:t>
            </a:r>
          </a:p>
          <a:p>
            <a:r>
              <a:rPr lang="en-US" dirty="0"/>
              <a:t>Unavailable Data or no relationship with data provider*</a:t>
            </a:r>
          </a:p>
          <a:p>
            <a:pPr marL="0" indent="0">
              <a:buNone/>
            </a:pPr>
            <a:endParaRPr lang="en-I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55212" y="875211"/>
            <a:ext cx="4884848" cy="50422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2A6FE1-CC31-4E27-AD80-2BEF42DCA15F}"/>
              </a:ext>
            </a:extLst>
          </p:cNvPr>
          <p:cNvSpPr txBox="1"/>
          <p:nvPr/>
        </p:nvSpPr>
        <p:spPr>
          <a:xfrm>
            <a:off x="5455212" y="5059242"/>
            <a:ext cx="4884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govtwit.com/govtwit-releases-data-set-for-4500-tagged-id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Automate as much as possible- downloading and cleaning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Automate updating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3819" y="1645921"/>
            <a:ext cx="4424362" cy="434993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Work in close collaboration with community partners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 the work broadly to gain support around the issues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IN" dirty="0"/>
              <a:t>Topic 01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IN" dirty="0"/>
              <a:t>Topic 02</a:t>
            </a:r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ACFEF-5FDD-43E0-A0AC-BCFDF1C12F8E}"/>
              </a:ext>
            </a:extLst>
          </p:cNvPr>
          <p:cNvSpPr txBox="1"/>
          <p:nvPr/>
        </p:nvSpPr>
        <p:spPr>
          <a:xfrm>
            <a:off x="3883819" y="5711687"/>
            <a:ext cx="4424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Douglass_Plac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r>
              <a:rPr lang="en-IN" dirty="0"/>
              <a:t>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DED23-427E-4016-BBE6-2A0963049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9" r="11821" b="106"/>
          <a:stretch/>
        </p:blipFill>
        <p:spPr>
          <a:xfrm>
            <a:off x="612965" y="515526"/>
            <a:ext cx="10750731" cy="58269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C450AE-73FD-40BF-A989-4C8201AD7AB2}"/>
              </a:ext>
            </a:extLst>
          </p:cNvPr>
          <p:cNvSpPr/>
          <p:nvPr/>
        </p:nvSpPr>
        <p:spPr>
          <a:xfrm>
            <a:off x="265611" y="133086"/>
            <a:ext cx="9740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Baltimore City Open Land Data (BOLD): </a:t>
            </a:r>
            <a:r>
              <a:rPr lang="en-US" sz="2000" dirty="0">
                <a:hlinkClick r:id="rId4"/>
              </a:rPr>
              <a:t>https://bniajfi.org/bold/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65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D949-1E2C-44A7-AF32-CD0EDC83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search property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A9F92-3F8D-4E7B-8350-5BE18B188D37}"/>
              </a:ext>
            </a:extLst>
          </p:cNvPr>
          <p:cNvSpPr/>
          <p:nvPr/>
        </p:nvSpPr>
        <p:spPr>
          <a:xfrm>
            <a:off x="1136469" y="1166957"/>
            <a:ext cx="103196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Ways to use BOLD: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Property Look-up: detailed information on a single property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Property Search: search specific information that might be common to multiple properties such as owner name, owner address, last sold 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Property Events: Search for all properties with citations, violations, VBNs, Permits, Tax Sales, Foreclosures, Tax Credits or </a:t>
            </a:r>
            <a:r>
              <a:rPr lang="en-US" sz="3200" dirty="0" err="1"/>
              <a:t>Vacants</a:t>
            </a:r>
            <a:r>
              <a:rPr lang="en-US" sz="3200" dirty="0"/>
              <a:t> 2 Values properties (returns 500 results)</a:t>
            </a:r>
          </a:p>
        </p:txBody>
      </p:sp>
    </p:spTree>
    <p:extLst>
      <p:ext uri="{BB962C8B-B14F-4D97-AF65-F5344CB8AC3E}">
        <p14:creationId xmlns:p14="http://schemas.microsoft.com/office/powerpoint/2010/main" val="196186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3DE67-0CA3-4BC7-B63B-52EBDBE80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84" y="167357"/>
            <a:ext cx="6559865" cy="3261643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9177EBE-6E2B-4650-8FEB-FFA71DFBE5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80"/>
          <a:stretch/>
        </p:blipFill>
        <p:spPr>
          <a:xfrm>
            <a:off x="5185805" y="1228039"/>
            <a:ext cx="7006195" cy="349250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7ADD1F-640C-45F3-BA4D-DF71F60CFB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24"/>
          <a:stretch/>
        </p:blipFill>
        <p:spPr>
          <a:xfrm>
            <a:off x="1044585" y="2339044"/>
            <a:ext cx="4807576" cy="47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2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16c05727-aa75-4e4a-9b5f-8a80a1165891"/>
    <ds:schemaRef ds:uri="71af3243-3dd4-4a8d-8c0d-dd76da1f02a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429</Words>
  <Application>Microsoft Office PowerPoint</Application>
  <PresentationFormat>Widescreen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Office Theme</vt:lpstr>
      <vt:lpstr>Utilizing Data-driven Technology Tools For Community-led Solutions to Vacant Properties and Urban Blight</vt:lpstr>
      <vt:lpstr>Project Background: The problem</vt:lpstr>
      <vt:lpstr>Project background: Tax Certificate Sale </vt:lpstr>
      <vt:lpstr>Data gathering challenges</vt:lpstr>
      <vt:lpstr>Data gathering &amp; Integration challenges </vt:lpstr>
      <vt:lpstr>Lessons learned</vt:lpstr>
      <vt:lpstr>PowerPoint Presentation</vt:lpstr>
      <vt:lpstr>Three ways to search property information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2018-11-09T19:39:16Z</dcterms:created>
  <dcterms:modified xsi:type="dcterms:W3CDTF">2018-11-12T23:49:12Z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