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65" r:id="rId4"/>
    <p:sldId id="267" r:id="rId5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59033" autoAdjust="0"/>
  </p:normalViewPr>
  <p:slideViewPr>
    <p:cSldViewPr snapToGrid="0">
      <p:cViewPr varScale="1">
        <p:scale>
          <a:sx n="65" d="100"/>
          <a:sy n="65" d="100"/>
        </p:scale>
        <p:origin x="2214" y="66"/>
      </p:cViewPr>
      <p:guideLst/>
    </p:cSldViewPr>
  </p:slideViewPr>
  <p:outlineViewPr>
    <p:cViewPr>
      <p:scale>
        <a:sx n="33" d="100"/>
        <a:sy n="33" d="100"/>
      </p:scale>
      <p:origin x="0" y="-36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A6117DCA-F489-4392-8BDB-20B81272AC16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BD0B8EFB-EEFA-4174-A3B5-DEA4B0CA0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28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A14CC51-BB82-4C93-9EE6-790F5B009070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13A8F077-0438-4E4E-9923-BF043C181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8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8F077-0438-4E4E-9923-BF043C181E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01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8F077-0438-4E4E-9923-BF043C181E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45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8F077-0438-4E4E-9923-BF043C181E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42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8F077-0438-4E4E-9923-BF043C181E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47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122363"/>
            <a:ext cx="9639300" cy="2387600"/>
          </a:xfrm>
        </p:spPr>
        <p:txBody>
          <a:bodyPr anchor="b"/>
          <a:lstStyle>
            <a:lvl1pPr algn="l">
              <a:defRPr sz="6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02038"/>
            <a:ext cx="96393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CA9F-2660-4B04-BD01-DB924A0A9DC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iNowLogo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8200" y="6451600"/>
            <a:ext cx="1307703" cy="26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55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3EE7-2A1C-476B-8CF1-A194F1C1872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CA9F-2660-4B04-BD01-DB924A0A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50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3EE7-2A1C-476B-8CF1-A194F1C1872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CA9F-2660-4B04-BD01-DB924A0A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CA9F-2660-4B04-BD01-DB924A0A9DC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iNowLogo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2533" y="6451600"/>
            <a:ext cx="1307703" cy="26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6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3EE7-2A1C-476B-8CF1-A194F1C1872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CA9F-2660-4B04-BD01-DB924A0A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3EE7-2A1C-476B-8CF1-A194F1C1872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CA9F-2660-4B04-BD01-DB924A0A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3EE7-2A1C-476B-8CF1-A194F1C1872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CA9F-2660-4B04-BD01-DB924A0A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44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CA9F-2660-4B04-BD01-DB924A0A9DC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CiNowLogo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7133" y="6451600"/>
            <a:ext cx="1307703" cy="26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8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CA9F-2660-4B04-BD01-DB924A0A9DC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CiNowLogo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9466" y="6451600"/>
            <a:ext cx="1307703" cy="26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42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3EE7-2A1C-476B-8CF1-A194F1C1872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CA9F-2660-4B04-BD01-DB924A0A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3EE7-2A1C-476B-8CF1-A194F1C1872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CA9F-2660-4B04-BD01-DB924A0A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13EE7-2A1C-476B-8CF1-A194F1C1872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0CA9F-2660-4B04-BD01-DB924A0A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4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0694" y="741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Change at the Speed of Trust: Using Data in Rebuilding a Vibrant </a:t>
            </a:r>
            <a:r>
              <a:rPr lang="en-US" b="1" dirty="0" smtClean="0"/>
              <a:t>EastPoint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933" y="3325862"/>
            <a:ext cx="9144000" cy="22098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algn="l"/>
            <a:r>
              <a:rPr lang="en-US" dirty="0" smtClean="0"/>
              <a:t>Moderator:  Lloyd Potter</a:t>
            </a:r>
          </a:p>
          <a:p>
            <a:r>
              <a:rPr lang="en-US" dirty="0" smtClean="0"/>
              <a:t>Panelists:  Richard Milk, </a:t>
            </a:r>
            <a:r>
              <a:rPr lang="en-US" dirty="0"/>
              <a:t>Henrietta </a:t>
            </a:r>
            <a:r>
              <a:rPr lang="en-US" dirty="0" smtClean="0"/>
              <a:t>Mu</a:t>
            </a:r>
            <a:r>
              <a:rPr lang="en-US" dirty="0" smtClean="0">
                <a:latin typeface="Calibri" panose="020F0502020204030204" pitchFamily="34" charset="0"/>
              </a:rPr>
              <a:t>ñ</a:t>
            </a:r>
            <a:r>
              <a:rPr lang="en-US" dirty="0" smtClean="0"/>
              <a:t>oz, </a:t>
            </a:r>
            <a:r>
              <a:rPr lang="en-US" dirty="0"/>
              <a:t>Clarissa </a:t>
            </a:r>
            <a:r>
              <a:rPr lang="en-US" dirty="0" smtClean="0"/>
              <a:t>Ozuna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April 2016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748" y="6147928"/>
            <a:ext cx="7546257" cy="710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9406" y="6223882"/>
            <a:ext cx="1475146" cy="558164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59875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0853" y="692553"/>
            <a:ext cx="1068389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Moderator:  </a:t>
            </a:r>
          </a:p>
          <a:p>
            <a:pPr marL="457200"/>
            <a:r>
              <a:rPr lang="en-US" sz="2200" b="1" dirty="0" smtClean="0"/>
              <a:t>Lloyd Potter</a:t>
            </a:r>
          </a:p>
          <a:p>
            <a:pPr marL="457200"/>
            <a:r>
              <a:rPr lang="en-US" sz="2200" dirty="0" smtClean="0"/>
              <a:t>Texas State Demographer</a:t>
            </a:r>
          </a:p>
          <a:p>
            <a:pPr marL="457200"/>
            <a:r>
              <a:rPr lang="en-US" sz="2200" dirty="0" smtClean="0"/>
              <a:t>Director, </a:t>
            </a:r>
            <a:r>
              <a:rPr lang="en-US" sz="2200" dirty="0"/>
              <a:t> Institute for Demographic and Socioeconomic </a:t>
            </a:r>
            <a:r>
              <a:rPr lang="en-US" sz="2200" dirty="0" smtClean="0"/>
              <a:t>Research, UT San Antonio</a:t>
            </a:r>
          </a:p>
          <a:p>
            <a:endParaRPr lang="en-US" sz="2200" dirty="0" smtClean="0"/>
          </a:p>
          <a:p>
            <a:pPr marL="1371600" indent="-1371600"/>
            <a:r>
              <a:rPr lang="en-US" sz="2200" dirty="0" smtClean="0"/>
              <a:t>Panelists: 	</a:t>
            </a:r>
          </a:p>
          <a:p>
            <a:pPr marL="457200"/>
            <a:r>
              <a:rPr lang="en-US" sz="2200" b="1" dirty="0" smtClean="0"/>
              <a:t>Richard Milk  </a:t>
            </a:r>
            <a:r>
              <a:rPr lang="en-US" sz="2200" dirty="0" smtClean="0"/>
              <a:t>(Wheatley Choice Neighborhood)</a:t>
            </a:r>
          </a:p>
          <a:p>
            <a:pPr marL="457200"/>
            <a:r>
              <a:rPr lang="en-US" sz="2200" dirty="0"/>
              <a:t>Director of Policy and </a:t>
            </a:r>
            <a:r>
              <a:rPr lang="en-US" sz="2200" dirty="0" smtClean="0"/>
              <a:t>Planning, San Antonio Housing Authority</a:t>
            </a:r>
          </a:p>
          <a:p>
            <a:pPr marL="457200"/>
            <a:endParaRPr lang="en-US" sz="2200" dirty="0"/>
          </a:p>
          <a:p>
            <a:pPr marL="457200"/>
            <a:r>
              <a:rPr lang="en-US" sz="2200" b="1" dirty="0" smtClean="0"/>
              <a:t>Henrietta Mu</a:t>
            </a:r>
            <a:r>
              <a:rPr lang="en-US" sz="2200" b="1" dirty="0" smtClean="0">
                <a:latin typeface="Calibri" panose="020F0502020204030204" pitchFamily="34" charset="0"/>
              </a:rPr>
              <a:t>ñ</a:t>
            </a:r>
            <a:r>
              <a:rPr lang="en-US" sz="2200" b="1" dirty="0" smtClean="0"/>
              <a:t>oz </a:t>
            </a:r>
            <a:r>
              <a:rPr lang="en-US" sz="2200" dirty="0" smtClean="0"/>
              <a:t>(Eastside Promise Neighborhood, Annie E. Casey Dual-Gen)</a:t>
            </a:r>
          </a:p>
          <a:p>
            <a:pPr marL="457200"/>
            <a:r>
              <a:rPr lang="en-US" sz="2200" dirty="0"/>
              <a:t>Vice President of </a:t>
            </a:r>
            <a:r>
              <a:rPr lang="en-US" sz="2200" dirty="0" smtClean="0"/>
              <a:t>Grant Research </a:t>
            </a:r>
            <a:r>
              <a:rPr lang="en-US" sz="2200" dirty="0"/>
              <a:t>and </a:t>
            </a:r>
            <a:r>
              <a:rPr lang="en-US" sz="2200" dirty="0" smtClean="0"/>
              <a:t>Evaluation, United Way of San Antonio &amp; Bexar Co.</a:t>
            </a:r>
          </a:p>
          <a:p>
            <a:pPr marL="457200"/>
            <a:endParaRPr lang="en-US" sz="2200" dirty="0"/>
          </a:p>
          <a:p>
            <a:pPr marL="457200"/>
            <a:r>
              <a:rPr lang="en-US" sz="2200" b="1" dirty="0" smtClean="0"/>
              <a:t>Clarissa Ozuna</a:t>
            </a:r>
          </a:p>
          <a:p>
            <a:pPr marL="457200"/>
            <a:r>
              <a:rPr lang="en-US" sz="2200" dirty="0" smtClean="0"/>
              <a:t>Program Manager for Research, CI:Now</a:t>
            </a:r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453" y="6067438"/>
            <a:ext cx="8401664" cy="790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0683" y="6208807"/>
            <a:ext cx="1342104" cy="50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7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n Antonio Promise Zone Ma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4" b="10191"/>
          <a:stretch/>
        </p:blipFill>
        <p:spPr bwMode="auto">
          <a:xfrm>
            <a:off x="5693494" y="0"/>
            <a:ext cx="64985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23C6-AC67-4DCE-9971-AEB7D0C93392}" type="slidenum">
              <a:rPr lang="en-US" smtClean="0"/>
              <a:t>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07459" y="707923"/>
            <a:ext cx="41295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EastPoint:  </a:t>
            </a:r>
            <a:r>
              <a:rPr lang="en-US" dirty="0" smtClean="0"/>
              <a:t>~4 sq. mi. </a:t>
            </a:r>
          </a:p>
          <a:p>
            <a:r>
              <a:rPr lang="en-US" i="1" dirty="0" smtClean="0"/>
              <a:t>Promise, Choice, Dual-Gen, and others</a:t>
            </a:r>
          </a:p>
          <a:p>
            <a:r>
              <a:rPr lang="en-US" dirty="0" smtClean="0"/>
              <a:t>Estimated pop:  22,137</a:t>
            </a:r>
          </a:p>
          <a:p>
            <a:r>
              <a:rPr lang="en-US" dirty="0"/>
              <a:t> </a:t>
            </a:r>
            <a:r>
              <a:rPr lang="en-US" dirty="0" smtClean="0"/>
              <a:t>  70% Hispanic, 22% African-American</a:t>
            </a:r>
            <a:endParaRPr lang="en-US" dirty="0"/>
          </a:p>
          <a:p>
            <a:r>
              <a:rPr lang="en-US" dirty="0" smtClean="0"/>
              <a:t>   41% in poverty</a:t>
            </a:r>
          </a:p>
          <a:p>
            <a:r>
              <a:rPr lang="en-US" dirty="0"/>
              <a:t> </a:t>
            </a:r>
            <a:r>
              <a:rPr lang="en-US" dirty="0" smtClean="0"/>
              <a:t>  38% adults w less than HS diploma/GED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Promise Zone:  </a:t>
            </a:r>
            <a:r>
              <a:rPr lang="en-US" dirty="0" smtClean="0"/>
              <a:t>~22 </a:t>
            </a:r>
            <a:r>
              <a:rPr lang="en-US" dirty="0"/>
              <a:t>sq. mi. </a:t>
            </a:r>
          </a:p>
          <a:p>
            <a:r>
              <a:rPr lang="en-US" dirty="0"/>
              <a:t>Estimated </a:t>
            </a:r>
            <a:r>
              <a:rPr lang="en-US" dirty="0" smtClean="0"/>
              <a:t>pop:  149,832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64% </a:t>
            </a:r>
            <a:r>
              <a:rPr lang="en-US" dirty="0"/>
              <a:t>Hispanic, </a:t>
            </a:r>
            <a:r>
              <a:rPr lang="en-US" dirty="0" smtClean="0"/>
              <a:t>18% </a:t>
            </a:r>
            <a:r>
              <a:rPr lang="en-US" dirty="0"/>
              <a:t>African-American</a:t>
            </a:r>
          </a:p>
          <a:p>
            <a:r>
              <a:rPr lang="en-US" dirty="0"/>
              <a:t> </a:t>
            </a:r>
            <a:r>
              <a:rPr lang="en-US" dirty="0" smtClean="0"/>
              <a:t>  28% </a:t>
            </a:r>
            <a:r>
              <a:rPr lang="en-US" dirty="0"/>
              <a:t>in poverty</a:t>
            </a:r>
          </a:p>
          <a:p>
            <a:r>
              <a:rPr lang="en-US" dirty="0"/>
              <a:t>  </a:t>
            </a:r>
            <a:r>
              <a:rPr lang="en-US" dirty="0" smtClean="0"/>
              <a:t> 26% </a:t>
            </a:r>
            <a:r>
              <a:rPr lang="en-US" dirty="0"/>
              <a:t>adults w less than </a:t>
            </a:r>
            <a:r>
              <a:rPr lang="en-US" dirty="0" smtClean="0"/>
              <a:t>HS diploma/GED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2489" y="5476568"/>
            <a:ext cx="4807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Sources: American Community Survey 5-year Estimates 2010-2014 and City of San Antonio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50" y="707923"/>
            <a:ext cx="1213209" cy="10303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489" y="3583857"/>
            <a:ext cx="912638" cy="9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3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00749" y="6088559"/>
            <a:ext cx="8440994" cy="769441"/>
          </a:xfrm>
          <a:prstGeom prst="rect">
            <a:avLst/>
          </a:prstGeom>
          <a:solidFill>
            <a:srgbClr val="00966F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Gisha" panose="020B0502040204020203" pitchFamily="34" charset="-79"/>
              </a:rPr>
              <a:t>Building on the Promise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cs typeface="Gisha" panose="020B0502040204020203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38" y="870156"/>
            <a:ext cx="11568382" cy="479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8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138</Words>
  <Application>Microsoft Office PowerPoint</Application>
  <PresentationFormat>Widescreen</PresentationFormat>
  <Paragraphs>42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Gisha</vt:lpstr>
      <vt:lpstr>Rockwell</vt:lpstr>
      <vt:lpstr>Office Theme</vt:lpstr>
      <vt:lpstr>Change at the Speed of Trust: Using Data in Rebuilding a Vibrant EastPoint</vt:lpstr>
      <vt:lpstr>PowerPoint Presentation</vt:lpstr>
      <vt:lpstr>PowerPoint Presentation</vt:lpstr>
      <vt:lpstr>PowerPoint Presentation</vt:lpstr>
    </vt:vector>
  </TitlesOfParts>
  <Company>UT Health School of Public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CI:Now and  Growing Local Data Capacity</dc:title>
  <dc:creator>McKieran, Laura C</dc:creator>
  <cp:lastModifiedBy>McKieran, Laura C</cp:lastModifiedBy>
  <cp:revision>31</cp:revision>
  <cp:lastPrinted>2016-03-23T18:25:22Z</cp:lastPrinted>
  <dcterms:created xsi:type="dcterms:W3CDTF">2016-03-23T15:55:18Z</dcterms:created>
  <dcterms:modified xsi:type="dcterms:W3CDTF">2016-03-28T16:12:05Z</dcterms:modified>
</cp:coreProperties>
</file>