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8" r:id="rId1"/>
  </p:sldMasterIdLst>
  <p:notesMasterIdLst>
    <p:notesMasterId r:id="rId26"/>
  </p:notesMasterIdLst>
  <p:sldIdLst>
    <p:sldId id="256" r:id="rId2"/>
    <p:sldId id="265" r:id="rId3"/>
    <p:sldId id="261" r:id="rId4"/>
    <p:sldId id="259" r:id="rId5"/>
    <p:sldId id="260" r:id="rId6"/>
    <p:sldId id="279" r:id="rId7"/>
    <p:sldId id="262" r:id="rId8"/>
    <p:sldId id="257" r:id="rId9"/>
    <p:sldId id="258" r:id="rId10"/>
    <p:sldId id="269" r:id="rId11"/>
    <p:sldId id="271" r:id="rId12"/>
    <p:sldId id="272" r:id="rId13"/>
    <p:sldId id="270" r:id="rId14"/>
    <p:sldId id="264" r:id="rId15"/>
    <p:sldId id="273" r:id="rId16"/>
    <p:sldId id="274" r:id="rId17"/>
    <p:sldId id="275" r:id="rId18"/>
    <p:sldId id="263" r:id="rId19"/>
    <p:sldId id="277" r:id="rId20"/>
    <p:sldId id="278" r:id="rId21"/>
    <p:sldId id="276" r:id="rId22"/>
    <p:sldId id="266" r:id="rId23"/>
    <p:sldId id="267" r:id="rId24"/>
    <p:sldId id="268" r:id="rId25"/>
  </p:sldIdLst>
  <p:sldSz cx="9144000" cy="6858000" type="screen4x3"/>
  <p:notesSz cx="7010400" cy="9296400"/>
  <p:embeddedFontLst>
    <p:embeddedFont>
      <p:font typeface="Dominik" panose="02000500000000000000" pitchFamily="2" charset="0"/>
      <p:regular r:id="rId27"/>
      <p:italic r:id="rId28"/>
    </p:embeddedFont>
    <p:embeddedFont>
      <p:font typeface="Corbel" panose="020B0503020204020204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60" autoAdjust="0"/>
  </p:normalViewPr>
  <p:slideViewPr>
    <p:cSldViewPr snapToGrid="0">
      <p:cViewPr varScale="1">
        <p:scale>
          <a:sx n="110" d="100"/>
          <a:sy n="110" d="100"/>
        </p:scale>
        <p:origin x="90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mb021000\Documents\Local%20Presentations\20150919%20Latino%20CLD\Comparison%20Data%20201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Population Change, 2000-2014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Sheet2!$A$2:$A$4</c:f>
              <c:strCache>
                <c:ptCount val="3"/>
                <c:pt idx="0">
                  <c:v>Dallas-Fort Worth-Arlington MSA</c:v>
                </c:pt>
                <c:pt idx="1">
                  <c:v>Dallas County</c:v>
                </c:pt>
                <c:pt idx="2">
                  <c:v>City of Dallas</c:v>
                </c:pt>
              </c:strCache>
            </c:strRef>
          </c:cat>
          <c:val>
            <c:numRef>
              <c:f>Sheet2!$B$2:$B$4</c:f>
              <c:numCache>
                <c:formatCode>_(* #,##0_);_(* \(#,##0\);_(* "-"??_);_(@_)</c:formatCode>
                <c:ptCount val="3"/>
                <c:pt idx="0">
                  <c:v>4145659</c:v>
                </c:pt>
                <c:pt idx="1">
                  <c:v>2218889</c:v>
                </c:pt>
                <c:pt idx="2">
                  <c:v>1888580</c:v>
                </c:pt>
              </c:numCache>
            </c:numRef>
          </c:val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Sheet2!$A$2:$A$4</c:f>
              <c:strCache>
                <c:ptCount val="3"/>
                <c:pt idx="0">
                  <c:v>Dallas-Fort Worth-Arlington MSA</c:v>
                </c:pt>
                <c:pt idx="1">
                  <c:v>Dallas County</c:v>
                </c:pt>
                <c:pt idx="2">
                  <c:v>City of Dallas</c:v>
                </c:pt>
              </c:strCache>
            </c:strRef>
          </c:cat>
          <c:val>
            <c:numRef>
              <c:f>Sheet2!$C$2:$C$4</c:f>
              <c:numCache>
                <c:formatCode>_(* #,##0_);_(* \(#,##0\);_(* "-"??_);_(@_)</c:formatCode>
                <c:ptCount val="3"/>
                <c:pt idx="0">
                  <c:v>6371773</c:v>
                </c:pt>
                <c:pt idx="1">
                  <c:v>2368139</c:v>
                </c:pt>
                <c:pt idx="2">
                  <c:v>1197816</c:v>
                </c:pt>
              </c:numCache>
            </c:numRef>
          </c:val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Sheet2!$A$2:$A$4</c:f>
              <c:strCache>
                <c:ptCount val="3"/>
                <c:pt idx="0">
                  <c:v>Dallas-Fort Worth-Arlington MSA</c:v>
                </c:pt>
                <c:pt idx="1">
                  <c:v>Dallas County</c:v>
                </c:pt>
                <c:pt idx="2">
                  <c:v>City of Dallas</c:v>
                </c:pt>
              </c:strCache>
            </c:strRef>
          </c:cat>
          <c:val>
            <c:numRef>
              <c:f>Sheet2!$D$2:$D$4</c:f>
              <c:numCache>
                <c:formatCode>_(* #,##0_);_(* \(#,##0\);_(* "-"??_);_(@_)</c:formatCode>
                <c:ptCount val="3"/>
                <c:pt idx="0">
                  <c:v>6954003</c:v>
                </c:pt>
                <c:pt idx="1">
                  <c:v>2518638</c:v>
                </c:pt>
                <c:pt idx="2">
                  <c:v>1281031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9"/>
        <c:overlap val="-27"/>
        <c:axId val="457246344"/>
        <c:axId val="457246736"/>
      </c:barChart>
      <c:catAx>
        <c:axId val="457246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246736"/>
        <c:crosses val="autoZero"/>
        <c:auto val="1"/>
        <c:lblAlgn val="ctr"/>
        <c:lblOffset val="100"/>
        <c:noMultiLvlLbl val="0"/>
      </c:catAx>
      <c:valAx>
        <c:axId val="457246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246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 in Poverty, 2000-2014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Sheet2!$B$8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Sheet2!$A$9:$A$11</c:f>
              <c:strCache>
                <c:ptCount val="3"/>
                <c:pt idx="0">
                  <c:v>Dallas-Fort Worth-Arlington MSA</c:v>
                </c:pt>
                <c:pt idx="1">
                  <c:v>Dallas County</c:v>
                </c:pt>
                <c:pt idx="2">
                  <c:v>City of Dallas</c:v>
                </c:pt>
              </c:strCache>
            </c:strRef>
          </c:cat>
          <c:val>
            <c:numRef>
              <c:f>Sheet2!$B$9:$B$11</c:f>
              <c:numCache>
                <c:formatCode>0.0%</c:formatCode>
                <c:ptCount val="3"/>
                <c:pt idx="0">
                  <c:v>0.11333242</c:v>
                </c:pt>
                <c:pt idx="1">
                  <c:v>0.13430619999999999</c:v>
                </c:pt>
                <c:pt idx="2">
                  <c:v>0.17776900000000001</c:v>
                </c:pt>
              </c:numCache>
            </c:numRef>
          </c:val>
        </c:ser>
        <c:ser>
          <c:idx val="1"/>
          <c:order val="1"/>
          <c:tx>
            <c:strRef>
              <c:f>Sheet2!$C$8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Sheet2!$A$9:$A$11</c:f>
              <c:strCache>
                <c:ptCount val="3"/>
                <c:pt idx="0">
                  <c:v>Dallas-Fort Worth-Arlington MSA</c:v>
                </c:pt>
                <c:pt idx="1">
                  <c:v>Dallas County</c:v>
                </c:pt>
                <c:pt idx="2">
                  <c:v>City of Dallas</c:v>
                </c:pt>
              </c:strCache>
            </c:strRef>
          </c:cat>
          <c:val>
            <c:numRef>
              <c:f>Sheet2!$C$9:$C$11</c:f>
              <c:numCache>
                <c:formatCode>0.0%</c:formatCode>
                <c:ptCount val="3"/>
                <c:pt idx="0">
                  <c:v>0.13410900000000001</c:v>
                </c:pt>
                <c:pt idx="1">
                  <c:v>0.192</c:v>
                </c:pt>
                <c:pt idx="2">
                  <c:v>0.22275</c:v>
                </c:pt>
              </c:numCache>
            </c:numRef>
          </c:val>
        </c:ser>
        <c:ser>
          <c:idx val="2"/>
          <c:order val="2"/>
          <c:tx>
            <c:strRef>
              <c:f>Sheet2!$D$8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Sheet2!$A$9:$A$11</c:f>
              <c:strCache>
                <c:ptCount val="3"/>
                <c:pt idx="0">
                  <c:v>Dallas-Fort Worth-Arlington MSA</c:v>
                </c:pt>
                <c:pt idx="1">
                  <c:v>Dallas County</c:v>
                </c:pt>
                <c:pt idx="2">
                  <c:v>City of Dallas</c:v>
                </c:pt>
              </c:strCache>
            </c:strRef>
          </c:cat>
          <c:val>
            <c:numRef>
              <c:f>Sheet2!$D$9:$D$11</c:f>
              <c:numCache>
                <c:formatCode>0.0%</c:formatCode>
                <c:ptCount val="3"/>
                <c:pt idx="0">
                  <c:v>0.14652200000000001</c:v>
                </c:pt>
                <c:pt idx="1">
                  <c:v>0.19600000000000001</c:v>
                </c:pt>
                <c:pt idx="2">
                  <c:v>0.23794999999999999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7247520"/>
        <c:axId val="457247912"/>
      </c:barChart>
      <c:catAx>
        <c:axId val="45724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247912"/>
        <c:crosses val="autoZero"/>
        <c:auto val="1"/>
        <c:lblAlgn val="ctr"/>
        <c:lblOffset val="100"/>
        <c:noMultiLvlLbl val="0"/>
      </c:catAx>
      <c:valAx>
        <c:axId val="457247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247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Poverty and Near Poverty Rates, 2014</a:t>
            </a:r>
            <a:br>
              <a:rPr lang="en-US" dirty="0" smtClean="0"/>
            </a:br>
            <a:r>
              <a:rPr lang="en-US" dirty="0" smtClean="0"/>
              <a:t>Cities</a:t>
            </a:r>
            <a:r>
              <a:rPr lang="en-US" baseline="0" dirty="0" smtClean="0"/>
              <a:t> of 1 Million or More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Percent Below 100% of Poverty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Analysis!$C$3:$C$12</c:f>
              <c:strCache>
                <c:ptCount val="10"/>
                <c:pt idx="0">
                  <c:v>Philadelphia city, Pennsylvania</c:v>
                </c:pt>
                <c:pt idx="1">
                  <c:v>Dallas city, Texas</c:v>
                </c:pt>
                <c:pt idx="2">
                  <c:v>Phoenix city, Arizona</c:v>
                </c:pt>
                <c:pt idx="3">
                  <c:v>Los Angeles city, California</c:v>
                </c:pt>
                <c:pt idx="4">
                  <c:v>Houston city, Texas</c:v>
                </c:pt>
                <c:pt idx="5">
                  <c:v>Chicago city, Illinois</c:v>
                </c:pt>
                <c:pt idx="6">
                  <c:v>San Antonio city, Texas</c:v>
                </c:pt>
                <c:pt idx="7">
                  <c:v>New York city, New York</c:v>
                </c:pt>
                <c:pt idx="8">
                  <c:v>San Diego city, California</c:v>
                </c:pt>
                <c:pt idx="9">
                  <c:v>San Jose city, California</c:v>
                </c:pt>
              </c:strCache>
            </c:strRef>
          </c:cat>
          <c:val>
            <c:numRef>
              <c:f>Analysis!$F$25:$F$583</c:f>
            </c:numRef>
          </c:val>
        </c:ser>
        <c:ser>
          <c:idx val="1"/>
          <c:order val="1"/>
          <c:tx>
            <c:v>Percent Below 185% of Poverty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Analysis!$C$3:$C$12</c:f>
              <c:strCache>
                <c:ptCount val="10"/>
                <c:pt idx="0">
                  <c:v>Philadelphia city, Pennsylvania</c:v>
                </c:pt>
                <c:pt idx="1">
                  <c:v>Dallas city, Texas</c:v>
                </c:pt>
                <c:pt idx="2">
                  <c:v>Phoenix city, Arizona</c:v>
                </c:pt>
                <c:pt idx="3">
                  <c:v>Los Angeles city, California</c:v>
                </c:pt>
                <c:pt idx="4">
                  <c:v>Houston city, Texas</c:v>
                </c:pt>
                <c:pt idx="5">
                  <c:v>Chicago city, Illinois</c:v>
                </c:pt>
                <c:pt idx="6">
                  <c:v>San Antonio city, Texas</c:v>
                </c:pt>
                <c:pt idx="7">
                  <c:v>New York city, New York</c:v>
                </c:pt>
                <c:pt idx="8">
                  <c:v>San Diego city, California</c:v>
                </c:pt>
                <c:pt idx="9">
                  <c:v>San Jose city, California</c:v>
                </c:pt>
              </c:strCache>
            </c:strRef>
          </c:cat>
          <c:val>
            <c:numRef>
              <c:f>Analysis!$P$25:$P$583</c:f>
            </c:numRef>
          </c:val>
        </c:ser>
        <c:ser>
          <c:idx val="2"/>
          <c:order val="2"/>
          <c:tx>
            <c:v>Below 100% Poverty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3798056611744824E-3"/>
                  <c:y val="1.33188892000453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0697084917617546E-3"/>
                  <c:y val="4.65149926509172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139416983523447E-2"/>
                  <c:y val="1.33188892000454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4495141529362053E-3"/>
                  <c:y val="1.33188892000453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3798056611744824E-3"/>
                  <c:y val="7.54062924340965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0139416983523572E-2"/>
                  <c:y val="1.33188892000454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8.4495141529363302E-3"/>
                  <c:y val="1.04297592217275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1829319814110688E-2"/>
                  <c:y val="1.33188892000454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5.0697084917617234E-3"/>
                  <c:y val="7.54062924340960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5.0697084917618474E-3"/>
                  <c:y val="4.65149926509172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Analysis!$C$3:$C$12</c:f>
              <c:strCache>
                <c:ptCount val="10"/>
                <c:pt idx="0">
                  <c:v>Philadelphia city, Pennsylvania</c:v>
                </c:pt>
                <c:pt idx="1">
                  <c:v>Dallas city, Texas</c:v>
                </c:pt>
                <c:pt idx="2">
                  <c:v>Phoenix city, Arizona</c:v>
                </c:pt>
                <c:pt idx="3">
                  <c:v>Los Angeles city, California</c:v>
                </c:pt>
                <c:pt idx="4">
                  <c:v>Houston city, Texas</c:v>
                </c:pt>
                <c:pt idx="5">
                  <c:v>Chicago city, Illinois</c:v>
                </c:pt>
                <c:pt idx="6">
                  <c:v>San Antonio city, Texas</c:v>
                </c:pt>
                <c:pt idx="7">
                  <c:v>New York city, New York</c:v>
                </c:pt>
                <c:pt idx="8">
                  <c:v>San Diego city, California</c:v>
                </c:pt>
                <c:pt idx="9">
                  <c:v>San Jose city, California</c:v>
                </c:pt>
              </c:strCache>
            </c:strRef>
          </c:cat>
          <c:val>
            <c:numRef>
              <c:f>Analysis!$F$3:$F$12</c:f>
              <c:numCache>
                <c:formatCode>0.0</c:formatCode>
                <c:ptCount val="10"/>
                <c:pt idx="0">
                  <c:v>26</c:v>
                </c:pt>
                <c:pt idx="1">
                  <c:v>24.5</c:v>
                </c:pt>
                <c:pt idx="2">
                  <c:v>23.3</c:v>
                </c:pt>
                <c:pt idx="3">
                  <c:v>22.4</c:v>
                </c:pt>
                <c:pt idx="4">
                  <c:v>22.4</c:v>
                </c:pt>
                <c:pt idx="5">
                  <c:v>22</c:v>
                </c:pt>
                <c:pt idx="6">
                  <c:v>21</c:v>
                </c:pt>
                <c:pt idx="7">
                  <c:v>20.9</c:v>
                </c:pt>
                <c:pt idx="8">
                  <c:v>15.7</c:v>
                </c:pt>
                <c:pt idx="9">
                  <c:v>9.4</c:v>
                </c:pt>
              </c:numCache>
            </c:numRef>
          </c:val>
        </c:ser>
        <c:ser>
          <c:idx val="3"/>
          <c:order val="3"/>
          <c:tx>
            <c:v>Below 185% Poverty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33188892000454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6899028305872412E-3"/>
                  <c:y val="1.33188892000454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3798056611744824E-3"/>
                  <c:y val="4.65149926509175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1962387993405294E-17"/>
                  <c:y val="1.33188892000454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3798056611744204E-3"/>
                  <c:y val="1.33188892000454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1.62080191783632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2392477598681059E-16"/>
                  <c:y val="1.90971491566811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1.62080191783632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2392477598681059E-16"/>
                  <c:y val="1.33188892000454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"/>
                  <c:y val="1.62080191783632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Analysis!$P$3:$P$12</c:f>
              <c:numCache>
                <c:formatCode>0.0</c:formatCode>
                <c:ptCount val="10"/>
                <c:pt idx="0">
                  <c:v>45.631486205752289</c:v>
                </c:pt>
                <c:pt idx="1">
                  <c:v>46.406945431350707</c:v>
                </c:pt>
                <c:pt idx="2">
                  <c:v>42.347803956938883</c:v>
                </c:pt>
                <c:pt idx="3">
                  <c:v>42.824685048223351</c:v>
                </c:pt>
                <c:pt idx="4">
                  <c:v>43.458064387519372</c:v>
                </c:pt>
                <c:pt idx="5">
                  <c:v>40.752032596611677</c:v>
                </c:pt>
                <c:pt idx="6">
                  <c:v>40.755910241679899</c:v>
                </c:pt>
                <c:pt idx="7">
                  <c:v>38.233798612364069</c:v>
                </c:pt>
                <c:pt idx="8">
                  <c:v>29.861698037876561</c:v>
                </c:pt>
                <c:pt idx="9">
                  <c:v>22.886402827516143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57550672"/>
        <c:axId val="457551064"/>
      </c:barChart>
      <c:catAx>
        <c:axId val="45755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551064"/>
        <c:crosses val="autoZero"/>
        <c:auto val="0"/>
        <c:lblAlgn val="ctr"/>
        <c:lblOffset val="100"/>
        <c:noMultiLvlLbl val="0"/>
      </c:catAx>
      <c:valAx>
        <c:axId val="457551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550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5C732-2E5F-47DE-83D5-7C09C7FBABF8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55EC6-4871-42D3-B14E-754CA4DD0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08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MSA is up 68%; County up 14%; City down 32%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55EC6-4871-42D3-B14E-754CA4DD0B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93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MSA is up 68%; County up 14%; City down 32%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55EC6-4871-42D3-B14E-754CA4DD0B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37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0E4F-B7B1-4FAE-9BE3-BAC976E2FD0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89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Graph on the left shows change</a:t>
            </a:r>
            <a:r>
              <a:rPr lang="en-US" baseline="0" dirty="0" smtClean="0"/>
              <a:t> in “Wholeness” from 2006 to 2007 – Overall.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55EC6-4871-42D3-B14E-754CA4DD0B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9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dots represent per capita block group income from 2015. One dot represents $15,000 in per capita</a:t>
            </a:r>
            <a:r>
              <a:rPr lang="en-US" baseline="0" dirty="0" smtClean="0"/>
              <a:t> income.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55EC6-4871-42D3-B14E-754CA4DD0B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0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6" y="318723"/>
            <a:ext cx="6430967" cy="2616199"/>
          </a:xfrm>
        </p:spPr>
        <p:txBody>
          <a:bodyPr anchor="b">
            <a:normAutofit/>
          </a:bodyPr>
          <a:lstStyle>
            <a:lvl1pPr algn="r">
              <a:defRPr sz="3375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5" y="3171674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1181">
                <a:solidFill>
                  <a:schemeClr val="tx1"/>
                </a:solidFill>
              </a:defRPr>
            </a:lvl1pPr>
            <a:lvl2pPr marL="2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234" y="5404757"/>
            <a:ext cx="2038803" cy="13446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8" r="56744"/>
          <a:stretch/>
        </p:blipFill>
        <p:spPr>
          <a:xfrm>
            <a:off x="2" y="-9181"/>
            <a:ext cx="1163781" cy="68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03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9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135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9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14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0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1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2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5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5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18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14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13"/>
            </a:lvl1pPr>
            <a:lvl2pPr marL="257169" indent="0">
              <a:buFontTx/>
              <a:buNone/>
              <a:defRPr/>
            </a:lvl2pPr>
            <a:lvl3pPr marL="514337" indent="0">
              <a:buFontTx/>
              <a:buNone/>
              <a:defRPr/>
            </a:lvl3pPr>
            <a:lvl4pPr marL="771506" indent="0">
              <a:buFontTx/>
              <a:buNone/>
              <a:defRPr/>
            </a:lvl4pPr>
            <a:lvl5pPr marL="1028675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1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0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5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5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18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0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135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013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16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7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9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75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013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687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7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7" y="685800"/>
            <a:ext cx="1327777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9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1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1" y="2666999"/>
            <a:ext cx="6698060" cy="2110382"/>
          </a:xfrm>
        </p:spPr>
        <p:txBody>
          <a:bodyPr anchor="b">
            <a:normAutofit/>
          </a:bodyPr>
          <a:lstStyle>
            <a:lvl1pPr algn="r">
              <a:defRPr sz="2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8" y="5867142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7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8" y="106136"/>
            <a:ext cx="7514035" cy="106135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40" y="1273629"/>
            <a:ext cx="3671291" cy="45175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1273630"/>
            <a:ext cx="3671292" cy="451757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16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1507370"/>
            <a:ext cx="3671292" cy="576262"/>
          </a:xfrm>
        </p:spPr>
        <p:txBody>
          <a:bodyPr anchor="b">
            <a:noAutofit/>
          </a:bodyPr>
          <a:lstStyle>
            <a:lvl1pPr marL="0" indent="0">
              <a:buNone/>
              <a:defRPr sz="1575" b="0">
                <a:solidFill>
                  <a:schemeClr val="accent1">
                    <a:lumMod val="75000"/>
                  </a:schemeClr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2293485"/>
            <a:ext cx="3671292" cy="3497714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976" y="1515837"/>
            <a:ext cx="3671298" cy="576262"/>
          </a:xfrm>
        </p:spPr>
        <p:txBody>
          <a:bodyPr anchor="b">
            <a:noAutofit/>
          </a:bodyPr>
          <a:lstStyle>
            <a:lvl1pPr marL="0" indent="0">
              <a:buNone/>
              <a:defRPr sz="1575" b="0">
                <a:solidFill>
                  <a:schemeClr val="accent1">
                    <a:lumMod val="75000"/>
                  </a:schemeClr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2293485"/>
            <a:ext cx="3671292" cy="3497714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65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23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81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9" y="685799"/>
            <a:ext cx="2661841" cy="1371600"/>
          </a:xfrm>
        </p:spPr>
        <p:txBody>
          <a:bodyPr anchor="b">
            <a:normAutofit/>
          </a:bodyPr>
          <a:lstStyle>
            <a:lvl1pPr algn="ctr">
              <a:defRPr sz="1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30" y="685810"/>
            <a:ext cx="4680743" cy="5105401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9" y="2149474"/>
            <a:ext cx="2661841" cy="3641726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1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8" y="822323"/>
            <a:ext cx="4069619" cy="1371600"/>
          </a:xfrm>
        </p:spPr>
        <p:txBody>
          <a:bodyPr anchor="b">
            <a:normAutofit/>
          </a:bodyPr>
          <a:lstStyle>
            <a:lvl1pPr algn="ctr">
              <a:defRPr sz="1575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6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8" y="2424793"/>
            <a:ext cx="4069619" cy="2528206"/>
          </a:xfrm>
        </p:spPr>
        <p:txBody>
          <a:bodyPr>
            <a:normAutofit/>
          </a:bodyPr>
          <a:lstStyle>
            <a:lvl1pPr marL="0" indent="0" algn="ctr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369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9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Diffused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1163781" cy="686718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9" y="81653"/>
            <a:ext cx="7514035" cy="12327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8" y="1396105"/>
            <a:ext cx="7514035" cy="4395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4335" y="5889635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5" y="5883286"/>
            <a:ext cx="5039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707" y="5883285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83" y="6098722"/>
            <a:ext cx="115652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1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iming>
    <p:tnLst>
      <p:par>
        <p:cTn id="1" dur="indefinite" restart="never" nodeType="tmRoot"/>
      </p:par>
    </p:tnLst>
  </p:timing>
  <p:txStyles>
    <p:titleStyle>
      <a:lvl1pPr algn="ctr" defTabSz="257169" rtl="0" eaLnBrk="1" latinLnBrk="0" hangingPunct="1">
        <a:spcBef>
          <a:spcPct val="0"/>
        </a:spcBef>
        <a:buNone/>
        <a:defRPr sz="28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60731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17899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675068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867944" indent="-96439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125113" indent="-96439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414427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1671596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1928765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185933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Dallas in Context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2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24" y="1216427"/>
            <a:ext cx="6837405" cy="5127235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3239" y="81653"/>
            <a:ext cx="7514035" cy="104693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Change In Concentrated Poverty: 2000-2013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861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Raising Awareness</a:t>
            </a:r>
            <a:br>
              <a:rPr lang="en-US" dirty="0" smtClean="0"/>
            </a:br>
            <a:r>
              <a:rPr lang="en-US" dirty="0" smtClean="0"/>
              <a:t>Calling Attention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Research as a Tool for Community Change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91" y="396162"/>
            <a:ext cx="3718559" cy="438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6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Wholeness Index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81" y="1273175"/>
            <a:ext cx="3491201" cy="4518025"/>
          </a:xfrm>
        </p:spPr>
      </p:pic>
      <p:pic>
        <p:nvPicPr>
          <p:cNvPr id="7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33" y="1702937"/>
            <a:ext cx="3201984" cy="3658500"/>
          </a:xfrm>
        </p:spPr>
      </p:pic>
    </p:spTree>
    <p:extLst>
      <p:ext uri="{BB962C8B-B14F-4D97-AF65-F5344CB8AC3E}">
        <p14:creationId xmlns:p14="http://schemas.microsoft.com/office/powerpoint/2010/main" val="22834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Exploring the North-South Gap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9" y="1273175"/>
            <a:ext cx="2521688" cy="4518025"/>
          </a:xfrm>
        </p:spPr>
      </p:pic>
      <p:pic>
        <p:nvPicPr>
          <p:cNvPr id="9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73" y="1273175"/>
            <a:ext cx="2521688" cy="4518025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785" y="1273175"/>
            <a:ext cx="2521192" cy="4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9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Responding to the Call</a:t>
            </a:r>
            <a:br>
              <a:rPr lang="en-US" dirty="0" smtClean="0"/>
            </a:br>
            <a:r>
              <a:rPr lang="en-US" dirty="0" smtClean="0"/>
              <a:t>Taking Action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5" y="1135380"/>
            <a:ext cx="5852160" cy="285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6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Mayor Tom </a:t>
            </a:r>
            <a:r>
              <a:rPr lang="en-US" dirty="0" err="1" smtClean="0"/>
              <a:t>Leppert</a:t>
            </a: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6175" y="1292129"/>
            <a:ext cx="3670300" cy="4480117"/>
          </a:xfrm>
          <a:prstGeom prst="rect">
            <a:avLst/>
          </a:prstGeom>
        </p:spPr>
      </p:pic>
      <p:pic>
        <p:nvPicPr>
          <p:cNvPr id="15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05097" y="1273175"/>
            <a:ext cx="3287368" cy="451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Mayor Mike Rawlings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838" y="2485571"/>
            <a:ext cx="7515225" cy="221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2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Rise of the Neighborhood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24465" r="-109" b="15009"/>
          <a:stretch/>
        </p:blipFill>
        <p:spPr>
          <a:xfrm>
            <a:off x="1171562" y="0"/>
            <a:ext cx="7972437" cy="41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6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 </a:t>
            </a:r>
            <a:r>
              <a:rPr lang="en-US" dirty="0" smtClean="0"/>
              <a:t>South – Neighborhoods, Not Sectors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16" y="1471613"/>
            <a:ext cx="6547669" cy="4395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82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Neighborhood Plus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1908" y="1235390"/>
            <a:ext cx="4214948" cy="5441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52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Are Here…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304" y="1395413"/>
            <a:ext cx="4778293" cy="4395787"/>
          </a:xfrm>
        </p:spPr>
      </p:pic>
    </p:spTree>
    <p:extLst>
      <p:ext uri="{BB962C8B-B14F-4D97-AF65-F5344CB8AC3E}">
        <p14:creationId xmlns:p14="http://schemas.microsoft.com/office/powerpoint/2010/main" val="218684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Deliberate Interventions…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01" y="389163"/>
            <a:ext cx="3309802" cy="401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5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the River That Divides Us Unite Us?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9661" y="1395413"/>
            <a:ext cx="5761579" cy="439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Mayor’s Task Force on Poverty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2838" y="2687899"/>
            <a:ext cx="3671887" cy="168857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56175" y="2548547"/>
            <a:ext cx="3670300" cy="196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6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Bishop Arts Village</a:t>
            </a:r>
            <a:endParaRPr lang="en-US" dirty="0"/>
          </a:p>
        </p:txBody>
      </p:sp>
      <p:pic>
        <p:nvPicPr>
          <p:cNvPr id="1026" name="Picture 2" descr="http://www.gooakcliff.org/wp-content/uploads/2010/05/7thBishop1983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0"/>
          <a:stretch/>
        </p:blipFill>
        <p:spPr>
          <a:xfrm>
            <a:off x="1112838" y="2296851"/>
            <a:ext cx="3671887" cy="2470672"/>
          </a:xfr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75" y="2308754"/>
            <a:ext cx="3670300" cy="2446866"/>
          </a:xfrm>
        </p:spPr>
      </p:pic>
    </p:spTree>
    <p:extLst>
      <p:ext uri="{BB962C8B-B14F-4D97-AF65-F5344CB8AC3E}">
        <p14:creationId xmlns:p14="http://schemas.microsoft.com/office/powerpoint/2010/main" val="334051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Cottages at Hickory Crossing</a:t>
            </a:r>
            <a:endParaRPr lang="en-US" dirty="0"/>
          </a:p>
        </p:txBody>
      </p:sp>
      <p:pic>
        <p:nvPicPr>
          <p:cNvPr id="4098" name="Picture 2" descr="http://www.csh.org/wp-content/uploads/2014/05/602_The-Cottages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64" y="3813811"/>
            <a:ext cx="573405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itysquare.org/wp-content/uploads/2014/11/cottages-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95" y="1127760"/>
            <a:ext cx="544830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40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Differences </a:t>
            </a:r>
            <a:r>
              <a:rPr lang="en-US" dirty="0" smtClean="0"/>
              <a:t>Within </a:t>
            </a:r>
            <a:r>
              <a:rPr lang="en-US" dirty="0" smtClean="0"/>
              <a:t>the </a:t>
            </a:r>
            <a:r>
              <a:rPr lang="en-US" dirty="0"/>
              <a:t>R</a:t>
            </a:r>
            <a:r>
              <a:rPr lang="en-US" dirty="0" smtClean="0"/>
              <a:t>egion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8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Population Change, 2000-2014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5270525"/>
              </p:ext>
            </p:extLst>
          </p:nvPr>
        </p:nvGraphicFramePr>
        <p:xfrm>
          <a:off x="1112838" y="1395413"/>
          <a:ext cx="7515225" cy="4395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726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Poverty Rates, 2000-2014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9500314"/>
              </p:ext>
            </p:extLst>
          </p:nvPr>
        </p:nvGraphicFramePr>
        <p:xfrm>
          <a:off x="1112838" y="1395413"/>
          <a:ext cx="7515225" cy="4395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430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Dallas in the National Context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4832658"/>
              </p:ext>
            </p:extLst>
          </p:nvPr>
        </p:nvGraphicFramePr>
        <p:xfrm>
          <a:off x="1112838" y="1395413"/>
          <a:ext cx="7515225" cy="4395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172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Differences </a:t>
            </a:r>
            <a:r>
              <a:rPr lang="en-US" dirty="0" smtClean="0"/>
              <a:t>Within </a:t>
            </a:r>
            <a:r>
              <a:rPr lang="en-US" dirty="0" smtClean="0"/>
              <a:t>the </a:t>
            </a:r>
            <a:r>
              <a:rPr lang="en-US" dirty="0" smtClean="0"/>
              <a:t>City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09" y="1247774"/>
            <a:ext cx="3219450" cy="1419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1923595" y="2666999"/>
            <a:ext cx="322506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5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2000 Per Capita Income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96" y="1468775"/>
            <a:ext cx="5428708" cy="4249064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08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 Per Capita Income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40" y="1468775"/>
            <a:ext cx="5421219" cy="4249064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16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ster 4:3">
  <a:themeElements>
    <a:clrScheme name="Custom 1">
      <a:dk1>
        <a:sysClr val="windowText" lastClr="000000"/>
      </a:dk1>
      <a:lt1>
        <a:sysClr val="window" lastClr="FFFFFF"/>
      </a:lt1>
      <a:dk2>
        <a:srgbClr val="2850B8"/>
      </a:dk2>
      <a:lt2>
        <a:srgbClr val="FFFFFF"/>
      </a:lt2>
      <a:accent1>
        <a:srgbClr val="2850B8"/>
      </a:accent1>
      <a:accent2>
        <a:srgbClr val="8064A2"/>
      </a:accent2>
      <a:accent3>
        <a:srgbClr val="C0504D"/>
      </a:accent3>
      <a:accent4>
        <a:srgbClr val="9BBB5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UPR 2">
      <a:majorFont>
        <a:latin typeface="Dominik"/>
        <a:ea typeface=""/>
        <a:cs typeface=""/>
      </a:majorFont>
      <a:minorFont>
        <a:latin typeface="Corbel"/>
        <a:ea typeface=""/>
        <a:cs typeface="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UPR Template 4.potx" id="{4D248EDC-223D-4119-8897-C98494496C70}" vid="{AF29158A-ECAC-4BA2-9350-4DA78AFEF22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IUPR Template 4</Template>
  <TotalTime>750</TotalTime>
  <Words>215</Words>
  <Application>Microsoft Office PowerPoint</Application>
  <PresentationFormat>On-screen Show (4:3)</PresentationFormat>
  <Paragraphs>57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Dominik</vt:lpstr>
      <vt:lpstr>Corbel</vt:lpstr>
      <vt:lpstr>Calibri</vt:lpstr>
      <vt:lpstr>Arial</vt:lpstr>
      <vt:lpstr>Master 4:3</vt:lpstr>
      <vt:lpstr>Dallas in Context</vt:lpstr>
      <vt:lpstr>You Are Here…</vt:lpstr>
      <vt:lpstr>Differences Within the Region</vt:lpstr>
      <vt:lpstr>Regional Population Change, 2000-2014</vt:lpstr>
      <vt:lpstr>Regional Poverty Rates, 2000-2014</vt:lpstr>
      <vt:lpstr>Dallas in the National Context</vt:lpstr>
      <vt:lpstr>Differences Within the City</vt:lpstr>
      <vt:lpstr>2000 Per Capita Income</vt:lpstr>
      <vt:lpstr>2013 Per Capita Income</vt:lpstr>
      <vt:lpstr>Change In Concentrated Poverty: 2000-2013</vt:lpstr>
      <vt:lpstr>Raising Awareness Calling Attention</vt:lpstr>
      <vt:lpstr>The Wholeness Index</vt:lpstr>
      <vt:lpstr>Exploring the North-South Gap</vt:lpstr>
      <vt:lpstr>Responding to the Call Taking Action</vt:lpstr>
      <vt:lpstr>Mayor Tom Leppert</vt:lpstr>
      <vt:lpstr>Mayor Mike Rawlings</vt:lpstr>
      <vt:lpstr>The Rise of the Neighborhood</vt:lpstr>
      <vt:lpstr>Grow South – Neighborhoods, Not Sectors</vt:lpstr>
      <vt:lpstr>Neighborhood Plus</vt:lpstr>
      <vt:lpstr>Deliberate Interventions…</vt:lpstr>
      <vt:lpstr>Can the River That Divides Us Unite Us?</vt:lpstr>
      <vt:lpstr>The Mayor’s Task Force on Poverty</vt:lpstr>
      <vt:lpstr>Bishop Arts Village</vt:lpstr>
      <vt:lpstr>The Cottages at Hickory Crossing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Dallas in Context</dc:title>
  <dc:creator>Galvan, Anthony</dc:creator>
  <cp:lastModifiedBy>Bray, Timothy</cp:lastModifiedBy>
  <cp:revision>25</cp:revision>
  <cp:lastPrinted>2014-09-08T18:48:07Z</cp:lastPrinted>
  <dcterms:created xsi:type="dcterms:W3CDTF">2015-10-16T02:52:10Z</dcterms:created>
  <dcterms:modified xsi:type="dcterms:W3CDTF">2015-10-21T02:42:17Z</dcterms:modified>
</cp:coreProperties>
</file>