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7.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8.xml" ContentType="application/vnd.openxmlformats-officedocument.drawingml.chart+xml"/>
  <Override PartName="/ppt/notesSlides/notesSlide41.xml" ContentType="application/vnd.openxmlformats-officedocument.presentationml.notesSlide+xml"/>
  <Override PartName="/ppt/charts/chart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0.xml" ContentType="application/vnd.openxmlformats-officedocument.drawingml.chart+xml"/>
  <Override PartName="/ppt/notesSlides/notesSlide53.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696" r:id="rId2"/>
    <p:sldMasterId id="2147483708" r:id="rId3"/>
    <p:sldMasterId id="2147483720" r:id="rId4"/>
    <p:sldMasterId id="2147483732" r:id="rId5"/>
  </p:sldMasterIdLst>
  <p:notesMasterIdLst>
    <p:notesMasterId r:id="rId70"/>
  </p:notesMasterIdLst>
  <p:handoutMasterIdLst>
    <p:handoutMasterId r:id="rId71"/>
  </p:handoutMasterIdLst>
  <p:sldIdLst>
    <p:sldId id="445" r:id="rId6"/>
    <p:sldId id="283" r:id="rId7"/>
    <p:sldId id="439" r:id="rId8"/>
    <p:sldId id="440" r:id="rId9"/>
    <p:sldId id="379" r:id="rId10"/>
    <p:sldId id="304" r:id="rId11"/>
    <p:sldId id="441" r:id="rId12"/>
    <p:sldId id="442" r:id="rId13"/>
    <p:sldId id="341" r:id="rId14"/>
    <p:sldId id="259" r:id="rId15"/>
    <p:sldId id="460" r:id="rId16"/>
    <p:sldId id="455" r:id="rId17"/>
    <p:sldId id="368" r:id="rId18"/>
    <p:sldId id="375" r:id="rId19"/>
    <p:sldId id="382" r:id="rId20"/>
    <p:sldId id="376" r:id="rId21"/>
    <p:sldId id="286" r:id="rId22"/>
    <p:sldId id="461" r:id="rId23"/>
    <p:sldId id="462" r:id="rId24"/>
    <p:sldId id="463" r:id="rId25"/>
    <p:sldId id="464" r:id="rId26"/>
    <p:sldId id="465" r:id="rId27"/>
    <p:sldId id="466" r:id="rId28"/>
    <p:sldId id="467" r:id="rId29"/>
    <p:sldId id="468"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10" r:id="rId45"/>
    <p:sldId id="288" r:id="rId46"/>
    <p:sldId id="385" r:id="rId47"/>
    <p:sldId id="343" r:id="rId48"/>
    <p:sldId id="420" r:id="rId49"/>
    <p:sldId id="450" r:id="rId50"/>
    <p:sldId id="421" r:id="rId51"/>
    <p:sldId id="403" r:id="rId52"/>
    <p:sldId id="356" r:id="rId53"/>
    <p:sldId id="389" r:id="rId54"/>
    <p:sldId id="390" r:id="rId55"/>
    <p:sldId id="391" r:id="rId56"/>
    <p:sldId id="446" r:id="rId57"/>
    <p:sldId id="438" r:id="rId58"/>
    <p:sldId id="422" r:id="rId59"/>
    <p:sldId id="423" r:id="rId60"/>
    <p:sldId id="457" r:id="rId61"/>
    <p:sldId id="437" r:id="rId62"/>
    <p:sldId id="453" r:id="rId63"/>
    <p:sldId id="454" r:id="rId64"/>
    <p:sldId id="458" r:id="rId65"/>
    <p:sldId id="448" r:id="rId66"/>
    <p:sldId id="449" r:id="rId67"/>
    <p:sldId id="452" r:id="rId68"/>
    <p:sldId id="444" r:id="rId6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eighborhood" initials="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66" autoAdjust="0"/>
    <p:restoredTop sz="85339" autoAdjust="0"/>
  </p:normalViewPr>
  <p:slideViewPr>
    <p:cSldViewPr snapToGrid="0">
      <p:cViewPr varScale="1">
        <p:scale>
          <a:sx n="114" d="100"/>
          <a:sy n="114" d="100"/>
        </p:scale>
        <p:origin x="1212" y="96"/>
      </p:cViewPr>
      <p:guideLst>
        <p:guide orient="horz"/>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6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myrs-file-002\ndev$\Shared\COMMUNITY%20ENGAGEMENT\COMMUNITY%20RESEARCH\Projects\Council%20Presentation\LocalCrimeJurisbyJuris.xlsx"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oleObject" Target="file:///C:\Users\lsimmo19\Downloads\charts%20for%20Laura.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oleObject" Target="file:///\\myrs-file-002\ndev$\Shared\COMMUNITY%20ENGAGEMENT\COMMUNITY%20RESEARCH\Projects\Neighborhood%20Change%20Analysis\rent%20and%20monthly%20income%202005-2014.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3418803418803E-2"/>
          <c:y val="3.1828696451977515E-2"/>
          <c:w val="0.96239316239316242"/>
          <c:h val="0.85927523984870779"/>
        </c:manualLayout>
      </c:layout>
      <c:barChart>
        <c:barDir val="col"/>
        <c:grouping val="clustered"/>
        <c:varyColors val="0"/>
        <c:ser>
          <c:idx val="0"/>
          <c:order val="0"/>
          <c:tx>
            <c:strRef>
              <c:f>Sheet1!$B$1</c:f>
              <c:strCache>
                <c:ptCount val="1"/>
                <c:pt idx="0">
                  <c:v>Charlotte</c:v>
                </c:pt>
              </c:strCache>
            </c:strRef>
          </c:tx>
          <c:spPr>
            <a:solidFill>
              <a:schemeClr val="accent2"/>
            </a:solidFill>
            <a:ln>
              <a:noFill/>
            </a:ln>
            <a:effectLst/>
          </c:spPr>
          <c:invertIfNegative val="0"/>
          <c:dPt>
            <c:idx val="4"/>
            <c:invertIfNegative val="0"/>
            <c:bubble3D val="0"/>
            <c:spPr>
              <a:pattFill prst="dkUpDiag">
                <a:fgClr>
                  <a:schemeClr val="accent2"/>
                </a:fgClr>
                <a:bgClr>
                  <a:schemeClr val="accent2">
                    <a:lumMod val="40000"/>
                    <a:lumOff val="60000"/>
                  </a:schemeClr>
                </a:bgClr>
              </a:pattFill>
              <a:ln>
                <a:noFill/>
              </a:ln>
              <a:effectLst/>
            </c:spPr>
          </c:dPt>
          <c:dPt>
            <c:idx val="5"/>
            <c:invertIfNegative val="0"/>
            <c:bubble3D val="0"/>
            <c:spPr>
              <a:pattFill prst="dkUpDiag">
                <a:fgClr>
                  <a:schemeClr val="accent2"/>
                </a:fgClr>
                <a:bgClr>
                  <a:schemeClr val="accent2">
                    <a:lumMod val="40000"/>
                    <a:lumOff val="60000"/>
                  </a:schemeClr>
                </a:bgClr>
              </a:pattFill>
              <a:ln>
                <a:noFill/>
              </a:ln>
              <a:effectLst/>
            </c:spPr>
          </c:dPt>
          <c:dPt>
            <c:idx val="6"/>
            <c:invertIfNegative val="0"/>
            <c:bubble3D val="0"/>
            <c:spPr>
              <a:pattFill prst="dkUpDiag">
                <a:fgClr>
                  <a:schemeClr val="accent2"/>
                </a:fgClr>
                <a:bgClr>
                  <a:schemeClr val="accent2">
                    <a:lumMod val="40000"/>
                    <a:lumOff val="60000"/>
                  </a:schemeClr>
                </a:bgClr>
              </a:pattFill>
              <a:ln>
                <a:noFill/>
              </a:ln>
              <a:effectLst/>
            </c:spPr>
          </c:dPt>
          <c:dLbls>
            <c:dLbl>
              <c:idx val="0"/>
              <c:layout>
                <c:manualLayout>
                  <c:x val="-1.5669334656024607E-17"/>
                  <c:y val="1.157407143708262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8.6805535778120488E-3"/>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1980</c:v>
                </c:pt>
                <c:pt idx="1">
                  <c:v>1990</c:v>
                </c:pt>
                <c:pt idx="2">
                  <c:v>2000</c:v>
                </c:pt>
                <c:pt idx="3">
                  <c:v>2010</c:v>
                </c:pt>
                <c:pt idx="4">
                  <c:v>2020</c:v>
                </c:pt>
                <c:pt idx="5">
                  <c:v>2030</c:v>
                </c:pt>
                <c:pt idx="6">
                  <c:v>2040</c:v>
                </c:pt>
              </c:numCache>
            </c:numRef>
          </c:cat>
          <c:val>
            <c:numRef>
              <c:f>Sheet1!$B$2:$B$8</c:f>
              <c:numCache>
                <c:formatCode>General</c:formatCode>
                <c:ptCount val="7"/>
                <c:pt idx="0">
                  <c:v>315474</c:v>
                </c:pt>
                <c:pt idx="1">
                  <c:v>395934</c:v>
                </c:pt>
                <c:pt idx="2">
                  <c:v>540828</c:v>
                </c:pt>
                <c:pt idx="3">
                  <c:v>731424</c:v>
                </c:pt>
                <c:pt idx="4">
                  <c:v>917615</c:v>
                </c:pt>
                <c:pt idx="5">
                  <c:v>1065432</c:v>
                </c:pt>
                <c:pt idx="6">
                  <c:v>1215458</c:v>
                </c:pt>
              </c:numCache>
            </c:numRef>
          </c:val>
        </c:ser>
        <c:ser>
          <c:idx val="1"/>
          <c:order val="1"/>
          <c:tx>
            <c:strRef>
              <c:f>Sheet1!$C$1</c:f>
              <c:strCache>
                <c:ptCount val="1"/>
                <c:pt idx="0">
                  <c:v>Mecklenburg</c:v>
                </c:pt>
              </c:strCache>
            </c:strRef>
          </c:tx>
          <c:spPr>
            <a:solidFill>
              <a:schemeClr val="accent1">
                <a:alpha val="20000"/>
              </a:schemeClr>
            </a:solidFill>
            <a:ln>
              <a:noFill/>
            </a:ln>
            <a:effectLst/>
          </c:spPr>
          <c:invertIfNegative val="0"/>
          <c:dLbls>
            <c:dLbl>
              <c:idx val="0"/>
              <c:layout>
                <c:manualLayout>
                  <c:x val="0"/>
                  <c:y val="5.78703571854125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6.2677338624098429E-17"/>
                  <c:y val="5.7870357185413664E-3"/>
                </c:manualLayout>
              </c:layout>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1980</c:v>
                </c:pt>
                <c:pt idx="1">
                  <c:v>1990</c:v>
                </c:pt>
                <c:pt idx="2">
                  <c:v>2000</c:v>
                </c:pt>
                <c:pt idx="3">
                  <c:v>2010</c:v>
                </c:pt>
                <c:pt idx="4">
                  <c:v>2020</c:v>
                </c:pt>
                <c:pt idx="5">
                  <c:v>2030</c:v>
                </c:pt>
                <c:pt idx="6">
                  <c:v>2040</c:v>
                </c:pt>
              </c:numCache>
            </c:numRef>
          </c:cat>
          <c:val>
            <c:numRef>
              <c:f>Sheet1!$C$2:$C$8</c:f>
              <c:numCache>
                <c:formatCode>General</c:formatCode>
                <c:ptCount val="7"/>
                <c:pt idx="0">
                  <c:v>404270</c:v>
                </c:pt>
                <c:pt idx="1">
                  <c:v>511433</c:v>
                </c:pt>
                <c:pt idx="2">
                  <c:v>695454</c:v>
                </c:pt>
                <c:pt idx="3">
                  <c:v>919628</c:v>
                </c:pt>
                <c:pt idx="4">
                  <c:v>1112382</c:v>
                </c:pt>
                <c:pt idx="5">
                  <c:v>1301067</c:v>
                </c:pt>
                <c:pt idx="6">
                  <c:v>1492015</c:v>
                </c:pt>
              </c:numCache>
            </c:numRef>
          </c:val>
        </c:ser>
        <c:dLbls>
          <c:dLblPos val="outEnd"/>
          <c:showLegendKey val="0"/>
          <c:showVal val="1"/>
          <c:showCatName val="0"/>
          <c:showSerName val="0"/>
          <c:showPercent val="0"/>
          <c:showBubbleSize val="0"/>
        </c:dLbls>
        <c:gapWidth val="30"/>
        <c:overlap val="98"/>
        <c:axId val="297290608"/>
        <c:axId val="297279408"/>
      </c:barChart>
      <c:catAx>
        <c:axId val="29729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97279408"/>
        <c:crosses val="autoZero"/>
        <c:auto val="1"/>
        <c:lblAlgn val="ctr"/>
        <c:lblOffset val="100"/>
        <c:noMultiLvlLbl val="0"/>
      </c:catAx>
      <c:valAx>
        <c:axId val="297279408"/>
        <c:scaling>
          <c:orientation val="minMax"/>
          <c:max val="1500000"/>
        </c:scaling>
        <c:delete val="1"/>
        <c:axPos val="l"/>
        <c:numFmt formatCode="#,##0" sourceLinked="0"/>
        <c:majorTickMark val="none"/>
        <c:minorTickMark val="none"/>
        <c:tickLblPos val="nextTo"/>
        <c:crossAx val="297290608"/>
        <c:crosses val="autoZero"/>
        <c:crossBetween val="between"/>
        <c:majorUnit val="50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effectLst/>
              </a:rPr>
              <a:t>Charlotte Crime Index per 100,000</a:t>
            </a:r>
            <a:endParaRPr lang="en-US" dirty="0">
              <a:effectLst/>
            </a:endParaRPr>
          </a:p>
          <a:p>
            <a:pPr>
              <a:defRPr/>
            </a:pPr>
            <a:r>
              <a:rPr lang="en-US" sz="1800" b="1" i="0" baseline="0" dirty="0">
                <a:effectLst/>
              </a:rPr>
              <a:t>3-Year Averages, 2004-2015</a:t>
            </a:r>
            <a:endParaRPr lang="en-US" dirty="0">
              <a:effectLst/>
            </a:endParaRPr>
          </a:p>
        </c:rich>
      </c:tx>
      <c:overlay val="0"/>
    </c:title>
    <c:autoTitleDeleted val="0"/>
    <c:plotArea>
      <c:layout/>
      <c:lineChart>
        <c:grouping val="standard"/>
        <c:varyColors val="0"/>
        <c:ser>
          <c:idx val="1"/>
          <c:order val="0"/>
          <c:tx>
            <c:v>Property Crime Rate</c:v>
          </c:tx>
          <c:marker>
            <c:symbol val="diamond"/>
            <c:size val="5"/>
          </c:marker>
          <c:dLbls>
            <c:dLbl>
              <c:idx val="0"/>
              <c:tx>
                <c:rich>
                  <a:bodyPr/>
                  <a:lstStyle/>
                  <a:p>
                    <a:r>
                      <a:rPr lang="en-US"/>
                      <a:t>6702</a:t>
                    </a:r>
                  </a:p>
                </c:rich>
              </c:tx>
              <c:dLblPos val="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tx>
                <c:rich>
                  <a:bodyPr/>
                  <a:lstStyle/>
                  <a:p>
                    <a:r>
                      <a:rPr lang="en-US"/>
                      <a:t>6712</a:t>
                    </a:r>
                  </a:p>
                </c:rich>
              </c:tx>
              <c:dLblPos val="t"/>
              <c:showLegendKey val="0"/>
              <c:showVal val="1"/>
              <c:showCatName val="0"/>
              <c:showSerName val="0"/>
              <c:showPercent val="0"/>
              <c:showBubbleSize val="0"/>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tx>
                <c:rich>
                  <a:bodyPr/>
                  <a:lstStyle/>
                  <a:p>
                    <a:r>
                      <a:rPr lang="en-US"/>
                      <a:t>3703</a:t>
                    </a:r>
                  </a:p>
                </c:rich>
              </c:tx>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LocalCrimeJurisbyJuris!$A$21:$A$32</c:f>
              <c:strCach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strCache>
            </c:strRef>
          </c:cat>
          <c:val>
            <c:numRef>
              <c:f>LocalCrimeJurisbyJuris!$E$21:$E$32</c:f>
              <c:numCache>
                <c:formatCode>General</c:formatCode>
                <c:ptCount val="12"/>
                <c:pt idx="0">
                  <c:v>100</c:v>
                </c:pt>
                <c:pt idx="1">
                  <c:v>102.63727820720534</c:v>
                </c:pt>
                <c:pt idx="2">
                  <c:v>104.24226958463183</c:v>
                </c:pt>
                <c:pt idx="3">
                  <c:v>103.79207978162866</c:v>
                </c:pt>
                <c:pt idx="4">
                  <c:v>100.16001662421374</c:v>
                </c:pt>
                <c:pt idx="5">
                  <c:v>89.898197063757166</c:v>
                </c:pt>
                <c:pt idx="6">
                  <c:v>77.42205989668291</c:v>
                </c:pt>
                <c:pt idx="7">
                  <c:v>66.918214078487978</c:v>
                </c:pt>
                <c:pt idx="8">
                  <c:v>62.319627132060418</c:v>
                </c:pt>
                <c:pt idx="9">
                  <c:v>58.30166746178169</c:v>
                </c:pt>
                <c:pt idx="10">
                  <c:v>55.870662364919589</c:v>
                </c:pt>
                <c:pt idx="11">
                  <c:v>55.248598838988158</c:v>
                </c:pt>
              </c:numCache>
            </c:numRef>
          </c:val>
          <c:smooth val="0"/>
        </c:ser>
        <c:ser>
          <c:idx val="0"/>
          <c:order val="1"/>
          <c:tx>
            <c:v>Violent Crime Rate</c:v>
          </c:tx>
          <c:marker>
            <c:symbol val="square"/>
            <c:size val="5"/>
          </c:marker>
          <c:dLbls>
            <c:dLbl>
              <c:idx val="0"/>
              <c:tx>
                <c:rich>
                  <a:bodyPr/>
                  <a:lstStyle/>
                  <a:p>
                    <a:r>
                      <a:rPr lang="en-US"/>
                      <a:t>1116</a:t>
                    </a:r>
                  </a:p>
                </c:rich>
              </c:tx>
              <c:dLblPos val="b"/>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3.0507158827368801E-2"/>
                  <c:y val="7.3297872340425535E-2"/>
                </c:manualLayout>
              </c:layout>
              <c:tx>
                <c:rich>
                  <a:bodyPr/>
                  <a:lstStyle/>
                  <a:p>
                    <a:r>
                      <a:rPr lang="en-US"/>
                      <a:t>996</a:t>
                    </a:r>
                  </a:p>
                </c:rich>
              </c:tx>
              <c:dLblPos val="r"/>
              <c:showLegendKey val="0"/>
              <c:showVal val="1"/>
              <c:showCatName val="0"/>
              <c:showSerName val="0"/>
              <c:showPercent val="0"/>
              <c:showBubbleSize val="0"/>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tx>
                <c:rich>
                  <a:bodyPr/>
                  <a:lstStyle/>
                  <a:p>
                    <a:r>
                      <a:rPr lang="en-US"/>
                      <a:t>634</a:t>
                    </a: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LocalCrimeJurisbyJuris!$A$21:$A$32</c:f>
              <c:strCach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strCache>
            </c:strRef>
          </c:cat>
          <c:val>
            <c:numRef>
              <c:f>LocalCrimeJurisbyJuris!$D$21:$D$32</c:f>
              <c:numCache>
                <c:formatCode>General</c:formatCode>
                <c:ptCount val="12"/>
                <c:pt idx="0">
                  <c:v>100</c:v>
                </c:pt>
                <c:pt idx="1">
                  <c:v>100.05561205536524</c:v>
                </c:pt>
                <c:pt idx="2">
                  <c:v>100.00096114728747</c:v>
                </c:pt>
                <c:pt idx="3">
                  <c:v>96.437912943250609</c:v>
                </c:pt>
                <c:pt idx="4">
                  <c:v>89.314877775066179</c:v>
                </c:pt>
                <c:pt idx="5">
                  <c:v>78.70204356166947</c:v>
                </c:pt>
                <c:pt idx="6">
                  <c:v>68.065791976320909</c:v>
                </c:pt>
                <c:pt idx="7">
                  <c:v>58.454476010621313</c:v>
                </c:pt>
                <c:pt idx="8">
                  <c:v>56.238199934080789</c:v>
                </c:pt>
                <c:pt idx="9">
                  <c:v>55.640185993521598</c:v>
                </c:pt>
                <c:pt idx="10">
                  <c:v>55.09730432434845</c:v>
                </c:pt>
                <c:pt idx="11">
                  <c:v>56.834400437971325</c:v>
                </c:pt>
              </c:numCache>
            </c:numRef>
          </c:val>
          <c:smooth val="0"/>
        </c:ser>
        <c:dLbls>
          <c:showLegendKey val="0"/>
          <c:showVal val="0"/>
          <c:showCatName val="0"/>
          <c:showSerName val="0"/>
          <c:showPercent val="0"/>
          <c:showBubbleSize val="0"/>
        </c:dLbls>
        <c:marker val="1"/>
        <c:smooth val="0"/>
        <c:axId val="469521184"/>
        <c:axId val="436037184"/>
      </c:lineChart>
      <c:catAx>
        <c:axId val="469521184"/>
        <c:scaling>
          <c:orientation val="minMax"/>
        </c:scaling>
        <c:delete val="0"/>
        <c:axPos val="b"/>
        <c:numFmt formatCode="General" sourceLinked="1"/>
        <c:majorTickMark val="none"/>
        <c:minorTickMark val="none"/>
        <c:tickLblPos val="nextTo"/>
        <c:crossAx val="436037184"/>
        <c:crosses val="autoZero"/>
        <c:auto val="1"/>
        <c:lblAlgn val="ctr"/>
        <c:lblOffset val="100"/>
        <c:noMultiLvlLbl val="0"/>
      </c:catAx>
      <c:valAx>
        <c:axId val="436037184"/>
        <c:scaling>
          <c:orientation val="minMax"/>
        </c:scaling>
        <c:delete val="1"/>
        <c:axPos val="l"/>
        <c:majorGridlines/>
        <c:numFmt formatCode="General" sourceLinked="1"/>
        <c:majorTickMark val="none"/>
        <c:minorTickMark val="none"/>
        <c:tickLblPos val="nextTo"/>
        <c:crossAx val="469521184"/>
        <c:crosses val="autoZero"/>
        <c:crossBetween val="between"/>
      </c:valAx>
    </c:plotArea>
    <c:legend>
      <c:legendPos val="b"/>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a:t>Crime Rate per 100,000 </a:t>
            </a:r>
          </a:p>
          <a:p>
            <a:pPr>
              <a:defRPr/>
            </a:pPr>
            <a:r>
              <a:rPr lang="en-US"/>
              <a:t>in Large U.S. Cities</a:t>
            </a:r>
          </a:p>
        </c:rich>
      </c:tx>
      <c:overlay val="0"/>
    </c:title>
    <c:autoTitleDeleted val="0"/>
    <c:plotArea>
      <c:layout/>
      <c:lineChart>
        <c:grouping val="standard"/>
        <c:varyColors val="0"/>
        <c:ser>
          <c:idx val="0"/>
          <c:order val="0"/>
          <c:marker>
            <c:symbol val="none"/>
          </c:marker>
          <c:cat>
            <c:strRef>
              <c:f>Sheet1!$B$1:$C$1</c:f>
              <c:strCache>
                <c:ptCount val="2"/>
                <c:pt idx="0">
                  <c:v>2014</c:v>
                </c:pt>
                <c:pt idx="1">
                  <c:v>2015 Projected</c:v>
                </c:pt>
              </c:strCache>
            </c:strRef>
          </c:cat>
          <c:val>
            <c:numRef>
              <c:f>Sheet1!$B$2:$C$2</c:f>
              <c:numCache>
                <c:formatCode>#,##0</c:formatCode>
                <c:ptCount val="2"/>
                <c:pt idx="0">
                  <c:v>2492</c:v>
                </c:pt>
                <c:pt idx="1">
                  <c:v>2885</c:v>
                </c:pt>
              </c:numCache>
            </c:numRef>
          </c:val>
          <c:smooth val="0"/>
        </c:ser>
        <c:ser>
          <c:idx val="1"/>
          <c:order val="1"/>
          <c:marker>
            <c:symbol val="none"/>
          </c:marker>
          <c:cat>
            <c:strRef>
              <c:f>Sheet1!$B$1:$C$1</c:f>
              <c:strCache>
                <c:ptCount val="2"/>
                <c:pt idx="0">
                  <c:v>2014</c:v>
                </c:pt>
                <c:pt idx="1">
                  <c:v>2015 Projected</c:v>
                </c:pt>
              </c:strCache>
            </c:strRef>
          </c:cat>
          <c:val>
            <c:numRef>
              <c:f>Sheet1!$B$3:$C$3</c:f>
              <c:numCache>
                <c:formatCode>#,##0</c:formatCode>
                <c:ptCount val="2"/>
                <c:pt idx="0">
                  <c:v>2709</c:v>
                </c:pt>
                <c:pt idx="1">
                  <c:v>2910</c:v>
                </c:pt>
              </c:numCache>
            </c:numRef>
          </c:val>
          <c:smooth val="0"/>
        </c:ser>
        <c:ser>
          <c:idx val="2"/>
          <c:order val="2"/>
          <c:marker>
            <c:symbol val="none"/>
          </c:marker>
          <c:cat>
            <c:strRef>
              <c:f>Sheet1!$B$1:$C$1</c:f>
              <c:strCache>
                <c:ptCount val="2"/>
                <c:pt idx="0">
                  <c:v>2014</c:v>
                </c:pt>
                <c:pt idx="1">
                  <c:v>2015 Projected</c:v>
                </c:pt>
              </c:strCache>
            </c:strRef>
          </c:cat>
          <c:val>
            <c:numRef>
              <c:f>Sheet1!$B$4:$C$4</c:f>
              <c:numCache>
                <c:formatCode>#,##0</c:formatCode>
                <c:ptCount val="2"/>
                <c:pt idx="0">
                  <c:v>3695</c:v>
                </c:pt>
                <c:pt idx="1">
                  <c:v>3869</c:v>
                </c:pt>
              </c:numCache>
            </c:numRef>
          </c:val>
          <c:smooth val="0"/>
        </c:ser>
        <c:ser>
          <c:idx val="3"/>
          <c:order val="3"/>
          <c:marker>
            <c:symbol val="none"/>
          </c:marker>
          <c:cat>
            <c:strRef>
              <c:f>Sheet1!$B$1:$C$1</c:f>
              <c:strCache>
                <c:ptCount val="2"/>
                <c:pt idx="0">
                  <c:v>2014</c:v>
                </c:pt>
                <c:pt idx="1">
                  <c:v>2015 Projected</c:v>
                </c:pt>
              </c:strCache>
            </c:strRef>
          </c:cat>
          <c:val>
            <c:numRef>
              <c:f>Sheet1!$B$5:$C$5</c:f>
              <c:numCache>
                <c:formatCode>#,##0</c:formatCode>
                <c:ptCount val="2"/>
                <c:pt idx="0">
                  <c:v>4051</c:v>
                </c:pt>
                <c:pt idx="1">
                  <c:v>3933</c:v>
                </c:pt>
              </c:numCache>
            </c:numRef>
          </c:val>
          <c:smooth val="0"/>
        </c:ser>
        <c:ser>
          <c:idx val="4"/>
          <c:order val="4"/>
          <c:marker>
            <c:symbol val="none"/>
          </c:marker>
          <c:cat>
            <c:strRef>
              <c:f>Sheet1!$B$1:$C$1</c:f>
              <c:strCache>
                <c:ptCount val="2"/>
                <c:pt idx="0">
                  <c:v>2014</c:v>
                </c:pt>
                <c:pt idx="1">
                  <c:v>2015 Projected</c:v>
                </c:pt>
              </c:strCache>
            </c:strRef>
          </c:cat>
          <c:val>
            <c:numRef>
              <c:f>Sheet1!$B$6:$C$6</c:f>
              <c:numCache>
                <c:formatCode>#,##0</c:formatCode>
                <c:ptCount val="2"/>
                <c:pt idx="0">
                  <c:v>4164</c:v>
                </c:pt>
                <c:pt idx="1">
                  <c:v>4091</c:v>
                </c:pt>
              </c:numCache>
            </c:numRef>
          </c:val>
          <c:smooth val="0"/>
        </c:ser>
        <c:ser>
          <c:idx val="5"/>
          <c:order val="5"/>
          <c:marker>
            <c:symbol val="none"/>
          </c:marker>
          <c:cat>
            <c:strRef>
              <c:f>Sheet1!$B$1:$C$1</c:f>
              <c:strCache>
                <c:ptCount val="2"/>
                <c:pt idx="0">
                  <c:v>2014</c:v>
                </c:pt>
                <c:pt idx="1">
                  <c:v>2015 Projected</c:v>
                </c:pt>
              </c:strCache>
            </c:strRef>
          </c:cat>
          <c:val>
            <c:numRef>
              <c:f>Sheet1!$B$7:$C$7</c:f>
              <c:numCache>
                <c:formatCode>#,##0</c:formatCode>
                <c:ptCount val="2"/>
                <c:pt idx="0">
                  <c:v>4211</c:v>
                </c:pt>
                <c:pt idx="1">
                  <c:v>4016</c:v>
                </c:pt>
              </c:numCache>
            </c:numRef>
          </c:val>
          <c:smooth val="0"/>
        </c:ser>
        <c:ser>
          <c:idx val="7"/>
          <c:order val="6"/>
          <c:marker>
            <c:symbol val="none"/>
          </c:marker>
          <c:cat>
            <c:strRef>
              <c:f>Sheet1!$B$1:$C$1</c:f>
              <c:strCache>
                <c:ptCount val="2"/>
                <c:pt idx="0">
                  <c:v>2014</c:v>
                </c:pt>
                <c:pt idx="1">
                  <c:v>2015 Projected</c:v>
                </c:pt>
              </c:strCache>
            </c:strRef>
          </c:cat>
          <c:val>
            <c:numRef>
              <c:f>Sheet1!$B$9:$C$9</c:f>
              <c:numCache>
                <c:formatCode>#,##0</c:formatCode>
                <c:ptCount val="2"/>
                <c:pt idx="0">
                  <c:v>4432</c:v>
                </c:pt>
                <c:pt idx="1">
                  <c:v>4132</c:v>
                </c:pt>
              </c:numCache>
            </c:numRef>
          </c:val>
          <c:smooth val="0"/>
        </c:ser>
        <c:ser>
          <c:idx val="8"/>
          <c:order val="7"/>
          <c:marker>
            <c:symbol val="none"/>
          </c:marker>
          <c:cat>
            <c:strRef>
              <c:f>Sheet1!$B$1:$C$1</c:f>
              <c:strCache>
                <c:ptCount val="2"/>
                <c:pt idx="0">
                  <c:v>2014</c:v>
                </c:pt>
                <c:pt idx="1">
                  <c:v>2015 Projected</c:v>
                </c:pt>
              </c:strCache>
            </c:strRef>
          </c:cat>
          <c:val>
            <c:numRef>
              <c:f>Sheet1!$B$10:$C$10</c:f>
              <c:numCache>
                <c:formatCode>#,##0</c:formatCode>
                <c:ptCount val="2"/>
                <c:pt idx="0">
                  <c:v>4731</c:v>
                </c:pt>
                <c:pt idx="1">
                  <c:v>4546</c:v>
                </c:pt>
              </c:numCache>
            </c:numRef>
          </c:val>
          <c:smooth val="0"/>
        </c:ser>
        <c:ser>
          <c:idx val="9"/>
          <c:order val="8"/>
          <c:marker>
            <c:symbol val="none"/>
          </c:marker>
          <c:cat>
            <c:strRef>
              <c:f>Sheet1!$B$1:$C$1</c:f>
              <c:strCache>
                <c:ptCount val="2"/>
                <c:pt idx="0">
                  <c:v>2014</c:v>
                </c:pt>
                <c:pt idx="1">
                  <c:v>2015 Projected</c:v>
                </c:pt>
              </c:strCache>
            </c:strRef>
          </c:cat>
          <c:val>
            <c:numRef>
              <c:f>Sheet1!$B$11:$C$11</c:f>
              <c:numCache>
                <c:formatCode>#,##0</c:formatCode>
                <c:ptCount val="2"/>
                <c:pt idx="0">
                  <c:v>5094</c:v>
                </c:pt>
                <c:pt idx="1">
                  <c:v>4592</c:v>
                </c:pt>
              </c:numCache>
            </c:numRef>
          </c:val>
          <c:smooth val="0"/>
        </c:ser>
        <c:ser>
          <c:idx val="10"/>
          <c:order val="9"/>
          <c:marker>
            <c:symbol val="none"/>
          </c:marker>
          <c:cat>
            <c:strRef>
              <c:f>Sheet1!$B$1:$C$1</c:f>
              <c:strCache>
                <c:ptCount val="2"/>
                <c:pt idx="0">
                  <c:v>2014</c:v>
                </c:pt>
                <c:pt idx="1">
                  <c:v>2015 Projected</c:v>
                </c:pt>
              </c:strCache>
            </c:strRef>
          </c:cat>
          <c:val>
            <c:numRef>
              <c:f>Sheet1!$B$12:$C$12</c:f>
              <c:numCache>
                <c:formatCode>#,##0</c:formatCode>
                <c:ptCount val="2"/>
                <c:pt idx="0">
                  <c:v>5227</c:v>
                </c:pt>
                <c:pt idx="1">
                  <c:v>3941</c:v>
                </c:pt>
              </c:numCache>
            </c:numRef>
          </c:val>
          <c:smooth val="0"/>
        </c:ser>
        <c:ser>
          <c:idx val="11"/>
          <c:order val="10"/>
          <c:marker>
            <c:symbol val="none"/>
          </c:marker>
          <c:cat>
            <c:strRef>
              <c:f>Sheet1!$B$1:$C$1</c:f>
              <c:strCache>
                <c:ptCount val="2"/>
                <c:pt idx="0">
                  <c:v>2014</c:v>
                </c:pt>
                <c:pt idx="1">
                  <c:v>2015 Projected</c:v>
                </c:pt>
              </c:strCache>
            </c:strRef>
          </c:cat>
          <c:val>
            <c:numRef>
              <c:f>Sheet1!$B$13:$C$13</c:f>
              <c:numCache>
                <c:formatCode>#,##0</c:formatCode>
                <c:ptCount val="2"/>
                <c:pt idx="0">
                  <c:v>5601</c:v>
                </c:pt>
                <c:pt idx="1">
                  <c:v>6099</c:v>
                </c:pt>
              </c:numCache>
            </c:numRef>
          </c:val>
          <c:smooth val="0"/>
        </c:ser>
        <c:ser>
          <c:idx val="12"/>
          <c:order val="11"/>
          <c:marker>
            <c:symbol val="none"/>
          </c:marker>
          <c:cat>
            <c:strRef>
              <c:f>Sheet1!$B$1:$C$1</c:f>
              <c:strCache>
                <c:ptCount val="2"/>
                <c:pt idx="0">
                  <c:v>2014</c:v>
                </c:pt>
                <c:pt idx="1">
                  <c:v>2015 Projected</c:v>
                </c:pt>
              </c:strCache>
            </c:strRef>
          </c:cat>
          <c:val>
            <c:numRef>
              <c:f>Sheet1!$B$14:$C$14</c:f>
              <c:numCache>
                <c:formatCode>#,##0</c:formatCode>
                <c:ptCount val="2"/>
                <c:pt idx="0">
                  <c:v>5848</c:v>
                </c:pt>
                <c:pt idx="1">
                  <c:v>6347</c:v>
                </c:pt>
              </c:numCache>
            </c:numRef>
          </c:val>
          <c:smooth val="0"/>
        </c:ser>
        <c:ser>
          <c:idx val="13"/>
          <c:order val="12"/>
          <c:marker>
            <c:symbol val="none"/>
          </c:marker>
          <c:cat>
            <c:strRef>
              <c:f>Sheet1!$B$1:$C$1</c:f>
              <c:strCache>
                <c:ptCount val="2"/>
                <c:pt idx="0">
                  <c:v>2014</c:v>
                </c:pt>
                <c:pt idx="1">
                  <c:v>2015 Projected</c:v>
                </c:pt>
              </c:strCache>
            </c:strRef>
          </c:cat>
          <c:val>
            <c:numRef>
              <c:f>Sheet1!$B$15:$C$15</c:f>
              <c:numCache>
                <c:formatCode>#,##0</c:formatCode>
                <c:ptCount val="2"/>
                <c:pt idx="0">
                  <c:v>5962</c:v>
                </c:pt>
                <c:pt idx="1">
                  <c:v>6181</c:v>
                </c:pt>
              </c:numCache>
            </c:numRef>
          </c:val>
          <c:smooth val="0"/>
        </c:ser>
        <c:ser>
          <c:idx val="14"/>
          <c:order val="13"/>
          <c:marker>
            <c:symbol val="none"/>
          </c:marker>
          <c:cat>
            <c:strRef>
              <c:f>Sheet1!$B$1:$C$1</c:f>
              <c:strCache>
                <c:ptCount val="2"/>
                <c:pt idx="0">
                  <c:v>2014</c:v>
                </c:pt>
                <c:pt idx="1">
                  <c:v>2015 Projected</c:v>
                </c:pt>
              </c:strCache>
            </c:strRef>
          </c:cat>
          <c:val>
            <c:numRef>
              <c:f>Sheet1!$B$16:$C$16</c:f>
              <c:numCache>
                <c:formatCode>#,##0</c:formatCode>
                <c:ptCount val="2"/>
                <c:pt idx="0">
                  <c:v>6627</c:v>
                </c:pt>
                <c:pt idx="1">
                  <c:v>5862</c:v>
                </c:pt>
              </c:numCache>
            </c:numRef>
          </c:val>
          <c:smooth val="0"/>
        </c:ser>
        <c:ser>
          <c:idx val="6"/>
          <c:order val="14"/>
          <c:spPr>
            <a:ln>
              <a:solidFill>
                <a:srgbClr val="FF0000"/>
              </a:solidFill>
            </a:ln>
          </c:spPr>
          <c:marker>
            <c:symbol val="none"/>
          </c:marker>
          <c:cat>
            <c:strRef>
              <c:f>Sheet1!$B$1:$C$1</c:f>
              <c:strCache>
                <c:ptCount val="2"/>
                <c:pt idx="0">
                  <c:v>2014</c:v>
                </c:pt>
                <c:pt idx="1">
                  <c:v>2015 Projected</c:v>
                </c:pt>
              </c:strCache>
            </c:strRef>
          </c:cat>
          <c:val>
            <c:numRef>
              <c:f>Sheet1!$B$8:$C$8</c:f>
              <c:numCache>
                <c:formatCode>#,##0</c:formatCode>
                <c:ptCount val="2"/>
                <c:pt idx="0">
                  <c:v>4369</c:v>
                </c:pt>
                <c:pt idx="1">
                  <c:v>4652</c:v>
                </c:pt>
              </c:numCache>
            </c:numRef>
          </c:val>
          <c:smooth val="0"/>
        </c:ser>
        <c:dLbls>
          <c:showLegendKey val="0"/>
          <c:showVal val="0"/>
          <c:showCatName val="0"/>
          <c:showSerName val="0"/>
          <c:showPercent val="0"/>
          <c:showBubbleSize val="0"/>
        </c:dLbls>
        <c:smooth val="0"/>
        <c:axId val="287935760"/>
        <c:axId val="287936320"/>
      </c:lineChart>
      <c:catAx>
        <c:axId val="287935760"/>
        <c:scaling>
          <c:orientation val="minMax"/>
        </c:scaling>
        <c:delete val="0"/>
        <c:axPos val="b"/>
        <c:numFmt formatCode="General" sourceLinked="0"/>
        <c:majorTickMark val="none"/>
        <c:minorTickMark val="none"/>
        <c:tickLblPos val="nextTo"/>
        <c:crossAx val="287936320"/>
        <c:crosses val="autoZero"/>
        <c:auto val="1"/>
        <c:lblAlgn val="ctr"/>
        <c:lblOffset val="100"/>
        <c:noMultiLvlLbl val="0"/>
      </c:catAx>
      <c:valAx>
        <c:axId val="287936320"/>
        <c:scaling>
          <c:orientation val="minMax"/>
        </c:scaling>
        <c:delete val="0"/>
        <c:axPos val="l"/>
        <c:majorGridlines/>
        <c:numFmt formatCode="#,##0" sourceLinked="1"/>
        <c:majorTickMark val="none"/>
        <c:minorTickMark val="none"/>
        <c:tickLblPos val="nextTo"/>
        <c:spPr>
          <a:ln w="9525">
            <a:noFill/>
          </a:ln>
        </c:spPr>
        <c:crossAx val="28793576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Age 18-34</c:v>
                </c:pt>
              </c:strCache>
            </c:strRef>
          </c:tx>
          <c:spPr>
            <a:solidFill>
              <a:schemeClr val="accent1"/>
            </a:solidFill>
            <a:ln>
              <a:noFill/>
            </a:ln>
            <a:effectLst/>
          </c:spPr>
          <c:invertIfNegative val="0"/>
          <c:dPt>
            <c:idx val="1"/>
            <c:invertIfNegative val="0"/>
            <c:bubble3D val="0"/>
            <c:spPr>
              <a:solidFill>
                <a:schemeClr val="accent6"/>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Residents</c:v>
                </c:pt>
                <c:pt idx="1">
                  <c:v>Newcomers</c:v>
                </c:pt>
              </c:strCache>
            </c:strRef>
          </c:cat>
          <c:val>
            <c:numRef>
              <c:f>Sheet1!$B$2:$B$3</c:f>
              <c:numCache>
                <c:formatCode>0%</c:formatCode>
                <c:ptCount val="2"/>
                <c:pt idx="0">
                  <c:v>0.26</c:v>
                </c:pt>
                <c:pt idx="1">
                  <c:v>0.51</c:v>
                </c:pt>
              </c:numCache>
            </c:numRef>
          </c:val>
        </c:ser>
        <c:dLbls>
          <c:showLegendKey val="0"/>
          <c:showVal val="0"/>
          <c:showCatName val="0"/>
          <c:showSerName val="0"/>
          <c:showPercent val="0"/>
          <c:showBubbleSize val="0"/>
        </c:dLbls>
        <c:gapWidth val="119"/>
        <c:axId val="476228192"/>
        <c:axId val="476227632"/>
      </c:barChart>
      <c:catAx>
        <c:axId val="47622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6227632"/>
        <c:crosses val="autoZero"/>
        <c:auto val="1"/>
        <c:lblAlgn val="ctr"/>
        <c:lblOffset val="100"/>
        <c:noMultiLvlLbl val="0"/>
      </c:catAx>
      <c:valAx>
        <c:axId val="4762276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76228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College-educated</c:v>
                </c:pt>
              </c:strCache>
            </c:strRef>
          </c:tx>
          <c:spPr>
            <a:solidFill>
              <a:schemeClr val="accent1"/>
            </a:solidFill>
            <a:ln>
              <a:noFill/>
            </a:ln>
            <a:effectLst/>
          </c:spPr>
          <c:invertIfNegative val="0"/>
          <c:dPt>
            <c:idx val="1"/>
            <c:invertIfNegative val="0"/>
            <c:bubble3D val="0"/>
            <c:spPr>
              <a:solidFill>
                <a:schemeClr val="accent6"/>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Residents</c:v>
                </c:pt>
                <c:pt idx="1">
                  <c:v>Newcomers</c:v>
                </c:pt>
              </c:strCache>
            </c:strRef>
          </c:cat>
          <c:val>
            <c:numRef>
              <c:f>Sheet1!$B$2:$B$3</c:f>
              <c:numCache>
                <c:formatCode>0%</c:formatCode>
                <c:ptCount val="2"/>
                <c:pt idx="0">
                  <c:v>0.4</c:v>
                </c:pt>
                <c:pt idx="1">
                  <c:v>0.5</c:v>
                </c:pt>
              </c:numCache>
            </c:numRef>
          </c:val>
        </c:ser>
        <c:dLbls>
          <c:showLegendKey val="0"/>
          <c:showVal val="0"/>
          <c:showCatName val="0"/>
          <c:showSerName val="0"/>
          <c:showPercent val="0"/>
          <c:showBubbleSize val="0"/>
        </c:dLbls>
        <c:gapWidth val="119"/>
        <c:axId val="476226512"/>
        <c:axId val="476230432"/>
      </c:barChart>
      <c:catAx>
        <c:axId val="47622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6230432"/>
        <c:crosses val="autoZero"/>
        <c:auto val="1"/>
        <c:lblAlgn val="ctr"/>
        <c:lblOffset val="100"/>
        <c:noMultiLvlLbl val="0"/>
      </c:catAx>
      <c:valAx>
        <c:axId val="4762304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76226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Mecklenburg</a:t>
            </a:r>
            <a:r>
              <a:rPr lang="en-US" baseline="0" dirty="0" smtClean="0"/>
              <a:t> County p</a:t>
            </a:r>
            <a:r>
              <a:rPr lang="en-US" dirty="0" smtClean="0"/>
              <a:t>opulation by age group</a:t>
            </a:r>
            <a:endParaRPr lang="en-US" dirty="0"/>
          </a:p>
        </c:rich>
      </c:tx>
      <c:overlay val="0"/>
      <c:spPr>
        <a:noFill/>
        <a:ln>
          <a:noFill/>
        </a:ln>
        <a:effectLst/>
      </c:spPr>
    </c:title>
    <c:autoTitleDeleted val="0"/>
    <c:plotArea>
      <c:layout>
        <c:manualLayout>
          <c:layoutTarget val="inner"/>
          <c:xMode val="edge"/>
          <c:yMode val="edge"/>
          <c:x val="0.12711050007637933"/>
          <c:y val="0.1222328716015666"/>
          <c:w val="0.85348914718993463"/>
          <c:h val="0.7812105434369091"/>
        </c:manualLayout>
      </c:layout>
      <c:barChart>
        <c:barDir val="col"/>
        <c:grouping val="stacked"/>
        <c:varyColors val="0"/>
        <c:ser>
          <c:idx val="0"/>
          <c:order val="0"/>
          <c:tx>
            <c:strRef>
              <c:f>Sheet1!$B$1</c:f>
              <c:strCache>
                <c:ptCount val="1"/>
                <c:pt idx="0">
                  <c:v>0-19</c:v>
                </c:pt>
              </c:strCache>
            </c:strRef>
          </c:tx>
          <c:spPr>
            <a:solidFill>
              <a:schemeClr val="accent1"/>
            </a:solidFill>
            <a:ln>
              <a:noFill/>
            </a:ln>
            <a:effectLst/>
          </c:spPr>
          <c:invertIfNegative val="0"/>
          <c:cat>
            <c:numRef>
              <c:f>Sheet1!$A$2:$A$4</c:f>
              <c:numCache>
                <c:formatCode>General</c:formatCode>
                <c:ptCount val="3"/>
                <c:pt idx="0">
                  <c:v>2000</c:v>
                </c:pt>
                <c:pt idx="1">
                  <c:v>2015</c:v>
                </c:pt>
                <c:pt idx="2">
                  <c:v>2030</c:v>
                </c:pt>
              </c:numCache>
            </c:numRef>
          </c:cat>
          <c:val>
            <c:numRef>
              <c:f>Sheet1!$B$2:$B$4</c:f>
              <c:numCache>
                <c:formatCode>General</c:formatCode>
                <c:ptCount val="3"/>
                <c:pt idx="0">
                  <c:v>194380</c:v>
                </c:pt>
                <c:pt idx="1">
                  <c:v>274430</c:v>
                </c:pt>
                <c:pt idx="2">
                  <c:v>314894</c:v>
                </c:pt>
              </c:numCache>
            </c:numRef>
          </c:val>
        </c:ser>
        <c:ser>
          <c:idx val="1"/>
          <c:order val="1"/>
          <c:tx>
            <c:strRef>
              <c:f>Sheet1!$C$1</c:f>
              <c:strCache>
                <c:ptCount val="1"/>
                <c:pt idx="0">
                  <c:v>20-59</c:v>
                </c:pt>
              </c:strCache>
            </c:strRef>
          </c:tx>
          <c:spPr>
            <a:solidFill>
              <a:schemeClr val="accent2"/>
            </a:solidFill>
            <a:ln>
              <a:noFill/>
            </a:ln>
            <a:effectLst/>
          </c:spPr>
          <c:invertIfNegative val="0"/>
          <c:cat>
            <c:numRef>
              <c:f>Sheet1!$A$2:$A$4</c:f>
              <c:numCache>
                <c:formatCode>General</c:formatCode>
                <c:ptCount val="3"/>
                <c:pt idx="0">
                  <c:v>2000</c:v>
                </c:pt>
                <c:pt idx="1">
                  <c:v>2015</c:v>
                </c:pt>
                <c:pt idx="2">
                  <c:v>2030</c:v>
                </c:pt>
              </c:numCache>
            </c:numRef>
          </c:cat>
          <c:val>
            <c:numRef>
              <c:f>Sheet1!$C$2:$C$4</c:f>
              <c:numCache>
                <c:formatCode>General</c:formatCode>
                <c:ptCount val="3"/>
                <c:pt idx="0">
                  <c:v>426009</c:v>
                </c:pt>
                <c:pt idx="1">
                  <c:v>602316</c:v>
                </c:pt>
                <c:pt idx="2">
                  <c:v>770073</c:v>
                </c:pt>
              </c:numCache>
            </c:numRef>
          </c:val>
        </c:ser>
        <c:ser>
          <c:idx val="2"/>
          <c:order val="2"/>
          <c:tx>
            <c:strRef>
              <c:f>Sheet1!$D$1</c:f>
              <c:strCache>
                <c:ptCount val="1"/>
                <c:pt idx="0">
                  <c:v>60+</c:v>
                </c:pt>
              </c:strCache>
            </c:strRef>
          </c:tx>
          <c:spPr>
            <a:solidFill>
              <a:schemeClr val="accent3"/>
            </a:solidFill>
            <a:ln>
              <a:noFill/>
            </a:ln>
            <a:effectLst/>
          </c:spPr>
          <c:invertIfNegative val="0"/>
          <c:cat>
            <c:numRef>
              <c:f>Sheet1!$A$2:$A$4</c:f>
              <c:numCache>
                <c:formatCode>General</c:formatCode>
                <c:ptCount val="3"/>
                <c:pt idx="0">
                  <c:v>2000</c:v>
                </c:pt>
                <c:pt idx="1">
                  <c:v>2015</c:v>
                </c:pt>
                <c:pt idx="2">
                  <c:v>2030</c:v>
                </c:pt>
              </c:numCache>
            </c:numRef>
          </c:cat>
          <c:val>
            <c:numRef>
              <c:f>Sheet1!$D$2:$D$4</c:f>
              <c:numCache>
                <c:formatCode>General</c:formatCode>
                <c:ptCount val="3"/>
                <c:pt idx="0">
                  <c:v>80673</c:v>
                </c:pt>
                <c:pt idx="1">
                  <c:v>155874</c:v>
                </c:pt>
                <c:pt idx="2">
                  <c:v>276765</c:v>
                </c:pt>
              </c:numCache>
            </c:numRef>
          </c:val>
        </c:ser>
        <c:dLbls>
          <c:showLegendKey val="0"/>
          <c:showVal val="0"/>
          <c:showCatName val="0"/>
          <c:showSerName val="0"/>
          <c:showPercent val="0"/>
          <c:showBubbleSize val="0"/>
        </c:dLbls>
        <c:gapWidth val="150"/>
        <c:overlap val="100"/>
        <c:axId val="476225392"/>
        <c:axId val="476228752"/>
      </c:barChart>
      <c:catAx>
        <c:axId val="47622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6228752"/>
        <c:crosses val="autoZero"/>
        <c:auto val="1"/>
        <c:lblAlgn val="ctr"/>
        <c:lblOffset val="100"/>
        <c:noMultiLvlLbl val="0"/>
      </c:catAx>
      <c:valAx>
        <c:axId val="476228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6225392"/>
        <c:crosses val="autoZero"/>
        <c:crossBetween val="between"/>
      </c:valAx>
      <c:spPr>
        <a:noFill/>
        <a:ln>
          <a:noFill/>
        </a:ln>
        <a:effectLst/>
      </c:spPr>
    </c:plotArea>
    <c:legend>
      <c:legendPos val="b"/>
      <c:layout>
        <c:manualLayout>
          <c:xMode val="edge"/>
          <c:yMode val="edge"/>
          <c:x val="0.32686178116624309"/>
          <c:y val="0.14014948236664948"/>
          <c:w val="0.27925703731478008"/>
          <c:h val="6.334484140184631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Region of Birth</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dLbl>
              <c:idx val="0"/>
              <c:layout>
                <c:manualLayout>
                  <c:x val="-0.23587368797808744"/>
                  <c:y val="-1.387976032510208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0.20373436385820468"/>
                  <c:y val="6.5907631455362339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8728937087572337"/>
                      <c:h val="0.18104911955114603"/>
                    </c:manualLayout>
                  </c15:layout>
                </c:ext>
              </c:extLst>
            </c:dLbl>
            <c:dLbl>
              <c:idx val="5"/>
              <c:layout>
                <c:manualLayout>
                  <c:x val="0.28990084889605955"/>
                  <c:y val="4.551218836251448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Latin America</c:v>
                </c:pt>
                <c:pt idx="1">
                  <c:v>Asia</c:v>
                </c:pt>
                <c:pt idx="2">
                  <c:v>Europe</c:v>
                </c:pt>
                <c:pt idx="3">
                  <c:v>Africa</c:v>
                </c:pt>
                <c:pt idx="4">
                  <c:v>North America (Canada)</c:v>
                </c:pt>
                <c:pt idx="5">
                  <c:v>Oceania</c:v>
                </c:pt>
              </c:strCache>
            </c:strRef>
          </c:cat>
          <c:val>
            <c:numRef>
              <c:f>Sheet1!$B$2:$B$7</c:f>
              <c:numCache>
                <c:formatCode>0.00%</c:formatCode>
                <c:ptCount val="6"/>
                <c:pt idx="0">
                  <c:v>0.51500000000000001</c:v>
                </c:pt>
                <c:pt idx="1">
                  <c:v>0.27300000000000002</c:v>
                </c:pt>
                <c:pt idx="2">
                  <c:v>0.109</c:v>
                </c:pt>
                <c:pt idx="3">
                  <c:v>8.4000000000000005E-2</c:v>
                </c:pt>
                <c:pt idx="4">
                  <c:v>1.4E-2</c:v>
                </c:pt>
                <c:pt idx="5">
                  <c:v>4.0000000000000001E-3</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Entered U.S.</c:v>
                </c:pt>
              </c:strCache>
            </c:strRef>
          </c:tx>
          <c:spPr>
            <a:solidFill>
              <a:schemeClr val="accent1"/>
            </a:solidFill>
            <a:ln>
              <a:noFill/>
            </a:ln>
            <a:effectLst/>
          </c:spPr>
          <c:invertIfNegative val="0"/>
          <c:cat>
            <c:strRef>
              <c:f>Sheet1!$A$2:$A$4</c:f>
              <c:strCache>
                <c:ptCount val="3"/>
                <c:pt idx="0">
                  <c:v>Before 2000</c:v>
                </c:pt>
                <c:pt idx="1">
                  <c:v>2000-2009</c:v>
                </c:pt>
                <c:pt idx="2">
                  <c:v>2010 or later</c:v>
                </c:pt>
              </c:strCache>
            </c:strRef>
          </c:cat>
          <c:val>
            <c:numRef>
              <c:f>Sheet1!$B$2:$B$4</c:f>
              <c:numCache>
                <c:formatCode>0.00%</c:formatCode>
                <c:ptCount val="3"/>
                <c:pt idx="0">
                  <c:v>0.50700000000000001</c:v>
                </c:pt>
                <c:pt idx="1">
                  <c:v>0.434</c:v>
                </c:pt>
                <c:pt idx="2">
                  <c:v>5.8999999999999997E-2</c:v>
                </c:pt>
              </c:numCache>
            </c:numRef>
          </c:val>
        </c:ser>
        <c:dLbls>
          <c:showLegendKey val="0"/>
          <c:showVal val="0"/>
          <c:showCatName val="0"/>
          <c:showSerName val="0"/>
          <c:showPercent val="0"/>
          <c:showBubbleSize val="0"/>
        </c:dLbls>
        <c:gapWidth val="219"/>
        <c:overlap val="-27"/>
        <c:axId val="469529024"/>
        <c:axId val="469534624"/>
      </c:barChart>
      <c:catAx>
        <c:axId val="46952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9534624"/>
        <c:crosses val="autoZero"/>
        <c:auto val="1"/>
        <c:lblAlgn val="ctr"/>
        <c:lblOffset val="100"/>
        <c:noMultiLvlLbl val="0"/>
      </c:catAx>
      <c:valAx>
        <c:axId val="469534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9529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55360904852845"/>
          <c:y val="5.141398642755525E-2"/>
          <c:w val="0.87478154432906408"/>
          <c:h val="0.8778268908885194"/>
        </c:manualLayout>
      </c:layout>
      <c:lineChart>
        <c:grouping val="standard"/>
        <c:varyColors val="0"/>
        <c:ser>
          <c:idx val="0"/>
          <c:order val="0"/>
          <c:tx>
            <c:strRef>
              <c:f>'[charts for Laura.xlsx]Jobs'!$B$1</c:f>
              <c:strCache>
                <c:ptCount val="1"/>
                <c:pt idx="0">
                  <c:v>Mecklenburg County</c:v>
                </c:pt>
              </c:strCache>
            </c:strRef>
          </c:tx>
          <c:spPr>
            <a:ln w="28575" cap="rnd">
              <a:solidFill>
                <a:schemeClr val="accent2"/>
              </a:solidFill>
              <a:round/>
            </a:ln>
            <a:effectLst/>
          </c:spPr>
          <c:marker>
            <c:symbol val="none"/>
          </c:marker>
          <c:dPt>
            <c:idx val="0"/>
            <c:marker>
              <c:symbol val="none"/>
            </c:marker>
            <c:bubble3D val="0"/>
            <c:spPr>
              <a:ln w="28575" cap="rnd">
                <a:solidFill>
                  <a:schemeClr val="accent2"/>
                </a:solidFill>
                <a:round/>
              </a:ln>
              <a:effectLst/>
            </c:spPr>
          </c:dPt>
          <c:dPt>
            <c:idx val="1"/>
            <c:marker>
              <c:symbol val="none"/>
            </c:marker>
            <c:bubble3D val="0"/>
            <c:spPr>
              <a:ln w="28575" cap="rnd">
                <a:solidFill>
                  <a:schemeClr val="accent2"/>
                </a:solidFill>
                <a:round/>
              </a:ln>
              <a:effectLst/>
            </c:spPr>
          </c:dPt>
          <c:dPt>
            <c:idx val="2"/>
            <c:marker>
              <c:symbol val="none"/>
            </c:marker>
            <c:bubble3D val="0"/>
            <c:spPr>
              <a:ln w="28575" cap="rnd">
                <a:solidFill>
                  <a:schemeClr val="accent2"/>
                </a:solidFill>
                <a:round/>
              </a:ln>
              <a:effectLst/>
            </c:spPr>
          </c:dPt>
          <c:dPt>
            <c:idx val="3"/>
            <c:marker>
              <c:symbol val="none"/>
            </c:marker>
            <c:bubble3D val="0"/>
            <c:spPr>
              <a:ln w="28575" cap="rnd">
                <a:solidFill>
                  <a:schemeClr val="accent2"/>
                </a:solidFill>
                <a:round/>
              </a:ln>
              <a:effectLst/>
            </c:spPr>
          </c:dPt>
          <c:dPt>
            <c:idx val="4"/>
            <c:marker>
              <c:symbol val="none"/>
            </c:marker>
            <c:bubble3D val="0"/>
            <c:spPr>
              <a:ln w="28575" cap="rnd">
                <a:solidFill>
                  <a:schemeClr val="accent2"/>
                </a:solidFill>
                <a:round/>
              </a:ln>
              <a:effectLst/>
            </c:spPr>
          </c:dPt>
          <c:dPt>
            <c:idx val="5"/>
            <c:marker>
              <c:symbol val="none"/>
            </c:marker>
            <c:bubble3D val="0"/>
            <c:spPr>
              <a:ln w="28575" cap="rnd">
                <a:solidFill>
                  <a:schemeClr val="accent2"/>
                </a:solidFill>
                <a:round/>
              </a:ln>
              <a:effectLst/>
            </c:spPr>
          </c:dPt>
          <c:dPt>
            <c:idx val="6"/>
            <c:marker>
              <c:symbol val="none"/>
            </c:marker>
            <c:bubble3D val="0"/>
            <c:spPr>
              <a:ln w="28575" cap="rnd">
                <a:solidFill>
                  <a:schemeClr val="accent2"/>
                </a:solidFill>
                <a:round/>
              </a:ln>
              <a:effectLst/>
            </c:spPr>
          </c:dPt>
          <c:dPt>
            <c:idx val="7"/>
            <c:marker>
              <c:symbol val="none"/>
            </c:marker>
            <c:bubble3D val="0"/>
            <c:spPr>
              <a:ln w="28575" cap="rnd">
                <a:solidFill>
                  <a:schemeClr val="accent2"/>
                </a:solidFill>
                <a:round/>
              </a:ln>
              <a:effectLst/>
            </c:spPr>
          </c:dPt>
          <c:dPt>
            <c:idx val="8"/>
            <c:marker>
              <c:symbol val="none"/>
            </c:marker>
            <c:bubble3D val="0"/>
            <c:spPr>
              <a:ln w="28575" cap="rnd">
                <a:solidFill>
                  <a:schemeClr val="accent2"/>
                </a:solidFill>
                <a:round/>
              </a:ln>
              <a:effectLst/>
            </c:spPr>
          </c:dPt>
          <c:dPt>
            <c:idx val="9"/>
            <c:marker>
              <c:symbol val="none"/>
            </c:marker>
            <c:bubble3D val="0"/>
            <c:spPr>
              <a:ln w="28575" cap="rnd">
                <a:solidFill>
                  <a:schemeClr val="accent2"/>
                </a:solidFill>
                <a:round/>
              </a:ln>
              <a:effectLst/>
            </c:spPr>
          </c:dPt>
          <c:dPt>
            <c:idx val="10"/>
            <c:marker>
              <c:symbol val="none"/>
            </c:marker>
            <c:bubble3D val="0"/>
            <c:spPr>
              <a:ln w="28575" cap="rnd">
                <a:solidFill>
                  <a:schemeClr val="accent2"/>
                </a:solidFill>
                <a:round/>
              </a:ln>
              <a:effectLst/>
            </c:spPr>
          </c:dPt>
          <c:dPt>
            <c:idx val="11"/>
            <c:marker>
              <c:symbol val="none"/>
            </c:marker>
            <c:bubble3D val="0"/>
          </c:dPt>
          <c:dLbls>
            <c:dLbl>
              <c:idx val="10"/>
              <c:layout>
                <c:manualLayout>
                  <c:x val="0"/>
                  <c:y val="-3.370195398356434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'[charts for Laura.xlsx]Jobs'!$A$2:$A$12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'[charts for Laura.xlsx]Jobs'!$B$2:$B$12</c:f>
              <c:numCache>
                <c:formatCode>#,##0</c:formatCode>
                <c:ptCount val="11"/>
                <c:pt idx="0">
                  <c:v>518530</c:v>
                </c:pt>
                <c:pt idx="1">
                  <c:v>537164</c:v>
                </c:pt>
                <c:pt idx="2">
                  <c:v>565415</c:v>
                </c:pt>
                <c:pt idx="3">
                  <c:v>571154</c:v>
                </c:pt>
                <c:pt idx="4">
                  <c:v>537743</c:v>
                </c:pt>
                <c:pt idx="5">
                  <c:v>534045</c:v>
                </c:pt>
                <c:pt idx="6">
                  <c:v>549287</c:v>
                </c:pt>
                <c:pt idx="7">
                  <c:v>565793</c:v>
                </c:pt>
                <c:pt idx="8">
                  <c:v>583467</c:v>
                </c:pt>
                <c:pt idx="9">
                  <c:v>608334</c:v>
                </c:pt>
                <c:pt idx="10">
                  <c:v>635415</c:v>
                </c:pt>
              </c:numCache>
            </c:numRef>
          </c:val>
          <c:smooth val="1"/>
        </c:ser>
        <c:ser>
          <c:idx val="1"/>
          <c:order val="1"/>
          <c:tx>
            <c:strRef>
              <c:f>'[charts for Laura.xlsx]Jobs'!$C$1</c:f>
              <c:strCache>
                <c:ptCount val="1"/>
                <c:pt idx="0">
                  <c:v>Region</c:v>
                </c:pt>
              </c:strCache>
            </c:strRef>
          </c:tx>
          <c:spPr>
            <a:ln w="28575" cap="rnd">
              <a:solidFill>
                <a:schemeClr val="accent1"/>
              </a:solidFill>
              <a:round/>
            </a:ln>
            <a:effectLst/>
          </c:spPr>
          <c:marker>
            <c:symbol val="none"/>
          </c:marker>
          <c:dLbls>
            <c:dLbl>
              <c:idx val="10"/>
              <c:layout>
                <c:manualLayout>
                  <c:x val="0"/>
                  <c:y val="-3.7914698231509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'[charts for Laura.xlsx]Jobs'!$A$2:$A$12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'[charts for Laura.xlsx]Jobs'!$C$2:$C$12</c:f>
              <c:numCache>
                <c:formatCode>#,##0</c:formatCode>
                <c:ptCount val="11"/>
                <c:pt idx="0">
                  <c:v>827755</c:v>
                </c:pt>
                <c:pt idx="1">
                  <c:v>857079</c:v>
                </c:pt>
                <c:pt idx="2">
                  <c:v>897267</c:v>
                </c:pt>
                <c:pt idx="3">
                  <c:v>904548</c:v>
                </c:pt>
                <c:pt idx="4">
                  <c:v>846512</c:v>
                </c:pt>
                <c:pt idx="5">
                  <c:v>838108</c:v>
                </c:pt>
                <c:pt idx="6">
                  <c:v>854839</c:v>
                </c:pt>
                <c:pt idx="7">
                  <c:v>880543</c:v>
                </c:pt>
                <c:pt idx="8">
                  <c:v>903296</c:v>
                </c:pt>
                <c:pt idx="9">
                  <c:v>935544</c:v>
                </c:pt>
                <c:pt idx="10">
                  <c:v>971910</c:v>
                </c:pt>
              </c:numCache>
            </c:numRef>
          </c:val>
          <c:smooth val="1"/>
        </c:ser>
        <c:dLbls>
          <c:showLegendKey val="0"/>
          <c:showVal val="0"/>
          <c:showCatName val="0"/>
          <c:showSerName val="0"/>
          <c:showPercent val="0"/>
          <c:showBubbleSize val="0"/>
        </c:dLbls>
        <c:smooth val="0"/>
        <c:axId val="469534064"/>
        <c:axId val="469525104"/>
      </c:lineChart>
      <c:dateAx>
        <c:axId val="46953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9525104"/>
        <c:crosses val="autoZero"/>
        <c:auto val="0"/>
        <c:lblOffset val="100"/>
        <c:baseTimeUnit val="days"/>
      </c:dateAx>
      <c:valAx>
        <c:axId val="469525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9534064"/>
        <c:crosses val="autoZero"/>
        <c:crossBetween val="between"/>
      </c:valAx>
      <c:spPr>
        <a:noFill/>
        <a:ln>
          <a:noFill/>
        </a:ln>
        <a:effectLst/>
      </c:spPr>
    </c:plotArea>
    <c:legend>
      <c:legendPos val="b"/>
      <c:layout>
        <c:manualLayout>
          <c:xMode val="edge"/>
          <c:yMode val="edge"/>
          <c:x val="0.30278270771709093"/>
          <c:y val="8.9076870368463443E-2"/>
          <c:w val="0.44408560041105971"/>
          <c:h val="5.878500375117284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Constant 2014 $</a:t>
            </a:r>
          </a:p>
        </c:rich>
      </c:tx>
      <c:overlay val="0"/>
    </c:title>
    <c:autoTitleDeleted val="0"/>
    <c:plotArea>
      <c:layout/>
      <c:lineChart>
        <c:grouping val="standard"/>
        <c:varyColors val="0"/>
        <c:ser>
          <c:idx val="0"/>
          <c:order val="0"/>
          <c:tx>
            <c:v>Median Gross Rent</c:v>
          </c:tx>
          <c:dLbls>
            <c:dLbl>
              <c:idx val="0"/>
              <c:tx>
                <c:rich>
                  <a:bodyPr/>
                  <a:lstStyle/>
                  <a:p>
                    <a:pPr>
                      <a:defRPr sz="1200" b="0"/>
                    </a:pPr>
                    <a:r>
                      <a:rPr lang="en-US" sz="1400" b="0"/>
                      <a:t>$898</a:t>
                    </a:r>
                    <a:endParaRPr lang="en-US" sz="1200" b="0"/>
                  </a:p>
                </c:rich>
              </c:tx>
              <c:spPr/>
              <c:dLblPos val="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layout>
                <c:manualLayout>
                  <c:x val="-6.1423665791776029E-2"/>
                  <c:y val="-7.4548702245552642E-2"/>
                </c:manualLayout>
              </c:layout>
              <c:tx>
                <c:rich>
                  <a:bodyPr/>
                  <a:lstStyle/>
                  <a:p>
                    <a:pPr>
                      <a:defRPr sz="1200" b="0"/>
                    </a:pPr>
                    <a:r>
                      <a:rPr lang="en-US" sz="1400" b="0"/>
                      <a:t>$894</a:t>
                    </a:r>
                    <a:endParaRPr lang="en-US" sz="1200" b="0"/>
                  </a:p>
                </c:rich>
              </c:tx>
              <c:spPr/>
              <c:dLblPos val="r"/>
              <c:showLegendKey val="0"/>
              <c:showVal val="1"/>
              <c:showCatName val="0"/>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tx>
                <c:rich>
                  <a:bodyPr/>
                  <a:lstStyle/>
                  <a:p>
                    <a:pPr>
                      <a:defRPr b="1"/>
                    </a:pPr>
                    <a:r>
                      <a:rPr lang="en-US" b="1"/>
                      <a:t>$943</a:t>
                    </a:r>
                  </a:p>
                  <a:p>
                    <a:pPr>
                      <a:defRPr b="1"/>
                    </a:pPr>
                    <a:r>
                      <a:rPr lang="en-US" b="1"/>
                      <a:t>(+5%)</a:t>
                    </a:r>
                  </a:p>
                </c:rich>
              </c:tx>
              <c:spPr>
                <a:solidFill>
                  <a:schemeClr val="bg1"/>
                </a:solidFill>
              </c:spPr>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Sheet1!$A$4:$A$11</c:f>
              <c:numCache>
                <c:formatCode>General</c:formatCode>
                <c:ptCount val="8"/>
                <c:pt idx="0">
                  <c:v>2007</c:v>
                </c:pt>
                <c:pt idx="1">
                  <c:v>2008</c:v>
                </c:pt>
                <c:pt idx="2">
                  <c:v>2009</c:v>
                </c:pt>
                <c:pt idx="3">
                  <c:v>2010</c:v>
                </c:pt>
                <c:pt idx="4">
                  <c:v>2011</c:v>
                </c:pt>
                <c:pt idx="5">
                  <c:v>2012</c:v>
                </c:pt>
                <c:pt idx="6">
                  <c:v>2013</c:v>
                </c:pt>
                <c:pt idx="7">
                  <c:v>2014</c:v>
                </c:pt>
              </c:numCache>
            </c:numRef>
          </c:cat>
          <c:val>
            <c:numRef>
              <c:f>Sheet1!$R$4:$R$11</c:f>
              <c:numCache>
                <c:formatCode>General</c:formatCode>
                <c:ptCount val="8"/>
                <c:pt idx="0">
                  <c:v>100</c:v>
                </c:pt>
                <c:pt idx="1">
                  <c:v>98.120373088265836</c:v>
                </c:pt>
                <c:pt idx="2">
                  <c:v>99.70005707657964</c:v>
                </c:pt>
                <c:pt idx="3">
                  <c:v>99.542501443007708</c:v>
                </c:pt>
                <c:pt idx="4">
                  <c:v>99.779553466047417</c:v>
                </c:pt>
                <c:pt idx="5">
                  <c:v>100.16885432080673</c:v>
                </c:pt>
                <c:pt idx="6">
                  <c:v>100.53423023028168</c:v>
                </c:pt>
                <c:pt idx="7">
                  <c:v>105.05679402726959</c:v>
                </c:pt>
              </c:numCache>
            </c:numRef>
          </c:val>
          <c:smooth val="0"/>
        </c:ser>
        <c:ser>
          <c:idx val="1"/>
          <c:order val="1"/>
          <c:tx>
            <c:v>Median Household Income</c:v>
          </c:tx>
          <c:dLbls>
            <c:dLbl>
              <c:idx val="0"/>
              <c:tx>
                <c:rich>
                  <a:bodyPr/>
                  <a:lstStyle/>
                  <a:p>
                    <a:pPr>
                      <a:defRPr sz="1200" b="0"/>
                    </a:pPr>
                    <a:r>
                      <a:rPr lang="en-US" sz="1400" b="0"/>
                      <a:t>$57,945</a:t>
                    </a:r>
                    <a:endParaRPr lang="en-US" sz="1200"/>
                  </a:p>
                </c:rich>
              </c:tx>
              <c:spPr/>
              <c:dLblPos val="b"/>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tx>
                <c:rich>
                  <a:bodyPr/>
                  <a:lstStyle/>
                  <a:p>
                    <a:pPr>
                      <a:defRPr sz="1200" b="0"/>
                    </a:pPr>
                    <a:r>
                      <a:rPr lang="en-US" sz="1400" b="0"/>
                      <a:t>$54,333</a:t>
                    </a:r>
                    <a:endParaRPr lang="en-US" sz="1200"/>
                  </a:p>
                </c:rich>
              </c:tx>
              <c:spPr/>
              <c:dLblPos val="b"/>
              <c:showLegendKey val="0"/>
              <c:showVal val="1"/>
              <c:showCatName val="0"/>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manualLayout>
                  <c:x val="-2.5747288664388648E-2"/>
                  <c:y val="8.9287959269662612E-2"/>
                </c:manualLayout>
              </c:layout>
              <c:tx>
                <c:rich>
                  <a:bodyPr/>
                  <a:lstStyle/>
                  <a:p>
                    <a:pPr>
                      <a:defRPr b="1"/>
                    </a:pPr>
                    <a:r>
                      <a:rPr lang="en-US" b="1"/>
                      <a:t>$53,657</a:t>
                    </a:r>
                  </a:p>
                  <a:p>
                    <a:pPr>
                      <a:defRPr b="1"/>
                    </a:pPr>
                    <a:r>
                      <a:rPr lang="en-US" b="1"/>
                      <a:t>(-8%)</a:t>
                    </a:r>
                  </a:p>
                </c:rich>
              </c:tx>
              <c:spPr>
                <a:solidFill>
                  <a:schemeClr val="bg1"/>
                </a:solidFill>
              </c:spPr>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Sheet1!$A$4:$A$11</c:f>
              <c:numCache>
                <c:formatCode>General</c:formatCode>
                <c:ptCount val="8"/>
                <c:pt idx="0">
                  <c:v>2007</c:v>
                </c:pt>
                <c:pt idx="1">
                  <c:v>2008</c:v>
                </c:pt>
                <c:pt idx="2">
                  <c:v>2009</c:v>
                </c:pt>
                <c:pt idx="3">
                  <c:v>2010</c:v>
                </c:pt>
                <c:pt idx="4">
                  <c:v>2011</c:v>
                </c:pt>
                <c:pt idx="5">
                  <c:v>2012</c:v>
                </c:pt>
                <c:pt idx="6">
                  <c:v>2013</c:v>
                </c:pt>
                <c:pt idx="7">
                  <c:v>2014</c:v>
                </c:pt>
              </c:numCache>
            </c:numRef>
          </c:cat>
          <c:val>
            <c:numRef>
              <c:f>Sheet1!$S$4:$S$11</c:f>
              <c:numCache>
                <c:formatCode>General</c:formatCode>
                <c:ptCount val="8"/>
                <c:pt idx="0">
                  <c:v>100</c:v>
                </c:pt>
                <c:pt idx="1">
                  <c:v>98.728886011321478</c:v>
                </c:pt>
                <c:pt idx="2">
                  <c:v>95.638331758388276</c:v>
                </c:pt>
                <c:pt idx="3">
                  <c:v>93.767032018289129</c:v>
                </c:pt>
                <c:pt idx="4">
                  <c:v>91.726042565005457</c:v>
                </c:pt>
                <c:pt idx="5">
                  <c:v>91.412655389160875</c:v>
                </c:pt>
                <c:pt idx="6">
                  <c:v>91.634574828846667</c:v>
                </c:pt>
                <c:pt idx="7">
                  <c:v>92.599986041940198</c:v>
                </c:pt>
              </c:numCache>
            </c:numRef>
          </c:val>
          <c:smooth val="0"/>
        </c:ser>
        <c:dLbls>
          <c:showLegendKey val="0"/>
          <c:showVal val="0"/>
          <c:showCatName val="0"/>
          <c:showSerName val="0"/>
          <c:showPercent val="0"/>
          <c:showBubbleSize val="0"/>
        </c:dLbls>
        <c:marker val="1"/>
        <c:smooth val="0"/>
        <c:axId val="469531264"/>
        <c:axId val="469531824"/>
      </c:lineChart>
      <c:catAx>
        <c:axId val="469531264"/>
        <c:scaling>
          <c:orientation val="minMax"/>
        </c:scaling>
        <c:delete val="0"/>
        <c:axPos val="b"/>
        <c:numFmt formatCode="General" sourceLinked="1"/>
        <c:majorTickMark val="none"/>
        <c:minorTickMark val="none"/>
        <c:tickLblPos val="nextTo"/>
        <c:crossAx val="469531824"/>
        <c:crosses val="autoZero"/>
        <c:auto val="1"/>
        <c:lblAlgn val="ctr"/>
        <c:lblOffset val="100"/>
        <c:noMultiLvlLbl val="0"/>
      </c:catAx>
      <c:valAx>
        <c:axId val="469531824"/>
        <c:scaling>
          <c:orientation val="minMax"/>
        </c:scaling>
        <c:delete val="1"/>
        <c:axPos val="l"/>
        <c:majorGridlines/>
        <c:numFmt formatCode="General" sourceLinked="1"/>
        <c:majorTickMark val="none"/>
        <c:minorTickMark val="none"/>
        <c:tickLblPos val="nextTo"/>
        <c:crossAx val="469531264"/>
        <c:crosses val="autoZero"/>
        <c:crossBetween val="between"/>
      </c:valAx>
    </c:plotArea>
    <c:legend>
      <c:legendPos val="b"/>
      <c:overlay val="0"/>
    </c:legend>
    <c:plotVisOnly val="1"/>
    <c:dispBlanksAs val="gap"/>
    <c:showDLblsOverMax val="0"/>
  </c:chart>
  <c:spPr>
    <a:solidFill>
      <a:schemeClr val="bg1"/>
    </a:solidFill>
  </c:spPr>
  <c:txPr>
    <a:bodyPr/>
    <a:lstStyle/>
    <a:p>
      <a:pPr>
        <a:defRPr sz="1400">
          <a:latin typeface="Calibri" panose="020F050202020403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Percentage of Housing Units Affordable at</a:t>
            </a:r>
            <a:r>
              <a:rPr lang="en-US" baseline="0"/>
              <a:t> &lt;60% AMI</a:t>
            </a:r>
            <a:endParaRPr lang="en-US"/>
          </a:p>
        </c:rich>
      </c:tx>
      <c:overlay val="0"/>
    </c:title>
    <c:autoTitleDeleted val="0"/>
    <c:plotArea>
      <c:layout/>
      <c:barChart>
        <c:barDir val="col"/>
        <c:grouping val="clustered"/>
        <c:varyColors val="0"/>
        <c:ser>
          <c:idx val="0"/>
          <c:order val="0"/>
          <c:spPr>
            <a:solidFill>
              <a:schemeClr val="accent2"/>
            </a:solidFill>
          </c:spPr>
          <c:invertIfNegative val="0"/>
          <c:dLbls>
            <c:dLbl>
              <c:idx val="0"/>
              <c:layout>
                <c:manualLayout>
                  <c:x val="1.7636684303350969E-3"/>
                  <c:y val="-1.4184397163120584E-2"/>
                </c:manualLayout>
              </c:layout>
              <c:tx>
                <c:rich>
                  <a:bodyPr/>
                  <a:lstStyle/>
                  <a:p>
                    <a:pPr>
                      <a:defRPr sz="1100" b="1"/>
                    </a:pPr>
                    <a:r>
                      <a:rPr lang="en-US" sz="1100" b="1"/>
                      <a:t>77%</a:t>
                    </a:r>
                  </a:p>
                  <a:p>
                    <a:pPr>
                      <a:defRPr sz="1100" b="1"/>
                    </a:pPr>
                    <a:r>
                      <a:rPr lang="en-US" sz="1100" b="1"/>
                      <a:t>(83,600)</a:t>
                    </a:r>
                  </a:p>
                </c:rich>
              </c:tx>
              <c:spPr>
                <a:solidFill>
                  <a:schemeClr val="bg2"/>
                </a:solidFill>
              </c:spPr>
              <c:dLblPos val="outEnd"/>
              <c:showLegendKey val="0"/>
              <c:showVal val="1"/>
              <c:showCatName val="0"/>
              <c:showSerName val="0"/>
              <c:showPercent val="0"/>
              <c:showBubbleSize val="0"/>
              <c:extLst>
                <c:ext xmlns:c15="http://schemas.microsoft.com/office/drawing/2012/chart" uri="{CE6537A1-D6FC-4f65-9D91-7224C49458BB}"/>
              </c:extLst>
            </c:dLbl>
            <c:dLbl>
              <c:idx val="1"/>
              <c:showLegendKey val="0"/>
              <c:showVal val="1"/>
              <c:showCatName val="0"/>
              <c:showSerName val="0"/>
              <c:showPercent val="0"/>
              <c:showBubbleSize val="0"/>
              <c:extLst>
                <c:ext xmlns:c15="http://schemas.microsoft.com/office/drawing/2012/chart" uri="{CE6537A1-D6FC-4f65-9D91-7224C49458BB}"/>
              </c:extLst>
            </c:dLbl>
            <c:dLbl>
              <c:idx val="2"/>
              <c:showLegendKey val="0"/>
              <c:showVal val="1"/>
              <c:showCatName val="0"/>
              <c:showSerName val="0"/>
              <c:showPercent val="0"/>
              <c:showBubbleSize val="0"/>
              <c:extLst>
                <c:ext xmlns:c15="http://schemas.microsoft.com/office/drawing/2012/chart" uri="{CE6537A1-D6FC-4f65-9D91-7224C49458BB}"/>
              </c:extLst>
            </c:dLbl>
            <c:dLbl>
              <c:idx val="3"/>
              <c:showLegendKey val="0"/>
              <c:showVal val="1"/>
              <c:showCatName val="0"/>
              <c:showSerName val="0"/>
              <c:showPercent val="0"/>
              <c:showBubbleSize val="0"/>
              <c:extLst>
                <c:ext xmlns:c15="http://schemas.microsoft.com/office/drawing/2012/chart" uri="{CE6537A1-D6FC-4f65-9D91-7224C49458BB}"/>
              </c:extLst>
            </c:dLbl>
            <c:dLbl>
              <c:idx val="4"/>
              <c:showLegendKey val="0"/>
              <c:showVal val="1"/>
              <c:showCatName val="0"/>
              <c:showSerName val="0"/>
              <c:showPercent val="0"/>
              <c:showBubbleSize val="0"/>
              <c:extLst>
                <c:ext xmlns:c15="http://schemas.microsoft.com/office/drawing/2012/chart" uri="{CE6537A1-D6FC-4f65-9D91-7224C49458BB}"/>
              </c:extLst>
            </c:dLbl>
            <c:dLbl>
              <c:idx val="5"/>
              <c:showLegendKey val="0"/>
              <c:showVal val="1"/>
              <c:showCatName val="0"/>
              <c:showSerName val="0"/>
              <c:showPercent val="0"/>
              <c:showBubbleSize val="0"/>
              <c:extLst>
                <c:ext xmlns:c15="http://schemas.microsoft.com/office/drawing/2012/chart" uri="{CE6537A1-D6FC-4f65-9D91-7224C49458BB}"/>
              </c:extLst>
            </c:dLbl>
            <c:dLbl>
              <c:idx val="6"/>
              <c:showLegendKey val="0"/>
              <c:showVal val="1"/>
              <c:showCatName val="0"/>
              <c:showSerName val="0"/>
              <c:showPercent val="0"/>
              <c:showBubbleSize val="0"/>
              <c:extLst>
                <c:ext xmlns:c15="http://schemas.microsoft.com/office/drawing/2012/chart" uri="{CE6537A1-D6FC-4f65-9D91-7224C49458BB}"/>
              </c:extLst>
            </c:dLbl>
            <c:dLbl>
              <c:idx val="7"/>
              <c:layout>
                <c:manualLayout>
                  <c:x val="0"/>
                  <c:y val="-1.7730496453900711E-2"/>
                </c:manualLayout>
              </c:layout>
              <c:tx>
                <c:rich>
                  <a:bodyPr/>
                  <a:lstStyle/>
                  <a:p>
                    <a:pPr>
                      <a:defRPr sz="1100" b="1"/>
                    </a:pPr>
                    <a:r>
                      <a:rPr lang="en-US" sz="1100" b="1"/>
                      <a:t>58%</a:t>
                    </a:r>
                  </a:p>
                  <a:p>
                    <a:pPr>
                      <a:defRPr sz="1100" b="1"/>
                    </a:pPr>
                    <a:r>
                      <a:rPr lang="en-US" sz="1100" b="1"/>
                      <a:t>(82,400)</a:t>
                    </a:r>
                  </a:p>
                </c:rich>
              </c:tx>
              <c:spPr>
                <a:solidFill>
                  <a:schemeClr val="bg2"/>
                </a:solidFill>
              </c:spPr>
              <c:dLblPos val="outEnd"/>
              <c:showLegendKey val="0"/>
              <c:showVal val="1"/>
              <c:showCatName val="0"/>
              <c:showSerName val="0"/>
              <c:showPercent val="0"/>
              <c:showBubbleSize val="0"/>
              <c:extLst>
                <c:ext xmlns:c15="http://schemas.microsoft.com/office/drawing/2012/chart" uri="{CE6537A1-D6FC-4f65-9D91-7224C49458BB}"/>
              </c:extLst>
            </c:dLbl>
            <c:spPr>
              <a:solidFill>
                <a:schemeClr val="bg2"/>
              </a:solidFill>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Sheet2!$A$5:$A$12</c:f>
              <c:numCache>
                <c:formatCode>General</c:formatCode>
                <c:ptCount val="8"/>
                <c:pt idx="0">
                  <c:v>2007</c:v>
                </c:pt>
                <c:pt idx="1">
                  <c:v>2008</c:v>
                </c:pt>
                <c:pt idx="2">
                  <c:v>2009</c:v>
                </c:pt>
                <c:pt idx="3">
                  <c:v>2010</c:v>
                </c:pt>
                <c:pt idx="4">
                  <c:v>2011</c:v>
                </c:pt>
                <c:pt idx="5">
                  <c:v>2012</c:v>
                </c:pt>
                <c:pt idx="6">
                  <c:v>2013</c:v>
                </c:pt>
                <c:pt idx="7">
                  <c:v>2014</c:v>
                </c:pt>
              </c:numCache>
            </c:numRef>
          </c:cat>
          <c:val>
            <c:numRef>
              <c:f>Sheet2!$U$5:$U$12</c:f>
              <c:numCache>
                <c:formatCode>0%</c:formatCode>
                <c:ptCount val="8"/>
                <c:pt idx="0">
                  <c:v>0.76731573924533847</c:v>
                </c:pt>
                <c:pt idx="1">
                  <c:v>0.75303031634832596</c:v>
                </c:pt>
                <c:pt idx="2">
                  <c:v>0.71949940230782372</c:v>
                </c:pt>
                <c:pt idx="3">
                  <c:v>0.7136707823950228</c:v>
                </c:pt>
                <c:pt idx="4">
                  <c:v>0.68529601029601028</c:v>
                </c:pt>
                <c:pt idx="5">
                  <c:v>0.66245341965596416</c:v>
                </c:pt>
                <c:pt idx="6">
                  <c:v>0.62618963055311927</c:v>
                </c:pt>
                <c:pt idx="7">
                  <c:v>0.57902352337938734</c:v>
                </c:pt>
              </c:numCache>
            </c:numRef>
          </c:val>
        </c:ser>
        <c:dLbls>
          <c:showLegendKey val="0"/>
          <c:showVal val="0"/>
          <c:showCatName val="0"/>
          <c:showSerName val="0"/>
          <c:showPercent val="0"/>
          <c:showBubbleSize val="0"/>
        </c:dLbls>
        <c:gapWidth val="75"/>
        <c:overlap val="-25"/>
        <c:axId val="469523984"/>
        <c:axId val="469523424"/>
      </c:barChart>
      <c:catAx>
        <c:axId val="469523984"/>
        <c:scaling>
          <c:orientation val="minMax"/>
        </c:scaling>
        <c:delete val="0"/>
        <c:axPos val="b"/>
        <c:numFmt formatCode="General" sourceLinked="1"/>
        <c:majorTickMark val="none"/>
        <c:minorTickMark val="none"/>
        <c:tickLblPos val="nextTo"/>
        <c:crossAx val="469523424"/>
        <c:crosses val="autoZero"/>
        <c:auto val="1"/>
        <c:lblAlgn val="ctr"/>
        <c:lblOffset val="100"/>
        <c:noMultiLvlLbl val="0"/>
      </c:catAx>
      <c:valAx>
        <c:axId val="469523424"/>
        <c:scaling>
          <c:orientation val="minMax"/>
        </c:scaling>
        <c:delete val="0"/>
        <c:axPos val="l"/>
        <c:majorGridlines/>
        <c:numFmt formatCode="0%" sourceLinked="1"/>
        <c:majorTickMark val="none"/>
        <c:minorTickMark val="none"/>
        <c:tickLblPos val="nextTo"/>
        <c:spPr>
          <a:ln w="9525">
            <a:noFill/>
          </a:ln>
        </c:spPr>
        <c:crossAx val="469523984"/>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image" Target="../media/image83.png"/></Relationships>
</file>

<file path=ppt/diagrams/_rels/data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51C5FF-CEFE-4E15-A8E3-DB2D0E31AD1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F5C081D-AAE9-4ED1-BD0D-DFE2767EBC07}">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r>
            <a:rPr lang="en-US" sz="1600" b="1" baseline="0" dirty="0" smtClean="0"/>
            <a:t>Single-family demolition permits</a:t>
          </a:r>
          <a:endParaRPr lang="en-US" sz="1600" b="1" dirty="0"/>
        </a:p>
      </dgm:t>
    </dgm:pt>
    <dgm:pt modelId="{25DA4692-7C24-4E17-8A0B-F612A63731C1}" type="parTrans" cxnId="{447DACFB-5000-4A0B-946E-46947F03031E}">
      <dgm:prSet/>
      <dgm:spPr/>
      <dgm:t>
        <a:bodyPr/>
        <a:lstStyle/>
        <a:p>
          <a:endParaRPr lang="en-US"/>
        </a:p>
      </dgm:t>
    </dgm:pt>
    <dgm:pt modelId="{C9408ACF-96BA-4B1C-819F-441AED0329AA}" type="sibTrans" cxnId="{447DACFB-5000-4A0B-946E-46947F03031E}">
      <dgm:prSet/>
      <dgm:spPr/>
      <dgm:t>
        <a:bodyPr/>
        <a:lstStyle/>
        <a:p>
          <a:endParaRPr lang="en-US"/>
        </a:p>
      </dgm:t>
    </dgm:pt>
    <dgm:pt modelId="{532F941B-B680-47F8-BB31-ED6523A38851}">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r>
            <a:rPr lang="en-US" sz="1600" b="1" baseline="0" dirty="0" err="1" smtClean="0"/>
            <a:t>Rezonings</a:t>
          </a:r>
          <a:endParaRPr lang="en-US" sz="1600" b="1" dirty="0"/>
        </a:p>
      </dgm:t>
    </dgm:pt>
    <dgm:pt modelId="{14F02BB0-F750-4AB6-A9F6-B4F573A76C02}" type="parTrans" cxnId="{859D4CB9-737C-49A0-B23D-1F17ECA80758}">
      <dgm:prSet/>
      <dgm:spPr/>
      <dgm:t>
        <a:bodyPr/>
        <a:lstStyle/>
        <a:p>
          <a:endParaRPr lang="en-US"/>
        </a:p>
      </dgm:t>
    </dgm:pt>
    <dgm:pt modelId="{C84A042C-224D-46EF-A3E4-CEC3EEAC3548}" type="sibTrans" cxnId="{859D4CB9-737C-49A0-B23D-1F17ECA80758}">
      <dgm:prSet/>
      <dgm:spPr/>
      <dgm:t>
        <a:bodyPr/>
        <a:lstStyle/>
        <a:p>
          <a:endParaRPr lang="en-US"/>
        </a:p>
      </dgm:t>
    </dgm:pt>
    <dgm:pt modelId="{D5527169-9B5C-4AA4-BB2C-5E606214E0ED}">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r>
            <a:rPr lang="en-US" sz="1600" b="1" baseline="0" dirty="0" smtClean="0"/>
            <a:t>Residential renovation permits  </a:t>
          </a:r>
        </a:p>
        <a:p>
          <a:pPr rtl="0"/>
          <a:r>
            <a:rPr lang="en-US" sz="1600" b="1" baseline="0" dirty="0" smtClean="0"/>
            <a:t>(single and multi-family)</a:t>
          </a:r>
          <a:endParaRPr lang="en-US" sz="1600" b="1" dirty="0"/>
        </a:p>
      </dgm:t>
    </dgm:pt>
    <dgm:pt modelId="{9DC0DBF1-4AEB-4D99-8F7A-2BA4D8B00DFC}" type="parTrans" cxnId="{790B2CC3-FFEA-422F-AB45-AB638D3A0803}">
      <dgm:prSet/>
      <dgm:spPr/>
      <dgm:t>
        <a:bodyPr/>
        <a:lstStyle/>
        <a:p>
          <a:endParaRPr lang="en-US"/>
        </a:p>
      </dgm:t>
    </dgm:pt>
    <dgm:pt modelId="{A4F412DE-505D-4239-BF90-7E889A33BCC9}" type="sibTrans" cxnId="{790B2CC3-FFEA-422F-AB45-AB638D3A0803}">
      <dgm:prSet/>
      <dgm:spPr/>
      <dgm:t>
        <a:bodyPr/>
        <a:lstStyle/>
        <a:p>
          <a:endParaRPr lang="en-US"/>
        </a:p>
      </dgm:t>
    </dgm:pt>
    <dgm:pt modelId="{5B97B96D-46D7-4553-AA3A-80FAE9D4207A}">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r>
            <a:rPr lang="en-US" sz="1600" b="1" baseline="0" dirty="0" smtClean="0"/>
            <a:t>New single-family units permitted </a:t>
          </a:r>
        </a:p>
        <a:p>
          <a:pPr rtl="0"/>
          <a:r>
            <a:rPr lang="en-US" sz="1600" b="1" baseline="0" dirty="0" smtClean="0"/>
            <a:t>(single-family detached)</a:t>
          </a:r>
          <a:endParaRPr lang="en-US" sz="1600" b="1" dirty="0"/>
        </a:p>
      </dgm:t>
    </dgm:pt>
    <dgm:pt modelId="{E3D81FDD-75B7-43A5-89E6-A9FC5D2304DE}" type="parTrans" cxnId="{980AAA0D-7CD2-40EB-9E41-5AC963410634}">
      <dgm:prSet/>
      <dgm:spPr/>
      <dgm:t>
        <a:bodyPr/>
        <a:lstStyle/>
        <a:p>
          <a:endParaRPr lang="en-US"/>
        </a:p>
      </dgm:t>
    </dgm:pt>
    <dgm:pt modelId="{22182F51-5922-40E7-B376-9E80890105BA}" type="sibTrans" cxnId="{980AAA0D-7CD2-40EB-9E41-5AC963410634}">
      <dgm:prSet/>
      <dgm:spPr/>
      <dgm:t>
        <a:bodyPr/>
        <a:lstStyle/>
        <a:p>
          <a:endParaRPr lang="en-US"/>
        </a:p>
      </dgm:t>
    </dgm:pt>
    <dgm:pt modelId="{720F5427-400D-412D-84AE-4FEC59210497}">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r>
            <a:rPr lang="en-US" sz="1600" b="1" baseline="0" dirty="0" smtClean="0"/>
            <a:t>New multi-family units permitted</a:t>
          </a:r>
        </a:p>
        <a:p>
          <a:pPr rtl="0"/>
          <a:r>
            <a:rPr lang="en-US" sz="1600" b="1" dirty="0" smtClean="0"/>
            <a:t>(2+ units)</a:t>
          </a:r>
          <a:endParaRPr lang="en-US" sz="1600" b="1" dirty="0"/>
        </a:p>
      </dgm:t>
    </dgm:pt>
    <dgm:pt modelId="{63F3C412-A669-4A43-99E0-E800EEA45FDB}" type="parTrans" cxnId="{8EE49AB7-63BB-4826-B2C8-8107B66D4CAE}">
      <dgm:prSet/>
      <dgm:spPr/>
      <dgm:t>
        <a:bodyPr/>
        <a:lstStyle/>
        <a:p>
          <a:endParaRPr lang="en-US"/>
        </a:p>
      </dgm:t>
    </dgm:pt>
    <dgm:pt modelId="{43166591-637C-4B5B-8382-0F38E228C5FD}" type="sibTrans" cxnId="{8EE49AB7-63BB-4826-B2C8-8107B66D4CAE}">
      <dgm:prSet/>
      <dgm:spPr/>
      <dgm:t>
        <a:bodyPr/>
        <a:lstStyle/>
        <a:p>
          <a:endParaRPr lang="en-US"/>
        </a:p>
      </dgm:t>
    </dgm:pt>
    <dgm:pt modelId="{D49311F5-FC87-4496-AE6B-EC80616A0789}" type="pres">
      <dgm:prSet presAssocID="{1F51C5FF-CEFE-4E15-A8E3-DB2D0E31AD15}" presName="Name0" presStyleCnt="0">
        <dgm:presLayoutVars>
          <dgm:dir/>
          <dgm:animLvl val="lvl"/>
          <dgm:resizeHandles val="exact"/>
        </dgm:presLayoutVars>
      </dgm:prSet>
      <dgm:spPr/>
      <dgm:t>
        <a:bodyPr/>
        <a:lstStyle/>
        <a:p>
          <a:endParaRPr lang="en-US"/>
        </a:p>
      </dgm:t>
    </dgm:pt>
    <dgm:pt modelId="{0B1DC3A2-33D2-4ECD-9B02-0D83EFAF44F2}" type="pres">
      <dgm:prSet presAssocID="{1F5C081D-AAE9-4ED1-BD0D-DFE2767EBC07}" presName="linNode" presStyleCnt="0"/>
      <dgm:spPr/>
    </dgm:pt>
    <dgm:pt modelId="{CADFF542-EC50-4B81-B4EB-DD76B34222CE}" type="pres">
      <dgm:prSet presAssocID="{1F5C081D-AAE9-4ED1-BD0D-DFE2767EBC07}" presName="parentText" presStyleLbl="node1" presStyleIdx="0" presStyleCnt="5" custScaleX="194467" custScaleY="15254" custLinFactNeighborX="-115" custLinFactNeighborY="2309">
        <dgm:presLayoutVars>
          <dgm:chMax val="1"/>
          <dgm:bulletEnabled val="1"/>
        </dgm:presLayoutVars>
      </dgm:prSet>
      <dgm:spPr/>
      <dgm:t>
        <a:bodyPr/>
        <a:lstStyle/>
        <a:p>
          <a:endParaRPr lang="en-US"/>
        </a:p>
      </dgm:t>
    </dgm:pt>
    <dgm:pt modelId="{60C22C4D-8D67-4796-B957-F13F9B0E5096}" type="pres">
      <dgm:prSet presAssocID="{C9408ACF-96BA-4B1C-819F-441AED0329AA}" presName="sp" presStyleCnt="0"/>
      <dgm:spPr/>
    </dgm:pt>
    <dgm:pt modelId="{3C37A7F1-A7C3-4A53-8069-A14841516F5E}" type="pres">
      <dgm:prSet presAssocID="{532F941B-B680-47F8-BB31-ED6523A38851}" presName="linNode" presStyleCnt="0"/>
      <dgm:spPr/>
    </dgm:pt>
    <dgm:pt modelId="{6B4F06AE-CECA-48D0-A53C-E4C72E2E718C}" type="pres">
      <dgm:prSet presAssocID="{532F941B-B680-47F8-BB31-ED6523A38851}" presName="parentText" presStyleLbl="node1" presStyleIdx="1" presStyleCnt="5" custScaleX="194467" custScaleY="15254" custLinFactNeighborX="-1220" custLinFactNeighborY="60964">
        <dgm:presLayoutVars>
          <dgm:chMax val="1"/>
          <dgm:bulletEnabled val="1"/>
        </dgm:presLayoutVars>
      </dgm:prSet>
      <dgm:spPr/>
      <dgm:t>
        <a:bodyPr/>
        <a:lstStyle/>
        <a:p>
          <a:endParaRPr lang="en-US"/>
        </a:p>
      </dgm:t>
    </dgm:pt>
    <dgm:pt modelId="{C8DE7D41-781C-4532-A1A1-2F26392145A4}" type="pres">
      <dgm:prSet presAssocID="{C84A042C-224D-46EF-A3E4-CEC3EEAC3548}" presName="sp" presStyleCnt="0"/>
      <dgm:spPr/>
    </dgm:pt>
    <dgm:pt modelId="{26D62D0D-4A17-4A8A-AEB3-9D02BA6CBD9B}" type="pres">
      <dgm:prSet presAssocID="{D5527169-9B5C-4AA4-BB2C-5E606214E0ED}" presName="linNode" presStyleCnt="0"/>
      <dgm:spPr/>
    </dgm:pt>
    <dgm:pt modelId="{E8EBA728-1E86-4782-8219-A6A50819C3AC}" type="pres">
      <dgm:prSet presAssocID="{D5527169-9B5C-4AA4-BB2C-5E606214E0ED}" presName="parentText" presStyleLbl="node1" presStyleIdx="2" presStyleCnt="5" custScaleX="194467" custScaleY="15254" custLinFactNeighborX="239" custLinFactNeighborY="-19551">
        <dgm:presLayoutVars>
          <dgm:chMax val="1"/>
          <dgm:bulletEnabled val="1"/>
        </dgm:presLayoutVars>
      </dgm:prSet>
      <dgm:spPr/>
      <dgm:t>
        <a:bodyPr/>
        <a:lstStyle/>
        <a:p>
          <a:endParaRPr lang="en-US"/>
        </a:p>
      </dgm:t>
    </dgm:pt>
    <dgm:pt modelId="{2ABF8EB3-A3F2-42B1-A258-1472BD941918}" type="pres">
      <dgm:prSet presAssocID="{A4F412DE-505D-4239-BF90-7E889A33BCC9}" presName="sp" presStyleCnt="0"/>
      <dgm:spPr/>
    </dgm:pt>
    <dgm:pt modelId="{EFA4F9D6-C012-4AF3-9D14-00146DEEA7AD}" type="pres">
      <dgm:prSet presAssocID="{5B97B96D-46D7-4553-AA3A-80FAE9D4207A}" presName="linNode" presStyleCnt="0"/>
      <dgm:spPr/>
    </dgm:pt>
    <dgm:pt modelId="{50945245-9005-4277-8080-FF32074B69C5}" type="pres">
      <dgm:prSet presAssocID="{5B97B96D-46D7-4553-AA3A-80FAE9D4207A}" presName="parentText" presStyleLbl="node1" presStyleIdx="3" presStyleCnt="5" custScaleX="194467" custScaleY="15254" custLinFactNeighborX="239" custLinFactNeighborY="-20247">
        <dgm:presLayoutVars>
          <dgm:chMax val="1"/>
          <dgm:bulletEnabled val="1"/>
        </dgm:presLayoutVars>
      </dgm:prSet>
      <dgm:spPr/>
      <dgm:t>
        <a:bodyPr/>
        <a:lstStyle/>
        <a:p>
          <a:endParaRPr lang="en-US"/>
        </a:p>
      </dgm:t>
    </dgm:pt>
    <dgm:pt modelId="{7BD8C509-DD80-418A-98ED-598CA1E2B6B3}" type="pres">
      <dgm:prSet presAssocID="{22182F51-5922-40E7-B376-9E80890105BA}" presName="sp" presStyleCnt="0"/>
      <dgm:spPr/>
    </dgm:pt>
    <dgm:pt modelId="{9668117C-0742-4493-B932-F2D102CC87A9}" type="pres">
      <dgm:prSet presAssocID="{720F5427-400D-412D-84AE-4FEC59210497}" presName="linNode" presStyleCnt="0"/>
      <dgm:spPr/>
    </dgm:pt>
    <dgm:pt modelId="{B89D87C7-08C2-40B0-932F-B8B096580090}" type="pres">
      <dgm:prSet presAssocID="{720F5427-400D-412D-84AE-4FEC59210497}" presName="parentText" presStyleLbl="node1" presStyleIdx="4" presStyleCnt="5" custScaleX="194467" custScaleY="15254" custLinFactNeighborX="617" custLinFactNeighborY="-20324">
        <dgm:presLayoutVars>
          <dgm:chMax val="1"/>
          <dgm:bulletEnabled val="1"/>
        </dgm:presLayoutVars>
      </dgm:prSet>
      <dgm:spPr/>
      <dgm:t>
        <a:bodyPr/>
        <a:lstStyle/>
        <a:p>
          <a:endParaRPr lang="en-US"/>
        </a:p>
      </dgm:t>
    </dgm:pt>
  </dgm:ptLst>
  <dgm:cxnLst>
    <dgm:cxn modelId="{790B2CC3-FFEA-422F-AB45-AB638D3A0803}" srcId="{1F51C5FF-CEFE-4E15-A8E3-DB2D0E31AD15}" destId="{D5527169-9B5C-4AA4-BB2C-5E606214E0ED}" srcOrd="2" destOrd="0" parTransId="{9DC0DBF1-4AEB-4D99-8F7A-2BA4D8B00DFC}" sibTransId="{A4F412DE-505D-4239-BF90-7E889A33BCC9}"/>
    <dgm:cxn modelId="{980AAA0D-7CD2-40EB-9E41-5AC963410634}" srcId="{1F51C5FF-CEFE-4E15-A8E3-DB2D0E31AD15}" destId="{5B97B96D-46D7-4553-AA3A-80FAE9D4207A}" srcOrd="3" destOrd="0" parTransId="{E3D81FDD-75B7-43A5-89E6-A9FC5D2304DE}" sibTransId="{22182F51-5922-40E7-B376-9E80890105BA}"/>
    <dgm:cxn modelId="{3D26FDF9-5517-4A33-AF3D-892FB5554153}" type="presOf" srcId="{D5527169-9B5C-4AA4-BB2C-5E606214E0ED}" destId="{E8EBA728-1E86-4782-8219-A6A50819C3AC}" srcOrd="0" destOrd="0" presId="urn:microsoft.com/office/officeart/2005/8/layout/vList5"/>
    <dgm:cxn modelId="{D2465FE6-8D04-452E-A889-BB515DB2087C}" type="presOf" srcId="{720F5427-400D-412D-84AE-4FEC59210497}" destId="{B89D87C7-08C2-40B0-932F-B8B096580090}" srcOrd="0" destOrd="0" presId="urn:microsoft.com/office/officeart/2005/8/layout/vList5"/>
    <dgm:cxn modelId="{F0F027C2-E19F-4EA9-A1CA-5F379A6CD52B}" type="presOf" srcId="{532F941B-B680-47F8-BB31-ED6523A38851}" destId="{6B4F06AE-CECA-48D0-A53C-E4C72E2E718C}" srcOrd="0" destOrd="0" presId="urn:microsoft.com/office/officeart/2005/8/layout/vList5"/>
    <dgm:cxn modelId="{859D4CB9-737C-49A0-B23D-1F17ECA80758}" srcId="{1F51C5FF-CEFE-4E15-A8E3-DB2D0E31AD15}" destId="{532F941B-B680-47F8-BB31-ED6523A38851}" srcOrd="1" destOrd="0" parTransId="{14F02BB0-F750-4AB6-A9F6-B4F573A76C02}" sibTransId="{C84A042C-224D-46EF-A3E4-CEC3EEAC3548}"/>
    <dgm:cxn modelId="{447DACFB-5000-4A0B-946E-46947F03031E}" srcId="{1F51C5FF-CEFE-4E15-A8E3-DB2D0E31AD15}" destId="{1F5C081D-AAE9-4ED1-BD0D-DFE2767EBC07}" srcOrd="0" destOrd="0" parTransId="{25DA4692-7C24-4E17-8A0B-F612A63731C1}" sibTransId="{C9408ACF-96BA-4B1C-819F-441AED0329AA}"/>
    <dgm:cxn modelId="{76B0AA0F-C09C-413E-A403-58E24A271372}" type="presOf" srcId="{1F51C5FF-CEFE-4E15-A8E3-DB2D0E31AD15}" destId="{D49311F5-FC87-4496-AE6B-EC80616A0789}" srcOrd="0" destOrd="0" presId="urn:microsoft.com/office/officeart/2005/8/layout/vList5"/>
    <dgm:cxn modelId="{EE050D0C-C635-44AA-A3B8-6BA4A6CEB246}" type="presOf" srcId="{5B97B96D-46D7-4553-AA3A-80FAE9D4207A}" destId="{50945245-9005-4277-8080-FF32074B69C5}" srcOrd="0" destOrd="0" presId="urn:microsoft.com/office/officeart/2005/8/layout/vList5"/>
    <dgm:cxn modelId="{D892FF0E-C6D0-4C38-8645-1F75E42F2261}" type="presOf" srcId="{1F5C081D-AAE9-4ED1-BD0D-DFE2767EBC07}" destId="{CADFF542-EC50-4B81-B4EB-DD76B34222CE}" srcOrd="0" destOrd="0" presId="urn:microsoft.com/office/officeart/2005/8/layout/vList5"/>
    <dgm:cxn modelId="{8EE49AB7-63BB-4826-B2C8-8107B66D4CAE}" srcId="{1F51C5FF-CEFE-4E15-A8E3-DB2D0E31AD15}" destId="{720F5427-400D-412D-84AE-4FEC59210497}" srcOrd="4" destOrd="0" parTransId="{63F3C412-A669-4A43-99E0-E800EEA45FDB}" sibTransId="{43166591-637C-4B5B-8382-0F38E228C5FD}"/>
    <dgm:cxn modelId="{EDA926F7-944D-4C91-9FD7-3CCC9150007B}" type="presParOf" srcId="{D49311F5-FC87-4496-AE6B-EC80616A0789}" destId="{0B1DC3A2-33D2-4ECD-9B02-0D83EFAF44F2}" srcOrd="0" destOrd="0" presId="urn:microsoft.com/office/officeart/2005/8/layout/vList5"/>
    <dgm:cxn modelId="{0198A648-AD59-4718-9A76-704A671ED78F}" type="presParOf" srcId="{0B1DC3A2-33D2-4ECD-9B02-0D83EFAF44F2}" destId="{CADFF542-EC50-4B81-B4EB-DD76B34222CE}" srcOrd="0" destOrd="0" presId="urn:microsoft.com/office/officeart/2005/8/layout/vList5"/>
    <dgm:cxn modelId="{E364ED95-B2FE-4CC1-B97C-9917C51F9B71}" type="presParOf" srcId="{D49311F5-FC87-4496-AE6B-EC80616A0789}" destId="{60C22C4D-8D67-4796-B957-F13F9B0E5096}" srcOrd="1" destOrd="0" presId="urn:microsoft.com/office/officeart/2005/8/layout/vList5"/>
    <dgm:cxn modelId="{8E80EA0A-F9C6-40A3-A94E-6D22353CB989}" type="presParOf" srcId="{D49311F5-FC87-4496-AE6B-EC80616A0789}" destId="{3C37A7F1-A7C3-4A53-8069-A14841516F5E}" srcOrd="2" destOrd="0" presId="urn:microsoft.com/office/officeart/2005/8/layout/vList5"/>
    <dgm:cxn modelId="{40132467-36D7-4454-8347-5FC6C11C61CB}" type="presParOf" srcId="{3C37A7F1-A7C3-4A53-8069-A14841516F5E}" destId="{6B4F06AE-CECA-48D0-A53C-E4C72E2E718C}" srcOrd="0" destOrd="0" presId="urn:microsoft.com/office/officeart/2005/8/layout/vList5"/>
    <dgm:cxn modelId="{4B945CF4-EBF0-4791-B457-D4336A4B0370}" type="presParOf" srcId="{D49311F5-FC87-4496-AE6B-EC80616A0789}" destId="{C8DE7D41-781C-4532-A1A1-2F26392145A4}" srcOrd="3" destOrd="0" presId="urn:microsoft.com/office/officeart/2005/8/layout/vList5"/>
    <dgm:cxn modelId="{439537A7-E27D-4A30-A688-BB4C27F7DE1F}" type="presParOf" srcId="{D49311F5-FC87-4496-AE6B-EC80616A0789}" destId="{26D62D0D-4A17-4A8A-AEB3-9D02BA6CBD9B}" srcOrd="4" destOrd="0" presId="urn:microsoft.com/office/officeart/2005/8/layout/vList5"/>
    <dgm:cxn modelId="{10E5B4D3-8E1E-4C3F-A911-8A3F2D9E862A}" type="presParOf" srcId="{26D62D0D-4A17-4A8A-AEB3-9D02BA6CBD9B}" destId="{E8EBA728-1E86-4782-8219-A6A50819C3AC}" srcOrd="0" destOrd="0" presId="urn:microsoft.com/office/officeart/2005/8/layout/vList5"/>
    <dgm:cxn modelId="{DDA27A5A-34CA-48D0-B6C4-31AE8BC0BCFB}" type="presParOf" srcId="{D49311F5-FC87-4496-AE6B-EC80616A0789}" destId="{2ABF8EB3-A3F2-42B1-A258-1472BD941918}" srcOrd="5" destOrd="0" presId="urn:microsoft.com/office/officeart/2005/8/layout/vList5"/>
    <dgm:cxn modelId="{037EF560-3EDB-42A4-B4E9-FA197067B52B}" type="presParOf" srcId="{D49311F5-FC87-4496-AE6B-EC80616A0789}" destId="{EFA4F9D6-C012-4AF3-9D14-00146DEEA7AD}" srcOrd="6" destOrd="0" presId="urn:microsoft.com/office/officeart/2005/8/layout/vList5"/>
    <dgm:cxn modelId="{B9E1D26D-879E-4C01-919C-CC7E4C012ED5}" type="presParOf" srcId="{EFA4F9D6-C012-4AF3-9D14-00146DEEA7AD}" destId="{50945245-9005-4277-8080-FF32074B69C5}" srcOrd="0" destOrd="0" presId="urn:microsoft.com/office/officeart/2005/8/layout/vList5"/>
    <dgm:cxn modelId="{60D35F38-A615-478A-AD98-75CEB726EE58}" type="presParOf" srcId="{D49311F5-FC87-4496-AE6B-EC80616A0789}" destId="{7BD8C509-DD80-418A-98ED-598CA1E2B6B3}" srcOrd="7" destOrd="0" presId="urn:microsoft.com/office/officeart/2005/8/layout/vList5"/>
    <dgm:cxn modelId="{F15F3461-0233-4279-A011-70301A7BAA12}" type="presParOf" srcId="{D49311F5-FC87-4496-AE6B-EC80616A0789}" destId="{9668117C-0742-4493-B932-F2D102CC87A9}" srcOrd="8" destOrd="0" presId="urn:microsoft.com/office/officeart/2005/8/layout/vList5"/>
    <dgm:cxn modelId="{8D7B8D07-1B16-472A-828F-798BF37D7821}" type="presParOf" srcId="{9668117C-0742-4493-B932-F2D102CC87A9}" destId="{B89D87C7-08C2-40B0-932F-B8B09658009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8E918-E45B-4A0C-A06A-F596FCBAE405}"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n-US"/>
        </a:p>
      </dgm:t>
    </dgm:pt>
    <dgm:pt modelId="{CC95F038-5CEB-4D51-93FD-EF6D346E0A47}">
      <dgm:prSet phldrT="[Text]" custT="1"/>
      <dgm:spPr/>
      <dgm:t>
        <a:bodyPr/>
        <a:lstStyle/>
        <a:p>
          <a:pPr algn="l"/>
          <a:r>
            <a:rPr lang="en-US" sz="2800" b="1" dirty="0" smtClean="0"/>
            <a:t>1 in 3 </a:t>
          </a:r>
          <a:r>
            <a:rPr lang="en-US" sz="2200" dirty="0" smtClean="0"/>
            <a:t>households in Charlotte now pay more than 30% of income on housing costs</a:t>
          </a:r>
          <a:endParaRPr lang="en-US" sz="2200" dirty="0"/>
        </a:p>
      </dgm:t>
    </dgm:pt>
    <dgm:pt modelId="{2E2B8FE3-0155-406A-BCFA-BFFA30F8EB00}" type="parTrans" cxnId="{5846A7E2-C4C2-456B-A129-B2BA117A8D3A}">
      <dgm:prSet/>
      <dgm:spPr/>
      <dgm:t>
        <a:bodyPr/>
        <a:lstStyle/>
        <a:p>
          <a:endParaRPr lang="en-US"/>
        </a:p>
      </dgm:t>
    </dgm:pt>
    <dgm:pt modelId="{F4C6CE09-2D7B-4A2D-A96F-5E204FED2552}" type="sibTrans" cxnId="{5846A7E2-C4C2-456B-A129-B2BA117A8D3A}">
      <dgm:prSet/>
      <dgm:spPr/>
      <dgm:t>
        <a:bodyPr/>
        <a:lstStyle/>
        <a:p>
          <a:endParaRPr lang="en-US"/>
        </a:p>
      </dgm:t>
    </dgm:pt>
    <dgm:pt modelId="{B17F984D-9923-4B1E-8073-4B5DCB65DFDF}">
      <dgm:prSet phldrT="[Text]" custT="1"/>
      <dgm:spPr/>
      <dgm:t>
        <a:bodyPr/>
        <a:lstStyle/>
        <a:p>
          <a:pPr algn="l"/>
          <a:r>
            <a:rPr lang="en-US" sz="2800" b="1" dirty="0" smtClean="0"/>
            <a:t>34,000</a:t>
          </a:r>
          <a:r>
            <a:rPr lang="en-US" sz="2800" dirty="0" smtClean="0"/>
            <a:t> </a:t>
          </a:r>
          <a:r>
            <a:rPr lang="en-US" sz="2200" dirty="0" smtClean="0"/>
            <a:t>affordable housing units needed in Charlotte, per recent HUD estimates</a:t>
          </a:r>
          <a:endParaRPr lang="en-US" sz="2200" dirty="0"/>
        </a:p>
      </dgm:t>
    </dgm:pt>
    <dgm:pt modelId="{ADEEED9B-EB4D-4A61-A8C1-E2588B7BD7A4}" type="parTrans" cxnId="{F6346D62-3D1D-415E-8BD1-7817258085E2}">
      <dgm:prSet/>
      <dgm:spPr/>
      <dgm:t>
        <a:bodyPr/>
        <a:lstStyle/>
        <a:p>
          <a:endParaRPr lang="en-US"/>
        </a:p>
      </dgm:t>
    </dgm:pt>
    <dgm:pt modelId="{717FF9CA-1E35-4587-A5CF-FF381F60654C}" type="sibTrans" cxnId="{F6346D62-3D1D-415E-8BD1-7817258085E2}">
      <dgm:prSet/>
      <dgm:spPr/>
      <dgm:t>
        <a:bodyPr/>
        <a:lstStyle/>
        <a:p>
          <a:endParaRPr lang="en-US"/>
        </a:p>
      </dgm:t>
    </dgm:pt>
    <dgm:pt modelId="{1E8E4052-D42D-4A31-9AEB-CE096D670C74}">
      <dgm:prSet phldrT="[Text]"/>
      <dgm:spPr/>
      <dgm:t>
        <a:bodyPr/>
        <a:lstStyle/>
        <a:p>
          <a:pPr algn="l"/>
          <a:r>
            <a:rPr lang="en-US" dirty="0" smtClean="0"/>
            <a:t>Senior population will grow rapidly, about half expected to be &lt;60% AMI and need affordable housing </a:t>
          </a:r>
          <a:endParaRPr lang="en-US" dirty="0"/>
        </a:p>
      </dgm:t>
    </dgm:pt>
    <dgm:pt modelId="{B9FA3256-F0DC-4B22-9EDE-069471F4C3C4}" type="parTrans" cxnId="{B8C970AD-CE7B-426B-8F34-75F555EC25F9}">
      <dgm:prSet/>
      <dgm:spPr/>
      <dgm:t>
        <a:bodyPr/>
        <a:lstStyle/>
        <a:p>
          <a:endParaRPr lang="en-US"/>
        </a:p>
      </dgm:t>
    </dgm:pt>
    <dgm:pt modelId="{95E9032F-F6D6-44FC-970D-A50253EE2368}" type="sibTrans" cxnId="{B8C970AD-CE7B-426B-8F34-75F555EC25F9}">
      <dgm:prSet/>
      <dgm:spPr/>
      <dgm:t>
        <a:bodyPr/>
        <a:lstStyle/>
        <a:p>
          <a:endParaRPr lang="en-US"/>
        </a:p>
      </dgm:t>
    </dgm:pt>
    <dgm:pt modelId="{AC60C598-D8A9-4D22-8AB2-F05CC01FA36C}" type="pres">
      <dgm:prSet presAssocID="{CC98E918-E45B-4A0C-A06A-F596FCBAE405}" presName="Name0" presStyleCnt="0">
        <dgm:presLayoutVars>
          <dgm:dir/>
          <dgm:resizeHandles val="exact"/>
        </dgm:presLayoutVars>
      </dgm:prSet>
      <dgm:spPr/>
      <dgm:t>
        <a:bodyPr/>
        <a:lstStyle/>
        <a:p>
          <a:endParaRPr lang="en-US"/>
        </a:p>
      </dgm:t>
    </dgm:pt>
    <dgm:pt modelId="{60BDD926-C4F6-4697-8340-95546F5E6340}" type="pres">
      <dgm:prSet presAssocID="{CC98E918-E45B-4A0C-A06A-F596FCBAE405}" presName="bkgdShp" presStyleLbl="alignAccFollowNode1" presStyleIdx="0" presStyleCnt="1"/>
      <dgm:spPr/>
    </dgm:pt>
    <dgm:pt modelId="{3E05A626-1CC4-4CF7-BA4E-B5D89F9B1554}" type="pres">
      <dgm:prSet presAssocID="{CC98E918-E45B-4A0C-A06A-F596FCBAE405}" presName="linComp" presStyleCnt="0"/>
      <dgm:spPr/>
    </dgm:pt>
    <dgm:pt modelId="{4B50870A-6F4E-4930-8051-16057DAB66F7}" type="pres">
      <dgm:prSet presAssocID="{CC95F038-5CEB-4D51-93FD-EF6D346E0A47}" presName="compNode" presStyleCnt="0"/>
      <dgm:spPr/>
    </dgm:pt>
    <dgm:pt modelId="{4BFA5A98-3CB9-4270-B9EB-DB7F7B317338}" type="pres">
      <dgm:prSet presAssocID="{CC95F038-5CEB-4D51-93FD-EF6D346E0A47}" presName="node" presStyleLbl="node1" presStyleIdx="0" presStyleCnt="3">
        <dgm:presLayoutVars>
          <dgm:bulletEnabled val="1"/>
        </dgm:presLayoutVars>
      </dgm:prSet>
      <dgm:spPr/>
      <dgm:t>
        <a:bodyPr/>
        <a:lstStyle/>
        <a:p>
          <a:endParaRPr lang="en-US"/>
        </a:p>
      </dgm:t>
    </dgm:pt>
    <dgm:pt modelId="{D27F29DD-6BFC-4EE9-AFE5-BA46280D3FC2}" type="pres">
      <dgm:prSet presAssocID="{CC95F038-5CEB-4D51-93FD-EF6D346E0A47}" presName="invisiNode" presStyleLbl="node1" presStyleIdx="0" presStyleCnt="3"/>
      <dgm:spPr/>
    </dgm:pt>
    <dgm:pt modelId="{6B03509D-1677-4F42-918D-DE38DB16369A}" type="pres">
      <dgm:prSet presAssocID="{CC95F038-5CEB-4D51-93FD-EF6D346E0A47}" presName="imagNode"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107A5FDF-47FC-4BD3-9AF7-A264F36C5827}" type="pres">
      <dgm:prSet presAssocID="{F4C6CE09-2D7B-4A2D-A96F-5E204FED2552}" presName="sibTrans" presStyleLbl="sibTrans2D1" presStyleIdx="0" presStyleCnt="0"/>
      <dgm:spPr/>
      <dgm:t>
        <a:bodyPr/>
        <a:lstStyle/>
        <a:p>
          <a:endParaRPr lang="en-US"/>
        </a:p>
      </dgm:t>
    </dgm:pt>
    <dgm:pt modelId="{240C9AD4-79DE-44EE-BF2A-8CE8F73DC0F5}" type="pres">
      <dgm:prSet presAssocID="{B17F984D-9923-4B1E-8073-4B5DCB65DFDF}" presName="compNode" presStyleCnt="0"/>
      <dgm:spPr/>
    </dgm:pt>
    <dgm:pt modelId="{DB3C0477-4F6E-49B7-8E7E-4484267FFE7B}" type="pres">
      <dgm:prSet presAssocID="{B17F984D-9923-4B1E-8073-4B5DCB65DFDF}" presName="node" presStyleLbl="node1" presStyleIdx="1" presStyleCnt="3">
        <dgm:presLayoutVars>
          <dgm:bulletEnabled val="1"/>
        </dgm:presLayoutVars>
      </dgm:prSet>
      <dgm:spPr/>
      <dgm:t>
        <a:bodyPr/>
        <a:lstStyle/>
        <a:p>
          <a:endParaRPr lang="en-US"/>
        </a:p>
      </dgm:t>
    </dgm:pt>
    <dgm:pt modelId="{A05D929D-567C-4553-9BA5-2AEBD1EA10E7}" type="pres">
      <dgm:prSet presAssocID="{B17F984D-9923-4B1E-8073-4B5DCB65DFDF}" presName="invisiNode" presStyleLbl="node1" presStyleIdx="1" presStyleCnt="3"/>
      <dgm:spPr/>
    </dgm:pt>
    <dgm:pt modelId="{AA1AEB3E-E214-4E53-A21B-21461C19BC0F}" type="pres">
      <dgm:prSet presAssocID="{B17F984D-9923-4B1E-8073-4B5DCB65DFDF}"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5B879086-10B4-4704-B49D-2DA1F6365E9A}" type="pres">
      <dgm:prSet presAssocID="{717FF9CA-1E35-4587-A5CF-FF381F60654C}" presName="sibTrans" presStyleLbl="sibTrans2D1" presStyleIdx="0" presStyleCnt="0"/>
      <dgm:spPr/>
      <dgm:t>
        <a:bodyPr/>
        <a:lstStyle/>
        <a:p>
          <a:endParaRPr lang="en-US"/>
        </a:p>
      </dgm:t>
    </dgm:pt>
    <dgm:pt modelId="{D2E14E34-B29C-4679-9144-DD4B7DA7A452}" type="pres">
      <dgm:prSet presAssocID="{1E8E4052-D42D-4A31-9AEB-CE096D670C74}" presName="compNode" presStyleCnt="0"/>
      <dgm:spPr/>
    </dgm:pt>
    <dgm:pt modelId="{CCD8050A-9DD1-4BF4-8111-D059BA9484F5}" type="pres">
      <dgm:prSet presAssocID="{1E8E4052-D42D-4A31-9AEB-CE096D670C74}" presName="node" presStyleLbl="node1" presStyleIdx="2" presStyleCnt="3">
        <dgm:presLayoutVars>
          <dgm:bulletEnabled val="1"/>
        </dgm:presLayoutVars>
      </dgm:prSet>
      <dgm:spPr/>
      <dgm:t>
        <a:bodyPr/>
        <a:lstStyle/>
        <a:p>
          <a:endParaRPr lang="en-US"/>
        </a:p>
      </dgm:t>
    </dgm:pt>
    <dgm:pt modelId="{A61946EF-33FB-47E6-A04B-A760F47724B7}" type="pres">
      <dgm:prSet presAssocID="{1E8E4052-D42D-4A31-9AEB-CE096D670C74}" presName="invisiNode" presStyleLbl="node1" presStyleIdx="2" presStyleCnt="3"/>
      <dgm:spPr/>
    </dgm:pt>
    <dgm:pt modelId="{FAB36D88-CAD4-4BD5-9E7C-F6A544F55B7D}" type="pres">
      <dgm:prSet presAssocID="{1E8E4052-D42D-4A31-9AEB-CE096D670C74}" presName="imagNode" presStyleLbl="fgImgPlace1" presStyleIdx="2" presStyleCnt="3"/>
      <dgm:spPr>
        <a:blipFill rotWithShape="1">
          <a:blip xmlns:r="http://schemas.openxmlformats.org/officeDocument/2006/relationships" r:embed="rId3"/>
          <a:stretch>
            <a:fillRect/>
          </a:stretch>
        </a:blipFill>
      </dgm:spPr>
      <dgm:t>
        <a:bodyPr/>
        <a:lstStyle/>
        <a:p>
          <a:endParaRPr lang="en-US"/>
        </a:p>
      </dgm:t>
    </dgm:pt>
  </dgm:ptLst>
  <dgm:cxnLst>
    <dgm:cxn modelId="{048D39BF-5625-4D57-B379-CFFFF6837369}" type="presOf" srcId="{F4C6CE09-2D7B-4A2D-A96F-5E204FED2552}" destId="{107A5FDF-47FC-4BD3-9AF7-A264F36C5827}" srcOrd="0" destOrd="0" presId="urn:microsoft.com/office/officeart/2005/8/layout/pList2"/>
    <dgm:cxn modelId="{FACCD215-8985-4577-8F13-8D999CC9E908}" type="presOf" srcId="{B17F984D-9923-4B1E-8073-4B5DCB65DFDF}" destId="{DB3C0477-4F6E-49B7-8E7E-4484267FFE7B}" srcOrd="0" destOrd="0" presId="urn:microsoft.com/office/officeart/2005/8/layout/pList2"/>
    <dgm:cxn modelId="{41C1B3A0-E54B-4AB4-81AE-037603F4FBCC}" type="presOf" srcId="{1E8E4052-D42D-4A31-9AEB-CE096D670C74}" destId="{CCD8050A-9DD1-4BF4-8111-D059BA9484F5}" srcOrd="0" destOrd="0" presId="urn:microsoft.com/office/officeart/2005/8/layout/pList2"/>
    <dgm:cxn modelId="{F6346D62-3D1D-415E-8BD1-7817258085E2}" srcId="{CC98E918-E45B-4A0C-A06A-F596FCBAE405}" destId="{B17F984D-9923-4B1E-8073-4B5DCB65DFDF}" srcOrd="1" destOrd="0" parTransId="{ADEEED9B-EB4D-4A61-A8C1-E2588B7BD7A4}" sibTransId="{717FF9CA-1E35-4587-A5CF-FF381F60654C}"/>
    <dgm:cxn modelId="{B8C970AD-CE7B-426B-8F34-75F555EC25F9}" srcId="{CC98E918-E45B-4A0C-A06A-F596FCBAE405}" destId="{1E8E4052-D42D-4A31-9AEB-CE096D670C74}" srcOrd="2" destOrd="0" parTransId="{B9FA3256-F0DC-4B22-9EDE-069471F4C3C4}" sibTransId="{95E9032F-F6D6-44FC-970D-A50253EE2368}"/>
    <dgm:cxn modelId="{DD4C3DB6-A8BE-45B8-8F3F-500D706D408F}" type="presOf" srcId="{CC95F038-5CEB-4D51-93FD-EF6D346E0A47}" destId="{4BFA5A98-3CB9-4270-B9EB-DB7F7B317338}" srcOrd="0" destOrd="0" presId="urn:microsoft.com/office/officeart/2005/8/layout/pList2"/>
    <dgm:cxn modelId="{B26BDE00-E104-410D-8773-EDE3B8249F9D}" type="presOf" srcId="{717FF9CA-1E35-4587-A5CF-FF381F60654C}" destId="{5B879086-10B4-4704-B49D-2DA1F6365E9A}" srcOrd="0" destOrd="0" presId="urn:microsoft.com/office/officeart/2005/8/layout/pList2"/>
    <dgm:cxn modelId="{5846A7E2-C4C2-456B-A129-B2BA117A8D3A}" srcId="{CC98E918-E45B-4A0C-A06A-F596FCBAE405}" destId="{CC95F038-5CEB-4D51-93FD-EF6D346E0A47}" srcOrd="0" destOrd="0" parTransId="{2E2B8FE3-0155-406A-BCFA-BFFA30F8EB00}" sibTransId="{F4C6CE09-2D7B-4A2D-A96F-5E204FED2552}"/>
    <dgm:cxn modelId="{BA337327-53CE-4F5C-89AC-A92DE3D329E4}" type="presOf" srcId="{CC98E918-E45B-4A0C-A06A-F596FCBAE405}" destId="{AC60C598-D8A9-4D22-8AB2-F05CC01FA36C}" srcOrd="0" destOrd="0" presId="urn:microsoft.com/office/officeart/2005/8/layout/pList2"/>
    <dgm:cxn modelId="{F7A9DFD8-80CA-4BCA-AFAF-128016FE2995}" type="presParOf" srcId="{AC60C598-D8A9-4D22-8AB2-F05CC01FA36C}" destId="{60BDD926-C4F6-4697-8340-95546F5E6340}" srcOrd="0" destOrd="0" presId="urn:microsoft.com/office/officeart/2005/8/layout/pList2"/>
    <dgm:cxn modelId="{EAE05C44-9C6A-4EEA-91E4-728E10128384}" type="presParOf" srcId="{AC60C598-D8A9-4D22-8AB2-F05CC01FA36C}" destId="{3E05A626-1CC4-4CF7-BA4E-B5D89F9B1554}" srcOrd="1" destOrd="0" presId="urn:microsoft.com/office/officeart/2005/8/layout/pList2"/>
    <dgm:cxn modelId="{08909ED9-5FB0-4876-A0FB-676D79A2B8BA}" type="presParOf" srcId="{3E05A626-1CC4-4CF7-BA4E-B5D89F9B1554}" destId="{4B50870A-6F4E-4930-8051-16057DAB66F7}" srcOrd="0" destOrd="0" presId="urn:microsoft.com/office/officeart/2005/8/layout/pList2"/>
    <dgm:cxn modelId="{774953EE-BEBF-4CA3-BF7A-E49986329236}" type="presParOf" srcId="{4B50870A-6F4E-4930-8051-16057DAB66F7}" destId="{4BFA5A98-3CB9-4270-B9EB-DB7F7B317338}" srcOrd="0" destOrd="0" presId="urn:microsoft.com/office/officeart/2005/8/layout/pList2"/>
    <dgm:cxn modelId="{2F4DF55D-78F3-42D4-9D71-8A69FDE6F1A5}" type="presParOf" srcId="{4B50870A-6F4E-4930-8051-16057DAB66F7}" destId="{D27F29DD-6BFC-4EE9-AFE5-BA46280D3FC2}" srcOrd="1" destOrd="0" presId="urn:microsoft.com/office/officeart/2005/8/layout/pList2"/>
    <dgm:cxn modelId="{091314FB-0F12-4DCB-B091-11B69C2E8C9F}" type="presParOf" srcId="{4B50870A-6F4E-4930-8051-16057DAB66F7}" destId="{6B03509D-1677-4F42-918D-DE38DB16369A}" srcOrd="2" destOrd="0" presId="urn:microsoft.com/office/officeart/2005/8/layout/pList2"/>
    <dgm:cxn modelId="{F0C25A5F-F376-43E2-9DAD-A6D387A76C2E}" type="presParOf" srcId="{3E05A626-1CC4-4CF7-BA4E-B5D89F9B1554}" destId="{107A5FDF-47FC-4BD3-9AF7-A264F36C5827}" srcOrd="1" destOrd="0" presId="urn:microsoft.com/office/officeart/2005/8/layout/pList2"/>
    <dgm:cxn modelId="{8913CA5A-187F-4052-99AC-C49EEB54105E}" type="presParOf" srcId="{3E05A626-1CC4-4CF7-BA4E-B5D89F9B1554}" destId="{240C9AD4-79DE-44EE-BF2A-8CE8F73DC0F5}" srcOrd="2" destOrd="0" presId="urn:microsoft.com/office/officeart/2005/8/layout/pList2"/>
    <dgm:cxn modelId="{4ADADC9B-4CD1-45E2-81E1-EDD8FBE0E4A9}" type="presParOf" srcId="{240C9AD4-79DE-44EE-BF2A-8CE8F73DC0F5}" destId="{DB3C0477-4F6E-49B7-8E7E-4484267FFE7B}" srcOrd="0" destOrd="0" presId="urn:microsoft.com/office/officeart/2005/8/layout/pList2"/>
    <dgm:cxn modelId="{CF0DD3C0-39AB-4366-9C7F-D970E7413A1D}" type="presParOf" srcId="{240C9AD4-79DE-44EE-BF2A-8CE8F73DC0F5}" destId="{A05D929D-567C-4553-9BA5-2AEBD1EA10E7}" srcOrd="1" destOrd="0" presId="urn:microsoft.com/office/officeart/2005/8/layout/pList2"/>
    <dgm:cxn modelId="{17CB6C08-9456-4C55-A69E-87FA15CF6471}" type="presParOf" srcId="{240C9AD4-79DE-44EE-BF2A-8CE8F73DC0F5}" destId="{AA1AEB3E-E214-4E53-A21B-21461C19BC0F}" srcOrd="2" destOrd="0" presId="urn:microsoft.com/office/officeart/2005/8/layout/pList2"/>
    <dgm:cxn modelId="{5CBE14BF-2BD5-4408-B0F5-B23B485F908E}" type="presParOf" srcId="{3E05A626-1CC4-4CF7-BA4E-B5D89F9B1554}" destId="{5B879086-10B4-4704-B49D-2DA1F6365E9A}" srcOrd="3" destOrd="0" presId="urn:microsoft.com/office/officeart/2005/8/layout/pList2"/>
    <dgm:cxn modelId="{B09596B5-F9C7-4C91-A254-7641E9C6A59E}" type="presParOf" srcId="{3E05A626-1CC4-4CF7-BA4E-B5D89F9B1554}" destId="{D2E14E34-B29C-4679-9144-DD4B7DA7A452}" srcOrd="4" destOrd="0" presId="urn:microsoft.com/office/officeart/2005/8/layout/pList2"/>
    <dgm:cxn modelId="{76FE35C7-8049-4F46-BD9D-4C2B59A44120}" type="presParOf" srcId="{D2E14E34-B29C-4679-9144-DD4B7DA7A452}" destId="{CCD8050A-9DD1-4BF4-8111-D059BA9484F5}" srcOrd="0" destOrd="0" presId="urn:microsoft.com/office/officeart/2005/8/layout/pList2"/>
    <dgm:cxn modelId="{0ED61062-1931-4824-8A78-5C8DA3672E4D}" type="presParOf" srcId="{D2E14E34-B29C-4679-9144-DD4B7DA7A452}" destId="{A61946EF-33FB-47E6-A04B-A760F47724B7}" srcOrd="1" destOrd="0" presId="urn:microsoft.com/office/officeart/2005/8/layout/pList2"/>
    <dgm:cxn modelId="{CEA7852A-8890-4338-92BA-2AEA2AE13318}" type="presParOf" srcId="{D2E14E34-B29C-4679-9144-DD4B7DA7A452}" destId="{FAB36D88-CAD4-4BD5-9E7C-F6A544F55B7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7DF43F-8D30-4605-A8B9-F26B481A5263}"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n-US"/>
        </a:p>
      </dgm:t>
    </dgm:pt>
    <dgm:pt modelId="{9F15855F-7B89-44C3-99BF-3FCC3FF47433}">
      <dgm:prSet phldrT="[Text]"/>
      <dgm:spPr/>
      <dgm:t>
        <a:bodyPr/>
        <a:lstStyle/>
        <a:p>
          <a:r>
            <a:rPr lang="en-US" dirty="0" smtClean="0"/>
            <a:t>Customer service</a:t>
          </a:r>
          <a:endParaRPr lang="en-US" dirty="0"/>
        </a:p>
      </dgm:t>
    </dgm:pt>
    <dgm:pt modelId="{AB1E3757-7034-43C1-A7D4-19C24734ECB8}" type="parTrans" cxnId="{475FE52E-BB7B-433C-979F-0DEDE930DF15}">
      <dgm:prSet/>
      <dgm:spPr/>
      <dgm:t>
        <a:bodyPr/>
        <a:lstStyle/>
        <a:p>
          <a:endParaRPr lang="en-US"/>
        </a:p>
      </dgm:t>
    </dgm:pt>
    <dgm:pt modelId="{51AC39C1-22E6-4FAD-B5AB-DC47C7D31F7E}" type="sibTrans" cxnId="{475FE52E-BB7B-433C-979F-0DEDE930DF15}">
      <dgm:prSet/>
      <dgm:spPr/>
      <dgm:t>
        <a:bodyPr/>
        <a:lstStyle/>
        <a:p>
          <a:endParaRPr lang="en-US"/>
        </a:p>
      </dgm:t>
    </dgm:pt>
    <dgm:pt modelId="{32FC0F87-9226-4229-8AC6-580002FCE4A0}">
      <dgm:prSet phldrT="[Text]"/>
      <dgm:spPr/>
      <dgm:t>
        <a:bodyPr/>
        <a:lstStyle/>
        <a:p>
          <a:r>
            <a:rPr lang="en-US" dirty="0" smtClean="0"/>
            <a:t>$15</a:t>
          </a:r>
          <a:endParaRPr lang="en-US" dirty="0"/>
        </a:p>
      </dgm:t>
    </dgm:pt>
    <dgm:pt modelId="{82C2A91C-661F-4978-9C27-05A4ECD479C8}" type="parTrans" cxnId="{6749A58F-04FC-4508-B45B-F5D3A6B3AF5B}">
      <dgm:prSet/>
      <dgm:spPr/>
      <dgm:t>
        <a:bodyPr/>
        <a:lstStyle/>
        <a:p>
          <a:endParaRPr lang="en-US"/>
        </a:p>
      </dgm:t>
    </dgm:pt>
    <dgm:pt modelId="{5CDB15E1-CDEC-4765-B7AD-DB98C9FE37F0}" type="sibTrans" cxnId="{6749A58F-04FC-4508-B45B-F5D3A6B3AF5B}">
      <dgm:prSet/>
      <dgm:spPr/>
      <dgm:t>
        <a:bodyPr/>
        <a:lstStyle/>
        <a:p>
          <a:endParaRPr lang="en-US"/>
        </a:p>
      </dgm:t>
    </dgm:pt>
    <dgm:pt modelId="{516252CC-66E9-4EEE-B9BB-B63B91375FD6}">
      <dgm:prSet phldrT="[Text]"/>
      <dgm:spPr/>
      <dgm:t>
        <a:bodyPr/>
        <a:lstStyle/>
        <a:p>
          <a:r>
            <a:rPr lang="en-US" b="1" dirty="0" smtClean="0"/>
            <a:t>Health aides</a:t>
          </a:r>
          <a:endParaRPr lang="en-US" b="1" dirty="0"/>
        </a:p>
      </dgm:t>
    </dgm:pt>
    <dgm:pt modelId="{A283224E-A747-4A4F-B0CD-E1D04570FB03}" type="parTrans" cxnId="{6EFBD47A-A42C-4F81-859D-04836732C208}">
      <dgm:prSet/>
      <dgm:spPr/>
      <dgm:t>
        <a:bodyPr/>
        <a:lstStyle/>
        <a:p>
          <a:endParaRPr lang="en-US"/>
        </a:p>
      </dgm:t>
    </dgm:pt>
    <dgm:pt modelId="{3ED79F41-D588-4588-BE5B-6F38FEDA9B53}" type="sibTrans" cxnId="{6EFBD47A-A42C-4F81-859D-04836732C208}">
      <dgm:prSet/>
      <dgm:spPr/>
      <dgm:t>
        <a:bodyPr/>
        <a:lstStyle/>
        <a:p>
          <a:endParaRPr lang="en-US"/>
        </a:p>
      </dgm:t>
    </dgm:pt>
    <dgm:pt modelId="{AB3856D1-1CB9-4E2A-99FC-67FBED1D3BDC}">
      <dgm:prSet phldrT="[Text]"/>
      <dgm:spPr/>
      <dgm:t>
        <a:bodyPr/>
        <a:lstStyle/>
        <a:p>
          <a:r>
            <a:rPr lang="en-US" dirty="0" smtClean="0"/>
            <a:t>$10</a:t>
          </a:r>
          <a:endParaRPr lang="en-US" dirty="0"/>
        </a:p>
      </dgm:t>
    </dgm:pt>
    <dgm:pt modelId="{1FCCF333-51ED-4EB9-A1C0-86B5AD29C329}" type="parTrans" cxnId="{329E3F1D-523D-48FF-8E61-951A6EF0B161}">
      <dgm:prSet/>
      <dgm:spPr/>
      <dgm:t>
        <a:bodyPr/>
        <a:lstStyle/>
        <a:p>
          <a:endParaRPr lang="en-US"/>
        </a:p>
      </dgm:t>
    </dgm:pt>
    <dgm:pt modelId="{5E0453F4-F12A-4914-88F4-7B2EB3B21F60}" type="sibTrans" cxnId="{329E3F1D-523D-48FF-8E61-951A6EF0B161}">
      <dgm:prSet/>
      <dgm:spPr/>
      <dgm:t>
        <a:bodyPr/>
        <a:lstStyle/>
        <a:p>
          <a:endParaRPr lang="en-US"/>
        </a:p>
      </dgm:t>
    </dgm:pt>
    <dgm:pt modelId="{CCAB762C-EFB7-4625-A9C0-511D6C9DE907}">
      <dgm:prSet phldrT="[Text]"/>
      <dgm:spPr/>
      <dgm:t>
        <a:bodyPr/>
        <a:lstStyle/>
        <a:p>
          <a:r>
            <a:rPr lang="en-US" dirty="0" smtClean="0"/>
            <a:t>Retail sales</a:t>
          </a:r>
          <a:endParaRPr lang="en-US" dirty="0"/>
        </a:p>
      </dgm:t>
    </dgm:pt>
    <dgm:pt modelId="{DF95367A-3B51-4D4F-819D-F9C666FB4433}" type="parTrans" cxnId="{87E0C79E-8162-49B6-AD7E-EE4F77CB6F1A}">
      <dgm:prSet/>
      <dgm:spPr/>
      <dgm:t>
        <a:bodyPr/>
        <a:lstStyle/>
        <a:p>
          <a:endParaRPr lang="en-US"/>
        </a:p>
      </dgm:t>
    </dgm:pt>
    <dgm:pt modelId="{5F06BD8D-DD00-4D88-AC18-E8F97B7B4A30}" type="sibTrans" cxnId="{87E0C79E-8162-49B6-AD7E-EE4F77CB6F1A}">
      <dgm:prSet/>
      <dgm:spPr/>
      <dgm:t>
        <a:bodyPr/>
        <a:lstStyle/>
        <a:p>
          <a:endParaRPr lang="en-US"/>
        </a:p>
      </dgm:t>
    </dgm:pt>
    <dgm:pt modelId="{47A2130D-51DF-4EBB-AAFF-8B824B5E959F}">
      <dgm:prSet phldrT="[Text]"/>
      <dgm:spPr/>
      <dgm:t>
        <a:bodyPr/>
        <a:lstStyle/>
        <a:p>
          <a:r>
            <a:rPr lang="en-US" dirty="0" smtClean="0"/>
            <a:t>$10</a:t>
          </a:r>
          <a:endParaRPr lang="en-US" dirty="0"/>
        </a:p>
      </dgm:t>
    </dgm:pt>
    <dgm:pt modelId="{6532D37C-5040-4B08-B556-13666BDF8315}" type="parTrans" cxnId="{F736AFA4-B925-4D63-8683-A684E400444A}">
      <dgm:prSet/>
      <dgm:spPr/>
      <dgm:t>
        <a:bodyPr/>
        <a:lstStyle/>
        <a:p>
          <a:endParaRPr lang="en-US"/>
        </a:p>
      </dgm:t>
    </dgm:pt>
    <dgm:pt modelId="{91953EF4-FB69-4794-8E91-6FB9571B51A5}" type="sibTrans" cxnId="{F736AFA4-B925-4D63-8683-A684E400444A}">
      <dgm:prSet/>
      <dgm:spPr/>
      <dgm:t>
        <a:bodyPr/>
        <a:lstStyle/>
        <a:p>
          <a:endParaRPr lang="en-US"/>
        </a:p>
      </dgm:t>
    </dgm:pt>
    <dgm:pt modelId="{DF550E5D-9149-4BD5-8859-D65A73529156}">
      <dgm:prSet phldrT="[Text]"/>
      <dgm:spPr/>
      <dgm:t>
        <a:bodyPr/>
        <a:lstStyle/>
        <a:p>
          <a:r>
            <a:rPr lang="en-US" dirty="0" smtClean="0"/>
            <a:t>Food prep</a:t>
          </a:r>
          <a:endParaRPr lang="en-US" dirty="0"/>
        </a:p>
      </dgm:t>
    </dgm:pt>
    <dgm:pt modelId="{FCD51EB2-059B-44F7-9525-DF5EE062864A}" type="parTrans" cxnId="{07932F22-71EF-4970-B76B-27FC68B42495}">
      <dgm:prSet/>
      <dgm:spPr/>
      <dgm:t>
        <a:bodyPr/>
        <a:lstStyle/>
        <a:p>
          <a:endParaRPr lang="en-US"/>
        </a:p>
      </dgm:t>
    </dgm:pt>
    <dgm:pt modelId="{8CFD53DE-2FFF-4D2E-B735-1B10752715D1}" type="sibTrans" cxnId="{07932F22-71EF-4970-B76B-27FC68B42495}">
      <dgm:prSet/>
      <dgm:spPr/>
      <dgm:t>
        <a:bodyPr/>
        <a:lstStyle/>
        <a:p>
          <a:endParaRPr lang="en-US"/>
        </a:p>
      </dgm:t>
    </dgm:pt>
    <dgm:pt modelId="{D1193C7B-6E68-44BB-8E74-35578C2C6D9F}">
      <dgm:prSet phldrT="[Text]"/>
      <dgm:spPr/>
      <dgm:t>
        <a:bodyPr/>
        <a:lstStyle/>
        <a:p>
          <a:r>
            <a:rPr lang="en-US" dirty="0" smtClean="0"/>
            <a:t>$8</a:t>
          </a:r>
          <a:endParaRPr lang="en-US" dirty="0"/>
        </a:p>
      </dgm:t>
    </dgm:pt>
    <dgm:pt modelId="{5282C080-D718-4B7E-BCDD-600AAD97832D}" type="parTrans" cxnId="{769AC192-FA06-4623-A158-D391F9A2D0DD}">
      <dgm:prSet/>
      <dgm:spPr/>
      <dgm:t>
        <a:bodyPr/>
        <a:lstStyle/>
        <a:p>
          <a:endParaRPr lang="en-US"/>
        </a:p>
      </dgm:t>
    </dgm:pt>
    <dgm:pt modelId="{1EFFC465-2D6D-4DA8-817E-A7461D53620A}" type="sibTrans" cxnId="{769AC192-FA06-4623-A158-D391F9A2D0DD}">
      <dgm:prSet/>
      <dgm:spPr/>
      <dgm:t>
        <a:bodyPr/>
        <a:lstStyle/>
        <a:p>
          <a:endParaRPr lang="en-US"/>
        </a:p>
      </dgm:t>
    </dgm:pt>
    <dgm:pt modelId="{5A17A8DE-8BB4-4291-AA77-6D5AAB3260A9}">
      <dgm:prSet phldrT="[Text]"/>
      <dgm:spPr/>
      <dgm:t>
        <a:bodyPr/>
        <a:lstStyle/>
        <a:p>
          <a:r>
            <a:rPr lang="en-US" dirty="0" smtClean="0"/>
            <a:t>Nurses</a:t>
          </a:r>
          <a:endParaRPr lang="en-US" dirty="0"/>
        </a:p>
      </dgm:t>
    </dgm:pt>
    <dgm:pt modelId="{27E39CDF-9B7D-4241-BA79-894A2DDF5365}" type="parTrans" cxnId="{C40FA75C-E035-4A70-99D6-EFAF7F76C6E0}">
      <dgm:prSet/>
      <dgm:spPr/>
      <dgm:t>
        <a:bodyPr/>
        <a:lstStyle/>
        <a:p>
          <a:endParaRPr lang="en-US"/>
        </a:p>
      </dgm:t>
    </dgm:pt>
    <dgm:pt modelId="{B0C81CA5-C872-44C2-92C2-6BCA93F83CF4}" type="sibTrans" cxnId="{C40FA75C-E035-4A70-99D6-EFAF7F76C6E0}">
      <dgm:prSet/>
      <dgm:spPr/>
      <dgm:t>
        <a:bodyPr/>
        <a:lstStyle/>
        <a:p>
          <a:endParaRPr lang="en-US"/>
        </a:p>
      </dgm:t>
    </dgm:pt>
    <dgm:pt modelId="{FD8263A5-09EA-462F-940A-09241999C03D}">
      <dgm:prSet phldrT="[Text]"/>
      <dgm:spPr/>
      <dgm:t>
        <a:bodyPr/>
        <a:lstStyle/>
        <a:p>
          <a:r>
            <a:rPr lang="en-US" dirty="0" smtClean="0"/>
            <a:t>$28</a:t>
          </a:r>
          <a:endParaRPr lang="en-US" dirty="0"/>
        </a:p>
      </dgm:t>
    </dgm:pt>
    <dgm:pt modelId="{92B3CEC3-B143-4D8C-9076-E3C0B62F36E0}" type="parTrans" cxnId="{0B51395B-A280-42B4-8132-1DA6DA7109FE}">
      <dgm:prSet/>
      <dgm:spPr/>
      <dgm:t>
        <a:bodyPr/>
        <a:lstStyle/>
        <a:p>
          <a:endParaRPr lang="en-US"/>
        </a:p>
      </dgm:t>
    </dgm:pt>
    <dgm:pt modelId="{72995E54-06D8-47E0-87FA-351A91A1B006}" type="sibTrans" cxnId="{0B51395B-A280-42B4-8132-1DA6DA7109FE}">
      <dgm:prSet/>
      <dgm:spPr/>
      <dgm:t>
        <a:bodyPr/>
        <a:lstStyle/>
        <a:p>
          <a:endParaRPr lang="en-US"/>
        </a:p>
      </dgm:t>
    </dgm:pt>
    <dgm:pt modelId="{544EE811-059D-4352-ACA0-F72BA43DEF46}">
      <dgm:prSet phldrT="[Text]"/>
      <dgm:spPr/>
      <dgm:t>
        <a:bodyPr/>
        <a:lstStyle/>
        <a:p>
          <a:r>
            <a:rPr lang="en-US" dirty="0" smtClean="0"/>
            <a:t>Laborers</a:t>
          </a:r>
          <a:endParaRPr lang="en-US" dirty="0"/>
        </a:p>
      </dgm:t>
    </dgm:pt>
    <dgm:pt modelId="{8D53556D-65BD-47EC-9E7E-A565B7E300FD}" type="parTrans" cxnId="{18B47D05-F2F8-4D9E-A7CE-9EB2B991D52A}">
      <dgm:prSet/>
      <dgm:spPr/>
      <dgm:t>
        <a:bodyPr/>
        <a:lstStyle/>
        <a:p>
          <a:endParaRPr lang="en-US"/>
        </a:p>
      </dgm:t>
    </dgm:pt>
    <dgm:pt modelId="{5387EB85-5F90-46AD-A22C-406CB3B3BB76}" type="sibTrans" cxnId="{18B47D05-F2F8-4D9E-A7CE-9EB2B991D52A}">
      <dgm:prSet/>
      <dgm:spPr/>
      <dgm:t>
        <a:bodyPr/>
        <a:lstStyle/>
        <a:p>
          <a:endParaRPr lang="en-US"/>
        </a:p>
      </dgm:t>
    </dgm:pt>
    <dgm:pt modelId="{62E3C0A5-116D-4C19-97EE-D791F7E87F9A}">
      <dgm:prSet phldrT="[Text]"/>
      <dgm:spPr/>
      <dgm:t>
        <a:bodyPr/>
        <a:lstStyle/>
        <a:p>
          <a:r>
            <a:rPr lang="en-US" dirty="0" smtClean="0"/>
            <a:t>$11</a:t>
          </a:r>
          <a:endParaRPr lang="en-US" dirty="0"/>
        </a:p>
      </dgm:t>
    </dgm:pt>
    <dgm:pt modelId="{40A6554C-9DEE-40D5-9EB1-7C513E9BAF7F}" type="parTrans" cxnId="{FD8BDE07-B980-4760-8A6C-2E7AC1087064}">
      <dgm:prSet/>
      <dgm:spPr/>
      <dgm:t>
        <a:bodyPr/>
        <a:lstStyle/>
        <a:p>
          <a:endParaRPr lang="en-US"/>
        </a:p>
      </dgm:t>
    </dgm:pt>
    <dgm:pt modelId="{30DDC0BE-AFDC-4366-A86D-C4BE1EC2A823}" type="sibTrans" cxnId="{FD8BDE07-B980-4760-8A6C-2E7AC1087064}">
      <dgm:prSet/>
      <dgm:spPr/>
      <dgm:t>
        <a:bodyPr/>
        <a:lstStyle/>
        <a:p>
          <a:endParaRPr lang="en-US"/>
        </a:p>
      </dgm:t>
    </dgm:pt>
    <dgm:pt modelId="{19354FCB-AE83-4B2F-B955-80D6670AF0C9}" type="pres">
      <dgm:prSet presAssocID="{207DF43F-8D30-4605-A8B9-F26B481A5263}" presName="rootNode" presStyleCnt="0">
        <dgm:presLayoutVars>
          <dgm:chMax/>
          <dgm:chPref/>
          <dgm:dir/>
          <dgm:animLvl val="lvl"/>
        </dgm:presLayoutVars>
      </dgm:prSet>
      <dgm:spPr/>
      <dgm:t>
        <a:bodyPr/>
        <a:lstStyle/>
        <a:p>
          <a:endParaRPr lang="en-US"/>
        </a:p>
      </dgm:t>
    </dgm:pt>
    <dgm:pt modelId="{9CE1D82C-53C5-4EE8-A7CE-7811A30A41E5}" type="pres">
      <dgm:prSet presAssocID="{9F15855F-7B89-44C3-99BF-3FCC3FF47433}" presName="composite" presStyleCnt="0"/>
      <dgm:spPr/>
    </dgm:pt>
    <dgm:pt modelId="{C4D6038D-8195-4B19-BE43-2EDE92BACCCE}" type="pres">
      <dgm:prSet presAssocID="{9F15855F-7B89-44C3-99BF-3FCC3FF47433}" presName="ParentText" presStyleLbl="node1" presStyleIdx="0" presStyleCnt="6">
        <dgm:presLayoutVars>
          <dgm:chMax val="1"/>
          <dgm:chPref val="1"/>
          <dgm:bulletEnabled val="1"/>
        </dgm:presLayoutVars>
      </dgm:prSet>
      <dgm:spPr/>
      <dgm:t>
        <a:bodyPr/>
        <a:lstStyle/>
        <a:p>
          <a:endParaRPr lang="en-US"/>
        </a:p>
      </dgm:t>
    </dgm:pt>
    <dgm:pt modelId="{A370208F-35BB-423D-9493-8388A4DB530B}" type="pres">
      <dgm:prSet presAssocID="{9F15855F-7B89-44C3-99BF-3FCC3FF47433}" presName="Image" presStyleLbl="bgImgPlace1" presStyleIdx="0" presStyleCnt="6"/>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4B2D0239-63F7-4AF5-B5A9-D6337670D986}" type="pres">
      <dgm:prSet presAssocID="{9F15855F-7B89-44C3-99BF-3FCC3FF47433}" presName="ChildText" presStyleLbl="fgAcc1" presStyleIdx="0" presStyleCnt="6">
        <dgm:presLayoutVars>
          <dgm:chMax val="0"/>
          <dgm:chPref val="0"/>
          <dgm:bulletEnabled val="1"/>
        </dgm:presLayoutVars>
      </dgm:prSet>
      <dgm:spPr/>
      <dgm:t>
        <a:bodyPr/>
        <a:lstStyle/>
        <a:p>
          <a:endParaRPr lang="en-US"/>
        </a:p>
      </dgm:t>
    </dgm:pt>
    <dgm:pt modelId="{15CD219E-2E25-4682-98A2-C282C64D8D17}" type="pres">
      <dgm:prSet presAssocID="{51AC39C1-22E6-4FAD-B5AB-DC47C7D31F7E}" presName="sibTrans" presStyleCnt="0"/>
      <dgm:spPr/>
    </dgm:pt>
    <dgm:pt modelId="{E346498A-FC9A-463D-B1F7-84CF5F2BD6F0}" type="pres">
      <dgm:prSet presAssocID="{516252CC-66E9-4EEE-B9BB-B63B91375FD6}" presName="composite" presStyleCnt="0"/>
      <dgm:spPr/>
    </dgm:pt>
    <dgm:pt modelId="{520B4D03-CF24-45BC-92F3-443A5B4EF273}" type="pres">
      <dgm:prSet presAssocID="{516252CC-66E9-4EEE-B9BB-B63B91375FD6}" presName="ParentText" presStyleLbl="node1" presStyleIdx="1" presStyleCnt="6">
        <dgm:presLayoutVars>
          <dgm:chMax val="1"/>
          <dgm:chPref val="1"/>
          <dgm:bulletEnabled val="1"/>
        </dgm:presLayoutVars>
      </dgm:prSet>
      <dgm:spPr/>
      <dgm:t>
        <a:bodyPr/>
        <a:lstStyle/>
        <a:p>
          <a:endParaRPr lang="en-US"/>
        </a:p>
      </dgm:t>
    </dgm:pt>
    <dgm:pt modelId="{50E79531-BEC3-4AD6-9121-486AE9F1006C}" type="pres">
      <dgm:prSet presAssocID="{516252CC-66E9-4EEE-B9BB-B63B91375FD6}" presName="Image" presStyleLbl="bgImgPlace1" presStyleIdx="1" presStyleCnt="6"/>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498D03C7-2BF1-4309-9793-7754C4A81740}" type="pres">
      <dgm:prSet presAssocID="{516252CC-66E9-4EEE-B9BB-B63B91375FD6}" presName="ChildText" presStyleLbl="fgAcc1" presStyleIdx="1" presStyleCnt="6">
        <dgm:presLayoutVars>
          <dgm:chMax val="0"/>
          <dgm:chPref val="0"/>
          <dgm:bulletEnabled val="1"/>
        </dgm:presLayoutVars>
      </dgm:prSet>
      <dgm:spPr/>
      <dgm:t>
        <a:bodyPr/>
        <a:lstStyle/>
        <a:p>
          <a:endParaRPr lang="en-US"/>
        </a:p>
      </dgm:t>
    </dgm:pt>
    <dgm:pt modelId="{C00B8DB1-5173-4304-8DBE-4CE18528F76D}" type="pres">
      <dgm:prSet presAssocID="{3ED79F41-D588-4588-BE5B-6F38FEDA9B53}" presName="sibTrans" presStyleCnt="0"/>
      <dgm:spPr/>
    </dgm:pt>
    <dgm:pt modelId="{BB069785-A38B-43FE-A6E2-3336226FC01E}" type="pres">
      <dgm:prSet presAssocID="{CCAB762C-EFB7-4625-A9C0-511D6C9DE907}" presName="composite" presStyleCnt="0"/>
      <dgm:spPr/>
    </dgm:pt>
    <dgm:pt modelId="{ECD6685D-CDB1-46AE-9FB5-8EC4A9E22063}" type="pres">
      <dgm:prSet presAssocID="{CCAB762C-EFB7-4625-A9C0-511D6C9DE907}" presName="ParentText" presStyleLbl="node1" presStyleIdx="2" presStyleCnt="6">
        <dgm:presLayoutVars>
          <dgm:chMax val="1"/>
          <dgm:chPref val="1"/>
          <dgm:bulletEnabled val="1"/>
        </dgm:presLayoutVars>
      </dgm:prSet>
      <dgm:spPr/>
      <dgm:t>
        <a:bodyPr/>
        <a:lstStyle/>
        <a:p>
          <a:endParaRPr lang="en-US"/>
        </a:p>
      </dgm:t>
    </dgm:pt>
    <dgm:pt modelId="{2FF0D220-2854-48E0-BAF5-EFDC9BA276EA}" type="pres">
      <dgm:prSet presAssocID="{CCAB762C-EFB7-4625-A9C0-511D6C9DE907}" presName="Image" presStyleLbl="bgImgPlace1" presStyleIdx="2" presStyleCnt="6"/>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1B20D2C7-F872-4632-A462-9B0C4A7064BF}" type="pres">
      <dgm:prSet presAssocID="{CCAB762C-EFB7-4625-A9C0-511D6C9DE907}" presName="ChildText" presStyleLbl="fgAcc1" presStyleIdx="2" presStyleCnt="6">
        <dgm:presLayoutVars>
          <dgm:chMax val="0"/>
          <dgm:chPref val="0"/>
          <dgm:bulletEnabled val="1"/>
        </dgm:presLayoutVars>
      </dgm:prSet>
      <dgm:spPr/>
      <dgm:t>
        <a:bodyPr/>
        <a:lstStyle/>
        <a:p>
          <a:endParaRPr lang="en-US"/>
        </a:p>
      </dgm:t>
    </dgm:pt>
    <dgm:pt modelId="{3F3C0FA9-F3F4-418B-A997-9AD1598A0319}" type="pres">
      <dgm:prSet presAssocID="{5F06BD8D-DD00-4D88-AC18-E8F97B7B4A30}" presName="sibTrans" presStyleCnt="0"/>
      <dgm:spPr/>
    </dgm:pt>
    <dgm:pt modelId="{F8BF038E-CA50-47C2-9D6D-7F970D1FFDF1}" type="pres">
      <dgm:prSet presAssocID="{DF550E5D-9149-4BD5-8859-D65A73529156}" presName="composite" presStyleCnt="0"/>
      <dgm:spPr/>
    </dgm:pt>
    <dgm:pt modelId="{961EDC7E-F9E8-4DA9-A333-5D81B9DCE7EC}" type="pres">
      <dgm:prSet presAssocID="{DF550E5D-9149-4BD5-8859-D65A73529156}" presName="ParentText" presStyleLbl="node1" presStyleIdx="3" presStyleCnt="6">
        <dgm:presLayoutVars>
          <dgm:chMax val="1"/>
          <dgm:chPref val="1"/>
          <dgm:bulletEnabled val="1"/>
        </dgm:presLayoutVars>
      </dgm:prSet>
      <dgm:spPr/>
      <dgm:t>
        <a:bodyPr/>
        <a:lstStyle/>
        <a:p>
          <a:endParaRPr lang="en-US"/>
        </a:p>
      </dgm:t>
    </dgm:pt>
    <dgm:pt modelId="{764BBD97-4176-40EA-BAC3-297584C0DFBA}" type="pres">
      <dgm:prSet presAssocID="{DF550E5D-9149-4BD5-8859-D65A73529156}" presName="Image" presStyleLbl="bgImgPlace1" presStyleIdx="3" presStyleCnt="6"/>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r="28" b="2197"/>
          </a:stretch>
        </a:blipFill>
      </dgm:spPr>
      <dgm:t>
        <a:bodyPr/>
        <a:lstStyle/>
        <a:p>
          <a:endParaRPr lang="en-US"/>
        </a:p>
      </dgm:t>
    </dgm:pt>
    <dgm:pt modelId="{2CE578A7-FBCD-48B6-9C49-921B5E8F5C30}" type="pres">
      <dgm:prSet presAssocID="{DF550E5D-9149-4BD5-8859-D65A73529156}" presName="ChildText" presStyleLbl="fgAcc1" presStyleIdx="3" presStyleCnt="6">
        <dgm:presLayoutVars>
          <dgm:chMax val="0"/>
          <dgm:chPref val="0"/>
          <dgm:bulletEnabled val="1"/>
        </dgm:presLayoutVars>
      </dgm:prSet>
      <dgm:spPr/>
      <dgm:t>
        <a:bodyPr/>
        <a:lstStyle/>
        <a:p>
          <a:endParaRPr lang="en-US"/>
        </a:p>
      </dgm:t>
    </dgm:pt>
    <dgm:pt modelId="{BE05671B-ECD7-444E-855C-606FC8E9E1CC}" type="pres">
      <dgm:prSet presAssocID="{8CFD53DE-2FFF-4D2E-B735-1B10752715D1}" presName="sibTrans" presStyleCnt="0"/>
      <dgm:spPr/>
    </dgm:pt>
    <dgm:pt modelId="{01001EBB-75D9-4126-AB2A-2CC9D15ECFB5}" type="pres">
      <dgm:prSet presAssocID="{5A17A8DE-8BB4-4291-AA77-6D5AAB3260A9}" presName="composite" presStyleCnt="0"/>
      <dgm:spPr/>
    </dgm:pt>
    <dgm:pt modelId="{3CFEF2D6-18F7-4B93-87D0-51680EC84652}" type="pres">
      <dgm:prSet presAssocID="{5A17A8DE-8BB4-4291-AA77-6D5AAB3260A9}" presName="ParentText" presStyleLbl="node1" presStyleIdx="4" presStyleCnt="6">
        <dgm:presLayoutVars>
          <dgm:chMax val="1"/>
          <dgm:chPref val="1"/>
          <dgm:bulletEnabled val="1"/>
        </dgm:presLayoutVars>
      </dgm:prSet>
      <dgm:spPr/>
      <dgm:t>
        <a:bodyPr/>
        <a:lstStyle/>
        <a:p>
          <a:endParaRPr lang="en-US"/>
        </a:p>
      </dgm:t>
    </dgm:pt>
    <dgm:pt modelId="{D0F9D566-2C57-4403-8817-D85E017BB9C0}" type="pres">
      <dgm:prSet presAssocID="{5A17A8DE-8BB4-4291-AA77-6D5AAB3260A9}" presName="Image" presStyleLbl="bgImgPlace1" presStyleIdx="4" presStyleCnt="6"/>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B88B3BE6-3512-478A-8AEC-067993A89537}" type="pres">
      <dgm:prSet presAssocID="{5A17A8DE-8BB4-4291-AA77-6D5AAB3260A9}" presName="ChildText" presStyleLbl="fgAcc1" presStyleIdx="4" presStyleCnt="6">
        <dgm:presLayoutVars>
          <dgm:chMax val="0"/>
          <dgm:chPref val="0"/>
          <dgm:bulletEnabled val="1"/>
        </dgm:presLayoutVars>
      </dgm:prSet>
      <dgm:spPr/>
      <dgm:t>
        <a:bodyPr/>
        <a:lstStyle/>
        <a:p>
          <a:endParaRPr lang="en-US"/>
        </a:p>
      </dgm:t>
    </dgm:pt>
    <dgm:pt modelId="{A653F9A7-B433-4D40-A310-439F6BB4B329}" type="pres">
      <dgm:prSet presAssocID="{B0C81CA5-C872-44C2-92C2-6BCA93F83CF4}" presName="sibTrans" presStyleCnt="0"/>
      <dgm:spPr/>
    </dgm:pt>
    <dgm:pt modelId="{2F41B207-3FCC-4830-8895-C12A0EEB8D55}" type="pres">
      <dgm:prSet presAssocID="{544EE811-059D-4352-ACA0-F72BA43DEF46}" presName="composite" presStyleCnt="0"/>
      <dgm:spPr/>
    </dgm:pt>
    <dgm:pt modelId="{52F19ED0-8B13-45BE-BE65-5CDF972CDEF4}" type="pres">
      <dgm:prSet presAssocID="{544EE811-059D-4352-ACA0-F72BA43DEF46}" presName="ParentText" presStyleLbl="node1" presStyleIdx="5" presStyleCnt="6">
        <dgm:presLayoutVars>
          <dgm:chMax val="1"/>
          <dgm:chPref val="1"/>
          <dgm:bulletEnabled val="1"/>
        </dgm:presLayoutVars>
      </dgm:prSet>
      <dgm:spPr/>
      <dgm:t>
        <a:bodyPr/>
        <a:lstStyle/>
        <a:p>
          <a:endParaRPr lang="en-US"/>
        </a:p>
      </dgm:t>
    </dgm:pt>
    <dgm:pt modelId="{E49EE877-E3FF-48AB-9B8B-3F979A58885F}" type="pres">
      <dgm:prSet presAssocID="{544EE811-059D-4352-ACA0-F72BA43DEF46}" presName="Image" presStyleLbl="bgImgPlace1" presStyleIdx="5" presStyleCnt="6"/>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1342"/>
          </a:stretch>
        </a:blipFill>
      </dgm:spPr>
      <dgm:t>
        <a:bodyPr/>
        <a:lstStyle/>
        <a:p>
          <a:endParaRPr lang="en-US"/>
        </a:p>
      </dgm:t>
    </dgm:pt>
    <dgm:pt modelId="{76393ABC-883C-4FCF-B3B3-408CF6A39EA7}" type="pres">
      <dgm:prSet presAssocID="{544EE811-059D-4352-ACA0-F72BA43DEF46}" presName="ChildText" presStyleLbl="fgAcc1" presStyleIdx="5" presStyleCnt="6">
        <dgm:presLayoutVars>
          <dgm:chMax val="0"/>
          <dgm:chPref val="0"/>
          <dgm:bulletEnabled val="1"/>
        </dgm:presLayoutVars>
      </dgm:prSet>
      <dgm:spPr/>
      <dgm:t>
        <a:bodyPr/>
        <a:lstStyle/>
        <a:p>
          <a:endParaRPr lang="en-US"/>
        </a:p>
      </dgm:t>
    </dgm:pt>
  </dgm:ptLst>
  <dgm:cxnLst>
    <dgm:cxn modelId="{8D42CA31-C014-460E-A9D7-304527B7AF1D}" type="presOf" srcId="{207DF43F-8D30-4605-A8B9-F26B481A5263}" destId="{19354FCB-AE83-4B2F-B955-80D6670AF0C9}" srcOrd="0" destOrd="0" presId="urn:microsoft.com/office/officeart/2008/layout/TitledPictureBlocks"/>
    <dgm:cxn modelId="{D5DCB66C-DDC3-4F3B-AF46-1D27F0677D5D}" type="presOf" srcId="{CCAB762C-EFB7-4625-A9C0-511D6C9DE907}" destId="{ECD6685D-CDB1-46AE-9FB5-8EC4A9E22063}" srcOrd="0" destOrd="0" presId="urn:microsoft.com/office/officeart/2008/layout/TitledPictureBlocks"/>
    <dgm:cxn modelId="{AA1C0927-B429-4AC2-BCEB-C85C760C5451}" type="presOf" srcId="{AB3856D1-1CB9-4E2A-99FC-67FBED1D3BDC}" destId="{498D03C7-2BF1-4309-9793-7754C4A81740}" srcOrd="0" destOrd="0" presId="urn:microsoft.com/office/officeart/2008/layout/TitledPictureBlocks"/>
    <dgm:cxn modelId="{329E3F1D-523D-48FF-8E61-951A6EF0B161}" srcId="{516252CC-66E9-4EEE-B9BB-B63B91375FD6}" destId="{AB3856D1-1CB9-4E2A-99FC-67FBED1D3BDC}" srcOrd="0" destOrd="0" parTransId="{1FCCF333-51ED-4EB9-A1C0-86B5AD29C329}" sibTransId="{5E0453F4-F12A-4914-88F4-7B2EB3B21F60}"/>
    <dgm:cxn modelId="{FD8BDE07-B980-4760-8A6C-2E7AC1087064}" srcId="{544EE811-059D-4352-ACA0-F72BA43DEF46}" destId="{62E3C0A5-116D-4C19-97EE-D791F7E87F9A}" srcOrd="0" destOrd="0" parTransId="{40A6554C-9DEE-40D5-9EB1-7C513E9BAF7F}" sibTransId="{30DDC0BE-AFDC-4366-A86D-C4BE1EC2A823}"/>
    <dgm:cxn modelId="{A662B842-53D3-4F05-9B5E-BCC42576E30C}" type="presOf" srcId="{FD8263A5-09EA-462F-940A-09241999C03D}" destId="{B88B3BE6-3512-478A-8AEC-067993A89537}" srcOrd="0" destOrd="0" presId="urn:microsoft.com/office/officeart/2008/layout/TitledPictureBlocks"/>
    <dgm:cxn modelId="{6749A58F-04FC-4508-B45B-F5D3A6B3AF5B}" srcId="{9F15855F-7B89-44C3-99BF-3FCC3FF47433}" destId="{32FC0F87-9226-4229-8AC6-580002FCE4A0}" srcOrd="0" destOrd="0" parTransId="{82C2A91C-661F-4978-9C27-05A4ECD479C8}" sibTransId="{5CDB15E1-CDEC-4765-B7AD-DB98C9FE37F0}"/>
    <dgm:cxn modelId="{C40FA75C-E035-4A70-99D6-EFAF7F76C6E0}" srcId="{207DF43F-8D30-4605-A8B9-F26B481A5263}" destId="{5A17A8DE-8BB4-4291-AA77-6D5AAB3260A9}" srcOrd="4" destOrd="0" parTransId="{27E39CDF-9B7D-4241-BA79-894A2DDF5365}" sibTransId="{B0C81CA5-C872-44C2-92C2-6BCA93F83CF4}"/>
    <dgm:cxn modelId="{0B51395B-A280-42B4-8132-1DA6DA7109FE}" srcId="{5A17A8DE-8BB4-4291-AA77-6D5AAB3260A9}" destId="{FD8263A5-09EA-462F-940A-09241999C03D}" srcOrd="0" destOrd="0" parTransId="{92B3CEC3-B143-4D8C-9076-E3C0B62F36E0}" sibTransId="{72995E54-06D8-47E0-87FA-351A91A1B006}"/>
    <dgm:cxn modelId="{8D9B74E8-C4F7-4EE4-BDE9-63022272BCAE}" type="presOf" srcId="{D1193C7B-6E68-44BB-8E74-35578C2C6D9F}" destId="{2CE578A7-FBCD-48B6-9C49-921B5E8F5C30}" srcOrd="0" destOrd="0" presId="urn:microsoft.com/office/officeart/2008/layout/TitledPictureBlocks"/>
    <dgm:cxn modelId="{475FE52E-BB7B-433C-979F-0DEDE930DF15}" srcId="{207DF43F-8D30-4605-A8B9-F26B481A5263}" destId="{9F15855F-7B89-44C3-99BF-3FCC3FF47433}" srcOrd="0" destOrd="0" parTransId="{AB1E3757-7034-43C1-A7D4-19C24734ECB8}" sibTransId="{51AC39C1-22E6-4FAD-B5AB-DC47C7D31F7E}"/>
    <dgm:cxn modelId="{F736AFA4-B925-4D63-8683-A684E400444A}" srcId="{CCAB762C-EFB7-4625-A9C0-511D6C9DE907}" destId="{47A2130D-51DF-4EBB-AAFF-8B824B5E959F}" srcOrd="0" destOrd="0" parTransId="{6532D37C-5040-4B08-B556-13666BDF8315}" sibTransId="{91953EF4-FB69-4794-8E91-6FB9571B51A5}"/>
    <dgm:cxn modelId="{39D41931-A870-49EB-9002-38351EAF71EE}" type="presOf" srcId="{544EE811-059D-4352-ACA0-F72BA43DEF46}" destId="{52F19ED0-8B13-45BE-BE65-5CDF972CDEF4}" srcOrd="0" destOrd="0" presId="urn:microsoft.com/office/officeart/2008/layout/TitledPictureBlocks"/>
    <dgm:cxn modelId="{C4BDEB44-2C66-4F37-8091-BBE5CE6AEB9B}" type="presOf" srcId="{516252CC-66E9-4EEE-B9BB-B63B91375FD6}" destId="{520B4D03-CF24-45BC-92F3-443A5B4EF273}" srcOrd="0" destOrd="0" presId="urn:microsoft.com/office/officeart/2008/layout/TitledPictureBlocks"/>
    <dgm:cxn modelId="{87E0C79E-8162-49B6-AD7E-EE4F77CB6F1A}" srcId="{207DF43F-8D30-4605-A8B9-F26B481A5263}" destId="{CCAB762C-EFB7-4625-A9C0-511D6C9DE907}" srcOrd="2" destOrd="0" parTransId="{DF95367A-3B51-4D4F-819D-F9C666FB4433}" sibTransId="{5F06BD8D-DD00-4D88-AC18-E8F97B7B4A30}"/>
    <dgm:cxn modelId="{70B56E38-DDB8-47DE-895D-8D9BEF66AEE9}" type="presOf" srcId="{9F15855F-7B89-44C3-99BF-3FCC3FF47433}" destId="{C4D6038D-8195-4B19-BE43-2EDE92BACCCE}" srcOrd="0" destOrd="0" presId="urn:microsoft.com/office/officeart/2008/layout/TitledPictureBlocks"/>
    <dgm:cxn modelId="{2DAD216C-76C8-4EBA-8412-79646CA0EF3A}" type="presOf" srcId="{62E3C0A5-116D-4C19-97EE-D791F7E87F9A}" destId="{76393ABC-883C-4FCF-B3B3-408CF6A39EA7}" srcOrd="0" destOrd="0" presId="urn:microsoft.com/office/officeart/2008/layout/TitledPictureBlocks"/>
    <dgm:cxn modelId="{6EFBD47A-A42C-4F81-859D-04836732C208}" srcId="{207DF43F-8D30-4605-A8B9-F26B481A5263}" destId="{516252CC-66E9-4EEE-B9BB-B63B91375FD6}" srcOrd="1" destOrd="0" parTransId="{A283224E-A747-4A4F-B0CD-E1D04570FB03}" sibTransId="{3ED79F41-D588-4588-BE5B-6F38FEDA9B53}"/>
    <dgm:cxn modelId="{2877990F-1E97-4B1A-AAC1-0A5F9AB0A56D}" type="presOf" srcId="{DF550E5D-9149-4BD5-8859-D65A73529156}" destId="{961EDC7E-F9E8-4DA9-A333-5D81B9DCE7EC}" srcOrd="0" destOrd="0" presId="urn:microsoft.com/office/officeart/2008/layout/TitledPictureBlocks"/>
    <dgm:cxn modelId="{759F7DC2-50CD-490F-9226-C66431EFE38F}" type="presOf" srcId="{32FC0F87-9226-4229-8AC6-580002FCE4A0}" destId="{4B2D0239-63F7-4AF5-B5A9-D6337670D986}" srcOrd="0" destOrd="0" presId="urn:microsoft.com/office/officeart/2008/layout/TitledPictureBlocks"/>
    <dgm:cxn modelId="{769AC192-FA06-4623-A158-D391F9A2D0DD}" srcId="{DF550E5D-9149-4BD5-8859-D65A73529156}" destId="{D1193C7B-6E68-44BB-8E74-35578C2C6D9F}" srcOrd="0" destOrd="0" parTransId="{5282C080-D718-4B7E-BCDD-600AAD97832D}" sibTransId="{1EFFC465-2D6D-4DA8-817E-A7461D53620A}"/>
    <dgm:cxn modelId="{A041AFF3-0D47-4F81-8E86-182A24A5DCAB}" type="presOf" srcId="{5A17A8DE-8BB4-4291-AA77-6D5AAB3260A9}" destId="{3CFEF2D6-18F7-4B93-87D0-51680EC84652}" srcOrd="0" destOrd="0" presId="urn:microsoft.com/office/officeart/2008/layout/TitledPictureBlocks"/>
    <dgm:cxn modelId="{07932F22-71EF-4970-B76B-27FC68B42495}" srcId="{207DF43F-8D30-4605-A8B9-F26B481A5263}" destId="{DF550E5D-9149-4BD5-8859-D65A73529156}" srcOrd="3" destOrd="0" parTransId="{FCD51EB2-059B-44F7-9525-DF5EE062864A}" sibTransId="{8CFD53DE-2FFF-4D2E-B735-1B10752715D1}"/>
    <dgm:cxn modelId="{2820BB31-CD3D-4129-A4A2-02C72BF4C0A3}" type="presOf" srcId="{47A2130D-51DF-4EBB-AAFF-8B824B5E959F}" destId="{1B20D2C7-F872-4632-A462-9B0C4A7064BF}" srcOrd="0" destOrd="0" presId="urn:microsoft.com/office/officeart/2008/layout/TitledPictureBlocks"/>
    <dgm:cxn modelId="{18B47D05-F2F8-4D9E-A7CE-9EB2B991D52A}" srcId="{207DF43F-8D30-4605-A8B9-F26B481A5263}" destId="{544EE811-059D-4352-ACA0-F72BA43DEF46}" srcOrd="5" destOrd="0" parTransId="{8D53556D-65BD-47EC-9E7E-A565B7E300FD}" sibTransId="{5387EB85-5F90-46AD-A22C-406CB3B3BB76}"/>
    <dgm:cxn modelId="{4724520A-79FB-4699-88B9-B742405438B3}" type="presParOf" srcId="{19354FCB-AE83-4B2F-B955-80D6670AF0C9}" destId="{9CE1D82C-53C5-4EE8-A7CE-7811A30A41E5}" srcOrd="0" destOrd="0" presId="urn:microsoft.com/office/officeart/2008/layout/TitledPictureBlocks"/>
    <dgm:cxn modelId="{8844B557-56A7-4354-AA8D-2307A10A771A}" type="presParOf" srcId="{9CE1D82C-53C5-4EE8-A7CE-7811A30A41E5}" destId="{C4D6038D-8195-4B19-BE43-2EDE92BACCCE}" srcOrd="0" destOrd="0" presId="urn:microsoft.com/office/officeart/2008/layout/TitledPictureBlocks"/>
    <dgm:cxn modelId="{030588D8-5DFA-49DA-A86E-A56E86A3B7E3}" type="presParOf" srcId="{9CE1D82C-53C5-4EE8-A7CE-7811A30A41E5}" destId="{A370208F-35BB-423D-9493-8388A4DB530B}" srcOrd="1" destOrd="0" presId="urn:microsoft.com/office/officeart/2008/layout/TitledPictureBlocks"/>
    <dgm:cxn modelId="{28C162EC-CBAC-4CEE-AE6F-F32D51B96120}" type="presParOf" srcId="{9CE1D82C-53C5-4EE8-A7CE-7811A30A41E5}" destId="{4B2D0239-63F7-4AF5-B5A9-D6337670D986}" srcOrd="2" destOrd="0" presId="urn:microsoft.com/office/officeart/2008/layout/TitledPictureBlocks"/>
    <dgm:cxn modelId="{2AD6DD1A-ACB2-48AC-8EC2-00CFAB79B48A}" type="presParOf" srcId="{19354FCB-AE83-4B2F-B955-80D6670AF0C9}" destId="{15CD219E-2E25-4682-98A2-C282C64D8D17}" srcOrd="1" destOrd="0" presId="urn:microsoft.com/office/officeart/2008/layout/TitledPictureBlocks"/>
    <dgm:cxn modelId="{90DF51C2-3C04-46A4-8D14-AE8D302F2CF2}" type="presParOf" srcId="{19354FCB-AE83-4B2F-B955-80D6670AF0C9}" destId="{E346498A-FC9A-463D-B1F7-84CF5F2BD6F0}" srcOrd="2" destOrd="0" presId="urn:microsoft.com/office/officeart/2008/layout/TitledPictureBlocks"/>
    <dgm:cxn modelId="{7542FA59-1728-41E3-B0B8-5EB800BBC5E6}" type="presParOf" srcId="{E346498A-FC9A-463D-B1F7-84CF5F2BD6F0}" destId="{520B4D03-CF24-45BC-92F3-443A5B4EF273}" srcOrd="0" destOrd="0" presId="urn:microsoft.com/office/officeart/2008/layout/TitledPictureBlocks"/>
    <dgm:cxn modelId="{BF072062-43F8-437F-855D-C3D0A03F65A4}" type="presParOf" srcId="{E346498A-FC9A-463D-B1F7-84CF5F2BD6F0}" destId="{50E79531-BEC3-4AD6-9121-486AE9F1006C}" srcOrd="1" destOrd="0" presId="urn:microsoft.com/office/officeart/2008/layout/TitledPictureBlocks"/>
    <dgm:cxn modelId="{AC058D87-64D2-4A15-B569-3360009A89D3}" type="presParOf" srcId="{E346498A-FC9A-463D-B1F7-84CF5F2BD6F0}" destId="{498D03C7-2BF1-4309-9793-7754C4A81740}" srcOrd="2" destOrd="0" presId="urn:microsoft.com/office/officeart/2008/layout/TitledPictureBlocks"/>
    <dgm:cxn modelId="{A3E77C9F-3D33-4D79-BAE5-4EE233CD6575}" type="presParOf" srcId="{19354FCB-AE83-4B2F-B955-80D6670AF0C9}" destId="{C00B8DB1-5173-4304-8DBE-4CE18528F76D}" srcOrd="3" destOrd="0" presId="urn:microsoft.com/office/officeart/2008/layout/TitledPictureBlocks"/>
    <dgm:cxn modelId="{100611B6-8400-4F59-AD5F-484EA91E7C9F}" type="presParOf" srcId="{19354FCB-AE83-4B2F-B955-80D6670AF0C9}" destId="{BB069785-A38B-43FE-A6E2-3336226FC01E}" srcOrd="4" destOrd="0" presId="urn:microsoft.com/office/officeart/2008/layout/TitledPictureBlocks"/>
    <dgm:cxn modelId="{DA56EE93-2C9B-47D8-96B4-D99263D96F8C}" type="presParOf" srcId="{BB069785-A38B-43FE-A6E2-3336226FC01E}" destId="{ECD6685D-CDB1-46AE-9FB5-8EC4A9E22063}" srcOrd="0" destOrd="0" presId="urn:microsoft.com/office/officeart/2008/layout/TitledPictureBlocks"/>
    <dgm:cxn modelId="{04742615-5AD4-4783-936E-F463DCB72F6E}" type="presParOf" srcId="{BB069785-A38B-43FE-A6E2-3336226FC01E}" destId="{2FF0D220-2854-48E0-BAF5-EFDC9BA276EA}" srcOrd="1" destOrd="0" presId="urn:microsoft.com/office/officeart/2008/layout/TitledPictureBlocks"/>
    <dgm:cxn modelId="{AA481A39-D7CA-4A6F-B66A-E556B0D7C8FA}" type="presParOf" srcId="{BB069785-A38B-43FE-A6E2-3336226FC01E}" destId="{1B20D2C7-F872-4632-A462-9B0C4A7064BF}" srcOrd="2" destOrd="0" presId="urn:microsoft.com/office/officeart/2008/layout/TitledPictureBlocks"/>
    <dgm:cxn modelId="{87B8F885-90D5-45E7-BA6B-B52C32D3C9DD}" type="presParOf" srcId="{19354FCB-AE83-4B2F-B955-80D6670AF0C9}" destId="{3F3C0FA9-F3F4-418B-A997-9AD1598A0319}" srcOrd="5" destOrd="0" presId="urn:microsoft.com/office/officeart/2008/layout/TitledPictureBlocks"/>
    <dgm:cxn modelId="{5F0ED599-AB3C-4939-8530-923FC447DEDB}" type="presParOf" srcId="{19354FCB-AE83-4B2F-B955-80D6670AF0C9}" destId="{F8BF038E-CA50-47C2-9D6D-7F970D1FFDF1}" srcOrd="6" destOrd="0" presId="urn:microsoft.com/office/officeart/2008/layout/TitledPictureBlocks"/>
    <dgm:cxn modelId="{975A472B-630D-4943-A29D-BFE0A1955674}" type="presParOf" srcId="{F8BF038E-CA50-47C2-9D6D-7F970D1FFDF1}" destId="{961EDC7E-F9E8-4DA9-A333-5D81B9DCE7EC}" srcOrd="0" destOrd="0" presId="urn:microsoft.com/office/officeart/2008/layout/TitledPictureBlocks"/>
    <dgm:cxn modelId="{520E8882-F946-41B3-B858-F6FFA7C104D0}" type="presParOf" srcId="{F8BF038E-CA50-47C2-9D6D-7F970D1FFDF1}" destId="{764BBD97-4176-40EA-BAC3-297584C0DFBA}" srcOrd="1" destOrd="0" presId="urn:microsoft.com/office/officeart/2008/layout/TitledPictureBlocks"/>
    <dgm:cxn modelId="{A1DD07AA-D312-4000-A938-46C106444110}" type="presParOf" srcId="{F8BF038E-CA50-47C2-9D6D-7F970D1FFDF1}" destId="{2CE578A7-FBCD-48B6-9C49-921B5E8F5C30}" srcOrd="2" destOrd="0" presId="urn:microsoft.com/office/officeart/2008/layout/TitledPictureBlocks"/>
    <dgm:cxn modelId="{1CFF805A-35F9-4ADC-94B1-7936E4EE975E}" type="presParOf" srcId="{19354FCB-AE83-4B2F-B955-80D6670AF0C9}" destId="{BE05671B-ECD7-444E-855C-606FC8E9E1CC}" srcOrd="7" destOrd="0" presId="urn:microsoft.com/office/officeart/2008/layout/TitledPictureBlocks"/>
    <dgm:cxn modelId="{B81C5D42-175A-445C-85B5-6E2ADCD2ABA9}" type="presParOf" srcId="{19354FCB-AE83-4B2F-B955-80D6670AF0C9}" destId="{01001EBB-75D9-4126-AB2A-2CC9D15ECFB5}" srcOrd="8" destOrd="0" presId="urn:microsoft.com/office/officeart/2008/layout/TitledPictureBlocks"/>
    <dgm:cxn modelId="{0F9B090F-1572-46C2-B80E-429790DE271C}" type="presParOf" srcId="{01001EBB-75D9-4126-AB2A-2CC9D15ECFB5}" destId="{3CFEF2D6-18F7-4B93-87D0-51680EC84652}" srcOrd="0" destOrd="0" presId="urn:microsoft.com/office/officeart/2008/layout/TitledPictureBlocks"/>
    <dgm:cxn modelId="{CF2CEBD9-962F-414B-A72C-3C5A18D3C1F0}" type="presParOf" srcId="{01001EBB-75D9-4126-AB2A-2CC9D15ECFB5}" destId="{D0F9D566-2C57-4403-8817-D85E017BB9C0}" srcOrd="1" destOrd="0" presId="urn:microsoft.com/office/officeart/2008/layout/TitledPictureBlocks"/>
    <dgm:cxn modelId="{DAA5AD7A-2F55-4F33-B3BB-E0E5883D558D}" type="presParOf" srcId="{01001EBB-75D9-4126-AB2A-2CC9D15ECFB5}" destId="{B88B3BE6-3512-478A-8AEC-067993A89537}" srcOrd="2" destOrd="0" presId="urn:microsoft.com/office/officeart/2008/layout/TitledPictureBlocks"/>
    <dgm:cxn modelId="{DF7D429E-43FD-42A4-A727-9904BBC31B74}" type="presParOf" srcId="{19354FCB-AE83-4B2F-B955-80D6670AF0C9}" destId="{A653F9A7-B433-4D40-A310-439F6BB4B329}" srcOrd="9" destOrd="0" presId="urn:microsoft.com/office/officeart/2008/layout/TitledPictureBlocks"/>
    <dgm:cxn modelId="{0CB65246-B37B-40B9-9044-62CE44FCED04}" type="presParOf" srcId="{19354FCB-AE83-4B2F-B955-80D6670AF0C9}" destId="{2F41B207-3FCC-4830-8895-C12A0EEB8D55}" srcOrd="10" destOrd="0" presId="urn:microsoft.com/office/officeart/2008/layout/TitledPictureBlocks"/>
    <dgm:cxn modelId="{A3BD9C71-DE4A-46BA-988F-BEDB40B222B8}" type="presParOf" srcId="{2F41B207-3FCC-4830-8895-C12A0EEB8D55}" destId="{52F19ED0-8B13-45BE-BE65-5CDF972CDEF4}" srcOrd="0" destOrd="0" presId="urn:microsoft.com/office/officeart/2008/layout/TitledPictureBlocks"/>
    <dgm:cxn modelId="{A42B78BF-00FC-48DA-8400-32761F429520}" type="presParOf" srcId="{2F41B207-3FCC-4830-8895-C12A0EEB8D55}" destId="{E49EE877-E3FF-48AB-9B8B-3F979A58885F}" srcOrd="1" destOrd="0" presId="urn:microsoft.com/office/officeart/2008/layout/TitledPictureBlocks"/>
    <dgm:cxn modelId="{4056CFCE-4D98-41D2-A426-1E73F44850D1}" type="presParOf" srcId="{2F41B207-3FCC-4830-8895-C12A0EEB8D55}" destId="{76393ABC-883C-4FCF-B3B3-408CF6A39EA7}"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146" cy="466337"/>
          </a:xfrm>
          <a:prstGeom prst="rect">
            <a:avLst/>
          </a:prstGeom>
        </p:spPr>
        <p:txBody>
          <a:bodyPr vert="horz" lIns="92062" tIns="46031" rIns="92062" bIns="46031" rtlCol="0"/>
          <a:lstStyle>
            <a:lvl1pPr algn="l">
              <a:defRPr sz="1200"/>
            </a:lvl1pPr>
          </a:lstStyle>
          <a:p>
            <a:endParaRPr lang="en-US"/>
          </a:p>
        </p:txBody>
      </p:sp>
      <p:sp>
        <p:nvSpPr>
          <p:cNvPr id="3" name="Date Placeholder 2"/>
          <p:cNvSpPr>
            <a:spLocks noGrp="1"/>
          </p:cNvSpPr>
          <p:nvPr>
            <p:ph type="dt" sz="quarter" idx="1"/>
          </p:nvPr>
        </p:nvSpPr>
        <p:spPr>
          <a:xfrm>
            <a:off x="3971654" y="0"/>
            <a:ext cx="3037146" cy="466337"/>
          </a:xfrm>
          <a:prstGeom prst="rect">
            <a:avLst/>
          </a:prstGeom>
        </p:spPr>
        <p:txBody>
          <a:bodyPr vert="horz" lIns="92062" tIns="46031" rIns="92062" bIns="46031" rtlCol="0"/>
          <a:lstStyle>
            <a:lvl1pPr algn="r">
              <a:defRPr sz="1200"/>
            </a:lvl1pPr>
          </a:lstStyle>
          <a:p>
            <a:fld id="{8702A20F-0B03-4526-ABEB-C71A2B7A0026}" type="datetimeFigureOut">
              <a:rPr lang="en-US" smtClean="0"/>
              <a:t>1/29/2016</a:t>
            </a:fld>
            <a:endParaRPr lang="en-US"/>
          </a:p>
        </p:txBody>
      </p:sp>
      <p:sp>
        <p:nvSpPr>
          <p:cNvPr id="4" name="Footer Placeholder 3"/>
          <p:cNvSpPr>
            <a:spLocks noGrp="1"/>
          </p:cNvSpPr>
          <p:nvPr>
            <p:ph type="ftr" sz="quarter" idx="2"/>
          </p:nvPr>
        </p:nvSpPr>
        <p:spPr>
          <a:xfrm>
            <a:off x="1" y="8830063"/>
            <a:ext cx="3037146" cy="466337"/>
          </a:xfrm>
          <a:prstGeom prst="rect">
            <a:avLst/>
          </a:prstGeom>
        </p:spPr>
        <p:txBody>
          <a:bodyPr vert="horz" lIns="92062" tIns="46031" rIns="92062" bIns="46031" rtlCol="0" anchor="b"/>
          <a:lstStyle>
            <a:lvl1pPr algn="l">
              <a:defRPr sz="1200"/>
            </a:lvl1pPr>
          </a:lstStyle>
          <a:p>
            <a:r>
              <a:rPr lang="en-US" smtClean="0"/>
              <a:t>City Council Retreat </a:t>
            </a:r>
            <a:endParaRPr lang="en-US"/>
          </a:p>
        </p:txBody>
      </p:sp>
      <p:sp>
        <p:nvSpPr>
          <p:cNvPr id="5" name="Slide Number Placeholder 4"/>
          <p:cNvSpPr>
            <a:spLocks noGrp="1"/>
          </p:cNvSpPr>
          <p:nvPr>
            <p:ph type="sldNum" sz="quarter" idx="3"/>
          </p:nvPr>
        </p:nvSpPr>
        <p:spPr>
          <a:xfrm>
            <a:off x="3971654" y="8830063"/>
            <a:ext cx="3037146" cy="466337"/>
          </a:xfrm>
          <a:prstGeom prst="rect">
            <a:avLst/>
          </a:prstGeom>
        </p:spPr>
        <p:txBody>
          <a:bodyPr vert="horz" lIns="92062" tIns="46031" rIns="92062" bIns="46031" rtlCol="0" anchor="b"/>
          <a:lstStyle>
            <a:lvl1pPr algn="r">
              <a:defRPr sz="1200"/>
            </a:lvl1pPr>
          </a:lstStyle>
          <a:p>
            <a:fld id="{8DC67817-D8D1-4C20-9AD4-C982CDC2D792}" type="slidenum">
              <a:rPr lang="en-US" smtClean="0"/>
              <a:t>‹#›</a:t>
            </a:fld>
            <a:endParaRPr lang="en-US"/>
          </a:p>
        </p:txBody>
      </p:sp>
    </p:spTree>
    <p:extLst>
      <p:ext uri="{BB962C8B-B14F-4D97-AF65-F5344CB8AC3E}">
        <p14:creationId xmlns:p14="http://schemas.microsoft.com/office/powerpoint/2010/main" val="21192490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8" rIns="93175" bIns="46588" rtlCol="0"/>
          <a:lstStyle>
            <a:lvl1pPr algn="r">
              <a:defRPr sz="1200"/>
            </a:lvl1pPr>
          </a:lstStyle>
          <a:p>
            <a:fld id="{A6AD7A87-8046-4732-8EEB-342486BD8020}" type="datetimeFigureOut">
              <a:rPr lang="en-US" smtClean="0"/>
              <a:t>1/29/2016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5" tIns="46588" rIns="93175" bIns="4658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4"/>
          </a:xfrm>
          <a:prstGeom prst="rect">
            <a:avLst/>
          </a:prstGeom>
        </p:spPr>
        <p:txBody>
          <a:bodyPr vert="horz" lIns="93175" tIns="46588" rIns="93175" bIns="46588" rtlCol="0" anchor="b"/>
          <a:lstStyle>
            <a:lvl1pPr algn="l">
              <a:defRPr sz="1200"/>
            </a:lvl1pPr>
          </a:lstStyle>
          <a:p>
            <a:r>
              <a:rPr lang="en-US" smtClean="0"/>
              <a:t>City Council Retreat </a:t>
            </a:r>
            <a:endParaRPr lang="en-US"/>
          </a:p>
        </p:txBody>
      </p:sp>
      <p:sp>
        <p:nvSpPr>
          <p:cNvPr id="7" name="Slide Number Placeholder 6"/>
          <p:cNvSpPr>
            <a:spLocks noGrp="1"/>
          </p:cNvSpPr>
          <p:nvPr>
            <p:ph type="sldNum" sz="quarter" idx="5"/>
          </p:nvPr>
        </p:nvSpPr>
        <p:spPr>
          <a:xfrm>
            <a:off x="3970939" y="8829967"/>
            <a:ext cx="3037840" cy="466434"/>
          </a:xfrm>
          <a:prstGeom prst="rect">
            <a:avLst/>
          </a:prstGeom>
        </p:spPr>
        <p:txBody>
          <a:bodyPr vert="horz" lIns="93175" tIns="46588" rIns="93175" bIns="46588" rtlCol="0" anchor="b"/>
          <a:lstStyle>
            <a:lvl1pPr algn="r">
              <a:defRPr sz="1200"/>
            </a:lvl1pPr>
          </a:lstStyle>
          <a:p>
            <a:fld id="{77BF2630-392E-4ECC-AD1E-07AA8E8B5D1E}" type="slidenum">
              <a:rPr lang="en-US" smtClean="0"/>
              <a:t>‹#›</a:t>
            </a:fld>
            <a:endParaRPr lang="en-US"/>
          </a:p>
        </p:txBody>
      </p:sp>
    </p:spTree>
    <p:extLst>
      <p:ext uri="{BB962C8B-B14F-4D97-AF65-F5344CB8AC3E}">
        <p14:creationId xmlns:p14="http://schemas.microsoft.com/office/powerpoint/2010/main" val="120431717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solidFill>
                  <a:prstClr val="black"/>
                </a:solidFill>
              </a:rPr>
              <a:pPr/>
              <a:t>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162013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0AC1-C118-4FA5-91F1-006C44640196}"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88051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F2630-392E-4ECC-AD1E-07AA8E8B5D1E}"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798547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www.brookings.edu</a:t>
            </a:r>
            <a:r>
              <a:rPr lang="en-US" dirty="0" smtClean="0"/>
              <a:t>/~/media/Press/Books/2013/</a:t>
            </a:r>
            <a:r>
              <a:rPr lang="en-US" dirty="0" err="1" smtClean="0"/>
              <a:t>themetropolitanrevolution</a:t>
            </a:r>
            <a:r>
              <a:rPr lang="en-US" dirty="0" smtClean="0"/>
              <a:t>/</a:t>
            </a:r>
            <a:r>
              <a:rPr lang="en-US" dirty="0" err="1" smtClean="0"/>
              <a:t>themetropolitanrevolutionb.jpg?la</a:t>
            </a:r>
            <a:r>
              <a:rPr lang="en-US" dirty="0" smtClean="0"/>
              <a:t>=en</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139138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F2630-392E-4ECC-AD1E-07AA8E8B5D1E}"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11913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F2630-392E-4ECC-AD1E-07AA8E8B5D1E}"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99006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18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377103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START</a:t>
            </a:r>
          </a:p>
          <a:p>
            <a:pPr defTabSz="931774">
              <a:defRPr/>
            </a:pPr>
            <a:endParaRPr lang="en-US" dirty="0"/>
          </a:p>
          <a:p>
            <a:pPr defTabSz="931774">
              <a:defRPr/>
            </a:pPr>
            <a:r>
              <a:rPr lang="en-US" dirty="0"/>
              <a:t>Good morning (afternoon) (evening)</a:t>
            </a:r>
          </a:p>
          <a:p>
            <a:pPr defTabSz="931774">
              <a:defRPr/>
            </a:pPr>
            <a:endParaRPr lang="en-US" dirty="0"/>
          </a:p>
          <a:p>
            <a:pPr defTabSz="931774">
              <a:defRPr/>
            </a:pPr>
            <a:r>
              <a:rPr lang="en-US" dirty="0"/>
              <a:t>My name is __________ and it is my pleasure to serve on the Charlotte-Mecklenburg Opportunity Task Force.</a:t>
            </a:r>
          </a:p>
          <a:p>
            <a:pPr defTabSz="931774">
              <a:defRPr/>
            </a:pPr>
            <a:endParaRPr lang="en-US" dirty="0"/>
          </a:p>
          <a:p>
            <a:pPr defTabSz="931774">
              <a:defRPr/>
            </a:pPr>
            <a:r>
              <a:rPr lang="en-US" dirty="0"/>
              <a:t>On behalf of all of the the 21 members of the Opportunity Task Force, thank you for including this important topic in today’s event.</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19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592803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So…it doesn’t take much to</a:t>
            </a:r>
            <a:r>
              <a:rPr lang="en-US" baseline="0" dirty="0" smtClean="0"/>
              <a:t> understand now that our community has an issue that we must deal with.</a:t>
            </a:r>
          </a:p>
          <a:p>
            <a:endParaRPr lang="en-US" baseline="0" dirty="0" smtClean="0"/>
          </a:p>
          <a:p>
            <a:r>
              <a:rPr lang="en-US" baseline="0" dirty="0" smtClean="0"/>
              <a:t>And as we do, we are joining together to respond.</a:t>
            </a:r>
          </a:p>
          <a:p>
            <a:endParaRPr lang="en-US" baseline="0" dirty="0" smtClean="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377103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lumMod val="75000"/>
                  </a:schemeClr>
                </a:solidFill>
                <a:latin typeface="Avenir Heavy"/>
                <a:cs typeface="Avenir Heavy"/>
              </a:rPr>
              <a:t>In 2013, Harvard University and the University of California Berkeley released a study of opportunity in 50 large US cities.</a:t>
            </a:r>
          </a:p>
          <a:p>
            <a:endParaRPr lang="en-US" dirty="0">
              <a:solidFill>
                <a:schemeClr val="accent1">
                  <a:lumMod val="75000"/>
                </a:schemeClr>
              </a:solidFill>
              <a:latin typeface="Avenir Heavy"/>
              <a:cs typeface="Avenir Heavy"/>
            </a:endParaRPr>
          </a:p>
          <a:p>
            <a:r>
              <a:rPr lang="en-US" dirty="0">
                <a:solidFill>
                  <a:schemeClr val="accent1">
                    <a:lumMod val="75000"/>
                  </a:schemeClr>
                </a:solidFill>
                <a:latin typeface="Avenir Heavy"/>
                <a:cs typeface="Avenir Heavy"/>
              </a:rPr>
              <a:t>The Chetty study, as it is now known:</a:t>
            </a:r>
          </a:p>
          <a:p>
            <a:endParaRPr lang="en-US" dirty="0">
              <a:solidFill>
                <a:schemeClr val="accent1">
                  <a:lumMod val="75000"/>
                </a:schemeClr>
              </a:solidFill>
              <a:latin typeface="Avenir Heavy"/>
              <a:cs typeface="Avenir Heavy"/>
            </a:endParaRPr>
          </a:p>
          <a:p>
            <a:r>
              <a:rPr lang="en-US" dirty="0">
                <a:solidFill>
                  <a:schemeClr val="accent1">
                    <a:lumMod val="75000"/>
                  </a:schemeClr>
                </a:solidFill>
                <a:latin typeface="Avenir Heavy"/>
                <a:cs typeface="Avenir Heavy"/>
              </a:rPr>
              <a:t>Looked at children born between 1980-1982.</a:t>
            </a:r>
          </a:p>
          <a:p>
            <a:endParaRPr lang="en-US" dirty="0">
              <a:solidFill>
                <a:schemeClr val="accent1">
                  <a:lumMod val="75000"/>
                </a:schemeClr>
              </a:solidFill>
              <a:latin typeface="Avenir Heavy"/>
              <a:cs typeface="Avenir Heavy"/>
            </a:endParaRPr>
          </a:p>
          <a:p>
            <a:r>
              <a:rPr lang="en-US" dirty="0">
                <a:solidFill>
                  <a:schemeClr val="accent1">
                    <a:lumMod val="75000"/>
                  </a:schemeClr>
                </a:solidFill>
                <a:latin typeface="Avenir Heavy"/>
                <a:cs typeface="Avenir Heavy"/>
              </a:rPr>
              <a:t>Child and parent pairs were coded by 714 commuting zones.</a:t>
            </a:r>
          </a:p>
          <a:p>
            <a:endParaRPr lang="en-US" dirty="0">
              <a:solidFill>
                <a:schemeClr val="accent1">
                  <a:lumMod val="75000"/>
                </a:schemeClr>
              </a:solidFill>
              <a:latin typeface="Avenir Heavy"/>
              <a:cs typeface="Avenir Heavy"/>
            </a:endParaRPr>
          </a:p>
          <a:p>
            <a:r>
              <a:rPr lang="en-US" dirty="0">
                <a:solidFill>
                  <a:schemeClr val="accent1">
                    <a:lumMod val="75000"/>
                  </a:schemeClr>
                </a:solidFill>
                <a:latin typeface="Avenir Heavy"/>
                <a:cs typeface="Avenir Heavy"/>
              </a:rPr>
              <a:t>The study compared adult children’s positions on the national income distribution with their parents’.</a:t>
            </a:r>
          </a:p>
          <a:p>
            <a:endParaRPr lang="en-US" dirty="0">
              <a:solidFill>
                <a:schemeClr val="accent1">
                  <a:lumMod val="75000"/>
                </a:schemeClr>
              </a:solidFill>
              <a:latin typeface="Avenir Heavy"/>
              <a:cs typeface="Avenir Heavy"/>
            </a:endParaRPr>
          </a:p>
          <a:p>
            <a:r>
              <a:rPr lang="en-US" dirty="0">
                <a:solidFill>
                  <a:schemeClr val="accent1">
                    <a:lumMod val="75000"/>
                  </a:schemeClr>
                </a:solidFill>
                <a:latin typeface="Avenir Heavy"/>
                <a:cs typeface="Avenir Heavy"/>
              </a:rPr>
              <a:t>Fro this analysis, the Chetty study contains news for Charlotte-Mecklenburg that is surprising for some of us and perhaps not surprising at all for others.</a:t>
            </a:r>
          </a:p>
          <a:p>
            <a:endParaRPr lang="en-US" baseline="0" dirty="0" smtClean="0"/>
          </a:p>
          <a:p>
            <a:pPr defTabSz="931774">
              <a:defRPr/>
            </a:pPr>
            <a:r>
              <a:rPr lang="en-US" dirty="0"/>
              <a:t>A recent Harvard/UC Berkeley study shows we are last among 50 communities ranked by economic mobility.</a:t>
            </a:r>
            <a:endParaRPr lang="en-US" baseline="0" dirty="0" smtClean="0"/>
          </a:p>
          <a:p>
            <a:endParaRPr lang="en-US" baseline="0" dirty="0" smtClean="0"/>
          </a:p>
          <a:p>
            <a:pPr defTabSz="931774">
              <a:defRPr/>
            </a:pP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21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51632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rankings mean that a child born into a low income family in Charlotte-Mecklenburg will struggle to move up economically.</a:t>
            </a:r>
          </a:p>
          <a:p>
            <a:pPr defTabSz="931774">
              <a:defRPr/>
            </a:pPr>
            <a:endParaRPr lang="en-US" dirty="0"/>
          </a:p>
          <a:p>
            <a:pPr defTabSz="931774">
              <a:defRPr/>
            </a:pPr>
            <a:r>
              <a:rPr lang="en-US" dirty="0"/>
              <a:t>Too many </a:t>
            </a:r>
            <a:r>
              <a:rPr lang="en-US" b="1" dirty="0"/>
              <a:t>economic bricks </a:t>
            </a:r>
            <a:r>
              <a:rPr lang="en-US" dirty="0"/>
              <a:t>hold them down and too few </a:t>
            </a:r>
            <a:r>
              <a:rPr lang="en-US" b="1" dirty="0"/>
              <a:t>economic balloons </a:t>
            </a:r>
            <a:r>
              <a:rPr lang="en-US" dirty="0"/>
              <a:t>lift them up.</a:t>
            </a:r>
          </a:p>
          <a:p>
            <a:pPr defTabSz="931774">
              <a:defRPr/>
            </a:pPr>
            <a:endParaRPr lang="en-US" dirty="0">
              <a:solidFill>
                <a:srgbClr val="376092"/>
              </a:solidFill>
              <a:latin typeface="Arial"/>
              <a:cs typeface="Arial"/>
            </a:endParaRPr>
          </a:p>
          <a:p>
            <a:pPr defTabSz="931774">
              <a:defRPr/>
            </a:pPr>
            <a:endParaRPr lang="en-US" dirty="0">
              <a:solidFill>
                <a:srgbClr val="376092"/>
              </a:solidFill>
              <a:latin typeface="Arial"/>
              <a:cs typeface="Arial"/>
            </a:endParaRPr>
          </a:p>
          <a:p>
            <a:pPr defTabSz="931774">
              <a:defRPr/>
            </a:pPr>
            <a:endParaRPr lang="en-US" b="1" dirty="0">
              <a:solidFill>
                <a:srgbClr val="376092"/>
              </a:solidFill>
              <a:latin typeface="Avenir Black"/>
              <a:cs typeface="Avenir Black"/>
            </a:endParaRPr>
          </a:p>
          <a:p>
            <a:pPr lvl="2"/>
            <a:endParaRPr lang="en-US" dirty="0"/>
          </a:p>
          <a:p>
            <a:pPr defTabSz="931774">
              <a:defRPr/>
            </a:pPr>
            <a:endParaRPr lang="en-US" dirty="0">
              <a:solidFill>
                <a:srgbClr val="376092"/>
              </a:solidFill>
              <a:latin typeface="Avenir Black"/>
              <a:cs typeface="Avenir Black"/>
            </a:endParaRPr>
          </a:p>
          <a:p>
            <a:endParaRPr lang="en-US" dirty="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22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91608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http://charlotte.global/clientuploads/Economic_pdfs/Charlotte_Accolades.pdf </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2</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78829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So…it doesn’t take much to</a:t>
            </a:r>
            <a:r>
              <a:rPr lang="en-US" baseline="0" dirty="0" smtClean="0"/>
              <a:t> understand now that our community has an issue that we must deal with.</a:t>
            </a:r>
          </a:p>
          <a:p>
            <a:endParaRPr lang="en-US" baseline="0" dirty="0" smtClean="0"/>
          </a:p>
          <a:p>
            <a:r>
              <a:rPr lang="en-US" baseline="0" dirty="0" smtClean="0"/>
              <a:t>And as we do, we are joining together to respond.</a:t>
            </a:r>
          </a:p>
          <a:p>
            <a:endParaRPr lang="en-US" baseline="0" dirty="0" smtClean="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23</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377103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OTF was created to do help close the gap between our vision and reality. Our purpose is to explore these issues and make recommendations by the end of next year on how our community can address challenges that are core to economic mobility and opportunity.</a:t>
            </a:r>
          </a:p>
          <a:p>
            <a:pPr defTabSz="931774">
              <a:defRPr/>
            </a:pPr>
            <a:endParaRPr lang="en-US" dirty="0"/>
          </a:p>
          <a:p>
            <a:pPr defTabSz="931774">
              <a:defRPr/>
            </a:pPr>
            <a:r>
              <a:rPr lang="en-US" dirty="0"/>
              <a:t>Our Opportunity Task Force members have taken on this challenge and are a dynamic and diverse group of 20 people from across Charlotte-Mecklenburg.</a:t>
            </a:r>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24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603318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are pleased to have great partners on this journey who are providing financial support and guidance.</a:t>
            </a:r>
          </a:p>
          <a:p>
            <a:pPr lvl="0"/>
            <a:endParaRPr lang="en-US" dirty="0"/>
          </a:p>
          <a:p>
            <a:pPr lvl="0"/>
            <a:r>
              <a:rPr lang="en-US" dirty="0"/>
              <a:t>They include:</a:t>
            </a:r>
          </a:p>
          <a:p>
            <a:pPr lvl="0"/>
            <a:endParaRPr lang="en-US" dirty="0"/>
          </a:p>
          <a:p>
            <a:pPr lvl="0"/>
            <a:r>
              <a:rPr lang="en-US" dirty="0"/>
              <a:t>Mecklenburg County</a:t>
            </a:r>
          </a:p>
          <a:p>
            <a:pPr lvl="0"/>
            <a:r>
              <a:rPr lang="en-US" dirty="0"/>
              <a:t>City of Charlotte</a:t>
            </a:r>
          </a:p>
          <a:p>
            <a:pPr lvl="0"/>
            <a:r>
              <a:rPr lang="en-US" dirty="0"/>
              <a:t>Foundation For The Carolinas, who is supporting the OTF with management and resources.</a:t>
            </a:r>
          </a:p>
          <a:p>
            <a:pPr lvl="0"/>
            <a:r>
              <a:rPr lang="en-US" dirty="0"/>
              <a:t>Knight Foundation</a:t>
            </a:r>
          </a:p>
          <a:p>
            <a:pPr lvl="0"/>
            <a:r>
              <a:rPr lang="en-US" dirty="0"/>
              <a:t>John Belk Endowment</a:t>
            </a:r>
          </a:p>
          <a:p>
            <a:pPr lvl="0"/>
            <a:r>
              <a:rPr lang="en-US" dirty="0"/>
              <a:t>Z. Smith Reynolds Foundation</a:t>
            </a:r>
          </a:p>
          <a:p>
            <a:pPr lvl="0"/>
            <a:endParaRPr lang="en-US" dirty="0"/>
          </a:p>
          <a:p>
            <a:pPr lvl="0"/>
            <a:r>
              <a:rPr lang="en-US" dirty="0"/>
              <a:t>Plus, the very important voice of the community and that is why we are here tonight.</a:t>
            </a:r>
          </a:p>
          <a:p>
            <a:pPr lvl="0"/>
            <a:endParaRPr lang="en-US" dirty="0"/>
          </a:p>
          <a:p>
            <a:pPr lvl="0"/>
            <a:r>
              <a:rPr lang="en-US" dirty="0"/>
              <a:t>I’m going to turn things back over to Ophelia.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25</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1544228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22CD8-6957-4915-831A-6056A058C964}" type="slidenum">
              <a:rPr lang="en-US" smtClean="0">
                <a:solidFill>
                  <a:prstClr val="black"/>
                </a:solidFill>
              </a:rPr>
              <a:pPr/>
              <a:t>26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834629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task force has heard from experts and is also hearing from the community.</a:t>
            </a:r>
          </a:p>
          <a:p>
            <a:endParaRPr lang="en-US" baseline="0" dirty="0" smtClean="0"/>
          </a:p>
          <a:p>
            <a:r>
              <a:rPr lang="en-US" baseline="0" dirty="0" smtClean="0"/>
              <a:t>I want to share with you what we know so far.</a:t>
            </a:r>
          </a:p>
          <a:p>
            <a:endParaRPr lang="en-US" baseline="0" dirty="0" smtClean="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27</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377103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Chetty study discovered that there are five factors correlative to</a:t>
            </a:r>
            <a:r>
              <a:rPr lang="en-US" baseline="0" dirty="0" smtClean="0"/>
              <a:t> economic mobility and opportunity that correspond closely to a community’s opportunity ranking. </a:t>
            </a:r>
          </a:p>
          <a:p>
            <a:endParaRPr lang="en-US" baseline="0" dirty="0" smtClean="0"/>
          </a:p>
          <a:p>
            <a:r>
              <a:rPr lang="en-US" baseline="0" dirty="0" smtClean="0"/>
              <a:t>These factors are:</a:t>
            </a:r>
          </a:p>
          <a:p>
            <a:r>
              <a:rPr lang="en-US" baseline="0" dirty="0" smtClean="0"/>
              <a:t>Segregation</a:t>
            </a:r>
          </a:p>
          <a:p>
            <a:r>
              <a:rPr lang="en-US" baseline="0" dirty="0" smtClean="0"/>
              <a:t>Income inequality</a:t>
            </a:r>
          </a:p>
          <a:p>
            <a:r>
              <a:rPr lang="en-US" baseline="0" dirty="0" smtClean="0"/>
              <a:t>School quality</a:t>
            </a:r>
          </a:p>
          <a:p>
            <a:r>
              <a:rPr lang="en-US" baseline="0" dirty="0" smtClean="0"/>
              <a:t>Social capital</a:t>
            </a:r>
          </a:p>
          <a:p>
            <a:r>
              <a:rPr lang="en-US" baseline="0" dirty="0" smtClean="0"/>
              <a:t>Family structure</a:t>
            </a:r>
          </a:p>
          <a:p>
            <a:endParaRPr lang="en-US" baseline="0" dirty="0" smtClean="0"/>
          </a:p>
          <a:p>
            <a:r>
              <a:rPr lang="en-US" baseline="0" dirty="0" smtClean="0"/>
              <a:t>There are other factors that we believe affect opportunity, too, such as health and housing.</a:t>
            </a:r>
          </a:p>
          <a:p>
            <a:endParaRPr lang="en-US" baseline="0" dirty="0" smtClean="0"/>
          </a:p>
          <a:p>
            <a:r>
              <a:rPr lang="en-US" baseline="0" dirty="0" smtClean="0"/>
              <a:t>Each one of these factors can help or hold back overall economic mobility in a community – our community seems to hold more balloons than bricks for some of us.</a:t>
            </a:r>
          </a:p>
          <a:p>
            <a:endParaRPr lang="en-US" baseline="0" dirty="0" smtClean="0"/>
          </a:p>
          <a:p>
            <a:r>
              <a:rPr lang="en-US" baseline="0" dirty="0" smtClean="0"/>
              <a:t>Let’s take a quick look at the factors here in Charlotte-Mecklenburg.</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B14561E-4966-4203-83C1-74139D2AB197}" type="slidenum">
              <a:rPr lang="en-US" smtClean="0">
                <a:solidFill>
                  <a:prstClr val="black"/>
                </a:solidFill>
              </a:rPr>
              <a:pPr/>
              <a:t>28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1301795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a:t>
            </a:r>
            <a:r>
              <a:rPr lang="en-US" baseline="0" dirty="0" smtClean="0"/>
              <a:t> shows the distribution of our population by race and ethnicity in the community.</a:t>
            </a:r>
          </a:p>
          <a:p>
            <a:endParaRPr lang="en-US" baseline="0" dirty="0" smtClean="0"/>
          </a:p>
          <a:p>
            <a:r>
              <a:rPr lang="en-US" baseline="0" dirty="0" smtClean="0"/>
              <a:t>It’s not hard to see that the blue dots representing WHITE populations are heavily concentrated in the North and South quadrants of our County.</a:t>
            </a:r>
          </a:p>
          <a:p>
            <a:endParaRPr lang="en-US" baseline="0" dirty="0" smtClean="0"/>
          </a:p>
          <a:p>
            <a:r>
              <a:rPr lang="en-US" baseline="0" dirty="0" smtClean="0"/>
              <a:t>Black, Asian and Hispanic populations are heavily concentrated in the West and East quadrants.</a:t>
            </a:r>
          </a:p>
          <a:p>
            <a:endParaRPr lang="en-US" baseline="0" dirty="0" smtClean="0"/>
          </a:p>
          <a:p>
            <a:r>
              <a:rPr lang="en-US" baseline="0" dirty="0" smtClean="0"/>
              <a:t>We are a racially and ethnically segregated community – this is one of the primary correlations to low economic mobility.</a:t>
            </a:r>
          </a:p>
          <a:p>
            <a:endParaRPr lang="en-US" baseline="0" dirty="0" smtClean="0"/>
          </a:p>
          <a:p>
            <a:r>
              <a:rPr lang="en-US" baseline="0" dirty="0" smtClean="0"/>
              <a:t>NOW – pay attention to the shape that you see made by mostly the GREEN dots, which represent Black households.  The “arc” or “horseshoe” shape you see will show up again and again and again, across the other correlative factors for low economic mobility.</a:t>
            </a:r>
          </a:p>
          <a:p>
            <a:endParaRPr lang="en-US" baseline="0" dirty="0" smtClean="0"/>
          </a:p>
        </p:txBody>
      </p:sp>
      <p:sp>
        <p:nvSpPr>
          <p:cNvPr id="4" name="Slide Number Placeholder 3"/>
          <p:cNvSpPr>
            <a:spLocks noGrp="1"/>
          </p:cNvSpPr>
          <p:nvPr>
            <p:ph type="sldNum" sz="quarter" idx="10"/>
          </p:nvPr>
        </p:nvSpPr>
        <p:spPr/>
        <p:txBody>
          <a:bodyPr/>
          <a:lstStyle/>
          <a:p>
            <a:fld id="{9B14561E-4966-4203-83C1-74139D2AB197}" type="slidenum">
              <a:rPr lang="en-US" smtClean="0">
                <a:solidFill>
                  <a:prstClr val="black"/>
                </a:solidFill>
              </a:rPr>
              <a:pPr/>
              <a:t>29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868243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you see the “arc’ shape.</a:t>
            </a:r>
          </a:p>
          <a:p>
            <a:endParaRPr lang="en-US" dirty="0" smtClean="0"/>
          </a:p>
          <a:p>
            <a:r>
              <a:rPr lang="en-US" dirty="0" smtClean="0"/>
              <a:t>If</a:t>
            </a:r>
            <a:r>
              <a:rPr lang="en-US" baseline="0" dirty="0" smtClean="0"/>
              <a:t> you had this map in front of you, you could see the breakdown of specific income categories and concentrations of poverty.</a:t>
            </a:r>
          </a:p>
          <a:p>
            <a:endParaRPr lang="en-US" baseline="0" dirty="0" smtClean="0"/>
          </a:p>
          <a:p>
            <a:r>
              <a:rPr lang="en-US" baseline="0" dirty="0" smtClean="0"/>
              <a:t>To make it easy</a:t>
            </a:r>
          </a:p>
          <a:p>
            <a:endParaRPr lang="en-US" baseline="0" dirty="0" smtClean="0"/>
          </a:p>
          <a:p>
            <a:r>
              <a:rPr lang="en-US" baseline="0" dirty="0" smtClean="0"/>
              <a:t>On the left hand map, the lighter the color green, the lower the income level.  The darkest areas are where 15% or more of households earn in excess of $200,000 annually.  The lightest areas show where from 0-3% of households earn in excess of $200,000, which is…just about none.</a:t>
            </a:r>
          </a:p>
          <a:p>
            <a:endParaRPr lang="en-US" baseline="0" dirty="0" smtClean="0"/>
          </a:p>
          <a:p>
            <a:r>
              <a:rPr lang="en-US" baseline="0" dirty="0" smtClean="0"/>
              <a:t>One the right hand map, the darker the color green, the HIGHER the concentrations of poverty.  In the darkest green areas, 30% or more of households live in poverty.  In the lightest areas, from 1-9% of households live in poverty.</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9B14561E-4966-4203-83C1-74139D2AB197}" type="slidenum">
              <a:rPr lang="en-US" smtClean="0">
                <a:solidFill>
                  <a:prstClr val="black"/>
                </a:solidFill>
              </a:rPr>
              <a:pPr/>
              <a:t>30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4043032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30000" dirty="0" smtClean="0"/>
              <a:t>rd</a:t>
            </a:r>
            <a:r>
              <a:rPr lang="en-US" dirty="0" smtClean="0"/>
              <a:t> grade reading proficiency is a key indicator</a:t>
            </a:r>
            <a:r>
              <a:rPr lang="en-US" baseline="0" dirty="0" smtClean="0"/>
              <a:t> of future academic success by educational experts.  In other words, if you’re not proficient in reading by 3</a:t>
            </a:r>
            <a:r>
              <a:rPr lang="en-US" baseline="30000" dirty="0" smtClean="0"/>
              <a:t>rd</a:t>
            </a:r>
            <a:r>
              <a:rPr lang="en-US" baseline="0" dirty="0" smtClean="0"/>
              <a:t> grade, you are much more challenged to succeed academically in all other areas.</a:t>
            </a:r>
          </a:p>
          <a:p>
            <a:endParaRPr lang="en-US" baseline="0" dirty="0" smtClean="0"/>
          </a:p>
          <a:p>
            <a:r>
              <a:rPr lang="en-US" baseline="0" dirty="0" smtClean="0"/>
              <a:t>Looking at this map, you can see that t</a:t>
            </a:r>
            <a:r>
              <a:rPr lang="en-US" dirty="0" smtClean="0"/>
              <a:t>he blue dots in the South and North</a:t>
            </a:r>
            <a:r>
              <a:rPr lang="en-US" baseline="0" dirty="0" smtClean="0"/>
              <a:t> of our County reflect the highest levels of 3</a:t>
            </a:r>
            <a:r>
              <a:rPr lang="en-US" baseline="30000" dirty="0" smtClean="0"/>
              <a:t>rd</a:t>
            </a:r>
            <a:r>
              <a:rPr lang="en-US" baseline="0" dirty="0" smtClean="0"/>
              <a:t> grade reading proficiency.</a:t>
            </a:r>
          </a:p>
          <a:p>
            <a:endParaRPr lang="en-US" baseline="0" dirty="0" smtClean="0"/>
          </a:p>
          <a:p>
            <a:r>
              <a:rPr lang="en-US" baseline="0" dirty="0" smtClean="0"/>
              <a:t>The yellow, orange and brown dots represent median to lowest levels of 3</a:t>
            </a:r>
            <a:r>
              <a:rPr lang="en-US" baseline="30000" dirty="0" smtClean="0"/>
              <a:t>rd</a:t>
            </a:r>
            <a:r>
              <a:rPr lang="en-US" baseline="0" dirty="0" smtClean="0"/>
              <a:t> grade proficiency.</a:t>
            </a:r>
          </a:p>
          <a:p>
            <a:endParaRPr lang="en-US" baseline="0" dirty="0" smtClean="0"/>
          </a:p>
          <a:p>
            <a:r>
              <a:rPr lang="en-US" baseline="0" dirty="0" smtClean="0"/>
              <a:t>Again, we see the “arc” of opportunity bent in our community.</a:t>
            </a:r>
          </a:p>
          <a:p>
            <a:endParaRPr lang="en-US" baseline="0" dirty="0" smtClean="0"/>
          </a:p>
          <a:p>
            <a:pPr defTabSz="931774">
              <a:defRP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14561E-4966-4203-83C1-74139D2AB197}" type="slidenum">
              <a:rPr lang="en-US" smtClean="0">
                <a:solidFill>
                  <a:prstClr val="black"/>
                </a:solidFill>
              </a:rPr>
              <a:pPr/>
              <a:t>31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88227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Voter</a:t>
            </a:r>
            <a:r>
              <a:rPr lang="en-US" baseline="0" dirty="0" smtClean="0"/>
              <a:t> turnout is a key indicator of the level of social capital in a community.</a:t>
            </a:r>
          </a:p>
          <a:p>
            <a:endParaRPr lang="en-US" baseline="0" dirty="0" smtClean="0"/>
          </a:p>
          <a:p>
            <a:r>
              <a:rPr lang="en-US" baseline="0" dirty="0" smtClean="0"/>
              <a:t>This map of voter participation from 2012, a presidential year and thus unusually high compared to other election cycles, shows that the “arc” of opportunity again conforms to the shape we’ve seen in our other maps of correlative factors to economic mobility.</a:t>
            </a:r>
          </a:p>
          <a:p>
            <a:endParaRPr lang="en-US" baseline="0" dirty="0" smtClean="0"/>
          </a:p>
          <a:p>
            <a:r>
              <a:rPr lang="en-US" baseline="0" dirty="0" smtClean="0"/>
              <a:t>The lighter areas are areas of lower turnout in the West and East;  the darker areas in the North and South reflect higher turnout.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14561E-4966-4203-83C1-74139D2AB197}" type="slidenum">
              <a:rPr lang="en-US" smtClean="0">
                <a:solidFill>
                  <a:prstClr val="black"/>
                </a:solidFill>
              </a:rPr>
              <a:pPr/>
              <a:t>32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133093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3</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68432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all of the correlative factors identified in the Chetty study, family structure is perhaps the most telling.</a:t>
            </a:r>
          </a:p>
          <a:p>
            <a:endParaRPr lang="en-US" baseline="0" dirty="0" smtClean="0"/>
          </a:p>
          <a:p>
            <a:r>
              <a:rPr lang="en-US" baseline="0" dirty="0" smtClean="0"/>
              <a:t>The higher the number of single parents households as a percentage of the total population a community has, the lower the prospects for economic mobility across generations.</a:t>
            </a:r>
          </a:p>
          <a:p>
            <a:endParaRPr lang="en-US" baseline="0" dirty="0" smtClean="0"/>
          </a:p>
          <a:p>
            <a:r>
              <a:rPr lang="en-US" baseline="0" dirty="0" smtClean="0"/>
              <a:t>In this map you see again the familiar shape of a segregated community, this time by family structure.</a:t>
            </a:r>
          </a:p>
          <a:p>
            <a:endParaRPr lang="en-US" baseline="0" dirty="0" smtClean="0"/>
          </a:p>
          <a:p>
            <a:r>
              <a:rPr lang="en-US" baseline="0" dirty="0" smtClean="0"/>
              <a:t>We are learning that really no matter what factor we study, this shape of opportunity made more difficult shows up again and again.</a:t>
            </a:r>
          </a:p>
          <a:p>
            <a:endParaRPr lang="en-US" baseline="0" dirty="0" smtClean="0"/>
          </a:p>
          <a:p>
            <a:r>
              <a:rPr lang="en-US" baseline="0" dirty="0" smtClean="0"/>
              <a:t>There is much more data on the website and distributed daily through our social media.</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B14561E-4966-4203-83C1-74139D2AB197}" type="slidenum">
              <a:rPr lang="en-US" smtClean="0">
                <a:solidFill>
                  <a:prstClr val="black"/>
                </a:solidFill>
              </a:rPr>
              <a:pPr/>
              <a:t>33</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439752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B1C52B-2D22-480A-BDA4-5447312168BB}" type="slidenum">
              <a:rPr lang="en-US">
                <a:solidFill>
                  <a:prstClr val="black"/>
                </a:solidFill>
              </a:rPr>
              <a:pPr/>
              <a:t>34</a:t>
            </a:fld>
            <a:endParaRPr lang="en-US">
              <a:solidFill>
                <a:prstClr val="black"/>
              </a:solidFill>
            </a:endParaRPr>
          </a:p>
        </p:txBody>
      </p:sp>
      <p:sp>
        <p:nvSpPr>
          <p:cNvPr id="212994" name="Rectangle 2"/>
          <p:cNvSpPr>
            <a:spLocks noGrp="1" noRot="1" noChangeAspect="1" noChangeArrowheads="1" noTextEdit="1"/>
          </p:cNvSpPr>
          <p:nvPr>
            <p:ph type="sldImg"/>
          </p:nvPr>
        </p:nvSpPr>
        <p:spPr>
          <a:xfrm>
            <a:off x="1184275" y="695325"/>
            <a:ext cx="4645025" cy="3484563"/>
          </a:xfrm>
          <a:ln/>
        </p:spPr>
      </p:sp>
      <p:sp>
        <p:nvSpPr>
          <p:cNvPr id="212995" name="Rectangle 3"/>
          <p:cNvSpPr>
            <a:spLocks noGrp="1" noChangeArrowheads="1"/>
          </p:cNvSpPr>
          <p:nvPr>
            <p:ph type="body" idx="1"/>
          </p:nvPr>
        </p:nvSpPr>
        <p:spPr>
          <a:xfrm>
            <a:off x="935043" y="4416737"/>
            <a:ext cx="5140325" cy="4183694"/>
          </a:xfrm>
        </p:spPr>
        <p:txBody>
          <a:bodyPr/>
          <a:lstStyle/>
          <a:p>
            <a:r>
              <a:rPr lang="en-US" baseline="0" dirty="0" smtClean="0"/>
              <a:t>As I said, we have talked to experts both nationally and locally.</a:t>
            </a:r>
          </a:p>
          <a:p>
            <a:endParaRPr lang="en-US" baseline="0" dirty="0" smtClean="0"/>
          </a:p>
          <a:p>
            <a:r>
              <a:rPr lang="en-US" baseline="0" dirty="0" smtClean="0"/>
              <a:t>Nationally: Brookings Institute. Pew Charitable Trusts. Harvard</a:t>
            </a:r>
          </a:p>
          <a:p>
            <a:r>
              <a:rPr lang="en-US" baseline="0" dirty="0" smtClean="0"/>
              <a:t>Locally: leaders and thinkers on education, literacy, child care, early childhood development and public health. We will hear from more as we keep moving forward.</a:t>
            </a:r>
          </a:p>
          <a:p>
            <a:endParaRPr lang="en-US" baseline="0" dirty="0" smtClean="0"/>
          </a:p>
          <a:p>
            <a:r>
              <a:rPr lang="en-US" baseline="0" dirty="0" smtClean="0"/>
              <a:t>You can find everything they have shared with us at opportunitycharmeck.org.</a:t>
            </a:r>
          </a:p>
          <a:p>
            <a:endParaRPr lang="en-US" baseline="0" dirty="0" smtClean="0"/>
          </a:p>
          <a:p>
            <a:r>
              <a:rPr lang="en-US" dirty="0" smtClean="0"/>
              <a:t>Keep</a:t>
            </a:r>
            <a:r>
              <a:rPr lang="en-US" baseline="0" dirty="0" smtClean="0"/>
              <a:t> in mind…</a:t>
            </a:r>
            <a:r>
              <a:rPr lang="en-US" dirty="0" smtClean="0"/>
              <a:t>we are still in the Discovery Phase of our work, but</a:t>
            </a:r>
            <a:r>
              <a:rPr lang="en-US" baseline="0" dirty="0" smtClean="0"/>
              <a:t> we do have some early guidance.</a:t>
            </a:r>
          </a:p>
          <a:p>
            <a:endParaRPr lang="en-US" sz="1800" dirty="0">
              <a:solidFill>
                <a:srgbClr val="77933C"/>
              </a:solidFill>
              <a:latin typeface="Avenir Heavy"/>
              <a:ea typeface="ＭＳ Ｐゴシック" pitchFamily="-1" charset="-128"/>
              <a:cs typeface="Avenir Heavy"/>
            </a:endParaRPr>
          </a:p>
          <a:p>
            <a:pPr marL="465887" indent="-465887">
              <a:buFont typeface="+mj-lt"/>
              <a:buAutoNum type="arabicPeriod"/>
            </a:pPr>
            <a:r>
              <a:rPr lang="en-US" sz="2400" kern="0" dirty="0">
                <a:solidFill>
                  <a:srgbClr val="376092"/>
                </a:solidFill>
                <a:latin typeface="Avenir Black"/>
                <a:cs typeface="Avenir Black"/>
              </a:rPr>
              <a:t>Commit to the long haul</a:t>
            </a:r>
          </a:p>
          <a:p>
            <a:pPr marL="465887" indent="-465887">
              <a:buFont typeface="+mj-lt"/>
              <a:buAutoNum type="arabicPeriod"/>
            </a:pPr>
            <a:r>
              <a:rPr lang="en-US" sz="2400" kern="0" dirty="0">
                <a:solidFill>
                  <a:srgbClr val="376092"/>
                </a:solidFill>
                <a:latin typeface="Avenir Black"/>
                <a:cs typeface="Avenir Black"/>
              </a:rPr>
              <a:t>No magic solution</a:t>
            </a:r>
          </a:p>
          <a:p>
            <a:pPr marL="465887" indent="-465887">
              <a:buFont typeface="+mj-lt"/>
              <a:buAutoNum type="arabicPeriod"/>
            </a:pPr>
            <a:r>
              <a:rPr lang="en-US" sz="2400" kern="0" dirty="0">
                <a:solidFill>
                  <a:srgbClr val="376092"/>
                </a:solidFill>
                <a:latin typeface="Avenir Black"/>
                <a:cs typeface="Avenir Black"/>
              </a:rPr>
              <a:t>Human, social, financial resources</a:t>
            </a:r>
          </a:p>
          <a:p>
            <a:pPr marL="465887" indent="-465887">
              <a:buFont typeface="+mj-lt"/>
              <a:buAutoNum type="arabicPeriod"/>
            </a:pPr>
            <a:r>
              <a:rPr lang="en-US" sz="2400" kern="0" dirty="0">
                <a:solidFill>
                  <a:srgbClr val="376092"/>
                </a:solidFill>
                <a:latin typeface="Avenir Black"/>
                <a:cs typeface="Avenir Black"/>
              </a:rPr>
              <a:t>Support single parents</a:t>
            </a:r>
          </a:p>
          <a:p>
            <a:pPr marL="465887" indent="-465887">
              <a:buFont typeface="+mj-lt"/>
              <a:buAutoNum type="arabicPeriod"/>
            </a:pPr>
            <a:r>
              <a:rPr lang="en-US" sz="2400" kern="0" dirty="0">
                <a:solidFill>
                  <a:srgbClr val="376092"/>
                </a:solidFill>
                <a:latin typeface="Avenir Black"/>
                <a:cs typeface="Avenir Black"/>
              </a:rPr>
              <a:t>Critical factors</a:t>
            </a:r>
          </a:p>
          <a:p>
            <a:pPr marL="1277295" lvl="2" indent="-349415">
              <a:buFont typeface="Arial"/>
              <a:buChar char="•"/>
            </a:pPr>
            <a:r>
              <a:rPr lang="en-US" kern="0" dirty="0" smtClean="0">
                <a:solidFill>
                  <a:srgbClr val="376092"/>
                </a:solidFill>
                <a:latin typeface="Avenir Black"/>
                <a:cs typeface="Avenir Black"/>
              </a:rPr>
              <a:t>Early childhood development</a:t>
            </a:r>
          </a:p>
          <a:p>
            <a:pPr marL="1277295" lvl="2" indent="-349415">
              <a:buFont typeface="Arial"/>
              <a:buChar char="•"/>
            </a:pPr>
            <a:r>
              <a:rPr lang="en-US" kern="0" dirty="0" smtClean="0">
                <a:solidFill>
                  <a:srgbClr val="376092"/>
                </a:solidFill>
                <a:latin typeface="Avenir Black"/>
                <a:cs typeface="Avenir Black"/>
              </a:rPr>
              <a:t>Quality childcare</a:t>
            </a:r>
          </a:p>
          <a:p>
            <a:pPr marL="1277295" lvl="2" indent="-349415">
              <a:buFont typeface="Arial"/>
              <a:buChar char="•"/>
            </a:pPr>
            <a:r>
              <a:rPr lang="en-US" kern="0" dirty="0" smtClean="0">
                <a:solidFill>
                  <a:srgbClr val="376092"/>
                </a:solidFill>
                <a:latin typeface="Avenir Black"/>
                <a:cs typeface="Avenir Black"/>
              </a:rPr>
              <a:t>3</a:t>
            </a:r>
            <a:r>
              <a:rPr lang="en-US" kern="0" baseline="30000" dirty="0" smtClean="0">
                <a:solidFill>
                  <a:srgbClr val="376092"/>
                </a:solidFill>
                <a:latin typeface="Avenir Black"/>
                <a:cs typeface="Avenir Black"/>
              </a:rPr>
              <a:t>rd</a:t>
            </a:r>
            <a:r>
              <a:rPr lang="en-US" kern="0" dirty="0" smtClean="0">
                <a:solidFill>
                  <a:srgbClr val="376092"/>
                </a:solidFill>
                <a:latin typeface="Avenir Black"/>
                <a:cs typeface="Avenir Black"/>
              </a:rPr>
              <a:t> grade reading</a:t>
            </a:r>
          </a:p>
          <a:p>
            <a:pPr marL="1277295" lvl="2" indent="-349415">
              <a:buFont typeface="Arial"/>
              <a:buChar char="•"/>
            </a:pPr>
            <a:r>
              <a:rPr lang="en-US" kern="0" dirty="0" smtClean="0">
                <a:solidFill>
                  <a:srgbClr val="376092"/>
                </a:solidFill>
                <a:latin typeface="Avenir Black"/>
                <a:cs typeface="Avenir Black"/>
              </a:rPr>
              <a:t>Family stability</a:t>
            </a:r>
          </a:p>
          <a:p>
            <a:pPr marL="1277295" lvl="2" indent="-349415">
              <a:buFont typeface="Arial"/>
              <a:buChar char="•"/>
            </a:pPr>
            <a:r>
              <a:rPr lang="en-US" kern="0" dirty="0" smtClean="0">
                <a:solidFill>
                  <a:srgbClr val="376092"/>
                </a:solidFill>
                <a:latin typeface="Avenir Black"/>
                <a:cs typeface="Avenir Black"/>
              </a:rPr>
              <a:t>Positive role models</a:t>
            </a:r>
          </a:p>
          <a:p>
            <a:pPr marL="1277295" lvl="2" indent="-349415">
              <a:buFont typeface="Arial"/>
              <a:buChar char="•"/>
            </a:pPr>
            <a:r>
              <a:rPr lang="en-US" kern="0" dirty="0" smtClean="0">
                <a:solidFill>
                  <a:srgbClr val="376092"/>
                </a:solidFill>
                <a:latin typeface="Avenir Black"/>
                <a:cs typeface="Avenir Black"/>
              </a:rPr>
              <a:t>Strong social connections</a:t>
            </a:r>
          </a:p>
          <a:p>
            <a:endParaRPr lang="en-US" sz="1800" dirty="0">
              <a:solidFill>
                <a:srgbClr val="77933C"/>
              </a:solidFill>
              <a:latin typeface="Avenir Heavy"/>
              <a:ea typeface="ＭＳ Ｐゴシック" pitchFamily="-1" charset="-128"/>
              <a:cs typeface="Avenir Heavy"/>
            </a:endParaRPr>
          </a:p>
        </p:txBody>
      </p:sp>
      <p:sp>
        <p:nvSpPr>
          <p:cNvPr id="2" name="Footer Placeholder 1"/>
          <p:cNvSpPr>
            <a:spLocks noGrp="1"/>
          </p:cNvSpPr>
          <p:nvPr>
            <p:ph type="ftr" sz="quarter" idx="10"/>
          </p:nvPr>
        </p:nvSpPr>
        <p:spPr/>
        <p:txBody>
          <a:bodyPr/>
          <a:lstStyle/>
          <a:p>
            <a:r>
              <a:rPr lang="en-US" smtClean="0"/>
              <a:t>City Council Retreat </a:t>
            </a:r>
            <a:endParaRPr lang="en-US"/>
          </a:p>
        </p:txBody>
      </p:sp>
    </p:spTree>
    <p:extLst>
      <p:ext uri="{BB962C8B-B14F-4D97-AF65-F5344CB8AC3E}">
        <p14:creationId xmlns:p14="http://schemas.microsoft.com/office/powerpoint/2010/main" val="2588156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B1C52B-2D22-480A-BDA4-5447312168BB}" type="slidenum">
              <a:rPr lang="en-US">
                <a:solidFill>
                  <a:prstClr val="black"/>
                </a:solidFill>
              </a:rPr>
              <a:pPr/>
              <a:t>35</a:t>
            </a:fld>
            <a:endParaRPr lang="en-US">
              <a:solidFill>
                <a:prstClr val="black"/>
              </a:solidFill>
            </a:endParaRPr>
          </a:p>
        </p:txBody>
      </p:sp>
      <p:sp>
        <p:nvSpPr>
          <p:cNvPr id="212994" name="Rectangle 2"/>
          <p:cNvSpPr>
            <a:spLocks noGrp="1" noRot="1" noChangeAspect="1" noChangeArrowheads="1" noTextEdit="1"/>
          </p:cNvSpPr>
          <p:nvPr>
            <p:ph type="sldImg"/>
          </p:nvPr>
        </p:nvSpPr>
        <p:spPr>
          <a:xfrm>
            <a:off x="1184275" y="695325"/>
            <a:ext cx="4645025" cy="3484563"/>
          </a:xfrm>
          <a:ln/>
        </p:spPr>
      </p:sp>
      <p:sp>
        <p:nvSpPr>
          <p:cNvPr id="212995" name="Rectangle 3"/>
          <p:cNvSpPr>
            <a:spLocks noGrp="1" noChangeArrowheads="1"/>
          </p:cNvSpPr>
          <p:nvPr>
            <p:ph type="body" idx="1"/>
          </p:nvPr>
        </p:nvSpPr>
        <p:spPr>
          <a:xfrm>
            <a:off x="935043" y="4416737"/>
            <a:ext cx="5140325" cy="4183694"/>
          </a:xfrm>
        </p:spPr>
        <p:txBody>
          <a:bodyPr/>
          <a:lstStyle/>
          <a:p>
            <a:r>
              <a:rPr lang="en-US" dirty="0" smtClean="0"/>
              <a:t>We’re also reaching</a:t>
            </a:r>
            <a:r>
              <a:rPr lang="en-US" baseline="0" dirty="0" smtClean="0"/>
              <a:t> out to the community with a series of listening tour town halls across the community, an on-line survey and a discussion kit that you can host on your own.</a:t>
            </a:r>
          </a:p>
          <a:p>
            <a:endParaRPr lang="en-US" sz="1800" dirty="0">
              <a:solidFill>
                <a:srgbClr val="77933C"/>
              </a:solidFill>
              <a:latin typeface="Avenir Heavy"/>
              <a:ea typeface="ＭＳ Ｐゴシック" pitchFamily="-1" charset="-128"/>
              <a:cs typeface="Avenir Heavy"/>
            </a:endParaRPr>
          </a:p>
          <a:p>
            <a:r>
              <a:rPr lang="en-US" sz="1800" dirty="0">
                <a:solidFill>
                  <a:srgbClr val="77933C"/>
                </a:solidFill>
                <a:latin typeface="Avenir Heavy"/>
                <a:ea typeface="ＭＳ Ｐゴシック" pitchFamily="-1" charset="-128"/>
                <a:cs typeface="Avenir Heavy"/>
              </a:rPr>
              <a:t>What we’re hearing so far is probably not surprising to most of you.</a:t>
            </a:r>
          </a:p>
          <a:p>
            <a:endParaRPr lang="en-US" sz="1800" dirty="0">
              <a:solidFill>
                <a:srgbClr val="77933C"/>
              </a:solidFill>
              <a:latin typeface="Avenir Heavy"/>
              <a:ea typeface="ＭＳ Ｐゴシック" pitchFamily="-1" charset="-128"/>
              <a:cs typeface="Avenir Heavy"/>
            </a:endParaRPr>
          </a:p>
          <a:p>
            <a:r>
              <a:rPr lang="en-US" sz="1800" kern="0" dirty="0">
                <a:solidFill>
                  <a:srgbClr val="376092"/>
                </a:solidFill>
                <a:latin typeface="Avenir Black"/>
                <a:cs typeface="Avenir Black"/>
              </a:rPr>
              <a:t>Quality K-12 education</a:t>
            </a:r>
          </a:p>
          <a:p>
            <a:r>
              <a:rPr lang="en-US" sz="1800" kern="0" dirty="0">
                <a:solidFill>
                  <a:srgbClr val="376092"/>
                </a:solidFill>
                <a:latin typeface="Avenir Black"/>
                <a:cs typeface="Avenir Black"/>
              </a:rPr>
              <a:t>Affordable childcare/after school programs</a:t>
            </a:r>
          </a:p>
          <a:p>
            <a:r>
              <a:rPr lang="en-US" sz="1800" kern="0" dirty="0">
                <a:solidFill>
                  <a:srgbClr val="376092"/>
                </a:solidFill>
                <a:latin typeface="Avenir Black"/>
                <a:cs typeface="Avenir Black"/>
              </a:rPr>
              <a:t>Affordable housing</a:t>
            </a:r>
          </a:p>
          <a:p>
            <a:r>
              <a:rPr lang="en-US" sz="1800" kern="0" dirty="0">
                <a:solidFill>
                  <a:srgbClr val="376092"/>
                </a:solidFill>
                <a:latin typeface="Avenir Black"/>
                <a:cs typeface="Avenir Black"/>
              </a:rPr>
              <a:t>Access to good jobs and living wages</a:t>
            </a:r>
          </a:p>
          <a:p>
            <a:r>
              <a:rPr lang="en-US" sz="1800" kern="0" dirty="0">
                <a:solidFill>
                  <a:srgbClr val="376092"/>
                </a:solidFill>
                <a:latin typeface="Avenir Black"/>
                <a:cs typeface="Avenir Black"/>
              </a:rPr>
              <a:t>Transportation</a:t>
            </a:r>
          </a:p>
          <a:p>
            <a:r>
              <a:rPr lang="en-US" sz="1800" kern="0" dirty="0">
                <a:solidFill>
                  <a:srgbClr val="376092"/>
                </a:solidFill>
                <a:latin typeface="Avenir Black"/>
                <a:cs typeface="Avenir Black"/>
              </a:rPr>
              <a:t>Connecting people across differences</a:t>
            </a:r>
          </a:p>
          <a:p>
            <a:r>
              <a:rPr lang="en-US" sz="1800" kern="0" dirty="0">
                <a:solidFill>
                  <a:srgbClr val="376092"/>
                </a:solidFill>
                <a:latin typeface="Avenir Black"/>
                <a:cs typeface="Avenir Black"/>
              </a:rPr>
              <a:t>Mentors and positive role models</a:t>
            </a:r>
          </a:p>
          <a:p>
            <a:endParaRPr lang="en-US" sz="1800" dirty="0">
              <a:solidFill>
                <a:srgbClr val="77933C"/>
              </a:solidFill>
              <a:latin typeface="Avenir Heavy"/>
              <a:ea typeface="ＭＳ Ｐゴシック" pitchFamily="-1" charset="-128"/>
              <a:cs typeface="Avenir Heavy"/>
            </a:endParaRPr>
          </a:p>
          <a:p>
            <a:endParaRPr lang="en-US" sz="1800" dirty="0">
              <a:solidFill>
                <a:srgbClr val="77933C"/>
              </a:solidFill>
              <a:latin typeface="Avenir Heavy"/>
              <a:ea typeface="ＭＳ Ｐゴシック" pitchFamily="-1" charset="-128"/>
              <a:cs typeface="Avenir Heavy"/>
            </a:endParaRPr>
          </a:p>
          <a:p>
            <a:endParaRPr lang="en-US" sz="1800" dirty="0">
              <a:solidFill>
                <a:srgbClr val="77933C"/>
              </a:solidFill>
              <a:latin typeface="Avenir Heavy"/>
              <a:ea typeface="ＭＳ Ｐゴシック" pitchFamily="-1" charset="-128"/>
              <a:cs typeface="Avenir Heavy"/>
            </a:endParaRPr>
          </a:p>
        </p:txBody>
      </p:sp>
      <p:sp>
        <p:nvSpPr>
          <p:cNvPr id="2" name="Footer Placeholder 1"/>
          <p:cNvSpPr>
            <a:spLocks noGrp="1"/>
          </p:cNvSpPr>
          <p:nvPr>
            <p:ph type="ftr" sz="quarter" idx="10"/>
          </p:nvPr>
        </p:nvSpPr>
        <p:spPr/>
        <p:txBody>
          <a:bodyPr/>
          <a:lstStyle/>
          <a:p>
            <a:r>
              <a:rPr lang="en-US" smtClean="0"/>
              <a:t>City Council Retreat </a:t>
            </a:r>
            <a:endParaRPr lang="en-US"/>
          </a:p>
        </p:txBody>
      </p:sp>
    </p:spTree>
    <p:extLst>
      <p:ext uri="{BB962C8B-B14F-4D97-AF65-F5344CB8AC3E}">
        <p14:creationId xmlns:p14="http://schemas.microsoft.com/office/powerpoint/2010/main" val="2845282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those of you that want more detail, go to opportunitycharmeck.org</a:t>
            </a:r>
          </a:p>
          <a:p>
            <a:pPr defTabSz="931774">
              <a:defRPr/>
            </a:pPr>
            <a:endParaRPr lang="en-US" dirty="0"/>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36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592803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five ways to help.</a:t>
            </a:r>
          </a:p>
          <a:p>
            <a:endParaRPr lang="en-US" baseline="0" dirty="0" smtClean="0"/>
          </a:p>
          <a:p>
            <a:r>
              <a:rPr lang="en-US" baseline="0" dirty="0" smtClean="0"/>
              <a:t>1. Sign up at opportunitycharmeck.org</a:t>
            </a:r>
          </a:p>
          <a:p>
            <a:r>
              <a:rPr lang="en-US" baseline="0" dirty="0" smtClean="0"/>
              <a:t>2. Follow the Task Force on social media</a:t>
            </a:r>
          </a:p>
          <a:p>
            <a:r>
              <a:rPr lang="en-US" baseline="0" dirty="0" smtClean="0"/>
              <a:t>3. Host a small group discussion with a discussion kit available on the website</a:t>
            </a:r>
          </a:p>
          <a:p>
            <a:r>
              <a:rPr lang="en-US" baseline="0" dirty="0" smtClean="0"/>
              <a:t>4. Join one of the listening tour town halls</a:t>
            </a:r>
          </a:p>
          <a:p>
            <a:r>
              <a:rPr lang="en-US" baseline="0" dirty="0" smtClean="0"/>
              <a:t>5. Share what you learn with everyone around you.</a:t>
            </a:r>
          </a:p>
          <a:p>
            <a:pPr marL="232943" indent="-232943">
              <a:buAutoNum type="arabicPeriod"/>
            </a:pPr>
            <a:endParaRPr lang="en-US" baseline="0" dirty="0" smtClean="0"/>
          </a:p>
          <a:p>
            <a:pPr marL="232943" indent="-232943">
              <a:buAutoNum type="arabicPeriod"/>
            </a:pPr>
            <a:endParaRPr lang="en-US" baseline="0" dirty="0" smtClean="0"/>
          </a:p>
          <a:p>
            <a:pPr marL="232943" indent="-232943">
              <a:buAutoNum type="arabicPeriod"/>
            </a:pPr>
            <a:endParaRPr lang="en-US" baseline="0" dirty="0" smtClean="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38</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377103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9B0E3B6-F917-40EE-9C81-D02CFB31BA83}" type="slidenum">
              <a:rPr lang="en-US" smtClean="0">
                <a:solidFill>
                  <a:prstClr val="black"/>
                </a:solidFill>
              </a:rPr>
              <a:pPr/>
              <a:t>39</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377103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40</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1434969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41</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4069131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F2630-392E-4ECC-AD1E-07AA8E8B5D1E}" type="slidenum">
              <a:rPr lang="en-US" smtClean="0"/>
              <a:t>42</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4023247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43</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233400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4</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4227736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Rental housing costs increasing and expected to continue to rise, while wages and household income stagnate</a:t>
            </a:r>
          </a:p>
          <a:p>
            <a:endParaRPr lang="en-US" dirty="0"/>
          </a:p>
          <a:p>
            <a:r>
              <a:rPr lang="en-US" dirty="0"/>
              <a:t>From 2010 to 2014, average apartment rent per square foot increased approximately 18%, though appreciation ranged as high as 55% in some areas. Twenty-four neighborhood areas experienced an average increase of 30% or more. The average monthly apartment rent reached $1,000 for the first time in 2015, and this rent growth is not projected to slow down, despite the large number of apartments currently planned and under construction</a:t>
            </a:r>
          </a:p>
        </p:txBody>
      </p:sp>
      <p:sp>
        <p:nvSpPr>
          <p:cNvPr id="4" name="Slide Number Placeholder 3"/>
          <p:cNvSpPr>
            <a:spLocks noGrp="1"/>
          </p:cNvSpPr>
          <p:nvPr>
            <p:ph type="sldNum" sz="quarter" idx="10"/>
          </p:nvPr>
        </p:nvSpPr>
        <p:spPr/>
        <p:txBody>
          <a:bodyPr/>
          <a:lstStyle/>
          <a:p>
            <a:fld id="{14B0E5DF-29F8-4202-993C-011B9A3682A8}" type="slidenum">
              <a:rPr lang="en-US" smtClean="0"/>
              <a:t>44</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535500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trend line will continue down</a:t>
            </a:r>
          </a:p>
          <a:p>
            <a:r>
              <a:rPr lang="en-US" dirty="0" smtClean="0"/>
              <a:t>Greater Charlotte Apt Association Multi-Family Forecast – approx. 32,000 new</a:t>
            </a:r>
            <a:r>
              <a:rPr lang="en-US" baseline="0" dirty="0" smtClean="0"/>
              <a:t> units coming online within next two years, few if any affordable</a:t>
            </a:r>
            <a:endParaRPr lang="en-US" dirty="0" smtClean="0"/>
          </a:p>
          <a:p>
            <a:r>
              <a:rPr lang="en-US" dirty="0" smtClean="0"/>
              <a:t>Can note: Over 100,000 households in 2014 at</a:t>
            </a:r>
            <a:r>
              <a:rPr lang="en-US" baseline="0" dirty="0" smtClean="0"/>
              <a:t> &lt;60% AMI</a:t>
            </a:r>
          </a:p>
          <a:p>
            <a:r>
              <a:rPr lang="en-US" baseline="0" dirty="0" smtClean="0"/>
              <a:t>Understates need because HUD bases 30% on gross income, and nobody lives on gross income, plus large portion of &lt;80% households rent down</a:t>
            </a:r>
          </a:p>
          <a:p>
            <a:r>
              <a:rPr lang="en-US" baseline="0" dirty="0" smtClean="0"/>
              <a:t>HUD estimates the need in Charlotte at 34,000 units</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45</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4268075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46</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333385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note:</a:t>
            </a:r>
          </a:p>
          <a:p>
            <a:r>
              <a:rPr lang="en-US" baseline="0" dirty="0" smtClean="0"/>
              <a:t>Over 100,000 cost-burdened households</a:t>
            </a:r>
          </a:p>
          <a:p>
            <a:r>
              <a:rPr lang="en-US" baseline="0" dirty="0" smtClean="0"/>
              <a:t>44% of renters are cost-burdened</a:t>
            </a:r>
          </a:p>
          <a:p>
            <a:r>
              <a:rPr lang="en-US" baseline="0" dirty="0" smtClean="0"/>
              <a:t>Cost burden rises to 3 out of 4 households for those earning less than 50% AMI</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47</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802524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F2630-392E-4ECC-AD1E-07AA8E8B5D1E}" type="slidenum">
              <a:rPr lang="en-US" smtClean="0"/>
              <a:t>48</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530650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49</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818058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F2630-392E-4ECC-AD1E-07AA8E8B5D1E}" type="slidenum">
              <a:rPr lang="en-US" smtClean="0"/>
              <a:t>50</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741856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Dispersion</a:t>
            </a:r>
            <a:r>
              <a:rPr lang="en-US" baseline="0" dirty="0" smtClean="0"/>
              <a:t> and supply of affordable housing</a:t>
            </a:r>
          </a:p>
          <a:p>
            <a:r>
              <a:rPr lang="en-US" baseline="0" dirty="0" smtClean="0"/>
              <a:t>Transportation and land use</a:t>
            </a:r>
          </a:p>
          <a:p>
            <a:r>
              <a:rPr lang="en-US" baseline="0" dirty="0" smtClean="0"/>
              <a:t>Transit options</a:t>
            </a:r>
            <a:endParaRPr lang="en-US" dirty="0"/>
          </a:p>
        </p:txBody>
      </p:sp>
      <p:sp>
        <p:nvSpPr>
          <p:cNvPr id="4" name="Slide Number Placeholder 3"/>
          <p:cNvSpPr>
            <a:spLocks noGrp="1"/>
          </p:cNvSpPr>
          <p:nvPr>
            <p:ph type="sldNum" sz="quarter" idx="10"/>
          </p:nvPr>
        </p:nvSpPr>
        <p:spPr/>
        <p:txBody>
          <a:bodyPr/>
          <a:lstStyle/>
          <a:p>
            <a:fld id="{D9AF0AC1-C118-4FA5-91F1-006C44640196}" type="slidenum">
              <a:rPr lang="en-US" smtClean="0"/>
              <a:t>51</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512979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solidFill>
                  <a:prstClr val="black"/>
                </a:solidFill>
              </a:rPr>
              <a:pPr/>
              <a:t>52</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604075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170,000+ in-commuters</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54</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43601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work on formatting of graph</a:t>
            </a:r>
          </a:p>
          <a:p>
            <a:endParaRPr lang="en-US" dirty="0" smtClean="0"/>
          </a:p>
          <a:p>
            <a:r>
              <a:rPr lang="en-US" dirty="0" smtClean="0"/>
              <a:t>Currently at 810,000 – expected to add 400,000 people by 2040 – that’s the</a:t>
            </a:r>
            <a:r>
              <a:rPr lang="en-US" baseline="0" dirty="0" smtClean="0"/>
              <a:t> whole population of Raleigh</a:t>
            </a:r>
          </a:p>
          <a:p>
            <a:endParaRPr lang="en-US" baseline="0" dirty="0" smtClean="0"/>
          </a:p>
          <a:p>
            <a:r>
              <a:rPr lang="en-US" dirty="0" smtClean="0"/>
              <a:t>North Carolina ranked 13</a:t>
            </a:r>
            <a:r>
              <a:rPr lang="en-US" baseline="30000" dirty="0" smtClean="0"/>
              <a:t>th</a:t>
            </a:r>
            <a:r>
              <a:rPr lang="en-US" dirty="0" smtClean="0"/>
              <a:t> in population growth 2010-2014 (4.3%)</a:t>
            </a:r>
          </a:p>
          <a:p>
            <a:r>
              <a:rPr lang="en-US" dirty="0" smtClean="0"/>
              <a:t>Nearly half of that growth occurred in Mecklenburg and Wake counties</a:t>
            </a:r>
          </a:p>
          <a:p>
            <a:r>
              <a:rPr lang="en-US" dirty="0" smtClean="0"/>
              <a:t>At the same time, almost half of the state’s counties lost population</a:t>
            </a:r>
          </a:p>
          <a:p>
            <a:r>
              <a:rPr lang="en-US" dirty="0" smtClean="0"/>
              <a:t>Charlotte MSA is the 5</a:t>
            </a:r>
            <a:r>
              <a:rPr lang="en-US" baseline="30000" dirty="0" smtClean="0"/>
              <a:t>th</a:t>
            </a:r>
            <a:r>
              <a:rPr lang="en-US" dirty="0" smtClean="0"/>
              <a:t> largest destination for domestic migration</a:t>
            </a:r>
          </a:p>
          <a:p>
            <a:r>
              <a:rPr lang="en-US" dirty="0" smtClean="0"/>
              <a:t>Mecklenburg County grew faster than any county in the region 2010-2014</a:t>
            </a:r>
          </a:p>
          <a:p>
            <a:endParaRPr lang="en-US" dirty="0" smtClean="0"/>
          </a:p>
          <a:p>
            <a:r>
              <a:rPr lang="en-US" dirty="0" smtClean="0"/>
              <a:t>Add un projection note </a:t>
            </a:r>
          </a:p>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5</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8303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55</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1886041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3,471 out of 16,265 (21%)</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58</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1470113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30,901 out of 160,943 (19%)</a:t>
            </a:r>
          </a:p>
          <a:p>
            <a:r>
              <a:rPr lang="en-US" dirty="0" smtClean="0"/>
              <a:t>School-age for</a:t>
            </a:r>
            <a:r>
              <a:rPr lang="en-US" baseline="0" dirty="0" smtClean="0"/>
              <a:t> these purposes is 5-17 (those are the age categories we can get from ACS)</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59</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5105626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analysis of the 30 largest</a:t>
            </a:r>
            <a:r>
              <a:rPr lang="en-US" baseline="0" dirty="0" smtClean="0"/>
              <a:t> cities (population served, not city size) – these 15 had data available for comparison</a:t>
            </a:r>
          </a:p>
          <a:p>
            <a:r>
              <a:rPr lang="en-US" baseline="0" dirty="0" smtClean="0"/>
              <a:t>Not a peer city analysis</a:t>
            </a:r>
          </a:p>
          <a:p>
            <a:r>
              <a:rPr lang="en-US" baseline="0" dirty="0" smtClean="0"/>
              <a:t>Not a ranking – used to illustrate variability in national trends – some up and some down year-over-year</a:t>
            </a:r>
          </a:p>
          <a:p>
            <a:r>
              <a:rPr lang="en-US" baseline="0" dirty="0" smtClean="0"/>
              <a:t>Should not rank locales because there are many factors that cause the nature and type of crime to vary from place to place</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63</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3896114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solidFill>
                  <a:prstClr val="black"/>
                </a:solidFill>
              </a:rPr>
              <a:pPr/>
              <a:t>64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571267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6</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177757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what kinds of jobs </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9</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4244830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work on</a:t>
            </a:r>
            <a:r>
              <a:rPr lang="en-US" baseline="0" dirty="0" smtClean="0"/>
              <a:t> picture arrangement</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59559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Calendar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F2630-392E-4ECC-AD1E-07AA8E8B5D1E}" type="slidenum">
              <a:rPr lang="en-US" smtClean="0">
                <a:solidFill>
                  <a:prstClr val="black"/>
                </a:solidFill>
              </a:rPr>
              <a:pPr/>
              <a:t>11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City Council Retreat </a:t>
            </a:r>
            <a:endParaRPr lang="en-US"/>
          </a:p>
        </p:txBody>
      </p:sp>
    </p:spTree>
    <p:extLst>
      <p:ext uri="{BB962C8B-B14F-4D97-AF65-F5344CB8AC3E}">
        <p14:creationId xmlns:p14="http://schemas.microsoft.com/office/powerpoint/2010/main" val="261009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31FD094D-CEE5-4C63-81CB-7F4CE4B663AD}" type="datetime1">
              <a:rPr lang="en-US" smtClean="0"/>
              <a:t>1/29/2016</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7A4D725F-C8CB-4678-934C-ECE470D3B84E}" type="slidenum">
              <a:rPr lang="en-US" smtClean="0"/>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7199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31C2B1-2676-41DD-A890-0C771595D01B}" type="datetime1">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4D725F-C8CB-4678-934C-ECE470D3B84E}" type="slidenum">
              <a:rPr lang="en-US" smtClean="0"/>
              <a:t>‹#›</a:t>
            </a:fld>
            <a:endParaRPr lang="en-US"/>
          </a:p>
        </p:txBody>
      </p:sp>
    </p:spTree>
    <p:extLst>
      <p:ext uri="{BB962C8B-B14F-4D97-AF65-F5344CB8AC3E}">
        <p14:creationId xmlns:p14="http://schemas.microsoft.com/office/powerpoint/2010/main" val="3958455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03B04C-44ED-4996-B9CB-7FD639FE75F9}" type="datetime1">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4D725F-C8CB-4678-934C-ECE470D3B84E}" type="slidenum">
              <a:rPr lang="en-US" smtClean="0"/>
              <a:t>‹#›</a:t>
            </a:fld>
            <a:endParaRPr lang="en-US"/>
          </a:p>
        </p:txBody>
      </p:sp>
    </p:spTree>
    <p:extLst>
      <p:ext uri="{BB962C8B-B14F-4D97-AF65-F5344CB8AC3E}">
        <p14:creationId xmlns:p14="http://schemas.microsoft.com/office/powerpoint/2010/main" val="3188483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9F670EF5-D267-4147-9443-EBBF6F34DAB8}"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63380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B6457-4774-442A-A8F1-1B537FE0F5BA}"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49876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75568006-C8C2-4D92-A6A1-91AADC2A4DBC}" type="datetime1">
              <a:rPr lang="en-US" smtClean="0">
                <a:solidFill>
                  <a:srgbClr val="EFEDE3"/>
                </a:solidFill>
              </a:rPr>
              <a:t>1/29/2016</a:t>
            </a:fld>
            <a:endParaRPr lang="en-US">
              <a:solidFill>
                <a:srgbClr val="EFEDE3"/>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7A4D725F-C8CB-4678-934C-ECE470D3B84E}" type="slidenum">
              <a:rPr lang="en-US" smtClean="0">
                <a:solidFill>
                  <a:srgbClr val="EFEDE3"/>
                </a:solidFill>
              </a:rPr>
              <a:pPr/>
              <a:t>‹#›</a:t>
            </a:fld>
            <a:endParaRPr lang="en-US">
              <a:solidFill>
                <a:srgbClr val="EFEDE3"/>
              </a:solidFill>
            </a:endParaRP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295498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A5FA25-3140-41A3-BA75-349EB42B574C}"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p:txBody>
          <a:bodyPr/>
          <a:lstStyle/>
          <a:p>
            <a:endParaRPr lang="en-US">
              <a:solidFill>
                <a:srgbClr val="191B0E"/>
              </a:solidFill>
            </a:endParaRPr>
          </a:p>
        </p:txBody>
      </p:sp>
      <p:sp>
        <p:nvSpPr>
          <p:cNvPr id="7" name="Slide Number Placeholder 6"/>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593880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8D8435-65A9-4256-899F-9374587215A6}" type="datetime1">
              <a:rPr lang="en-US" smtClean="0">
                <a:solidFill>
                  <a:srgbClr val="191B0E"/>
                </a:solidFill>
              </a:rPr>
              <a:t>1/29/2016</a:t>
            </a:fld>
            <a:endParaRPr lang="en-US">
              <a:solidFill>
                <a:srgbClr val="191B0E"/>
              </a:solidFill>
            </a:endParaRPr>
          </a:p>
        </p:txBody>
      </p:sp>
      <p:sp>
        <p:nvSpPr>
          <p:cNvPr id="8" name="Footer Placeholder 7"/>
          <p:cNvSpPr>
            <a:spLocks noGrp="1"/>
          </p:cNvSpPr>
          <p:nvPr>
            <p:ph type="ftr" sz="quarter" idx="11"/>
          </p:nvPr>
        </p:nvSpPr>
        <p:spPr/>
        <p:txBody>
          <a:bodyPr/>
          <a:lstStyle/>
          <a:p>
            <a:endParaRPr lang="en-US">
              <a:solidFill>
                <a:srgbClr val="191B0E"/>
              </a:solidFill>
            </a:endParaRPr>
          </a:p>
        </p:txBody>
      </p:sp>
      <p:sp>
        <p:nvSpPr>
          <p:cNvPr id="9" name="Slide Number Placeholder 8"/>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405151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AFD937-083D-4581-9A55-9B2B5D64515E}" type="datetime1">
              <a:rPr lang="en-US" smtClean="0">
                <a:solidFill>
                  <a:srgbClr val="191B0E"/>
                </a:solidFill>
              </a:rPr>
              <a:t>1/29/2016</a:t>
            </a:fld>
            <a:endParaRPr lang="en-US">
              <a:solidFill>
                <a:srgbClr val="191B0E"/>
              </a:solidFill>
            </a:endParaRPr>
          </a:p>
        </p:txBody>
      </p:sp>
      <p:sp>
        <p:nvSpPr>
          <p:cNvPr id="4" name="Footer Placeholder 3"/>
          <p:cNvSpPr>
            <a:spLocks noGrp="1"/>
          </p:cNvSpPr>
          <p:nvPr>
            <p:ph type="ftr" sz="quarter" idx="11"/>
          </p:nvPr>
        </p:nvSpPr>
        <p:spPr/>
        <p:txBody>
          <a:bodyPr/>
          <a:lstStyle/>
          <a:p>
            <a:endParaRPr lang="en-US">
              <a:solidFill>
                <a:srgbClr val="191B0E"/>
              </a:solidFill>
            </a:endParaRPr>
          </a:p>
        </p:txBody>
      </p:sp>
      <p:sp>
        <p:nvSpPr>
          <p:cNvPr id="5" name="Slide Number Placeholder 4"/>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617975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ED46B-6488-4BAE-A071-156FBBB038D8}" type="datetime1">
              <a:rPr lang="en-US" smtClean="0">
                <a:solidFill>
                  <a:srgbClr val="191B0E"/>
                </a:solidFill>
              </a:rPr>
              <a:t>1/29/2016</a:t>
            </a:fld>
            <a:endParaRPr lang="en-US">
              <a:solidFill>
                <a:srgbClr val="191B0E"/>
              </a:solidFill>
            </a:endParaRPr>
          </a:p>
        </p:txBody>
      </p:sp>
      <p:sp>
        <p:nvSpPr>
          <p:cNvPr id="3" name="Footer Placeholder 2"/>
          <p:cNvSpPr>
            <a:spLocks noGrp="1"/>
          </p:cNvSpPr>
          <p:nvPr>
            <p:ph type="ftr" sz="quarter" idx="11"/>
          </p:nvPr>
        </p:nvSpPr>
        <p:spPr/>
        <p:txBody>
          <a:bodyPr/>
          <a:lstStyle/>
          <a:p>
            <a:endParaRPr lang="en-US">
              <a:solidFill>
                <a:srgbClr val="191B0E"/>
              </a:solidFill>
            </a:endParaRPr>
          </a:p>
        </p:txBody>
      </p:sp>
      <p:sp>
        <p:nvSpPr>
          <p:cNvPr id="4" name="Slide Number Placeholder 3"/>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84412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09C616FF-1768-4988-AE92-772BE8FFAC50}"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960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BD0100-0B17-44D4-83B3-8CF7B3F76D6F}" type="datetime1">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4D725F-C8CB-4678-934C-ECE470D3B84E}" type="slidenum">
              <a:rPr lang="en-US" smtClean="0"/>
              <a:t>‹#›</a:t>
            </a:fld>
            <a:endParaRPr lang="en-US"/>
          </a:p>
        </p:txBody>
      </p:sp>
    </p:spTree>
    <p:extLst>
      <p:ext uri="{BB962C8B-B14F-4D97-AF65-F5344CB8AC3E}">
        <p14:creationId xmlns:p14="http://schemas.microsoft.com/office/powerpoint/2010/main" val="3484104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07381EE-508D-40BE-98A1-33348741B336}"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0861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8B2004-5DE2-406F-BE3F-5489D6E60855}"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006559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FC785C-B63F-46D5-BAA3-0461A3ECD514}"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504483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3C2CD9F8-6AA5-4CE9-945E-F7AAAA90C132}"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296431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6E8B9F-9958-4A17-BF2A-6DC7EA08764E}"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467755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82E2FE3-960A-4217-A273-EC4F35AA5EE0}" type="datetime1">
              <a:rPr lang="en-US" smtClean="0">
                <a:solidFill>
                  <a:srgbClr val="EFEDE3"/>
                </a:solidFill>
              </a:rPr>
              <a:t>1/29/2016</a:t>
            </a:fld>
            <a:endParaRPr lang="en-US">
              <a:solidFill>
                <a:srgbClr val="EFEDE3"/>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7A4D725F-C8CB-4678-934C-ECE470D3B84E}" type="slidenum">
              <a:rPr lang="en-US" smtClean="0">
                <a:solidFill>
                  <a:srgbClr val="EFEDE3"/>
                </a:solidFill>
              </a:rPr>
              <a:pPr/>
              <a:t>‹#›</a:t>
            </a:fld>
            <a:endParaRPr lang="en-US">
              <a:solidFill>
                <a:srgbClr val="EFEDE3"/>
              </a:solidFill>
            </a:endParaRP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56410435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4E158F-1BCC-4FC3-9085-31D49207AF4A}"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p:txBody>
          <a:bodyPr/>
          <a:lstStyle/>
          <a:p>
            <a:endParaRPr lang="en-US">
              <a:solidFill>
                <a:srgbClr val="191B0E"/>
              </a:solidFill>
            </a:endParaRPr>
          </a:p>
        </p:txBody>
      </p:sp>
      <p:sp>
        <p:nvSpPr>
          <p:cNvPr id="7" name="Slide Number Placeholder 6"/>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299204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AB7D96-37D3-40C3-8ACC-A437DB1BFEE4}" type="datetime1">
              <a:rPr lang="en-US" smtClean="0">
                <a:solidFill>
                  <a:srgbClr val="191B0E"/>
                </a:solidFill>
              </a:rPr>
              <a:t>1/29/2016</a:t>
            </a:fld>
            <a:endParaRPr lang="en-US">
              <a:solidFill>
                <a:srgbClr val="191B0E"/>
              </a:solidFill>
            </a:endParaRPr>
          </a:p>
        </p:txBody>
      </p:sp>
      <p:sp>
        <p:nvSpPr>
          <p:cNvPr id="8" name="Footer Placeholder 7"/>
          <p:cNvSpPr>
            <a:spLocks noGrp="1"/>
          </p:cNvSpPr>
          <p:nvPr>
            <p:ph type="ftr" sz="quarter" idx="11"/>
          </p:nvPr>
        </p:nvSpPr>
        <p:spPr/>
        <p:txBody>
          <a:bodyPr/>
          <a:lstStyle/>
          <a:p>
            <a:endParaRPr lang="en-US">
              <a:solidFill>
                <a:srgbClr val="191B0E"/>
              </a:solidFill>
            </a:endParaRPr>
          </a:p>
        </p:txBody>
      </p:sp>
      <p:sp>
        <p:nvSpPr>
          <p:cNvPr id="9" name="Slide Number Placeholder 8"/>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919665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31694B-948A-42B6-A89F-1F3A07881F36}" type="datetime1">
              <a:rPr lang="en-US" smtClean="0">
                <a:solidFill>
                  <a:srgbClr val="191B0E"/>
                </a:solidFill>
              </a:rPr>
              <a:t>1/29/2016</a:t>
            </a:fld>
            <a:endParaRPr lang="en-US">
              <a:solidFill>
                <a:srgbClr val="191B0E"/>
              </a:solidFill>
            </a:endParaRPr>
          </a:p>
        </p:txBody>
      </p:sp>
      <p:sp>
        <p:nvSpPr>
          <p:cNvPr id="4" name="Footer Placeholder 3"/>
          <p:cNvSpPr>
            <a:spLocks noGrp="1"/>
          </p:cNvSpPr>
          <p:nvPr>
            <p:ph type="ftr" sz="quarter" idx="11"/>
          </p:nvPr>
        </p:nvSpPr>
        <p:spPr/>
        <p:txBody>
          <a:bodyPr/>
          <a:lstStyle/>
          <a:p>
            <a:endParaRPr lang="en-US">
              <a:solidFill>
                <a:srgbClr val="191B0E"/>
              </a:solidFill>
            </a:endParaRPr>
          </a:p>
        </p:txBody>
      </p:sp>
      <p:sp>
        <p:nvSpPr>
          <p:cNvPr id="5" name="Slide Number Placeholder 4"/>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093659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88FE0-C9D3-4C8E-A21F-3936933CEA76}" type="datetime1">
              <a:rPr lang="en-US" smtClean="0">
                <a:solidFill>
                  <a:srgbClr val="191B0E"/>
                </a:solidFill>
              </a:rPr>
              <a:t>1/29/2016</a:t>
            </a:fld>
            <a:endParaRPr lang="en-US">
              <a:solidFill>
                <a:srgbClr val="191B0E"/>
              </a:solidFill>
            </a:endParaRPr>
          </a:p>
        </p:txBody>
      </p:sp>
      <p:sp>
        <p:nvSpPr>
          <p:cNvPr id="3" name="Footer Placeholder 2"/>
          <p:cNvSpPr>
            <a:spLocks noGrp="1"/>
          </p:cNvSpPr>
          <p:nvPr>
            <p:ph type="ftr" sz="quarter" idx="11"/>
          </p:nvPr>
        </p:nvSpPr>
        <p:spPr/>
        <p:txBody>
          <a:bodyPr/>
          <a:lstStyle/>
          <a:p>
            <a:endParaRPr lang="en-US">
              <a:solidFill>
                <a:srgbClr val="191B0E"/>
              </a:solidFill>
            </a:endParaRPr>
          </a:p>
        </p:txBody>
      </p:sp>
      <p:sp>
        <p:nvSpPr>
          <p:cNvPr id="4" name="Slide Number Placeholder 3"/>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29914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5C0221E9-98D4-4EB7-828A-BF90F613A34D}" type="datetime1">
              <a:rPr lang="en-US" smtClean="0"/>
              <a:t>1/29/2016</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7A4D725F-C8CB-4678-934C-ECE470D3B84E}"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6690908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26DEE067-BF9A-4EF4-8D21-488572CF6840}"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9705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0701977C-05B3-4057-8664-AC7E38672B6C}"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295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D3FD66-6AE7-47B2-8B02-D9A55ED5C313}"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596918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810FAE-3770-44E0-B74C-CB5A486E8C95}"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810485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C26C0F8-EBB4-4020-AB9A-12D4A0DA9DDE}"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59151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AA9EE2-5F83-4BF7-9CB0-65E29665ED00}"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236029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0E7AE69A-F703-48E0-AD7A-20E9A3129AB8}" type="datetime1">
              <a:rPr lang="en-US" smtClean="0">
                <a:solidFill>
                  <a:srgbClr val="EFEDE3"/>
                </a:solidFill>
              </a:rPr>
              <a:t>1/29/2016</a:t>
            </a:fld>
            <a:endParaRPr lang="en-US">
              <a:solidFill>
                <a:srgbClr val="EFEDE3"/>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7A4D725F-C8CB-4678-934C-ECE470D3B84E}" type="slidenum">
              <a:rPr lang="en-US" smtClean="0">
                <a:solidFill>
                  <a:srgbClr val="EFEDE3"/>
                </a:solidFill>
              </a:rPr>
              <a:pPr/>
              <a:t>‹#›</a:t>
            </a:fld>
            <a:endParaRPr lang="en-US">
              <a:solidFill>
                <a:srgbClr val="EFEDE3"/>
              </a:solidFill>
            </a:endParaRP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29033108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E3B518-7D9E-4953-B761-D293191B729C}"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p:txBody>
          <a:bodyPr/>
          <a:lstStyle/>
          <a:p>
            <a:endParaRPr lang="en-US">
              <a:solidFill>
                <a:srgbClr val="191B0E"/>
              </a:solidFill>
            </a:endParaRPr>
          </a:p>
        </p:txBody>
      </p:sp>
      <p:sp>
        <p:nvSpPr>
          <p:cNvPr id="7" name="Slide Number Placeholder 6"/>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4229166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67EC47-361A-4D6C-8EF4-F0541F489433}" type="datetime1">
              <a:rPr lang="en-US" smtClean="0">
                <a:solidFill>
                  <a:srgbClr val="191B0E"/>
                </a:solidFill>
              </a:rPr>
              <a:t>1/29/2016</a:t>
            </a:fld>
            <a:endParaRPr lang="en-US">
              <a:solidFill>
                <a:srgbClr val="191B0E"/>
              </a:solidFill>
            </a:endParaRPr>
          </a:p>
        </p:txBody>
      </p:sp>
      <p:sp>
        <p:nvSpPr>
          <p:cNvPr id="8" name="Footer Placeholder 7"/>
          <p:cNvSpPr>
            <a:spLocks noGrp="1"/>
          </p:cNvSpPr>
          <p:nvPr>
            <p:ph type="ftr" sz="quarter" idx="11"/>
          </p:nvPr>
        </p:nvSpPr>
        <p:spPr/>
        <p:txBody>
          <a:bodyPr/>
          <a:lstStyle/>
          <a:p>
            <a:endParaRPr lang="en-US">
              <a:solidFill>
                <a:srgbClr val="191B0E"/>
              </a:solidFill>
            </a:endParaRPr>
          </a:p>
        </p:txBody>
      </p:sp>
      <p:sp>
        <p:nvSpPr>
          <p:cNvPr id="9" name="Slide Number Placeholder 8"/>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946753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48D017-2D2D-4274-84BB-FA88B40A03F4}" type="datetime1">
              <a:rPr lang="en-US" smtClean="0">
                <a:solidFill>
                  <a:srgbClr val="191B0E"/>
                </a:solidFill>
              </a:rPr>
              <a:t>1/29/2016</a:t>
            </a:fld>
            <a:endParaRPr lang="en-US">
              <a:solidFill>
                <a:srgbClr val="191B0E"/>
              </a:solidFill>
            </a:endParaRPr>
          </a:p>
        </p:txBody>
      </p:sp>
      <p:sp>
        <p:nvSpPr>
          <p:cNvPr id="4" name="Footer Placeholder 3"/>
          <p:cNvSpPr>
            <a:spLocks noGrp="1"/>
          </p:cNvSpPr>
          <p:nvPr>
            <p:ph type="ftr" sz="quarter" idx="11"/>
          </p:nvPr>
        </p:nvSpPr>
        <p:spPr/>
        <p:txBody>
          <a:bodyPr/>
          <a:lstStyle/>
          <a:p>
            <a:endParaRPr lang="en-US">
              <a:solidFill>
                <a:srgbClr val="191B0E"/>
              </a:solidFill>
            </a:endParaRPr>
          </a:p>
        </p:txBody>
      </p:sp>
      <p:sp>
        <p:nvSpPr>
          <p:cNvPr id="5" name="Slide Number Placeholder 4"/>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16097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3DA37B5-0AC0-4971-9E31-AE16A53AD3B6}" type="datetime1">
              <a:rPr lang="en-US" smtClean="0"/>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4D725F-C8CB-4678-934C-ECE470D3B84E}" type="slidenum">
              <a:rPr lang="en-US" smtClean="0"/>
              <a:t>‹#›</a:t>
            </a:fld>
            <a:endParaRPr lang="en-US"/>
          </a:p>
        </p:txBody>
      </p:sp>
    </p:spTree>
    <p:extLst>
      <p:ext uri="{BB962C8B-B14F-4D97-AF65-F5344CB8AC3E}">
        <p14:creationId xmlns:p14="http://schemas.microsoft.com/office/powerpoint/2010/main" val="2813304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2403B-6238-4340-90C2-A204F42C4D26}" type="datetime1">
              <a:rPr lang="en-US" smtClean="0">
                <a:solidFill>
                  <a:srgbClr val="191B0E"/>
                </a:solidFill>
              </a:rPr>
              <a:t>1/29/2016</a:t>
            </a:fld>
            <a:endParaRPr lang="en-US">
              <a:solidFill>
                <a:srgbClr val="191B0E"/>
              </a:solidFill>
            </a:endParaRPr>
          </a:p>
        </p:txBody>
      </p:sp>
      <p:sp>
        <p:nvSpPr>
          <p:cNvPr id="3" name="Footer Placeholder 2"/>
          <p:cNvSpPr>
            <a:spLocks noGrp="1"/>
          </p:cNvSpPr>
          <p:nvPr>
            <p:ph type="ftr" sz="quarter" idx="11"/>
          </p:nvPr>
        </p:nvSpPr>
        <p:spPr/>
        <p:txBody>
          <a:bodyPr/>
          <a:lstStyle/>
          <a:p>
            <a:endParaRPr lang="en-US">
              <a:solidFill>
                <a:srgbClr val="191B0E"/>
              </a:solidFill>
            </a:endParaRPr>
          </a:p>
        </p:txBody>
      </p:sp>
      <p:sp>
        <p:nvSpPr>
          <p:cNvPr id="4" name="Slide Number Placeholder 3"/>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453334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2D0FB7D6-6762-4266-802C-8019953F5AC5}"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40737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55870E78-7D5D-4B8F-B96F-FCB085086FE3}" type="datetime1">
              <a:rPr lang="en-US" smtClean="0">
                <a:solidFill>
                  <a:srgbClr val="191B0E"/>
                </a:solidFill>
              </a:rPr>
              <a:t>1/29/2016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8451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838420-58B4-4273-8585-628D15B3ACB5}"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408469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504DE0-DC97-49C0-80A7-B09E9C319219}"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681028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5"/>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ACE61D1-DF7C-4D51-92EA-561C2103984D}" type="datetime1">
              <a:rPr lang="en-US" smtClean="0">
                <a:solidFill>
                  <a:prstClr val="black"/>
                </a:solidFill>
              </a:rPr>
              <a:t>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3491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1143001"/>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5"/>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C439ED-974F-4636-84A2-22E52F62368F}" type="datetime1">
              <a:rPr lang="en-US" smtClean="0">
                <a:solidFill>
                  <a:prstClr val="black"/>
                </a:solidFill>
              </a:rPr>
              <a:t>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5587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3B22E1-0C0E-49CD-A3E2-23CDE4972261}" type="datetime1">
              <a:rPr lang="en-US" smtClean="0">
                <a:solidFill>
                  <a:prstClr val="black"/>
                </a:solidFill>
              </a:rPr>
              <a:t>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21789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1143001"/>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EB8D1F-A649-4532-97E4-9F85E3D8FAD5}" type="datetime1">
              <a:rPr lang="en-US" smtClean="0">
                <a:solidFill>
                  <a:prstClr val="black"/>
                </a:solidFill>
              </a:rPr>
              <a:t>1/29/2016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32044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1143001"/>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71EB294-BBB1-49BE-85BA-B5D25D627DF6}" type="datetime1">
              <a:rPr lang="en-US" smtClean="0">
                <a:solidFill>
                  <a:prstClr val="black"/>
                </a:solidFill>
              </a:rPr>
              <a:t>1/29/2016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2276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9B0E477-49F3-4CE5-9522-2742724A295B}" type="datetime1">
              <a:rPr lang="en-US" smtClean="0"/>
              <a:t>1/29/2016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4D725F-C8CB-4678-934C-ECE470D3B84E}" type="slidenum">
              <a:rPr lang="en-US" smtClean="0"/>
              <a:t>‹#›</a:t>
            </a:fld>
            <a:endParaRPr lang="en-US"/>
          </a:p>
        </p:txBody>
      </p:sp>
    </p:spTree>
    <p:extLst>
      <p:ext uri="{BB962C8B-B14F-4D97-AF65-F5344CB8AC3E}">
        <p14:creationId xmlns:p14="http://schemas.microsoft.com/office/powerpoint/2010/main" val="2100995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1143001"/>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24CAA70-1F4F-4965-9F44-E31A6F5C0021}" type="datetime1">
              <a:rPr lang="en-US" smtClean="0">
                <a:solidFill>
                  <a:prstClr val="black"/>
                </a:solidFill>
              </a:rPr>
              <a:t>1/29/2016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1830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6C1AF49-6321-4D31-949D-21A65FD36638}" type="datetime1">
              <a:rPr lang="en-US" smtClean="0">
                <a:solidFill>
                  <a:prstClr val="black"/>
                </a:solidFill>
              </a:rPr>
              <a:t>1/29/2016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6915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5"/>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136F8C-ECC4-4A1F-B1F9-0F73EAD3238A}" type="datetime1">
              <a:rPr lang="en-US" smtClean="0">
                <a:solidFill>
                  <a:prstClr val="black"/>
                </a:solidFill>
              </a:rPr>
              <a:t>1/29/2016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9015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81C641D-536F-45EC-BB7A-704D2BB8754C}" type="datetime1">
              <a:rPr lang="en-US" smtClean="0">
                <a:solidFill>
                  <a:prstClr val="black"/>
                </a:solidFill>
              </a:rPr>
              <a:t>1/29/2016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7754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1143001"/>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5"/>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7EA6B1-4C98-41E1-AC9A-984F21C13AD8}" type="datetime1">
              <a:rPr lang="en-US" smtClean="0">
                <a:solidFill>
                  <a:prstClr val="black"/>
                </a:solidFill>
              </a:rPr>
              <a:t>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0085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93B2D9-6C47-4A1A-87F8-49F8755DB65F}" type="datetime1">
              <a:rPr lang="en-US" smtClean="0">
                <a:solidFill>
                  <a:prstClr val="black"/>
                </a:solidFill>
              </a:rPr>
              <a:t>1/29/2016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FCA33FF-BCE8-4394-9687-16475761461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6826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5BB5A7-904D-44F3-84AB-6AA00F5F1E27}" type="datetime1">
              <a:rPr lang="en-US" smtClean="0"/>
              <a:t>1/29/2016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4D725F-C8CB-4678-934C-ECE470D3B84E}" type="slidenum">
              <a:rPr lang="en-US" smtClean="0"/>
              <a:t>‹#›</a:t>
            </a:fld>
            <a:endParaRPr lang="en-US"/>
          </a:p>
        </p:txBody>
      </p:sp>
    </p:spTree>
    <p:extLst>
      <p:ext uri="{BB962C8B-B14F-4D97-AF65-F5344CB8AC3E}">
        <p14:creationId xmlns:p14="http://schemas.microsoft.com/office/powerpoint/2010/main" val="121773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A2BFE-8C08-45FF-9BAA-CB70809C0F88}" type="datetime1">
              <a:rPr lang="en-US" smtClean="0"/>
              <a:t>1/29/2016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4D725F-C8CB-4678-934C-ECE470D3B84E}" type="slidenum">
              <a:rPr lang="en-US" smtClean="0"/>
              <a:t>‹#›</a:t>
            </a:fld>
            <a:endParaRPr lang="en-US"/>
          </a:p>
        </p:txBody>
      </p:sp>
    </p:spTree>
    <p:extLst>
      <p:ext uri="{BB962C8B-B14F-4D97-AF65-F5344CB8AC3E}">
        <p14:creationId xmlns:p14="http://schemas.microsoft.com/office/powerpoint/2010/main" val="96437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FA31032-38B5-4754-AEB1-B727EE4818C3}" type="datetime1">
              <a:rPr lang="en-US" smtClean="0"/>
              <a:t>1/29/2016</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4D725F-C8CB-4678-934C-ECE470D3B84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9269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4CC3F467-0595-4EED-930A-1F591D92D04F}" type="datetime1">
              <a:rPr lang="en-US" smtClean="0"/>
              <a:t>1/29/2016</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7A4D725F-C8CB-4678-934C-ECE470D3B84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236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D1C4B31C-03D8-43C0-81DE-1754A473545D}" type="datetime1">
              <a:rPr lang="en-US" smtClean="0"/>
              <a:t>1/29/2016</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7A4D725F-C8CB-4678-934C-ECE470D3B84E}" type="slidenum">
              <a:rPr lang="en-US" smtClean="0"/>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56680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963A005D-AA9F-42B6-B778-3369DDF0EBD8}"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5954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DB19A8AE-1482-4103-A48A-35FCDB045D9F}"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76546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B3A292E6-E726-474B-A1C6-C12E0C04222C}" type="datetime1">
              <a:rPr lang="en-US" smtClean="0">
                <a:solidFill>
                  <a:srgbClr val="191B0E"/>
                </a:solidFill>
              </a:rPr>
              <a:t>1/29/2016</a:t>
            </a:fld>
            <a:endParaRPr lang="en-US">
              <a:solidFill>
                <a:srgbClr val="191B0E"/>
              </a:solidFill>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7A4D725F-C8CB-4678-934C-ECE470D3B84E}" type="slidenum">
              <a:rPr lang="en-US" smtClean="0">
                <a:solidFill>
                  <a:srgbClr val="191B0E"/>
                </a:solidFill>
              </a:rPr>
              <a:pPr/>
              <a:t>‹#›</a:t>
            </a:fld>
            <a:endParaRPr lang="en-US">
              <a:solidFill>
                <a:srgbClr val="191B0E"/>
              </a:solidFill>
            </a:endParaRP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29703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ltMeck OTF color logo.jpe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924800" y="5867400"/>
            <a:ext cx="990600" cy="676394"/>
          </a:xfrm>
          <a:prstGeom prst="rect">
            <a:avLst/>
          </a:prstGeom>
        </p:spPr>
      </p:pic>
    </p:spTree>
    <p:extLst>
      <p:ext uri="{BB962C8B-B14F-4D97-AF65-F5344CB8AC3E}">
        <p14:creationId xmlns:p14="http://schemas.microsoft.com/office/powerpoint/2010/main" val="11126565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5.wdp"/><Relationship Id="rId3" Type="http://schemas.openxmlformats.org/officeDocument/2006/relationships/image" Target="../media/image35.png"/><Relationship Id="rId7" Type="http://schemas.microsoft.com/office/2007/relationships/hdphoto" Target="../media/hdphoto2.wdp"/><Relationship Id="rId12"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6.png"/><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3.wdp"/><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5.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42.emf"/><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51.xml"/><Relationship Id="rId5" Type="http://schemas.openxmlformats.org/officeDocument/2006/relationships/image" Target="../media/image73.jpg"/><Relationship Id="rId4" Type="http://schemas.openxmlformats.org/officeDocument/2006/relationships/image" Target="../media/image72.jp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51.xml"/><Relationship Id="rId5" Type="http://schemas.openxmlformats.org/officeDocument/2006/relationships/image" Target="../media/image77.jpeg"/><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chart" Target="../charts/chart8.xml"/></Relationships>
</file>

<file path=ppt/slides/_rels/slide4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98.jp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60.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2474254"/>
            <a:ext cx="6270922" cy="2098226"/>
          </a:xfrm>
        </p:spPr>
        <p:txBody>
          <a:bodyPr/>
          <a:lstStyle/>
          <a:p>
            <a:r>
              <a:rPr lang="en-US" smtClean="0"/>
              <a:t>Charlotte</a:t>
            </a:r>
            <a:r>
              <a:rPr lang="en-US" dirty="0" smtClean="0"/>
              <a:t>: </a:t>
            </a:r>
            <a:r>
              <a:rPr lang="en-US" sz="4800" dirty="0" smtClean="0"/>
              <a:t>Reflections and Opportunities</a:t>
            </a:r>
            <a:endParaRPr lang="en-US" sz="4800" dirty="0"/>
          </a:p>
        </p:txBody>
      </p:sp>
      <p:sp>
        <p:nvSpPr>
          <p:cNvPr id="3" name="Subtitle 2"/>
          <p:cNvSpPr>
            <a:spLocks noGrp="1"/>
          </p:cNvSpPr>
          <p:nvPr>
            <p:ph type="subTitle" idx="1"/>
          </p:nvPr>
        </p:nvSpPr>
        <p:spPr>
          <a:xfrm>
            <a:off x="2009930" y="4642080"/>
            <a:ext cx="5123755" cy="1086237"/>
          </a:xfrm>
        </p:spPr>
        <p:txBody>
          <a:bodyPr/>
          <a:lstStyle/>
          <a:p>
            <a:r>
              <a:rPr lang="en-US" dirty="0" smtClean="0"/>
              <a:t>January 28, 2016</a:t>
            </a:r>
          </a:p>
          <a:p>
            <a:r>
              <a:rPr lang="en-US" dirty="0" smtClean="0"/>
              <a:t>Dr. Owen J. Furuseth</a:t>
            </a:r>
            <a:endParaRPr lang="en-US" dirty="0"/>
          </a:p>
        </p:txBody>
      </p:sp>
    </p:spTree>
    <p:extLst>
      <p:ext uri="{BB962C8B-B14F-4D97-AF65-F5344CB8AC3E}">
        <p14:creationId xmlns:p14="http://schemas.microsoft.com/office/powerpoint/2010/main" val="902738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699" y="685800"/>
            <a:ext cx="7393405" cy="1485900"/>
          </a:xfrm>
        </p:spPr>
        <p:txBody>
          <a:bodyPr>
            <a:normAutofit/>
          </a:bodyPr>
          <a:lstStyle/>
          <a:p>
            <a:r>
              <a:rPr lang="en-US" dirty="0" smtClean="0"/>
              <a:t>Innovative investments</a:t>
            </a:r>
            <a:endParaRPr lang="en-US" dirty="0"/>
          </a:p>
        </p:txBody>
      </p:sp>
      <p:sp>
        <p:nvSpPr>
          <p:cNvPr id="3" name="Content Placeholder 2"/>
          <p:cNvSpPr>
            <a:spLocks noGrp="1"/>
          </p:cNvSpPr>
          <p:nvPr>
            <p:ph idx="1"/>
          </p:nvPr>
        </p:nvSpPr>
        <p:spPr>
          <a:xfrm>
            <a:off x="1069618" y="1584054"/>
            <a:ext cx="6831932" cy="4034849"/>
          </a:xfrm>
        </p:spPr>
        <p:txBody>
          <a:bodyPr>
            <a:normAutofit/>
          </a:bodyPr>
          <a:lstStyle/>
          <a:p>
            <a:r>
              <a:rPr lang="en-US" sz="2400" dirty="0" smtClean="0"/>
              <a:t>722 firms invested </a:t>
            </a:r>
            <a:r>
              <a:rPr lang="en-US" sz="2400" b="1" dirty="0" smtClean="0"/>
              <a:t>$712 million </a:t>
            </a:r>
            <a:r>
              <a:rPr lang="en-US" sz="2400" dirty="0" smtClean="0"/>
              <a:t>in Charlotte-Mecklenburg through three quarters in 2015, adding </a:t>
            </a:r>
            <a:r>
              <a:rPr lang="en-US" sz="2400" b="1" dirty="0" smtClean="0"/>
              <a:t>6,406 jobs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171" y="4167911"/>
            <a:ext cx="2570608" cy="960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2475" y="5370406"/>
            <a:ext cx="1824027" cy="1060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963" y="3038566"/>
            <a:ext cx="2464916" cy="886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0898" y="4852944"/>
            <a:ext cx="2536922" cy="1100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2148" y="3620087"/>
            <a:ext cx="2475914" cy="9432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5513442" y="6192680"/>
            <a:ext cx="2729239" cy="476230"/>
          </a:xfrm>
          <a:prstGeom prst="rect">
            <a:avLst/>
          </a:prstGeom>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smtClean="0">
                <a:latin typeface="Verdana" panose="020B0604030504040204" pitchFamily="34" charset="0"/>
                <a:ea typeface="Verdana" panose="020B0604030504040204" pitchFamily="34" charset="0"/>
                <a:cs typeface="Verdana" panose="020B0604030504040204" pitchFamily="34" charset="0"/>
              </a:rPr>
              <a:t>Source: Charlotte Chamber of Commerce</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fld id="{7A4D725F-C8CB-4678-934C-ECE470D3B84E}" type="slidenum">
              <a:rPr lang="en-US" smtClean="0"/>
              <a:t>10</a:t>
            </a:fld>
            <a:endParaRPr lang="en-US"/>
          </a:p>
        </p:txBody>
      </p:sp>
    </p:spTree>
    <p:extLst>
      <p:ext uri="{BB962C8B-B14F-4D97-AF65-F5344CB8AC3E}">
        <p14:creationId xmlns:p14="http://schemas.microsoft.com/office/powerpoint/2010/main" val="2209218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524750" cy="1485900"/>
          </a:xfrm>
        </p:spPr>
        <p:txBody>
          <a:bodyPr>
            <a:normAutofit fontScale="90000"/>
          </a:bodyPr>
          <a:lstStyle/>
          <a:p>
            <a:r>
              <a:rPr lang="en-US" dirty="0"/>
              <a:t>Residential development trends: urban, mixed-use and multi-family</a:t>
            </a:r>
          </a:p>
        </p:txBody>
      </p:sp>
      <p:grpSp>
        <p:nvGrpSpPr>
          <p:cNvPr id="5" name="Group 4"/>
          <p:cNvGrpSpPr/>
          <p:nvPr/>
        </p:nvGrpSpPr>
        <p:grpSpPr>
          <a:xfrm>
            <a:off x="7141547" y="2880360"/>
            <a:ext cx="1645920" cy="548640"/>
            <a:chOff x="88392" y="1540"/>
            <a:chExt cx="1518662" cy="442278"/>
          </a:xfrm>
        </p:grpSpPr>
        <p:sp>
          <p:nvSpPr>
            <p:cNvPr id="22" name="Round Same Side Corner Rectangle 21"/>
            <p:cNvSpPr/>
            <p:nvPr/>
          </p:nvSpPr>
          <p:spPr>
            <a:xfrm>
              <a:off x="88392" y="1540"/>
              <a:ext cx="1518662" cy="442278"/>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sp>
        <p:sp>
          <p:nvSpPr>
            <p:cNvPr id="23" name="Round Same Side Corner Rectangle 4"/>
            <p:cNvSpPr/>
            <p:nvPr/>
          </p:nvSpPr>
          <p:spPr>
            <a:xfrm>
              <a:off x="109986" y="23134"/>
              <a:ext cx="1475474" cy="420684"/>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1910" tIns="41910" rIns="41910" bIns="41910" numCol="1" spcCol="1270" anchor="ctr" anchorCtr="0">
              <a:noAutofit/>
            </a:bodyPr>
            <a:lstStyle/>
            <a:p>
              <a:pPr algn="r" defTabSz="977900">
                <a:lnSpc>
                  <a:spcPct val="90000"/>
                </a:lnSpc>
                <a:spcBef>
                  <a:spcPct val="0"/>
                </a:spcBef>
                <a:spcAft>
                  <a:spcPct val="35000"/>
                </a:spcAft>
              </a:pPr>
              <a:r>
                <a:rPr lang="en-US" sz="2100" dirty="0">
                  <a:solidFill>
                    <a:prstClr val="white"/>
                  </a:solidFill>
                </a:rPr>
                <a:t>529</a:t>
              </a:r>
            </a:p>
          </p:txBody>
        </p:sp>
      </p:grpSp>
      <p:grpSp>
        <p:nvGrpSpPr>
          <p:cNvPr id="9" name="Group 8"/>
          <p:cNvGrpSpPr/>
          <p:nvPr/>
        </p:nvGrpSpPr>
        <p:grpSpPr>
          <a:xfrm>
            <a:off x="7141547" y="3505200"/>
            <a:ext cx="1645920" cy="548640"/>
            <a:chOff x="88392" y="1883164"/>
            <a:chExt cx="1518662" cy="442278"/>
          </a:xfrm>
        </p:grpSpPr>
        <p:sp>
          <p:nvSpPr>
            <p:cNvPr id="16" name="Round Same Side Corner Rectangle 15"/>
            <p:cNvSpPr/>
            <p:nvPr/>
          </p:nvSpPr>
          <p:spPr>
            <a:xfrm>
              <a:off x="88392" y="1883164"/>
              <a:ext cx="1518662" cy="442278"/>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sp>
        <p:sp>
          <p:nvSpPr>
            <p:cNvPr id="17" name="Round Same Side Corner Rectangle 10"/>
            <p:cNvSpPr/>
            <p:nvPr/>
          </p:nvSpPr>
          <p:spPr>
            <a:xfrm>
              <a:off x="109986" y="1904758"/>
              <a:ext cx="1475474" cy="420684"/>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38100" tIns="38100" rIns="38100" bIns="38100" numCol="1" spcCol="1270" anchor="ctr" anchorCtr="0">
              <a:noAutofit/>
            </a:bodyPr>
            <a:lstStyle/>
            <a:p>
              <a:pPr algn="r" defTabSz="889000">
                <a:lnSpc>
                  <a:spcPct val="90000"/>
                </a:lnSpc>
                <a:spcBef>
                  <a:spcPct val="0"/>
                </a:spcBef>
                <a:spcAft>
                  <a:spcPct val="35000"/>
                </a:spcAft>
              </a:pPr>
              <a:r>
                <a:rPr lang="en-US" sz="2100" dirty="0">
                  <a:solidFill>
                    <a:prstClr val="white"/>
                  </a:solidFill>
                </a:rPr>
                <a:t>5,269</a:t>
              </a:r>
            </a:p>
          </p:txBody>
        </p:sp>
      </p:grpSp>
      <p:grpSp>
        <p:nvGrpSpPr>
          <p:cNvPr id="10" name="Group 9"/>
          <p:cNvGrpSpPr/>
          <p:nvPr/>
        </p:nvGrpSpPr>
        <p:grpSpPr>
          <a:xfrm>
            <a:off x="7141546" y="4228339"/>
            <a:ext cx="1645920" cy="548640"/>
            <a:chOff x="88392" y="2510372"/>
            <a:chExt cx="1518662" cy="442278"/>
          </a:xfrm>
        </p:grpSpPr>
        <p:sp>
          <p:nvSpPr>
            <p:cNvPr id="14" name="Round Same Side Corner Rectangle 13"/>
            <p:cNvSpPr/>
            <p:nvPr/>
          </p:nvSpPr>
          <p:spPr>
            <a:xfrm>
              <a:off x="88392" y="2510372"/>
              <a:ext cx="1518662" cy="442278"/>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sp>
        <p:sp>
          <p:nvSpPr>
            <p:cNvPr id="15" name="Round Same Side Corner Rectangle 12"/>
            <p:cNvSpPr/>
            <p:nvPr/>
          </p:nvSpPr>
          <p:spPr>
            <a:xfrm>
              <a:off x="109986" y="2531966"/>
              <a:ext cx="1475474" cy="420684"/>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36195" tIns="36195" rIns="36195" bIns="36195" numCol="1" spcCol="1270" anchor="ctr" anchorCtr="0">
              <a:noAutofit/>
            </a:bodyPr>
            <a:lstStyle/>
            <a:p>
              <a:pPr algn="r" defTabSz="844550">
                <a:lnSpc>
                  <a:spcPct val="90000"/>
                </a:lnSpc>
                <a:spcBef>
                  <a:spcPct val="0"/>
                </a:spcBef>
                <a:spcAft>
                  <a:spcPct val="35000"/>
                </a:spcAft>
              </a:pPr>
              <a:r>
                <a:rPr lang="en-US" sz="2100" dirty="0" smtClean="0">
                  <a:solidFill>
                    <a:prstClr val="white"/>
                  </a:solidFill>
                </a:rPr>
                <a:t>2,697</a:t>
              </a:r>
              <a:endParaRPr lang="en-US" sz="2100" dirty="0">
                <a:solidFill>
                  <a:prstClr val="white"/>
                </a:solidFill>
              </a:endParaRPr>
            </a:p>
          </p:txBody>
        </p:sp>
      </p:grpSp>
      <p:grpSp>
        <p:nvGrpSpPr>
          <p:cNvPr id="11" name="Group 10"/>
          <p:cNvGrpSpPr/>
          <p:nvPr/>
        </p:nvGrpSpPr>
        <p:grpSpPr>
          <a:xfrm>
            <a:off x="7150572" y="4962288"/>
            <a:ext cx="1645920" cy="548640"/>
            <a:chOff x="88392" y="3137580"/>
            <a:chExt cx="1518662" cy="442278"/>
          </a:xfrm>
        </p:grpSpPr>
        <p:sp>
          <p:nvSpPr>
            <p:cNvPr id="12" name="Round Same Side Corner Rectangle 11"/>
            <p:cNvSpPr/>
            <p:nvPr/>
          </p:nvSpPr>
          <p:spPr>
            <a:xfrm>
              <a:off x="88392" y="3137580"/>
              <a:ext cx="1518662" cy="442278"/>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sp>
        <p:sp>
          <p:nvSpPr>
            <p:cNvPr id="13" name="Round Same Side Corner Rectangle 14"/>
            <p:cNvSpPr/>
            <p:nvPr/>
          </p:nvSpPr>
          <p:spPr>
            <a:xfrm>
              <a:off x="109986" y="3159174"/>
              <a:ext cx="1475474" cy="420684"/>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34290" tIns="34290" rIns="34290" bIns="34290" numCol="1" spcCol="1270" anchor="ctr" anchorCtr="0">
              <a:noAutofit/>
            </a:bodyPr>
            <a:lstStyle/>
            <a:p>
              <a:pPr algn="r" defTabSz="800100">
                <a:lnSpc>
                  <a:spcPct val="90000"/>
                </a:lnSpc>
                <a:spcBef>
                  <a:spcPct val="0"/>
                </a:spcBef>
                <a:spcAft>
                  <a:spcPct val="35000"/>
                </a:spcAft>
              </a:pPr>
              <a:r>
                <a:rPr lang="en-US" sz="2100" dirty="0" smtClean="0">
                  <a:solidFill>
                    <a:prstClr val="white"/>
                  </a:solidFill>
                </a:rPr>
                <a:t>4,164</a:t>
              </a:r>
              <a:endParaRPr lang="en-US" sz="2100" dirty="0">
                <a:solidFill>
                  <a:prstClr val="white"/>
                </a:solidFill>
              </a:endParaRPr>
            </a:p>
          </p:txBody>
        </p:sp>
      </p:grpSp>
      <p:grpSp>
        <p:nvGrpSpPr>
          <p:cNvPr id="24" name="Group 23"/>
          <p:cNvGrpSpPr/>
          <p:nvPr/>
        </p:nvGrpSpPr>
        <p:grpSpPr>
          <a:xfrm>
            <a:off x="578626" y="2100684"/>
            <a:ext cx="2088373" cy="548640"/>
            <a:chOff x="88392" y="1540"/>
            <a:chExt cx="1518662" cy="442278"/>
          </a:xfrm>
        </p:grpSpPr>
        <p:sp>
          <p:nvSpPr>
            <p:cNvPr id="25" name="Round Same Side Corner Rectangle 24"/>
            <p:cNvSpPr/>
            <p:nvPr/>
          </p:nvSpPr>
          <p:spPr>
            <a:xfrm>
              <a:off x="88392" y="1540"/>
              <a:ext cx="1518662" cy="442278"/>
            </a:xfrm>
            <a:prstGeom prst="round2SameRect">
              <a:avLst>
                <a:gd name="adj1" fmla="val 16670"/>
                <a:gd name="adj2" fmla="val 0"/>
              </a:avLst>
            </a:prstGeom>
            <a:ln>
              <a:noFill/>
            </a:ln>
          </p:spPr>
          <p:style>
            <a:lnRef idx="2">
              <a:schemeClr val="accent2">
                <a:shade val="50000"/>
              </a:schemeClr>
            </a:lnRef>
            <a:fillRef idx="1">
              <a:schemeClr val="accent2"/>
            </a:fillRef>
            <a:effectRef idx="0">
              <a:schemeClr val="accent2"/>
            </a:effectRef>
            <a:fontRef idx="minor">
              <a:schemeClr val="lt1"/>
            </a:fontRef>
          </p:style>
        </p:sp>
        <p:sp>
          <p:nvSpPr>
            <p:cNvPr id="26" name="Round Same Side Corner Rectangle 4"/>
            <p:cNvSpPr/>
            <p:nvPr/>
          </p:nvSpPr>
          <p:spPr>
            <a:xfrm>
              <a:off x="109986" y="23134"/>
              <a:ext cx="1475474" cy="42068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1910" tIns="41910" rIns="41910" bIns="41910" numCol="1" spcCol="1270" anchor="ctr" anchorCtr="0">
              <a:noAutofit/>
            </a:bodyPr>
            <a:lstStyle/>
            <a:p>
              <a:pPr defTabSz="977900">
                <a:lnSpc>
                  <a:spcPct val="90000"/>
                </a:lnSpc>
                <a:spcBef>
                  <a:spcPct val="0"/>
                </a:spcBef>
                <a:spcAft>
                  <a:spcPct val="35000"/>
                </a:spcAft>
              </a:pPr>
              <a:r>
                <a:rPr lang="en-US" sz="2400" b="1" dirty="0">
                  <a:solidFill>
                    <a:sysClr val="windowText" lastClr="000000"/>
                  </a:solidFill>
                </a:rPr>
                <a:t>FY </a:t>
              </a:r>
              <a:r>
                <a:rPr lang="en-US" sz="2400" b="1" dirty="0" smtClean="0">
                  <a:solidFill>
                    <a:sysClr val="windowText" lastClr="000000"/>
                  </a:solidFill>
                </a:rPr>
                <a:t>11 </a:t>
              </a:r>
              <a:r>
                <a:rPr lang="en-US" sz="2400" b="1" dirty="0">
                  <a:solidFill>
                    <a:sysClr val="windowText" lastClr="000000"/>
                  </a:solidFill>
                </a:rPr>
                <a:t>– FY </a:t>
              </a:r>
              <a:r>
                <a:rPr lang="en-US" sz="2400" b="1" dirty="0" smtClean="0">
                  <a:solidFill>
                    <a:sysClr val="windowText" lastClr="000000"/>
                  </a:solidFill>
                </a:rPr>
                <a:t>15</a:t>
              </a:r>
              <a:endParaRPr lang="en-US" sz="2400" b="1" dirty="0">
                <a:solidFill>
                  <a:sysClr val="windowText" lastClr="000000"/>
                </a:solidFill>
              </a:endParaRPr>
            </a:p>
          </p:txBody>
        </p:sp>
      </p:grpSp>
      <p:grpSp>
        <p:nvGrpSpPr>
          <p:cNvPr id="27" name="Group 26"/>
          <p:cNvGrpSpPr/>
          <p:nvPr/>
        </p:nvGrpSpPr>
        <p:grpSpPr>
          <a:xfrm>
            <a:off x="6663447" y="2079090"/>
            <a:ext cx="2124020" cy="548640"/>
            <a:chOff x="88392" y="1540"/>
            <a:chExt cx="1518662" cy="442278"/>
          </a:xfrm>
        </p:grpSpPr>
        <p:sp>
          <p:nvSpPr>
            <p:cNvPr id="28" name="Round Same Side Corner Rectangle 27"/>
            <p:cNvSpPr/>
            <p:nvPr/>
          </p:nvSpPr>
          <p:spPr>
            <a:xfrm>
              <a:off x="88392" y="1540"/>
              <a:ext cx="1518662" cy="442278"/>
            </a:xfrm>
            <a:prstGeom prst="round2SameRect">
              <a:avLst>
                <a:gd name="adj1" fmla="val 16670"/>
                <a:gd name="adj2" fmla="val 0"/>
              </a:avLst>
            </a:prstGeom>
            <a:ln>
              <a:noFill/>
            </a:ln>
          </p:spPr>
          <p:style>
            <a:lnRef idx="2">
              <a:schemeClr val="accent5">
                <a:shade val="50000"/>
              </a:schemeClr>
            </a:lnRef>
            <a:fillRef idx="1">
              <a:schemeClr val="accent5"/>
            </a:fillRef>
            <a:effectRef idx="0">
              <a:schemeClr val="accent5"/>
            </a:effectRef>
            <a:fontRef idx="minor">
              <a:schemeClr val="lt1"/>
            </a:fontRef>
          </p:style>
        </p:sp>
        <p:sp>
          <p:nvSpPr>
            <p:cNvPr id="29" name="Round Same Side Corner Rectangle 4"/>
            <p:cNvSpPr/>
            <p:nvPr/>
          </p:nvSpPr>
          <p:spPr>
            <a:xfrm>
              <a:off x="109986" y="23134"/>
              <a:ext cx="1475474" cy="42068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1910" tIns="41910" rIns="41910" bIns="41910" numCol="1" spcCol="1270" anchor="ctr" anchorCtr="0">
              <a:noAutofit/>
            </a:bodyPr>
            <a:lstStyle/>
            <a:p>
              <a:pPr algn="r" defTabSz="977900">
                <a:lnSpc>
                  <a:spcPct val="90000"/>
                </a:lnSpc>
                <a:spcBef>
                  <a:spcPct val="0"/>
                </a:spcBef>
                <a:spcAft>
                  <a:spcPct val="35000"/>
                </a:spcAft>
              </a:pPr>
              <a:r>
                <a:rPr lang="en-US" sz="2400" b="1" dirty="0">
                  <a:solidFill>
                    <a:prstClr val="white"/>
                  </a:solidFill>
                </a:rPr>
                <a:t>CY 2015</a:t>
              </a:r>
            </a:p>
          </p:txBody>
        </p:sp>
      </p:grpSp>
      <p:graphicFrame>
        <p:nvGraphicFramePr>
          <p:cNvPr id="32" name="Content Placeholder 31"/>
          <p:cNvGraphicFramePr>
            <a:graphicFrameLocks noGrp="1"/>
          </p:cNvGraphicFramePr>
          <p:nvPr>
            <p:ph idx="1"/>
            <p:extLst>
              <p:ext uri="{D42A27DB-BD31-4B8C-83A1-F6EECF244321}">
                <p14:modId xmlns:p14="http://schemas.microsoft.com/office/powerpoint/2010/main" val="990156683"/>
              </p:ext>
            </p:extLst>
          </p:nvPr>
        </p:nvGraphicFramePr>
        <p:xfrm>
          <a:off x="1814377" y="2727988"/>
          <a:ext cx="5653223" cy="3596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Round Same Side Corner Rectangle 8"/>
          <p:cNvSpPr/>
          <p:nvPr/>
        </p:nvSpPr>
        <p:spPr>
          <a:xfrm>
            <a:off x="7141545" y="5699760"/>
            <a:ext cx="1645920" cy="548640"/>
          </a:xfrm>
          <a:prstGeom prst="round2Diag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0005" tIns="40005" rIns="40005" bIns="40005" numCol="1" spcCol="1270" anchor="ctr" anchorCtr="0">
            <a:noAutofit/>
          </a:bodyPr>
          <a:lstStyle/>
          <a:p>
            <a:pPr algn="r" defTabSz="933450">
              <a:lnSpc>
                <a:spcPct val="90000"/>
              </a:lnSpc>
              <a:spcBef>
                <a:spcPct val="0"/>
              </a:spcBef>
              <a:spcAft>
                <a:spcPct val="35000"/>
              </a:spcAft>
            </a:pPr>
            <a:r>
              <a:rPr lang="en-US" sz="2100" dirty="0">
                <a:solidFill>
                  <a:prstClr val="white"/>
                </a:solidFill>
              </a:rPr>
              <a:t>125</a:t>
            </a:r>
          </a:p>
        </p:txBody>
      </p:sp>
      <p:grpSp>
        <p:nvGrpSpPr>
          <p:cNvPr id="35" name="Group 34"/>
          <p:cNvGrpSpPr/>
          <p:nvPr/>
        </p:nvGrpSpPr>
        <p:grpSpPr>
          <a:xfrm>
            <a:off x="578627" y="2880360"/>
            <a:ext cx="1645920" cy="548640"/>
            <a:chOff x="88392" y="1540"/>
            <a:chExt cx="1518662" cy="442278"/>
          </a:xfrm>
        </p:grpSpPr>
        <p:sp>
          <p:nvSpPr>
            <p:cNvPr id="36" name="Round Same Side Corner Rectangle 21"/>
            <p:cNvSpPr/>
            <p:nvPr/>
          </p:nvSpPr>
          <p:spPr>
            <a:xfrm>
              <a:off x="88392" y="1540"/>
              <a:ext cx="1518662" cy="442278"/>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sp>
        <p:sp>
          <p:nvSpPr>
            <p:cNvPr id="37" name="Round Same Side Corner Rectangle 4"/>
            <p:cNvSpPr/>
            <p:nvPr/>
          </p:nvSpPr>
          <p:spPr>
            <a:xfrm>
              <a:off x="109986" y="23134"/>
              <a:ext cx="1475474" cy="420684"/>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1910" tIns="41910" rIns="41910" bIns="41910" numCol="1" spcCol="1270" anchor="ctr" anchorCtr="0">
              <a:noAutofit/>
            </a:bodyPr>
            <a:lstStyle/>
            <a:p>
              <a:pPr defTabSz="977900">
                <a:lnSpc>
                  <a:spcPct val="90000"/>
                </a:lnSpc>
                <a:spcBef>
                  <a:spcPct val="0"/>
                </a:spcBef>
                <a:spcAft>
                  <a:spcPct val="35000"/>
                </a:spcAft>
              </a:pPr>
              <a:r>
                <a:rPr lang="en-US" sz="2100" dirty="0">
                  <a:solidFill>
                    <a:sysClr val="windowText" lastClr="000000"/>
                  </a:solidFill>
                </a:rPr>
                <a:t>1,456</a:t>
              </a:r>
            </a:p>
          </p:txBody>
        </p:sp>
      </p:grpSp>
      <p:grpSp>
        <p:nvGrpSpPr>
          <p:cNvPr id="44" name="Group 43"/>
          <p:cNvGrpSpPr/>
          <p:nvPr/>
        </p:nvGrpSpPr>
        <p:grpSpPr>
          <a:xfrm>
            <a:off x="567664" y="3581400"/>
            <a:ext cx="1645920" cy="548640"/>
            <a:chOff x="88392" y="1883164"/>
            <a:chExt cx="1518662" cy="442278"/>
          </a:xfrm>
        </p:grpSpPr>
        <p:sp>
          <p:nvSpPr>
            <p:cNvPr id="45" name="Round Same Side Corner Rectangle 15"/>
            <p:cNvSpPr/>
            <p:nvPr/>
          </p:nvSpPr>
          <p:spPr>
            <a:xfrm>
              <a:off x="88392" y="1883164"/>
              <a:ext cx="1518662" cy="442278"/>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sp>
        <p:sp>
          <p:nvSpPr>
            <p:cNvPr id="46" name="Round Same Side Corner Rectangle 10"/>
            <p:cNvSpPr/>
            <p:nvPr/>
          </p:nvSpPr>
          <p:spPr>
            <a:xfrm>
              <a:off x="109986" y="1904758"/>
              <a:ext cx="1475474" cy="420684"/>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38100" tIns="38100" rIns="38100" bIns="38100" numCol="1" spcCol="1270" anchor="ctr" anchorCtr="0">
              <a:noAutofit/>
            </a:bodyPr>
            <a:lstStyle/>
            <a:p>
              <a:pPr defTabSz="889000">
                <a:lnSpc>
                  <a:spcPct val="90000"/>
                </a:lnSpc>
                <a:spcBef>
                  <a:spcPct val="0"/>
                </a:spcBef>
                <a:spcAft>
                  <a:spcPct val="35000"/>
                </a:spcAft>
              </a:pPr>
              <a:r>
                <a:rPr lang="en-US" sz="2100" dirty="0">
                  <a:solidFill>
                    <a:sysClr val="windowText" lastClr="000000"/>
                  </a:solidFill>
                </a:rPr>
                <a:t>14,008</a:t>
              </a:r>
            </a:p>
          </p:txBody>
        </p:sp>
      </p:grpSp>
      <p:grpSp>
        <p:nvGrpSpPr>
          <p:cNvPr id="47" name="Group 46"/>
          <p:cNvGrpSpPr/>
          <p:nvPr/>
        </p:nvGrpSpPr>
        <p:grpSpPr>
          <a:xfrm>
            <a:off x="578627" y="4228339"/>
            <a:ext cx="1645920" cy="548640"/>
            <a:chOff x="88392" y="2510372"/>
            <a:chExt cx="1518662" cy="442278"/>
          </a:xfrm>
        </p:grpSpPr>
        <p:sp>
          <p:nvSpPr>
            <p:cNvPr id="48" name="Round Same Side Corner Rectangle 13"/>
            <p:cNvSpPr/>
            <p:nvPr/>
          </p:nvSpPr>
          <p:spPr>
            <a:xfrm>
              <a:off x="88392" y="2510372"/>
              <a:ext cx="1518662" cy="442278"/>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sp>
        <p:sp>
          <p:nvSpPr>
            <p:cNvPr id="49" name="Round Same Side Corner Rectangle 12"/>
            <p:cNvSpPr/>
            <p:nvPr/>
          </p:nvSpPr>
          <p:spPr>
            <a:xfrm>
              <a:off x="109986" y="2531966"/>
              <a:ext cx="1475474" cy="420684"/>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36195" tIns="36195" rIns="36195" bIns="36195" numCol="1" spcCol="1270" anchor="ctr" anchorCtr="0">
              <a:noAutofit/>
            </a:bodyPr>
            <a:lstStyle/>
            <a:p>
              <a:pPr defTabSz="844550">
                <a:lnSpc>
                  <a:spcPct val="90000"/>
                </a:lnSpc>
                <a:spcBef>
                  <a:spcPct val="0"/>
                </a:spcBef>
                <a:spcAft>
                  <a:spcPct val="35000"/>
                </a:spcAft>
              </a:pPr>
              <a:r>
                <a:rPr lang="en-US" sz="2100" dirty="0" smtClean="0">
                  <a:solidFill>
                    <a:sysClr val="windowText" lastClr="000000"/>
                  </a:solidFill>
                </a:rPr>
                <a:t>12,484</a:t>
              </a:r>
              <a:endParaRPr lang="en-US" sz="2100" dirty="0">
                <a:solidFill>
                  <a:sysClr val="windowText" lastClr="000000"/>
                </a:solidFill>
              </a:endParaRPr>
            </a:p>
          </p:txBody>
        </p:sp>
      </p:grpSp>
      <p:grpSp>
        <p:nvGrpSpPr>
          <p:cNvPr id="50" name="Group 49"/>
          <p:cNvGrpSpPr/>
          <p:nvPr/>
        </p:nvGrpSpPr>
        <p:grpSpPr>
          <a:xfrm>
            <a:off x="563880" y="4935501"/>
            <a:ext cx="1645920" cy="548640"/>
            <a:chOff x="88392" y="3137580"/>
            <a:chExt cx="1518662" cy="442278"/>
          </a:xfrm>
        </p:grpSpPr>
        <p:sp>
          <p:nvSpPr>
            <p:cNvPr id="51" name="Round Same Side Corner Rectangle 11"/>
            <p:cNvSpPr/>
            <p:nvPr/>
          </p:nvSpPr>
          <p:spPr>
            <a:xfrm>
              <a:off x="88392" y="3137580"/>
              <a:ext cx="1518662" cy="442278"/>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sp>
        <p:sp>
          <p:nvSpPr>
            <p:cNvPr id="52" name="Round Same Side Corner Rectangle 14"/>
            <p:cNvSpPr/>
            <p:nvPr/>
          </p:nvSpPr>
          <p:spPr>
            <a:xfrm>
              <a:off x="109986" y="3159174"/>
              <a:ext cx="1475474" cy="420684"/>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34290" tIns="34290" rIns="34290" bIns="34290" numCol="1" spcCol="1270" anchor="ctr" anchorCtr="0">
              <a:noAutofit/>
            </a:bodyPr>
            <a:lstStyle/>
            <a:p>
              <a:pPr defTabSz="800100">
                <a:lnSpc>
                  <a:spcPct val="90000"/>
                </a:lnSpc>
                <a:spcBef>
                  <a:spcPct val="0"/>
                </a:spcBef>
                <a:spcAft>
                  <a:spcPct val="35000"/>
                </a:spcAft>
              </a:pPr>
              <a:r>
                <a:rPr lang="en-US" sz="2100" dirty="0" smtClean="0">
                  <a:solidFill>
                    <a:sysClr val="windowText" lastClr="000000"/>
                  </a:solidFill>
                </a:rPr>
                <a:t>21,502</a:t>
              </a:r>
              <a:endParaRPr lang="en-US" sz="2100" dirty="0">
                <a:solidFill>
                  <a:sysClr val="windowText" lastClr="000000"/>
                </a:solidFill>
              </a:endParaRPr>
            </a:p>
          </p:txBody>
        </p:sp>
      </p:grpSp>
      <p:sp>
        <p:nvSpPr>
          <p:cNvPr id="53" name="Round Same Side Corner Rectangle 8"/>
          <p:cNvSpPr/>
          <p:nvPr/>
        </p:nvSpPr>
        <p:spPr>
          <a:xfrm>
            <a:off x="563880" y="5699760"/>
            <a:ext cx="1645920" cy="548640"/>
          </a:xfrm>
          <a:prstGeom prst="round2Diag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0005" tIns="40005" rIns="40005" bIns="40005" numCol="1" spcCol="1270" anchor="ctr" anchorCtr="0">
            <a:noAutofit/>
          </a:bodyPr>
          <a:lstStyle/>
          <a:p>
            <a:pPr defTabSz="933450">
              <a:lnSpc>
                <a:spcPct val="90000"/>
              </a:lnSpc>
              <a:spcBef>
                <a:spcPct val="0"/>
              </a:spcBef>
              <a:spcAft>
                <a:spcPct val="35000"/>
              </a:spcAft>
            </a:pPr>
            <a:r>
              <a:rPr lang="en-US" sz="2100" dirty="0" smtClean="0">
                <a:solidFill>
                  <a:sysClr val="windowText" lastClr="000000"/>
                </a:solidFill>
              </a:rPr>
              <a:t>536</a:t>
            </a:r>
            <a:endParaRPr lang="en-US" sz="2100" dirty="0">
              <a:solidFill>
                <a:sysClr val="windowText" lastClr="000000"/>
              </a:solidFill>
            </a:endParaRPr>
          </a:p>
        </p:txBody>
      </p:sp>
      <p:sp>
        <p:nvSpPr>
          <p:cNvPr id="38" name="TextBox 1"/>
          <p:cNvSpPr txBox="1"/>
          <p:nvPr/>
        </p:nvSpPr>
        <p:spPr>
          <a:xfrm>
            <a:off x="608321" y="6253109"/>
            <a:ext cx="6304543" cy="476230"/>
          </a:xfrm>
          <a:prstGeom prst="rect">
            <a:avLst/>
          </a:prstGeom>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smtClean="0">
                <a:latin typeface="Verdana" panose="020B0604030504040204" pitchFamily="34" charset="0"/>
                <a:ea typeface="Verdana" panose="020B0604030504040204" pitchFamily="34" charset="0"/>
                <a:cs typeface="Verdana" panose="020B0604030504040204" pitchFamily="34" charset="0"/>
              </a:rPr>
              <a:t>Sources: Charlotte-Mecklenburg Planning Department; Charlotte Department of Transportation; Mecklenburg County.</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p:txBody>
          <a:bodyPr/>
          <a:lstStyle/>
          <a:p>
            <a:fld id="{7A4D725F-C8CB-4678-934C-ECE470D3B84E}" type="slidenum">
              <a:rPr lang="en-US" smtClean="0"/>
              <a:t>11</a:t>
            </a:fld>
            <a:endParaRPr lang="en-US"/>
          </a:p>
        </p:txBody>
      </p:sp>
    </p:spTree>
    <p:extLst>
      <p:ext uri="{BB962C8B-B14F-4D97-AF65-F5344CB8AC3E}">
        <p14:creationId xmlns:p14="http://schemas.microsoft.com/office/powerpoint/2010/main" val="1540914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558" y="329666"/>
            <a:ext cx="7200900" cy="1485900"/>
          </a:xfrm>
        </p:spPr>
        <p:txBody>
          <a:bodyPr/>
          <a:lstStyle/>
          <a:p>
            <a:r>
              <a:rPr lang="en-US" dirty="0" smtClean="0"/>
              <a:t>Concentrations of residential activity</a:t>
            </a:r>
            <a:endParaRPr lang="en-US" dirty="0"/>
          </a:p>
        </p:txBody>
      </p:sp>
      <p:pic>
        <p:nvPicPr>
          <p:cNvPr id="5"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24" t="8287"/>
          <a:stretch/>
        </p:blipFill>
        <p:spPr>
          <a:xfrm>
            <a:off x="1307593" y="2478024"/>
            <a:ext cx="3246606" cy="3845704"/>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4954087" y="2478024"/>
            <a:ext cx="3260371" cy="3858768"/>
            <a:chOff x="4954087" y="2633472"/>
            <a:chExt cx="3260371" cy="3858768"/>
          </a:xfrm>
        </p:grpSpPr>
        <p:pic>
          <p:nvPicPr>
            <p:cNvPr id="1026" name="Picture 2" descr="C:\Users\neighborhood\Downloads\MF New Concentration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545"/>
            <a:stretch/>
          </p:blipFill>
          <p:spPr bwMode="auto">
            <a:xfrm>
              <a:off x="4954087" y="2633472"/>
              <a:ext cx="3260371" cy="3858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056632" y="2633472"/>
              <a:ext cx="1307592" cy="29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1"/>
          <p:cNvSpPr txBox="1"/>
          <p:nvPr/>
        </p:nvSpPr>
        <p:spPr>
          <a:xfrm>
            <a:off x="1284977" y="6253109"/>
            <a:ext cx="6304543" cy="476230"/>
          </a:xfrm>
          <a:prstGeom prst="rect">
            <a:avLst/>
          </a:prstGeom>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smtClean="0">
                <a:latin typeface="Verdana" panose="020B0604030504040204" pitchFamily="34" charset="0"/>
                <a:ea typeface="Verdana" panose="020B0604030504040204" pitchFamily="34" charset="0"/>
                <a:cs typeface="Verdana" panose="020B0604030504040204" pitchFamily="34" charset="0"/>
              </a:rPr>
              <a:t>Sources: Mecklenburg County; Real Data.</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1371600" y="2103120"/>
            <a:ext cx="2752344" cy="369332"/>
          </a:xfrm>
          <a:prstGeom prst="rect">
            <a:avLst/>
          </a:prstGeom>
          <a:noFill/>
        </p:spPr>
        <p:txBody>
          <a:bodyPr wrap="square" rtlCol="0">
            <a:spAutoFit/>
          </a:bodyPr>
          <a:lstStyle/>
          <a:p>
            <a:r>
              <a:rPr lang="en-US" dirty="0" smtClean="0"/>
              <a:t>Developments 1-4 Units</a:t>
            </a:r>
            <a:endParaRPr lang="en-US" dirty="0"/>
          </a:p>
        </p:txBody>
      </p:sp>
      <p:sp>
        <p:nvSpPr>
          <p:cNvPr id="9" name="TextBox 8"/>
          <p:cNvSpPr txBox="1"/>
          <p:nvPr/>
        </p:nvSpPr>
        <p:spPr>
          <a:xfrm>
            <a:off x="4954087" y="2089142"/>
            <a:ext cx="2752344" cy="369332"/>
          </a:xfrm>
          <a:prstGeom prst="rect">
            <a:avLst/>
          </a:prstGeom>
          <a:noFill/>
        </p:spPr>
        <p:txBody>
          <a:bodyPr wrap="square" rtlCol="0">
            <a:spAutoFit/>
          </a:bodyPr>
          <a:lstStyle/>
          <a:p>
            <a:r>
              <a:rPr lang="en-US" dirty="0" smtClean="0"/>
              <a:t>Developments 5+ Units</a:t>
            </a:r>
            <a:endParaRPr lang="en-US" dirty="0"/>
          </a:p>
        </p:txBody>
      </p:sp>
      <p:sp>
        <p:nvSpPr>
          <p:cNvPr id="10" name="TextBox 9"/>
          <p:cNvSpPr txBox="1"/>
          <p:nvPr/>
        </p:nvSpPr>
        <p:spPr>
          <a:xfrm>
            <a:off x="2926173" y="1167880"/>
            <a:ext cx="2651283" cy="369332"/>
          </a:xfrm>
          <a:prstGeom prst="rect">
            <a:avLst/>
          </a:prstGeom>
          <a:noFill/>
        </p:spPr>
        <p:txBody>
          <a:bodyPr wrap="square" rtlCol="0">
            <a:spAutoFit/>
          </a:bodyPr>
          <a:lstStyle/>
          <a:p>
            <a:r>
              <a:rPr lang="en-US" i="1" dirty="0"/>
              <a:t>FY11 to </a:t>
            </a:r>
            <a:r>
              <a:rPr lang="en-US" i="1" dirty="0" smtClean="0"/>
              <a:t>FY15</a:t>
            </a:r>
            <a:endParaRPr lang="en-US" dirty="0"/>
          </a:p>
        </p:txBody>
      </p:sp>
      <p:sp>
        <p:nvSpPr>
          <p:cNvPr id="11" name="Slide Number Placeholder 10"/>
          <p:cNvSpPr>
            <a:spLocks noGrp="1"/>
          </p:cNvSpPr>
          <p:nvPr>
            <p:ph type="sldNum" sz="quarter" idx="12"/>
          </p:nvPr>
        </p:nvSpPr>
        <p:spPr/>
        <p:txBody>
          <a:bodyPr/>
          <a:lstStyle/>
          <a:p>
            <a:fld id="{7A4D725F-C8CB-4678-934C-ECE470D3B84E}" type="slidenum">
              <a:rPr lang="en-US" smtClean="0"/>
              <a:t>12</a:t>
            </a:fld>
            <a:endParaRPr lang="en-US"/>
          </a:p>
        </p:txBody>
      </p:sp>
    </p:spTree>
    <p:extLst>
      <p:ext uri="{BB962C8B-B14F-4D97-AF65-F5344CB8AC3E}">
        <p14:creationId xmlns:p14="http://schemas.microsoft.com/office/powerpoint/2010/main" val="581180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17430" y="1171377"/>
            <a:ext cx="8099331" cy="5577776"/>
            <a:chOff x="152400" y="838199"/>
            <a:chExt cx="8964362" cy="5910954"/>
          </a:xfrm>
        </p:grpSpPr>
        <p:pic>
          <p:nvPicPr>
            <p:cNvPr id="1026" name="Picture 2" descr="http://worldartsme.com/images/arrow-trends-clipart-1.jp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1199" y="838199"/>
              <a:ext cx="7135563" cy="5705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clipartpanda.com/house-outline-template-House_Outline__87507_zoom.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foregroundMark x1="34843" y1="16418" x2="34843" y2="1641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371751"/>
              <a:ext cx="1305682" cy="121904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0" b="89458" l="4023" r="95115">
                          <a14:foregroundMark x1="4310" y1="16566" x2="4310" y2="16566"/>
                          <a14:foregroundMark x1="43678" y1="6627" x2="43678" y2="6627"/>
                          <a14:foregroundMark x1="95115" y1="14759" x2="95115" y2="14759"/>
                          <a14:foregroundMark x1="68966" y1="21386" x2="68966" y2="21386"/>
                          <a14:foregroundMark x1="64080" y1="22892" x2="64080" y2="22892"/>
                          <a14:foregroundMark x1="53161" y1="19578" x2="53161" y2="19578"/>
                          <a14:foregroundMark x1="43391" y1="20482" x2="43391" y2="20482"/>
                          <a14:foregroundMark x1="37644" y1="18675" x2="37644" y2="18675"/>
                          <a14:foregroundMark x1="29023" y1="51205" x2="29023" y2="51205"/>
                          <a14:foregroundMark x1="38218" y1="58434" x2="38218" y2="58434"/>
                          <a14:foregroundMark x1="52299" y1="58735" x2="52299" y2="58735"/>
                          <a14:foregroundMark x1="58046" y1="8735" x2="58046" y2="8735"/>
                          <a14:foregroundMark x1="54598" y1="6627" x2="54598" y2="6627"/>
                          <a14:backgroundMark x1="62069" y1="21687" x2="62069" y2="21687"/>
                        </a14:backgroundRemoval>
                      </a14:imgEffect>
                    </a14:imgLayer>
                  </a14:imgProps>
                </a:ext>
                <a:ext uri="{28A0092B-C50C-407E-A947-70E740481C1C}">
                  <a14:useLocalDpi xmlns:a14="http://schemas.microsoft.com/office/drawing/2010/main" val="0"/>
                </a:ext>
              </a:extLst>
            </a:blip>
            <a:srcRect/>
            <a:stretch/>
          </p:blipFill>
          <p:spPr bwMode="auto">
            <a:xfrm>
              <a:off x="242061" y="5150550"/>
              <a:ext cx="1676400" cy="159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05" b="98190" l="532" r="99823">
                          <a14:foregroundMark x1="42199" y1="2262" x2="42199" y2="2262"/>
                          <a14:foregroundMark x1="26064" y1="50679" x2="26064" y2="50679"/>
                          <a14:foregroundMark x1="76773" y1="55656" x2="76773" y2="55656"/>
                        </a14:backgroundRemoval>
                      </a14:imgEffect>
                    </a14:imgLayer>
                  </a14:imgProps>
                </a:ext>
                <a:ext uri="{28A0092B-C50C-407E-A947-70E740481C1C}">
                  <a14:useLocalDpi xmlns:a14="http://schemas.microsoft.com/office/drawing/2010/main" val="0"/>
                </a:ext>
              </a:extLst>
            </a:blip>
            <a:srcRect/>
            <a:stretch>
              <a:fillRect/>
            </a:stretch>
          </p:blipFill>
          <p:spPr bwMode="auto">
            <a:xfrm>
              <a:off x="4052449" y="1171377"/>
              <a:ext cx="2514600" cy="886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457" r="100000">
                          <a14:foregroundMark x1="17808" y1="33134" x2="17808" y2="33134"/>
                          <a14:foregroundMark x1="89498" y1="35224" x2="89498" y2="35224"/>
                          <a14:backgroundMark x1="28082" y1="5373" x2="28082" y2="5373"/>
                        </a14:backgroundRemoval>
                      </a14:imgEffect>
                    </a14:imgLayer>
                  </a14:imgProps>
                </a:ext>
                <a:ext uri="{28A0092B-C50C-407E-A947-70E740481C1C}">
                  <a14:useLocalDpi xmlns:a14="http://schemas.microsoft.com/office/drawing/2010/main" val="0"/>
                </a:ext>
              </a:extLst>
            </a:blip>
            <a:srcRect/>
            <a:stretch/>
          </p:blipFill>
          <p:spPr bwMode="auto">
            <a:xfrm>
              <a:off x="6427388" y="4292606"/>
              <a:ext cx="1768371" cy="135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2" cstate="print">
              <a:biLevel thresh="75000"/>
              <a:extLst>
                <a:ext uri="{BEBA8EAE-BF5A-486C-A8C5-ECC9F3942E4B}">
                  <a14:imgProps xmlns:a14="http://schemas.microsoft.com/office/drawing/2010/main">
                    <a14:imgLayer r:embed="rId13">
                      <a14:imgEffect>
                        <a14:backgroundRemoval t="500" b="90000" l="1000" r="100000"/>
                      </a14:imgEffect>
                    </a14:imgLayer>
                  </a14:imgProps>
                </a:ext>
                <a:ext uri="{28A0092B-C50C-407E-A947-70E740481C1C}">
                  <a14:useLocalDpi xmlns:a14="http://schemas.microsoft.com/office/drawing/2010/main" val="0"/>
                </a:ext>
              </a:extLst>
            </a:blip>
            <a:srcRect/>
            <a:stretch>
              <a:fillRect/>
            </a:stretch>
          </p:blipFill>
          <p:spPr bwMode="auto">
            <a:xfrm>
              <a:off x="2279439" y="2851873"/>
              <a:ext cx="1623604" cy="1623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458081" y="1607403"/>
              <a:ext cx="2310450" cy="1076332"/>
            </a:xfrm>
            <a:prstGeom prst="rect">
              <a:avLst/>
            </a:prstGeom>
            <a:noFill/>
          </p:spPr>
          <p:txBody>
            <a:bodyPr wrap="square" lIns="91440" tIns="45720" rIns="91440" bIns="45720">
              <a:spAutoFit/>
            </a:bodyPr>
            <a:lstStyle/>
            <a:p>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+ 34,000 </a:t>
              </a:r>
            </a:p>
            <a:p>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Residential Building Permits</a:t>
              </a: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Rectangle 13"/>
            <p:cNvSpPr/>
            <p:nvPr/>
          </p:nvSpPr>
          <p:spPr>
            <a:xfrm>
              <a:off x="304800" y="3262085"/>
              <a:ext cx="1974639" cy="1076332"/>
            </a:xfrm>
            <a:prstGeom prst="rect">
              <a:avLst/>
            </a:prstGeom>
            <a:noFill/>
          </p:spPr>
          <p:txBody>
            <a:bodyPr wrap="square" lIns="91440" tIns="45720" rIns="91440" bIns="45720">
              <a:spAutoFit/>
            </a:bodyPr>
            <a:lstStyle/>
            <a:p>
              <a:pPr algn="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+ 8 million SF</a:t>
              </a:r>
            </a:p>
            <a:p>
              <a:pPr algn="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Commercial </a:t>
              </a:r>
            </a:p>
            <a:p>
              <a:pPr algn="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Space</a:t>
              </a: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le 14"/>
            <p:cNvSpPr/>
            <p:nvPr/>
          </p:nvSpPr>
          <p:spPr>
            <a:xfrm>
              <a:off x="5352109" y="5615532"/>
              <a:ext cx="3690559" cy="750170"/>
            </a:xfrm>
            <a:prstGeom prst="rect">
              <a:avLst/>
            </a:prstGeom>
            <a:noFill/>
          </p:spPr>
          <p:txBody>
            <a:bodyPr wrap="square" lIns="91440" tIns="45720" rIns="91440" bIns="45720">
              <a:spAutoFit/>
            </a:bodyPr>
            <a:lstStyle/>
            <a:p>
              <a:pPr algn="ct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+ 100 Retail Establishments</a:t>
              </a:r>
            </a:p>
            <a:p>
              <a:pPr algn="ct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+ 9,100 Employees</a:t>
              </a:r>
              <a:endPar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ctangle 15"/>
            <p:cNvSpPr/>
            <p:nvPr/>
          </p:nvSpPr>
          <p:spPr>
            <a:xfrm>
              <a:off x="4286190" y="2015037"/>
              <a:ext cx="2047118" cy="750170"/>
            </a:xfrm>
            <a:prstGeom prst="rect">
              <a:avLst/>
            </a:prstGeom>
            <a:noFill/>
          </p:spPr>
          <p:txBody>
            <a:bodyPr wrap="square" lIns="91440" tIns="45720" rIns="91440" bIns="45720">
              <a:spAutoFit/>
            </a:bodyPr>
            <a:lstStyle/>
            <a:p>
              <a:pPr algn="ct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+ 52,000</a:t>
              </a:r>
            </a:p>
            <a:p>
              <a:pPr algn="ctr"/>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Vehicles</a:t>
              </a: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Rectangle 16"/>
            <p:cNvSpPr/>
            <p:nvPr/>
          </p:nvSpPr>
          <p:spPr>
            <a:xfrm>
              <a:off x="2279439" y="5990617"/>
              <a:ext cx="2047118" cy="750170"/>
            </a:xfrm>
            <a:prstGeom prst="rect">
              <a:avLst/>
            </a:prstGeom>
            <a:noFill/>
          </p:spPr>
          <p:txBody>
            <a:bodyPr wrap="square" lIns="91440" tIns="45720" rIns="91440" bIns="45720">
              <a:spAutoFit/>
            </a:bodyPr>
            <a:lstStyle/>
            <a:p>
              <a:r>
                <a:rPr lang="en-US"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+ 1,160 </a:t>
              </a:r>
            </a:p>
            <a:p>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Hotel Rooms</a:t>
              </a:r>
              <a:endParaRPr lang="en-US" sz="2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sp>
        <p:nvSpPr>
          <p:cNvPr id="4" name="Title 3"/>
          <p:cNvSpPr>
            <a:spLocks noGrp="1"/>
          </p:cNvSpPr>
          <p:nvPr>
            <p:ph type="title"/>
          </p:nvPr>
        </p:nvSpPr>
        <p:spPr>
          <a:xfrm>
            <a:off x="1045459" y="411324"/>
            <a:ext cx="7654403" cy="1485900"/>
          </a:xfrm>
        </p:spPr>
        <p:txBody>
          <a:bodyPr>
            <a:normAutofit/>
          </a:bodyPr>
          <a:lstStyle/>
          <a:p>
            <a:r>
              <a:rPr lang="en-US" sz="4000" dirty="0" smtClean="0"/>
              <a:t>Overall, Charlotte is booming again</a:t>
            </a:r>
            <a:br>
              <a:rPr lang="en-US" sz="4000" dirty="0" smtClean="0"/>
            </a:br>
            <a:endParaRPr lang="en-US" sz="4000" dirty="0"/>
          </a:p>
        </p:txBody>
      </p:sp>
      <p:sp>
        <p:nvSpPr>
          <p:cNvPr id="2" name="TextBox 1"/>
          <p:cNvSpPr txBox="1"/>
          <p:nvPr/>
        </p:nvSpPr>
        <p:spPr>
          <a:xfrm>
            <a:off x="1155124" y="1116443"/>
            <a:ext cx="2651283" cy="369332"/>
          </a:xfrm>
          <a:prstGeom prst="rect">
            <a:avLst/>
          </a:prstGeom>
          <a:noFill/>
        </p:spPr>
        <p:txBody>
          <a:bodyPr wrap="square" rtlCol="0">
            <a:spAutoFit/>
          </a:bodyPr>
          <a:lstStyle/>
          <a:p>
            <a:r>
              <a:rPr lang="en-US" i="1" dirty="0"/>
              <a:t>FY11 to </a:t>
            </a:r>
            <a:r>
              <a:rPr lang="en-US" i="1" dirty="0" smtClean="0"/>
              <a:t>FY15</a:t>
            </a:r>
            <a:endParaRPr lang="en-US" dirty="0"/>
          </a:p>
        </p:txBody>
      </p:sp>
      <p:sp>
        <p:nvSpPr>
          <p:cNvPr id="19" name="TextBox 8"/>
          <p:cNvSpPr txBox="1">
            <a:spLocks noChangeArrowheads="1"/>
          </p:cNvSpPr>
          <p:nvPr/>
        </p:nvSpPr>
        <p:spPr bwMode="auto">
          <a:xfrm>
            <a:off x="4442725" y="6463632"/>
            <a:ext cx="47378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itchFamily="2" charset="2"/>
              <a:buBlip>
                <a:blip r:embed="rId14"/>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1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16"/>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latin typeface="Arial" charset="0"/>
              </a:defRPr>
            </a:lvl9pPr>
          </a:lstStyle>
          <a:p>
            <a:pPr>
              <a:spcBef>
                <a:spcPct val="0"/>
              </a:spcBef>
              <a:buClrTx/>
              <a:buSzTx/>
              <a:buFontTx/>
              <a:buNone/>
            </a:pPr>
            <a:r>
              <a:rPr lang="en-US" altLang="en-US" sz="800" i="1" dirty="0" smtClean="0"/>
              <a:t>Sources</a:t>
            </a:r>
            <a:r>
              <a:rPr lang="en-US" altLang="en-US" sz="800" dirty="0" smtClean="0"/>
              <a:t>: Charlotte Department of Transportation; Charlotte Regional Visitor’s Authority; Mecklenburg County; NC Department of Transportation; Quarterly Census of Employment &amp; Wages.</a:t>
            </a:r>
            <a:endParaRPr lang="en-US" altLang="en-US" sz="800" dirty="0"/>
          </a:p>
          <a:p>
            <a:pPr>
              <a:spcBef>
                <a:spcPct val="0"/>
              </a:spcBef>
              <a:buClrTx/>
              <a:buSzTx/>
              <a:buFontTx/>
              <a:buNone/>
            </a:pPr>
            <a:r>
              <a:rPr lang="en-US" altLang="en-US" sz="1000" dirty="0"/>
              <a:t> </a:t>
            </a:r>
          </a:p>
        </p:txBody>
      </p:sp>
    </p:spTree>
    <p:extLst>
      <p:ext uri="{BB962C8B-B14F-4D97-AF65-F5344CB8AC3E}">
        <p14:creationId xmlns:p14="http://schemas.microsoft.com/office/powerpoint/2010/main" val="4269867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398041"/>
            <a:ext cx="7783497" cy="2852737"/>
          </a:xfrm>
        </p:spPr>
        <p:txBody>
          <a:bodyPr>
            <a:normAutofit fontScale="90000"/>
          </a:bodyPr>
          <a:lstStyle/>
          <a:p>
            <a:r>
              <a:rPr lang="en-US" dirty="0" smtClean="0"/>
              <a:t>Charlotte </a:t>
            </a:r>
            <a:br>
              <a:rPr lang="en-US" dirty="0" smtClean="0"/>
            </a:br>
            <a:r>
              <a:rPr lang="en-US" dirty="0" smtClean="0"/>
              <a:t>is IN THE MIDST OF </a:t>
            </a:r>
            <a:r>
              <a:rPr lang="en-US" dirty="0" smtClean="0">
                <a:solidFill>
                  <a:schemeClr val="accent2">
                    <a:lumMod val="75000"/>
                  </a:schemeClr>
                </a:solidFill>
              </a:rPr>
              <a:t>transformative </a:t>
            </a:r>
            <a:r>
              <a:rPr lang="en-US" dirty="0" smtClean="0"/>
              <a:t>change</a:t>
            </a:r>
            <a:endParaRPr lang="en-US" dirty="0"/>
          </a:p>
        </p:txBody>
      </p:sp>
      <p:sp>
        <p:nvSpPr>
          <p:cNvPr id="4" name="Slide Number Placeholder 3"/>
          <p:cNvSpPr>
            <a:spLocks noGrp="1"/>
          </p:cNvSpPr>
          <p:nvPr>
            <p:ph type="sldNum" sz="quarter" idx="12"/>
          </p:nvPr>
        </p:nvSpPr>
        <p:spPr/>
        <p:txBody>
          <a:bodyPr/>
          <a:lstStyle/>
          <a:p>
            <a:fld id="{7A4D725F-C8CB-4678-934C-ECE470D3B84E}" type="slidenum">
              <a:rPr lang="en-US" smtClean="0"/>
              <a:t>14</a:t>
            </a:fld>
            <a:endParaRPr lang="en-US"/>
          </a:p>
        </p:txBody>
      </p:sp>
    </p:spTree>
    <p:extLst>
      <p:ext uri="{BB962C8B-B14F-4D97-AF65-F5344CB8AC3E}">
        <p14:creationId xmlns:p14="http://schemas.microsoft.com/office/powerpoint/2010/main" val="2401595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hemetropolitanrevolutionb.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p:pic>
      <p:sp>
        <p:nvSpPr>
          <p:cNvPr id="7" name="Text Placeholder 6"/>
          <p:cNvSpPr>
            <a:spLocks noGrp="1"/>
          </p:cNvSpPr>
          <p:nvPr>
            <p:ph type="body" sz="half" idx="2"/>
          </p:nvPr>
        </p:nvSpPr>
        <p:spPr>
          <a:xfrm>
            <a:off x="485199" y="1197715"/>
            <a:ext cx="3076147" cy="4886140"/>
          </a:xfrm>
        </p:spPr>
        <p:txBody>
          <a:bodyPr>
            <a:normAutofit fontScale="92500" lnSpcReduction="20000"/>
          </a:bodyPr>
          <a:lstStyle/>
          <a:p>
            <a:r>
              <a:rPr lang="en-US" sz="2600" dirty="0"/>
              <a:t>“A revolution is stirring in America. Like all great revolutions, this one starts with a simple but profound truth: Cities and metropolitan areas are the engines of economic prosperity and social transformation in the United States.”  </a:t>
            </a:r>
          </a:p>
          <a:p>
            <a:pPr>
              <a:tabLst>
                <a:tab pos="288925" algn="l"/>
              </a:tabLst>
            </a:pPr>
            <a:r>
              <a:rPr lang="en-US" dirty="0" smtClean="0">
                <a:latin typeface="Calibri Light" panose="020F0302020204030204" pitchFamily="34" charset="0"/>
              </a:rPr>
              <a:t>	-</a:t>
            </a:r>
            <a:r>
              <a:rPr lang="en-US" sz="1700" dirty="0" smtClean="0">
                <a:latin typeface="Calibri Light" panose="020F0302020204030204" pitchFamily="34" charset="0"/>
              </a:rPr>
              <a:t>Katz </a:t>
            </a:r>
            <a:r>
              <a:rPr lang="en-US" sz="1700" dirty="0">
                <a:latin typeface="Calibri Light" panose="020F0302020204030204" pitchFamily="34" charset="0"/>
              </a:rPr>
              <a:t>and Bradley</a:t>
            </a:r>
            <a:r>
              <a:rPr lang="en-US" sz="1700" dirty="0"/>
              <a:t>, </a:t>
            </a:r>
            <a:r>
              <a:rPr lang="en-US" sz="1700" dirty="0" smtClean="0"/>
              <a:t>		</a:t>
            </a:r>
            <a:r>
              <a:rPr lang="en-US" i="1" dirty="0" smtClean="0"/>
              <a:t>The Metropolitan Revolution</a:t>
            </a:r>
            <a:endParaRPr lang="en-US" i="1" dirty="0"/>
          </a:p>
        </p:txBody>
      </p:sp>
    </p:spTree>
    <p:extLst>
      <p:ext uri="{BB962C8B-B14F-4D97-AF65-F5344CB8AC3E}">
        <p14:creationId xmlns:p14="http://schemas.microsoft.com/office/powerpoint/2010/main" val="4029507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Metropolitan Revolutionaries:</a:t>
            </a:r>
            <a:endParaRPr lang="en-US" sz="4000" dirty="0"/>
          </a:p>
        </p:txBody>
      </p:sp>
      <p:sp>
        <p:nvSpPr>
          <p:cNvPr id="6" name="Content Placeholder 5"/>
          <p:cNvSpPr>
            <a:spLocks noGrp="1"/>
          </p:cNvSpPr>
          <p:nvPr>
            <p:ph idx="1"/>
          </p:nvPr>
        </p:nvSpPr>
        <p:spPr>
          <a:xfrm>
            <a:off x="1028700" y="2443402"/>
            <a:ext cx="7200900" cy="4099126"/>
          </a:xfrm>
        </p:spPr>
        <p:txBody>
          <a:bodyPr>
            <a:noAutofit/>
          </a:bodyPr>
          <a:lstStyle/>
          <a:p>
            <a:r>
              <a:rPr lang="en-US" dirty="0" smtClean="0"/>
              <a:t>Diverse and talented</a:t>
            </a:r>
          </a:p>
          <a:p>
            <a:r>
              <a:rPr lang="en-US" dirty="0" smtClean="0"/>
              <a:t>Collaborative</a:t>
            </a:r>
          </a:p>
          <a:p>
            <a:r>
              <a:rPr lang="en-US" dirty="0" smtClean="0"/>
              <a:t>Invest in transformational infrastructure</a:t>
            </a:r>
          </a:p>
          <a:p>
            <a:r>
              <a:rPr lang="en-US" dirty="0" smtClean="0"/>
              <a:t>Adopt policies and practices for community-wide wealth creating</a:t>
            </a:r>
          </a:p>
          <a:p>
            <a:r>
              <a:rPr lang="en-US" dirty="0" smtClean="0"/>
              <a:t>Foster ecosystems that connect business, universities, labor, and government to achieve globally oriented development</a:t>
            </a:r>
          </a:p>
          <a:p>
            <a:r>
              <a:rPr lang="en-US" dirty="0" smtClean="0"/>
              <a:t>Create innovation districts</a:t>
            </a:r>
          </a:p>
          <a:p>
            <a:r>
              <a:rPr lang="en-US" dirty="0" smtClean="0"/>
              <a:t>Identify local uniqueness and advantages and build upon them</a:t>
            </a:r>
            <a:endParaRPr lang="en-US" dirty="0"/>
          </a:p>
        </p:txBody>
      </p:sp>
      <p:sp>
        <p:nvSpPr>
          <p:cNvPr id="2" name="Text Placeholder 1"/>
          <p:cNvSpPr>
            <a:spLocks noGrp="1"/>
          </p:cNvSpPr>
          <p:nvPr>
            <p:ph type="body" sz="half" idx="4294967295"/>
          </p:nvPr>
        </p:nvSpPr>
        <p:spPr>
          <a:xfrm>
            <a:off x="1028951" y="1427686"/>
            <a:ext cx="6865033" cy="852673"/>
          </a:xfrm>
        </p:spPr>
        <p:txBody>
          <a:bodyPr/>
          <a:lstStyle/>
          <a:p>
            <a:pPr marL="0" indent="0">
              <a:buNone/>
            </a:pPr>
            <a:r>
              <a:rPr lang="en-US" i="1" dirty="0"/>
              <a:t>Cities and urban regions </a:t>
            </a:r>
            <a:r>
              <a:rPr lang="en-US" i="1" dirty="0" smtClean="0"/>
              <a:t>that are reshaping </a:t>
            </a:r>
            <a:r>
              <a:rPr lang="en-US" i="1" dirty="0"/>
              <a:t>economies and altering form and function for 21</a:t>
            </a:r>
            <a:r>
              <a:rPr lang="en-US" i="1" baseline="30000" dirty="0"/>
              <a:t>st</a:t>
            </a:r>
            <a:r>
              <a:rPr lang="en-US" i="1" dirty="0"/>
              <a:t> century </a:t>
            </a:r>
            <a:r>
              <a:rPr lang="en-US" i="1" dirty="0" smtClean="0"/>
              <a:t>prosperity</a:t>
            </a:r>
            <a:endParaRPr lang="en-US" i="1" dirty="0"/>
          </a:p>
          <a:p>
            <a:endParaRPr lang="en-US" dirty="0"/>
          </a:p>
        </p:txBody>
      </p:sp>
      <p:sp>
        <p:nvSpPr>
          <p:cNvPr id="4" name="Slide Number Placeholder 3"/>
          <p:cNvSpPr>
            <a:spLocks noGrp="1"/>
          </p:cNvSpPr>
          <p:nvPr>
            <p:ph type="sldNum" sz="quarter" idx="12"/>
          </p:nvPr>
        </p:nvSpPr>
        <p:spPr/>
        <p:txBody>
          <a:bodyPr/>
          <a:lstStyle/>
          <a:p>
            <a:fld id="{7A4D725F-C8CB-4678-934C-ECE470D3B84E}" type="slidenum">
              <a:rPr lang="en-US" smtClean="0"/>
              <a:t>16</a:t>
            </a:fld>
            <a:endParaRPr lang="en-US"/>
          </a:p>
        </p:txBody>
      </p:sp>
    </p:spTree>
    <p:extLst>
      <p:ext uri="{BB962C8B-B14F-4D97-AF65-F5344CB8AC3E}">
        <p14:creationId xmlns:p14="http://schemas.microsoft.com/office/powerpoint/2010/main" val="1787727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OPPORTUNITY </a:t>
            </a:r>
            <a:br>
              <a:rPr lang="en-US" dirty="0" smtClean="0"/>
            </a:br>
            <a:r>
              <a:rPr lang="en-US" dirty="0" smtClean="0"/>
              <a:t>TASK FORCE</a:t>
            </a:r>
            <a:endParaRPr lang="en-US" dirty="0"/>
          </a:p>
        </p:txBody>
      </p:sp>
      <p:sp>
        <p:nvSpPr>
          <p:cNvPr id="3" name="Text Placeholder 2"/>
          <p:cNvSpPr>
            <a:spLocks noGrp="1"/>
          </p:cNvSpPr>
          <p:nvPr>
            <p:ph type="body" idx="1"/>
          </p:nvPr>
        </p:nvSpPr>
        <p:spPr/>
        <p:txBody>
          <a:bodyPr/>
          <a:lstStyle/>
          <a:p>
            <a:r>
              <a:rPr lang="en-US" dirty="0" smtClean="0"/>
              <a:t>Dee O’Dell</a:t>
            </a:r>
            <a:endParaRPr lang="en-US" dirty="0"/>
          </a:p>
        </p:txBody>
      </p:sp>
      <p:sp>
        <p:nvSpPr>
          <p:cNvPr id="5" name="Slide Number Placeholder 4"/>
          <p:cNvSpPr>
            <a:spLocks noGrp="1"/>
          </p:cNvSpPr>
          <p:nvPr>
            <p:ph type="sldNum" sz="quarter" idx="12"/>
          </p:nvPr>
        </p:nvSpPr>
        <p:spPr/>
        <p:txBody>
          <a:bodyPr/>
          <a:lstStyle/>
          <a:p>
            <a:fld id="{7A4D725F-C8CB-4678-934C-ECE470D3B84E}" type="slidenum">
              <a:rPr lang="en-US" smtClean="0"/>
              <a:t>17</a:t>
            </a:fld>
            <a:endParaRPr lang="en-US"/>
          </a:p>
        </p:txBody>
      </p:sp>
    </p:spTree>
    <p:extLst>
      <p:ext uri="{BB962C8B-B14F-4D97-AF65-F5344CB8AC3E}">
        <p14:creationId xmlns:p14="http://schemas.microsoft.com/office/powerpoint/2010/main" val="671699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tMeck OTF color 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685800"/>
            <a:ext cx="5562601" cy="3803836"/>
          </a:xfrm>
          <a:prstGeom prst="rect">
            <a:avLst/>
          </a:prstGeom>
        </p:spPr>
      </p:pic>
      <p:sp>
        <p:nvSpPr>
          <p:cNvPr id="4" name="Title 2"/>
          <p:cNvSpPr txBox="1">
            <a:spLocks/>
          </p:cNvSpPr>
          <p:nvPr/>
        </p:nvSpPr>
        <p:spPr>
          <a:xfrm>
            <a:off x="0" y="4876800"/>
            <a:ext cx="914400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lumMod val="75000"/>
                  </a:srgbClr>
                </a:solidFill>
                <a:latin typeface="Arial Black"/>
                <a:cs typeface="Arial Black"/>
              </a:rPr>
              <a:t>o</a:t>
            </a:r>
            <a:r>
              <a:rPr lang="en-US" b="1" dirty="0" smtClean="0">
                <a:solidFill>
                  <a:srgbClr val="4F81BD">
                    <a:lumMod val="75000"/>
                  </a:srgbClr>
                </a:solidFill>
                <a:latin typeface="Arial Black"/>
                <a:cs typeface="Arial Black"/>
              </a:rPr>
              <a:t>pportunitycharmeck.org</a:t>
            </a:r>
          </a:p>
        </p:txBody>
      </p:sp>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13741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ltMeck OTF color 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67600" y="5638800"/>
            <a:ext cx="1393177" cy="952687"/>
          </a:xfrm>
          <a:prstGeom prst="rect">
            <a:avLst/>
          </a:prstGeom>
        </p:spPr>
      </p:pic>
      <p:sp>
        <p:nvSpPr>
          <p:cNvPr id="2" name="TextBox 1"/>
          <p:cNvSpPr txBox="1"/>
          <p:nvPr/>
        </p:nvSpPr>
        <p:spPr>
          <a:xfrm>
            <a:off x="1066800" y="1143000"/>
            <a:ext cx="6400800" cy="3724097"/>
          </a:xfrm>
          <a:prstGeom prst="rect">
            <a:avLst/>
          </a:prstGeom>
          <a:noFill/>
        </p:spPr>
        <p:txBody>
          <a:bodyPr wrap="square" rtlCol="0">
            <a:spAutoFit/>
          </a:bodyPr>
          <a:lstStyle/>
          <a:p>
            <a:r>
              <a:rPr lang="en-US" sz="4400" b="1" dirty="0" smtClean="0">
                <a:solidFill>
                  <a:srgbClr val="376092"/>
                </a:solidFill>
                <a:latin typeface="Arial Black"/>
                <a:cs typeface="Arial Black"/>
              </a:rPr>
              <a:t>Agenda</a:t>
            </a:r>
          </a:p>
          <a:p>
            <a:endParaRPr lang="en-US" sz="2400" b="1" dirty="0">
              <a:solidFill>
                <a:srgbClr val="376092"/>
              </a:solidFill>
              <a:latin typeface="Arial Black"/>
              <a:cs typeface="Arial Black"/>
            </a:endParaRPr>
          </a:p>
          <a:p>
            <a:pPr marL="571500" indent="-571500">
              <a:buFont typeface="Arial"/>
              <a:buChar char="•"/>
            </a:pPr>
            <a:r>
              <a:rPr lang="en-US" sz="2800" b="1" dirty="0" smtClean="0">
                <a:solidFill>
                  <a:srgbClr val="376092"/>
                </a:solidFill>
                <a:latin typeface="Arial Black"/>
                <a:cs typeface="Arial Black"/>
              </a:rPr>
              <a:t>Where We Are</a:t>
            </a:r>
          </a:p>
          <a:p>
            <a:pPr marL="571500" indent="-571500">
              <a:buFont typeface="Arial"/>
              <a:buChar char="•"/>
            </a:pPr>
            <a:r>
              <a:rPr lang="en-US" sz="2800" b="1" dirty="0" smtClean="0">
                <a:solidFill>
                  <a:srgbClr val="376092"/>
                </a:solidFill>
                <a:latin typeface="Arial Black"/>
                <a:cs typeface="Arial Black"/>
              </a:rPr>
              <a:t>What We’re Doing</a:t>
            </a:r>
          </a:p>
          <a:p>
            <a:pPr marL="571500" indent="-571500">
              <a:buFont typeface="Arial"/>
              <a:buChar char="•"/>
            </a:pPr>
            <a:r>
              <a:rPr lang="en-US" sz="2800" b="1" dirty="0" smtClean="0">
                <a:solidFill>
                  <a:srgbClr val="376092"/>
                </a:solidFill>
                <a:latin typeface="Arial Black"/>
                <a:cs typeface="Arial Black"/>
              </a:rPr>
              <a:t>What We Have Learned</a:t>
            </a:r>
          </a:p>
          <a:p>
            <a:pPr marL="1485900" lvl="2" indent="-571500">
              <a:buFont typeface="Arial"/>
              <a:buChar char="•"/>
            </a:pPr>
            <a:r>
              <a:rPr lang="en-US" sz="2800" b="1" dirty="0" smtClean="0">
                <a:solidFill>
                  <a:srgbClr val="376092"/>
                </a:solidFill>
                <a:latin typeface="Arial Black"/>
                <a:cs typeface="Arial Black"/>
              </a:rPr>
              <a:t>Experts</a:t>
            </a:r>
          </a:p>
          <a:p>
            <a:pPr marL="1485900" lvl="2" indent="-571500">
              <a:buFont typeface="Arial"/>
              <a:buChar char="•"/>
            </a:pPr>
            <a:r>
              <a:rPr lang="en-US" sz="2800" b="1" dirty="0" smtClean="0">
                <a:solidFill>
                  <a:srgbClr val="376092"/>
                </a:solidFill>
                <a:latin typeface="Arial Black"/>
                <a:cs typeface="Arial Black"/>
              </a:rPr>
              <a:t>Community</a:t>
            </a:r>
          </a:p>
          <a:p>
            <a:pPr marL="571500" indent="-571500">
              <a:buFont typeface="Arial"/>
              <a:buChar char="•"/>
            </a:pPr>
            <a:r>
              <a:rPr lang="en-US" sz="2800" b="1" dirty="0" smtClean="0">
                <a:solidFill>
                  <a:srgbClr val="376092"/>
                </a:solidFill>
                <a:latin typeface="Arial Black"/>
                <a:cs typeface="Arial Black"/>
              </a:rPr>
              <a:t>How You Can Help</a:t>
            </a:r>
            <a:endParaRPr lang="en-US" sz="2800" b="1" dirty="0">
              <a:solidFill>
                <a:srgbClr val="376092"/>
              </a:solidFill>
              <a:latin typeface="Arial Black"/>
              <a:cs typeface="Arial Black"/>
            </a:endParaRPr>
          </a:p>
        </p:txBody>
      </p:sp>
      <p:sp>
        <p:nvSpPr>
          <p:cNvPr id="5" name="Slide Number Placeholder 4"/>
          <p:cNvSpPr>
            <a:spLocks noGrp="1"/>
          </p:cNvSpPr>
          <p:nvPr>
            <p:ph type="sldNum" sz="quarter" idx="12"/>
          </p:nvPr>
        </p:nvSpPr>
        <p:spPr/>
        <p:txBody>
          <a:bodyPr/>
          <a:lstStyle/>
          <a:p>
            <a:fld id="{4FCA33FF-BCE8-4394-9687-16475761461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43563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Charlotte is a great place to live and </a:t>
            </a:r>
            <a:r>
              <a:rPr lang="en-US" dirty="0" smtClean="0"/>
              <a:t>work</a:t>
            </a:r>
            <a:r>
              <a:rPr lang="en-US" dirty="0"/>
              <a:t/>
            </a:r>
            <a:br>
              <a:rPr lang="en-US" dirty="0"/>
            </a:b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718" y="4087060"/>
            <a:ext cx="3997401" cy="46398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75" y="3368896"/>
            <a:ext cx="4055272" cy="48880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175" y="4807168"/>
            <a:ext cx="4067175" cy="41036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8718" y="4755904"/>
            <a:ext cx="4039557" cy="45173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0092" y="2616820"/>
            <a:ext cx="4105275" cy="485775"/>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175" y="5438872"/>
            <a:ext cx="4067175" cy="499318"/>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175" y="2578720"/>
            <a:ext cx="4067175" cy="523875"/>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0092" y="3318926"/>
            <a:ext cx="3996028" cy="525091"/>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175" y="4052062"/>
            <a:ext cx="4067175" cy="498982"/>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8718" y="5426593"/>
            <a:ext cx="4075150" cy="514067"/>
          </a:xfrm>
          <a:prstGeom prst="rect">
            <a:avLst/>
          </a:prstGeom>
        </p:spPr>
      </p:pic>
      <p:sp>
        <p:nvSpPr>
          <p:cNvPr id="4" name="Slide Number Placeholder 3"/>
          <p:cNvSpPr>
            <a:spLocks noGrp="1"/>
          </p:cNvSpPr>
          <p:nvPr>
            <p:ph type="sldNum" sz="quarter" idx="12"/>
          </p:nvPr>
        </p:nvSpPr>
        <p:spPr/>
        <p:txBody>
          <a:bodyPr/>
          <a:lstStyle/>
          <a:p>
            <a:fld id="{7A4D725F-C8CB-4678-934C-ECE470D3B84E}" type="slidenum">
              <a:rPr lang="en-US" smtClean="0"/>
              <a:t>2</a:t>
            </a:fld>
            <a:endParaRPr lang="en-US"/>
          </a:p>
        </p:txBody>
      </p:sp>
    </p:spTree>
    <p:extLst>
      <p:ext uri="{BB962C8B-B14F-4D97-AF65-F5344CB8AC3E}">
        <p14:creationId xmlns:p14="http://schemas.microsoft.com/office/powerpoint/2010/main" val="3750603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600200"/>
            <a:ext cx="9144000" cy="1938992"/>
          </a:xfrm>
          <a:prstGeom prst="rect">
            <a:avLst/>
          </a:prstGeom>
          <a:noFill/>
        </p:spPr>
        <p:txBody>
          <a:bodyPr wrap="square" rtlCol="0">
            <a:spAutoFit/>
          </a:bodyPr>
          <a:lstStyle/>
          <a:p>
            <a:pPr algn="ctr"/>
            <a:r>
              <a:rPr lang="en-US" sz="6000" b="1" dirty="0" smtClean="0">
                <a:solidFill>
                  <a:srgbClr val="376092"/>
                </a:solidFill>
                <a:latin typeface="Arial Black"/>
                <a:cs typeface="Arial Black"/>
              </a:rPr>
              <a:t>Where We</a:t>
            </a:r>
          </a:p>
          <a:p>
            <a:pPr algn="ctr"/>
            <a:r>
              <a:rPr lang="en-US" sz="6000" b="1" dirty="0" smtClean="0">
                <a:solidFill>
                  <a:srgbClr val="376092"/>
                </a:solidFill>
                <a:latin typeface="Arial Black"/>
                <a:cs typeface="Arial Black"/>
              </a:rPr>
              <a:t>Are and Why</a:t>
            </a:r>
            <a:endParaRPr lang="en-US" sz="6000" dirty="0" smtClean="0">
              <a:solidFill>
                <a:srgbClr val="376092"/>
              </a:solidFill>
              <a:latin typeface="Arial Black"/>
              <a:cs typeface="Arial Black"/>
            </a:endParaRPr>
          </a:p>
        </p:txBody>
      </p:sp>
      <p:pic>
        <p:nvPicPr>
          <p:cNvPr id="9" name="Picture 8" descr="CltMeck OTF color 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0" y="4114800"/>
            <a:ext cx="2286000" cy="1563220"/>
          </a:xfrm>
          <a:prstGeom prst="rect">
            <a:avLst/>
          </a:prstGeom>
        </p:spPr>
      </p:pic>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114504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152400" y="1066800"/>
            <a:ext cx="7086600" cy="5005254"/>
          </a:xfrm>
          <a:prstGeom prst="rect">
            <a:avLst/>
          </a:prstGeom>
        </p:spPr>
      </p:pic>
      <p:sp>
        <p:nvSpPr>
          <p:cNvPr id="8" name="TextBox 7"/>
          <p:cNvSpPr txBox="1"/>
          <p:nvPr/>
        </p:nvSpPr>
        <p:spPr>
          <a:xfrm>
            <a:off x="6934200" y="1600200"/>
            <a:ext cx="1981200" cy="16927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fontAlgn="base">
              <a:spcBef>
                <a:spcPct val="20000"/>
              </a:spcBef>
              <a:spcAft>
                <a:spcPct val="0"/>
              </a:spcAft>
              <a:buSzPct val="95000"/>
            </a:pPr>
            <a:r>
              <a:rPr lang="en-US" sz="2000" b="1" dirty="0">
                <a:solidFill>
                  <a:srgbClr val="4F81BD">
                    <a:lumMod val="75000"/>
                  </a:srgbClr>
                </a:solidFill>
                <a:latin typeface="Avenir Heavy"/>
                <a:cs typeface="Avenir Heavy"/>
              </a:rPr>
              <a:t>Top 5 Cities</a:t>
            </a:r>
          </a:p>
          <a:p>
            <a:pPr fontAlgn="base">
              <a:spcBef>
                <a:spcPct val="20000"/>
              </a:spcBef>
              <a:spcAft>
                <a:spcPct val="0"/>
              </a:spcAft>
              <a:buSzPct val="95000"/>
            </a:pPr>
            <a:r>
              <a:rPr lang="en-US" sz="1400" dirty="0">
                <a:solidFill>
                  <a:srgbClr val="000000"/>
                </a:solidFill>
                <a:latin typeface="Avenir Heavy"/>
                <a:cs typeface="Avenir Heavy"/>
              </a:rPr>
              <a:t>San Jose (10.8%)</a:t>
            </a:r>
          </a:p>
          <a:p>
            <a:pPr fontAlgn="base">
              <a:spcBef>
                <a:spcPct val="20000"/>
              </a:spcBef>
              <a:spcAft>
                <a:spcPct val="0"/>
              </a:spcAft>
              <a:buSzPct val="95000"/>
            </a:pPr>
            <a:r>
              <a:rPr lang="en-US" sz="1400" dirty="0">
                <a:solidFill>
                  <a:srgbClr val="000000"/>
                </a:solidFill>
                <a:latin typeface="Avenir Heavy"/>
                <a:cs typeface="Avenir Heavy"/>
              </a:rPr>
              <a:t>San Francisco</a:t>
            </a:r>
          </a:p>
          <a:p>
            <a:pPr fontAlgn="base">
              <a:spcBef>
                <a:spcPct val="20000"/>
              </a:spcBef>
              <a:spcAft>
                <a:spcPct val="0"/>
              </a:spcAft>
              <a:buSzPct val="95000"/>
            </a:pPr>
            <a:r>
              <a:rPr lang="en-US" sz="1400" dirty="0" smtClean="0">
                <a:solidFill>
                  <a:srgbClr val="000000"/>
                </a:solidFill>
                <a:latin typeface="Avenir Heavy"/>
                <a:cs typeface="Avenir Heavy"/>
              </a:rPr>
              <a:t>Washington DC</a:t>
            </a:r>
            <a:endParaRPr lang="en-US" sz="1400" dirty="0">
              <a:solidFill>
                <a:srgbClr val="000000"/>
              </a:solidFill>
              <a:latin typeface="Avenir Heavy"/>
              <a:cs typeface="Avenir Heavy"/>
            </a:endParaRPr>
          </a:p>
          <a:p>
            <a:pPr fontAlgn="base">
              <a:spcBef>
                <a:spcPct val="20000"/>
              </a:spcBef>
              <a:spcAft>
                <a:spcPct val="0"/>
              </a:spcAft>
              <a:buSzPct val="95000"/>
            </a:pPr>
            <a:r>
              <a:rPr lang="en-US" sz="1400" dirty="0">
                <a:solidFill>
                  <a:srgbClr val="000000"/>
                </a:solidFill>
                <a:latin typeface="Avenir Heavy"/>
                <a:cs typeface="Avenir Heavy"/>
              </a:rPr>
              <a:t>Seattle</a:t>
            </a:r>
          </a:p>
          <a:p>
            <a:pPr fontAlgn="base">
              <a:spcBef>
                <a:spcPct val="20000"/>
              </a:spcBef>
              <a:spcAft>
                <a:spcPct val="0"/>
              </a:spcAft>
              <a:buSzPct val="95000"/>
            </a:pPr>
            <a:r>
              <a:rPr lang="en-US" sz="1400" dirty="0">
                <a:solidFill>
                  <a:srgbClr val="000000"/>
                </a:solidFill>
                <a:latin typeface="Avenir Heavy"/>
                <a:cs typeface="Avenir Heavy"/>
              </a:rPr>
              <a:t>Salt Lake City</a:t>
            </a:r>
          </a:p>
        </p:txBody>
      </p:sp>
      <p:sp>
        <p:nvSpPr>
          <p:cNvPr id="9" name="TextBox 8"/>
          <p:cNvSpPr txBox="1"/>
          <p:nvPr/>
        </p:nvSpPr>
        <p:spPr>
          <a:xfrm>
            <a:off x="6934200" y="3505200"/>
            <a:ext cx="1981200" cy="166199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fontAlgn="base">
              <a:spcBef>
                <a:spcPct val="20000"/>
              </a:spcBef>
              <a:spcAft>
                <a:spcPct val="0"/>
              </a:spcAft>
              <a:buSzPct val="95000"/>
            </a:pPr>
            <a:r>
              <a:rPr lang="en-US" b="1" dirty="0">
                <a:solidFill>
                  <a:srgbClr val="77933C"/>
                </a:solidFill>
                <a:latin typeface="Avenir Heavy"/>
                <a:cs typeface="Avenir Heavy"/>
              </a:rPr>
              <a:t>Bottom 5 Cities</a:t>
            </a:r>
          </a:p>
          <a:p>
            <a:pPr fontAlgn="base">
              <a:spcBef>
                <a:spcPct val="20000"/>
              </a:spcBef>
              <a:spcAft>
                <a:spcPct val="0"/>
              </a:spcAft>
              <a:buSzPct val="95000"/>
            </a:pPr>
            <a:r>
              <a:rPr lang="en-US" sz="1400" dirty="0">
                <a:solidFill>
                  <a:srgbClr val="000000"/>
                </a:solidFill>
                <a:latin typeface="Avenir Heavy"/>
                <a:cs typeface="Avenir Heavy"/>
              </a:rPr>
              <a:t>Indianapolis</a:t>
            </a:r>
          </a:p>
          <a:p>
            <a:pPr fontAlgn="base">
              <a:spcBef>
                <a:spcPct val="20000"/>
              </a:spcBef>
              <a:spcAft>
                <a:spcPct val="0"/>
              </a:spcAft>
              <a:buSzPct val="95000"/>
            </a:pPr>
            <a:r>
              <a:rPr lang="en-US" sz="1400" dirty="0">
                <a:solidFill>
                  <a:srgbClr val="000000"/>
                </a:solidFill>
                <a:latin typeface="Avenir Heavy"/>
                <a:cs typeface="Avenir Heavy"/>
              </a:rPr>
              <a:t>Dayton</a:t>
            </a:r>
          </a:p>
          <a:p>
            <a:pPr fontAlgn="base">
              <a:spcBef>
                <a:spcPct val="20000"/>
              </a:spcBef>
              <a:spcAft>
                <a:spcPct val="0"/>
              </a:spcAft>
              <a:buSzPct val="95000"/>
            </a:pPr>
            <a:r>
              <a:rPr lang="en-US" sz="1400" dirty="0">
                <a:solidFill>
                  <a:srgbClr val="000000"/>
                </a:solidFill>
                <a:latin typeface="Avenir Heavy"/>
                <a:cs typeface="Avenir Heavy"/>
              </a:rPr>
              <a:t>Atlanta</a:t>
            </a:r>
          </a:p>
          <a:p>
            <a:pPr fontAlgn="base">
              <a:spcBef>
                <a:spcPct val="20000"/>
              </a:spcBef>
              <a:spcAft>
                <a:spcPct val="0"/>
              </a:spcAft>
              <a:buSzPct val="95000"/>
            </a:pPr>
            <a:r>
              <a:rPr lang="en-US" sz="1400" dirty="0">
                <a:solidFill>
                  <a:srgbClr val="000000"/>
                </a:solidFill>
                <a:latin typeface="Avenir Heavy"/>
                <a:cs typeface="Avenir Heavy"/>
              </a:rPr>
              <a:t>Milwaukee</a:t>
            </a:r>
          </a:p>
          <a:p>
            <a:pPr fontAlgn="base">
              <a:spcBef>
                <a:spcPct val="20000"/>
              </a:spcBef>
              <a:spcAft>
                <a:spcPct val="0"/>
              </a:spcAft>
              <a:buSzPct val="95000"/>
            </a:pPr>
            <a:r>
              <a:rPr lang="en-US" sz="1400" b="1" dirty="0">
                <a:solidFill>
                  <a:srgbClr val="FF0000"/>
                </a:solidFill>
                <a:latin typeface="Avenir Heavy"/>
                <a:cs typeface="Avenir Heavy"/>
              </a:rPr>
              <a:t>Charlotte</a:t>
            </a:r>
            <a:r>
              <a:rPr lang="en-US" sz="1400" dirty="0">
                <a:solidFill>
                  <a:srgbClr val="FF0000"/>
                </a:solidFill>
                <a:latin typeface="Avenir Heavy"/>
                <a:cs typeface="Avenir Heavy"/>
              </a:rPr>
              <a:t> (4.4%)</a:t>
            </a:r>
          </a:p>
        </p:txBody>
      </p:sp>
      <p:sp>
        <p:nvSpPr>
          <p:cNvPr id="10" name="Title 2"/>
          <p:cNvSpPr txBox="1">
            <a:spLocks/>
          </p:cNvSpPr>
          <p:nvPr/>
        </p:nvSpPr>
        <p:spPr>
          <a:xfrm>
            <a:off x="233926" y="235960"/>
            <a:ext cx="8300474"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4F81BD">
                    <a:lumMod val="75000"/>
                  </a:srgbClr>
                </a:solidFill>
                <a:latin typeface="Arial Black"/>
                <a:cs typeface="Arial Black"/>
              </a:rPr>
              <a:t>Charlotte </a:t>
            </a:r>
            <a:r>
              <a:rPr lang="en-US" b="1" dirty="0" smtClean="0">
                <a:solidFill>
                  <a:srgbClr val="4F81BD">
                    <a:lumMod val="75000"/>
                  </a:srgbClr>
                </a:solidFill>
                <a:latin typeface="Arial Black"/>
                <a:cs typeface="Arial Black"/>
              </a:rPr>
              <a:t>50</a:t>
            </a:r>
            <a:r>
              <a:rPr lang="en-US" b="1" baseline="30000" dirty="0" smtClean="0">
                <a:solidFill>
                  <a:srgbClr val="4F81BD">
                    <a:lumMod val="75000"/>
                  </a:srgbClr>
                </a:solidFill>
                <a:latin typeface="Arial Black"/>
                <a:cs typeface="Arial Black"/>
              </a:rPr>
              <a:t>th</a:t>
            </a:r>
            <a:r>
              <a:rPr lang="en-US" b="1" dirty="0" smtClean="0">
                <a:solidFill>
                  <a:srgbClr val="4F81BD">
                    <a:lumMod val="75000"/>
                  </a:srgbClr>
                </a:solidFill>
                <a:latin typeface="Arial Black"/>
                <a:cs typeface="Arial Black"/>
              </a:rPr>
              <a:t> of 50 Cities</a:t>
            </a:r>
          </a:p>
        </p:txBody>
      </p:sp>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515005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14400" y="3733800"/>
            <a:ext cx="990600" cy="76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667000" y="3733800"/>
            <a:ext cx="990600" cy="76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2667000" y="373380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32" name="Group 31"/>
          <p:cNvGrpSpPr/>
          <p:nvPr/>
        </p:nvGrpSpPr>
        <p:grpSpPr>
          <a:xfrm>
            <a:off x="381000" y="262024"/>
            <a:ext cx="8676114" cy="6271243"/>
            <a:chOff x="636966" y="741622"/>
            <a:chExt cx="7839088" cy="5555725"/>
          </a:xfrm>
        </p:grpSpPr>
        <p:pic>
          <p:nvPicPr>
            <p:cNvPr id="9" name="Picture 8" descr="OTF Humanistic Winn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057" y="2804697"/>
              <a:ext cx="1828800" cy="2173995"/>
            </a:xfrm>
            <a:prstGeom prst="rect">
              <a:avLst/>
            </a:prstGeom>
          </p:spPr>
        </p:pic>
        <p:pic>
          <p:nvPicPr>
            <p:cNvPr id="4" name="Picture 3" descr="OTF Green Balloo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646" y="1117048"/>
              <a:ext cx="1239275" cy="1843597"/>
            </a:xfrm>
            <a:prstGeom prst="rect">
              <a:avLst/>
            </a:prstGeom>
          </p:spPr>
        </p:pic>
        <p:sp>
          <p:nvSpPr>
            <p:cNvPr id="14" name="Rectangle 13"/>
            <p:cNvSpPr/>
            <p:nvPr/>
          </p:nvSpPr>
          <p:spPr>
            <a:xfrm>
              <a:off x="2358181" y="3682274"/>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Isosceles Triangle 17"/>
            <p:cNvSpPr/>
            <p:nvPr/>
          </p:nvSpPr>
          <p:spPr>
            <a:xfrm rot="16200000">
              <a:off x="3813522" y="897372"/>
              <a:ext cx="2797250" cy="4997989"/>
            </a:xfrm>
            <a:prstGeom prst="triangle">
              <a:avLst>
                <a:gd name="adj" fmla="val 0"/>
              </a:avLst>
            </a:prstGeom>
            <a:noFill/>
            <a:ln w="57150">
              <a:solidFill>
                <a:srgbClr val="4BA9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636966" y="3749780"/>
              <a:ext cx="914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1" name="Straight Arrow Connector 20"/>
            <p:cNvCxnSpPr>
              <a:stCxn id="18" idx="0"/>
            </p:cNvCxnSpPr>
            <p:nvPr/>
          </p:nvCxnSpPr>
          <p:spPr>
            <a:xfrm flipV="1">
              <a:off x="2713153" y="1845344"/>
              <a:ext cx="5302789" cy="2949648"/>
            </a:xfrm>
            <a:prstGeom prst="straightConnector1">
              <a:avLst/>
            </a:prstGeom>
            <a:ln w="82550">
              <a:solidFill>
                <a:srgbClr val="4BA938"/>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601168" y="741622"/>
              <a:ext cx="4874886" cy="1172441"/>
            </a:xfrm>
            <a:prstGeom prst="rect">
              <a:avLst/>
            </a:prstGeom>
            <a:noFill/>
          </p:spPr>
          <p:txBody>
            <a:bodyPr wrap="square" rtlCol="0">
              <a:spAutoFit/>
            </a:bodyPr>
            <a:lstStyle/>
            <a:p>
              <a:pPr algn="ctr"/>
              <a:r>
                <a:rPr lang="en-US" sz="6000" dirty="0" smtClean="0">
                  <a:solidFill>
                    <a:srgbClr val="4F81BD">
                      <a:lumMod val="75000"/>
                    </a:srgbClr>
                  </a:solidFill>
                  <a:latin typeface="Arial Black"/>
                  <a:cs typeface="Arial Black"/>
                </a:rPr>
                <a:t>FUTURE </a:t>
              </a:r>
              <a:r>
                <a:rPr lang="en-US" sz="8000" dirty="0" smtClean="0">
                  <a:solidFill>
                    <a:srgbClr val="4F81BD">
                      <a:lumMod val="75000"/>
                    </a:srgbClr>
                  </a:solidFill>
                  <a:latin typeface="Arial Black"/>
                  <a:cs typeface="Arial Black"/>
                </a:rPr>
                <a:t>?</a:t>
              </a:r>
              <a:endParaRPr lang="en-US" sz="8000" dirty="0">
                <a:solidFill>
                  <a:srgbClr val="4F81BD">
                    <a:lumMod val="75000"/>
                  </a:srgbClr>
                </a:solidFill>
                <a:latin typeface="Arial Black"/>
                <a:cs typeface="Arial Black"/>
              </a:endParaRPr>
            </a:p>
          </p:txBody>
        </p:sp>
        <p:pic>
          <p:nvPicPr>
            <p:cNvPr id="6" name="Picture 5" descr="OTF Brick.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512" y="4829875"/>
              <a:ext cx="2203156" cy="1467472"/>
            </a:xfrm>
            <a:prstGeom prst="rect">
              <a:avLst/>
            </a:prstGeom>
          </p:spPr>
        </p:pic>
      </p:grpSp>
      <p:sp>
        <p:nvSpPr>
          <p:cNvPr id="16" name="TextBox 15"/>
          <p:cNvSpPr txBox="1"/>
          <p:nvPr/>
        </p:nvSpPr>
        <p:spPr>
          <a:xfrm>
            <a:off x="3048000" y="1828800"/>
            <a:ext cx="3204780" cy="451640"/>
          </a:xfrm>
          <a:prstGeom prst="rect">
            <a:avLst/>
          </a:prstGeom>
          <a:noFill/>
        </p:spPr>
        <p:txBody>
          <a:bodyPr wrap="square" rtlCol="0">
            <a:spAutoFit/>
          </a:bodyPr>
          <a:lstStyle/>
          <a:p>
            <a:r>
              <a:rPr lang="en-US" sz="2000" dirty="0" smtClean="0">
                <a:solidFill>
                  <a:srgbClr val="4BA938"/>
                </a:solidFill>
                <a:latin typeface="Rockwell Extra Bold"/>
                <a:cs typeface="Rockwell Extra Bold"/>
              </a:rPr>
              <a:t>What lifts me up?</a:t>
            </a:r>
            <a:endParaRPr lang="en-US" sz="2000" dirty="0">
              <a:solidFill>
                <a:srgbClr val="4BA938"/>
              </a:solidFill>
              <a:latin typeface="Rockwell Extra Bold"/>
              <a:cs typeface="Rockwell Extra Bold"/>
            </a:endParaRPr>
          </a:p>
        </p:txBody>
      </p:sp>
      <p:sp>
        <p:nvSpPr>
          <p:cNvPr id="17" name="TextBox 16"/>
          <p:cNvSpPr txBox="1"/>
          <p:nvPr/>
        </p:nvSpPr>
        <p:spPr>
          <a:xfrm>
            <a:off x="3124200" y="5562600"/>
            <a:ext cx="4048143" cy="451640"/>
          </a:xfrm>
          <a:prstGeom prst="rect">
            <a:avLst/>
          </a:prstGeom>
          <a:noFill/>
        </p:spPr>
        <p:txBody>
          <a:bodyPr wrap="square" rtlCol="0">
            <a:spAutoFit/>
          </a:bodyPr>
          <a:lstStyle/>
          <a:p>
            <a:r>
              <a:rPr lang="en-US" sz="2000" dirty="0" smtClean="0">
                <a:solidFill>
                  <a:srgbClr val="940611"/>
                </a:solidFill>
                <a:latin typeface="Rockwell Extra Bold"/>
                <a:cs typeface="Rockwell Extra Bold"/>
              </a:rPr>
              <a:t>What holds me down?</a:t>
            </a:r>
            <a:endParaRPr lang="en-US" sz="2000" dirty="0">
              <a:solidFill>
                <a:srgbClr val="940611"/>
              </a:solidFill>
              <a:latin typeface="Rockwell Extra Bold"/>
              <a:cs typeface="Rockwell Extra Bold"/>
            </a:endParaRPr>
          </a:p>
        </p:txBody>
      </p:sp>
    </p:spTree>
    <p:extLst>
      <p:ext uri="{BB962C8B-B14F-4D97-AF65-F5344CB8AC3E}">
        <p14:creationId xmlns:p14="http://schemas.microsoft.com/office/powerpoint/2010/main" val="3759541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600200"/>
            <a:ext cx="9144000" cy="1938992"/>
          </a:xfrm>
          <a:prstGeom prst="rect">
            <a:avLst/>
          </a:prstGeom>
          <a:noFill/>
        </p:spPr>
        <p:txBody>
          <a:bodyPr wrap="square" rtlCol="0">
            <a:spAutoFit/>
          </a:bodyPr>
          <a:lstStyle/>
          <a:p>
            <a:pPr algn="ctr"/>
            <a:r>
              <a:rPr lang="en-US" sz="6000" b="1" dirty="0" smtClean="0">
                <a:solidFill>
                  <a:srgbClr val="376092"/>
                </a:solidFill>
                <a:latin typeface="Arial Black"/>
                <a:cs typeface="Arial Black"/>
              </a:rPr>
              <a:t>What We</a:t>
            </a:r>
          </a:p>
          <a:p>
            <a:pPr algn="ctr"/>
            <a:r>
              <a:rPr lang="en-US" sz="6000" b="1" dirty="0" smtClean="0">
                <a:solidFill>
                  <a:srgbClr val="376092"/>
                </a:solidFill>
                <a:latin typeface="Arial Black"/>
                <a:cs typeface="Arial Black"/>
              </a:rPr>
              <a:t>Are Doing</a:t>
            </a:r>
            <a:endParaRPr lang="en-US" sz="6000" dirty="0" smtClean="0">
              <a:solidFill>
                <a:srgbClr val="376092"/>
              </a:solidFill>
              <a:latin typeface="Arial Black"/>
              <a:cs typeface="Arial Black"/>
            </a:endParaRPr>
          </a:p>
        </p:txBody>
      </p:sp>
      <p:pic>
        <p:nvPicPr>
          <p:cNvPr id="9" name="Picture 8" descr="CltMeck OTF color 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0" y="4114800"/>
            <a:ext cx="2286000" cy="1563220"/>
          </a:xfrm>
          <a:prstGeom prst="rect">
            <a:avLst/>
          </a:prstGeom>
        </p:spPr>
      </p:pic>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191533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42900" y="282903"/>
            <a:ext cx="8458200" cy="707886"/>
          </a:xfrm>
          <a:prstGeom prst="rect">
            <a:avLst/>
          </a:prstGeom>
          <a:noFill/>
        </p:spPr>
        <p:txBody>
          <a:bodyPr wrap="square" rtlCol="0">
            <a:spAutoFit/>
          </a:bodyPr>
          <a:lstStyle/>
          <a:p>
            <a:pPr algn="ctr"/>
            <a:r>
              <a:rPr lang="en-US" sz="4000" b="1" dirty="0">
                <a:solidFill>
                  <a:srgbClr val="376092"/>
                </a:solidFill>
                <a:latin typeface="Arial Black"/>
                <a:cs typeface="Arial Black"/>
              </a:rPr>
              <a:t>A</a:t>
            </a:r>
            <a:r>
              <a:rPr lang="en-US" sz="4000" b="1" dirty="0" smtClean="0">
                <a:solidFill>
                  <a:srgbClr val="376092"/>
                </a:solidFill>
                <a:latin typeface="Arial Black"/>
                <a:cs typeface="Arial Black"/>
              </a:rPr>
              <a:t> Community Task Force </a:t>
            </a:r>
            <a:endParaRPr lang="en-US" sz="4000" dirty="0" smtClean="0">
              <a:solidFill>
                <a:srgbClr val="376092"/>
              </a:solidFill>
              <a:latin typeface="Arial Black"/>
              <a:cs typeface="Arial Black"/>
            </a:endParaRPr>
          </a:p>
        </p:txBody>
      </p:sp>
      <p:grpSp>
        <p:nvGrpSpPr>
          <p:cNvPr id="14" name="Group 13"/>
          <p:cNvGrpSpPr/>
          <p:nvPr/>
        </p:nvGrpSpPr>
        <p:grpSpPr>
          <a:xfrm>
            <a:off x="251767" y="1219200"/>
            <a:ext cx="8915400" cy="5748075"/>
            <a:chOff x="103638" y="990600"/>
            <a:chExt cx="8915400" cy="5748075"/>
          </a:xfrm>
        </p:grpSpPr>
        <p:grpSp>
          <p:nvGrpSpPr>
            <p:cNvPr id="8" name="Group 7"/>
            <p:cNvGrpSpPr/>
            <p:nvPr/>
          </p:nvGrpSpPr>
          <p:grpSpPr>
            <a:xfrm>
              <a:off x="152400" y="990600"/>
              <a:ext cx="8382000" cy="4654815"/>
              <a:chOff x="152400" y="990600"/>
              <a:chExt cx="8382000" cy="4654815"/>
            </a:xfrm>
          </p:grpSpPr>
          <p:grpSp>
            <p:nvGrpSpPr>
              <p:cNvPr id="6" name="Group 5"/>
              <p:cNvGrpSpPr/>
              <p:nvPr/>
            </p:nvGrpSpPr>
            <p:grpSpPr>
              <a:xfrm>
                <a:off x="152400" y="990600"/>
                <a:ext cx="8382000" cy="4654815"/>
                <a:chOff x="152400" y="990600"/>
                <a:chExt cx="8382000" cy="4654815"/>
              </a:xfrm>
            </p:grpSpPr>
            <p:pic>
              <p:nvPicPr>
                <p:cNvPr id="3" name="Picture 2" descr="OTF Task Force Member Colla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990600"/>
                  <a:ext cx="8382000" cy="4548909"/>
                </a:xfrm>
                <a:prstGeom prst="rect">
                  <a:avLst/>
                </a:prstGeom>
              </p:spPr>
            </p:pic>
            <p:pic>
              <p:nvPicPr>
                <p:cNvPr id="2" name="Picture 1" descr="Screen Shot 2015-12-08 at 12.04.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60" y="3919275"/>
                  <a:ext cx="1497540" cy="157636"/>
                </a:xfrm>
                <a:prstGeom prst="rect">
                  <a:avLst/>
                </a:prstGeom>
              </p:spPr>
            </p:pic>
            <p:sp>
              <p:nvSpPr>
                <p:cNvPr id="4" name="Rectangle 3"/>
                <p:cNvSpPr/>
                <p:nvPr/>
              </p:nvSpPr>
              <p:spPr>
                <a:xfrm>
                  <a:off x="278340" y="5416815"/>
                  <a:ext cx="162666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p:nvSpPr>
            <p:spPr>
              <a:xfrm>
                <a:off x="7351710" y="3969015"/>
                <a:ext cx="1169460" cy="1447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0" name="Rectangle 9"/>
            <p:cNvSpPr/>
            <p:nvPr/>
          </p:nvSpPr>
          <p:spPr>
            <a:xfrm>
              <a:off x="103638" y="5181600"/>
              <a:ext cx="8915400" cy="1557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304800" y="3886200"/>
              <a:ext cx="8484660" cy="1557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Screen Shot 2015-12-08 at 12.12.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701" y="3882111"/>
              <a:ext cx="6324600" cy="1297686"/>
            </a:xfrm>
            <a:prstGeom prst="rect">
              <a:avLst/>
            </a:prstGeom>
          </p:spPr>
        </p:pic>
        <p:pic>
          <p:nvPicPr>
            <p:cNvPr id="9" name="Picture 8" descr="CltMeck OTF color logo.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66671" y="5562600"/>
              <a:ext cx="1159203" cy="792690"/>
            </a:xfrm>
            <a:prstGeom prst="rect">
              <a:avLst/>
            </a:prstGeom>
          </p:spPr>
        </p:pic>
      </p:grpSp>
      <p:sp>
        <p:nvSpPr>
          <p:cNvPr id="15" name="Slide Number Placeholder 14"/>
          <p:cNvSpPr>
            <a:spLocks noGrp="1"/>
          </p:cNvSpPr>
          <p:nvPr>
            <p:ph type="sldNum" sz="quarter" idx="12"/>
          </p:nvPr>
        </p:nvSpPr>
        <p:spPr/>
        <p:txBody>
          <a:bodyPr/>
          <a:lstStyle/>
          <a:p>
            <a:fld id="{4FCA33FF-BCE8-4394-9687-16475761461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554244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TF Green Ballo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4630" y="1786967"/>
            <a:ext cx="2085132" cy="3101927"/>
          </a:xfrm>
          <a:prstGeom prst="rect">
            <a:avLst/>
          </a:prstGeom>
        </p:spPr>
      </p:pic>
      <p:pic>
        <p:nvPicPr>
          <p:cNvPr id="2" name="Picture 1" descr="OTF Partners logo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3000" y="1524000"/>
            <a:ext cx="3217748" cy="4038601"/>
          </a:xfrm>
          <a:prstGeom prst="rect">
            <a:avLst/>
          </a:prstGeom>
        </p:spPr>
      </p:pic>
      <p:sp>
        <p:nvSpPr>
          <p:cNvPr id="6" name="TextBox 5"/>
          <p:cNvSpPr txBox="1"/>
          <p:nvPr/>
        </p:nvSpPr>
        <p:spPr>
          <a:xfrm>
            <a:off x="609600" y="304800"/>
            <a:ext cx="3657600" cy="923330"/>
          </a:xfrm>
          <a:prstGeom prst="rect">
            <a:avLst/>
          </a:prstGeom>
          <a:noFill/>
        </p:spPr>
        <p:txBody>
          <a:bodyPr wrap="square" rtlCol="0">
            <a:spAutoFit/>
          </a:bodyPr>
          <a:lstStyle/>
          <a:p>
            <a:r>
              <a:rPr lang="en-US" sz="5400" b="1" dirty="0" smtClean="0">
                <a:solidFill>
                  <a:srgbClr val="376092"/>
                </a:solidFill>
                <a:latin typeface="Arial Black"/>
                <a:cs typeface="Arial Black"/>
              </a:rPr>
              <a:t>Partners</a:t>
            </a:r>
            <a:endParaRPr lang="en-US" sz="5400" dirty="0" smtClean="0">
              <a:solidFill>
                <a:srgbClr val="376092"/>
              </a:solidFill>
              <a:latin typeface="Arial Black"/>
              <a:cs typeface="Arial Black"/>
            </a:endParaRPr>
          </a:p>
        </p:txBody>
      </p:sp>
      <p:sp>
        <p:nvSpPr>
          <p:cNvPr id="7" name="TextBox 6"/>
          <p:cNvSpPr txBox="1"/>
          <p:nvPr/>
        </p:nvSpPr>
        <p:spPr>
          <a:xfrm>
            <a:off x="1219200" y="4500285"/>
            <a:ext cx="3962400" cy="646331"/>
          </a:xfrm>
          <a:prstGeom prst="rect">
            <a:avLst/>
          </a:prstGeom>
          <a:noFill/>
        </p:spPr>
        <p:txBody>
          <a:bodyPr wrap="square" rtlCol="0">
            <a:spAutoFit/>
          </a:bodyPr>
          <a:lstStyle/>
          <a:p>
            <a:pPr algn="ctr"/>
            <a:r>
              <a:rPr lang="en-US" sz="3600" b="1" dirty="0" smtClean="0">
                <a:solidFill>
                  <a:srgbClr val="376092"/>
                </a:solidFill>
                <a:latin typeface="Arial"/>
                <a:cs typeface="Arial"/>
              </a:rPr>
              <a:t>the community</a:t>
            </a:r>
            <a:endParaRPr lang="en-US" sz="3600" dirty="0" smtClean="0">
              <a:solidFill>
                <a:srgbClr val="376092"/>
              </a:solidFill>
              <a:latin typeface="Avenir Black"/>
              <a:cs typeface="Avenir Black"/>
            </a:endParaRPr>
          </a:p>
        </p:txBody>
      </p:sp>
      <p:sp>
        <p:nvSpPr>
          <p:cNvPr id="4" name="TextBox 3"/>
          <p:cNvSpPr txBox="1"/>
          <p:nvPr/>
        </p:nvSpPr>
        <p:spPr>
          <a:xfrm>
            <a:off x="4370789" y="2438400"/>
            <a:ext cx="832731" cy="1446550"/>
          </a:xfrm>
          <a:prstGeom prst="rect">
            <a:avLst/>
          </a:prstGeom>
          <a:noFill/>
        </p:spPr>
        <p:txBody>
          <a:bodyPr wrap="square" rtlCol="0">
            <a:spAutoFit/>
          </a:bodyPr>
          <a:lstStyle/>
          <a:p>
            <a:r>
              <a:rPr lang="en-US" sz="8800" b="1" dirty="0" smtClean="0">
                <a:solidFill>
                  <a:srgbClr val="376092"/>
                </a:solidFill>
                <a:latin typeface="Helvetica"/>
                <a:cs typeface="Helvetica"/>
              </a:rPr>
              <a:t>+</a:t>
            </a:r>
            <a:endParaRPr lang="en-US" sz="8800" b="1" dirty="0">
              <a:solidFill>
                <a:srgbClr val="376092"/>
              </a:solidFill>
              <a:latin typeface="Helvetica"/>
              <a:cs typeface="Helvetica"/>
            </a:endParaRPr>
          </a:p>
        </p:txBody>
      </p:sp>
      <p:sp>
        <p:nvSpPr>
          <p:cNvPr id="8" name="Slide Number Placeholder 7"/>
          <p:cNvSpPr>
            <a:spLocks noGrp="1"/>
          </p:cNvSpPr>
          <p:nvPr>
            <p:ph type="sldNum" sz="quarter" idx="12"/>
          </p:nvPr>
        </p:nvSpPr>
        <p:spPr/>
        <p:txBody>
          <a:bodyPr/>
          <a:lstStyle/>
          <a:p>
            <a:fld id="{4FCA33FF-BCE8-4394-9687-16475761461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70088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486285" y="1251519"/>
            <a:ext cx="8308092" cy="532913"/>
          </a:xfrm>
          <a:prstGeom prst="rect">
            <a:avLst/>
          </a:prstGeom>
          <a:solidFill>
            <a:schemeClr val="accent1">
              <a:lumMod val="75000"/>
            </a:schemeClr>
          </a:solidFill>
          <a:ln w="9525" cap="flat" cmpd="sng" algn="ctr">
            <a:solidFill>
              <a:schemeClr val="accent1"/>
            </a:solidFill>
            <a:prstDash val="solid"/>
            <a:round/>
            <a:headEnd type="none" w="med" len="med"/>
            <a:tailEnd type="none" w="med" len="med"/>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latin typeface="Arial" charset="0"/>
            </a:endParaRPr>
          </a:p>
        </p:txBody>
      </p:sp>
      <p:sp>
        <p:nvSpPr>
          <p:cNvPr id="2" name="Title 1"/>
          <p:cNvSpPr>
            <a:spLocks noGrp="1"/>
          </p:cNvSpPr>
          <p:nvPr>
            <p:ph type="title"/>
          </p:nvPr>
        </p:nvSpPr>
        <p:spPr>
          <a:xfrm>
            <a:off x="1905000" y="83560"/>
            <a:ext cx="6858000" cy="1139084"/>
          </a:xfrm>
        </p:spPr>
        <p:txBody>
          <a:bodyPr>
            <a:normAutofit/>
          </a:bodyPr>
          <a:lstStyle/>
          <a:p>
            <a:r>
              <a:rPr lang="en-US" dirty="0" smtClean="0">
                <a:solidFill>
                  <a:schemeClr val="accent1">
                    <a:lumMod val="75000"/>
                  </a:schemeClr>
                </a:solidFill>
                <a:latin typeface="Arial Black"/>
                <a:cs typeface="Arial Black"/>
              </a:rPr>
              <a:t>Process &amp; Milestones</a:t>
            </a:r>
            <a:endParaRPr lang="en-US" dirty="0">
              <a:solidFill>
                <a:schemeClr val="accent1">
                  <a:lumMod val="75000"/>
                </a:schemeClr>
              </a:solidFill>
              <a:latin typeface="Arial Black"/>
              <a:cs typeface="Arial Black"/>
            </a:endParaRPr>
          </a:p>
        </p:txBody>
      </p:sp>
      <p:graphicFrame>
        <p:nvGraphicFramePr>
          <p:cNvPr id="8" name="Table 7"/>
          <p:cNvGraphicFramePr>
            <a:graphicFrameLocks noGrp="1"/>
          </p:cNvGraphicFramePr>
          <p:nvPr>
            <p:extLst>
              <p:ext uri="{D42A27DB-BD31-4B8C-83A1-F6EECF244321}">
                <p14:modId xmlns:p14="http://schemas.microsoft.com/office/powerpoint/2010/main" val="403245466"/>
              </p:ext>
            </p:extLst>
          </p:nvPr>
        </p:nvGraphicFramePr>
        <p:xfrm>
          <a:off x="517028" y="1783709"/>
          <a:ext cx="8289882" cy="459567"/>
        </p:xfrm>
        <a:graphic>
          <a:graphicData uri="http://schemas.openxmlformats.org/drawingml/2006/table">
            <a:tbl>
              <a:tblPr firstRow="1" bandRow="1">
                <a:tableStyleId>{5C22544A-7EE6-4342-B048-85BDC9FD1C3A}</a:tableStyleId>
              </a:tblPr>
              <a:tblGrid>
                <a:gridCol w="460549"/>
                <a:gridCol w="460549"/>
                <a:gridCol w="460549"/>
                <a:gridCol w="460549"/>
                <a:gridCol w="460549"/>
                <a:gridCol w="460549"/>
                <a:gridCol w="460549"/>
                <a:gridCol w="460549"/>
                <a:gridCol w="460549"/>
                <a:gridCol w="460549"/>
                <a:gridCol w="460549"/>
                <a:gridCol w="460549"/>
                <a:gridCol w="460549"/>
                <a:gridCol w="460549"/>
                <a:gridCol w="460549"/>
                <a:gridCol w="460549"/>
                <a:gridCol w="460549"/>
                <a:gridCol w="460549"/>
              </a:tblGrid>
              <a:tr h="459567">
                <a:tc>
                  <a:txBody>
                    <a:bodyPr/>
                    <a:lstStyle/>
                    <a:p>
                      <a:pPr algn="ctr"/>
                      <a:r>
                        <a:rPr lang="en-US" sz="1200" dirty="0" smtClean="0">
                          <a:solidFill>
                            <a:srgbClr val="003399"/>
                          </a:solidFill>
                        </a:rPr>
                        <a:t>May</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Jun</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July</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Aug</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Sep</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Oct</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Nov</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Dec</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Jan</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Feb</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Mar</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Apr</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May</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Jun</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July </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Aug</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Sep</a:t>
                      </a:r>
                      <a:endParaRPr lang="en-US" sz="1200" dirty="0">
                        <a:solidFill>
                          <a:srgbClr val="003399"/>
                        </a:solidFill>
                      </a:endParaRPr>
                    </a:p>
                  </a:txBody>
                  <a:tcPr marL="70338" marR="70338" marT="46903" marB="46903">
                    <a:solidFill>
                      <a:schemeClr val="tx2">
                        <a:lumMod val="20000"/>
                        <a:lumOff val="80000"/>
                      </a:schemeClr>
                    </a:solidFill>
                  </a:tcPr>
                </a:tc>
                <a:tc>
                  <a:txBody>
                    <a:bodyPr/>
                    <a:lstStyle/>
                    <a:p>
                      <a:pPr algn="ctr"/>
                      <a:r>
                        <a:rPr lang="en-US" sz="1200" dirty="0" smtClean="0">
                          <a:solidFill>
                            <a:srgbClr val="003399"/>
                          </a:solidFill>
                        </a:rPr>
                        <a:t>Oct</a:t>
                      </a:r>
                      <a:endParaRPr lang="en-US" sz="1200" dirty="0">
                        <a:solidFill>
                          <a:srgbClr val="003399"/>
                        </a:solidFill>
                      </a:endParaRPr>
                    </a:p>
                  </a:txBody>
                  <a:tcPr marL="70338" marR="70338" marT="46903" marB="46903">
                    <a:solidFill>
                      <a:schemeClr val="tx2">
                        <a:lumMod val="20000"/>
                        <a:lumOff val="80000"/>
                      </a:schemeClr>
                    </a:solidFill>
                  </a:tcPr>
                </a:tc>
              </a:tr>
            </a:tbl>
          </a:graphicData>
        </a:graphic>
      </p:graphicFrame>
      <p:sp>
        <p:nvSpPr>
          <p:cNvPr id="7" name="Rectangle 6"/>
          <p:cNvSpPr/>
          <p:nvPr/>
        </p:nvSpPr>
        <p:spPr bwMode="auto">
          <a:xfrm>
            <a:off x="874944" y="4942025"/>
            <a:ext cx="8143453" cy="50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13" name="Up Arrow 12"/>
          <p:cNvSpPr/>
          <p:nvPr/>
        </p:nvSpPr>
        <p:spPr bwMode="auto">
          <a:xfrm>
            <a:off x="1372459" y="4843895"/>
            <a:ext cx="437471" cy="349802"/>
          </a:xfrm>
          <a:prstGeom prst="up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25" name="Rectangle 24"/>
          <p:cNvSpPr/>
          <p:nvPr/>
        </p:nvSpPr>
        <p:spPr bwMode="auto">
          <a:xfrm>
            <a:off x="531109" y="1435833"/>
            <a:ext cx="8158161" cy="58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latin typeface="Arial" charset="0"/>
            </a:endParaRPr>
          </a:p>
        </p:txBody>
      </p:sp>
      <p:grpSp>
        <p:nvGrpSpPr>
          <p:cNvPr id="59" name="Group 58"/>
          <p:cNvGrpSpPr/>
          <p:nvPr/>
        </p:nvGrpSpPr>
        <p:grpSpPr>
          <a:xfrm>
            <a:off x="504740" y="1258905"/>
            <a:ext cx="8467894" cy="4844550"/>
            <a:chOff x="374653" y="985265"/>
            <a:chExt cx="8467894" cy="4844550"/>
          </a:xfrm>
        </p:grpSpPr>
        <p:sp>
          <p:nvSpPr>
            <p:cNvPr id="9" name="TextBox 8"/>
            <p:cNvSpPr txBox="1"/>
            <p:nvPr/>
          </p:nvSpPr>
          <p:spPr>
            <a:xfrm>
              <a:off x="583670" y="985265"/>
              <a:ext cx="3531130" cy="461665"/>
            </a:xfrm>
            <a:prstGeom prst="rect">
              <a:avLst/>
            </a:prstGeom>
            <a:noFill/>
          </p:spPr>
          <p:txBody>
            <a:bodyPr wrap="square" rtlCol="0">
              <a:spAutoFit/>
            </a:bodyPr>
            <a:lstStyle/>
            <a:p>
              <a:pPr algn="ctr" fontAlgn="base">
                <a:spcBef>
                  <a:spcPct val="20000"/>
                </a:spcBef>
                <a:spcAft>
                  <a:spcPct val="0"/>
                </a:spcAft>
                <a:buSzPct val="95000"/>
              </a:pPr>
              <a:r>
                <a:rPr lang="en-US" sz="2400" b="1" dirty="0">
                  <a:solidFill>
                    <a:prstClr val="white"/>
                  </a:solidFill>
                  <a:ea typeface="ＭＳ Ｐゴシック" pitchFamily="-1" charset="-128"/>
                </a:rPr>
                <a:t>2015</a:t>
              </a:r>
            </a:p>
          </p:txBody>
        </p:sp>
        <p:sp>
          <p:nvSpPr>
            <p:cNvPr id="11" name="TextBox 10"/>
            <p:cNvSpPr txBox="1"/>
            <p:nvPr/>
          </p:nvSpPr>
          <p:spPr>
            <a:xfrm>
              <a:off x="4267200" y="985265"/>
              <a:ext cx="4267200" cy="461665"/>
            </a:xfrm>
            <a:prstGeom prst="rect">
              <a:avLst/>
            </a:prstGeom>
            <a:noFill/>
          </p:spPr>
          <p:txBody>
            <a:bodyPr wrap="square" rtlCol="0">
              <a:spAutoFit/>
            </a:bodyPr>
            <a:lstStyle/>
            <a:p>
              <a:pPr algn="ctr" fontAlgn="base">
                <a:spcBef>
                  <a:spcPct val="20000"/>
                </a:spcBef>
                <a:spcAft>
                  <a:spcPct val="0"/>
                </a:spcAft>
                <a:buSzPct val="95000"/>
              </a:pPr>
              <a:r>
                <a:rPr lang="en-US" sz="2000" b="1" dirty="0">
                  <a:solidFill>
                    <a:srgbClr val="003399"/>
                  </a:solidFill>
                  <a:ea typeface="ＭＳ Ｐゴシック" pitchFamily="-1" charset="-128"/>
                </a:rPr>
                <a:t>      </a:t>
              </a:r>
              <a:r>
                <a:rPr lang="en-US" sz="2400" b="1" dirty="0">
                  <a:solidFill>
                    <a:srgbClr val="FFFFFF"/>
                  </a:solidFill>
                  <a:ea typeface="ＭＳ Ｐゴシック" pitchFamily="-1" charset="-128"/>
                </a:rPr>
                <a:t>2016</a:t>
              </a:r>
            </a:p>
          </p:txBody>
        </p:sp>
        <p:grpSp>
          <p:nvGrpSpPr>
            <p:cNvPr id="4" name="Group 3"/>
            <p:cNvGrpSpPr/>
            <p:nvPr/>
          </p:nvGrpSpPr>
          <p:grpSpPr>
            <a:xfrm>
              <a:off x="1981200" y="5002306"/>
              <a:ext cx="6861347" cy="827509"/>
              <a:chOff x="1827922" y="5366032"/>
              <a:chExt cx="6861347" cy="679751"/>
            </a:xfrm>
          </p:grpSpPr>
          <p:sp>
            <p:nvSpPr>
              <p:cNvPr id="12" name="TextBox 11"/>
              <p:cNvSpPr txBox="1"/>
              <p:nvPr/>
            </p:nvSpPr>
            <p:spPr>
              <a:xfrm>
                <a:off x="1827922" y="5717116"/>
                <a:ext cx="6861347" cy="328667"/>
              </a:xfrm>
              <a:prstGeom prst="rect">
                <a:avLst/>
              </a:prstGeom>
              <a:solidFill>
                <a:schemeClr val="accent1">
                  <a:lumMod val="75000"/>
                </a:schemeClr>
              </a:solidFill>
            </p:spPr>
            <p:txBody>
              <a:bodyPr wrap="square" rtlCol="0" anchor="ctr">
                <a:spAutoFit/>
              </a:bodyPr>
              <a:lstStyle/>
              <a:p>
                <a:pPr algn="ctr" fontAlgn="base">
                  <a:spcBef>
                    <a:spcPct val="20000"/>
                  </a:spcBef>
                  <a:spcAft>
                    <a:spcPct val="0"/>
                  </a:spcAft>
                  <a:buSzPct val="95000"/>
                </a:pPr>
                <a:r>
                  <a:rPr lang="en-US" sz="2000" b="1" dirty="0">
                    <a:solidFill>
                      <a:prstClr val="white"/>
                    </a:solidFill>
                    <a:ea typeface="ＭＳ Ｐゴシック" pitchFamily="-1" charset="-128"/>
                  </a:rPr>
                  <a:t>Community/Stakeholder Engagement and Input</a:t>
                </a:r>
              </a:p>
            </p:txBody>
          </p:sp>
          <p:sp>
            <p:nvSpPr>
              <p:cNvPr id="28" name="Up Arrow 27"/>
              <p:cNvSpPr/>
              <p:nvPr/>
            </p:nvSpPr>
            <p:spPr bwMode="auto">
              <a:xfrm>
                <a:off x="2068006" y="5369811"/>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30" name="Up Arrow 29"/>
              <p:cNvSpPr/>
              <p:nvPr/>
            </p:nvSpPr>
            <p:spPr bwMode="auto">
              <a:xfrm>
                <a:off x="2852556" y="5366033"/>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34" name="Up Arrow 33"/>
              <p:cNvSpPr/>
              <p:nvPr/>
            </p:nvSpPr>
            <p:spPr bwMode="auto">
              <a:xfrm>
                <a:off x="4266003" y="5378650"/>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35" name="Up Arrow 34"/>
              <p:cNvSpPr/>
              <p:nvPr/>
            </p:nvSpPr>
            <p:spPr bwMode="auto">
              <a:xfrm>
                <a:off x="4919305" y="5366032"/>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39" name="Up Arrow 38"/>
              <p:cNvSpPr/>
              <p:nvPr/>
            </p:nvSpPr>
            <p:spPr bwMode="auto">
              <a:xfrm>
                <a:off x="3557292" y="5381335"/>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40" name="Up Arrow 39"/>
              <p:cNvSpPr/>
              <p:nvPr/>
            </p:nvSpPr>
            <p:spPr bwMode="auto">
              <a:xfrm>
                <a:off x="5510851" y="5387412"/>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41" name="Up Arrow 40"/>
              <p:cNvSpPr/>
              <p:nvPr/>
            </p:nvSpPr>
            <p:spPr bwMode="auto">
              <a:xfrm>
                <a:off x="6112312" y="5387412"/>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42" name="Up Arrow 41"/>
              <p:cNvSpPr/>
              <p:nvPr/>
            </p:nvSpPr>
            <p:spPr bwMode="auto">
              <a:xfrm>
                <a:off x="6704847" y="5387412"/>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43" name="Up Arrow 42"/>
              <p:cNvSpPr/>
              <p:nvPr/>
            </p:nvSpPr>
            <p:spPr bwMode="auto">
              <a:xfrm>
                <a:off x="7291260" y="5387412"/>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sp>
            <p:nvSpPr>
              <p:cNvPr id="45" name="Up Arrow 44"/>
              <p:cNvSpPr/>
              <p:nvPr/>
            </p:nvSpPr>
            <p:spPr bwMode="auto">
              <a:xfrm>
                <a:off x="7932007" y="5384576"/>
                <a:ext cx="377428" cy="364671"/>
              </a:xfrm>
              <a:prstGeom prst="upArrow">
                <a:avLst/>
              </a:prstGeom>
              <a:solidFill>
                <a:schemeClr val="accent1">
                  <a:lumMod val="75000"/>
                </a:schemeClr>
              </a:solidFill>
              <a:ln>
                <a:noFill/>
              </a:ln>
              <a:effectLst/>
              <a:extLst/>
            </p:spPr>
            <p:txBody>
              <a:bodyPr vert="horz" wrap="square" lIns="0" tIns="59409" rIns="0" bIns="59409" numCol="1" rtlCol="0" anchor="t" anchorCtr="0" compatLnSpc="1">
                <a:prstTxWarp prst="textNoShape">
                  <a:avLst/>
                </a:prstTxWarp>
              </a:bodyPr>
              <a:lstStyle/>
              <a:p>
                <a:pPr marL="298450" indent="-298450" defTabSz="1187450" fontAlgn="base">
                  <a:spcBef>
                    <a:spcPct val="20000"/>
                  </a:spcBef>
                  <a:spcAft>
                    <a:spcPct val="0"/>
                  </a:spcAft>
                  <a:buSzPct val="95000"/>
                  <a:buFontTx/>
                  <a:buChar char="•"/>
                </a:pPr>
                <a:endParaRPr lang="en-US" sz="3200">
                  <a:solidFill>
                    <a:srgbClr val="4D4D4D"/>
                  </a:solidFill>
                  <a:ea typeface="ＭＳ Ｐゴシック" pitchFamily="-1" charset="-128"/>
                </a:endParaRPr>
              </a:p>
            </p:txBody>
          </p:sp>
        </p:grpSp>
        <p:grpSp>
          <p:nvGrpSpPr>
            <p:cNvPr id="58" name="Group 57"/>
            <p:cNvGrpSpPr/>
            <p:nvPr/>
          </p:nvGrpSpPr>
          <p:grpSpPr>
            <a:xfrm>
              <a:off x="374653" y="1631360"/>
              <a:ext cx="8452945" cy="3299593"/>
              <a:chOff x="374653" y="1631360"/>
              <a:chExt cx="8452945" cy="3299593"/>
            </a:xfrm>
          </p:grpSpPr>
          <p:sp>
            <p:nvSpPr>
              <p:cNvPr id="17" name="TextBox 16"/>
              <p:cNvSpPr txBox="1"/>
              <p:nvPr/>
            </p:nvSpPr>
            <p:spPr>
              <a:xfrm>
                <a:off x="374653" y="1955873"/>
                <a:ext cx="3733800" cy="590931"/>
              </a:xfrm>
              <a:prstGeom prst="rect">
                <a:avLst/>
              </a:prstGeom>
              <a:solidFill>
                <a:schemeClr val="accent1">
                  <a:lumMod val="75000"/>
                </a:schemeClr>
              </a:solidFill>
              <a:ln>
                <a:noFill/>
              </a:ln>
            </p:spPr>
            <p:txBody>
              <a:bodyPr wrap="square" rtlCol="0">
                <a:spAutoFit/>
              </a:bodyPr>
              <a:lstStyle/>
              <a:p>
                <a:pPr algn="ctr" fontAlgn="base">
                  <a:spcBef>
                    <a:spcPct val="20000"/>
                  </a:spcBef>
                  <a:spcAft>
                    <a:spcPct val="0"/>
                  </a:spcAft>
                  <a:buSzPct val="95000"/>
                </a:pPr>
                <a:r>
                  <a:rPr lang="en-US" b="1" dirty="0">
                    <a:solidFill>
                      <a:srgbClr val="FFFFFF"/>
                    </a:solidFill>
                    <a:ea typeface="ＭＳ Ｐゴシック" pitchFamily="-1" charset="-128"/>
                  </a:rPr>
                  <a:t>Discovery Phase</a:t>
                </a:r>
              </a:p>
              <a:p>
                <a:pPr fontAlgn="base">
                  <a:spcBef>
                    <a:spcPct val="20000"/>
                  </a:spcBef>
                  <a:spcAft>
                    <a:spcPct val="0"/>
                  </a:spcAft>
                  <a:buSzPct val="95000"/>
                </a:pPr>
                <a:r>
                  <a:rPr lang="en-US" sz="1200" dirty="0">
                    <a:solidFill>
                      <a:srgbClr val="FFFFFF"/>
                    </a:solidFill>
                    <a:ea typeface="ＭＳ Ｐゴシック" pitchFamily="-1" charset="-128"/>
                  </a:rPr>
                  <a:t>Learning        Understanding Root Causes             Framing</a:t>
                </a:r>
              </a:p>
            </p:txBody>
          </p:sp>
          <p:grpSp>
            <p:nvGrpSpPr>
              <p:cNvPr id="51" name="Group 50"/>
              <p:cNvGrpSpPr/>
              <p:nvPr/>
            </p:nvGrpSpPr>
            <p:grpSpPr>
              <a:xfrm>
                <a:off x="4367648" y="1631360"/>
                <a:ext cx="4459950" cy="3299593"/>
                <a:chOff x="4367648" y="1631360"/>
                <a:chExt cx="4459950" cy="3299593"/>
              </a:xfrm>
            </p:grpSpPr>
            <p:sp>
              <p:nvSpPr>
                <p:cNvPr id="31" name="Rounded Rectangle 30"/>
                <p:cNvSpPr/>
                <p:nvPr/>
              </p:nvSpPr>
              <p:spPr bwMode="auto">
                <a:xfrm>
                  <a:off x="4367648" y="2673877"/>
                  <a:ext cx="1461096" cy="2257075"/>
                </a:xfrm>
                <a:prstGeom prst="roundRect">
                  <a:avLst/>
                </a:prstGeom>
                <a:solidFill>
                  <a:srgbClr val="940611"/>
                </a:solidFill>
                <a:ln>
                  <a:noFill/>
                </a:ln>
                <a:effectLst/>
                <a:extLst/>
              </p:spPr>
              <p:txBody>
                <a:bodyPr vert="horz" wrap="square" lIns="0" tIns="59409" rIns="0" bIns="59409" numCol="1" rtlCol="0" anchor="t" anchorCtr="0" compatLnSpc="1">
                  <a:prstTxWarp prst="textNoShape">
                    <a:avLst/>
                  </a:prstTxWarp>
                </a:bodyPr>
                <a:lstStyle/>
                <a:p>
                  <a:pPr algn="ctr" defTabSz="1187450" fontAlgn="base">
                    <a:spcBef>
                      <a:spcPct val="20000"/>
                    </a:spcBef>
                    <a:spcAft>
                      <a:spcPct val="0"/>
                    </a:spcAft>
                    <a:buSzPct val="95000"/>
                  </a:pPr>
                  <a:endParaRPr lang="en-US" sz="800" b="1"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600" b="1" dirty="0">
                      <a:solidFill>
                        <a:srgbClr val="FFFFFF"/>
                      </a:solidFill>
                      <a:latin typeface="Arial Black"/>
                      <a:ea typeface="ＭＳ Ｐゴシック" pitchFamily="-1" charset="-128"/>
                      <a:cs typeface="Arial Black"/>
                    </a:rPr>
                    <a:t>Milestone #1</a:t>
                  </a:r>
                </a:p>
                <a:p>
                  <a:pPr algn="ctr" defTabSz="1187450" fontAlgn="base">
                    <a:spcBef>
                      <a:spcPct val="20000"/>
                    </a:spcBef>
                    <a:spcAft>
                      <a:spcPct val="0"/>
                    </a:spcAft>
                    <a:buSzPct val="95000"/>
                  </a:pPr>
                  <a:endParaRPr lang="en-US" sz="1200"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200" dirty="0">
                      <a:solidFill>
                        <a:srgbClr val="FFFFFF"/>
                      </a:solidFill>
                      <a:latin typeface="Arial Black"/>
                      <a:ea typeface="ＭＳ Ｐゴシック" pitchFamily="-1" charset="-128"/>
                      <a:cs typeface="Arial Black"/>
                    </a:rPr>
                    <a:t>Discovery Report </a:t>
                  </a:r>
                </a:p>
                <a:p>
                  <a:pPr algn="ctr" defTabSz="1187450" fontAlgn="base">
                    <a:spcBef>
                      <a:spcPct val="20000"/>
                    </a:spcBef>
                    <a:spcAft>
                      <a:spcPct val="0"/>
                    </a:spcAft>
                    <a:buSzPct val="95000"/>
                  </a:pPr>
                  <a:endParaRPr lang="en-US" sz="1200" i="1"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050" i="1" dirty="0">
                      <a:solidFill>
                        <a:srgbClr val="FFFFFF"/>
                      </a:solidFill>
                      <a:latin typeface="Arial Black"/>
                      <a:ea typeface="ＭＳ Ｐゴシック" pitchFamily="-1" charset="-128"/>
                      <a:cs typeface="Arial Black"/>
                    </a:rPr>
                    <a:t>What we have learned</a:t>
                  </a:r>
                </a:p>
                <a:p>
                  <a:pPr algn="ctr" defTabSz="1187450" fontAlgn="base">
                    <a:spcBef>
                      <a:spcPct val="20000"/>
                    </a:spcBef>
                    <a:spcAft>
                      <a:spcPct val="0"/>
                    </a:spcAft>
                    <a:buSzPct val="95000"/>
                  </a:pPr>
                  <a:endParaRPr lang="en-US" sz="1400" dirty="0">
                    <a:solidFill>
                      <a:srgbClr val="FFFFFF"/>
                    </a:solidFill>
                    <a:latin typeface="Arial Black"/>
                    <a:ea typeface="ＭＳ Ｐゴシック" pitchFamily="-1" charset="-128"/>
                    <a:cs typeface="Arial Black"/>
                  </a:endParaRPr>
                </a:p>
              </p:txBody>
            </p:sp>
            <p:sp>
              <p:nvSpPr>
                <p:cNvPr id="32" name="Rounded Rectangle 31"/>
                <p:cNvSpPr/>
                <p:nvPr/>
              </p:nvSpPr>
              <p:spPr bwMode="auto">
                <a:xfrm>
                  <a:off x="5913987" y="2658936"/>
                  <a:ext cx="1419944" cy="2272017"/>
                </a:xfrm>
                <a:prstGeom prst="roundRect">
                  <a:avLst/>
                </a:prstGeom>
                <a:solidFill>
                  <a:srgbClr val="940611"/>
                </a:solidFill>
                <a:ln>
                  <a:noFill/>
                </a:ln>
                <a:effectLst/>
                <a:extLst/>
              </p:spPr>
              <p:txBody>
                <a:bodyPr vert="horz" wrap="square" lIns="0" tIns="59409" rIns="0" bIns="59409" numCol="1" rtlCol="0" anchor="t" anchorCtr="0" compatLnSpc="1">
                  <a:prstTxWarp prst="textNoShape">
                    <a:avLst/>
                  </a:prstTxWarp>
                </a:bodyPr>
                <a:lstStyle/>
                <a:p>
                  <a:pPr algn="ctr" defTabSz="1187450" fontAlgn="base">
                    <a:spcBef>
                      <a:spcPct val="20000"/>
                    </a:spcBef>
                    <a:spcAft>
                      <a:spcPct val="0"/>
                    </a:spcAft>
                    <a:buSzPct val="95000"/>
                  </a:pPr>
                  <a:endParaRPr lang="en-US" sz="800" b="1"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600" b="1" dirty="0">
                      <a:solidFill>
                        <a:srgbClr val="FFFFFF"/>
                      </a:solidFill>
                      <a:latin typeface="Arial Black"/>
                      <a:ea typeface="ＭＳ Ｐゴシック" pitchFamily="-1" charset="-128"/>
                      <a:cs typeface="Arial Black"/>
                    </a:rPr>
                    <a:t>Milestone #2</a:t>
                  </a:r>
                </a:p>
                <a:p>
                  <a:pPr algn="ctr" defTabSz="1187450" fontAlgn="base">
                    <a:spcBef>
                      <a:spcPct val="20000"/>
                    </a:spcBef>
                    <a:spcAft>
                      <a:spcPct val="0"/>
                    </a:spcAft>
                    <a:buSzPct val="95000"/>
                  </a:pPr>
                  <a:endParaRPr lang="en-US" sz="1200"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200" dirty="0">
                      <a:solidFill>
                        <a:srgbClr val="FFFFFF"/>
                      </a:solidFill>
                      <a:latin typeface="Arial Black"/>
                      <a:ea typeface="ＭＳ Ｐゴシック" pitchFamily="-1" charset="-128"/>
                      <a:cs typeface="Arial Black"/>
                    </a:rPr>
                    <a:t>Opportunity Dashboard</a:t>
                  </a:r>
                </a:p>
                <a:p>
                  <a:pPr algn="ctr" defTabSz="1187450" fontAlgn="base">
                    <a:spcBef>
                      <a:spcPct val="20000"/>
                    </a:spcBef>
                    <a:spcAft>
                      <a:spcPct val="0"/>
                    </a:spcAft>
                    <a:buSzPct val="95000"/>
                  </a:pPr>
                  <a:endParaRPr lang="en-US" sz="800" i="1"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050" i="1" dirty="0">
                      <a:solidFill>
                        <a:srgbClr val="FFFFFF"/>
                      </a:solidFill>
                      <a:latin typeface="Arial Black"/>
                      <a:ea typeface="ＭＳ Ｐゴシック" pitchFamily="-1" charset="-128"/>
                      <a:cs typeface="Arial Black"/>
                    </a:rPr>
                    <a:t>What we want to change and measure </a:t>
                  </a:r>
                </a:p>
              </p:txBody>
            </p:sp>
            <p:sp>
              <p:nvSpPr>
                <p:cNvPr id="33" name="Rounded Rectangle 32"/>
                <p:cNvSpPr/>
                <p:nvPr/>
              </p:nvSpPr>
              <p:spPr bwMode="auto">
                <a:xfrm>
                  <a:off x="7409676" y="2658935"/>
                  <a:ext cx="1417922" cy="2272018"/>
                </a:xfrm>
                <a:prstGeom prst="roundRect">
                  <a:avLst/>
                </a:prstGeom>
                <a:solidFill>
                  <a:srgbClr val="940611"/>
                </a:solidFill>
                <a:ln>
                  <a:noFill/>
                </a:ln>
                <a:effectLst/>
                <a:extLst/>
              </p:spPr>
              <p:txBody>
                <a:bodyPr vert="horz" wrap="square" lIns="0" tIns="59409" rIns="0" bIns="59409" numCol="1" rtlCol="0" anchor="t" anchorCtr="0" compatLnSpc="1">
                  <a:prstTxWarp prst="textNoShape">
                    <a:avLst/>
                  </a:prstTxWarp>
                </a:bodyPr>
                <a:lstStyle/>
                <a:p>
                  <a:pPr algn="ctr" defTabSz="1187450" fontAlgn="base">
                    <a:spcBef>
                      <a:spcPct val="20000"/>
                    </a:spcBef>
                    <a:spcAft>
                      <a:spcPct val="0"/>
                    </a:spcAft>
                    <a:buSzPct val="95000"/>
                  </a:pPr>
                  <a:endParaRPr lang="en-US" sz="800" b="1"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600" b="1" dirty="0">
                      <a:solidFill>
                        <a:srgbClr val="FFFFFF"/>
                      </a:solidFill>
                      <a:latin typeface="Arial Black"/>
                      <a:ea typeface="ＭＳ Ｐゴシック" pitchFamily="-1" charset="-128"/>
                      <a:cs typeface="Arial Black"/>
                    </a:rPr>
                    <a:t>Milestone #3</a:t>
                  </a:r>
                </a:p>
                <a:p>
                  <a:pPr algn="ctr" defTabSz="1187450" fontAlgn="base">
                    <a:spcBef>
                      <a:spcPct val="20000"/>
                    </a:spcBef>
                    <a:spcAft>
                      <a:spcPct val="0"/>
                    </a:spcAft>
                    <a:buSzPct val="95000"/>
                  </a:pPr>
                  <a:endParaRPr lang="en-US" sz="1200"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200" dirty="0">
                      <a:solidFill>
                        <a:srgbClr val="FFFFFF"/>
                      </a:solidFill>
                      <a:latin typeface="Arial Black"/>
                      <a:ea typeface="ＭＳ Ｐゴシック" pitchFamily="-1" charset="-128"/>
                      <a:cs typeface="Arial Black"/>
                    </a:rPr>
                    <a:t>Final Report</a:t>
                  </a:r>
                </a:p>
                <a:p>
                  <a:pPr algn="ctr" defTabSz="1187450" fontAlgn="base">
                    <a:spcBef>
                      <a:spcPct val="20000"/>
                    </a:spcBef>
                    <a:spcAft>
                      <a:spcPct val="0"/>
                    </a:spcAft>
                    <a:buSzPct val="95000"/>
                  </a:pPr>
                  <a:endParaRPr lang="en-US" sz="800" i="1"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endParaRPr lang="en-US" sz="800" i="1" dirty="0">
                    <a:solidFill>
                      <a:srgbClr val="FFFFFF"/>
                    </a:solidFill>
                    <a:latin typeface="Arial Black"/>
                    <a:ea typeface="ＭＳ Ｐゴシック" pitchFamily="-1" charset="-128"/>
                    <a:cs typeface="Arial Black"/>
                  </a:endParaRPr>
                </a:p>
                <a:p>
                  <a:pPr algn="ctr" defTabSz="1187450" fontAlgn="base">
                    <a:spcBef>
                      <a:spcPct val="20000"/>
                    </a:spcBef>
                    <a:spcAft>
                      <a:spcPct val="0"/>
                    </a:spcAft>
                    <a:buSzPct val="95000"/>
                  </a:pPr>
                  <a:r>
                    <a:rPr lang="en-US" sz="1100" i="1" dirty="0">
                      <a:solidFill>
                        <a:srgbClr val="FFFFFF"/>
                      </a:solidFill>
                      <a:latin typeface="Arial Black"/>
                      <a:ea typeface="ＭＳ Ｐゴシック" pitchFamily="-1" charset="-128"/>
                      <a:cs typeface="Arial Black"/>
                    </a:rPr>
                    <a:t>Actionable </a:t>
                  </a:r>
                  <a:r>
                    <a:rPr lang="en-US" sz="1000" i="1" dirty="0">
                      <a:solidFill>
                        <a:srgbClr val="FFFFFF"/>
                      </a:solidFill>
                      <a:latin typeface="Arial Black"/>
                      <a:ea typeface="ＭＳ Ｐゴシック" pitchFamily="-1" charset="-128"/>
                      <a:cs typeface="Arial Black"/>
                    </a:rPr>
                    <a:t>recommendations</a:t>
                  </a:r>
                </a:p>
              </p:txBody>
            </p:sp>
            <p:cxnSp>
              <p:nvCxnSpPr>
                <p:cNvPr id="52" name="Straight Connector 51"/>
                <p:cNvCxnSpPr/>
                <p:nvPr/>
              </p:nvCxnSpPr>
              <p:spPr>
                <a:xfrm flipH="1">
                  <a:off x="5127713" y="1800657"/>
                  <a:ext cx="786276" cy="1049903"/>
                </a:xfrm>
                <a:prstGeom prst="line">
                  <a:avLst/>
                </a:prstGeom>
                <a:ln w="38100" cmpd="sng">
                  <a:solidFill>
                    <a:srgbClr val="008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609456" y="1783760"/>
                  <a:ext cx="15309" cy="1042518"/>
                </a:xfrm>
                <a:prstGeom prst="line">
                  <a:avLst/>
                </a:prstGeom>
                <a:ln w="38100" cmpd="sng">
                  <a:solidFill>
                    <a:srgbClr val="008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175713" y="1631360"/>
                  <a:ext cx="304800" cy="1143000"/>
                </a:xfrm>
                <a:prstGeom prst="line">
                  <a:avLst/>
                </a:prstGeom>
                <a:ln w="38100" cmpd="sng">
                  <a:solidFill>
                    <a:srgbClr val="008000"/>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583670" y="2555622"/>
                <a:ext cx="3694333" cy="2368502"/>
                <a:chOff x="583670" y="2555622"/>
                <a:chExt cx="3694333" cy="2368502"/>
              </a:xfrm>
            </p:grpSpPr>
            <p:sp>
              <p:nvSpPr>
                <p:cNvPr id="23" name="TextBox 22"/>
                <p:cNvSpPr txBox="1"/>
                <p:nvPr/>
              </p:nvSpPr>
              <p:spPr>
                <a:xfrm>
                  <a:off x="583670" y="2800466"/>
                  <a:ext cx="3670151" cy="2123658"/>
                </a:xfrm>
                <a:prstGeom prst="rect">
                  <a:avLst/>
                </a:prstGeom>
                <a:solidFill>
                  <a:schemeClr val="tx2">
                    <a:lumMod val="40000"/>
                    <a:lumOff val="60000"/>
                  </a:schemeClr>
                </a:solidFill>
                <a:ln>
                  <a:solidFill>
                    <a:schemeClr val="accent1"/>
                  </a:solidFill>
                </a:ln>
              </p:spPr>
              <p:txBody>
                <a:bodyPr wrap="square" rtlCol="0">
                  <a:spAutoFit/>
                </a:bodyPr>
                <a:lstStyle/>
                <a:p>
                  <a:pPr algn="ctr"/>
                  <a:endParaRPr lang="en-US" sz="1100" b="1" dirty="0">
                    <a:solidFill>
                      <a:prstClr val="black"/>
                    </a:solidFill>
                  </a:endParaRPr>
                </a:p>
                <a:p>
                  <a:pPr algn="ctr"/>
                  <a:endParaRPr lang="en-US" sz="1100" b="1" dirty="0">
                    <a:solidFill>
                      <a:prstClr val="black"/>
                    </a:solidFill>
                  </a:endParaRPr>
                </a:p>
                <a:p>
                  <a:pPr algn="ctr"/>
                  <a:endParaRPr lang="en-US" sz="1100" b="1" dirty="0">
                    <a:solidFill>
                      <a:prstClr val="black"/>
                    </a:solidFill>
                  </a:endParaRPr>
                </a:p>
                <a:p>
                  <a:pPr algn="ctr"/>
                  <a:endParaRPr lang="en-US" sz="1100" b="1" dirty="0">
                    <a:solidFill>
                      <a:prstClr val="black"/>
                    </a:solidFill>
                  </a:endParaRPr>
                </a:p>
                <a:p>
                  <a:pPr algn="ctr"/>
                  <a:endParaRPr lang="en-US" sz="1100" b="1" dirty="0">
                    <a:solidFill>
                      <a:prstClr val="black"/>
                    </a:solidFill>
                  </a:endParaRPr>
                </a:p>
                <a:p>
                  <a:r>
                    <a:rPr lang="en-US" sz="1100" b="1" dirty="0">
                      <a:solidFill>
                        <a:prstClr val="black"/>
                      </a:solidFill>
                    </a:rPr>
                    <a:t>   </a:t>
                  </a:r>
                </a:p>
                <a:p>
                  <a:r>
                    <a:rPr lang="en-US" sz="1100" b="1" dirty="0">
                      <a:solidFill>
                        <a:prstClr val="black"/>
                      </a:solidFill>
                    </a:rPr>
                    <a:t> </a:t>
                  </a:r>
                  <a:r>
                    <a:rPr lang="en-US" sz="1100" b="1" dirty="0">
                      <a:solidFill>
                        <a:srgbClr val="1F497D">
                          <a:lumMod val="75000"/>
                        </a:srgbClr>
                      </a:solidFill>
                    </a:rPr>
                    <a:t>Content Experts and Data</a:t>
                  </a:r>
                </a:p>
                <a:p>
                  <a:pPr marL="395288" indent="-160338">
                    <a:buFont typeface="Arial" panose="020B0604020202020204" pitchFamily="34" charset="0"/>
                    <a:buChar char="•"/>
                  </a:pPr>
                  <a:r>
                    <a:rPr lang="en-US" sz="1100" dirty="0">
                      <a:solidFill>
                        <a:srgbClr val="1F497D">
                          <a:lumMod val="75000"/>
                        </a:srgbClr>
                      </a:solidFill>
                    </a:rPr>
                    <a:t>Current state</a:t>
                  </a:r>
                </a:p>
                <a:p>
                  <a:pPr marL="395288" indent="-160338">
                    <a:buFont typeface="Arial" panose="020B0604020202020204" pitchFamily="34" charset="0"/>
                    <a:buChar char="•"/>
                  </a:pPr>
                  <a:r>
                    <a:rPr lang="en-US" sz="1100" dirty="0">
                      <a:solidFill>
                        <a:srgbClr val="1F497D">
                          <a:lumMod val="75000"/>
                        </a:srgbClr>
                      </a:solidFill>
                    </a:rPr>
                    <a:t>Historical context</a:t>
                  </a:r>
                </a:p>
                <a:p>
                  <a:pPr marL="395288" indent="-160338">
                    <a:buFont typeface="Arial" panose="020B0604020202020204" pitchFamily="34" charset="0"/>
                    <a:buChar char="•"/>
                  </a:pPr>
                  <a:r>
                    <a:rPr lang="en-US" sz="1100" dirty="0">
                      <a:solidFill>
                        <a:srgbClr val="1F497D">
                          <a:lumMod val="75000"/>
                        </a:srgbClr>
                      </a:solidFill>
                    </a:rPr>
                    <a:t>New trends</a:t>
                  </a:r>
                </a:p>
                <a:p>
                  <a:pPr marL="395288" indent="-160338">
                    <a:buFont typeface="Arial" panose="020B0604020202020204" pitchFamily="34" charset="0"/>
                    <a:buChar char="•"/>
                  </a:pPr>
                  <a:r>
                    <a:rPr lang="en-US" sz="1100" dirty="0">
                      <a:solidFill>
                        <a:srgbClr val="1F497D">
                          <a:lumMod val="75000"/>
                        </a:srgbClr>
                      </a:solidFill>
                    </a:rPr>
                    <a:t>Early ideas</a:t>
                  </a:r>
                </a:p>
                <a:p>
                  <a:pPr marL="395288" indent="-160338">
                    <a:buFont typeface="Arial" panose="020B0604020202020204" pitchFamily="34" charset="0"/>
                    <a:buChar char="•"/>
                  </a:pPr>
                  <a:r>
                    <a:rPr lang="en-US" sz="1100" dirty="0">
                      <a:solidFill>
                        <a:srgbClr val="1F497D">
                          <a:lumMod val="75000"/>
                        </a:srgbClr>
                      </a:solidFill>
                    </a:rPr>
                    <a:t>Leverage points</a:t>
                  </a:r>
                </a:p>
              </p:txBody>
            </p:sp>
            <p:grpSp>
              <p:nvGrpSpPr>
                <p:cNvPr id="55" name="Group 54"/>
                <p:cNvGrpSpPr/>
                <p:nvPr/>
              </p:nvGrpSpPr>
              <p:grpSpPr>
                <a:xfrm>
                  <a:off x="1736745" y="2555622"/>
                  <a:ext cx="2541258" cy="1667830"/>
                  <a:chOff x="1736745" y="2555622"/>
                  <a:chExt cx="2541258" cy="1667830"/>
                </a:xfrm>
              </p:grpSpPr>
              <p:sp>
                <p:nvSpPr>
                  <p:cNvPr id="24" name="Right Arrow 23"/>
                  <p:cNvSpPr/>
                  <p:nvPr/>
                </p:nvSpPr>
                <p:spPr>
                  <a:xfrm>
                    <a:off x="1736745" y="2555622"/>
                    <a:ext cx="2541257" cy="489688"/>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prstClr val="white"/>
                        </a:solidFill>
                        <a:latin typeface="Arial Black"/>
                        <a:cs typeface="Arial Black"/>
                      </a:rPr>
                      <a:t>Factor 1</a:t>
                    </a:r>
                  </a:p>
                </p:txBody>
              </p:sp>
              <p:sp>
                <p:nvSpPr>
                  <p:cNvPr id="46" name="Right Arrow 45"/>
                  <p:cNvSpPr/>
                  <p:nvPr/>
                </p:nvSpPr>
                <p:spPr>
                  <a:xfrm>
                    <a:off x="2054418" y="2839825"/>
                    <a:ext cx="2223584" cy="489688"/>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FFFFFF"/>
                        </a:solidFill>
                        <a:latin typeface="Arial Black"/>
                        <a:cs typeface="Arial Black"/>
                      </a:rPr>
                      <a:t>Factor 2</a:t>
                    </a:r>
                  </a:p>
                </p:txBody>
              </p:sp>
              <p:sp>
                <p:nvSpPr>
                  <p:cNvPr id="47" name="Right Arrow 46"/>
                  <p:cNvSpPr/>
                  <p:nvPr/>
                </p:nvSpPr>
                <p:spPr>
                  <a:xfrm>
                    <a:off x="2349235" y="3123877"/>
                    <a:ext cx="1928767" cy="489688"/>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FFFFFF"/>
                        </a:solidFill>
                        <a:latin typeface="Arial Black"/>
                        <a:cs typeface="Arial Black"/>
                      </a:rPr>
                      <a:t>Factor 3</a:t>
                    </a:r>
                  </a:p>
                </p:txBody>
              </p:sp>
              <p:sp>
                <p:nvSpPr>
                  <p:cNvPr id="48" name="Right Arrow 47"/>
                  <p:cNvSpPr/>
                  <p:nvPr/>
                </p:nvSpPr>
                <p:spPr>
                  <a:xfrm>
                    <a:off x="2598712" y="3406781"/>
                    <a:ext cx="1679290" cy="489688"/>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FFFFFF"/>
                        </a:solidFill>
                        <a:latin typeface="Arial Black"/>
                        <a:cs typeface="Arial Black"/>
                      </a:rPr>
                      <a:t>Factor 4</a:t>
                    </a:r>
                  </a:p>
                </p:txBody>
              </p:sp>
              <p:sp>
                <p:nvSpPr>
                  <p:cNvPr id="49" name="Right Arrow 48"/>
                  <p:cNvSpPr/>
                  <p:nvPr/>
                </p:nvSpPr>
                <p:spPr>
                  <a:xfrm>
                    <a:off x="3005834" y="3694078"/>
                    <a:ext cx="1272169" cy="529374"/>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FFFFFF"/>
                        </a:solidFill>
                        <a:latin typeface="Arial Black"/>
                        <a:cs typeface="Arial Black"/>
                      </a:rPr>
                      <a:t>Factor 5</a:t>
                    </a:r>
                  </a:p>
                </p:txBody>
              </p:sp>
            </p:grpSp>
            <p:sp>
              <p:nvSpPr>
                <p:cNvPr id="22" name="Oval 21"/>
                <p:cNvSpPr/>
                <p:nvPr/>
              </p:nvSpPr>
              <p:spPr>
                <a:xfrm>
                  <a:off x="583670" y="2803079"/>
                  <a:ext cx="1066800" cy="1066800"/>
                </a:xfrm>
                <a:prstGeom prst="ellipse">
                  <a:avLst/>
                </a:prstGeom>
                <a:solidFill>
                  <a:srgbClr val="940611"/>
                </a:solidFill>
                <a:ln>
                  <a:solidFill>
                    <a:srgbClr val="9406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prstClr val="white"/>
                    </a:solidFill>
                    <a:latin typeface="Arial Black"/>
                    <a:cs typeface="Arial Black"/>
                  </a:endParaRPr>
                </a:p>
              </p:txBody>
            </p:sp>
          </p:grpSp>
          <p:sp>
            <p:nvSpPr>
              <p:cNvPr id="18" name="TextBox 17"/>
              <p:cNvSpPr txBox="1"/>
              <p:nvPr/>
            </p:nvSpPr>
            <p:spPr>
              <a:xfrm>
                <a:off x="4079211" y="1952135"/>
                <a:ext cx="4698470" cy="590931"/>
              </a:xfrm>
              <a:prstGeom prst="rect">
                <a:avLst/>
              </a:prstGeom>
              <a:solidFill>
                <a:schemeClr val="accent1">
                  <a:lumMod val="75000"/>
                </a:schemeClr>
              </a:solidFill>
            </p:spPr>
            <p:txBody>
              <a:bodyPr wrap="square" rtlCol="0">
                <a:spAutoFit/>
              </a:bodyPr>
              <a:lstStyle/>
              <a:p>
                <a:pPr algn="ctr" fontAlgn="base">
                  <a:spcBef>
                    <a:spcPct val="20000"/>
                  </a:spcBef>
                  <a:spcAft>
                    <a:spcPct val="0"/>
                  </a:spcAft>
                  <a:buSzPct val="95000"/>
                </a:pPr>
                <a:r>
                  <a:rPr lang="en-US" b="1" dirty="0">
                    <a:solidFill>
                      <a:srgbClr val="FFFFFF"/>
                    </a:solidFill>
                    <a:ea typeface="ＭＳ Ｐゴシック" pitchFamily="-1" charset="-128"/>
                  </a:rPr>
                  <a:t>Plan Development Phase</a:t>
                </a:r>
              </a:p>
              <a:p>
                <a:pPr fontAlgn="base">
                  <a:spcBef>
                    <a:spcPct val="20000"/>
                  </a:spcBef>
                  <a:spcAft>
                    <a:spcPct val="0"/>
                  </a:spcAft>
                  <a:buSzPct val="95000"/>
                </a:pPr>
                <a:r>
                  <a:rPr lang="en-US" sz="1200" dirty="0">
                    <a:solidFill>
                      <a:srgbClr val="FFFFFF"/>
                    </a:solidFill>
                    <a:ea typeface="ＭＳ Ｐゴシック" pitchFamily="-1" charset="-128"/>
                  </a:rPr>
                  <a:t>  Visioning         Narrowing           Strategizing          Testing            Refining</a:t>
                </a:r>
              </a:p>
            </p:txBody>
          </p:sp>
        </p:grpSp>
      </p:grpSp>
      <p:pic>
        <p:nvPicPr>
          <p:cNvPr id="44" name="Picture 43" descr="CltMeck OTF color logo.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92" y="219248"/>
            <a:ext cx="1337188" cy="914400"/>
          </a:xfrm>
          <a:prstGeom prst="rect">
            <a:avLst/>
          </a:prstGeom>
        </p:spPr>
      </p:pic>
      <p:cxnSp>
        <p:nvCxnSpPr>
          <p:cNvPr id="37" name="Straight Connector 36"/>
          <p:cNvCxnSpPr/>
          <p:nvPr/>
        </p:nvCxnSpPr>
        <p:spPr bwMode="auto">
          <a:xfrm flipV="1">
            <a:off x="4572000" y="1295400"/>
            <a:ext cx="0" cy="940951"/>
          </a:xfrm>
          <a:prstGeom prst="line">
            <a:avLst/>
          </a:prstGeom>
          <a:noFill/>
          <a:ln w="9525" cap="flat" cmpd="sng" algn="ctr">
            <a:solidFill>
              <a:srgbClr val="94061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Box 62"/>
          <p:cNvSpPr txBox="1"/>
          <p:nvPr/>
        </p:nvSpPr>
        <p:spPr>
          <a:xfrm>
            <a:off x="33418" y="6224328"/>
            <a:ext cx="9144000" cy="523220"/>
          </a:xfrm>
          <a:prstGeom prst="rect">
            <a:avLst/>
          </a:prstGeom>
          <a:noFill/>
        </p:spPr>
        <p:txBody>
          <a:bodyPr wrap="square" rtlCol="0">
            <a:spAutoFit/>
          </a:bodyPr>
          <a:lstStyle/>
          <a:p>
            <a:pPr algn="ctr"/>
            <a:r>
              <a:rPr lang="en-US" sz="2800" dirty="0" smtClean="0">
                <a:solidFill>
                  <a:srgbClr val="940611"/>
                </a:solidFill>
                <a:latin typeface="Arial Black"/>
                <a:cs typeface="Arial Black"/>
              </a:rPr>
              <a:t>opportunitycharmeck.org</a:t>
            </a:r>
            <a:endParaRPr lang="en-US" sz="2800" dirty="0">
              <a:solidFill>
                <a:srgbClr val="940611"/>
              </a:solidFill>
              <a:latin typeface="Arial Black"/>
              <a:cs typeface="Arial Black"/>
            </a:endParaRPr>
          </a:p>
        </p:txBody>
      </p:sp>
      <p:sp>
        <p:nvSpPr>
          <p:cNvPr id="16" name="TextBox 15"/>
          <p:cNvSpPr txBox="1"/>
          <p:nvPr/>
        </p:nvSpPr>
        <p:spPr>
          <a:xfrm>
            <a:off x="8305800" y="914400"/>
            <a:ext cx="679321" cy="1323439"/>
          </a:xfrm>
          <a:prstGeom prst="rect">
            <a:avLst/>
          </a:prstGeom>
          <a:noFill/>
        </p:spPr>
        <p:txBody>
          <a:bodyPr wrap="square" rtlCol="0">
            <a:spAutoFit/>
          </a:bodyPr>
          <a:lstStyle/>
          <a:p>
            <a:r>
              <a:rPr lang="en-US" sz="8000" b="1" dirty="0" smtClean="0">
                <a:solidFill>
                  <a:srgbClr val="00C202"/>
                </a:solidFill>
              </a:rPr>
              <a:t>?</a:t>
            </a:r>
            <a:endParaRPr lang="en-US" sz="8000" b="1" dirty="0">
              <a:solidFill>
                <a:srgbClr val="00C202"/>
              </a:solidFill>
            </a:endParaRPr>
          </a:p>
        </p:txBody>
      </p:sp>
      <p:sp>
        <p:nvSpPr>
          <p:cNvPr id="64" name="TextBox 63"/>
          <p:cNvSpPr txBox="1"/>
          <p:nvPr/>
        </p:nvSpPr>
        <p:spPr>
          <a:xfrm>
            <a:off x="705237" y="3142080"/>
            <a:ext cx="1066800" cy="830997"/>
          </a:xfrm>
          <a:prstGeom prst="rect">
            <a:avLst/>
          </a:prstGeom>
          <a:noFill/>
        </p:spPr>
        <p:txBody>
          <a:bodyPr wrap="square" rtlCol="0">
            <a:spAutoFit/>
          </a:bodyPr>
          <a:lstStyle/>
          <a:p>
            <a:pPr algn="ctr"/>
            <a:r>
              <a:rPr lang="en-US" sz="1600" dirty="0">
                <a:solidFill>
                  <a:prstClr val="white"/>
                </a:solidFill>
                <a:latin typeface="Arial Black"/>
                <a:cs typeface="Arial Black"/>
              </a:rPr>
              <a:t>Big</a:t>
            </a:r>
          </a:p>
          <a:p>
            <a:pPr algn="ctr"/>
            <a:r>
              <a:rPr lang="en-US" sz="1600" dirty="0">
                <a:solidFill>
                  <a:prstClr val="white"/>
                </a:solidFill>
                <a:latin typeface="Arial Black"/>
                <a:cs typeface="Arial Black"/>
              </a:rPr>
              <a:t>Goal</a:t>
            </a:r>
          </a:p>
          <a:p>
            <a:pPr algn="ctr"/>
            <a:r>
              <a:rPr lang="en-US" sz="1600" dirty="0">
                <a:solidFill>
                  <a:prstClr val="white"/>
                </a:solidFill>
                <a:latin typeface="Arial Black"/>
                <a:cs typeface="Arial Black"/>
              </a:rPr>
              <a:t>Setting</a:t>
            </a:r>
          </a:p>
        </p:txBody>
      </p:sp>
      <p:cxnSp>
        <p:nvCxnSpPr>
          <p:cNvPr id="20" name="Straight Connector 19"/>
          <p:cNvCxnSpPr>
            <a:stCxn id="22" idx="0"/>
          </p:cNvCxnSpPr>
          <p:nvPr/>
        </p:nvCxnSpPr>
        <p:spPr>
          <a:xfrm flipV="1">
            <a:off x="1247157" y="2098744"/>
            <a:ext cx="0" cy="97797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238637" y="2120640"/>
            <a:ext cx="4628763" cy="12960"/>
          </a:xfrm>
          <a:prstGeom prst="line">
            <a:avLst/>
          </a:prstGeom>
          <a:ln w="57150">
            <a:solidFill>
              <a:srgbClr val="C0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6838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1600200"/>
            <a:ext cx="9144000" cy="1938992"/>
          </a:xfrm>
          <a:prstGeom prst="rect">
            <a:avLst/>
          </a:prstGeom>
          <a:noFill/>
        </p:spPr>
        <p:txBody>
          <a:bodyPr wrap="square" rtlCol="0">
            <a:spAutoFit/>
          </a:bodyPr>
          <a:lstStyle/>
          <a:p>
            <a:pPr algn="ctr"/>
            <a:r>
              <a:rPr lang="en-US" sz="6000" b="1" dirty="0" smtClean="0">
                <a:solidFill>
                  <a:srgbClr val="376092"/>
                </a:solidFill>
                <a:latin typeface="Arial Black"/>
                <a:cs typeface="Arial Black"/>
              </a:rPr>
              <a:t>What We</a:t>
            </a:r>
          </a:p>
          <a:p>
            <a:pPr algn="ctr"/>
            <a:r>
              <a:rPr lang="en-US" sz="6000" b="1" dirty="0" smtClean="0">
                <a:solidFill>
                  <a:srgbClr val="376092"/>
                </a:solidFill>
                <a:latin typeface="Arial Black"/>
                <a:cs typeface="Arial Black"/>
              </a:rPr>
              <a:t>Have Learned</a:t>
            </a:r>
            <a:endParaRPr lang="en-US" sz="6000" dirty="0" smtClean="0">
              <a:solidFill>
                <a:srgbClr val="376092"/>
              </a:solidFill>
              <a:latin typeface="Arial Black"/>
              <a:cs typeface="Arial Black"/>
            </a:endParaRPr>
          </a:p>
        </p:txBody>
      </p:sp>
      <p:pic>
        <p:nvPicPr>
          <p:cNvPr id="9" name="Picture 8" descr="CltMeck OTF color 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0" y="4114800"/>
            <a:ext cx="2286000" cy="1563220"/>
          </a:xfrm>
          <a:prstGeom prst="rect">
            <a:avLst/>
          </a:prstGeom>
        </p:spPr>
      </p:pic>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78640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28600" y="152400"/>
            <a:ext cx="8915400" cy="830997"/>
          </a:xfrm>
          <a:prstGeom prst="rect">
            <a:avLst/>
          </a:prstGeom>
          <a:noFill/>
        </p:spPr>
        <p:txBody>
          <a:bodyPr wrap="square" rtlCol="0">
            <a:spAutoFit/>
          </a:bodyPr>
          <a:lstStyle/>
          <a:p>
            <a:r>
              <a:rPr lang="en-US" sz="4800" b="1" dirty="0" smtClean="0">
                <a:solidFill>
                  <a:srgbClr val="376092"/>
                </a:solidFill>
                <a:latin typeface="Arial Black"/>
                <a:cs typeface="Arial Black"/>
              </a:rPr>
              <a:t>5 Opportunity </a:t>
            </a:r>
            <a:r>
              <a:rPr lang="en-US" sz="4800" b="1" dirty="0" smtClean="0">
                <a:solidFill>
                  <a:srgbClr val="77933C"/>
                </a:solidFill>
                <a:latin typeface="Arial Black"/>
                <a:cs typeface="Arial Black"/>
              </a:rPr>
              <a:t>Indicators</a:t>
            </a:r>
            <a:endParaRPr lang="en-US" sz="4800" dirty="0" smtClean="0">
              <a:solidFill>
                <a:srgbClr val="77933C"/>
              </a:solidFill>
              <a:latin typeface="Arial Black"/>
              <a:cs typeface="Arial Black"/>
            </a:endParaRPr>
          </a:p>
        </p:txBody>
      </p:sp>
      <p:grpSp>
        <p:nvGrpSpPr>
          <p:cNvPr id="31" name="Group 30"/>
          <p:cNvGrpSpPr/>
          <p:nvPr/>
        </p:nvGrpSpPr>
        <p:grpSpPr>
          <a:xfrm>
            <a:off x="762000" y="3962400"/>
            <a:ext cx="7696200" cy="1524000"/>
            <a:chOff x="156845" y="2133600"/>
            <a:chExt cx="8682355" cy="1793875"/>
          </a:xfrm>
        </p:grpSpPr>
        <p:pic>
          <p:nvPicPr>
            <p:cNvPr id="26" name="Picture 25" descr="OTF segregation 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845" y="2133600"/>
              <a:ext cx="1793875" cy="1793875"/>
            </a:xfrm>
            <a:prstGeom prst="rect">
              <a:avLst/>
            </a:prstGeom>
          </p:spPr>
        </p:pic>
        <p:pic>
          <p:nvPicPr>
            <p:cNvPr id="27" name="Picture 26" descr="OTF income inequality 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5950" y="2133600"/>
              <a:ext cx="1752600" cy="1752600"/>
            </a:xfrm>
            <a:prstGeom prst="rect">
              <a:avLst/>
            </a:prstGeom>
          </p:spPr>
        </p:pic>
        <p:pic>
          <p:nvPicPr>
            <p:cNvPr id="28" name="Picture 27" descr="OTF school quality logo.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9500" y="2133600"/>
              <a:ext cx="1752600" cy="1752600"/>
            </a:xfrm>
            <a:prstGeom prst="rect">
              <a:avLst/>
            </a:prstGeom>
          </p:spPr>
        </p:pic>
        <p:pic>
          <p:nvPicPr>
            <p:cNvPr id="29" name="Picture 28" descr="OTF social capital .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53050" y="2133600"/>
              <a:ext cx="1752600" cy="1752600"/>
            </a:xfrm>
            <a:prstGeom prst="rect">
              <a:avLst/>
            </a:prstGeom>
          </p:spPr>
        </p:pic>
        <p:pic>
          <p:nvPicPr>
            <p:cNvPr id="30" name="Picture 29" descr="OTF family structure.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86600" y="2133600"/>
              <a:ext cx="1752600" cy="1752600"/>
            </a:xfrm>
            <a:prstGeom prst="rect">
              <a:avLst/>
            </a:prstGeom>
          </p:spPr>
        </p:pic>
      </p:grpSp>
      <p:grpSp>
        <p:nvGrpSpPr>
          <p:cNvPr id="7" name="Group 6"/>
          <p:cNvGrpSpPr/>
          <p:nvPr/>
        </p:nvGrpSpPr>
        <p:grpSpPr>
          <a:xfrm>
            <a:off x="3352800" y="1007142"/>
            <a:ext cx="2895600" cy="2496637"/>
            <a:chOff x="3276600" y="1564218"/>
            <a:chExt cx="2895600" cy="2496637"/>
          </a:xfrm>
        </p:grpSpPr>
        <p:pic>
          <p:nvPicPr>
            <p:cNvPr id="13" name="Picture 12" descr="OTF Humanistic Winner.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7130" y="1564218"/>
              <a:ext cx="2100210" cy="2496637"/>
            </a:xfrm>
            <a:prstGeom prst="rect">
              <a:avLst/>
            </a:prstGeom>
          </p:spPr>
        </p:pic>
        <p:sp>
          <p:nvSpPr>
            <p:cNvPr id="6" name="Rectangle 5"/>
            <p:cNvSpPr/>
            <p:nvPr/>
          </p:nvSpPr>
          <p:spPr>
            <a:xfrm>
              <a:off x="5181600" y="2462076"/>
              <a:ext cx="9906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3276600" y="2614476"/>
              <a:ext cx="914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8" name="Isosceles Triangle 7"/>
          <p:cNvSpPr/>
          <p:nvPr/>
        </p:nvSpPr>
        <p:spPr>
          <a:xfrm>
            <a:off x="1219200" y="3429000"/>
            <a:ext cx="7010400" cy="533400"/>
          </a:xfrm>
          <a:prstGeom prst="triangle">
            <a:avLst>
              <a:gd name="adj" fmla="val 49898"/>
            </a:avLst>
          </a:prstGeom>
          <a:solidFill>
            <a:srgbClr val="1C92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p:nvGrpSpPr>
        <p:grpSpPr>
          <a:xfrm>
            <a:off x="8327205" y="4038600"/>
            <a:ext cx="609600" cy="1371600"/>
            <a:chOff x="6336585" y="1009416"/>
            <a:chExt cx="1905000" cy="4517255"/>
          </a:xfrm>
        </p:grpSpPr>
        <p:pic>
          <p:nvPicPr>
            <p:cNvPr id="2" name="Picture 1" descr="OTF Green Balloon.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1009416"/>
              <a:ext cx="1178108" cy="1752600"/>
            </a:xfrm>
            <a:prstGeom prst="rect">
              <a:avLst/>
            </a:prstGeom>
          </p:spPr>
        </p:pic>
        <p:pic>
          <p:nvPicPr>
            <p:cNvPr id="3" name="Picture 2" descr="OTF Brick.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6585" y="4257792"/>
              <a:ext cx="1905000" cy="1268879"/>
            </a:xfrm>
            <a:prstGeom prst="rect">
              <a:avLst/>
            </a:prstGeom>
          </p:spPr>
        </p:pic>
        <p:sp>
          <p:nvSpPr>
            <p:cNvPr id="4" name="Up-Down Arrow 3"/>
            <p:cNvSpPr/>
            <p:nvPr/>
          </p:nvSpPr>
          <p:spPr>
            <a:xfrm>
              <a:off x="7177070" y="2590800"/>
              <a:ext cx="228600" cy="1905000"/>
            </a:xfrm>
            <a:prstGeom prst="upDown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20" name="Group 19"/>
          <p:cNvGrpSpPr/>
          <p:nvPr/>
        </p:nvGrpSpPr>
        <p:grpSpPr>
          <a:xfrm>
            <a:off x="352460" y="4038600"/>
            <a:ext cx="609600" cy="1371600"/>
            <a:chOff x="6336585" y="1009416"/>
            <a:chExt cx="1905000" cy="4517255"/>
          </a:xfrm>
        </p:grpSpPr>
        <p:pic>
          <p:nvPicPr>
            <p:cNvPr id="21" name="Picture 20" descr="OTF Green Balloon.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1009416"/>
              <a:ext cx="1178108" cy="1752600"/>
            </a:xfrm>
            <a:prstGeom prst="rect">
              <a:avLst/>
            </a:prstGeom>
          </p:spPr>
        </p:pic>
        <p:pic>
          <p:nvPicPr>
            <p:cNvPr id="22" name="Picture 21" descr="OTF Brick.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6585" y="4257792"/>
              <a:ext cx="1905000" cy="1268879"/>
            </a:xfrm>
            <a:prstGeom prst="rect">
              <a:avLst/>
            </a:prstGeom>
          </p:spPr>
        </p:pic>
        <p:sp>
          <p:nvSpPr>
            <p:cNvPr id="23" name="Up-Down Arrow 22"/>
            <p:cNvSpPr/>
            <p:nvPr/>
          </p:nvSpPr>
          <p:spPr>
            <a:xfrm>
              <a:off x="7177070" y="2590800"/>
              <a:ext cx="228600" cy="1905000"/>
            </a:xfrm>
            <a:prstGeom prst="upDown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cxnSp>
        <p:nvCxnSpPr>
          <p:cNvPr id="12" name="Straight Connector 11"/>
          <p:cNvCxnSpPr/>
          <p:nvPr/>
        </p:nvCxnSpPr>
        <p:spPr>
          <a:xfrm>
            <a:off x="685800" y="4724400"/>
            <a:ext cx="7934321" cy="0"/>
          </a:xfrm>
          <a:prstGeom prst="line">
            <a:avLst/>
          </a:prstGeom>
          <a:ln>
            <a:solidFill>
              <a:srgbClr val="356AFA">
                <a:alpha val="45000"/>
              </a:srgbClr>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4FCA33FF-BCE8-4394-9687-16475761461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32990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209800" y="1600200"/>
            <a:ext cx="4096096" cy="4998421"/>
          </a:xfrm>
          <a:prstGeom prst="rect">
            <a:avLst/>
          </a:prstGeom>
          <a:ln>
            <a:noFill/>
          </a:ln>
          <a:effectLst/>
        </p:spPr>
      </p:pic>
      <p:sp>
        <p:nvSpPr>
          <p:cNvPr id="8" name="Title 2"/>
          <p:cNvSpPr txBox="1">
            <a:spLocks/>
          </p:cNvSpPr>
          <p:nvPr/>
        </p:nvSpPr>
        <p:spPr>
          <a:xfrm>
            <a:off x="2209800" y="304800"/>
            <a:ext cx="62484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4F81BD">
                    <a:lumMod val="75000"/>
                  </a:srgbClr>
                </a:solidFill>
                <a:latin typeface="Arial Black"/>
                <a:cs typeface="Arial Black"/>
              </a:rPr>
              <a:t>We Are Segregated</a:t>
            </a:r>
          </a:p>
          <a:p>
            <a:pPr algn="l"/>
            <a:r>
              <a:rPr lang="en-US" sz="3600" dirty="0">
                <a:solidFill>
                  <a:srgbClr val="77933C"/>
                </a:solidFill>
                <a:latin typeface="Arial Black"/>
                <a:cs typeface="Arial Black"/>
              </a:rPr>
              <a:t>b</a:t>
            </a:r>
            <a:r>
              <a:rPr lang="en-US" sz="3600" dirty="0" smtClean="0">
                <a:solidFill>
                  <a:srgbClr val="77933C"/>
                </a:solidFill>
                <a:latin typeface="Arial Black"/>
                <a:cs typeface="Arial Black"/>
              </a:rPr>
              <a:t>y race and ethnicity</a:t>
            </a:r>
            <a:endParaRPr lang="en-US" sz="3600" dirty="0">
              <a:solidFill>
                <a:srgbClr val="77933C"/>
              </a:solidFill>
              <a:latin typeface="Arial Black"/>
              <a:cs typeface="Arial Black"/>
            </a:endParaRPr>
          </a:p>
        </p:txBody>
      </p:sp>
      <p:pic>
        <p:nvPicPr>
          <p:cNvPr id="10" name="Picture 9" descr="OTF segregation 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 y="76200"/>
            <a:ext cx="2133600" cy="2133600"/>
          </a:xfrm>
          <a:prstGeom prst="rect">
            <a:avLst/>
          </a:prstGeom>
        </p:spPr>
      </p:pic>
      <p:sp>
        <p:nvSpPr>
          <p:cNvPr id="5" name="Text Placeholder 9"/>
          <p:cNvSpPr txBox="1">
            <a:spLocks/>
          </p:cNvSpPr>
          <p:nvPr/>
        </p:nvSpPr>
        <p:spPr>
          <a:xfrm>
            <a:off x="6477000" y="2362200"/>
            <a:ext cx="2434632" cy="67151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rgbClr val="77933C"/>
                </a:solidFill>
                <a:latin typeface="Avenir Heavy"/>
                <a:cs typeface="Avenir Heavy"/>
              </a:rPr>
              <a:t>North and south predominantly white; east and west predominantly people of color</a:t>
            </a:r>
          </a:p>
        </p:txBody>
      </p:sp>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91118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good quality of life</a:t>
            </a:r>
            <a:endParaRPr lang="en-US" dirty="0"/>
          </a:p>
        </p:txBody>
      </p:sp>
      <p:sp>
        <p:nvSpPr>
          <p:cNvPr id="11" name="Rectangle 10"/>
          <p:cNvSpPr/>
          <p:nvPr/>
        </p:nvSpPr>
        <p:spPr>
          <a:xfrm>
            <a:off x="5601165" y="4537251"/>
            <a:ext cx="1777290" cy="1777290"/>
          </a:xfrm>
          <a:prstGeom prst="rect">
            <a:avLst/>
          </a:prstGeom>
          <a:blipFill rotWithShape="1">
            <a:blip r:embed="rId3"/>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4465807" y="5279785"/>
            <a:ext cx="1034756" cy="1034756"/>
          </a:xfrm>
          <a:prstGeom prst="rect">
            <a:avLst/>
          </a:prstGeom>
          <a:blipFill rotWithShape="1">
            <a:blip r:embed="rId4"/>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19"/>
          <p:cNvSpPr/>
          <p:nvPr/>
        </p:nvSpPr>
        <p:spPr>
          <a:xfrm>
            <a:off x="4465807" y="4537251"/>
            <a:ext cx="1034756" cy="637142"/>
          </a:xfrm>
          <a:prstGeom prst="rect">
            <a:avLst/>
          </a:prstGeom>
          <a:blipFill rotWithShape="1">
            <a:blip r:embed="rId5"/>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Freeform 26"/>
          <p:cNvSpPr/>
          <p:nvPr/>
        </p:nvSpPr>
        <p:spPr>
          <a:xfrm>
            <a:off x="1798087" y="6314541"/>
            <a:ext cx="1170000" cy="360578"/>
          </a:xfrm>
          <a:custGeom>
            <a:avLst/>
            <a:gdLst>
              <a:gd name="connsiteX0" fmla="*/ 0 w 1170000"/>
              <a:gd name="connsiteY0" fmla="*/ 0 h 360578"/>
              <a:gd name="connsiteX1" fmla="*/ 1170000 w 1170000"/>
              <a:gd name="connsiteY1" fmla="*/ 0 h 360578"/>
              <a:gd name="connsiteX2" fmla="*/ 1170000 w 1170000"/>
              <a:gd name="connsiteY2" fmla="*/ 360578 h 360578"/>
              <a:gd name="connsiteX3" fmla="*/ 0 w 1170000"/>
              <a:gd name="connsiteY3" fmla="*/ 360578 h 360578"/>
              <a:gd name="connsiteX4" fmla="*/ 0 w 1170000"/>
              <a:gd name="connsiteY4" fmla="*/ 0 h 36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60578">
                <a:moveTo>
                  <a:pt x="0" y="0"/>
                </a:moveTo>
                <a:lnTo>
                  <a:pt x="1170000" y="0"/>
                </a:lnTo>
                <a:lnTo>
                  <a:pt x="1170000" y="360578"/>
                </a:lnTo>
                <a:lnTo>
                  <a:pt x="0" y="360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en-US" sz="6500" kern="1200"/>
          </a:p>
        </p:txBody>
      </p:sp>
      <p:sp>
        <p:nvSpPr>
          <p:cNvPr id="30" name="Freeform 29"/>
          <p:cNvSpPr/>
          <p:nvPr/>
        </p:nvSpPr>
        <p:spPr>
          <a:xfrm>
            <a:off x="3174132" y="6314541"/>
            <a:ext cx="1170000" cy="360578"/>
          </a:xfrm>
          <a:custGeom>
            <a:avLst/>
            <a:gdLst>
              <a:gd name="connsiteX0" fmla="*/ 0 w 1170000"/>
              <a:gd name="connsiteY0" fmla="*/ 0 h 360578"/>
              <a:gd name="connsiteX1" fmla="*/ 1170000 w 1170000"/>
              <a:gd name="connsiteY1" fmla="*/ 0 h 360578"/>
              <a:gd name="connsiteX2" fmla="*/ 1170000 w 1170000"/>
              <a:gd name="connsiteY2" fmla="*/ 360578 h 360578"/>
              <a:gd name="connsiteX3" fmla="*/ 0 w 1170000"/>
              <a:gd name="connsiteY3" fmla="*/ 360578 h 360578"/>
              <a:gd name="connsiteX4" fmla="*/ 0 w 1170000"/>
              <a:gd name="connsiteY4" fmla="*/ 0 h 36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60578">
                <a:moveTo>
                  <a:pt x="0" y="0"/>
                </a:moveTo>
                <a:lnTo>
                  <a:pt x="1170000" y="0"/>
                </a:lnTo>
                <a:lnTo>
                  <a:pt x="1170000" y="360578"/>
                </a:lnTo>
                <a:lnTo>
                  <a:pt x="0" y="360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en-US" sz="6500" kern="1200"/>
          </a:p>
        </p:txBody>
      </p:sp>
      <p:sp>
        <p:nvSpPr>
          <p:cNvPr id="34" name="Freeform 33"/>
          <p:cNvSpPr/>
          <p:nvPr/>
        </p:nvSpPr>
        <p:spPr>
          <a:xfrm>
            <a:off x="4611990" y="6314541"/>
            <a:ext cx="1170000" cy="360578"/>
          </a:xfrm>
          <a:custGeom>
            <a:avLst/>
            <a:gdLst>
              <a:gd name="connsiteX0" fmla="*/ 0 w 1170000"/>
              <a:gd name="connsiteY0" fmla="*/ 0 h 360578"/>
              <a:gd name="connsiteX1" fmla="*/ 1170000 w 1170000"/>
              <a:gd name="connsiteY1" fmla="*/ 0 h 360578"/>
              <a:gd name="connsiteX2" fmla="*/ 1170000 w 1170000"/>
              <a:gd name="connsiteY2" fmla="*/ 360578 h 360578"/>
              <a:gd name="connsiteX3" fmla="*/ 0 w 1170000"/>
              <a:gd name="connsiteY3" fmla="*/ 360578 h 360578"/>
              <a:gd name="connsiteX4" fmla="*/ 0 w 1170000"/>
              <a:gd name="connsiteY4" fmla="*/ 0 h 36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60578">
                <a:moveTo>
                  <a:pt x="0" y="0"/>
                </a:moveTo>
                <a:lnTo>
                  <a:pt x="1170000" y="0"/>
                </a:lnTo>
                <a:lnTo>
                  <a:pt x="1170000" y="360578"/>
                </a:lnTo>
                <a:lnTo>
                  <a:pt x="0" y="360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en-US" sz="6500" kern="1200"/>
          </a:p>
        </p:txBody>
      </p:sp>
      <p:sp>
        <p:nvSpPr>
          <p:cNvPr id="39" name="Freeform 38"/>
          <p:cNvSpPr/>
          <p:nvPr/>
        </p:nvSpPr>
        <p:spPr>
          <a:xfrm>
            <a:off x="5988035" y="6314541"/>
            <a:ext cx="1170000" cy="360578"/>
          </a:xfrm>
          <a:custGeom>
            <a:avLst/>
            <a:gdLst>
              <a:gd name="connsiteX0" fmla="*/ 0 w 1170000"/>
              <a:gd name="connsiteY0" fmla="*/ 0 h 360578"/>
              <a:gd name="connsiteX1" fmla="*/ 1170000 w 1170000"/>
              <a:gd name="connsiteY1" fmla="*/ 0 h 360578"/>
              <a:gd name="connsiteX2" fmla="*/ 1170000 w 1170000"/>
              <a:gd name="connsiteY2" fmla="*/ 360578 h 360578"/>
              <a:gd name="connsiteX3" fmla="*/ 0 w 1170000"/>
              <a:gd name="connsiteY3" fmla="*/ 360578 h 360578"/>
              <a:gd name="connsiteX4" fmla="*/ 0 w 1170000"/>
              <a:gd name="connsiteY4" fmla="*/ 0 h 36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60578">
                <a:moveTo>
                  <a:pt x="0" y="0"/>
                </a:moveTo>
                <a:lnTo>
                  <a:pt x="1170000" y="0"/>
                </a:lnTo>
                <a:lnTo>
                  <a:pt x="1170000" y="360578"/>
                </a:lnTo>
                <a:lnTo>
                  <a:pt x="0" y="360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en-US" sz="6500" kern="1200"/>
          </a:p>
        </p:txBody>
      </p:sp>
      <p:sp>
        <p:nvSpPr>
          <p:cNvPr id="45" name="Freeform 44"/>
          <p:cNvSpPr/>
          <p:nvPr/>
        </p:nvSpPr>
        <p:spPr>
          <a:xfrm>
            <a:off x="7425893" y="6314541"/>
            <a:ext cx="1170000" cy="360578"/>
          </a:xfrm>
          <a:custGeom>
            <a:avLst/>
            <a:gdLst>
              <a:gd name="connsiteX0" fmla="*/ 0 w 1170000"/>
              <a:gd name="connsiteY0" fmla="*/ 0 h 360578"/>
              <a:gd name="connsiteX1" fmla="*/ 1170000 w 1170000"/>
              <a:gd name="connsiteY1" fmla="*/ 0 h 360578"/>
              <a:gd name="connsiteX2" fmla="*/ 1170000 w 1170000"/>
              <a:gd name="connsiteY2" fmla="*/ 360578 h 360578"/>
              <a:gd name="connsiteX3" fmla="*/ 0 w 1170000"/>
              <a:gd name="connsiteY3" fmla="*/ 360578 h 360578"/>
              <a:gd name="connsiteX4" fmla="*/ 0 w 1170000"/>
              <a:gd name="connsiteY4" fmla="*/ 0 h 360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60578">
                <a:moveTo>
                  <a:pt x="0" y="0"/>
                </a:moveTo>
                <a:lnTo>
                  <a:pt x="1170000" y="0"/>
                </a:lnTo>
                <a:lnTo>
                  <a:pt x="1170000" y="360578"/>
                </a:lnTo>
                <a:lnTo>
                  <a:pt x="0" y="360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en-US" sz="6500" kern="120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4335" r="37291"/>
          <a:stretch/>
        </p:blipFill>
        <p:spPr>
          <a:xfrm>
            <a:off x="4488419" y="1569559"/>
            <a:ext cx="2890037" cy="2867091"/>
          </a:xfrm>
          <a:prstGeom prst="rect">
            <a:avLst/>
          </a:prstGeom>
          <a:blipFill dpi="0" rotWithShape="1">
            <a:blip r:embed="rId7"/>
            <a:srcRect/>
            <a:stretch>
              <a:fillRect l="-821" r="-50005"/>
            </a:stretch>
          </a:blipFill>
          <a:ln w="34925">
            <a:solidFill>
              <a:schemeClr val="accent1">
                <a:hueOff val="0"/>
                <a:satOff val="0"/>
                <a:lumOff val="0"/>
              </a:schemeClr>
            </a:solidFill>
          </a:ln>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1442" y="1569558"/>
            <a:ext cx="2857500" cy="2381250"/>
          </a:xfrm>
          <a:prstGeom prst="rect">
            <a:avLst/>
          </a:prstGeom>
          <a:ln w="34925">
            <a:solidFill>
              <a:schemeClr val="accent1">
                <a:hueOff val="0"/>
                <a:satOff val="0"/>
                <a:lumOff val="0"/>
              </a:schemeClr>
            </a:solidFill>
          </a:ln>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1441" y="4104733"/>
            <a:ext cx="2868029" cy="1912019"/>
          </a:xfrm>
          <a:prstGeom prst="rect">
            <a:avLst/>
          </a:prstGeom>
          <a:ln w="34925">
            <a:solidFill>
              <a:schemeClr val="accent1"/>
            </a:solidFill>
          </a:ln>
        </p:spPr>
      </p:pic>
      <p:sp>
        <p:nvSpPr>
          <p:cNvPr id="6" name="Slide Number Placeholder 5"/>
          <p:cNvSpPr>
            <a:spLocks noGrp="1"/>
          </p:cNvSpPr>
          <p:nvPr>
            <p:ph type="sldNum" sz="quarter" idx="12"/>
          </p:nvPr>
        </p:nvSpPr>
        <p:spPr/>
        <p:txBody>
          <a:bodyPr/>
          <a:lstStyle/>
          <a:p>
            <a:fld id="{7A4D725F-C8CB-4678-934C-ECE470D3B84E}" type="slidenum">
              <a:rPr lang="en-US" smtClean="0"/>
              <a:t>3</a:t>
            </a:fld>
            <a:endParaRPr lang="en-US"/>
          </a:p>
        </p:txBody>
      </p:sp>
    </p:spTree>
    <p:extLst>
      <p:ext uri="{BB962C8B-B14F-4D97-AF65-F5344CB8AC3E}">
        <p14:creationId xmlns:p14="http://schemas.microsoft.com/office/powerpoint/2010/main" val="3833814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quarter" idx="4"/>
          </p:nvPr>
        </p:nvPicPr>
        <p:blipFill rotWithShape="1">
          <a:blip r:embed="rId3" cstate="print">
            <a:extLst>
              <a:ext uri="{28A0092B-C50C-407E-A947-70E740481C1C}">
                <a14:useLocalDpi xmlns:a14="http://schemas.microsoft.com/office/drawing/2010/main"/>
              </a:ext>
            </a:extLst>
          </a:blip>
          <a:srcRect b="8999"/>
          <a:stretch/>
        </p:blipFill>
        <p:spPr>
          <a:xfrm>
            <a:off x="1600200" y="685800"/>
            <a:ext cx="5041040" cy="5936628"/>
          </a:xfrm>
          <a:prstGeom prst="rect">
            <a:avLst/>
          </a:prstGeom>
        </p:spPr>
      </p:pic>
      <p:sp>
        <p:nvSpPr>
          <p:cNvPr id="10" name="Text Placeholder 9"/>
          <p:cNvSpPr>
            <a:spLocks noGrp="1"/>
          </p:cNvSpPr>
          <p:nvPr>
            <p:ph type="body" idx="1"/>
          </p:nvPr>
        </p:nvSpPr>
        <p:spPr>
          <a:xfrm>
            <a:off x="6477000" y="4191000"/>
            <a:ext cx="2209800" cy="671512"/>
          </a:xfrm>
        </p:spPr>
        <p:txBody>
          <a:bodyPr>
            <a:noAutofit/>
          </a:bodyPr>
          <a:lstStyle/>
          <a:p>
            <a:r>
              <a:rPr lang="en-US" dirty="0" smtClean="0">
                <a:solidFill>
                  <a:srgbClr val="77933C"/>
                </a:solidFill>
                <a:latin typeface="Avenir Heavy"/>
                <a:cs typeface="Avenir Heavy"/>
              </a:rPr>
              <a:t>We are 9</a:t>
            </a:r>
            <a:r>
              <a:rPr lang="en-US" baseline="30000" dirty="0" smtClean="0">
                <a:solidFill>
                  <a:srgbClr val="77933C"/>
                </a:solidFill>
                <a:latin typeface="Avenir Heavy"/>
                <a:cs typeface="Avenir Heavy"/>
              </a:rPr>
              <a:t>th</a:t>
            </a:r>
            <a:r>
              <a:rPr lang="en-US" b="0" dirty="0" smtClean="0">
                <a:solidFill>
                  <a:srgbClr val="77933C"/>
                </a:solidFill>
                <a:latin typeface="Avenir Heavy"/>
                <a:cs typeface="Avenir Heavy"/>
              </a:rPr>
              <a:t> in segregation of wealthy, college-educated, and working class</a:t>
            </a:r>
          </a:p>
        </p:txBody>
      </p:sp>
      <p:sp>
        <p:nvSpPr>
          <p:cNvPr id="9" name="TextBox 8"/>
          <p:cNvSpPr txBox="1"/>
          <p:nvPr/>
        </p:nvSpPr>
        <p:spPr>
          <a:xfrm>
            <a:off x="2400300" y="6612978"/>
            <a:ext cx="3800475" cy="246221"/>
          </a:xfrm>
          <a:prstGeom prst="rect">
            <a:avLst/>
          </a:prstGeom>
          <a:noFill/>
        </p:spPr>
        <p:txBody>
          <a:bodyPr wrap="square" rtlCol="0">
            <a:spAutoFit/>
          </a:bodyPr>
          <a:lstStyle/>
          <a:p>
            <a:pPr algn="r"/>
            <a:r>
              <a:rPr lang="en-US" sz="1000" dirty="0" smtClean="0">
                <a:solidFill>
                  <a:prstClr val="white">
                    <a:lumMod val="65000"/>
                  </a:prstClr>
                </a:solidFill>
              </a:rPr>
              <a:t>Data source: U.S. Census Bureau, 2013 American Community Survey</a:t>
            </a:r>
            <a:endParaRPr lang="en-US" sz="1000" dirty="0">
              <a:solidFill>
                <a:prstClr val="white">
                  <a:lumMod val="65000"/>
                </a:prstClr>
              </a:solidFill>
            </a:endParaRPr>
          </a:p>
        </p:txBody>
      </p:sp>
      <p:sp>
        <p:nvSpPr>
          <p:cNvPr id="8" name="Title 2"/>
          <p:cNvSpPr txBox="1">
            <a:spLocks/>
          </p:cNvSpPr>
          <p:nvPr/>
        </p:nvSpPr>
        <p:spPr>
          <a:xfrm>
            <a:off x="1905000" y="152400"/>
            <a:ext cx="50292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4F81BD">
                    <a:lumMod val="75000"/>
                  </a:srgbClr>
                </a:solidFill>
                <a:latin typeface="Arial Black"/>
                <a:cs typeface="Arial Black"/>
              </a:rPr>
              <a:t>We Are Segregated</a:t>
            </a:r>
          </a:p>
          <a:p>
            <a:pPr algn="l"/>
            <a:r>
              <a:rPr lang="en-US" sz="3600" dirty="0">
                <a:solidFill>
                  <a:srgbClr val="77933C"/>
                </a:solidFill>
                <a:latin typeface="Arial Black"/>
                <a:cs typeface="Arial Black"/>
              </a:rPr>
              <a:t>b</a:t>
            </a:r>
            <a:r>
              <a:rPr lang="en-US" sz="3600" dirty="0" smtClean="0">
                <a:solidFill>
                  <a:srgbClr val="77933C"/>
                </a:solidFill>
                <a:latin typeface="Arial Black"/>
                <a:cs typeface="Arial Black"/>
              </a:rPr>
              <a:t>y income</a:t>
            </a:r>
            <a:endParaRPr lang="en-US" sz="3600" dirty="0">
              <a:solidFill>
                <a:srgbClr val="77933C"/>
              </a:solidFill>
              <a:latin typeface="Arial Black"/>
              <a:cs typeface="Arial Black"/>
            </a:endParaRPr>
          </a:p>
        </p:txBody>
      </p:sp>
      <p:pic>
        <p:nvPicPr>
          <p:cNvPr id="4" name="Picture 3" descr="OTF income inequality 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52400"/>
            <a:ext cx="1887304" cy="1887304"/>
          </a:xfrm>
          <a:prstGeom prst="rect">
            <a:avLst/>
          </a:prstGeom>
        </p:spPr>
      </p:pic>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503345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67400" y="3810000"/>
            <a:ext cx="2667000" cy="1700213"/>
          </a:xfrm>
        </p:spPr>
        <p:txBody>
          <a:bodyPr vert="horz" lIns="91440" tIns="45720" rIns="91440" bIns="45720" rtlCol="0" anchor="b">
            <a:noAutofit/>
          </a:bodyPr>
          <a:lstStyle/>
          <a:p>
            <a:pPr marL="0" indent="0">
              <a:buNone/>
            </a:pPr>
            <a:r>
              <a:rPr lang="en-US" sz="2400" b="1" dirty="0" smtClean="0">
                <a:solidFill>
                  <a:srgbClr val="77933C"/>
                </a:solidFill>
                <a:latin typeface="Avenir Heavy"/>
                <a:cs typeface="Avenir Heavy"/>
              </a:rPr>
              <a:t>47</a:t>
            </a:r>
            <a:r>
              <a:rPr lang="en-US" sz="2400" b="1" dirty="0">
                <a:solidFill>
                  <a:srgbClr val="77933C"/>
                </a:solidFill>
                <a:latin typeface="Avenir Heavy"/>
                <a:cs typeface="Avenir Heavy"/>
              </a:rPr>
              <a:t>%</a:t>
            </a:r>
            <a:r>
              <a:rPr lang="en-US" sz="2400" dirty="0">
                <a:solidFill>
                  <a:srgbClr val="77933C"/>
                </a:solidFill>
                <a:latin typeface="Avenir Heavy"/>
                <a:cs typeface="Avenir Heavy"/>
              </a:rPr>
              <a:t> of CMS 3rd graders </a:t>
            </a:r>
            <a:r>
              <a:rPr lang="en-US" sz="2400" dirty="0" smtClean="0">
                <a:solidFill>
                  <a:srgbClr val="77933C"/>
                </a:solidFill>
                <a:latin typeface="Avenir Heavy"/>
                <a:cs typeface="Avenir Heavy"/>
              </a:rPr>
              <a:t>reading attainment levels split by poverty and race</a:t>
            </a:r>
            <a:endParaRPr lang="en-US" sz="2400" dirty="0">
              <a:solidFill>
                <a:srgbClr val="77933C"/>
              </a:solidFill>
              <a:latin typeface="Avenir Heavy"/>
              <a:cs typeface="Avenir Heavy"/>
            </a:endParaRPr>
          </a:p>
          <a:p>
            <a:pPr marL="0" indent="0">
              <a:buNone/>
            </a:pPr>
            <a:endParaRPr lang="en-US" sz="2400" dirty="0" smtClean="0">
              <a:solidFill>
                <a:srgbClr val="77933C"/>
              </a:solidFill>
              <a:latin typeface="Avenir Heavy"/>
              <a:cs typeface="Avenir Heavy"/>
            </a:endParaRPr>
          </a:p>
          <a:p>
            <a:pPr marL="0" indent="0">
              <a:buNone/>
            </a:pPr>
            <a:endParaRPr lang="en-US" sz="2400" b="1" dirty="0">
              <a:solidFill>
                <a:srgbClr val="77933C"/>
              </a:solidFill>
              <a:latin typeface="Avenir Heavy"/>
              <a:cs typeface="Avenir Heavy"/>
            </a:endParaRPr>
          </a:p>
          <a:p>
            <a:pPr marL="400050" lvl="1" indent="0">
              <a:spcBef>
                <a:spcPts val="0"/>
              </a:spcBef>
              <a:buNone/>
            </a:pPr>
            <a:endParaRPr lang="en-US" dirty="0">
              <a:solidFill>
                <a:srgbClr val="77933C"/>
              </a:solidFill>
              <a:latin typeface="Avenir Heavy"/>
              <a:cs typeface="Avenir Heavy"/>
            </a:endParaRPr>
          </a:p>
        </p:txBody>
      </p:sp>
      <p:sp>
        <p:nvSpPr>
          <p:cNvPr id="9" name="TextBox 8"/>
          <p:cNvSpPr txBox="1"/>
          <p:nvPr/>
        </p:nvSpPr>
        <p:spPr>
          <a:xfrm>
            <a:off x="2028825" y="6612978"/>
            <a:ext cx="3800475" cy="246221"/>
          </a:xfrm>
          <a:prstGeom prst="rect">
            <a:avLst/>
          </a:prstGeom>
          <a:noFill/>
        </p:spPr>
        <p:txBody>
          <a:bodyPr wrap="square" rtlCol="0">
            <a:spAutoFit/>
          </a:bodyPr>
          <a:lstStyle/>
          <a:p>
            <a:pPr algn="r"/>
            <a:r>
              <a:rPr lang="en-US" sz="1000" dirty="0" smtClean="0">
                <a:solidFill>
                  <a:prstClr val="white">
                    <a:lumMod val="65000"/>
                  </a:prstClr>
                </a:solidFill>
              </a:rPr>
              <a:t>Data source: North Carolina Department of Instruction, 2012-13</a:t>
            </a:r>
            <a:endParaRPr lang="en-US" sz="1000" dirty="0">
              <a:solidFill>
                <a:prstClr val="white">
                  <a:lumMod val="65000"/>
                </a:prstClr>
              </a:solidFill>
            </a:endParaRPr>
          </a:p>
        </p:txBody>
      </p:sp>
      <p:sp>
        <p:nvSpPr>
          <p:cNvPr id="10" name="Title 2"/>
          <p:cNvSpPr txBox="1">
            <a:spLocks/>
          </p:cNvSpPr>
          <p:nvPr/>
        </p:nvSpPr>
        <p:spPr>
          <a:xfrm>
            <a:off x="1920302" y="152400"/>
            <a:ext cx="7239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4F81BD">
                    <a:lumMod val="75000"/>
                  </a:srgbClr>
                </a:solidFill>
                <a:latin typeface="Arial Black"/>
                <a:cs typeface="Arial Black"/>
              </a:rPr>
              <a:t>We Are Segregated</a:t>
            </a:r>
          </a:p>
          <a:p>
            <a:pPr algn="l"/>
            <a:r>
              <a:rPr lang="en-US" sz="3600" dirty="0">
                <a:solidFill>
                  <a:srgbClr val="77933C"/>
                </a:solidFill>
                <a:latin typeface="Arial Black"/>
                <a:cs typeface="Arial Black"/>
              </a:rPr>
              <a:t>b</a:t>
            </a:r>
            <a:r>
              <a:rPr lang="en-US" sz="3600" dirty="0" smtClean="0">
                <a:solidFill>
                  <a:srgbClr val="77933C"/>
                </a:solidFill>
                <a:latin typeface="Arial Black"/>
                <a:cs typeface="Arial Black"/>
              </a:rPr>
              <a:t>y educational achievement</a:t>
            </a:r>
            <a:endParaRPr lang="en-US" sz="3600" dirty="0">
              <a:solidFill>
                <a:srgbClr val="77933C"/>
              </a:solidFill>
              <a:latin typeface="Arial Black"/>
              <a:cs typeface="Arial Black"/>
            </a:endParaRPr>
          </a:p>
        </p:txBody>
      </p:sp>
      <p:sp>
        <p:nvSpPr>
          <p:cNvPr id="12" name="Content Placeholder 2"/>
          <p:cNvSpPr txBox="1">
            <a:spLocks/>
          </p:cNvSpPr>
          <p:nvPr/>
        </p:nvSpPr>
        <p:spPr>
          <a:xfrm>
            <a:off x="4495800" y="4724400"/>
            <a:ext cx="4419600" cy="1295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1800" dirty="0" smtClean="0">
              <a:solidFill>
                <a:prstClr val="black"/>
              </a:solidFill>
              <a:latin typeface="Avenir Heavy"/>
              <a:cs typeface="Avenir Heavy"/>
            </a:endParaRPr>
          </a:p>
          <a:p>
            <a:pPr marL="0" indent="0">
              <a:spcBef>
                <a:spcPts val="0"/>
              </a:spcBef>
              <a:buFont typeface="Arial" panose="020B0604020202020204" pitchFamily="34" charset="0"/>
              <a:buNone/>
            </a:pPr>
            <a:endParaRPr lang="en-US" sz="1800" dirty="0">
              <a:solidFill>
                <a:prstClr val="black"/>
              </a:solidFill>
              <a:latin typeface="Avenir Heavy"/>
              <a:cs typeface="Avenir Heavy"/>
            </a:endParaRP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7505" t="9003" r="2248" b="5847"/>
          <a:stretch/>
        </p:blipFill>
        <p:spPr>
          <a:xfrm>
            <a:off x="1066800" y="1275556"/>
            <a:ext cx="4572000" cy="5582444"/>
          </a:xfrm>
        </p:spPr>
      </p:pic>
      <p:pic>
        <p:nvPicPr>
          <p:cNvPr id="5" name="Picture 4" descr="OTF school quality 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45" y="-2660"/>
            <a:ext cx="1937808" cy="1937808"/>
          </a:xfrm>
          <a:prstGeom prst="rect">
            <a:avLst/>
          </a:prstGeom>
        </p:spPr>
      </p:pic>
      <p:sp>
        <p:nvSpPr>
          <p:cNvPr id="4" name="Slide Number Placeholder 3"/>
          <p:cNvSpPr>
            <a:spLocks noGrp="1"/>
          </p:cNvSpPr>
          <p:nvPr>
            <p:ph type="sldNum" sz="quarter" idx="12"/>
          </p:nvPr>
        </p:nvSpPr>
        <p:spPr/>
        <p:txBody>
          <a:bodyPr/>
          <a:lstStyle/>
          <a:p>
            <a:fld id="{4FCA33FF-BCE8-4394-9687-16475761461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735033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5679" t="9668" r="5841" b="9616"/>
          <a:stretch/>
        </p:blipFill>
        <p:spPr>
          <a:xfrm>
            <a:off x="1752600" y="1524000"/>
            <a:ext cx="4066391" cy="4800600"/>
          </a:xfrm>
          <a:prstGeom prst="rect">
            <a:avLst/>
          </a:prstGeom>
        </p:spPr>
      </p:pic>
      <p:sp>
        <p:nvSpPr>
          <p:cNvPr id="7" name="TextBox 6"/>
          <p:cNvSpPr txBox="1"/>
          <p:nvPr/>
        </p:nvSpPr>
        <p:spPr>
          <a:xfrm>
            <a:off x="4324350" y="6612978"/>
            <a:ext cx="4458821" cy="246221"/>
          </a:xfrm>
          <a:prstGeom prst="rect">
            <a:avLst/>
          </a:prstGeom>
          <a:noFill/>
        </p:spPr>
        <p:txBody>
          <a:bodyPr wrap="square" rtlCol="0">
            <a:spAutoFit/>
          </a:bodyPr>
          <a:lstStyle/>
          <a:p>
            <a:pPr algn="r"/>
            <a:r>
              <a:rPr lang="en-US" sz="1000" dirty="0" smtClean="0">
                <a:solidFill>
                  <a:prstClr val="white">
                    <a:lumMod val="65000"/>
                  </a:prstClr>
                </a:solidFill>
              </a:rPr>
              <a:t>Data source: North Carolina Board of Elections</a:t>
            </a:r>
            <a:endParaRPr lang="en-US" sz="1000" dirty="0">
              <a:solidFill>
                <a:prstClr val="white">
                  <a:lumMod val="65000"/>
                </a:prstClr>
              </a:solidFill>
            </a:endParaRPr>
          </a:p>
        </p:txBody>
      </p:sp>
      <p:sp>
        <p:nvSpPr>
          <p:cNvPr id="9" name="Title 2"/>
          <p:cNvSpPr txBox="1">
            <a:spLocks/>
          </p:cNvSpPr>
          <p:nvPr/>
        </p:nvSpPr>
        <p:spPr>
          <a:xfrm>
            <a:off x="2057400" y="304800"/>
            <a:ext cx="6634621"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4F81BD">
                    <a:lumMod val="75000"/>
                  </a:srgbClr>
                </a:solidFill>
                <a:latin typeface="Arial Black"/>
                <a:cs typeface="Arial Black"/>
              </a:rPr>
              <a:t>We Are Segregated</a:t>
            </a:r>
          </a:p>
          <a:p>
            <a:pPr algn="l"/>
            <a:r>
              <a:rPr lang="en-US" sz="3600" dirty="0">
                <a:solidFill>
                  <a:srgbClr val="77933C"/>
                </a:solidFill>
                <a:latin typeface="Arial Black"/>
                <a:cs typeface="Arial Black"/>
              </a:rPr>
              <a:t>b</a:t>
            </a:r>
            <a:r>
              <a:rPr lang="en-US" sz="3600" dirty="0" smtClean="0">
                <a:solidFill>
                  <a:srgbClr val="77933C"/>
                </a:solidFill>
                <a:latin typeface="Arial Black"/>
                <a:cs typeface="Arial Black"/>
              </a:rPr>
              <a:t>y levels of social capital</a:t>
            </a:r>
            <a:endParaRPr lang="en-US" sz="3600" dirty="0">
              <a:solidFill>
                <a:srgbClr val="77933C"/>
              </a:solidFill>
              <a:latin typeface="Arial Black"/>
              <a:cs typeface="Arial Black"/>
            </a:endParaRPr>
          </a:p>
        </p:txBody>
      </p:sp>
      <p:sp>
        <p:nvSpPr>
          <p:cNvPr id="12" name="TextBox 11"/>
          <p:cNvSpPr txBox="1"/>
          <p:nvPr/>
        </p:nvSpPr>
        <p:spPr>
          <a:xfrm>
            <a:off x="6019800" y="2514600"/>
            <a:ext cx="2514600" cy="1938992"/>
          </a:xfrm>
          <a:prstGeom prst="rect">
            <a:avLst/>
          </a:prstGeom>
          <a:noFill/>
        </p:spPr>
        <p:txBody>
          <a:bodyPr wrap="square" rtlCol="0">
            <a:spAutoFit/>
          </a:bodyPr>
          <a:lstStyle/>
          <a:p>
            <a:r>
              <a:rPr lang="en-US" sz="2400" dirty="0">
                <a:solidFill>
                  <a:srgbClr val="77933C"/>
                </a:solidFill>
                <a:latin typeface="Avenir Heavy"/>
                <a:cs typeface="Avenir Heavy"/>
              </a:rPr>
              <a:t>Voter turnout </a:t>
            </a:r>
            <a:r>
              <a:rPr lang="en-US" sz="2400" dirty="0" smtClean="0">
                <a:solidFill>
                  <a:srgbClr val="77933C"/>
                </a:solidFill>
                <a:latin typeface="Avenir Heavy"/>
                <a:cs typeface="Avenir Heavy"/>
              </a:rPr>
              <a:t>lower in east and west, higher in north and south</a:t>
            </a:r>
            <a:endParaRPr lang="en-US" sz="2400" dirty="0">
              <a:solidFill>
                <a:srgbClr val="77933C"/>
              </a:solidFill>
              <a:latin typeface="Avenir Heavy"/>
              <a:cs typeface="Avenir Heavy"/>
            </a:endParaRPr>
          </a:p>
        </p:txBody>
      </p:sp>
      <p:pic>
        <p:nvPicPr>
          <p:cNvPr id="14" name="Picture 13" descr="OTF social capital .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5979"/>
            <a:ext cx="2057400" cy="2057400"/>
          </a:xfrm>
          <a:prstGeom prst="rect">
            <a:avLst/>
          </a:prstGeom>
        </p:spPr>
      </p:pic>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5870628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24600" y="4419600"/>
            <a:ext cx="2209800" cy="1714500"/>
          </a:xfrm>
        </p:spPr>
        <p:txBody>
          <a:bodyPr vert="horz" lIns="91440" tIns="45720" rIns="91440" bIns="45720" rtlCol="0" anchor="b">
            <a:noAutofit/>
          </a:bodyPr>
          <a:lstStyle/>
          <a:p>
            <a:pPr marL="0" indent="0">
              <a:buNone/>
            </a:pPr>
            <a:r>
              <a:rPr lang="en-US" sz="2400" b="1" dirty="0">
                <a:solidFill>
                  <a:srgbClr val="77933C"/>
                </a:solidFill>
                <a:latin typeface="Avenir Heavy"/>
                <a:cs typeface="Avenir Heavy"/>
              </a:rPr>
              <a:t>47,000</a:t>
            </a:r>
            <a:r>
              <a:rPr lang="en-US" sz="2400" dirty="0">
                <a:solidFill>
                  <a:srgbClr val="77933C"/>
                </a:solidFill>
                <a:latin typeface="Avenir Heavy"/>
                <a:cs typeface="Avenir Heavy"/>
              </a:rPr>
              <a:t> </a:t>
            </a:r>
            <a:r>
              <a:rPr lang="en-US" sz="2400" dirty="0" smtClean="0">
                <a:solidFill>
                  <a:srgbClr val="77933C"/>
                </a:solidFill>
                <a:latin typeface="Avenir Heavy"/>
                <a:cs typeface="Avenir Heavy"/>
              </a:rPr>
              <a:t>single-parent households in Mecklenburg are concentrated in east and west.</a:t>
            </a:r>
          </a:p>
          <a:p>
            <a:pPr marL="0" indent="0">
              <a:buNone/>
            </a:pPr>
            <a:endParaRPr lang="en-US" sz="2400" dirty="0">
              <a:solidFill>
                <a:srgbClr val="77933C"/>
              </a:solidFill>
              <a:latin typeface="Avenir Heavy"/>
              <a:cs typeface="Avenir Heavy"/>
            </a:endParaRPr>
          </a:p>
          <a:p>
            <a:pPr marL="0" indent="0">
              <a:spcBef>
                <a:spcPts val="0"/>
              </a:spcBef>
              <a:buNone/>
            </a:pPr>
            <a:endParaRPr lang="en-US" sz="2400" dirty="0">
              <a:solidFill>
                <a:srgbClr val="77933C"/>
              </a:solidFill>
              <a:latin typeface="Avenir Heavy"/>
              <a:cs typeface="Avenir Heavy"/>
            </a:endParaRPr>
          </a:p>
          <a:p>
            <a:pPr marL="0" indent="0">
              <a:spcBef>
                <a:spcPts val="0"/>
              </a:spcBef>
              <a:buNone/>
            </a:pPr>
            <a:endParaRPr lang="en-US" sz="2400" dirty="0">
              <a:solidFill>
                <a:srgbClr val="77933C"/>
              </a:solidFill>
              <a:latin typeface="Avenir Heavy"/>
              <a:cs typeface="Avenir Heavy"/>
            </a:endParaRPr>
          </a:p>
        </p:txBody>
      </p:sp>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5054" t="7537" r="5321" b="7395"/>
          <a:stretch/>
        </p:blipFill>
        <p:spPr>
          <a:xfrm>
            <a:off x="1971456" y="1447800"/>
            <a:ext cx="4191000" cy="5147850"/>
          </a:xfrm>
        </p:spPr>
      </p:pic>
      <p:sp>
        <p:nvSpPr>
          <p:cNvPr id="5" name="TextBox 4"/>
          <p:cNvSpPr txBox="1"/>
          <p:nvPr/>
        </p:nvSpPr>
        <p:spPr>
          <a:xfrm>
            <a:off x="4324350" y="6612978"/>
            <a:ext cx="4458821" cy="246221"/>
          </a:xfrm>
          <a:prstGeom prst="rect">
            <a:avLst/>
          </a:prstGeom>
          <a:noFill/>
        </p:spPr>
        <p:txBody>
          <a:bodyPr wrap="square" rtlCol="0">
            <a:spAutoFit/>
          </a:bodyPr>
          <a:lstStyle/>
          <a:p>
            <a:pPr algn="r"/>
            <a:r>
              <a:rPr lang="en-US" sz="1000" dirty="0" smtClean="0">
                <a:solidFill>
                  <a:prstClr val="white">
                    <a:lumMod val="65000"/>
                  </a:prstClr>
                </a:solidFill>
              </a:rPr>
              <a:t>Data source: U.S. Census Bureau, 2013 American Community Survey</a:t>
            </a:r>
            <a:endParaRPr lang="en-US" sz="1000" dirty="0">
              <a:solidFill>
                <a:prstClr val="white">
                  <a:lumMod val="65000"/>
                </a:prstClr>
              </a:solidFill>
            </a:endParaRPr>
          </a:p>
        </p:txBody>
      </p:sp>
      <p:sp>
        <p:nvSpPr>
          <p:cNvPr id="11" name="Title 2"/>
          <p:cNvSpPr txBox="1">
            <a:spLocks/>
          </p:cNvSpPr>
          <p:nvPr/>
        </p:nvSpPr>
        <p:spPr>
          <a:xfrm>
            <a:off x="2209800" y="381000"/>
            <a:ext cx="62484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rgbClr val="4F81BD">
                    <a:lumMod val="75000"/>
                  </a:srgbClr>
                </a:solidFill>
                <a:latin typeface="Arial Black"/>
                <a:cs typeface="Arial Black"/>
              </a:rPr>
              <a:t>We Are Segregated</a:t>
            </a:r>
          </a:p>
          <a:p>
            <a:pPr algn="l"/>
            <a:r>
              <a:rPr lang="en-US" sz="3600" dirty="0">
                <a:solidFill>
                  <a:srgbClr val="77933C"/>
                </a:solidFill>
                <a:latin typeface="Arial Black"/>
                <a:cs typeface="Arial Black"/>
              </a:rPr>
              <a:t>b</a:t>
            </a:r>
            <a:r>
              <a:rPr lang="en-US" sz="3600" dirty="0" smtClean="0">
                <a:solidFill>
                  <a:srgbClr val="77933C"/>
                </a:solidFill>
                <a:latin typeface="Arial Black"/>
                <a:cs typeface="Arial Black"/>
              </a:rPr>
              <a:t>y family structure</a:t>
            </a:r>
            <a:endParaRPr lang="en-US" sz="3600" dirty="0">
              <a:solidFill>
                <a:srgbClr val="77933C"/>
              </a:solidFill>
              <a:latin typeface="Arial Black"/>
              <a:cs typeface="Arial Black"/>
            </a:endParaRPr>
          </a:p>
        </p:txBody>
      </p:sp>
      <p:pic>
        <p:nvPicPr>
          <p:cNvPr id="6" name="Picture 5" descr="OTF family structur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58" y="0"/>
            <a:ext cx="2057400" cy="2057400"/>
          </a:xfrm>
          <a:prstGeom prst="rect">
            <a:avLst/>
          </a:prstGeom>
        </p:spPr>
      </p:pic>
      <p:sp>
        <p:nvSpPr>
          <p:cNvPr id="4" name="Slide Number Placeholder 3"/>
          <p:cNvSpPr>
            <a:spLocks noGrp="1"/>
          </p:cNvSpPr>
          <p:nvPr>
            <p:ph type="sldNum" sz="quarter" idx="12"/>
          </p:nvPr>
        </p:nvSpPr>
        <p:spPr/>
        <p:txBody>
          <a:bodyPr/>
          <a:lstStyle/>
          <a:p>
            <a:fld id="{4FCA33FF-BCE8-4394-9687-16475761461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148027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57200" y="259410"/>
            <a:ext cx="8382000" cy="838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4F81BD">
                    <a:lumMod val="75000"/>
                  </a:srgbClr>
                </a:solidFill>
                <a:latin typeface="Arial Black"/>
                <a:cs typeface="Arial Black"/>
              </a:rPr>
              <a:t>Top Lessons from</a:t>
            </a:r>
          </a:p>
          <a:p>
            <a:pPr algn="l"/>
            <a:r>
              <a:rPr lang="en-US" sz="4000" b="1" dirty="0" smtClean="0">
                <a:solidFill>
                  <a:srgbClr val="9BBB59">
                    <a:lumMod val="75000"/>
                  </a:srgbClr>
                </a:solidFill>
                <a:latin typeface="Arial Black"/>
                <a:cs typeface="Arial Black"/>
              </a:rPr>
              <a:t>EXPERTS </a:t>
            </a:r>
            <a:r>
              <a:rPr lang="en-US" sz="2000" b="1" dirty="0" smtClean="0">
                <a:solidFill>
                  <a:srgbClr val="9BBB59">
                    <a:lumMod val="75000"/>
                  </a:srgbClr>
                </a:solidFill>
                <a:latin typeface="Arial Black"/>
                <a:cs typeface="Arial Black"/>
              </a:rPr>
              <a:t>(so far)</a:t>
            </a:r>
            <a:endParaRPr lang="en-US" sz="2000" b="1" dirty="0">
              <a:solidFill>
                <a:srgbClr val="9BBB59">
                  <a:lumMod val="75000"/>
                </a:srgbClr>
              </a:solidFill>
              <a:latin typeface="Arial Black"/>
              <a:cs typeface="Arial Black"/>
            </a:endParaRPr>
          </a:p>
        </p:txBody>
      </p:sp>
      <p:sp>
        <p:nvSpPr>
          <p:cNvPr id="10" name="Rectangle 4"/>
          <p:cNvSpPr txBox="1">
            <a:spLocks noChangeArrowheads="1"/>
          </p:cNvSpPr>
          <p:nvPr/>
        </p:nvSpPr>
        <p:spPr bwMode="auto">
          <a:xfrm>
            <a:off x="609600" y="1905000"/>
            <a:ext cx="556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9266" rIns="0" bIns="59266" numCol="1" anchor="t" anchorCtr="0" compatLnSpc="1">
            <a:prstTxWarp prst="textNoShape">
              <a:avLst/>
            </a:prstTxWarp>
          </a:bodyPr>
          <a:lstStyle>
            <a:lvl1pPr marL="229623" indent="-229623" algn="l" rtl="0" fontAlgn="base">
              <a:spcBef>
                <a:spcPct val="20000"/>
              </a:spcBef>
              <a:spcAft>
                <a:spcPct val="0"/>
              </a:spcAft>
              <a:buSzPct val="80000"/>
              <a:buChar char="•"/>
              <a:defRPr sz="2800">
                <a:solidFill>
                  <a:srgbClr val="5F5F5F"/>
                </a:solidFill>
                <a:latin typeface="+mn-lt"/>
                <a:ea typeface="+mn-ea"/>
                <a:cs typeface="+mn-cs"/>
              </a:defRPr>
            </a:lvl1pPr>
            <a:lvl2pPr marL="741124" indent="-285047" algn="l" rtl="0" fontAlgn="base">
              <a:spcBef>
                <a:spcPct val="20000"/>
              </a:spcBef>
              <a:spcAft>
                <a:spcPct val="0"/>
              </a:spcAft>
              <a:buChar char="–"/>
              <a:defRPr sz="2400">
                <a:solidFill>
                  <a:srgbClr val="5F5F5F"/>
                </a:solidFill>
                <a:latin typeface="+mn-lt"/>
              </a:defRPr>
            </a:lvl2pPr>
            <a:lvl3pPr marL="1140202" indent="-228035" algn="l" rtl="0" fontAlgn="base">
              <a:spcBef>
                <a:spcPct val="20000"/>
              </a:spcBef>
              <a:spcAft>
                <a:spcPct val="0"/>
              </a:spcAft>
              <a:buSzPct val="85000"/>
              <a:buChar char="•"/>
              <a:defRPr sz="2000">
                <a:solidFill>
                  <a:srgbClr val="5F5F5F"/>
                </a:solidFill>
                <a:latin typeface="+mn-lt"/>
              </a:defRPr>
            </a:lvl3pPr>
            <a:lvl4pPr marL="1596272" indent="-228035" algn="l" rtl="0" fontAlgn="base">
              <a:spcBef>
                <a:spcPct val="20000"/>
              </a:spcBef>
              <a:spcAft>
                <a:spcPct val="0"/>
              </a:spcAft>
              <a:buChar char="–"/>
              <a:defRPr sz="2000">
                <a:solidFill>
                  <a:srgbClr val="5F5F5F"/>
                </a:solidFill>
                <a:latin typeface="+mn-lt"/>
              </a:defRPr>
            </a:lvl4pPr>
            <a:lvl5pPr marL="2052348" indent="-228035" algn="l" rtl="0" fontAlgn="base">
              <a:spcBef>
                <a:spcPct val="20000"/>
              </a:spcBef>
              <a:spcAft>
                <a:spcPct val="0"/>
              </a:spcAft>
              <a:buChar char="»"/>
              <a:defRPr sz="2000">
                <a:solidFill>
                  <a:srgbClr val="5F5F5F"/>
                </a:solidFill>
                <a:latin typeface="+mn-lt"/>
              </a:defRPr>
            </a:lvl5pPr>
            <a:lvl6pPr marL="2508428" indent="-228035" algn="l" rtl="0" fontAlgn="base">
              <a:spcBef>
                <a:spcPct val="20000"/>
              </a:spcBef>
              <a:spcAft>
                <a:spcPct val="0"/>
              </a:spcAft>
              <a:buChar char="»"/>
              <a:defRPr sz="2000">
                <a:solidFill>
                  <a:srgbClr val="5F5F5F"/>
                </a:solidFill>
                <a:latin typeface="+mn-lt"/>
              </a:defRPr>
            </a:lvl6pPr>
            <a:lvl7pPr marL="2964506" indent="-228035" algn="l" rtl="0" fontAlgn="base">
              <a:spcBef>
                <a:spcPct val="20000"/>
              </a:spcBef>
              <a:spcAft>
                <a:spcPct val="0"/>
              </a:spcAft>
              <a:buChar char="»"/>
              <a:defRPr sz="2000">
                <a:solidFill>
                  <a:srgbClr val="5F5F5F"/>
                </a:solidFill>
                <a:latin typeface="+mn-lt"/>
              </a:defRPr>
            </a:lvl7pPr>
            <a:lvl8pPr marL="3420583" indent="-228035" algn="l" rtl="0" fontAlgn="base">
              <a:spcBef>
                <a:spcPct val="20000"/>
              </a:spcBef>
              <a:spcAft>
                <a:spcPct val="0"/>
              </a:spcAft>
              <a:buChar char="»"/>
              <a:defRPr sz="2000">
                <a:solidFill>
                  <a:srgbClr val="5F5F5F"/>
                </a:solidFill>
                <a:latin typeface="+mn-lt"/>
              </a:defRPr>
            </a:lvl8pPr>
            <a:lvl9pPr marL="3876656" indent="-228035" algn="l" rtl="0" fontAlgn="base">
              <a:spcBef>
                <a:spcPct val="20000"/>
              </a:spcBef>
              <a:spcAft>
                <a:spcPct val="0"/>
              </a:spcAft>
              <a:buChar char="»"/>
              <a:defRPr sz="2000">
                <a:solidFill>
                  <a:srgbClr val="5F5F5F"/>
                </a:solidFill>
                <a:latin typeface="+mn-lt"/>
              </a:defRPr>
            </a:lvl9pPr>
          </a:lstStyle>
          <a:p>
            <a:pPr marL="457200" indent="-457200">
              <a:spcBef>
                <a:spcPts val="0"/>
              </a:spcBef>
              <a:buFont typeface="+mj-lt"/>
              <a:buAutoNum type="arabicPeriod"/>
            </a:pPr>
            <a:r>
              <a:rPr lang="en-US" sz="2400" kern="0" dirty="0" smtClean="0">
                <a:solidFill>
                  <a:srgbClr val="376092"/>
                </a:solidFill>
                <a:latin typeface="Avenir Black"/>
                <a:cs typeface="Avenir Black"/>
              </a:rPr>
              <a:t>Commit to the long haul</a:t>
            </a:r>
          </a:p>
          <a:p>
            <a:pPr marL="457200" indent="-457200">
              <a:spcBef>
                <a:spcPts val="0"/>
              </a:spcBef>
              <a:buFont typeface="+mj-lt"/>
              <a:buAutoNum type="arabicPeriod"/>
            </a:pPr>
            <a:r>
              <a:rPr lang="en-US" sz="2400" kern="0" dirty="0" smtClean="0">
                <a:solidFill>
                  <a:srgbClr val="376092"/>
                </a:solidFill>
                <a:latin typeface="Avenir Black"/>
                <a:cs typeface="Avenir Black"/>
              </a:rPr>
              <a:t>Think systems, not programs</a:t>
            </a:r>
          </a:p>
          <a:p>
            <a:pPr marL="457200" indent="-457200">
              <a:spcBef>
                <a:spcPts val="0"/>
              </a:spcBef>
              <a:buFont typeface="+mj-lt"/>
              <a:buAutoNum type="arabicPeriod"/>
            </a:pPr>
            <a:r>
              <a:rPr lang="en-US" sz="2400" kern="0" dirty="0" smtClean="0">
                <a:solidFill>
                  <a:srgbClr val="376092"/>
                </a:solidFill>
                <a:latin typeface="Avenir Black"/>
                <a:cs typeface="Avenir Black"/>
              </a:rPr>
              <a:t>No magic solution</a:t>
            </a:r>
          </a:p>
          <a:p>
            <a:pPr marL="457200" indent="-457200">
              <a:spcBef>
                <a:spcPts val="0"/>
              </a:spcBef>
              <a:buFont typeface="+mj-lt"/>
              <a:buAutoNum type="arabicPeriod"/>
            </a:pPr>
            <a:r>
              <a:rPr lang="en-US" sz="2400" kern="0" dirty="0">
                <a:solidFill>
                  <a:srgbClr val="376092"/>
                </a:solidFill>
                <a:latin typeface="Avenir Black"/>
                <a:cs typeface="Avenir Black"/>
              </a:rPr>
              <a:t>H</a:t>
            </a:r>
            <a:r>
              <a:rPr lang="en-US" sz="2400" kern="0" dirty="0" smtClean="0">
                <a:solidFill>
                  <a:srgbClr val="376092"/>
                </a:solidFill>
                <a:latin typeface="Avenir Black"/>
                <a:cs typeface="Avenir Black"/>
              </a:rPr>
              <a:t>uman</a:t>
            </a:r>
            <a:r>
              <a:rPr lang="en-US" sz="2400" kern="0" dirty="0">
                <a:solidFill>
                  <a:srgbClr val="376092"/>
                </a:solidFill>
                <a:latin typeface="Avenir Black"/>
                <a:cs typeface="Avenir Black"/>
              </a:rPr>
              <a:t>, </a:t>
            </a:r>
            <a:r>
              <a:rPr lang="en-US" sz="2400" kern="0" dirty="0" smtClean="0">
                <a:solidFill>
                  <a:srgbClr val="376092"/>
                </a:solidFill>
                <a:latin typeface="Avenir Black"/>
                <a:cs typeface="Avenir Black"/>
              </a:rPr>
              <a:t>social, financial resources</a:t>
            </a:r>
          </a:p>
          <a:p>
            <a:pPr marL="457200" indent="-457200">
              <a:spcBef>
                <a:spcPts val="0"/>
              </a:spcBef>
              <a:buFont typeface="+mj-lt"/>
              <a:buAutoNum type="arabicPeriod"/>
            </a:pPr>
            <a:r>
              <a:rPr lang="en-US" sz="2400" kern="0" dirty="0" smtClean="0">
                <a:solidFill>
                  <a:srgbClr val="376092"/>
                </a:solidFill>
                <a:latin typeface="Avenir Black"/>
                <a:cs typeface="Avenir Black"/>
              </a:rPr>
              <a:t>Support single parents</a:t>
            </a:r>
          </a:p>
          <a:p>
            <a:pPr marL="457200" indent="-457200">
              <a:spcBef>
                <a:spcPts val="0"/>
              </a:spcBef>
              <a:buFont typeface="+mj-lt"/>
              <a:buAutoNum type="arabicPeriod"/>
            </a:pPr>
            <a:r>
              <a:rPr lang="en-US" sz="2400" kern="0" dirty="0" smtClean="0">
                <a:solidFill>
                  <a:srgbClr val="376092"/>
                </a:solidFill>
                <a:latin typeface="Avenir Black"/>
                <a:cs typeface="Avenir Black"/>
              </a:rPr>
              <a:t>Critical factors</a:t>
            </a:r>
          </a:p>
          <a:p>
            <a:pPr marL="1253479" lvl="2" indent="-342900">
              <a:spcBef>
                <a:spcPts val="0"/>
              </a:spcBef>
              <a:buFont typeface="Arial"/>
              <a:buChar char="•"/>
            </a:pPr>
            <a:r>
              <a:rPr lang="en-US" kern="0" dirty="0">
                <a:solidFill>
                  <a:srgbClr val="376092"/>
                </a:solidFill>
                <a:latin typeface="Avenir Black"/>
                <a:cs typeface="Avenir Black"/>
              </a:rPr>
              <a:t>Early childhood </a:t>
            </a:r>
            <a:r>
              <a:rPr lang="en-US" kern="0" dirty="0" smtClean="0">
                <a:solidFill>
                  <a:srgbClr val="376092"/>
                </a:solidFill>
                <a:latin typeface="Avenir Black"/>
                <a:cs typeface="Avenir Black"/>
              </a:rPr>
              <a:t>development</a:t>
            </a:r>
          </a:p>
          <a:p>
            <a:pPr marL="1253479" lvl="2" indent="-342900">
              <a:spcBef>
                <a:spcPts val="0"/>
              </a:spcBef>
              <a:buFont typeface="Arial"/>
              <a:buChar char="•"/>
            </a:pPr>
            <a:r>
              <a:rPr lang="en-US" kern="0" dirty="0">
                <a:solidFill>
                  <a:srgbClr val="376092"/>
                </a:solidFill>
                <a:latin typeface="Avenir Black"/>
                <a:cs typeface="Avenir Black"/>
              </a:rPr>
              <a:t>Quality </a:t>
            </a:r>
            <a:r>
              <a:rPr lang="en-US" kern="0" dirty="0" smtClean="0">
                <a:solidFill>
                  <a:srgbClr val="376092"/>
                </a:solidFill>
                <a:latin typeface="Avenir Black"/>
                <a:cs typeface="Avenir Black"/>
              </a:rPr>
              <a:t>childcare</a:t>
            </a:r>
            <a:endParaRPr lang="en-US" kern="0" dirty="0">
              <a:solidFill>
                <a:srgbClr val="376092"/>
              </a:solidFill>
              <a:latin typeface="Avenir Black"/>
              <a:cs typeface="Avenir Black"/>
            </a:endParaRPr>
          </a:p>
          <a:p>
            <a:pPr marL="1253479" lvl="2" indent="-342900">
              <a:spcBef>
                <a:spcPts val="0"/>
              </a:spcBef>
              <a:buFont typeface="Arial"/>
              <a:buChar char="•"/>
            </a:pPr>
            <a:r>
              <a:rPr lang="en-US" kern="0" dirty="0" smtClean="0">
                <a:solidFill>
                  <a:srgbClr val="376092"/>
                </a:solidFill>
                <a:latin typeface="Avenir Black"/>
                <a:cs typeface="Avenir Black"/>
              </a:rPr>
              <a:t>3</a:t>
            </a:r>
            <a:r>
              <a:rPr lang="en-US" kern="0" baseline="30000" dirty="0" smtClean="0">
                <a:solidFill>
                  <a:srgbClr val="376092"/>
                </a:solidFill>
                <a:latin typeface="Avenir Black"/>
                <a:cs typeface="Avenir Black"/>
              </a:rPr>
              <a:t>rd</a:t>
            </a:r>
            <a:r>
              <a:rPr lang="en-US" kern="0" dirty="0" smtClean="0">
                <a:solidFill>
                  <a:srgbClr val="376092"/>
                </a:solidFill>
                <a:latin typeface="Avenir Black"/>
                <a:cs typeface="Avenir Black"/>
              </a:rPr>
              <a:t> grade reading</a:t>
            </a:r>
          </a:p>
          <a:p>
            <a:pPr marL="1253479" lvl="2" indent="-342900">
              <a:spcBef>
                <a:spcPts val="0"/>
              </a:spcBef>
              <a:buFont typeface="Arial"/>
              <a:buChar char="•"/>
            </a:pPr>
            <a:r>
              <a:rPr lang="en-US" kern="0" dirty="0" smtClean="0">
                <a:solidFill>
                  <a:srgbClr val="376092"/>
                </a:solidFill>
                <a:latin typeface="Avenir Black"/>
                <a:cs typeface="Avenir Black"/>
              </a:rPr>
              <a:t>Family stability</a:t>
            </a:r>
          </a:p>
          <a:p>
            <a:pPr marL="1253479" lvl="2" indent="-342900">
              <a:spcBef>
                <a:spcPts val="0"/>
              </a:spcBef>
              <a:buFont typeface="Arial"/>
              <a:buChar char="•"/>
            </a:pPr>
            <a:r>
              <a:rPr lang="en-US" kern="0" dirty="0" smtClean="0">
                <a:solidFill>
                  <a:srgbClr val="376092"/>
                </a:solidFill>
                <a:latin typeface="Avenir Black"/>
                <a:cs typeface="Avenir Black"/>
              </a:rPr>
              <a:t>Positive role models</a:t>
            </a:r>
          </a:p>
          <a:p>
            <a:pPr marL="1253479" lvl="2" indent="-342900">
              <a:spcBef>
                <a:spcPts val="0"/>
              </a:spcBef>
              <a:buFont typeface="Arial"/>
              <a:buChar char="•"/>
            </a:pPr>
            <a:r>
              <a:rPr lang="en-US" kern="0" dirty="0" smtClean="0">
                <a:solidFill>
                  <a:srgbClr val="376092"/>
                </a:solidFill>
                <a:latin typeface="Avenir Black"/>
                <a:cs typeface="Avenir Black"/>
              </a:rPr>
              <a:t>Strong social connections</a:t>
            </a:r>
          </a:p>
          <a:p>
            <a:pPr marL="0" indent="0">
              <a:spcBef>
                <a:spcPts val="0"/>
              </a:spcBef>
              <a:buFontTx/>
              <a:buNone/>
            </a:pPr>
            <a:endParaRPr lang="en-US" sz="2400" kern="0" dirty="0" smtClean="0">
              <a:solidFill>
                <a:srgbClr val="376092"/>
              </a:solidFill>
              <a:latin typeface="Avenir Black"/>
              <a:cs typeface="Avenir Black"/>
            </a:endParaRPr>
          </a:p>
          <a:p>
            <a:pPr marL="0" indent="0">
              <a:spcBef>
                <a:spcPts val="0"/>
              </a:spcBef>
              <a:buFontTx/>
              <a:buNone/>
            </a:pPr>
            <a:endParaRPr lang="en-US" sz="2000" kern="0" dirty="0" smtClean="0">
              <a:solidFill>
                <a:srgbClr val="376092"/>
              </a:solidFill>
              <a:latin typeface="Rockwell Extra Bold"/>
              <a:cs typeface="Rockwell Extra Bold"/>
            </a:endParaRPr>
          </a:p>
        </p:txBody>
      </p:sp>
      <p:pic>
        <p:nvPicPr>
          <p:cNvPr id="3" name="Picture 2" descr="OTF Meeting sho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384" y="2209800"/>
            <a:ext cx="3168616" cy="2743200"/>
          </a:xfrm>
          <a:prstGeom prst="rect">
            <a:avLst/>
          </a:prstGeom>
        </p:spPr>
      </p:pic>
      <p:sp>
        <p:nvSpPr>
          <p:cNvPr id="4" name="Slide Number Placeholder 3"/>
          <p:cNvSpPr>
            <a:spLocks noGrp="1"/>
          </p:cNvSpPr>
          <p:nvPr>
            <p:ph type="sldNum" sz="quarter" idx="12"/>
          </p:nvPr>
        </p:nvSpPr>
        <p:spPr/>
        <p:txBody>
          <a:bodyPr/>
          <a:lstStyle/>
          <a:p>
            <a:fld id="{4FCA33FF-BCE8-4394-9687-164757614613}"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012304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57200" y="228600"/>
            <a:ext cx="8382000" cy="838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4F81BD">
                    <a:lumMod val="75000"/>
                  </a:srgbClr>
                </a:solidFill>
                <a:latin typeface="Arial Black"/>
                <a:cs typeface="Arial Black"/>
              </a:rPr>
              <a:t>Top Priorities from</a:t>
            </a:r>
          </a:p>
          <a:p>
            <a:pPr algn="l"/>
            <a:r>
              <a:rPr lang="en-US" sz="4000" b="1" dirty="0" smtClean="0">
                <a:solidFill>
                  <a:srgbClr val="9BBB59">
                    <a:lumMod val="75000"/>
                  </a:srgbClr>
                </a:solidFill>
                <a:latin typeface="Arial Black"/>
                <a:cs typeface="Arial Black"/>
              </a:rPr>
              <a:t>THE COMMUNITY </a:t>
            </a:r>
            <a:r>
              <a:rPr lang="en-US" sz="2000" b="1" dirty="0" smtClean="0">
                <a:solidFill>
                  <a:srgbClr val="9BBB59">
                    <a:lumMod val="75000"/>
                  </a:srgbClr>
                </a:solidFill>
                <a:latin typeface="Arial Black"/>
                <a:cs typeface="Arial Black"/>
              </a:rPr>
              <a:t>(so far)</a:t>
            </a:r>
            <a:endParaRPr lang="en-US" sz="2000" b="1" dirty="0">
              <a:solidFill>
                <a:srgbClr val="9BBB59">
                  <a:lumMod val="75000"/>
                </a:srgbClr>
              </a:solidFill>
              <a:latin typeface="Arial Black"/>
              <a:cs typeface="Arial Black"/>
            </a:endParaRPr>
          </a:p>
        </p:txBody>
      </p:sp>
      <p:sp>
        <p:nvSpPr>
          <p:cNvPr id="10" name="Rectangle 4"/>
          <p:cNvSpPr txBox="1">
            <a:spLocks noChangeArrowheads="1"/>
          </p:cNvSpPr>
          <p:nvPr/>
        </p:nvSpPr>
        <p:spPr bwMode="auto">
          <a:xfrm>
            <a:off x="636624" y="1568320"/>
            <a:ext cx="5383176" cy="88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9266" rIns="0" bIns="59266" numCol="1" anchor="t" anchorCtr="0" compatLnSpc="1">
            <a:prstTxWarp prst="textNoShape">
              <a:avLst/>
            </a:prstTxWarp>
          </a:bodyPr>
          <a:lstStyle>
            <a:lvl1pPr marL="229623" indent="-229623" algn="l" rtl="0" fontAlgn="base">
              <a:spcBef>
                <a:spcPct val="20000"/>
              </a:spcBef>
              <a:spcAft>
                <a:spcPct val="0"/>
              </a:spcAft>
              <a:buSzPct val="80000"/>
              <a:buChar char="•"/>
              <a:defRPr sz="2800">
                <a:solidFill>
                  <a:srgbClr val="5F5F5F"/>
                </a:solidFill>
                <a:latin typeface="+mn-lt"/>
                <a:ea typeface="+mn-ea"/>
                <a:cs typeface="+mn-cs"/>
              </a:defRPr>
            </a:lvl1pPr>
            <a:lvl2pPr marL="741124" indent="-285047" algn="l" rtl="0" fontAlgn="base">
              <a:spcBef>
                <a:spcPct val="20000"/>
              </a:spcBef>
              <a:spcAft>
                <a:spcPct val="0"/>
              </a:spcAft>
              <a:buChar char="–"/>
              <a:defRPr sz="2400">
                <a:solidFill>
                  <a:srgbClr val="5F5F5F"/>
                </a:solidFill>
                <a:latin typeface="+mn-lt"/>
              </a:defRPr>
            </a:lvl2pPr>
            <a:lvl3pPr marL="1140202" indent="-228035" algn="l" rtl="0" fontAlgn="base">
              <a:spcBef>
                <a:spcPct val="20000"/>
              </a:spcBef>
              <a:spcAft>
                <a:spcPct val="0"/>
              </a:spcAft>
              <a:buSzPct val="85000"/>
              <a:buChar char="•"/>
              <a:defRPr sz="2000">
                <a:solidFill>
                  <a:srgbClr val="5F5F5F"/>
                </a:solidFill>
                <a:latin typeface="+mn-lt"/>
              </a:defRPr>
            </a:lvl3pPr>
            <a:lvl4pPr marL="1596272" indent="-228035" algn="l" rtl="0" fontAlgn="base">
              <a:spcBef>
                <a:spcPct val="20000"/>
              </a:spcBef>
              <a:spcAft>
                <a:spcPct val="0"/>
              </a:spcAft>
              <a:buChar char="–"/>
              <a:defRPr sz="2000">
                <a:solidFill>
                  <a:srgbClr val="5F5F5F"/>
                </a:solidFill>
                <a:latin typeface="+mn-lt"/>
              </a:defRPr>
            </a:lvl4pPr>
            <a:lvl5pPr marL="2052348" indent="-228035" algn="l" rtl="0" fontAlgn="base">
              <a:spcBef>
                <a:spcPct val="20000"/>
              </a:spcBef>
              <a:spcAft>
                <a:spcPct val="0"/>
              </a:spcAft>
              <a:buChar char="»"/>
              <a:defRPr sz="2000">
                <a:solidFill>
                  <a:srgbClr val="5F5F5F"/>
                </a:solidFill>
                <a:latin typeface="+mn-lt"/>
              </a:defRPr>
            </a:lvl5pPr>
            <a:lvl6pPr marL="2508428" indent="-228035" algn="l" rtl="0" fontAlgn="base">
              <a:spcBef>
                <a:spcPct val="20000"/>
              </a:spcBef>
              <a:spcAft>
                <a:spcPct val="0"/>
              </a:spcAft>
              <a:buChar char="»"/>
              <a:defRPr sz="2000">
                <a:solidFill>
                  <a:srgbClr val="5F5F5F"/>
                </a:solidFill>
                <a:latin typeface="+mn-lt"/>
              </a:defRPr>
            </a:lvl6pPr>
            <a:lvl7pPr marL="2964506" indent="-228035" algn="l" rtl="0" fontAlgn="base">
              <a:spcBef>
                <a:spcPct val="20000"/>
              </a:spcBef>
              <a:spcAft>
                <a:spcPct val="0"/>
              </a:spcAft>
              <a:buChar char="»"/>
              <a:defRPr sz="2000">
                <a:solidFill>
                  <a:srgbClr val="5F5F5F"/>
                </a:solidFill>
                <a:latin typeface="+mn-lt"/>
              </a:defRPr>
            </a:lvl7pPr>
            <a:lvl8pPr marL="3420583" indent="-228035" algn="l" rtl="0" fontAlgn="base">
              <a:spcBef>
                <a:spcPct val="20000"/>
              </a:spcBef>
              <a:spcAft>
                <a:spcPct val="0"/>
              </a:spcAft>
              <a:buChar char="»"/>
              <a:defRPr sz="2000">
                <a:solidFill>
                  <a:srgbClr val="5F5F5F"/>
                </a:solidFill>
                <a:latin typeface="+mn-lt"/>
              </a:defRPr>
            </a:lvl8pPr>
            <a:lvl9pPr marL="3876656" indent="-228035" algn="l" rtl="0" fontAlgn="base">
              <a:spcBef>
                <a:spcPct val="20000"/>
              </a:spcBef>
              <a:spcAft>
                <a:spcPct val="0"/>
              </a:spcAft>
              <a:buChar char="»"/>
              <a:defRPr sz="2000">
                <a:solidFill>
                  <a:srgbClr val="5F5F5F"/>
                </a:solidFill>
                <a:latin typeface="+mn-lt"/>
              </a:defRPr>
            </a:lvl9pPr>
          </a:lstStyle>
          <a:p>
            <a:pPr marL="0" indent="0">
              <a:spcBef>
                <a:spcPts val="0"/>
              </a:spcBef>
              <a:buFontTx/>
              <a:buNone/>
            </a:pPr>
            <a:r>
              <a:rPr lang="en-US" sz="2000" kern="0" dirty="0" smtClean="0">
                <a:solidFill>
                  <a:srgbClr val="376092"/>
                </a:solidFill>
                <a:latin typeface="Avenir Black"/>
                <a:cs typeface="Avenir Black"/>
              </a:rPr>
              <a:t>275 surveys, social media, the Opportunity website and community discussions</a:t>
            </a:r>
          </a:p>
          <a:p>
            <a:pPr marL="0" indent="0">
              <a:spcBef>
                <a:spcPts val="0"/>
              </a:spcBef>
              <a:buFontTx/>
              <a:buNone/>
            </a:pPr>
            <a:endParaRPr lang="en-US" sz="2000" kern="0" dirty="0" smtClean="0">
              <a:solidFill>
                <a:srgbClr val="376092"/>
              </a:solidFill>
              <a:latin typeface="Avenir Black"/>
              <a:cs typeface="Avenir Black"/>
            </a:endParaRPr>
          </a:p>
          <a:p>
            <a:pPr marL="0" indent="0">
              <a:spcBef>
                <a:spcPts val="0"/>
              </a:spcBef>
              <a:buFontTx/>
              <a:buNone/>
            </a:pPr>
            <a:endParaRPr lang="en-US" sz="2000" kern="0" dirty="0" smtClean="0">
              <a:solidFill>
                <a:srgbClr val="376092"/>
              </a:solidFill>
              <a:latin typeface="Rockwell Extra Bold"/>
              <a:cs typeface="Rockwell Extra Bold"/>
            </a:endParaRPr>
          </a:p>
        </p:txBody>
      </p:sp>
      <p:sp>
        <p:nvSpPr>
          <p:cNvPr id="4" name="Rectangle 4"/>
          <p:cNvSpPr txBox="1">
            <a:spLocks noChangeArrowheads="1"/>
          </p:cNvSpPr>
          <p:nvPr/>
        </p:nvSpPr>
        <p:spPr bwMode="auto">
          <a:xfrm>
            <a:off x="627984" y="2337900"/>
            <a:ext cx="60959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9266" rIns="0" bIns="59266" numCol="1" anchor="t" anchorCtr="0" compatLnSpc="1">
            <a:prstTxWarp prst="textNoShape">
              <a:avLst/>
            </a:prstTxWarp>
          </a:bodyPr>
          <a:lstStyle>
            <a:lvl1pPr marL="229623" indent="-229623" algn="l" rtl="0" fontAlgn="base">
              <a:spcBef>
                <a:spcPct val="20000"/>
              </a:spcBef>
              <a:spcAft>
                <a:spcPct val="0"/>
              </a:spcAft>
              <a:buSzPct val="80000"/>
              <a:buChar char="•"/>
              <a:defRPr sz="2800">
                <a:solidFill>
                  <a:srgbClr val="5F5F5F"/>
                </a:solidFill>
                <a:latin typeface="+mn-lt"/>
                <a:ea typeface="+mn-ea"/>
                <a:cs typeface="+mn-cs"/>
              </a:defRPr>
            </a:lvl1pPr>
            <a:lvl2pPr marL="741124" indent="-285047" algn="l" rtl="0" fontAlgn="base">
              <a:spcBef>
                <a:spcPct val="20000"/>
              </a:spcBef>
              <a:spcAft>
                <a:spcPct val="0"/>
              </a:spcAft>
              <a:buChar char="–"/>
              <a:defRPr sz="2400">
                <a:solidFill>
                  <a:srgbClr val="5F5F5F"/>
                </a:solidFill>
                <a:latin typeface="+mn-lt"/>
              </a:defRPr>
            </a:lvl2pPr>
            <a:lvl3pPr marL="1140202" indent="-228035" algn="l" rtl="0" fontAlgn="base">
              <a:spcBef>
                <a:spcPct val="20000"/>
              </a:spcBef>
              <a:spcAft>
                <a:spcPct val="0"/>
              </a:spcAft>
              <a:buSzPct val="85000"/>
              <a:buChar char="•"/>
              <a:defRPr sz="2000">
                <a:solidFill>
                  <a:srgbClr val="5F5F5F"/>
                </a:solidFill>
                <a:latin typeface="+mn-lt"/>
              </a:defRPr>
            </a:lvl3pPr>
            <a:lvl4pPr marL="1596272" indent="-228035" algn="l" rtl="0" fontAlgn="base">
              <a:spcBef>
                <a:spcPct val="20000"/>
              </a:spcBef>
              <a:spcAft>
                <a:spcPct val="0"/>
              </a:spcAft>
              <a:buChar char="–"/>
              <a:defRPr sz="2000">
                <a:solidFill>
                  <a:srgbClr val="5F5F5F"/>
                </a:solidFill>
                <a:latin typeface="+mn-lt"/>
              </a:defRPr>
            </a:lvl4pPr>
            <a:lvl5pPr marL="2052348" indent="-228035" algn="l" rtl="0" fontAlgn="base">
              <a:spcBef>
                <a:spcPct val="20000"/>
              </a:spcBef>
              <a:spcAft>
                <a:spcPct val="0"/>
              </a:spcAft>
              <a:buChar char="»"/>
              <a:defRPr sz="2000">
                <a:solidFill>
                  <a:srgbClr val="5F5F5F"/>
                </a:solidFill>
                <a:latin typeface="+mn-lt"/>
              </a:defRPr>
            </a:lvl5pPr>
            <a:lvl6pPr marL="2508428" indent="-228035" algn="l" rtl="0" fontAlgn="base">
              <a:spcBef>
                <a:spcPct val="20000"/>
              </a:spcBef>
              <a:spcAft>
                <a:spcPct val="0"/>
              </a:spcAft>
              <a:buChar char="»"/>
              <a:defRPr sz="2000">
                <a:solidFill>
                  <a:srgbClr val="5F5F5F"/>
                </a:solidFill>
                <a:latin typeface="+mn-lt"/>
              </a:defRPr>
            </a:lvl6pPr>
            <a:lvl7pPr marL="2964506" indent="-228035" algn="l" rtl="0" fontAlgn="base">
              <a:spcBef>
                <a:spcPct val="20000"/>
              </a:spcBef>
              <a:spcAft>
                <a:spcPct val="0"/>
              </a:spcAft>
              <a:buChar char="»"/>
              <a:defRPr sz="2000">
                <a:solidFill>
                  <a:srgbClr val="5F5F5F"/>
                </a:solidFill>
                <a:latin typeface="+mn-lt"/>
              </a:defRPr>
            </a:lvl7pPr>
            <a:lvl8pPr marL="3420583" indent="-228035" algn="l" rtl="0" fontAlgn="base">
              <a:spcBef>
                <a:spcPct val="20000"/>
              </a:spcBef>
              <a:spcAft>
                <a:spcPct val="0"/>
              </a:spcAft>
              <a:buChar char="»"/>
              <a:defRPr sz="2000">
                <a:solidFill>
                  <a:srgbClr val="5F5F5F"/>
                </a:solidFill>
                <a:latin typeface="+mn-lt"/>
              </a:defRPr>
            </a:lvl8pPr>
            <a:lvl9pPr marL="3876656" indent="-228035" algn="l" rtl="0" fontAlgn="base">
              <a:spcBef>
                <a:spcPct val="20000"/>
              </a:spcBef>
              <a:spcAft>
                <a:spcPct val="0"/>
              </a:spcAft>
              <a:buChar char="»"/>
              <a:defRPr sz="2000">
                <a:solidFill>
                  <a:srgbClr val="5F5F5F"/>
                </a:solidFill>
                <a:latin typeface="+mn-lt"/>
              </a:defRPr>
            </a:lvl9pPr>
          </a:lstStyle>
          <a:p>
            <a:pPr>
              <a:spcBef>
                <a:spcPts val="0"/>
              </a:spcBef>
            </a:pPr>
            <a:r>
              <a:rPr lang="en-US" sz="2400" kern="0" dirty="0" smtClean="0">
                <a:solidFill>
                  <a:srgbClr val="376092"/>
                </a:solidFill>
                <a:latin typeface="Avenir Black"/>
                <a:cs typeface="Avenir Black"/>
              </a:rPr>
              <a:t>Quality K-12 education</a:t>
            </a:r>
          </a:p>
          <a:p>
            <a:pPr>
              <a:spcBef>
                <a:spcPts val="0"/>
              </a:spcBef>
            </a:pPr>
            <a:r>
              <a:rPr lang="en-US" sz="2400" kern="0" dirty="0">
                <a:solidFill>
                  <a:srgbClr val="376092"/>
                </a:solidFill>
                <a:latin typeface="Avenir Black"/>
                <a:cs typeface="Avenir Black"/>
              </a:rPr>
              <a:t>Affordable childcare/after </a:t>
            </a:r>
            <a:r>
              <a:rPr lang="en-US" sz="2400" kern="0" dirty="0" smtClean="0">
                <a:solidFill>
                  <a:srgbClr val="376092"/>
                </a:solidFill>
                <a:latin typeface="Avenir Black"/>
                <a:cs typeface="Avenir Black"/>
              </a:rPr>
              <a:t>school</a:t>
            </a:r>
            <a:endParaRPr lang="en-US" sz="2400" kern="0" dirty="0">
              <a:solidFill>
                <a:srgbClr val="376092"/>
              </a:solidFill>
              <a:latin typeface="Avenir Black"/>
              <a:cs typeface="Avenir Black"/>
            </a:endParaRPr>
          </a:p>
          <a:p>
            <a:pPr>
              <a:spcBef>
                <a:spcPts val="0"/>
              </a:spcBef>
            </a:pPr>
            <a:r>
              <a:rPr lang="en-US" sz="2400" kern="0" dirty="0" smtClean="0">
                <a:solidFill>
                  <a:srgbClr val="376092"/>
                </a:solidFill>
                <a:latin typeface="Avenir Black"/>
                <a:cs typeface="Avenir Black"/>
              </a:rPr>
              <a:t>Affordable housing</a:t>
            </a:r>
          </a:p>
          <a:p>
            <a:pPr>
              <a:spcBef>
                <a:spcPts val="0"/>
              </a:spcBef>
            </a:pPr>
            <a:r>
              <a:rPr lang="en-US" sz="2400" kern="0" dirty="0" smtClean="0">
                <a:solidFill>
                  <a:srgbClr val="376092"/>
                </a:solidFill>
                <a:latin typeface="Avenir Black"/>
                <a:cs typeface="Avenir Black"/>
              </a:rPr>
              <a:t>Access to good jobs and living wages</a:t>
            </a:r>
          </a:p>
          <a:p>
            <a:pPr>
              <a:spcBef>
                <a:spcPts val="0"/>
              </a:spcBef>
            </a:pPr>
            <a:r>
              <a:rPr lang="en-US" sz="2400" kern="0" dirty="0" smtClean="0">
                <a:solidFill>
                  <a:srgbClr val="376092"/>
                </a:solidFill>
                <a:latin typeface="Avenir Black"/>
                <a:cs typeface="Avenir Black"/>
              </a:rPr>
              <a:t>Transportation</a:t>
            </a:r>
          </a:p>
          <a:p>
            <a:pPr>
              <a:spcBef>
                <a:spcPts val="0"/>
              </a:spcBef>
            </a:pPr>
            <a:r>
              <a:rPr lang="en-US" sz="2400" kern="0" dirty="0" smtClean="0">
                <a:solidFill>
                  <a:srgbClr val="376092"/>
                </a:solidFill>
                <a:latin typeface="Avenir Black"/>
                <a:cs typeface="Avenir Black"/>
              </a:rPr>
              <a:t>Connecting people across differences</a:t>
            </a:r>
          </a:p>
          <a:p>
            <a:pPr>
              <a:spcBef>
                <a:spcPts val="0"/>
              </a:spcBef>
            </a:pPr>
            <a:r>
              <a:rPr lang="en-US" sz="2400" kern="0" dirty="0" smtClean="0">
                <a:solidFill>
                  <a:srgbClr val="376092"/>
                </a:solidFill>
                <a:latin typeface="Avenir Black"/>
                <a:cs typeface="Avenir Black"/>
              </a:rPr>
              <a:t>Mentors and positive role models</a:t>
            </a:r>
          </a:p>
          <a:p>
            <a:pPr marL="0" indent="0">
              <a:spcBef>
                <a:spcPts val="0"/>
              </a:spcBef>
              <a:buFontTx/>
              <a:buNone/>
            </a:pPr>
            <a:endParaRPr lang="en-US" sz="2400" kern="0" dirty="0" smtClean="0">
              <a:solidFill>
                <a:srgbClr val="376092"/>
              </a:solidFill>
              <a:latin typeface="Avenir Black"/>
              <a:cs typeface="Avenir Black"/>
            </a:endParaRPr>
          </a:p>
          <a:p>
            <a:pPr marL="0" indent="0">
              <a:spcBef>
                <a:spcPts val="0"/>
              </a:spcBef>
              <a:buFontTx/>
              <a:buNone/>
            </a:pPr>
            <a:endParaRPr lang="en-US" sz="2400" kern="0" dirty="0" smtClean="0">
              <a:solidFill>
                <a:srgbClr val="376092"/>
              </a:solidFill>
              <a:latin typeface="Avenir Black"/>
              <a:cs typeface="Avenir Black"/>
            </a:endParaRPr>
          </a:p>
          <a:p>
            <a:pPr marL="0" indent="0">
              <a:spcBef>
                <a:spcPts val="0"/>
              </a:spcBef>
              <a:buFontTx/>
              <a:buNone/>
            </a:pPr>
            <a:endParaRPr lang="en-US" sz="2400" kern="0" dirty="0" smtClean="0">
              <a:solidFill>
                <a:srgbClr val="376092"/>
              </a:solidFill>
              <a:latin typeface="Avenir Black"/>
              <a:cs typeface="Avenir Black"/>
            </a:endParaRPr>
          </a:p>
          <a:p>
            <a:pPr marL="0" indent="0">
              <a:spcBef>
                <a:spcPts val="0"/>
              </a:spcBef>
              <a:buFontTx/>
              <a:buNone/>
            </a:pPr>
            <a:endParaRPr lang="en-US" sz="2400" kern="0" dirty="0" smtClean="0">
              <a:solidFill>
                <a:srgbClr val="376092"/>
              </a:solidFill>
              <a:latin typeface="Avenir Black"/>
              <a:cs typeface="Avenir Black"/>
            </a:endParaRPr>
          </a:p>
          <a:p>
            <a:pPr marL="0" indent="0">
              <a:spcBef>
                <a:spcPts val="0"/>
              </a:spcBef>
              <a:buFontTx/>
              <a:buNone/>
            </a:pPr>
            <a:endParaRPr lang="en-US" sz="2400" kern="0" dirty="0" smtClean="0">
              <a:solidFill>
                <a:srgbClr val="376092"/>
              </a:solidFill>
              <a:latin typeface="Avenir Black"/>
              <a:cs typeface="Avenir Black"/>
            </a:endParaRPr>
          </a:p>
          <a:p>
            <a:pPr marL="0" indent="0">
              <a:spcBef>
                <a:spcPts val="0"/>
              </a:spcBef>
              <a:buFontTx/>
              <a:buNone/>
            </a:pPr>
            <a:endParaRPr lang="en-US" sz="2400" kern="0" dirty="0" smtClean="0">
              <a:solidFill>
                <a:srgbClr val="376092"/>
              </a:solidFill>
              <a:latin typeface="Avenir Black"/>
              <a:cs typeface="Avenir Black"/>
            </a:endParaRPr>
          </a:p>
          <a:p>
            <a:pPr marL="0" indent="0">
              <a:spcBef>
                <a:spcPts val="0"/>
              </a:spcBef>
              <a:buFontTx/>
              <a:buNone/>
            </a:pPr>
            <a:endParaRPr lang="en-US" sz="2400" kern="0" dirty="0" smtClean="0">
              <a:solidFill>
                <a:srgbClr val="376092"/>
              </a:solidFill>
              <a:latin typeface="Rockwell Extra Bold"/>
              <a:cs typeface="Rockwell Extra Bold"/>
            </a:endParaRPr>
          </a:p>
        </p:txBody>
      </p:sp>
      <p:pic>
        <p:nvPicPr>
          <p:cNvPr id="6" name="Picture 5" descr="OTF Listening Tour 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6424" y="1686120"/>
            <a:ext cx="2514600" cy="1796143"/>
          </a:xfrm>
          <a:prstGeom prst="rect">
            <a:avLst/>
          </a:prstGeom>
        </p:spPr>
      </p:pic>
      <p:pic>
        <p:nvPicPr>
          <p:cNvPr id="7" name="Picture 6" descr="OTF Listening Tour 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56424" y="3588980"/>
            <a:ext cx="2514600" cy="1648918"/>
          </a:xfrm>
          <a:prstGeom prst="rect">
            <a:avLst/>
          </a:prstGeom>
        </p:spPr>
      </p:pic>
      <p:pic>
        <p:nvPicPr>
          <p:cNvPr id="8" name="Picture 7" descr="OTF Listening Tour photo banner.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58" y="5562600"/>
            <a:ext cx="10954660" cy="1435154"/>
          </a:xfrm>
          <a:prstGeom prst="rect">
            <a:avLst/>
          </a:prstGeom>
        </p:spPr>
      </p:pic>
    </p:spTree>
    <p:extLst>
      <p:ext uri="{BB962C8B-B14F-4D97-AF65-F5344CB8AC3E}">
        <p14:creationId xmlns:p14="http://schemas.microsoft.com/office/powerpoint/2010/main" val="414970449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TF Economic Opportunity Story Carol Morris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990600"/>
            <a:ext cx="7475881" cy="5486400"/>
          </a:xfrm>
          <a:prstGeom prst="rect">
            <a:avLst/>
          </a:prstGeom>
        </p:spPr>
      </p:pic>
      <p:sp>
        <p:nvSpPr>
          <p:cNvPr id="5" name="Title 2"/>
          <p:cNvSpPr txBox="1">
            <a:spLocks/>
          </p:cNvSpPr>
          <p:nvPr/>
        </p:nvSpPr>
        <p:spPr>
          <a:xfrm>
            <a:off x="304800" y="228600"/>
            <a:ext cx="8382000" cy="838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4F81BD">
                    <a:lumMod val="75000"/>
                  </a:srgbClr>
                </a:solidFill>
                <a:latin typeface="Arial Black"/>
                <a:cs typeface="Arial Black"/>
              </a:rPr>
              <a:t>More details available…</a:t>
            </a:r>
            <a:endParaRPr lang="en-US" sz="2000" b="1" dirty="0">
              <a:solidFill>
                <a:srgbClr val="9BBB59">
                  <a:lumMod val="75000"/>
                </a:srgbClr>
              </a:solidFill>
              <a:latin typeface="Arial Black"/>
              <a:cs typeface="Arial Black"/>
            </a:endParaRPr>
          </a:p>
        </p:txBody>
      </p:sp>
      <p:sp>
        <p:nvSpPr>
          <p:cNvPr id="4" name="Slide Number Placeholder 3"/>
          <p:cNvSpPr>
            <a:spLocks noGrp="1"/>
          </p:cNvSpPr>
          <p:nvPr>
            <p:ph type="sldNum" sz="quarter" idx="12"/>
          </p:nvPr>
        </p:nvSpPr>
        <p:spPr/>
        <p:txBody>
          <a:bodyPr/>
          <a:lstStyle/>
          <a:p>
            <a:fld id="{4FCA33FF-BCE8-4394-9687-164757614613}"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109877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203687318"/>
              </p:ext>
            </p:extLst>
          </p:nvPr>
        </p:nvGraphicFramePr>
        <p:xfrm>
          <a:off x="457200" y="1600200"/>
          <a:ext cx="8229600" cy="4638963"/>
        </p:xfrm>
        <a:graphic>
          <a:graphicData uri="http://schemas.openxmlformats.org/drawingml/2006/table">
            <a:tbl>
              <a:tblPr firstRow="1" bandRow="1">
                <a:tableStyleId>{5C22544A-7EE6-4342-B048-85BDC9FD1C3A}</a:tableStyleId>
              </a:tblPr>
              <a:tblGrid>
                <a:gridCol w="4114800"/>
                <a:gridCol w="4114800"/>
              </a:tblGrid>
              <a:tr h="298797">
                <a:tc>
                  <a:txBody>
                    <a:bodyPr/>
                    <a:lstStyle/>
                    <a:p>
                      <a:pPr algn="ctr">
                        <a:spcAft>
                          <a:spcPts val="600"/>
                        </a:spcAft>
                      </a:pPr>
                      <a:r>
                        <a:rPr lang="en-US" sz="1800" dirty="0" smtClean="0"/>
                        <a:t>SCHOOLS</a:t>
                      </a:r>
                      <a:endParaRPr lang="en-US" sz="1800" dirty="0"/>
                    </a:p>
                  </a:txBody>
                  <a:tcPr/>
                </a:tc>
                <a:tc>
                  <a:txBody>
                    <a:bodyPr/>
                    <a:lstStyle/>
                    <a:p>
                      <a:pPr algn="ctr">
                        <a:spcAft>
                          <a:spcPts val="600"/>
                        </a:spcAft>
                      </a:pPr>
                      <a:r>
                        <a:rPr lang="en-US" sz="1800" dirty="0" smtClean="0"/>
                        <a:t>COMMUNITY</a:t>
                      </a:r>
                      <a:endParaRPr lang="en-US" sz="1800" dirty="0"/>
                    </a:p>
                  </a:txBody>
                  <a:tcPr/>
                </a:tc>
              </a:tr>
              <a:tr h="4273203">
                <a:tc>
                  <a:txBody>
                    <a:bodyPr/>
                    <a:lstStyle/>
                    <a:p>
                      <a:pPr marL="285750" indent="-285750">
                        <a:spcAft>
                          <a:spcPts val="600"/>
                        </a:spcAft>
                        <a:buFont typeface="Arial" panose="020B0604020202020204" pitchFamily="34" charset="0"/>
                        <a:buChar char="•"/>
                      </a:pPr>
                      <a:r>
                        <a:rPr lang="en-US" sz="1400" dirty="0" smtClean="0"/>
                        <a:t>Inadequate</a:t>
                      </a:r>
                      <a:r>
                        <a:rPr lang="en-US" sz="1400" baseline="0" dirty="0" smtClean="0"/>
                        <a:t> funding for and access to quality pre-school and lack of community will to elevate priority</a:t>
                      </a:r>
                    </a:p>
                    <a:p>
                      <a:pPr marL="285750" indent="-285750">
                        <a:spcAft>
                          <a:spcPts val="600"/>
                        </a:spcAft>
                        <a:buFont typeface="Arial" panose="020B0604020202020204" pitchFamily="34" charset="0"/>
                        <a:buChar char="•"/>
                      </a:pPr>
                      <a:r>
                        <a:rPr lang="en-US" sz="1400" baseline="0" dirty="0" smtClean="0"/>
                        <a:t>Re-segregation of CMS schools and impact on student outcome</a:t>
                      </a:r>
                    </a:p>
                    <a:p>
                      <a:pPr marL="285750" indent="-285750">
                        <a:spcAft>
                          <a:spcPts val="600"/>
                        </a:spcAft>
                        <a:buFont typeface="Arial" panose="020B0604020202020204" pitchFamily="34" charset="0"/>
                        <a:buChar char="•"/>
                      </a:pPr>
                      <a:r>
                        <a:rPr lang="en-US" sz="1400" baseline="0" dirty="0" smtClean="0"/>
                        <a:t>Inequity of resources between low and high poverty schools</a:t>
                      </a:r>
                    </a:p>
                    <a:p>
                      <a:pPr marL="285750" indent="-285750">
                        <a:spcAft>
                          <a:spcPts val="600"/>
                        </a:spcAft>
                        <a:buFont typeface="Arial" panose="020B0604020202020204" pitchFamily="34" charset="0"/>
                        <a:buChar char="•"/>
                      </a:pPr>
                      <a:r>
                        <a:rPr lang="en-US" sz="1400" baseline="0" dirty="0" smtClean="0"/>
                        <a:t>Career counseling in high schools inadequate to prepare students for in demand careers and jobs</a:t>
                      </a:r>
                    </a:p>
                    <a:p>
                      <a:pPr marL="285750" indent="-285750">
                        <a:spcAft>
                          <a:spcPts val="600"/>
                        </a:spcAft>
                        <a:buFont typeface="Arial" panose="020B0604020202020204" pitchFamily="34" charset="0"/>
                        <a:buChar char="•"/>
                      </a:pPr>
                      <a:r>
                        <a:rPr lang="en-US" sz="1400" baseline="0" dirty="0" smtClean="0"/>
                        <a:t>Limited/unequal access to information about preparing for college</a:t>
                      </a:r>
                    </a:p>
                    <a:p>
                      <a:pPr marL="285750" indent="-285750">
                        <a:spcAft>
                          <a:spcPts val="600"/>
                        </a:spcAft>
                        <a:buFont typeface="Arial" panose="020B0604020202020204" pitchFamily="34" charset="0"/>
                        <a:buChar char="•"/>
                      </a:pPr>
                      <a:r>
                        <a:rPr lang="en-US" sz="1400" baseline="0" dirty="0" smtClean="0"/>
                        <a:t>College retention support for low-income students</a:t>
                      </a:r>
                    </a:p>
                    <a:p>
                      <a:pPr>
                        <a:spcAft>
                          <a:spcPts val="600"/>
                        </a:spcAft>
                      </a:pPr>
                      <a:endParaRPr lang="en-US" sz="1400" baseline="0" dirty="0" smtClean="0"/>
                    </a:p>
                    <a:p>
                      <a:pPr>
                        <a:spcAft>
                          <a:spcPts val="600"/>
                        </a:spcAft>
                      </a:pPr>
                      <a:endParaRPr lang="en-US" sz="1400" dirty="0"/>
                    </a:p>
                  </a:txBody>
                  <a:tcPr/>
                </a:tc>
                <a:tc>
                  <a:txBody>
                    <a:bodyPr/>
                    <a:lstStyle/>
                    <a:p>
                      <a:pPr marL="285750" indent="-285750">
                        <a:spcAft>
                          <a:spcPts val="600"/>
                        </a:spcAft>
                        <a:buFont typeface="Arial" panose="020B0604020202020204" pitchFamily="34" charset="0"/>
                        <a:buChar char="•"/>
                      </a:pPr>
                      <a:r>
                        <a:rPr lang="en-US" sz="1400" dirty="0" smtClean="0"/>
                        <a:t>Low minimum wage that has not kept pace with inflation </a:t>
                      </a:r>
                    </a:p>
                    <a:p>
                      <a:pPr marL="285750" indent="-285750">
                        <a:spcAft>
                          <a:spcPts val="600"/>
                        </a:spcAft>
                        <a:buFont typeface="Arial" panose="020B0604020202020204" pitchFamily="34" charset="0"/>
                        <a:buChar char="•"/>
                      </a:pPr>
                      <a:r>
                        <a:rPr lang="en-US" sz="1400" dirty="0" smtClean="0"/>
                        <a:t>Hiring/employment</a:t>
                      </a:r>
                      <a:r>
                        <a:rPr lang="en-US" sz="1400" baseline="0" dirty="0" smtClean="0"/>
                        <a:t> practices, including employment for those with criminal record, irregular schedules, lack of benefits, etc.</a:t>
                      </a:r>
                    </a:p>
                    <a:p>
                      <a:pPr marL="285750" indent="-285750">
                        <a:spcAft>
                          <a:spcPts val="600"/>
                        </a:spcAft>
                        <a:buFont typeface="Arial" panose="020B0604020202020204" pitchFamily="34" charset="0"/>
                        <a:buChar char="•"/>
                      </a:pPr>
                      <a:r>
                        <a:rPr lang="en-US" sz="1400" baseline="0" dirty="0" smtClean="0"/>
                        <a:t>Limited affordable housing options and the zoning policies and lack of community will to change them</a:t>
                      </a:r>
                    </a:p>
                    <a:p>
                      <a:pPr marL="285750" indent="-285750">
                        <a:spcAft>
                          <a:spcPts val="600"/>
                        </a:spcAft>
                        <a:buFont typeface="Arial" panose="020B0604020202020204" pitchFamily="34" charset="0"/>
                        <a:buChar char="•"/>
                      </a:pPr>
                      <a:r>
                        <a:rPr lang="en-US" sz="1400" baseline="0" dirty="0" smtClean="0"/>
                        <a:t>Location of employment vs. public transportation access</a:t>
                      </a:r>
                    </a:p>
                    <a:p>
                      <a:pPr marL="285750" indent="-285750">
                        <a:spcAft>
                          <a:spcPts val="600"/>
                        </a:spcAft>
                        <a:buFont typeface="Arial" panose="020B0604020202020204" pitchFamily="34" charset="0"/>
                        <a:buChar char="•"/>
                      </a:pPr>
                      <a:r>
                        <a:rPr lang="en-US" sz="1400" baseline="0" dirty="0" smtClean="0"/>
                        <a:t>Concentrated poverty through segregated residential patterns</a:t>
                      </a:r>
                    </a:p>
                    <a:p>
                      <a:pPr marL="285750" indent="-285750">
                        <a:spcAft>
                          <a:spcPts val="600"/>
                        </a:spcAft>
                        <a:buFont typeface="Arial" panose="020B0604020202020204" pitchFamily="34" charset="0"/>
                        <a:buChar char="•"/>
                      </a:pPr>
                      <a:r>
                        <a:rPr lang="en-US" sz="1400" baseline="0" dirty="0" smtClean="0"/>
                        <a:t>Financial literacy education limited for adults and youth</a:t>
                      </a:r>
                    </a:p>
                    <a:p>
                      <a:pPr marL="285750" indent="-285750">
                        <a:spcAft>
                          <a:spcPts val="600"/>
                        </a:spcAft>
                        <a:buFont typeface="Arial" panose="020B0604020202020204" pitchFamily="34" charset="0"/>
                        <a:buChar char="•"/>
                      </a:pPr>
                      <a:r>
                        <a:rPr lang="en-US" sz="1400" baseline="0" dirty="0" smtClean="0"/>
                        <a:t>Limited work-based learning opportunities in the business community for students</a:t>
                      </a:r>
                    </a:p>
                    <a:p>
                      <a:pPr marL="285750" indent="-285750">
                        <a:spcAft>
                          <a:spcPts val="600"/>
                        </a:spcAft>
                        <a:buFont typeface="Arial" panose="020B0604020202020204" pitchFamily="34" charset="0"/>
                        <a:buChar char="•"/>
                      </a:pPr>
                      <a:r>
                        <a:rPr lang="en-US" sz="1400" baseline="0" dirty="0" smtClean="0"/>
                        <a:t>Bias, racism and classism</a:t>
                      </a:r>
                      <a:endParaRPr lang="en-US" sz="1400" dirty="0"/>
                    </a:p>
                  </a:txBody>
                  <a:tcPr/>
                </a:tc>
              </a:tr>
            </a:tbl>
          </a:graphicData>
        </a:graphic>
      </p:graphicFrame>
      <p:sp>
        <p:nvSpPr>
          <p:cNvPr id="4" name="Title 2"/>
          <p:cNvSpPr txBox="1">
            <a:spLocks/>
          </p:cNvSpPr>
          <p:nvPr/>
        </p:nvSpPr>
        <p:spPr>
          <a:xfrm>
            <a:off x="304800" y="228600"/>
            <a:ext cx="8382000" cy="838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4F81BD">
                    <a:lumMod val="75000"/>
                  </a:srgbClr>
                </a:solidFill>
                <a:latin typeface="Arial Black"/>
                <a:cs typeface="Arial Black"/>
              </a:rPr>
              <a:t>System/structural/policy barriers (so far)</a:t>
            </a:r>
            <a:endParaRPr lang="en-US" sz="2000" b="1" dirty="0">
              <a:solidFill>
                <a:srgbClr val="9BBB59">
                  <a:lumMod val="75000"/>
                </a:srgbClr>
              </a:solidFill>
              <a:latin typeface="Arial Black"/>
              <a:cs typeface="Arial Black"/>
            </a:endParaRPr>
          </a:p>
        </p:txBody>
      </p:sp>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86508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228600"/>
            <a:ext cx="6477000" cy="923330"/>
          </a:xfrm>
          <a:prstGeom prst="rect">
            <a:avLst/>
          </a:prstGeom>
          <a:noFill/>
        </p:spPr>
        <p:txBody>
          <a:bodyPr wrap="square" rtlCol="0">
            <a:spAutoFit/>
          </a:bodyPr>
          <a:lstStyle/>
          <a:p>
            <a:r>
              <a:rPr lang="en-US" sz="5400" b="1" dirty="0">
                <a:solidFill>
                  <a:srgbClr val="376092"/>
                </a:solidFill>
                <a:latin typeface="Arial Black"/>
                <a:cs typeface="Arial Black"/>
              </a:rPr>
              <a:t>5</a:t>
            </a:r>
            <a:r>
              <a:rPr lang="en-US" sz="5400" b="1" dirty="0" smtClean="0">
                <a:solidFill>
                  <a:srgbClr val="376092"/>
                </a:solidFill>
                <a:latin typeface="Arial Black"/>
                <a:cs typeface="Arial Black"/>
              </a:rPr>
              <a:t> Ways to Help</a:t>
            </a:r>
          </a:p>
        </p:txBody>
      </p:sp>
      <p:sp>
        <p:nvSpPr>
          <p:cNvPr id="3" name="TextBox 2"/>
          <p:cNvSpPr txBox="1"/>
          <p:nvPr/>
        </p:nvSpPr>
        <p:spPr>
          <a:xfrm>
            <a:off x="914400" y="1219200"/>
            <a:ext cx="4419600" cy="5170646"/>
          </a:xfrm>
          <a:prstGeom prst="rect">
            <a:avLst/>
          </a:prstGeom>
          <a:noFill/>
        </p:spPr>
        <p:txBody>
          <a:bodyPr wrap="square" rtlCol="0">
            <a:spAutoFit/>
          </a:bodyPr>
          <a:lstStyle/>
          <a:p>
            <a:r>
              <a:rPr lang="en-US" sz="3600" dirty="0" smtClean="0">
                <a:solidFill>
                  <a:srgbClr val="4F81BD">
                    <a:lumMod val="75000"/>
                  </a:srgbClr>
                </a:solidFill>
                <a:latin typeface="Arial Black"/>
                <a:cs typeface="Arial Black"/>
              </a:rPr>
              <a:t>1 </a:t>
            </a:r>
            <a:r>
              <a:rPr lang="en-US" sz="3600" cap="small" dirty="0" smtClean="0">
                <a:solidFill>
                  <a:srgbClr val="4F81BD">
                    <a:lumMod val="75000"/>
                  </a:srgbClr>
                </a:solidFill>
                <a:latin typeface="Arial Black"/>
                <a:cs typeface="Arial Black"/>
              </a:rPr>
              <a:t>Survey</a:t>
            </a:r>
          </a:p>
          <a:p>
            <a:r>
              <a:rPr lang="en-US" sz="2000" dirty="0" smtClean="0">
                <a:solidFill>
                  <a:srgbClr val="9BBB59">
                    <a:lumMod val="75000"/>
                  </a:srgbClr>
                </a:solidFill>
                <a:latin typeface="Arial Black"/>
                <a:cs typeface="Arial Black"/>
              </a:rPr>
              <a:t>opportunitycharmeck.org</a:t>
            </a:r>
          </a:p>
          <a:p>
            <a:endParaRPr lang="en-US" sz="1400" dirty="0">
              <a:solidFill>
                <a:srgbClr val="376092"/>
              </a:solidFill>
              <a:latin typeface="Arial Black"/>
              <a:cs typeface="Arial Black"/>
            </a:endParaRPr>
          </a:p>
          <a:p>
            <a:r>
              <a:rPr lang="en-US" sz="3600" cap="small" dirty="0" smtClean="0">
                <a:solidFill>
                  <a:srgbClr val="376092"/>
                </a:solidFill>
                <a:latin typeface="Arial Black"/>
                <a:cs typeface="Arial Black"/>
              </a:rPr>
              <a:t>2 Follow</a:t>
            </a:r>
          </a:p>
          <a:p>
            <a:r>
              <a:rPr lang="en-US" sz="2000" dirty="0" err="1">
                <a:solidFill>
                  <a:srgbClr val="77933C"/>
                </a:solidFill>
                <a:latin typeface="Arial Black"/>
                <a:cs typeface="Arial Black"/>
              </a:rPr>
              <a:t>f</a:t>
            </a:r>
            <a:r>
              <a:rPr lang="en-US" sz="2000" dirty="0" err="1" smtClean="0">
                <a:solidFill>
                  <a:srgbClr val="77933C"/>
                </a:solidFill>
                <a:latin typeface="Arial Black"/>
                <a:cs typeface="Arial Black"/>
              </a:rPr>
              <a:t>acebook</a:t>
            </a:r>
            <a:r>
              <a:rPr lang="en-US" sz="2000" dirty="0" smtClean="0">
                <a:solidFill>
                  <a:srgbClr val="77933C"/>
                </a:solidFill>
                <a:latin typeface="Arial Black"/>
                <a:cs typeface="Arial Black"/>
              </a:rPr>
              <a:t> and twitter</a:t>
            </a:r>
          </a:p>
          <a:p>
            <a:endParaRPr lang="en-US" sz="1200" dirty="0">
              <a:solidFill>
                <a:srgbClr val="376092"/>
              </a:solidFill>
              <a:latin typeface="Arial Black"/>
              <a:cs typeface="Arial Black"/>
            </a:endParaRPr>
          </a:p>
          <a:p>
            <a:r>
              <a:rPr lang="en-US" sz="3600" cap="small" dirty="0" smtClean="0">
                <a:solidFill>
                  <a:srgbClr val="376092"/>
                </a:solidFill>
                <a:latin typeface="Arial Black"/>
                <a:cs typeface="Arial Black"/>
              </a:rPr>
              <a:t>3 Host</a:t>
            </a:r>
          </a:p>
          <a:p>
            <a:r>
              <a:rPr lang="en-US" sz="2000" dirty="0" smtClean="0">
                <a:solidFill>
                  <a:srgbClr val="77933C"/>
                </a:solidFill>
                <a:latin typeface="Arial Black"/>
                <a:cs typeface="Arial Black"/>
              </a:rPr>
              <a:t>small group</a:t>
            </a:r>
          </a:p>
          <a:p>
            <a:endParaRPr lang="en-US" sz="1200" dirty="0">
              <a:solidFill>
                <a:srgbClr val="376092"/>
              </a:solidFill>
              <a:latin typeface="Arial Black"/>
              <a:cs typeface="Arial Black"/>
            </a:endParaRPr>
          </a:p>
          <a:p>
            <a:r>
              <a:rPr lang="en-US" sz="3600" cap="small" dirty="0" smtClean="0">
                <a:solidFill>
                  <a:srgbClr val="376092"/>
                </a:solidFill>
                <a:latin typeface="Arial Black"/>
                <a:cs typeface="Arial Black"/>
              </a:rPr>
              <a:t>4 Attend</a:t>
            </a:r>
          </a:p>
          <a:p>
            <a:r>
              <a:rPr lang="en-US" sz="2000" dirty="0">
                <a:solidFill>
                  <a:srgbClr val="77933C"/>
                </a:solidFill>
                <a:latin typeface="Arial Black"/>
                <a:cs typeface="Arial Black"/>
              </a:rPr>
              <a:t>l</a:t>
            </a:r>
            <a:r>
              <a:rPr lang="en-US" sz="2000" dirty="0" smtClean="0">
                <a:solidFill>
                  <a:srgbClr val="77933C"/>
                </a:solidFill>
                <a:latin typeface="Arial Black"/>
                <a:cs typeface="Arial Black"/>
              </a:rPr>
              <a:t>istening </a:t>
            </a:r>
            <a:r>
              <a:rPr lang="en-US" sz="2000" dirty="0">
                <a:solidFill>
                  <a:srgbClr val="77933C"/>
                </a:solidFill>
                <a:latin typeface="Arial Black"/>
                <a:cs typeface="Arial Black"/>
              </a:rPr>
              <a:t>t</a:t>
            </a:r>
            <a:r>
              <a:rPr lang="en-US" sz="2000" dirty="0" smtClean="0">
                <a:solidFill>
                  <a:srgbClr val="77933C"/>
                </a:solidFill>
                <a:latin typeface="Arial Black"/>
                <a:cs typeface="Arial Black"/>
              </a:rPr>
              <a:t>our</a:t>
            </a:r>
          </a:p>
          <a:p>
            <a:endParaRPr lang="en-US" sz="1200" dirty="0">
              <a:solidFill>
                <a:srgbClr val="376092"/>
              </a:solidFill>
              <a:latin typeface="Arial Black"/>
              <a:cs typeface="Arial Black"/>
            </a:endParaRPr>
          </a:p>
          <a:p>
            <a:r>
              <a:rPr lang="en-US" sz="3600" cap="small" dirty="0" smtClean="0">
                <a:solidFill>
                  <a:srgbClr val="376092"/>
                </a:solidFill>
                <a:latin typeface="Arial Black"/>
                <a:cs typeface="Arial Black"/>
              </a:rPr>
              <a:t>5 Share</a:t>
            </a:r>
            <a:endParaRPr lang="en-US" sz="3600" cap="small" dirty="0">
              <a:solidFill>
                <a:srgbClr val="376092"/>
              </a:solidFill>
              <a:latin typeface="Arial Black"/>
              <a:cs typeface="Arial Black"/>
            </a:endParaRPr>
          </a:p>
          <a:p>
            <a:r>
              <a:rPr lang="en-US" sz="2000" dirty="0">
                <a:solidFill>
                  <a:srgbClr val="77933C"/>
                </a:solidFill>
                <a:latin typeface="Arial Black"/>
                <a:cs typeface="Arial Black"/>
              </a:rPr>
              <a:t>what you have </a:t>
            </a:r>
            <a:r>
              <a:rPr lang="en-US" sz="2000" dirty="0" smtClean="0">
                <a:solidFill>
                  <a:srgbClr val="77933C"/>
                </a:solidFill>
                <a:latin typeface="Arial Black"/>
                <a:cs typeface="Arial Black"/>
              </a:rPr>
              <a:t>learned</a:t>
            </a:r>
            <a:endParaRPr lang="en-US" sz="2000" dirty="0">
              <a:solidFill>
                <a:srgbClr val="77933C"/>
              </a:solidFill>
              <a:latin typeface="Arial Black"/>
              <a:cs typeface="Arial Black"/>
            </a:endParaRPr>
          </a:p>
        </p:txBody>
      </p:sp>
      <p:grpSp>
        <p:nvGrpSpPr>
          <p:cNvPr id="2" name="Group 1"/>
          <p:cNvGrpSpPr/>
          <p:nvPr/>
        </p:nvGrpSpPr>
        <p:grpSpPr>
          <a:xfrm>
            <a:off x="5334000" y="1219200"/>
            <a:ext cx="2590799" cy="5146184"/>
            <a:chOff x="5029200" y="944282"/>
            <a:chExt cx="2669434" cy="5502836"/>
          </a:xfrm>
        </p:grpSpPr>
        <p:pic>
          <p:nvPicPr>
            <p:cNvPr id="6" name="Picture 5" descr="OTF Listening Tour 4.jpg"/>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5029200" y="2971800"/>
              <a:ext cx="2667000" cy="1748212"/>
            </a:xfrm>
            <a:prstGeom prst="rect">
              <a:avLst/>
            </a:prstGeom>
          </p:spPr>
        </p:pic>
        <p:pic>
          <p:nvPicPr>
            <p:cNvPr id="7" name="Picture 6" descr="OTF Listening Tour 15.jpg"/>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5029200" y="944282"/>
              <a:ext cx="2669434" cy="2057400"/>
            </a:xfrm>
            <a:prstGeom prst="rect">
              <a:avLst/>
            </a:prstGeom>
          </p:spPr>
        </p:pic>
        <p:pic>
          <p:nvPicPr>
            <p:cNvPr id="10" name="Picture 9" descr="OTF Listening Tour 5.jpg"/>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5029201" y="4694519"/>
              <a:ext cx="2666999" cy="1752599"/>
            </a:xfrm>
            <a:prstGeom prst="rect">
              <a:avLst/>
            </a:prstGeom>
          </p:spPr>
        </p:pic>
      </p:grpSp>
      <p:sp>
        <p:nvSpPr>
          <p:cNvPr id="5" name="Slide Number Placeholder 4"/>
          <p:cNvSpPr>
            <a:spLocks noGrp="1"/>
          </p:cNvSpPr>
          <p:nvPr>
            <p:ph type="sldNum" sz="quarter" idx="12"/>
          </p:nvPr>
        </p:nvSpPr>
        <p:spPr/>
        <p:txBody>
          <a:bodyPr/>
          <a:lstStyle/>
          <a:p>
            <a:fld id="{4FCA33FF-BCE8-4394-9687-164757614613}"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665858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tMeck OTF color 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685800"/>
            <a:ext cx="5562601" cy="3803836"/>
          </a:xfrm>
          <a:prstGeom prst="rect">
            <a:avLst/>
          </a:prstGeom>
        </p:spPr>
      </p:pic>
      <p:sp>
        <p:nvSpPr>
          <p:cNvPr id="4" name="Title 2"/>
          <p:cNvSpPr txBox="1">
            <a:spLocks/>
          </p:cNvSpPr>
          <p:nvPr/>
        </p:nvSpPr>
        <p:spPr>
          <a:xfrm>
            <a:off x="0" y="4876800"/>
            <a:ext cx="9144000"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F81BD">
                    <a:lumMod val="75000"/>
                  </a:srgbClr>
                </a:solidFill>
                <a:latin typeface="Arial Black"/>
                <a:cs typeface="Arial Black"/>
              </a:rPr>
              <a:t>o</a:t>
            </a:r>
            <a:r>
              <a:rPr lang="en-US" b="1" dirty="0" smtClean="0">
                <a:solidFill>
                  <a:srgbClr val="4F81BD">
                    <a:lumMod val="75000"/>
                  </a:srgbClr>
                </a:solidFill>
                <a:latin typeface="Arial Black"/>
                <a:cs typeface="Arial Black"/>
              </a:rPr>
              <a:t>pportunitycharmeck.org</a:t>
            </a:r>
          </a:p>
        </p:txBody>
      </p:sp>
      <p:sp>
        <p:nvSpPr>
          <p:cNvPr id="3" name="Slide Number Placeholder 2"/>
          <p:cNvSpPr>
            <a:spLocks noGrp="1"/>
          </p:cNvSpPr>
          <p:nvPr>
            <p:ph type="sldNum" sz="quarter" idx="12"/>
          </p:nvPr>
        </p:nvSpPr>
        <p:spPr/>
        <p:txBody>
          <a:bodyPr/>
          <a:lstStyle/>
          <a:p>
            <a:fld id="{4FCA33FF-BCE8-4394-9687-16475761461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571887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50579" y="426720"/>
            <a:ext cx="7570601" cy="6309359"/>
            <a:chOff x="1350579" y="426720"/>
            <a:chExt cx="7570601" cy="6309359"/>
          </a:xfrm>
        </p:grpSpPr>
        <p:sp>
          <p:nvSpPr>
            <p:cNvPr id="6" name="Rectangle 5"/>
            <p:cNvSpPr/>
            <p:nvPr/>
          </p:nvSpPr>
          <p:spPr>
            <a:xfrm>
              <a:off x="2484655" y="2269684"/>
              <a:ext cx="4265276" cy="2631003"/>
            </a:xfrm>
            <a:prstGeom prst="rect">
              <a:avLst/>
            </a:prstGeom>
            <a:blipFill dpi="0" rotWithShape="1">
              <a:blip r:embed="rId3"/>
              <a:srcRect/>
              <a:stretch>
                <a:fillRect t="-4595" b="-459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2693604" y="4019900"/>
              <a:ext cx="3854193" cy="670684"/>
            </a:xfrm>
            <a:custGeom>
              <a:avLst/>
              <a:gdLst>
                <a:gd name="connsiteX0" fmla="*/ 0 w 3854193"/>
                <a:gd name="connsiteY0" fmla="*/ 0 h 670684"/>
                <a:gd name="connsiteX1" fmla="*/ 3854193 w 3854193"/>
                <a:gd name="connsiteY1" fmla="*/ 0 h 670684"/>
                <a:gd name="connsiteX2" fmla="*/ 3854193 w 3854193"/>
                <a:gd name="connsiteY2" fmla="*/ 670684 h 670684"/>
                <a:gd name="connsiteX3" fmla="*/ 0 w 3854193"/>
                <a:gd name="connsiteY3" fmla="*/ 670684 h 670684"/>
                <a:gd name="connsiteX4" fmla="*/ 0 w 3854193"/>
                <a:gd name="connsiteY4" fmla="*/ 0 h 67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193" h="670684">
                  <a:moveTo>
                    <a:pt x="0" y="0"/>
                  </a:moveTo>
                  <a:lnTo>
                    <a:pt x="3854193" y="0"/>
                  </a:lnTo>
                  <a:lnTo>
                    <a:pt x="3854193" y="670684"/>
                  </a:lnTo>
                  <a:lnTo>
                    <a:pt x="0" y="670684"/>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83820" tIns="27940" rIns="83820" bIns="0" numCol="1" spcCol="1270" anchor="b" anchorCtr="0">
              <a:noAutofit/>
            </a:bodyPr>
            <a:lstStyle/>
            <a:p>
              <a:pPr lvl="0" algn="r" defTabSz="1955800">
                <a:lnSpc>
                  <a:spcPct val="100000"/>
                </a:lnSpc>
                <a:spcBef>
                  <a:spcPct val="0"/>
                </a:spcBef>
                <a:spcAft>
                  <a:spcPct val="35000"/>
                </a:spcAft>
              </a:pPr>
              <a:endParaRPr lang="en-US" sz="4400" kern="1200"/>
            </a:p>
          </p:txBody>
        </p:sp>
        <p:sp>
          <p:nvSpPr>
            <p:cNvPr id="9" name="Rectangle 8"/>
            <p:cNvSpPr/>
            <p:nvPr/>
          </p:nvSpPr>
          <p:spPr>
            <a:xfrm>
              <a:off x="5093484" y="426720"/>
              <a:ext cx="1669317" cy="1702896"/>
            </a:xfrm>
            <a:prstGeom prst="rect">
              <a:avLst/>
            </a:prstGeom>
            <a:blipFill dpi="0" rotWithShape="1">
              <a:blip r:embed="rId4"/>
              <a:srcRect/>
              <a:stretch>
                <a:fillRect l="-7422" t="-950" r="-44248" b="95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5194930" y="1578809"/>
              <a:ext cx="1462640" cy="447333"/>
            </a:xfrm>
            <a:custGeom>
              <a:avLst/>
              <a:gdLst>
                <a:gd name="connsiteX0" fmla="*/ 0 w 1462640"/>
                <a:gd name="connsiteY0" fmla="*/ 0 h 447333"/>
                <a:gd name="connsiteX1" fmla="*/ 1462640 w 1462640"/>
                <a:gd name="connsiteY1" fmla="*/ 0 h 447333"/>
                <a:gd name="connsiteX2" fmla="*/ 1462640 w 1462640"/>
                <a:gd name="connsiteY2" fmla="*/ 447333 h 447333"/>
                <a:gd name="connsiteX3" fmla="*/ 0 w 1462640"/>
                <a:gd name="connsiteY3" fmla="*/ 447333 h 447333"/>
                <a:gd name="connsiteX4" fmla="*/ 0 w 1462640"/>
                <a:gd name="connsiteY4" fmla="*/ 0 h 44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40" h="447333">
                  <a:moveTo>
                    <a:pt x="0" y="0"/>
                  </a:moveTo>
                  <a:lnTo>
                    <a:pt x="1462640" y="0"/>
                  </a:lnTo>
                  <a:lnTo>
                    <a:pt x="1462640" y="447333"/>
                  </a:lnTo>
                  <a:lnTo>
                    <a:pt x="0" y="447333"/>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60960" tIns="20320" rIns="60960" bIns="0" numCol="1" spcCol="1270" anchor="b" anchorCtr="0">
              <a:noAutofit/>
            </a:bodyPr>
            <a:lstStyle/>
            <a:p>
              <a:pPr lvl="0" algn="r" defTabSz="1422400">
                <a:lnSpc>
                  <a:spcPct val="90000"/>
                </a:lnSpc>
                <a:spcBef>
                  <a:spcPct val="0"/>
                </a:spcBef>
                <a:spcAft>
                  <a:spcPct val="35000"/>
                </a:spcAft>
              </a:pPr>
              <a:endParaRPr lang="en-US" sz="3200" kern="1200" dirty="0"/>
            </a:p>
          </p:txBody>
        </p:sp>
        <p:sp>
          <p:nvSpPr>
            <p:cNvPr id="12" name="Rectangle 11"/>
            <p:cNvSpPr/>
            <p:nvPr/>
          </p:nvSpPr>
          <p:spPr>
            <a:xfrm>
              <a:off x="6890745" y="3288645"/>
              <a:ext cx="2030435" cy="1254931"/>
            </a:xfrm>
            <a:prstGeom prst="rect">
              <a:avLst/>
            </a:prstGeom>
            <a:blipFill dpi="0" rotWithShape="1">
              <a:blip r:embed="rId5"/>
              <a:srcRect/>
              <a:stretch>
                <a:fillRect t="-4175" b="-417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6994462" y="3994663"/>
              <a:ext cx="1823757" cy="447333"/>
            </a:xfrm>
            <a:custGeom>
              <a:avLst/>
              <a:gdLst>
                <a:gd name="connsiteX0" fmla="*/ 0 w 1823757"/>
                <a:gd name="connsiteY0" fmla="*/ 0 h 447333"/>
                <a:gd name="connsiteX1" fmla="*/ 1823757 w 1823757"/>
                <a:gd name="connsiteY1" fmla="*/ 0 h 447333"/>
                <a:gd name="connsiteX2" fmla="*/ 1823757 w 1823757"/>
                <a:gd name="connsiteY2" fmla="*/ 447333 h 447333"/>
                <a:gd name="connsiteX3" fmla="*/ 0 w 1823757"/>
                <a:gd name="connsiteY3" fmla="*/ 447333 h 447333"/>
                <a:gd name="connsiteX4" fmla="*/ 0 w 1823757"/>
                <a:gd name="connsiteY4" fmla="*/ 0 h 44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757" h="447333">
                  <a:moveTo>
                    <a:pt x="0" y="0"/>
                  </a:moveTo>
                  <a:lnTo>
                    <a:pt x="1823757" y="0"/>
                  </a:lnTo>
                  <a:lnTo>
                    <a:pt x="1823757" y="447333"/>
                  </a:lnTo>
                  <a:lnTo>
                    <a:pt x="0" y="447333"/>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60960" tIns="20320" rIns="60960" bIns="0" numCol="1" spcCol="1270" anchor="b" anchorCtr="0">
              <a:noAutofit/>
            </a:bodyPr>
            <a:lstStyle/>
            <a:p>
              <a:pPr lvl="0" algn="r" defTabSz="1422400">
                <a:lnSpc>
                  <a:spcPct val="90000"/>
                </a:lnSpc>
                <a:spcBef>
                  <a:spcPct val="0"/>
                </a:spcBef>
                <a:spcAft>
                  <a:spcPct val="35000"/>
                </a:spcAft>
              </a:pPr>
              <a:endParaRPr lang="en-US" sz="3200" kern="1200"/>
            </a:p>
          </p:txBody>
        </p:sp>
        <p:sp>
          <p:nvSpPr>
            <p:cNvPr id="15" name="Rectangle 14"/>
            <p:cNvSpPr/>
            <p:nvPr/>
          </p:nvSpPr>
          <p:spPr>
            <a:xfrm>
              <a:off x="1350579" y="3827465"/>
              <a:ext cx="996291" cy="1012021"/>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1453539" y="4295619"/>
              <a:ext cx="791127" cy="447333"/>
            </a:xfrm>
            <a:custGeom>
              <a:avLst/>
              <a:gdLst>
                <a:gd name="connsiteX0" fmla="*/ 0 w 791127"/>
                <a:gd name="connsiteY0" fmla="*/ 0 h 447333"/>
                <a:gd name="connsiteX1" fmla="*/ 791127 w 791127"/>
                <a:gd name="connsiteY1" fmla="*/ 0 h 447333"/>
                <a:gd name="connsiteX2" fmla="*/ 791127 w 791127"/>
                <a:gd name="connsiteY2" fmla="*/ 447333 h 447333"/>
                <a:gd name="connsiteX3" fmla="*/ 0 w 791127"/>
                <a:gd name="connsiteY3" fmla="*/ 447333 h 447333"/>
                <a:gd name="connsiteX4" fmla="*/ 0 w 791127"/>
                <a:gd name="connsiteY4" fmla="*/ 0 h 44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127" h="447333">
                  <a:moveTo>
                    <a:pt x="0" y="0"/>
                  </a:moveTo>
                  <a:lnTo>
                    <a:pt x="791127" y="0"/>
                  </a:lnTo>
                  <a:lnTo>
                    <a:pt x="791127" y="447333"/>
                  </a:lnTo>
                  <a:lnTo>
                    <a:pt x="0" y="447333"/>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45720" tIns="15240" rIns="45720" bIns="0" numCol="1" spcCol="1270" anchor="b" anchorCtr="0">
              <a:noAutofit/>
            </a:bodyPr>
            <a:lstStyle/>
            <a:p>
              <a:pPr lvl="0" algn="r" defTabSz="1066800">
                <a:lnSpc>
                  <a:spcPct val="90000"/>
                </a:lnSpc>
                <a:spcBef>
                  <a:spcPct val="0"/>
                </a:spcBef>
                <a:spcAft>
                  <a:spcPct val="35000"/>
                </a:spcAft>
              </a:pPr>
              <a:endParaRPr lang="en-US" sz="2400" kern="1200"/>
            </a:p>
          </p:txBody>
        </p:sp>
        <p:sp>
          <p:nvSpPr>
            <p:cNvPr id="18" name="Rectangle 17"/>
            <p:cNvSpPr/>
            <p:nvPr/>
          </p:nvSpPr>
          <p:spPr>
            <a:xfrm>
              <a:off x="6110216" y="5033183"/>
              <a:ext cx="1754865" cy="1702896"/>
            </a:xfrm>
            <a:prstGeom prst="rect">
              <a:avLst/>
            </a:prstGeom>
            <a:blipFill dpi="0" rotWithShape="1">
              <a:blip r:embed="rId7"/>
              <a:srcRect/>
              <a:stretch>
                <a:fillRect l="-16785" t="-950" r="-29691" b="95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6210905" y="6186534"/>
              <a:ext cx="1548187" cy="447333"/>
            </a:xfrm>
            <a:custGeom>
              <a:avLst/>
              <a:gdLst>
                <a:gd name="connsiteX0" fmla="*/ 0 w 1548187"/>
                <a:gd name="connsiteY0" fmla="*/ 0 h 447333"/>
                <a:gd name="connsiteX1" fmla="*/ 1548187 w 1548187"/>
                <a:gd name="connsiteY1" fmla="*/ 0 h 447333"/>
                <a:gd name="connsiteX2" fmla="*/ 1548187 w 1548187"/>
                <a:gd name="connsiteY2" fmla="*/ 447333 h 447333"/>
                <a:gd name="connsiteX3" fmla="*/ 0 w 1548187"/>
                <a:gd name="connsiteY3" fmla="*/ 447333 h 447333"/>
                <a:gd name="connsiteX4" fmla="*/ 0 w 1548187"/>
                <a:gd name="connsiteY4" fmla="*/ 0 h 44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187" h="447333">
                  <a:moveTo>
                    <a:pt x="0" y="0"/>
                  </a:moveTo>
                  <a:lnTo>
                    <a:pt x="1548187" y="0"/>
                  </a:lnTo>
                  <a:lnTo>
                    <a:pt x="1548187" y="447333"/>
                  </a:lnTo>
                  <a:lnTo>
                    <a:pt x="0" y="447333"/>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60960" tIns="20320" rIns="60960" bIns="0" numCol="1" spcCol="1270" anchor="b" anchorCtr="0">
              <a:noAutofit/>
            </a:bodyPr>
            <a:lstStyle/>
            <a:p>
              <a:pPr lvl="0" algn="r" defTabSz="1422400">
                <a:lnSpc>
                  <a:spcPct val="90000"/>
                </a:lnSpc>
                <a:spcBef>
                  <a:spcPct val="0"/>
                </a:spcBef>
                <a:spcAft>
                  <a:spcPct val="35000"/>
                </a:spcAft>
              </a:pPr>
              <a:endParaRPr lang="en-US" sz="3200" kern="1200"/>
            </a:p>
          </p:txBody>
        </p:sp>
        <p:sp>
          <p:nvSpPr>
            <p:cNvPr id="21" name="Rectangle 20"/>
            <p:cNvSpPr/>
            <p:nvPr/>
          </p:nvSpPr>
          <p:spPr>
            <a:xfrm>
              <a:off x="2493740" y="5033183"/>
              <a:ext cx="1787418" cy="1012021"/>
            </a:xfrm>
            <a:prstGeom prst="rect">
              <a:avLst/>
            </a:prstGeom>
            <a:blipFill dpi="0" rotWithShape="1">
              <a:blip r:embed="rId8"/>
              <a:srcRect/>
              <a:stretch>
                <a:fillRect t="-8984" b="-898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22"/>
            <p:cNvSpPr/>
            <p:nvPr/>
          </p:nvSpPr>
          <p:spPr>
            <a:xfrm>
              <a:off x="2598214" y="5498814"/>
              <a:ext cx="1583012" cy="447333"/>
            </a:xfrm>
            <a:custGeom>
              <a:avLst/>
              <a:gdLst>
                <a:gd name="connsiteX0" fmla="*/ 0 w 1583012"/>
                <a:gd name="connsiteY0" fmla="*/ 0 h 447333"/>
                <a:gd name="connsiteX1" fmla="*/ 1583012 w 1583012"/>
                <a:gd name="connsiteY1" fmla="*/ 0 h 447333"/>
                <a:gd name="connsiteX2" fmla="*/ 1583012 w 1583012"/>
                <a:gd name="connsiteY2" fmla="*/ 447333 h 447333"/>
                <a:gd name="connsiteX3" fmla="*/ 0 w 1583012"/>
                <a:gd name="connsiteY3" fmla="*/ 447333 h 447333"/>
                <a:gd name="connsiteX4" fmla="*/ 0 w 1583012"/>
                <a:gd name="connsiteY4" fmla="*/ 0 h 44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012" h="447333">
                  <a:moveTo>
                    <a:pt x="0" y="0"/>
                  </a:moveTo>
                  <a:lnTo>
                    <a:pt x="1583012" y="0"/>
                  </a:lnTo>
                  <a:lnTo>
                    <a:pt x="1583012" y="447333"/>
                  </a:lnTo>
                  <a:lnTo>
                    <a:pt x="0" y="447333"/>
                  </a:lnTo>
                  <a:lnTo>
                    <a:pt x="0" y="0"/>
                  </a:lnTo>
                  <a:close/>
                </a:path>
              </a:pathLst>
            </a:custGeom>
            <a:noFill/>
            <a:ln>
              <a:noFill/>
            </a:ln>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60960" tIns="20320" rIns="60960" bIns="0" numCol="1" spcCol="1270" anchor="b" anchorCtr="0">
              <a:noAutofit/>
            </a:bodyPr>
            <a:lstStyle/>
            <a:p>
              <a:pPr lvl="0" algn="r" defTabSz="1422400">
                <a:lnSpc>
                  <a:spcPct val="90000"/>
                </a:lnSpc>
                <a:spcBef>
                  <a:spcPct val="0"/>
                </a:spcBef>
                <a:spcAft>
                  <a:spcPct val="35000"/>
                </a:spcAft>
              </a:pPr>
              <a:endParaRPr lang="en-US" sz="3200" kern="1200"/>
            </a:p>
          </p:txBody>
        </p:sp>
      </p:grpSp>
      <p:sp>
        <p:nvSpPr>
          <p:cNvPr id="2" name="Title 1"/>
          <p:cNvSpPr>
            <a:spLocks noGrp="1"/>
          </p:cNvSpPr>
          <p:nvPr>
            <p:ph type="title"/>
          </p:nvPr>
        </p:nvSpPr>
        <p:spPr>
          <a:xfrm>
            <a:off x="1028700" y="685800"/>
            <a:ext cx="3945636" cy="1485900"/>
          </a:xfrm>
        </p:spPr>
        <p:txBody>
          <a:bodyPr/>
          <a:lstStyle/>
          <a:p>
            <a:r>
              <a:rPr lang="en-US" dirty="0" smtClean="0"/>
              <a:t>And excellent city services</a:t>
            </a:r>
            <a:endParaRPr lang="en-US" dirty="0"/>
          </a:p>
        </p:txBody>
      </p:sp>
      <p:sp>
        <p:nvSpPr>
          <p:cNvPr id="4" name="Slide Number Placeholder 3"/>
          <p:cNvSpPr>
            <a:spLocks noGrp="1"/>
          </p:cNvSpPr>
          <p:nvPr>
            <p:ph type="sldNum" sz="quarter" idx="12"/>
          </p:nvPr>
        </p:nvSpPr>
        <p:spPr/>
        <p:txBody>
          <a:bodyPr/>
          <a:lstStyle/>
          <a:p>
            <a:fld id="{7A4D725F-C8CB-4678-934C-ECE470D3B84E}" type="slidenum">
              <a:rPr lang="en-US" smtClean="0"/>
              <a:t>4</a:t>
            </a:fld>
            <a:endParaRPr lang="en-US"/>
          </a:p>
        </p:txBody>
      </p:sp>
    </p:spTree>
    <p:extLst>
      <p:ext uri="{BB962C8B-B14F-4D97-AF65-F5344CB8AC3E}">
        <p14:creationId xmlns:p14="http://schemas.microsoft.com/office/powerpoint/2010/main" val="82641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Charlotte: An engine of prosperity and social transformation</a:t>
            </a:r>
            <a:endParaRPr lang="en-US" sz="3600" dirty="0"/>
          </a:p>
        </p:txBody>
      </p:sp>
      <p:sp>
        <p:nvSpPr>
          <p:cNvPr id="3" name="Content Placeholder 2"/>
          <p:cNvSpPr>
            <a:spLocks noGrp="1"/>
          </p:cNvSpPr>
          <p:nvPr>
            <p:ph idx="1"/>
          </p:nvPr>
        </p:nvSpPr>
        <p:spPr>
          <a:xfrm>
            <a:off x="1028700" y="2555926"/>
            <a:ext cx="7200900" cy="3311474"/>
          </a:xfrm>
        </p:spPr>
        <p:txBody>
          <a:bodyPr/>
          <a:lstStyle/>
          <a:p>
            <a:r>
              <a:rPr lang="en-US" dirty="0" smtClean="0"/>
              <a:t>Guiding principles of metropolitan revolution are a road map for sustained community-wide growth</a:t>
            </a:r>
          </a:p>
          <a:p>
            <a:r>
              <a:rPr lang="en-US" dirty="0" smtClean="0"/>
              <a:t>Feedback from Opportunity Task Force identifies challenges that are barriers to reaching our economic potential</a:t>
            </a:r>
          </a:p>
          <a:p>
            <a:r>
              <a:rPr lang="en-US" dirty="0" smtClean="0"/>
              <a:t>City of </a:t>
            </a:r>
            <a:r>
              <a:rPr lang="en-US" dirty="0"/>
              <a:t>C</a:t>
            </a:r>
            <a:r>
              <a:rPr lang="en-US" dirty="0" smtClean="0"/>
              <a:t>harlotte is well-positioned to support actions that capitalize on growth and create an inclusive opportunity economy</a:t>
            </a:r>
            <a:endParaRPr lang="en-US" dirty="0"/>
          </a:p>
        </p:txBody>
      </p:sp>
      <p:sp>
        <p:nvSpPr>
          <p:cNvPr id="5" name="Slide Number Placeholder 4"/>
          <p:cNvSpPr>
            <a:spLocks noGrp="1"/>
          </p:cNvSpPr>
          <p:nvPr>
            <p:ph type="sldNum" sz="quarter" idx="12"/>
          </p:nvPr>
        </p:nvSpPr>
        <p:spPr/>
        <p:txBody>
          <a:bodyPr/>
          <a:lstStyle/>
          <a:p>
            <a:fld id="{7A4D725F-C8CB-4678-934C-ECE470D3B84E}" type="slidenum">
              <a:rPr lang="en-US" smtClean="0"/>
              <a:t>40</a:t>
            </a:fld>
            <a:endParaRPr lang="en-US"/>
          </a:p>
        </p:txBody>
      </p:sp>
    </p:spTree>
    <p:extLst>
      <p:ext uri="{BB962C8B-B14F-4D97-AF65-F5344CB8AC3E}">
        <p14:creationId xmlns:p14="http://schemas.microsoft.com/office/powerpoint/2010/main" val="1817927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850001"/>
            <a:ext cx="7209728" cy="2852737"/>
          </a:xfrm>
        </p:spPr>
        <p:txBody>
          <a:bodyPr/>
          <a:lstStyle/>
          <a:p>
            <a:r>
              <a:rPr lang="en-US" dirty="0" smtClean="0"/>
              <a:t>Policy implications</a:t>
            </a:r>
            <a:endParaRPr lang="en-US" dirty="0"/>
          </a:p>
        </p:txBody>
      </p:sp>
      <p:sp>
        <p:nvSpPr>
          <p:cNvPr id="3" name="Text Placeholder 2"/>
          <p:cNvSpPr>
            <a:spLocks noGrp="1"/>
          </p:cNvSpPr>
          <p:nvPr>
            <p:ph type="body" idx="1"/>
          </p:nvPr>
        </p:nvSpPr>
        <p:spPr>
          <a:xfrm>
            <a:off x="573769" y="4709160"/>
            <a:ext cx="7209728" cy="650492"/>
          </a:xfrm>
        </p:spPr>
        <p:txBody>
          <a:bodyPr>
            <a:normAutofit/>
          </a:bodyPr>
          <a:lstStyle/>
          <a:p>
            <a:r>
              <a:rPr lang="en-US" dirty="0" smtClean="0">
                <a:solidFill>
                  <a:schemeClr val="accent2"/>
                </a:solidFill>
              </a:rPr>
              <a:t>Balancing growth and opportunity</a:t>
            </a:r>
            <a:endParaRPr lang="en-US" dirty="0">
              <a:solidFill>
                <a:schemeClr val="accent2"/>
              </a:solidFill>
            </a:endParaRPr>
          </a:p>
        </p:txBody>
      </p:sp>
      <p:sp>
        <p:nvSpPr>
          <p:cNvPr id="5" name="Slide Number Placeholder 4"/>
          <p:cNvSpPr>
            <a:spLocks noGrp="1"/>
          </p:cNvSpPr>
          <p:nvPr>
            <p:ph type="sldNum" sz="quarter" idx="12"/>
          </p:nvPr>
        </p:nvSpPr>
        <p:spPr/>
        <p:txBody>
          <a:bodyPr/>
          <a:lstStyle/>
          <a:p>
            <a:fld id="{7A4D725F-C8CB-4678-934C-ECE470D3B84E}" type="slidenum">
              <a:rPr lang="en-US" smtClean="0"/>
              <a:t>41</a:t>
            </a:fld>
            <a:endParaRPr lang="en-US"/>
          </a:p>
        </p:txBody>
      </p:sp>
    </p:spTree>
    <p:extLst>
      <p:ext uri="{BB962C8B-B14F-4D97-AF65-F5344CB8AC3E}">
        <p14:creationId xmlns:p14="http://schemas.microsoft.com/office/powerpoint/2010/main" val="24771622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Creating sustainable growth and economic opportunity</a:t>
            </a:r>
            <a:endParaRPr lang="en-US" dirty="0"/>
          </a:p>
        </p:txBody>
      </p:sp>
      <p:sp>
        <p:nvSpPr>
          <p:cNvPr id="3" name="Content Placeholder 2"/>
          <p:cNvSpPr>
            <a:spLocks noGrp="1"/>
          </p:cNvSpPr>
          <p:nvPr>
            <p:ph idx="1"/>
          </p:nvPr>
        </p:nvSpPr>
        <p:spPr/>
        <p:txBody>
          <a:bodyPr/>
          <a:lstStyle/>
          <a:p>
            <a:pPr marL="0" indent="0">
              <a:buNone/>
            </a:pPr>
            <a:r>
              <a:rPr lang="en-US" dirty="0" smtClean="0"/>
              <a:t>Themes from Opportunity Task Force:</a:t>
            </a:r>
          </a:p>
          <a:p>
            <a:r>
              <a:rPr lang="en-US" dirty="0" smtClean="0"/>
              <a:t>Affordable housing</a:t>
            </a:r>
          </a:p>
          <a:p>
            <a:r>
              <a:rPr lang="en-US" dirty="0" smtClean="0"/>
              <a:t>Access to good jobs and living wages</a:t>
            </a:r>
          </a:p>
          <a:p>
            <a:r>
              <a:rPr lang="en-US" dirty="0" smtClean="0"/>
              <a:t>Transportation and land use</a:t>
            </a:r>
          </a:p>
          <a:p>
            <a:r>
              <a:rPr lang="en-US" dirty="0" smtClean="0"/>
              <a:t>Engagement and youth programs</a:t>
            </a:r>
          </a:p>
          <a:p>
            <a:pPr marL="0" indent="0">
              <a:buNone/>
            </a:pPr>
            <a:r>
              <a:rPr lang="en-US" dirty="0"/>
              <a:t>+</a:t>
            </a:r>
          </a:p>
          <a:p>
            <a:r>
              <a:rPr lang="en-US" dirty="0" smtClean="0"/>
              <a:t>Community safety</a:t>
            </a:r>
          </a:p>
        </p:txBody>
      </p:sp>
      <p:sp>
        <p:nvSpPr>
          <p:cNvPr id="5" name="Slide Number Placeholder 4"/>
          <p:cNvSpPr>
            <a:spLocks noGrp="1"/>
          </p:cNvSpPr>
          <p:nvPr>
            <p:ph type="sldNum" sz="quarter" idx="12"/>
          </p:nvPr>
        </p:nvSpPr>
        <p:spPr/>
        <p:txBody>
          <a:bodyPr/>
          <a:lstStyle/>
          <a:p>
            <a:fld id="{7A4D725F-C8CB-4678-934C-ECE470D3B84E}" type="slidenum">
              <a:rPr lang="en-US" smtClean="0"/>
              <a:t>42</a:t>
            </a:fld>
            <a:endParaRPr lang="en-US"/>
          </a:p>
        </p:txBody>
      </p:sp>
    </p:spTree>
    <p:extLst>
      <p:ext uri="{BB962C8B-B14F-4D97-AF65-F5344CB8AC3E}">
        <p14:creationId xmlns:p14="http://schemas.microsoft.com/office/powerpoint/2010/main" val="641998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892396"/>
            <a:ext cx="2891790" cy="1289204"/>
          </a:xfrm>
        </p:spPr>
        <p:txBody>
          <a:bodyPr/>
          <a:lstStyle/>
          <a:p>
            <a:r>
              <a:rPr lang="en-US" dirty="0" smtClean="0"/>
              <a:t>Affordable housing</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47218" y="0"/>
            <a:ext cx="3908425" cy="2606064"/>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30040" y="0"/>
            <a:ext cx="5013960" cy="6846094"/>
          </a:xfrm>
          <a:prstGeom prst="rect">
            <a:avLst/>
          </a:prstGeom>
        </p:spPr>
      </p:pic>
    </p:spTree>
    <p:extLst>
      <p:ext uri="{BB962C8B-B14F-4D97-AF65-F5344CB8AC3E}">
        <p14:creationId xmlns:p14="http://schemas.microsoft.com/office/powerpoint/2010/main" val="32038888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540" y="396595"/>
            <a:ext cx="7584676" cy="1485900"/>
          </a:xfrm>
        </p:spPr>
        <p:txBody>
          <a:bodyPr>
            <a:noAutofit/>
          </a:bodyPr>
          <a:lstStyle/>
          <a:p>
            <a:r>
              <a:rPr lang="en-US" sz="3600" dirty="0" smtClean="0"/>
              <a:t>Housing costs rising as incomes stagnate</a:t>
            </a:r>
            <a:endParaRPr lang="en-US"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551" y="4549552"/>
            <a:ext cx="3182429" cy="18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Content Placeholder 6"/>
          <p:cNvGraphicFramePr>
            <a:graphicFrameLocks noGrp="1"/>
          </p:cNvGraphicFramePr>
          <p:nvPr>
            <p:ph sz="half" idx="1"/>
            <p:extLst>
              <p:ext uri="{D42A27DB-BD31-4B8C-83A1-F6EECF244321}">
                <p14:modId xmlns:p14="http://schemas.microsoft.com/office/powerpoint/2010/main" val="4052499082"/>
              </p:ext>
            </p:extLst>
          </p:nvPr>
        </p:nvGraphicFramePr>
        <p:xfrm>
          <a:off x="807720" y="1700784"/>
          <a:ext cx="4578096" cy="3352483"/>
        </p:xfrm>
        <a:graphic>
          <a:graphicData uri="http://schemas.openxmlformats.org/drawingml/2006/chart">
            <c:chart xmlns:c="http://schemas.openxmlformats.org/drawingml/2006/chart" xmlns:r="http://schemas.openxmlformats.org/officeDocument/2006/relationships" r:id="rId4"/>
          </a:graphicData>
        </a:graphic>
      </p:graphicFrame>
      <p:pic>
        <p:nvPicPr>
          <p:cNvPr id="7" name="Content Placeholder 7"/>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910679" y="1179576"/>
            <a:ext cx="2340896" cy="3029395"/>
          </a:xfrm>
        </p:spPr>
      </p:pic>
      <p:sp>
        <p:nvSpPr>
          <p:cNvPr id="4" name="TextBox 3"/>
          <p:cNvSpPr txBox="1"/>
          <p:nvPr/>
        </p:nvSpPr>
        <p:spPr>
          <a:xfrm>
            <a:off x="905256" y="6261600"/>
            <a:ext cx="4160520" cy="338554"/>
          </a:xfrm>
          <a:prstGeom prst="rect">
            <a:avLst/>
          </a:prstGeom>
          <a:noFill/>
        </p:spPr>
        <p:txBody>
          <a:bodyPr wrap="square" rtlCol="0">
            <a:spAutoFit/>
          </a:bodyPr>
          <a:lstStyle/>
          <a:p>
            <a:r>
              <a:rPr lang="en-US" sz="800" dirty="0" smtClean="0"/>
              <a:t>Sources: American Community Survey, 1-year estimates 2007-2014; Charlotte Regional Realtor Association 2015; Real Data Inc. 2015</a:t>
            </a:r>
            <a:endParaRPr lang="en-US" sz="800" dirty="0"/>
          </a:p>
        </p:txBody>
      </p:sp>
      <p:sp>
        <p:nvSpPr>
          <p:cNvPr id="5" name="Slide Number Placeholder 4"/>
          <p:cNvSpPr>
            <a:spLocks noGrp="1"/>
          </p:cNvSpPr>
          <p:nvPr>
            <p:ph type="sldNum" sz="quarter" idx="12"/>
          </p:nvPr>
        </p:nvSpPr>
        <p:spPr/>
        <p:txBody>
          <a:bodyPr/>
          <a:lstStyle/>
          <a:p>
            <a:fld id="{7A4D725F-C8CB-4678-934C-ECE470D3B84E}" type="slidenum">
              <a:rPr lang="en-US" smtClean="0"/>
              <a:t>44</a:t>
            </a:fld>
            <a:endParaRPr lang="en-US"/>
          </a:p>
        </p:txBody>
      </p:sp>
    </p:spTree>
    <p:extLst>
      <p:ext uri="{BB962C8B-B14F-4D97-AF65-F5344CB8AC3E}">
        <p14:creationId xmlns:p14="http://schemas.microsoft.com/office/powerpoint/2010/main" val="541265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Charlotte losing market-rate affordable units as share of total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5589695"/>
              </p:ext>
            </p:extLst>
          </p:nvPr>
        </p:nvGraphicFramePr>
        <p:xfrm>
          <a:off x="1037844" y="2057400"/>
          <a:ext cx="7200900"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225296" y="5692213"/>
            <a:ext cx="7086600" cy="738664"/>
          </a:xfrm>
          <a:prstGeom prst="rect">
            <a:avLst/>
          </a:prstGeom>
          <a:noFill/>
        </p:spPr>
        <p:txBody>
          <a:bodyPr wrap="square" rtlCol="0">
            <a:spAutoFit/>
          </a:bodyPr>
          <a:lstStyle/>
          <a:p>
            <a:r>
              <a:rPr lang="en-US" sz="1400" dirty="0" smtClean="0"/>
              <a:t>Affordable refers to housing where market-rate rents do not exceed 30% of a household’s income. In 2014, 58% of housing units in Charlotte were affordable to a household earning less than $38,520 (60% AMI). </a:t>
            </a:r>
            <a:endParaRPr lang="en-US" sz="1400" dirty="0"/>
          </a:p>
        </p:txBody>
      </p:sp>
      <p:sp>
        <p:nvSpPr>
          <p:cNvPr id="6" name="TextBox 5"/>
          <p:cNvSpPr txBox="1"/>
          <p:nvPr/>
        </p:nvSpPr>
        <p:spPr>
          <a:xfrm>
            <a:off x="905256" y="6524962"/>
            <a:ext cx="6848856" cy="215444"/>
          </a:xfrm>
          <a:prstGeom prst="rect">
            <a:avLst/>
          </a:prstGeom>
          <a:noFill/>
        </p:spPr>
        <p:txBody>
          <a:bodyPr wrap="square" rtlCol="0">
            <a:spAutoFit/>
          </a:bodyPr>
          <a:lstStyle/>
          <a:p>
            <a:r>
              <a:rPr lang="en-US" sz="800" dirty="0" smtClean="0"/>
              <a:t>Sources: American Community Survey, 1-year estimates 2007-2014; US Department of Housing and Urban Development Income Limits Documentation</a:t>
            </a:r>
            <a:endParaRPr lang="en-US" sz="800" dirty="0"/>
          </a:p>
        </p:txBody>
      </p:sp>
      <p:sp>
        <p:nvSpPr>
          <p:cNvPr id="7" name="Slide Number Placeholder 6"/>
          <p:cNvSpPr>
            <a:spLocks noGrp="1"/>
          </p:cNvSpPr>
          <p:nvPr>
            <p:ph type="sldNum" sz="quarter" idx="12"/>
          </p:nvPr>
        </p:nvSpPr>
        <p:spPr/>
        <p:txBody>
          <a:bodyPr/>
          <a:lstStyle/>
          <a:p>
            <a:fld id="{7A4D725F-C8CB-4678-934C-ECE470D3B84E}" type="slidenum">
              <a:rPr lang="en-US" smtClean="0"/>
              <a:t>45</a:t>
            </a:fld>
            <a:endParaRPr lang="en-US"/>
          </a:p>
        </p:txBody>
      </p:sp>
    </p:spTree>
    <p:extLst>
      <p:ext uri="{BB962C8B-B14F-4D97-AF65-F5344CB8AC3E}">
        <p14:creationId xmlns:p14="http://schemas.microsoft.com/office/powerpoint/2010/main" val="4078328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141815" y="2383813"/>
            <a:ext cx="3061467" cy="1631216"/>
          </a:xfrm>
          <a:prstGeom prst="rect">
            <a:avLst/>
          </a:prstGeom>
          <a:noFill/>
        </p:spPr>
        <p:txBody>
          <a:bodyPr wrap="square" rtlCol="0">
            <a:spAutoFit/>
          </a:bodyPr>
          <a:lstStyle/>
          <a:p>
            <a:pPr>
              <a:buClr>
                <a:schemeClr val="bg2">
                  <a:lumMod val="25000"/>
                </a:schemeClr>
              </a:buClr>
            </a:pPr>
            <a:r>
              <a:rPr lang="en-US" sz="2000" dirty="0"/>
              <a:t>I</a:t>
            </a:r>
            <a:r>
              <a:rPr lang="en-US" sz="2000" dirty="0" smtClean="0"/>
              <a:t>nvested in </a:t>
            </a:r>
          </a:p>
          <a:p>
            <a:pPr>
              <a:buClr>
                <a:schemeClr val="bg2">
                  <a:lumMod val="25000"/>
                </a:schemeClr>
              </a:buClr>
            </a:pPr>
            <a:r>
              <a:rPr lang="en-US" sz="2000" dirty="0" smtClean="0"/>
              <a:t>units over last 5 years:</a:t>
            </a:r>
            <a:endParaRPr lang="en-US" sz="2000" dirty="0"/>
          </a:p>
          <a:p>
            <a:pPr marL="285750" indent="-285750">
              <a:buClr>
                <a:schemeClr val="bg2">
                  <a:lumMod val="25000"/>
                </a:schemeClr>
              </a:buClr>
              <a:buFont typeface="Wingdings" panose="05000000000000000000" pitchFamily="2" charset="2"/>
              <a:buChar char="§"/>
            </a:pPr>
            <a:endParaRPr lang="en-US" sz="2000" dirty="0" smtClean="0"/>
          </a:p>
          <a:p>
            <a:pPr marL="285750" indent="-285750">
              <a:buClr>
                <a:schemeClr val="bg2">
                  <a:lumMod val="25000"/>
                </a:schemeClr>
              </a:buClr>
              <a:buFont typeface="Wingdings" panose="05000000000000000000" pitchFamily="2" charset="2"/>
              <a:buChar char="§"/>
            </a:pPr>
            <a:endParaRPr lang="en-US" sz="2000" dirty="0" smtClean="0"/>
          </a:p>
          <a:p>
            <a:pPr>
              <a:buClr>
                <a:schemeClr val="bg2">
                  <a:lumMod val="25000"/>
                </a:schemeClr>
              </a:buClr>
            </a:pPr>
            <a:endParaRPr lang="en-US" sz="2000" dirty="0" smtClean="0"/>
          </a:p>
        </p:txBody>
      </p:sp>
      <p:sp>
        <p:nvSpPr>
          <p:cNvPr id="8" name="Text Placeholder 5"/>
          <p:cNvSpPr txBox="1">
            <a:spLocks/>
          </p:cNvSpPr>
          <p:nvPr/>
        </p:nvSpPr>
        <p:spPr>
          <a:xfrm>
            <a:off x="1151549" y="3522399"/>
            <a:ext cx="3767284"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smtClean="0">
                <a:latin typeface="+mj-lt"/>
              </a:rPr>
              <a:t>1,467</a:t>
            </a:r>
            <a:r>
              <a:rPr lang="en-US" sz="2000" dirty="0" smtClean="0">
                <a:latin typeface="+mj-lt"/>
              </a:rPr>
              <a:t> </a:t>
            </a:r>
            <a:r>
              <a:rPr lang="en-US" sz="1800" dirty="0" smtClean="0">
                <a:latin typeface="+mj-lt"/>
              </a:rPr>
              <a:t>Housing Trust Fund</a:t>
            </a:r>
          </a:p>
          <a:p>
            <a:pPr marL="0" indent="0">
              <a:lnSpc>
                <a:spcPct val="150000"/>
              </a:lnSpc>
              <a:buNone/>
            </a:pPr>
            <a:r>
              <a:rPr lang="en-US" sz="2400" b="1" dirty="0" smtClean="0">
                <a:solidFill>
                  <a:srgbClr val="FF0000"/>
                </a:solidFill>
                <a:latin typeface="+mj-lt"/>
              </a:rPr>
              <a:t>1,207</a:t>
            </a:r>
            <a:r>
              <a:rPr lang="en-US" sz="2000" dirty="0" smtClean="0">
                <a:latin typeface="+mj-lt"/>
              </a:rPr>
              <a:t> </a:t>
            </a:r>
            <a:r>
              <a:rPr lang="en-US" sz="1800" dirty="0" smtClean="0">
                <a:latin typeface="+mj-lt"/>
              </a:rPr>
              <a:t>House </a:t>
            </a:r>
            <a:r>
              <a:rPr lang="en-US" sz="1800" dirty="0">
                <a:latin typeface="+mj-lt"/>
              </a:rPr>
              <a:t>Charlotte </a:t>
            </a:r>
            <a:r>
              <a:rPr lang="en-US" sz="1800" dirty="0" smtClean="0">
                <a:latin typeface="+mj-lt"/>
              </a:rPr>
              <a:t>Loans</a:t>
            </a:r>
            <a:endParaRPr lang="en-US" sz="1800" dirty="0">
              <a:latin typeface="+mj-lt"/>
            </a:endParaRPr>
          </a:p>
          <a:p>
            <a:pPr marL="0" indent="0">
              <a:lnSpc>
                <a:spcPct val="150000"/>
              </a:lnSpc>
              <a:buNone/>
            </a:pPr>
            <a:r>
              <a:rPr lang="en-US" sz="2400" b="1" dirty="0" smtClean="0">
                <a:solidFill>
                  <a:srgbClr val="92D050"/>
                </a:solidFill>
                <a:latin typeface="+mj-lt"/>
              </a:rPr>
              <a:t>1,537</a:t>
            </a:r>
            <a:r>
              <a:rPr lang="en-US" sz="2000" dirty="0" smtClean="0">
                <a:latin typeface="+mj-lt"/>
              </a:rPr>
              <a:t> </a:t>
            </a:r>
            <a:r>
              <a:rPr lang="en-US" sz="1800" dirty="0" smtClean="0">
                <a:latin typeface="+mj-lt"/>
              </a:rPr>
              <a:t>Rehabilitated </a:t>
            </a:r>
            <a:r>
              <a:rPr lang="en-US" sz="1800" dirty="0"/>
              <a:t>Units </a:t>
            </a:r>
            <a:endParaRPr lang="en-US" sz="1800" dirty="0" smtClean="0">
              <a:latin typeface="+mj-lt"/>
            </a:endParaRPr>
          </a:p>
        </p:txBody>
      </p:sp>
      <p:sp>
        <p:nvSpPr>
          <p:cNvPr id="2" name="Title 1"/>
          <p:cNvSpPr>
            <a:spLocks noGrp="1"/>
          </p:cNvSpPr>
          <p:nvPr>
            <p:ph type="title"/>
          </p:nvPr>
        </p:nvSpPr>
        <p:spPr/>
        <p:txBody>
          <a:bodyPr>
            <a:normAutofit/>
          </a:bodyPr>
          <a:lstStyle/>
          <a:p>
            <a:r>
              <a:rPr lang="en-US" sz="4000" dirty="0" smtClean="0"/>
              <a:t>City programs provide quality affordable housing…</a:t>
            </a:r>
            <a:endParaRPr lang="en-US" sz="4000" dirty="0"/>
          </a:p>
        </p:txBody>
      </p:sp>
      <p:pic>
        <p:nvPicPr>
          <p:cNvPr id="6" name="Picture 2" descr="C:\Exports\council\hous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309" y="1976548"/>
            <a:ext cx="3505200" cy="4536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2416225" y="1966897"/>
            <a:ext cx="1902380" cy="830997"/>
          </a:xfrm>
          <a:prstGeom prst="rect">
            <a:avLst/>
          </a:prstGeom>
          <a:noFill/>
        </p:spPr>
        <p:txBody>
          <a:bodyPr wrap="none" lIns="91440" tIns="45720" rIns="91440" bIns="45720">
            <a:spAutoFit/>
          </a:bodyPr>
          <a:lstStyle/>
          <a:p>
            <a:pPr algn="ctr"/>
            <a:r>
              <a:rPr lang="en-US" sz="4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4,211 </a:t>
            </a:r>
            <a:endParaRPr lang="en-US"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6" name="Rectangle 15"/>
          <p:cNvSpPr/>
          <p:nvPr/>
        </p:nvSpPr>
        <p:spPr>
          <a:xfrm>
            <a:off x="2416225" y="1976548"/>
            <a:ext cx="1902380" cy="830997"/>
          </a:xfrm>
          <a:prstGeom prst="rect">
            <a:avLst/>
          </a:prstGeom>
          <a:noFill/>
        </p:spPr>
        <p:txBody>
          <a:bodyPr wrap="none" lIns="91440" tIns="45720" rIns="91440" bIns="45720">
            <a:spAutoFit/>
          </a:bodyPr>
          <a:lstStyle/>
          <a:p>
            <a:pPr algn="ctr"/>
            <a:r>
              <a:rPr lang="en-US" sz="4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4,211 </a:t>
            </a:r>
            <a:endParaRPr lang="en-US"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9" name="TextBox 8"/>
          <p:cNvSpPr txBox="1"/>
          <p:nvPr/>
        </p:nvSpPr>
        <p:spPr>
          <a:xfrm>
            <a:off x="905256" y="6261600"/>
            <a:ext cx="4160520" cy="215444"/>
          </a:xfrm>
          <a:prstGeom prst="rect">
            <a:avLst/>
          </a:prstGeom>
          <a:noFill/>
        </p:spPr>
        <p:txBody>
          <a:bodyPr wrap="square" rtlCol="0">
            <a:spAutoFit/>
          </a:bodyPr>
          <a:lstStyle/>
          <a:p>
            <a:r>
              <a:rPr lang="en-US" sz="800" dirty="0" smtClean="0"/>
              <a:t>Source: City of Charlotte</a:t>
            </a:r>
            <a:endParaRPr lang="en-US" sz="800" dirty="0"/>
          </a:p>
        </p:txBody>
      </p:sp>
      <p:sp>
        <p:nvSpPr>
          <p:cNvPr id="4" name="Slide Number Placeholder 3"/>
          <p:cNvSpPr>
            <a:spLocks noGrp="1"/>
          </p:cNvSpPr>
          <p:nvPr>
            <p:ph type="sldNum" sz="quarter" idx="12"/>
          </p:nvPr>
        </p:nvSpPr>
        <p:spPr/>
        <p:txBody>
          <a:bodyPr/>
          <a:lstStyle/>
          <a:p>
            <a:fld id="{7A4D725F-C8CB-4678-934C-ECE470D3B84E}" type="slidenum">
              <a:rPr lang="en-US" smtClean="0"/>
              <a:t>46</a:t>
            </a:fld>
            <a:endParaRPr lang="en-US"/>
          </a:p>
        </p:txBody>
      </p:sp>
    </p:spTree>
    <p:extLst>
      <p:ext uri="{BB962C8B-B14F-4D97-AF65-F5344CB8AC3E}">
        <p14:creationId xmlns:p14="http://schemas.microsoft.com/office/powerpoint/2010/main" val="564513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there’s more to do</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6181976"/>
              </p:ext>
            </p:extLst>
          </p:nvPr>
        </p:nvGraphicFramePr>
        <p:xfrm>
          <a:off x="737937" y="1700463"/>
          <a:ext cx="8293768" cy="4764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905256" y="6545064"/>
            <a:ext cx="5605272" cy="215444"/>
          </a:xfrm>
          <a:prstGeom prst="rect">
            <a:avLst/>
          </a:prstGeom>
          <a:noFill/>
        </p:spPr>
        <p:txBody>
          <a:bodyPr wrap="square" rtlCol="0">
            <a:spAutoFit/>
          </a:bodyPr>
          <a:lstStyle/>
          <a:p>
            <a:r>
              <a:rPr lang="en-US" sz="800" dirty="0" smtClean="0"/>
              <a:t>Source: US Department of Housing and Urban Development, Comprehensive Housing Affordability Strategy (CHAS)</a:t>
            </a:r>
            <a:endParaRPr lang="en-US" sz="800" dirty="0"/>
          </a:p>
        </p:txBody>
      </p:sp>
      <p:sp>
        <p:nvSpPr>
          <p:cNvPr id="6" name="Slide Number Placeholder 5"/>
          <p:cNvSpPr>
            <a:spLocks noGrp="1"/>
          </p:cNvSpPr>
          <p:nvPr>
            <p:ph type="sldNum" sz="quarter" idx="12"/>
          </p:nvPr>
        </p:nvSpPr>
        <p:spPr/>
        <p:txBody>
          <a:bodyPr/>
          <a:lstStyle/>
          <a:p>
            <a:fld id="{7A4D725F-C8CB-4678-934C-ECE470D3B84E}" type="slidenum">
              <a:rPr lang="en-US" smtClean="0"/>
              <a:t>47</a:t>
            </a:fld>
            <a:endParaRPr lang="en-US"/>
          </a:p>
        </p:txBody>
      </p:sp>
    </p:spTree>
    <p:extLst>
      <p:ext uri="{BB962C8B-B14F-4D97-AF65-F5344CB8AC3E}">
        <p14:creationId xmlns:p14="http://schemas.microsoft.com/office/powerpoint/2010/main" val="5396064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2971800"/>
            <a:ext cx="2891790" cy="2157884"/>
          </a:xfrm>
        </p:spPr>
        <p:txBody>
          <a:bodyPr>
            <a:normAutofit fontScale="90000"/>
          </a:bodyPr>
          <a:lstStyle/>
          <a:p>
            <a:r>
              <a:rPr lang="en-US" dirty="0" smtClean="0"/>
              <a:t>Access to good jobs and living wages</a:t>
            </a:r>
            <a:endParaRPr lang="en-US" dirty="0"/>
          </a:p>
        </p:txBody>
      </p:sp>
      <p:pic>
        <p:nvPicPr>
          <p:cNvPr id="9" name="Picture Placeholder 8"/>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38137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Jobs are growing, but some will grow more than others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2019936"/>
              </p:ext>
            </p:extLst>
          </p:nvPr>
        </p:nvGraphicFramePr>
        <p:xfrm>
          <a:off x="1028700" y="2093976"/>
          <a:ext cx="72009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097280" y="5994005"/>
            <a:ext cx="7086600" cy="507831"/>
          </a:xfrm>
          <a:prstGeom prst="rect">
            <a:avLst/>
          </a:prstGeom>
          <a:noFill/>
        </p:spPr>
        <p:txBody>
          <a:bodyPr wrap="square" rtlCol="0">
            <a:spAutoFit/>
          </a:bodyPr>
          <a:lstStyle/>
          <a:p>
            <a:r>
              <a:rPr lang="en-US" sz="1100" dirty="0" smtClean="0"/>
              <a:t>Median wages for forecasted high-growth occupations in Charlotte, 2010-2020.</a:t>
            </a:r>
          </a:p>
          <a:p>
            <a:endParaRPr lang="en-US" sz="800" dirty="0" smtClean="0"/>
          </a:p>
          <a:p>
            <a:r>
              <a:rPr lang="en-US" sz="800" dirty="0" smtClean="0"/>
              <a:t>Source: NC Department of Commerce, prepared for the Charlotte-Mecklenburg Workforce Board.</a:t>
            </a:r>
            <a:endParaRPr lang="en-US" sz="800" dirty="0"/>
          </a:p>
        </p:txBody>
      </p:sp>
      <p:sp>
        <p:nvSpPr>
          <p:cNvPr id="6" name="Slide Number Placeholder 5"/>
          <p:cNvSpPr>
            <a:spLocks noGrp="1"/>
          </p:cNvSpPr>
          <p:nvPr>
            <p:ph type="sldNum" sz="quarter" idx="12"/>
          </p:nvPr>
        </p:nvSpPr>
        <p:spPr/>
        <p:txBody>
          <a:bodyPr/>
          <a:lstStyle/>
          <a:p>
            <a:fld id="{7A4D725F-C8CB-4678-934C-ECE470D3B84E}" type="slidenum">
              <a:rPr lang="en-US" smtClean="0"/>
              <a:t>49</a:t>
            </a:fld>
            <a:endParaRPr lang="en-US"/>
          </a:p>
        </p:txBody>
      </p:sp>
    </p:spTree>
    <p:extLst>
      <p:ext uri="{BB962C8B-B14F-4D97-AF65-F5344CB8AC3E}">
        <p14:creationId xmlns:p14="http://schemas.microsoft.com/office/powerpoint/2010/main" val="2514208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Population is growing…and growth is expected to continue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9174480"/>
              </p:ext>
            </p:extLst>
          </p:nvPr>
        </p:nvGraphicFramePr>
        <p:xfrm>
          <a:off x="1402080" y="1824364"/>
          <a:ext cx="7429500" cy="438912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78180" y="5263157"/>
            <a:ext cx="1737360" cy="338554"/>
          </a:xfrm>
          <a:prstGeom prst="rect">
            <a:avLst/>
          </a:prstGeom>
          <a:noFill/>
        </p:spPr>
        <p:txBody>
          <a:bodyPr wrap="square" rtlCol="0">
            <a:spAutoFit/>
          </a:bodyPr>
          <a:lstStyle/>
          <a:p>
            <a:r>
              <a:rPr lang="en-US" sz="1600" dirty="0" smtClean="0"/>
              <a:t>Charlotte</a:t>
            </a:r>
            <a:endParaRPr lang="en-US" sz="1600" dirty="0"/>
          </a:p>
        </p:txBody>
      </p:sp>
      <p:sp>
        <p:nvSpPr>
          <p:cNvPr id="9" name="TextBox 8"/>
          <p:cNvSpPr txBox="1"/>
          <p:nvPr/>
        </p:nvSpPr>
        <p:spPr>
          <a:xfrm>
            <a:off x="533400" y="4666624"/>
            <a:ext cx="1737360" cy="307777"/>
          </a:xfrm>
          <a:prstGeom prst="rect">
            <a:avLst/>
          </a:prstGeom>
          <a:noFill/>
        </p:spPr>
        <p:txBody>
          <a:bodyPr wrap="square" rtlCol="0">
            <a:spAutoFit/>
          </a:bodyPr>
          <a:lstStyle/>
          <a:p>
            <a:r>
              <a:rPr lang="en-US" sz="1400" dirty="0" smtClean="0"/>
              <a:t>Mecklenburg</a:t>
            </a:r>
            <a:endParaRPr lang="en-US" sz="1400" dirty="0"/>
          </a:p>
        </p:txBody>
      </p:sp>
      <p:sp>
        <p:nvSpPr>
          <p:cNvPr id="6" name="TextBox 1"/>
          <p:cNvSpPr txBox="1"/>
          <p:nvPr/>
        </p:nvSpPr>
        <p:spPr>
          <a:xfrm>
            <a:off x="1642220" y="6140333"/>
            <a:ext cx="7099444" cy="476230"/>
          </a:xfrm>
          <a:prstGeom prst="rect">
            <a:avLst/>
          </a:prstGeom>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smtClean="0">
                <a:latin typeface="Verdana" panose="020B0604030504040204" pitchFamily="34" charset="0"/>
                <a:ea typeface="Verdana" panose="020B0604030504040204" pitchFamily="34" charset="0"/>
                <a:cs typeface="Verdana" panose="020B0604030504040204" pitchFamily="34" charset="0"/>
              </a:rPr>
              <a:t>Sources: Charlotte-Mecklenburg Planning </a:t>
            </a:r>
            <a:r>
              <a:rPr lang="en-US" sz="800" dirty="0" err="1" smtClean="0">
                <a:latin typeface="Verdana" panose="020B0604030504040204" pitchFamily="34" charset="0"/>
                <a:ea typeface="Verdana" panose="020B0604030504040204" pitchFamily="34" charset="0"/>
                <a:cs typeface="Verdana" panose="020B0604030504040204" pitchFamily="34" charset="0"/>
              </a:rPr>
              <a:t>DepartmentCharlotte</a:t>
            </a:r>
            <a:r>
              <a:rPr lang="en-US" sz="800" dirty="0" smtClean="0">
                <a:latin typeface="Verdana" panose="020B0604030504040204" pitchFamily="34" charset="0"/>
                <a:ea typeface="Verdana" panose="020B0604030504040204" pitchFamily="34" charset="0"/>
                <a:cs typeface="Verdana" panose="020B0604030504040204" pitchFamily="34" charset="0"/>
              </a:rPr>
              <a:t> Regional Transportation Planning Organization; US Census</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p:txBody>
          <a:bodyPr/>
          <a:lstStyle/>
          <a:p>
            <a:fld id="{7A4D725F-C8CB-4678-934C-ECE470D3B84E}" type="slidenum">
              <a:rPr lang="en-US" smtClean="0"/>
              <a:t>5</a:t>
            </a:fld>
            <a:endParaRPr lang="en-US"/>
          </a:p>
        </p:txBody>
      </p:sp>
    </p:spTree>
    <p:extLst>
      <p:ext uri="{BB962C8B-B14F-4D97-AF65-F5344CB8AC3E}">
        <p14:creationId xmlns:p14="http://schemas.microsoft.com/office/powerpoint/2010/main" val="2404137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Charlotte is leading the way as an employer </a:t>
            </a:r>
            <a:endParaRPr lang="en-US" dirty="0"/>
          </a:p>
        </p:txBody>
      </p:sp>
      <p:sp>
        <p:nvSpPr>
          <p:cNvPr id="3" name="Content Placeholder 2"/>
          <p:cNvSpPr>
            <a:spLocks noGrp="1"/>
          </p:cNvSpPr>
          <p:nvPr>
            <p:ph idx="1"/>
          </p:nvPr>
        </p:nvSpPr>
        <p:spPr/>
        <p:txBody>
          <a:bodyPr/>
          <a:lstStyle/>
          <a:p>
            <a:r>
              <a:rPr lang="en-US" dirty="0" smtClean="0"/>
              <a:t>Near-site health clinics for City employees and dependents</a:t>
            </a:r>
          </a:p>
          <a:p>
            <a:r>
              <a:rPr lang="en-US" dirty="0" smtClean="0"/>
              <a:t>FY16 budget </a:t>
            </a:r>
            <a:r>
              <a:rPr lang="en-US" dirty="0"/>
              <a:t>included funds to bring </a:t>
            </a:r>
            <a:r>
              <a:rPr lang="en-US" dirty="0" smtClean="0"/>
              <a:t>all City employees’ wages up </a:t>
            </a:r>
            <a:r>
              <a:rPr lang="en-US" dirty="0"/>
              <a:t>to 60% of Area Median </a:t>
            </a:r>
            <a:r>
              <a:rPr lang="en-US" dirty="0" smtClean="0"/>
              <a:t>Income for a family of one (approximately $27,000 annually or $12.98/hour)</a:t>
            </a:r>
          </a:p>
        </p:txBody>
      </p:sp>
      <p:sp>
        <p:nvSpPr>
          <p:cNvPr id="5" name="Slide Number Placeholder 4"/>
          <p:cNvSpPr>
            <a:spLocks noGrp="1"/>
          </p:cNvSpPr>
          <p:nvPr>
            <p:ph type="sldNum" sz="quarter" idx="12"/>
          </p:nvPr>
        </p:nvSpPr>
        <p:spPr/>
        <p:txBody>
          <a:bodyPr/>
          <a:lstStyle/>
          <a:p>
            <a:fld id="{7A4D725F-C8CB-4678-934C-ECE470D3B84E}" type="slidenum">
              <a:rPr lang="en-US" smtClean="0"/>
              <a:t>50</a:t>
            </a:fld>
            <a:endParaRPr lang="en-US"/>
          </a:p>
        </p:txBody>
      </p:sp>
    </p:spTree>
    <p:extLst>
      <p:ext uri="{BB962C8B-B14F-4D97-AF65-F5344CB8AC3E}">
        <p14:creationId xmlns:p14="http://schemas.microsoft.com/office/powerpoint/2010/main" val="2772516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30200"/>
            <a:ext cx="7200900" cy="1485900"/>
          </a:xfrm>
        </p:spPr>
        <p:txBody>
          <a:bodyPr/>
          <a:lstStyle/>
          <a:p>
            <a:r>
              <a:rPr lang="en-US" dirty="0" smtClean="0"/>
              <a:t>Access to jobs is also critically important</a:t>
            </a:r>
            <a:endParaRPr lang="en-US" dirty="0"/>
          </a:p>
        </p:txBody>
      </p:sp>
      <p:sp>
        <p:nvSpPr>
          <p:cNvPr id="3" name="Text Placeholder 2"/>
          <p:cNvSpPr>
            <a:spLocks noGrp="1"/>
          </p:cNvSpPr>
          <p:nvPr>
            <p:ph type="body" idx="1"/>
          </p:nvPr>
        </p:nvSpPr>
        <p:spPr/>
        <p:txBody>
          <a:bodyPr/>
          <a:lstStyle/>
          <a:p>
            <a:pPr algn="ctr"/>
            <a:r>
              <a:rPr lang="en-US" dirty="0" smtClean="0"/>
              <a:t>Work</a:t>
            </a:r>
            <a:endParaRPr lang="en-US" dirty="0"/>
          </a:p>
        </p:txBody>
      </p:sp>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964767" y="2521807"/>
            <a:ext cx="3025053" cy="3914775"/>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3"/>
          </p:nvPr>
        </p:nvSpPr>
        <p:spPr/>
        <p:txBody>
          <a:bodyPr>
            <a:normAutofit/>
          </a:bodyPr>
          <a:lstStyle/>
          <a:p>
            <a:pPr algn="ctr"/>
            <a:r>
              <a:rPr lang="en-US" dirty="0" smtClean="0"/>
              <a:t>Live</a:t>
            </a:r>
          </a:p>
        </p:txBody>
      </p:sp>
      <p:pic>
        <p:nvPicPr>
          <p:cNvPr id="8" name="Content Placeholder 7"/>
          <p:cNvPicPr>
            <a:picLocks noGrp="1" noChangeAspect="1"/>
          </p:cNvPicPr>
          <p:nvPr>
            <p:ph sz="quarter" idx="4"/>
          </p:nvPr>
        </p:nvPicPr>
        <p:blipFill>
          <a:blip r:embed="rId4" cstate="screen">
            <a:extLst>
              <a:ext uri="{28A0092B-C50C-407E-A947-70E740481C1C}">
                <a14:useLocalDpi xmlns:a14="http://schemas.microsoft.com/office/drawing/2010/main" val="0"/>
              </a:ext>
            </a:extLst>
          </a:blip>
          <a:stretch>
            <a:fillRect/>
          </a:stretch>
        </p:blipFill>
        <p:spPr>
          <a:xfrm>
            <a:off x="5057126" y="2538476"/>
            <a:ext cx="3039773" cy="3933825"/>
          </a:xfrm>
          <a:prstGeom prst="rect">
            <a:avLst/>
          </a:prstGeom>
          <a:ln>
            <a:noFill/>
          </a:ln>
          <a:effectLst>
            <a:outerShdw blurRad="292100" dist="139700" dir="2700000" algn="tl" rotWithShape="0">
              <a:srgbClr val="333333">
                <a:alpha val="65000"/>
              </a:srgbClr>
            </a:outerShdw>
          </a:effectLst>
        </p:spPr>
      </p:pic>
      <p:sp>
        <p:nvSpPr>
          <p:cNvPr id="9" name="Text Placeholder 2"/>
          <p:cNvSpPr txBox="1">
            <a:spLocks/>
          </p:cNvSpPr>
          <p:nvPr/>
        </p:nvSpPr>
        <p:spPr>
          <a:xfrm>
            <a:off x="1371600" y="1389144"/>
            <a:ext cx="6400800"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dirty="0" smtClean="0"/>
              <a:t>Top Areas Where Low-Wage Workers</a:t>
            </a:r>
            <a:endParaRPr lang="en-US" dirty="0"/>
          </a:p>
        </p:txBody>
      </p:sp>
      <p:sp>
        <p:nvSpPr>
          <p:cNvPr id="10" name="Text Placeholder 2"/>
          <p:cNvSpPr txBox="1">
            <a:spLocks/>
          </p:cNvSpPr>
          <p:nvPr/>
        </p:nvSpPr>
        <p:spPr>
          <a:xfrm>
            <a:off x="457200" y="1863789"/>
            <a:ext cx="4040188" cy="639762"/>
          </a:xfrm>
          <a:prstGeom prst="rect">
            <a:avLst/>
          </a:prstGeom>
        </p:spPr>
        <p:txBody>
          <a:bodyPr vert="horz" lIns="91440" tIns="45720" rIns="91440" bIns="45720" rtlCol="0" anchor="b">
            <a:noAutofit/>
          </a:bodyPr>
          <a:lstStyle>
            <a:lvl1pPr marL="0" indent="0" algn="l" defTabSz="685800" rtl="0" eaLnBrk="1" latinLnBrk="0" hangingPunct="1">
              <a:lnSpc>
                <a:spcPct val="84000"/>
              </a:lnSpc>
              <a:spcBef>
                <a:spcPts val="0"/>
              </a:spcBef>
              <a:spcAft>
                <a:spcPts val="0"/>
              </a:spcAft>
              <a:buFont typeface="Franklin Gothic Book" panose="020B0503020102020204" pitchFamily="34" charset="0"/>
              <a:buNone/>
              <a:defRPr sz="2400" b="0" kern="1200" baseline="0">
                <a:solidFill>
                  <a:schemeClr val="tx2"/>
                </a:solidFill>
                <a:latin typeface="+mn-lt"/>
                <a:ea typeface="+mn-ea"/>
                <a:cs typeface="+mn-cs"/>
              </a:defRPr>
            </a:lvl1pPr>
            <a:lvl2pPr marL="342900" indent="0" algn="l" defTabSz="685800" rtl="0" eaLnBrk="1" latinLnBrk="0" hangingPunct="1">
              <a:lnSpc>
                <a:spcPct val="94000"/>
              </a:lnSpc>
              <a:spcBef>
                <a:spcPts val="500"/>
              </a:spcBef>
              <a:spcAft>
                <a:spcPts val="200"/>
              </a:spcAft>
              <a:buFont typeface="Franklin Gothic Book" panose="020B0503020102020204" pitchFamily="34" charset="0"/>
              <a:buNone/>
              <a:defRPr sz="1500" b="1" i="1" kern="1200" baseline="0">
                <a:solidFill>
                  <a:schemeClr val="tx2"/>
                </a:solidFill>
                <a:latin typeface="+mn-lt"/>
                <a:ea typeface="+mn-ea"/>
                <a:cs typeface="+mn-cs"/>
              </a:defRPr>
            </a:lvl2pPr>
            <a:lvl3pPr marL="685800" indent="0" algn="l" defTabSz="685800" rtl="0" eaLnBrk="1" latinLnBrk="0" hangingPunct="1">
              <a:lnSpc>
                <a:spcPct val="94000"/>
              </a:lnSpc>
              <a:spcBef>
                <a:spcPts val="500"/>
              </a:spcBef>
              <a:spcAft>
                <a:spcPts val="200"/>
              </a:spcAft>
              <a:buFont typeface="Franklin Gothic Book" panose="020B0503020102020204" pitchFamily="34" charset="0"/>
              <a:buNone/>
              <a:defRPr sz="1350" b="1" kern="1200" baseline="0">
                <a:solidFill>
                  <a:schemeClr val="tx2"/>
                </a:solidFill>
                <a:latin typeface="+mn-lt"/>
                <a:ea typeface="+mn-ea"/>
                <a:cs typeface="+mn-cs"/>
              </a:defRPr>
            </a:lvl3pPr>
            <a:lvl4pPr marL="1028700" indent="0" algn="l" defTabSz="685800" rtl="0" eaLnBrk="1" latinLnBrk="0" hangingPunct="1">
              <a:lnSpc>
                <a:spcPct val="94000"/>
              </a:lnSpc>
              <a:spcBef>
                <a:spcPts val="500"/>
              </a:spcBef>
              <a:spcAft>
                <a:spcPts val="200"/>
              </a:spcAft>
              <a:buFont typeface="Franklin Gothic Book" panose="020B0503020102020204" pitchFamily="34" charset="0"/>
              <a:buNone/>
              <a:defRPr sz="1200" b="1" i="1" kern="1200" baseline="0">
                <a:solidFill>
                  <a:schemeClr val="tx2"/>
                </a:solidFill>
                <a:latin typeface="+mn-lt"/>
                <a:ea typeface="+mn-ea"/>
                <a:cs typeface="+mn-cs"/>
              </a:defRPr>
            </a:lvl4pPr>
            <a:lvl5pPr marL="1371600" indent="0" algn="l" defTabSz="685800" rtl="0" eaLnBrk="1" latinLnBrk="0" hangingPunct="1">
              <a:lnSpc>
                <a:spcPct val="94000"/>
              </a:lnSpc>
              <a:spcBef>
                <a:spcPts val="500"/>
              </a:spcBef>
              <a:spcAft>
                <a:spcPts val="200"/>
              </a:spcAft>
              <a:buFont typeface="Franklin Gothic Book" panose="020B0503020102020204" pitchFamily="34" charset="0"/>
              <a:buNone/>
              <a:defRPr sz="1200" b="1" kern="1200" baseline="0">
                <a:solidFill>
                  <a:schemeClr val="tx2"/>
                </a:solidFill>
                <a:latin typeface="+mn-lt"/>
                <a:ea typeface="+mn-ea"/>
                <a:cs typeface="+mn-cs"/>
              </a:defRPr>
            </a:lvl5pPr>
            <a:lvl6pPr marL="1714500" indent="0" algn="l" defTabSz="685800" rtl="0" eaLnBrk="1" latinLnBrk="0" hangingPunct="1">
              <a:lnSpc>
                <a:spcPct val="94000"/>
              </a:lnSpc>
              <a:spcBef>
                <a:spcPts val="500"/>
              </a:spcBef>
              <a:spcAft>
                <a:spcPts val="200"/>
              </a:spcAft>
              <a:buFont typeface="Franklin Gothic Book" panose="020B0503020102020204" pitchFamily="34" charset="0"/>
              <a:buNone/>
              <a:defRPr sz="1200" b="1" i="1" kern="1200" baseline="0">
                <a:solidFill>
                  <a:schemeClr val="tx2"/>
                </a:solidFill>
                <a:latin typeface="+mn-lt"/>
                <a:ea typeface="+mn-ea"/>
                <a:cs typeface="+mn-cs"/>
              </a:defRPr>
            </a:lvl6pPr>
            <a:lvl7pPr marL="2057400" indent="0" algn="l" defTabSz="685800" rtl="0" eaLnBrk="1" latinLnBrk="0" hangingPunct="1">
              <a:lnSpc>
                <a:spcPct val="94000"/>
              </a:lnSpc>
              <a:spcBef>
                <a:spcPts val="500"/>
              </a:spcBef>
              <a:spcAft>
                <a:spcPts val="200"/>
              </a:spcAft>
              <a:buFont typeface="Franklin Gothic Book" panose="020B0503020102020204" pitchFamily="34" charset="0"/>
              <a:buNone/>
              <a:defRPr sz="1200" b="1" kern="1200" baseline="0">
                <a:solidFill>
                  <a:schemeClr val="tx2"/>
                </a:solidFill>
                <a:latin typeface="+mn-lt"/>
                <a:ea typeface="+mn-ea"/>
                <a:cs typeface="+mn-cs"/>
              </a:defRPr>
            </a:lvl7pPr>
            <a:lvl8pPr marL="2400300" indent="0" algn="l" defTabSz="685800" rtl="0" eaLnBrk="1" latinLnBrk="0" hangingPunct="1">
              <a:lnSpc>
                <a:spcPct val="94000"/>
              </a:lnSpc>
              <a:spcBef>
                <a:spcPts val="500"/>
              </a:spcBef>
              <a:spcAft>
                <a:spcPts val="200"/>
              </a:spcAft>
              <a:buFont typeface="Franklin Gothic Book" panose="020B0503020102020204" pitchFamily="34" charset="0"/>
              <a:buNone/>
              <a:defRPr sz="1200" b="1" i="1" kern="1200" baseline="0">
                <a:solidFill>
                  <a:schemeClr val="tx2"/>
                </a:solidFill>
                <a:latin typeface="+mn-lt"/>
                <a:ea typeface="+mn-ea"/>
                <a:cs typeface="+mn-cs"/>
              </a:defRPr>
            </a:lvl8pPr>
            <a:lvl9pPr marL="2743200" indent="0" algn="l" defTabSz="685800" rtl="0" eaLnBrk="1" latinLnBrk="0" hangingPunct="1">
              <a:lnSpc>
                <a:spcPct val="94000"/>
              </a:lnSpc>
              <a:spcBef>
                <a:spcPts val="500"/>
              </a:spcBef>
              <a:spcAft>
                <a:spcPts val="200"/>
              </a:spcAft>
              <a:buFont typeface="Franklin Gothic Book" panose="020B0503020102020204" pitchFamily="34" charset="0"/>
              <a:buNone/>
              <a:defRPr sz="1200" b="1" kern="1200" baseline="0">
                <a:solidFill>
                  <a:schemeClr val="tx2"/>
                </a:solidFill>
                <a:latin typeface="+mn-lt"/>
                <a:ea typeface="+mn-ea"/>
                <a:cs typeface="+mn-cs"/>
              </a:defRPr>
            </a:lvl9pPr>
          </a:lstStyle>
          <a:p>
            <a:pPr algn="ctr"/>
            <a:r>
              <a:rPr lang="en-US" smtClean="0"/>
              <a:t>Work</a:t>
            </a:r>
            <a:endParaRPr lang="en-US" dirty="0"/>
          </a:p>
        </p:txBody>
      </p:sp>
      <p:sp>
        <p:nvSpPr>
          <p:cNvPr id="11" name="Text Placeholder 4"/>
          <p:cNvSpPr txBox="1">
            <a:spLocks/>
          </p:cNvSpPr>
          <p:nvPr/>
        </p:nvSpPr>
        <p:spPr>
          <a:xfrm>
            <a:off x="4645025" y="1863789"/>
            <a:ext cx="4041775" cy="639762"/>
          </a:xfrm>
          <a:prstGeom prst="rect">
            <a:avLst/>
          </a:prstGeom>
        </p:spPr>
        <p:txBody>
          <a:bodyPr vert="horz" lIns="91440" tIns="45720" rIns="91440" bIns="45720" rtlCol="0" anchor="b">
            <a:normAutofit/>
          </a:bodyPr>
          <a:lstStyle>
            <a:lvl1pPr marL="0" indent="0" algn="l" defTabSz="685800" rtl="0" eaLnBrk="1" latinLnBrk="0" hangingPunct="1">
              <a:lnSpc>
                <a:spcPct val="84000"/>
              </a:lnSpc>
              <a:spcBef>
                <a:spcPts val="0"/>
              </a:spcBef>
              <a:spcAft>
                <a:spcPts val="0"/>
              </a:spcAft>
              <a:buFont typeface="Franklin Gothic Book" panose="020B0503020102020204" pitchFamily="34" charset="0"/>
              <a:buNone/>
              <a:defRPr sz="2400" b="0" kern="1200" baseline="0">
                <a:solidFill>
                  <a:schemeClr val="tx2"/>
                </a:solidFill>
                <a:latin typeface="+mn-lt"/>
                <a:ea typeface="+mn-ea"/>
                <a:cs typeface="+mn-cs"/>
              </a:defRPr>
            </a:lvl1pPr>
            <a:lvl2pPr marL="342900" indent="0" algn="l" defTabSz="685800" rtl="0" eaLnBrk="1" latinLnBrk="0" hangingPunct="1">
              <a:lnSpc>
                <a:spcPct val="94000"/>
              </a:lnSpc>
              <a:spcBef>
                <a:spcPts val="500"/>
              </a:spcBef>
              <a:spcAft>
                <a:spcPts val="200"/>
              </a:spcAft>
              <a:buFont typeface="Franklin Gothic Book" panose="020B0503020102020204" pitchFamily="34" charset="0"/>
              <a:buNone/>
              <a:defRPr sz="1500" b="1" i="1" kern="1200" baseline="0">
                <a:solidFill>
                  <a:schemeClr val="tx2"/>
                </a:solidFill>
                <a:latin typeface="+mn-lt"/>
                <a:ea typeface="+mn-ea"/>
                <a:cs typeface="+mn-cs"/>
              </a:defRPr>
            </a:lvl2pPr>
            <a:lvl3pPr marL="685800" indent="0" algn="l" defTabSz="685800" rtl="0" eaLnBrk="1" latinLnBrk="0" hangingPunct="1">
              <a:lnSpc>
                <a:spcPct val="94000"/>
              </a:lnSpc>
              <a:spcBef>
                <a:spcPts val="500"/>
              </a:spcBef>
              <a:spcAft>
                <a:spcPts val="200"/>
              </a:spcAft>
              <a:buFont typeface="Franklin Gothic Book" panose="020B0503020102020204" pitchFamily="34" charset="0"/>
              <a:buNone/>
              <a:defRPr sz="1350" b="1" kern="1200" baseline="0">
                <a:solidFill>
                  <a:schemeClr val="tx2"/>
                </a:solidFill>
                <a:latin typeface="+mn-lt"/>
                <a:ea typeface="+mn-ea"/>
                <a:cs typeface="+mn-cs"/>
              </a:defRPr>
            </a:lvl3pPr>
            <a:lvl4pPr marL="1028700" indent="0" algn="l" defTabSz="685800" rtl="0" eaLnBrk="1" latinLnBrk="0" hangingPunct="1">
              <a:lnSpc>
                <a:spcPct val="94000"/>
              </a:lnSpc>
              <a:spcBef>
                <a:spcPts val="500"/>
              </a:spcBef>
              <a:spcAft>
                <a:spcPts val="200"/>
              </a:spcAft>
              <a:buFont typeface="Franklin Gothic Book" panose="020B0503020102020204" pitchFamily="34" charset="0"/>
              <a:buNone/>
              <a:defRPr sz="1200" b="1" i="1" kern="1200" baseline="0">
                <a:solidFill>
                  <a:schemeClr val="tx2"/>
                </a:solidFill>
                <a:latin typeface="+mn-lt"/>
                <a:ea typeface="+mn-ea"/>
                <a:cs typeface="+mn-cs"/>
              </a:defRPr>
            </a:lvl4pPr>
            <a:lvl5pPr marL="1371600" indent="0" algn="l" defTabSz="685800" rtl="0" eaLnBrk="1" latinLnBrk="0" hangingPunct="1">
              <a:lnSpc>
                <a:spcPct val="94000"/>
              </a:lnSpc>
              <a:spcBef>
                <a:spcPts val="500"/>
              </a:spcBef>
              <a:spcAft>
                <a:spcPts val="200"/>
              </a:spcAft>
              <a:buFont typeface="Franklin Gothic Book" panose="020B0503020102020204" pitchFamily="34" charset="0"/>
              <a:buNone/>
              <a:defRPr sz="1200" b="1" kern="1200" baseline="0">
                <a:solidFill>
                  <a:schemeClr val="tx2"/>
                </a:solidFill>
                <a:latin typeface="+mn-lt"/>
                <a:ea typeface="+mn-ea"/>
                <a:cs typeface="+mn-cs"/>
              </a:defRPr>
            </a:lvl5pPr>
            <a:lvl6pPr marL="1714500" indent="0" algn="l" defTabSz="685800" rtl="0" eaLnBrk="1" latinLnBrk="0" hangingPunct="1">
              <a:lnSpc>
                <a:spcPct val="94000"/>
              </a:lnSpc>
              <a:spcBef>
                <a:spcPts val="500"/>
              </a:spcBef>
              <a:spcAft>
                <a:spcPts val="200"/>
              </a:spcAft>
              <a:buFont typeface="Franklin Gothic Book" panose="020B0503020102020204" pitchFamily="34" charset="0"/>
              <a:buNone/>
              <a:defRPr sz="1200" b="1" i="1" kern="1200" baseline="0">
                <a:solidFill>
                  <a:schemeClr val="tx2"/>
                </a:solidFill>
                <a:latin typeface="+mn-lt"/>
                <a:ea typeface="+mn-ea"/>
                <a:cs typeface="+mn-cs"/>
              </a:defRPr>
            </a:lvl6pPr>
            <a:lvl7pPr marL="2057400" indent="0" algn="l" defTabSz="685800" rtl="0" eaLnBrk="1" latinLnBrk="0" hangingPunct="1">
              <a:lnSpc>
                <a:spcPct val="94000"/>
              </a:lnSpc>
              <a:spcBef>
                <a:spcPts val="500"/>
              </a:spcBef>
              <a:spcAft>
                <a:spcPts val="200"/>
              </a:spcAft>
              <a:buFont typeface="Franklin Gothic Book" panose="020B0503020102020204" pitchFamily="34" charset="0"/>
              <a:buNone/>
              <a:defRPr sz="1200" b="1" kern="1200" baseline="0">
                <a:solidFill>
                  <a:schemeClr val="tx2"/>
                </a:solidFill>
                <a:latin typeface="+mn-lt"/>
                <a:ea typeface="+mn-ea"/>
                <a:cs typeface="+mn-cs"/>
              </a:defRPr>
            </a:lvl7pPr>
            <a:lvl8pPr marL="2400300" indent="0" algn="l" defTabSz="685800" rtl="0" eaLnBrk="1" latinLnBrk="0" hangingPunct="1">
              <a:lnSpc>
                <a:spcPct val="94000"/>
              </a:lnSpc>
              <a:spcBef>
                <a:spcPts val="500"/>
              </a:spcBef>
              <a:spcAft>
                <a:spcPts val="200"/>
              </a:spcAft>
              <a:buFont typeface="Franklin Gothic Book" panose="020B0503020102020204" pitchFamily="34" charset="0"/>
              <a:buNone/>
              <a:defRPr sz="1200" b="1" i="1" kern="1200" baseline="0">
                <a:solidFill>
                  <a:schemeClr val="tx2"/>
                </a:solidFill>
                <a:latin typeface="+mn-lt"/>
                <a:ea typeface="+mn-ea"/>
                <a:cs typeface="+mn-cs"/>
              </a:defRPr>
            </a:lvl8pPr>
            <a:lvl9pPr marL="2743200" indent="0" algn="l" defTabSz="685800" rtl="0" eaLnBrk="1" latinLnBrk="0" hangingPunct="1">
              <a:lnSpc>
                <a:spcPct val="94000"/>
              </a:lnSpc>
              <a:spcBef>
                <a:spcPts val="500"/>
              </a:spcBef>
              <a:spcAft>
                <a:spcPts val="200"/>
              </a:spcAft>
              <a:buFont typeface="Franklin Gothic Book" panose="020B0503020102020204" pitchFamily="34" charset="0"/>
              <a:buNone/>
              <a:defRPr sz="1200" b="1" kern="1200" baseline="0">
                <a:solidFill>
                  <a:schemeClr val="tx2"/>
                </a:solidFill>
                <a:latin typeface="+mn-lt"/>
                <a:ea typeface="+mn-ea"/>
                <a:cs typeface="+mn-cs"/>
              </a:defRPr>
            </a:lvl9pPr>
          </a:lstStyle>
          <a:p>
            <a:pPr algn="ctr"/>
            <a:r>
              <a:rPr lang="en-US" smtClean="0"/>
              <a:t>Live</a:t>
            </a:r>
            <a:endParaRPr lang="en-US" dirty="0" smtClean="0"/>
          </a:p>
        </p:txBody>
      </p:sp>
      <p:sp>
        <p:nvSpPr>
          <p:cNvPr id="12" name="TextBox 11"/>
          <p:cNvSpPr txBox="1"/>
          <p:nvPr/>
        </p:nvSpPr>
        <p:spPr>
          <a:xfrm>
            <a:off x="905256" y="6554208"/>
            <a:ext cx="4160520" cy="215444"/>
          </a:xfrm>
          <a:prstGeom prst="rect">
            <a:avLst/>
          </a:prstGeom>
          <a:noFill/>
        </p:spPr>
        <p:txBody>
          <a:bodyPr wrap="square" rtlCol="0">
            <a:spAutoFit/>
          </a:bodyPr>
          <a:lstStyle/>
          <a:p>
            <a:r>
              <a:rPr lang="en-US" sz="800" dirty="0" smtClean="0"/>
              <a:t>Source: US Census Longitudinal Employer-Household Dynamics</a:t>
            </a:r>
            <a:endParaRPr lang="en-US" sz="800" dirty="0"/>
          </a:p>
        </p:txBody>
      </p:sp>
      <p:sp>
        <p:nvSpPr>
          <p:cNvPr id="6" name="Slide Number Placeholder 5"/>
          <p:cNvSpPr>
            <a:spLocks noGrp="1"/>
          </p:cNvSpPr>
          <p:nvPr>
            <p:ph type="sldNum" sz="quarter" idx="12"/>
          </p:nvPr>
        </p:nvSpPr>
        <p:spPr/>
        <p:txBody>
          <a:bodyPr/>
          <a:lstStyle/>
          <a:p>
            <a:fld id="{7A4D725F-C8CB-4678-934C-ECE470D3B84E}" type="slidenum">
              <a:rPr lang="en-US" smtClean="0"/>
              <a:t>51</a:t>
            </a:fld>
            <a:endParaRPr lang="en-US"/>
          </a:p>
        </p:txBody>
      </p:sp>
    </p:spTree>
    <p:extLst>
      <p:ext uri="{BB962C8B-B14F-4D97-AF65-F5344CB8AC3E}">
        <p14:creationId xmlns:p14="http://schemas.microsoft.com/office/powerpoint/2010/main" val="1898710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5227320"/>
            <a:ext cx="3505200" cy="1334924"/>
          </a:xfrm>
        </p:spPr>
        <p:txBody>
          <a:bodyPr>
            <a:normAutofit/>
          </a:bodyPr>
          <a:lstStyle/>
          <a:p>
            <a:r>
              <a:rPr lang="en-US" sz="4200" dirty="0" smtClean="0"/>
              <a:t>Transportation and land use</a:t>
            </a:r>
            <a:endParaRPr lang="en-US" sz="4200" dirty="0"/>
          </a:p>
        </p:txBody>
      </p:sp>
      <p:pic>
        <p:nvPicPr>
          <p:cNvPr id="12" name="Picture Placeholder 11"/>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225" t="139" r="51619" b="-139"/>
          <a:stretch/>
        </p:blipFill>
        <p:spPr/>
      </p:pic>
    </p:spTree>
    <p:extLst>
      <p:ext uri="{BB962C8B-B14F-4D97-AF65-F5344CB8AC3E}">
        <p14:creationId xmlns:p14="http://schemas.microsoft.com/office/powerpoint/2010/main" val="1544840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521208"/>
            <a:ext cx="7200900" cy="1485900"/>
          </a:xfrm>
        </p:spPr>
        <p:txBody>
          <a:bodyPr>
            <a:normAutofit fontScale="90000"/>
          </a:bodyPr>
          <a:lstStyle/>
          <a:p>
            <a:r>
              <a:rPr lang="en-US" dirty="0" smtClean="0"/>
              <a:t>Connectivity, mobility options, mixed-use support opportunity for all</a:t>
            </a:r>
            <a:endParaRPr lang="en-US" dirty="0"/>
          </a:p>
        </p:txBody>
      </p:sp>
      <p:pic>
        <p:nvPicPr>
          <p:cNvPr id="4" name="Picture 2" descr="H:\For Council\CDO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1952" y="2258568"/>
            <a:ext cx="6025896" cy="4017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7A4D725F-C8CB-4678-934C-ECE470D3B84E}" type="slidenum">
              <a:rPr lang="en-US" smtClean="0"/>
              <a:t>53</a:t>
            </a:fld>
            <a:endParaRPr lang="en-US"/>
          </a:p>
        </p:txBody>
      </p:sp>
    </p:spTree>
    <p:extLst>
      <p:ext uri="{BB962C8B-B14F-4D97-AF65-F5344CB8AC3E}">
        <p14:creationId xmlns:p14="http://schemas.microsoft.com/office/powerpoint/2010/main" val="37397664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41300"/>
            <a:ext cx="7338060" cy="1485900"/>
          </a:xfrm>
        </p:spPr>
        <p:txBody>
          <a:bodyPr>
            <a:normAutofit fontScale="90000"/>
          </a:bodyPr>
          <a:lstStyle/>
          <a:p>
            <a:r>
              <a:rPr lang="en-US" sz="4000" dirty="0" smtClean="0"/>
              <a:t>Travel demand increasing rapidly as region grows and economy rebounds</a:t>
            </a:r>
            <a:endParaRPr lang="en-US" sz="4000" dirty="0"/>
          </a:p>
        </p:txBody>
      </p:sp>
      <p:sp>
        <p:nvSpPr>
          <p:cNvPr id="3" name="Content Placeholder 2"/>
          <p:cNvSpPr>
            <a:spLocks noGrp="1"/>
          </p:cNvSpPr>
          <p:nvPr>
            <p:ph sz="half" idx="1"/>
          </p:nvPr>
        </p:nvSpPr>
        <p:spPr/>
        <p:txBody>
          <a:bodyPr/>
          <a:lstStyle/>
          <a:p>
            <a:endParaRPr lang="en-US"/>
          </a:p>
        </p:txBody>
      </p:sp>
      <p:sp>
        <p:nvSpPr>
          <p:cNvPr id="10" name="TextBox 9"/>
          <p:cNvSpPr txBox="1"/>
          <p:nvPr/>
        </p:nvSpPr>
        <p:spPr>
          <a:xfrm>
            <a:off x="2205465" y="6042013"/>
            <a:ext cx="766335" cy="369332"/>
          </a:xfrm>
          <a:prstGeom prst="rect">
            <a:avLst/>
          </a:prstGeom>
          <a:noFill/>
        </p:spPr>
        <p:txBody>
          <a:bodyPr wrap="square" rtlCol="0">
            <a:spAutoFit/>
          </a:bodyPr>
          <a:lstStyle/>
          <a:p>
            <a:pPr fontAlgn="base">
              <a:spcBef>
                <a:spcPct val="0"/>
              </a:spcBef>
              <a:spcAft>
                <a:spcPct val="0"/>
              </a:spcAft>
            </a:pPr>
            <a:r>
              <a:rPr lang="en-US" dirty="0" smtClean="0">
                <a:solidFill>
                  <a:srgbClr val="000000"/>
                </a:solidFill>
              </a:rPr>
              <a:t>2011</a:t>
            </a:r>
            <a:endParaRPr lang="en-US" dirty="0">
              <a:solidFill>
                <a:srgbClr val="000000"/>
              </a:solidFill>
            </a:endParaRPr>
          </a:p>
        </p:txBody>
      </p:sp>
      <p:sp>
        <p:nvSpPr>
          <p:cNvPr id="11" name="TextBox 10"/>
          <p:cNvSpPr txBox="1"/>
          <p:nvPr/>
        </p:nvSpPr>
        <p:spPr>
          <a:xfrm>
            <a:off x="6418902" y="6044117"/>
            <a:ext cx="836477"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2015</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0353" t="9616" r="22679"/>
          <a:stretch/>
        </p:blipFill>
        <p:spPr bwMode="auto">
          <a:xfrm>
            <a:off x="797753" y="1641855"/>
            <a:ext cx="3657309" cy="4351945"/>
          </a:xfrm>
          <a:prstGeom prst="rect">
            <a:avLst/>
          </a:prstGeom>
          <a:ln>
            <a:noFill/>
          </a:ln>
          <a:extLst>
            <a:ext uri="{53640926-AAD7-44D8-BBD7-CCE9431645EC}">
              <a14:shadowObscured xmlns:a14="http://schemas.microsoft.com/office/drawing/2010/main"/>
            </a:ext>
          </a:extLst>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0032" t="7479" r="21688"/>
          <a:stretch/>
        </p:blipFill>
        <p:spPr bwMode="auto">
          <a:xfrm>
            <a:off x="5226968" y="1641855"/>
            <a:ext cx="3655216" cy="4351945"/>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1019112" y="6398636"/>
            <a:ext cx="3364881" cy="276999"/>
          </a:xfrm>
          <a:prstGeom prst="rect">
            <a:avLst/>
          </a:prstGeom>
          <a:noFill/>
        </p:spPr>
        <p:txBody>
          <a:bodyPr wrap="square" rtlCol="0">
            <a:spAutoFit/>
          </a:bodyPr>
          <a:lstStyle/>
          <a:p>
            <a:r>
              <a:rPr lang="en-US" sz="1200" dirty="0" smtClean="0"/>
              <a:t>*INRIX data for every Tues, Wed, Thurs in April</a:t>
            </a:r>
            <a:endParaRPr lang="en-US" sz="1200" dirty="0"/>
          </a:p>
        </p:txBody>
      </p:sp>
      <p:sp>
        <p:nvSpPr>
          <p:cNvPr id="5" name="Slide Number Placeholder 4"/>
          <p:cNvSpPr>
            <a:spLocks noGrp="1"/>
          </p:cNvSpPr>
          <p:nvPr>
            <p:ph type="sldNum" sz="quarter" idx="12"/>
          </p:nvPr>
        </p:nvSpPr>
        <p:spPr/>
        <p:txBody>
          <a:bodyPr/>
          <a:lstStyle/>
          <a:p>
            <a:fld id="{7A4D725F-C8CB-4678-934C-ECE470D3B84E}" type="slidenum">
              <a:rPr lang="en-US" smtClean="0"/>
              <a:t>54</a:t>
            </a:fld>
            <a:endParaRPr lang="en-US"/>
          </a:p>
        </p:txBody>
      </p:sp>
    </p:spTree>
    <p:extLst>
      <p:ext uri="{BB962C8B-B14F-4D97-AF65-F5344CB8AC3E}">
        <p14:creationId xmlns:p14="http://schemas.microsoft.com/office/powerpoint/2010/main" val="4003768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32" y="322123"/>
            <a:ext cx="7200900" cy="1485900"/>
          </a:xfrm>
        </p:spPr>
        <p:txBody>
          <a:bodyPr>
            <a:normAutofit fontScale="90000"/>
          </a:bodyPr>
          <a:lstStyle/>
          <a:p>
            <a:r>
              <a:rPr lang="en-US" sz="4000" dirty="0" smtClean="0"/>
              <a:t>How will Charlotte accommodate growth and promote opportunity?</a:t>
            </a:r>
            <a:endParaRPr lang="en-US" sz="4000" dirty="0"/>
          </a:p>
        </p:txBody>
      </p:sp>
      <p:pic>
        <p:nvPicPr>
          <p:cNvPr id="5"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8158" y="1801368"/>
            <a:ext cx="4332325" cy="45780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939583" y="1823377"/>
            <a:ext cx="3112355" cy="3507720"/>
            <a:chOff x="5945547" y="2573185"/>
            <a:chExt cx="3112355" cy="3507720"/>
          </a:xfrm>
        </p:grpSpPr>
        <p:pic>
          <p:nvPicPr>
            <p:cNvPr id="7" name="Picture 4" descr="C:\Users\mkinnamon\AppData\Local\Microsoft\Windows\Temporary Internet Files\Content.IE5\49BVFUR4\Green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936" y="2573185"/>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29400" y="2647980"/>
              <a:ext cx="1752600" cy="461665"/>
            </a:xfrm>
            <a:prstGeom prst="rect">
              <a:avLst/>
            </a:prstGeom>
            <a:noFill/>
          </p:spPr>
          <p:txBody>
            <a:bodyPr wrap="square" rtlCol="0">
              <a:spAutoFit/>
            </a:bodyPr>
            <a:lstStyle/>
            <a:p>
              <a:r>
                <a:rPr lang="en-US" sz="2400" dirty="0" smtClean="0"/>
                <a:t>Capacity</a:t>
              </a:r>
            </a:p>
          </p:txBody>
        </p:sp>
        <p:sp>
          <p:nvSpPr>
            <p:cNvPr id="9" name="TextBox 8"/>
            <p:cNvSpPr txBox="1"/>
            <p:nvPr/>
          </p:nvSpPr>
          <p:spPr>
            <a:xfrm>
              <a:off x="6619461" y="4495800"/>
              <a:ext cx="1752600" cy="461665"/>
            </a:xfrm>
            <a:prstGeom prst="rect">
              <a:avLst/>
            </a:prstGeom>
            <a:noFill/>
          </p:spPr>
          <p:txBody>
            <a:bodyPr wrap="square" rtlCol="0">
              <a:spAutoFit/>
            </a:bodyPr>
            <a:lstStyle/>
            <a:p>
              <a:r>
                <a:rPr lang="en-US" sz="2400" dirty="0" smtClean="0"/>
                <a:t>Transit</a:t>
              </a:r>
            </a:p>
          </p:txBody>
        </p:sp>
        <p:sp>
          <p:nvSpPr>
            <p:cNvPr id="10" name="TextBox 9"/>
            <p:cNvSpPr txBox="1"/>
            <p:nvPr/>
          </p:nvSpPr>
          <p:spPr>
            <a:xfrm>
              <a:off x="6612995" y="5249908"/>
              <a:ext cx="2444907" cy="830997"/>
            </a:xfrm>
            <a:prstGeom prst="rect">
              <a:avLst/>
            </a:prstGeom>
            <a:noFill/>
          </p:spPr>
          <p:txBody>
            <a:bodyPr wrap="square" rtlCol="0">
              <a:spAutoFit/>
            </a:bodyPr>
            <a:lstStyle/>
            <a:p>
              <a:r>
                <a:rPr lang="en-US" sz="2400" dirty="0" smtClean="0"/>
                <a:t>Other Travel Choices</a:t>
              </a:r>
            </a:p>
          </p:txBody>
        </p:sp>
        <p:sp>
          <p:nvSpPr>
            <p:cNvPr id="11" name="TextBox 10"/>
            <p:cNvSpPr txBox="1"/>
            <p:nvPr/>
          </p:nvSpPr>
          <p:spPr>
            <a:xfrm>
              <a:off x="6629400" y="3306671"/>
              <a:ext cx="1981201" cy="830997"/>
            </a:xfrm>
            <a:prstGeom prst="rect">
              <a:avLst/>
            </a:prstGeom>
            <a:noFill/>
          </p:spPr>
          <p:txBody>
            <a:bodyPr wrap="square" rtlCol="0">
              <a:spAutoFit/>
            </a:bodyPr>
            <a:lstStyle/>
            <a:p>
              <a:r>
                <a:rPr lang="en-US" sz="2400" dirty="0" smtClean="0"/>
                <a:t>Smart Land-Use</a:t>
              </a:r>
            </a:p>
          </p:txBody>
        </p:sp>
        <p:pic>
          <p:nvPicPr>
            <p:cNvPr id="12" name="Picture 4" descr="C:\Users\mkinnamon\AppData\Local\Microsoft\Windows\Temporary Internet Files\Content.IE5\49BVFUR4\Green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547" y="349357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mkinnamon\AppData\Local\Microsoft\Windows\Temporary Internet Files\Content.IE5\49BVFUR4\Green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936" y="443547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mkinnamon\AppData\Local\Microsoft\Windows\Temporary Internet Files\Content.IE5\49BVFUR4\Green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936" y="5436807"/>
              <a:ext cx="457200" cy="45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4" descr="C:\Users\mkinnamon\AppData\Local\Microsoft\Windows\Temporary Internet Files\Content.IE5\49BVFUR4\Green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583" y="5644071"/>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623436" y="5529876"/>
            <a:ext cx="1752600" cy="830997"/>
          </a:xfrm>
          <a:prstGeom prst="rect">
            <a:avLst/>
          </a:prstGeom>
          <a:noFill/>
        </p:spPr>
        <p:txBody>
          <a:bodyPr wrap="square" rtlCol="0">
            <a:spAutoFit/>
          </a:bodyPr>
          <a:lstStyle/>
          <a:p>
            <a:r>
              <a:rPr lang="en-US" sz="2400" dirty="0" smtClean="0"/>
              <a:t>Smart City Innovations</a:t>
            </a:r>
          </a:p>
        </p:txBody>
      </p:sp>
      <p:sp>
        <p:nvSpPr>
          <p:cNvPr id="6" name="Slide Number Placeholder 5"/>
          <p:cNvSpPr>
            <a:spLocks noGrp="1"/>
          </p:cNvSpPr>
          <p:nvPr>
            <p:ph type="sldNum" sz="quarter" idx="12"/>
          </p:nvPr>
        </p:nvSpPr>
        <p:spPr/>
        <p:txBody>
          <a:bodyPr/>
          <a:lstStyle/>
          <a:p>
            <a:fld id="{7A4D725F-C8CB-4678-934C-ECE470D3B84E}" type="slidenum">
              <a:rPr lang="en-US" smtClean="0"/>
              <a:t>55</a:t>
            </a:fld>
            <a:endParaRPr lang="en-US"/>
          </a:p>
        </p:txBody>
      </p:sp>
    </p:spTree>
    <p:extLst>
      <p:ext uri="{BB962C8B-B14F-4D97-AF65-F5344CB8AC3E}">
        <p14:creationId xmlns:p14="http://schemas.microsoft.com/office/powerpoint/2010/main" val="133453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4396" r="14396"/>
          <a:stretch>
            <a:fillRect/>
          </a:stretch>
        </p:blipFill>
        <p:spPr>
          <a:xfrm>
            <a:off x="4149090" y="-9143"/>
            <a:ext cx="4994910" cy="6857999"/>
          </a:xfrm>
        </p:spPr>
      </p:pic>
      <p:sp>
        <p:nvSpPr>
          <p:cNvPr id="6" name="Title 1"/>
          <p:cNvSpPr txBox="1">
            <a:spLocks/>
          </p:cNvSpPr>
          <p:nvPr/>
        </p:nvSpPr>
        <p:spPr>
          <a:xfrm>
            <a:off x="542925" y="3922876"/>
            <a:ext cx="2891790" cy="1350164"/>
          </a:xfrm>
          <a:prstGeom prst="rect">
            <a:avLst/>
          </a:prstGeom>
        </p:spPr>
        <p:txBody>
          <a:bodyPr vert="horz" lIns="91440" tIns="45720" rIns="91440" bIns="45720" rtlCol="0" anchor="t">
            <a:normAutofit fontScale="90000" lnSpcReduction="20000"/>
          </a:bodyPr>
          <a:lstStyle>
            <a:lvl1pPr algn="l" defTabSz="685800" rtl="0" eaLnBrk="1" latinLnBrk="0" hangingPunct="1">
              <a:lnSpc>
                <a:spcPct val="84000"/>
              </a:lnSpc>
              <a:spcBef>
                <a:spcPct val="0"/>
              </a:spcBef>
              <a:buNone/>
              <a:defRPr sz="4400" kern="1200" baseline="0">
                <a:solidFill>
                  <a:schemeClr val="tx2"/>
                </a:solidFill>
                <a:latin typeface="+mj-lt"/>
                <a:ea typeface="+mj-ea"/>
                <a:cs typeface="+mj-cs"/>
              </a:defRPr>
            </a:lvl1pPr>
          </a:lstStyle>
          <a:p>
            <a:r>
              <a:rPr lang="en-US" smtClean="0"/>
              <a:t>Engagement and youth programs</a:t>
            </a:r>
            <a:endParaRPr lang="en-US" dirty="0"/>
          </a:p>
        </p:txBody>
      </p:sp>
    </p:spTree>
    <p:extLst>
      <p:ext uri="{BB962C8B-B14F-4D97-AF65-F5344CB8AC3E}">
        <p14:creationId xmlns:p14="http://schemas.microsoft.com/office/powerpoint/2010/main" val="2939635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84632"/>
            <a:ext cx="7200900" cy="1485900"/>
          </a:xfrm>
        </p:spPr>
        <p:txBody>
          <a:bodyPr>
            <a:normAutofit fontScale="90000"/>
          </a:bodyPr>
          <a:lstStyle/>
          <a:p>
            <a:r>
              <a:rPr lang="en-US" dirty="0" smtClean="0"/>
              <a:t>Engagement programs connect and empower neighborhoods</a:t>
            </a:r>
            <a:endParaRPr lang="en-US" dirty="0"/>
          </a:p>
        </p:txBody>
      </p:sp>
      <p:sp>
        <p:nvSpPr>
          <p:cNvPr id="5" name="TextBox 14"/>
          <p:cNvSpPr txBox="1">
            <a:spLocks noChangeArrowheads="1"/>
          </p:cNvSpPr>
          <p:nvPr/>
        </p:nvSpPr>
        <p:spPr bwMode="auto">
          <a:xfrm>
            <a:off x="807381" y="2192147"/>
            <a:ext cx="3263900" cy="451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defRPr/>
            </a:pPr>
            <a:r>
              <a:rPr lang="en-US" altLang="en-US" sz="1750" dirty="0" smtClean="0">
                <a:latin typeface="+mn-lt"/>
              </a:rPr>
              <a:t>Neighborhood Board Retreats</a:t>
            </a:r>
          </a:p>
          <a:p>
            <a:pPr algn="ctr" eaLnBrk="1" hangingPunct="1">
              <a:defRPr/>
            </a:pPr>
            <a:endParaRPr lang="en-US" altLang="en-US" sz="1200" dirty="0" smtClean="0">
              <a:latin typeface="+mn-lt"/>
            </a:endParaRPr>
          </a:p>
          <a:p>
            <a:pPr algn="ctr" eaLnBrk="1" hangingPunct="1">
              <a:defRPr/>
            </a:pPr>
            <a:r>
              <a:rPr lang="en-US" altLang="en-US" sz="1750" dirty="0" smtClean="0">
                <a:latin typeface="+mn-lt"/>
              </a:rPr>
              <a:t>Technical Training  (“How-To”)</a:t>
            </a:r>
          </a:p>
          <a:p>
            <a:pPr algn="ctr" eaLnBrk="1" hangingPunct="1">
              <a:defRPr/>
            </a:pPr>
            <a:endParaRPr lang="en-US" altLang="en-US" sz="1200" dirty="0" smtClean="0">
              <a:latin typeface="+mn-lt"/>
            </a:endParaRPr>
          </a:p>
          <a:p>
            <a:pPr algn="ctr" eaLnBrk="1" hangingPunct="1">
              <a:defRPr/>
            </a:pPr>
            <a:r>
              <a:rPr lang="en-US" altLang="en-US" sz="1750" dirty="0">
                <a:latin typeface="+mn-lt"/>
              </a:rPr>
              <a:t>Neighborhood Matching </a:t>
            </a:r>
            <a:r>
              <a:rPr lang="en-US" altLang="en-US" sz="1750" dirty="0" smtClean="0">
                <a:latin typeface="+mn-lt"/>
              </a:rPr>
              <a:t>Grants</a:t>
            </a:r>
          </a:p>
          <a:p>
            <a:pPr algn="ctr" eaLnBrk="1" hangingPunct="1">
              <a:defRPr/>
            </a:pPr>
            <a:endParaRPr lang="en-US" altLang="en-US" sz="1200" dirty="0">
              <a:latin typeface="+mn-lt"/>
            </a:endParaRPr>
          </a:p>
          <a:p>
            <a:pPr algn="ctr" eaLnBrk="1" hangingPunct="1">
              <a:defRPr/>
            </a:pPr>
            <a:r>
              <a:rPr lang="en-US" altLang="en-US" sz="1750" dirty="0">
                <a:latin typeface="+mn-lt"/>
              </a:rPr>
              <a:t>Keep Charlotte Beautiful</a:t>
            </a:r>
          </a:p>
          <a:p>
            <a:pPr algn="ctr" eaLnBrk="1" hangingPunct="1">
              <a:defRPr/>
            </a:pPr>
            <a:endParaRPr lang="en-US" altLang="en-US" sz="1200" dirty="0" smtClean="0">
              <a:latin typeface="+mn-lt"/>
            </a:endParaRPr>
          </a:p>
          <a:p>
            <a:pPr algn="ctr" eaLnBrk="1" hangingPunct="1">
              <a:defRPr/>
            </a:pPr>
            <a:r>
              <a:rPr lang="en-US" altLang="en-US" sz="1750" dirty="0" smtClean="0">
                <a:latin typeface="+mn-lt"/>
              </a:rPr>
              <a:t>Neighborhood-School Partnerships</a:t>
            </a:r>
          </a:p>
          <a:p>
            <a:pPr algn="ctr" eaLnBrk="1" hangingPunct="1">
              <a:defRPr/>
            </a:pPr>
            <a:endParaRPr lang="en-US" altLang="en-US" sz="1200" dirty="0" smtClean="0">
              <a:latin typeface="+mn-lt"/>
            </a:endParaRPr>
          </a:p>
          <a:p>
            <a:pPr algn="ctr" eaLnBrk="1" hangingPunct="1">
              <a:defRPr/>
            </a:pPr>
            <a:r>
              <a:rPr lang="en-US" altLang="en-US" sz="1750" dirty="0" smtClean="0">
                <a:latin typeface="+mn-lt"/>
              </a:rPr>
              <a:t>Neighborhood </a:t>
            </a:r>
            <a:endParaRPr lang="en-US" altLang="en-US" sz="1750" dirty="0">
              <a:latin typeface="+mn-lt"/>
            </a:endParaRPr>
          </a:p>
          <a:p>
            <a:pPr algn="ctr" eaLnBrk="1" hangingPunct="1">
              <a:defRPr/>
            </a:pPr>
            <a:r>
              <a:rPr lang="en-US" altLang="en-US" sz="1750" dirty="0">
                <a:latin typeface="+mn-lt"/>
              </a:rPr>
              <a:t>Leadership </a:t>
            </a:r>
            <a:r>
              <a:rPr lang="en-US" altLang="en-US" sz="1750" dirty="0" smtClean="0">
                <a:latin typeface="+mn-lt"/>
              </a:rPr>
              <a:t>Academy</a:t>
            </a:r>
          </a:p>
          <a:p>
            <a:pPr algn="ctr" eaLnBrk="1" hangingPunct="1">
              <a:defRPr/>
            </a:pPr>
            <a:endParaRPr lang="en-US" altLang="en-US" sz="1750" dirty="0">
              <a:latin typeface="+mn-lt"/>
            </a:endParaRPr>
          </a:p>
          <a:p>
            <a:pPr algn="ctr" eaLnBrk="1" hangingPunct="1">
              <a:defRPr/>
            </a:pPr>
            <a:r>
              <a:rPr lang="en-US" altLang="en-US" sz="1750" dirty="0" smtClean="0">
                <a:latin typeface="+mn-lt"/>
              </a:rPr>
              <a:t>Neighborhood Advocates</a:t>
            </a:r>
          </a:p>
          <a:p>
            <a:pPr algn="ctr" eaLnBrk="1" hangingPunct="1">
              <a:defRPr/>
            </a:pPr>
            <a:endParaRPr lang="en-US" altLang="en-US" sz="1750" dirty="0">
              <a:latin typeface="+mn-lt"/>
            </a:endParaRPr>
          </a:p>
          <a:p>
            <a:pPr algn="ctr" eaLnBrk="1" hangingPunct="1">
              <a:defRPr/>
            </a:pPr>
            <a:r>
              <a:rPr lang="en-US" altLang="en-US" sz="1750" dirty="0" smtClean="0">
                <a:latin typeface="+mn-lt"/>
              </a:rPr>
              <a:t>Need A Speaker?</a:t>
            </a:r>
            <a:endParaRPr lang="en-US" altLang="en-US" sz="1750" dirty="0">
              <a:latin typeface="+mn-lt"/>
            </a:endParaRPr>
          </a:p>
          <a:p>
            <a:pPr algn="ctr" eaLnBrk="1" hangingPunct="1">
              <a:defRPr/>
            </a:pPr>
            <a:endParaRPr lang="en-US" altLang="en-US" sz="1750" dirty="0" smtClean="0"/>
          </a:p>
        </p:txBody>
      </p:sp>
      <p:sp>
        <p:nvSpPr>
          <p:cNvPr id="6" name="Rectangle 5"/>
          <p:cNvSpPr/>
          <p:nvPr/>
        </p:nvSpPr>
        <p:spPr>
          <a:xfrm>
            <a:off x="5687274" y="2069993"/>
            <a:ext cx="1461499" cy="1461499"/>
          </a:xfrm>
          <a:prstGeom prst="rect">
            <a:avLst/>
          </a:prstGeom>
          <a:blipFill>
            <a:blip r:embed="rId2" cstate="print">
              <a:extLst>
                <a:ext uri="{28A0092B-C50C-407E-A947-70E740481C1C}">
                  <a14:useLocalDpi xmlns:a14="http://schemas.microsoft.com/office/drawing/2010/main" val="0"/>
                </a:ext>
              </a:extLst>
            </a:blip>
            <a:srcRect/>
            <a:stretch>
              <a:fillRect l="-22000" r="-2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Rectangle 6"/>
          <p:cNvSpPr/>
          <p:nvPr/>
        </p:nvSpPr>
        <p:spPr>
          <a:xfrm>
            <a:off x="7303266" y="2069993"/>
            <a:ext cx="1461499" cy="1461499"/>
          </a:xfrm>
          <a:prstGeom prst="rect">
            <a:avLst/>
          </a:prstGeom>
          <a:blipFill>
            <a:blip r:embed="rId3" cstate="print">
              <a:extLst>
                <a:ext uri="{28A0092B-C50C-407E-A947-70E740481C1C}">
                  <a14:useLocalDpi xmlns:a14="http://schemas.microsoft.com/office/drawing/2010/main" val="0"/>
                </a:ext>
              </a:extLst>
            </a:blip>
            <a:srcRect/>
            <a:stretch>
              <a:fillRect l="-15000" r="-1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Rectangle 7"/>
          <p:cNvSpPr/>
          <p:nvPr/>
        </p:nvSpPr>
        <p:spPr>
          <a:xfrm>
            <a:off x="4071620" y="2070100"/>
            <a:ext cx="1460500" cy="1460500"/>
          </a:xfrm>
          <a:prstGeom prst="rect">
            <a:avLst/>
          </a:prstGeom>
          <a:blipFill>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Rectangle 8"/>
          <p:cNvSpPr/>
          <p:nvPr/>
        </p:nvSpPr>
        <p:spPr>
          <a:xfrm>
            <a:off x="7303266" y="3628830"/>
            <a:ext cx="1461499" cy="1461499"/>
          </a:xfrm>
          <a:prstGeom prst="rect">
            <a:avLst/>
          </a:prstGeom>
          <a:blipFill>
            <a:blip r:embed="rId5">
              <a:extLst>
                <a:ext uri="{28A0092B-C50C-407E-A947-70E740481C1C}">
                  <a14:useLocalDpi xmlns:a14="http://schemas.microsoft.com/office/drawing/2010/main" val="0"/>
                </a:ext>
              </a:extLst>
            </a:blip>
            <a:srcRect/>
            <a:stretch>
              <a:fillRect t="-10000" b="-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p:cNvSpPr/>
          <p:nvPr/>
        </p:nvSpPr>
        <p:spPr>
          <a:xfrm>
            <a:off x="5687274" y="3619612"/>
            <a:ext cx="1461499" cy="1461499"/>
          </a:xfrm>
          <a:prstGeom prst="rect">
            <a:avLst/>
          </a:prstGeom>
          <a:blipFill>
            <a:blip r:embed="rId6"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Rectangle 10"/>
          <p:cNvSpPr/>
          <p:nvPr/>
        </p:nvSpPr>
        <p:spPr>
          <a:xfrm>
            <a:off x="5687274" y="5157523"/>
            <a:ext cx="1461499" cy="1461499"/>
          </a:xfrm>
          <a:prstGeom prst="rect">
            <a:avLst/>
          </a:prstGeom>
          <a:blipFill>
            <a:blip r:embed="rId7"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Rectangle 11"/>
          <p:cNvSpPr/>
          <p:nvPr/>
        </p:nvSpPr>
        <p:spPr>
          <a:xfrm>
            <a:off x="4071281" y="3612648"/>
            <a:ext cx="1461499" cy="1461499"/>
          </a:xfrm>
          <a:prstGeom prst="rect">
            <a:avLst/>
          </a:prstGeom>
          <a:blipFill>
            <a:blip r:embed="rId8" cstate="print">
              <a:extLst>
                <a:ext uri="{28A0092B-C50C-407E-A947-70E740481C1C}">
                  <a14:useLocalDpi xmlns:a14="http://schemas.microsoft.com/office/drawing/2010/main" val="0"/>
                </a:ext>
              </a:extLst>
            </a:blip>
            <a:srcRect/>
            <a:stretch>
              <a:fillRect l="-21000" r="-2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1620" y="5157788"/>
            <a:ext cx="1460500"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4408" y="5167313"/>
            <a:ext cx="1419225" cy="1425575"/>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7A4D725F-C8CB-4678-934C-ECE470D3B84E}" type="slidenum">
              <a:rPr lang="en-US" smtClean="0"/>
              <a:t>57</a:t>
            </a:fld>
            <a:endParaRPr lang="en-US"/>
          </a:p>
        </p:txBody>
      </p:sp>
    </p:spTree>
    <p:extLst>
      <p:ext uri="{BB962C8B-B14F-4D97-AF65-F5344CB8AC3E}">
        <p14:creationId xmlns:p14="http://schemas.microsoft.com/office/powerpoint/2010/main" val="41416027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02336"/>
            <a:ext cx="7200900" cy="1485900"/>
          </a:xfrm>
        </p:spPr>
        <p:txBody>
          <a:bodyPr>
            <a:normAutofit fontScale="90000"/>
          </a:bodyPr>
          <a:lstStyle/>
          <a:p>
            <a:r>
              <a:rPr lang="en-US" dirty="0" smtClean="0"/>
              <a:t>Youth employment and engagement support economic opportunity</a:t>
            </a:r>
            <a:endParaRPr lang="en-US" dirty="0"/>
          </a:p>
        </p:txBody>
      </p:sp>
      <p:sp>
        <p:nvSpPr>
          <p:cNvPr id="3" name="Content Placeholder 2"/>
          <p:cNvSpPr>
            <a:spLocks noGrp="1"/>
          </p:cNvSpPr>
          <p:nvPr>
            <p:ph sz="half" idx="1"/>
          </p:nvPr>
        </p:nvSpPr>
        <p:spPr/>
        <p:txBody>
          <a:bodyPr/>
          <a:lstStyle/>
          <a:p>
            <a:r>
              <a:rPr lang="en-US" dirty="0"/>
              <a:t>34% of youth </a:t>
            </a:r>
            <a:r>
              <a:rPr lang="en-US" dirty="0" smtClean="0"/>
              <a:t>aged </a:t>
            </a:r>
            <a:r>
              <a:rPr lang="en-US" dirty="0"/>
              <a:t>16-19 </a:t>
            </a:r>
            <a:r>
              <a:rPr lang="en-US" dirty="0" smtClean="0"/>
              <a:t>are </a:t>
            </a:r>
            <a:r>
              <a:rPr lang="en-US" dirty="0"/>
              <a:t>unemployed</a:t>
            </a:r>
          </a:p>
          <a:p>
            <a:r>
              <a:rPr lang="en-US" dirty="0" smtClean="0"/>
              <a:t>3,471 youth aged 16-17 are living in poverty</a:t>
            </a:r>
            <a:endParaRPr lang="en-US" dirty="0"/>
          </a:p>
        </p:txBody>
      </p:sp>
      <p:sp>
        <p:nvSpPr>
          <p:cNvPr id="4" name="Content Placeholder 3"/>
          <p:cNvSpPr>
            <a:spLocks noGrp="1"/>
          </p:cNvSpPr>
          <p:nvPr>
            <p:ph sz="half" idx="2"/>
          </p:nvPr>
        </p:nvSpPr>
        <p:spPr/>
        <p:txBody>
          <a:bodyPr/>
          <a:lstStyle/>
          <a:p>
            <a:pPr marL="0" indent="0">
              <a:buNone/>
            </a:pPr>
            <a:r>
              <a:rPr lang="en-US" dirty="0" smtClean="0"/>
              <a:t>In 2014, City of Charlotte youth programs supported:</a:t>
            </a:r>
          </a:p>
          <a:p>
            <a:r>
              <a:rPr lang="en-US" dirty="0" smtClean="0"/>
              <a:t>313 students in Mayor’s Youth Employment Program</a:t>
            </a:r>
          </a:p>
          <a:p>
            <a:r>
              <a:rPr lang="en-US" dirty="0" smtClean="0"/>
              <a:t>1,172 students employed with </a:t>
            </a:r>
            <a:r>
              <a:rPr lang="en-US" dirty="0" err="1" smtClean="0"/>
              <a:t>Carowinds</a:t>
            </a:r>
            <a:endParaRPr lang="en-US" dirty="0" smtClean="0"/>
          </a:p>
          <a:p>
            <a:r>
              <a:rPr lang="en-US" dirty="0" smtClean="0"/>
              <a:t>119 students participating on Youth Council</a:t>
            </a:r>
          </a:p>
          <a:p>
            <a:endParaRPr lang="en-US" dirty="0" smtClean="0"/>
          </a:p>
          <a:p>
            <a:endParaRPr lang="en-US" dirty="0"/>
          </a:p>
        </p:txBody>
      </p:sp>
      <p:pic>
        <p:nvPicPr>
          <p:cNvPr id="5" name="Content Placeholder 6" descr="MYEP%20Training%20Graduates.jpg"/>
          <p:cNvPicPr>
            <a:picLocks noChangeAspect="1"/>
          </p:cNvPicPr>
          <p:nvPr/>
        </p:nvPicPr>
        <p:blipFill>
          <a:blip r:embed="rId3" cstate="print"/>
          <a:stretch>
            <a:fillRect/>
          </a:stretch>
        </p:blipFill>
        <p:spPr>
          <a:xfrm>
            <a:off x="1133856" y="4008623"/>
            <a:ext cx="3375434" cy="2531576"/>
          </a:xfrm>
          <a:prstGeom prst="rect">
            <a:avLst/>
          </a:prstGeom>
          <a:ln>
            <a:noFill/>
          </a:ln>
          <a:effectLst>
            <a:softEdge rad="112500"/>
          </a:effectLst>
        </p:spPr>
      </p:pic>
      <p:sp>
        <p:nvSpPr>
          <p:cNvPr id="6" name="TextBox 5"/>
          <p:cNvSpPr txBox="1"/>
          <p:nvPr/>
        </p:nvSpPr>
        <p:spPr>
          <a:xfrm>
            <a:off x="4983480" y="6261600"/>
            <a:ext cx="4160520" cy="215444"/>
          </a:xfrm>
          <a:prstGeom prst="rect">
            <a:avLst/>
          </a:prstGeom>
          <a:noFill/>
        </p:spPr>
        <p:txBody>
          <a:bodyPr wrap="square" rtlCol="0">
            <a:spAutoFit/>
          </a:bodyPr>
          <a:lstStyle/>
          <a:p>
            <a:r>
              <a:rPr lang="en-US" sz="800" dirty="0" smtClean="0"/>
              <a:t>Sources: City of Charlotte; US Census American Community Survey 1-Year Estimates 2014</a:t>
            </a:r>
            <a:endParaRPr lang="en-US" sz="800" dirty="0"/>
          </a:p>
        </p:txBody>
      </p:sp>
      <p:sp>
        <p:nvSpPr>
          <p:cNvPr id="8" name="Slide Number Placeholder 7"/>
          <p:cNvSpPr>
            <a:spLocks noGrp="1"/>
          </p:cNvSpPr>
          <p:nvPr>
            <p:ph type="sldNum" sz="quarter" idx="12"/>
          </p:nvPr>
        </p:nvSpPr>
        <p:spPr/>
        <p:txBody>
          <a:bodyPr/>
          <a:lstStyle/>
          <a:p>
            <a:fld id="{7A4D725F-C8CB-4678-934C-ECE470D3B84E}" type="slidenum">
              <a:rPr lang="en-US" smtClean="0"/>
              <a:t>58</a:t>
            </a:fld>
            <a:endParaRPr lang="en-US"/>
          </a:p>
        </p:txBody>
      </p:sp>
    </p:spTree>
    <p:extLst>
      <p:ext uri="{BB962C8B-B14F-4D97-AF65-F5344CB8AC3E}">
        <p14:creationId xmlns:p14="http://schemas.microsoft.com/office/powerpoint/2010/main" val="4088982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556" y="484632"/>
            <a:ext cx="7200900" cy="1485900"/>
          </a:xfrm>
        </p:spPr>
        <p:txBody>
          <a:bodyPr>
            <a:normAutofit/>
          </a:bodyPr>
          <a:lstStyle/>
          <a:p>
            <a:r>
              <a:rPr lang="en-US" sz="3600" dirty="0" smtClean="0"/>
              <a:t>Out-of-school time programs support youth and working parents</a:t>
            </a:r>
            <a:endParaRPr lang="en-US" sz="3600" dirty="0"/>
          </a:p>
        </p:txBody>
      </p:sp>
      <p:sp>
        <p:nvSpPr>
          <p:cNvPr id="3" name="Content Placeholder 2"/>
          <p:cNvSpPr>
            <a:spLocks noGrp="1"/>
          </p:cNvSpPr>
          <p:nvPr>
            <p:ph sz="half" idx="1"/>
          </p:nvPr>
        </p:nvSpPr>
        <p:spPr/>
        <p:txBody>
          <a:bodyPr>
            <a:normAutofit fontScale="85000" lnSpcReduction="20000"/>
          </a:bodyPr>
          <a:lstStyle/>
          <a:p>
            <a:r>
              <a:rPr lang="en-US" dirty="0" smtClean="0"/>
              <a:t>30,900 school-age children in Mecklenburg County living in poverty</a:t>
            </a:r>
          </a:p>
          <a:p>
            <a:pPr marL="0" indent="0">
              <a:buNone/>
            </a:pPr>
            <a:endParaRPr lang="en-US" dirty="0" smtClean="0"/>
          </a:p>
          <a:p>
            <a:pPr marL="0" indent="0">
              <a:buNone/>
            </a:pPr>
            <a:r>
              <a:rPr lang="en-US" dirty="0" smtClean="0"/>
              <a:t>As of 2011 system scan:</a:t>
            </a:r>
          </a:p>
          <a:p>
            <a:r>
              <a:rPr lang="en-US" dirty="0"/>
              <a:t>Estimated 11,000 program slots for 4-5 days/week</a:t>
            </a:r>
          </a:p>
          <a:p>
            <a:r>
              <a:rPr lang="en-US" dirty="0" smtClean="0"/>
              <a:t>Approximately 1,500 children were on the waiting list for school-age child care subsidy</a:t>
            </a:r>
          </a:p>
          <a:p>
            <a:r>
              <a:rPr lang="en-US" dirty="0" smtClean="0"/>
              <a:t>Another 2,300 on waiting lists for other free and subsidized programs</a:t>
            </a:r>
          </a:p>
        </p:txBody>
      </p:sp>
      <p:sp>
        <p:nvSpPr>
          <p:cNvPr id="4" name="Content Placeholder 3"/>
          <p:cNvSpPr>
            <a:spLocks noGrp="1"/>
          </p:cNvSpPr>
          <p:nvPr>
            <p:ph sz="half" idx="2"/>
          </p:nvPr>
        </p:nvSpPr>
        <p:spPr/>
        <p:txBody>
          <a:bodyPr>
            <a:normAutofit fontScale="85000" lnSpcReduction="20000"/>
          </a:bodyPr>
          <a:lstStyle/>
          <a:p>
            <a:r>
              <a:rPr lang="en-US" dirty="0" smtClean="0"/>
              <a:t>In 2014, City of Charlotte funding sponsored 1,183 students in Out-of-School Time programs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230" y="3495294"/>
            <a:ext cx="3390900" cy="26289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05256" y="6261600"/>
            <a:ext cx="3982974" cy="338554"/>
          </a:xfrm>
          <a:prstGeom prst="rect">
            <a:avLst/>
          </a:prstGeom>
          <a:noFill/>
        </p:spPr>
        <p:txBody>
          <a:bodyPr wrap="square" rtlCol="0">
            <a:spAutoFit/>
          </a:bodyPr>
          <a:lstStyle/>
          <a:p>
            <a:r>
              <a:rPr lang="en-US" sz="800" dirty="0" smtClean="0"/>
              <a:t>Sources: City of Charlotte; The State of Out-of-School Time in Mecklenburg County 2011; US Census American Community Survey 1-Year Estimates 2014</a:t>
            </a:r>
            <a:endParaRPr lang="en-US" sz="800" dirty="0"/>
          </a:p>
        </p:txBody>
      </p:sp>
      <p:sp>
        <p:nvSpPr>
          <p:cNvPr id="7" name="Slide Number Placeholder 6"/>
          <p:cNvSpPr>
            <a:spLocks noGrp="1"/>
          </p:cNvSpPr>
          <p:nvPr>
            <p:ph type="sldNum" sz="quarter" idx="12"/>
          </p:nvPr>
        </p:nvSpPr>
        <p:spPr/>
        <p:txBody>
          <a:bodyPr/>
          <a:lstStyle/>
          <a:p>
            <a:fld id="{7A4D725F-C8CB-4678-934C-ECE470D3B84E}" type="slidenum">
              <a:rPr lang="en-US" smtClean="0"/>
              <a:t>59</a:t>
            </a:fld>
            <a:endParaRPr lang="en-US"/>
          </a:p>
        </p:txBody>
      </p:sp>
    </p:spTree>
    <p:extLst>
      <p:ext uri="{BB962C8B-B14F-4D97-AF65-F5344CB8AC3E}">
        <p14:creationId xmlns:p14="http://schemas.microsoft.com/office/powerpoint/2010/main" val="1710631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Newcomers to Charlotte are younger and highly educated</a:t>
            </a:r>
            <a:endParaRPr lang="en-US" dirty="0"/>
          </a:p>
        </p:txBody>
      </p:sp>
      <p:graphicFrame>
        <p:nvGraphicFramePr>
          <p:cNvPr id="4" name="Content Placeholder 7"/>
          <p:cNvGraphicFramePr>
            <a:graphicFrameLocks/>
          </p:cNvGraphicFramePr>
          <p:nvPr>
            <p:extLst>
              <p:ext uri="{D42A27DB-BD31-4B8C-83A1-F6EECF244321}">
                <p14:modId xmlns:p14="http://schemas.microsoft.com/office/powerpoint/2010/main" val="3082434855"/>
              </p:ext>
            </p:extLst>
          </p:nvPr>
        </p:nvGraphicFramePr>
        <p:xfrm>
          <a:off x="1253290" y="3176338"/>
          <a:ext cx="2981826" cy="31602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7"/>
          <p:cNvGraphicFramePr>
            <a:graphicFrameLocks/>
          </p:cNvGraphicFramePr>
          <p:nvPr>
            <p:extLst>
              <p:ext uri="{D42A27DB-BD31-4B8C-83A1-F6EECF244321}">
                <p14:modId xmlns:p14="http://schemas.microsoft.com/office/powerpoint/2010/main" val="1872275084"/>
              </p:ext>
            </p:extLst>
          </p:nvPr>
        </p:nvGraphicFramePr>
        <p:xfrm>
          <a:off x="4860757" y="3176338"/>
          <a:ext cx="2871538" cy="316029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1"/>
          <p:cNvSpPr txBox="1"/>
          <p:nvPr/>
        </p:nvSpPr>
        <p:spPr>
          <a:xfrm>
            <a:off x="2245724" y="6213485"/>
            <a:ext cx="5486571" cy="476230"/>
          </a:xfrm>
          <a:prstGeom prst="rect">
            <a:avLst/>
          </a:prstGeom>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800" dirty="0">
                <a:latin typeface="Verdana" panose="020B0604030504040204" pitchFamily="34" charset="0"/>
                <a:ea typeface="Verdana" panose="020B0604030504040204" pitchFamily="34" charset="0"/>
                <a:cs typeface="Verdana" panose="020B0604030504040204" pitchFamily="34" charset="0"/>
              </a:rPr>
              <a:t>Source: </a:t>
            </a:r>
            <a:r>
              <a:rPr lang="en-US" sz="800" dirty="0" smtClean="0">
                <a:latin typeface="Verdana" panose="020B0604030504040204" pitchFamily="34" charset="0"/>
                <a:ea typeface="Verdana" panose="020B0604030504040204" pitchFamily="34" charset="0"/>
                <a:cs typeface="Verdana" panose="020B0604030504040204" pitchFamily="34" charset="0"/>
              </a:rPr>
              <a:t>Census Bureau American Community Survey 1-year estimates 2014</a:t>
            </a:r>
            <a:endParaRPr lang="en-US" sz="800" dirty="0">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fld id="{7A4D725F-C8CB-4678-934C-ECE470D3B84E}" type="slidenum">
              <a:rPr lang="en-US" smtClean="0"/>
              <a:t>6</a:t>
            </a:fld>
            <a:endParaRPr lang="en-US"/>
          </a:p>
        </p:txBody>
      </p:sp>
    </p:spTree>
    <p:extLst>
      <p:ext uri="{BB962C8B-B14F-4D97-AF65-F5344CB8AC3E}">
        <p14:creationId xmlns:p14="http://schemas.microsoft.com/office/powerpoint/2010/main" val="41346291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342" r="25342"/>
          <a:stretch>
            <a:fillRect/>
          </a:stretch>
        </p:blipFill>
        <p:spPr/>
      </p:pic>
      <p:sp>
        <p:nvSpPr>
          <p:cNvPr id="6" name="Title 1"/>
          <p:cNvSpPr txBox="1">
            <a:spLocks/>
          </p:cNvSpPr>
          <p:nvPr/>
        </p:nvSpPr>
        <p:spPr>
          <a:xfrm>
            <a:off x="542925" y="3922876"/>
            <a:ext cx="2891790" cy="1350164"/>
          </a:xfrm>
          <a:prstGeom prst="rect">
            <a:avLst/>
          </a:prstGeom>
        </p:spPr>
        <p:txBody>
          <a:bodyPr vert="horz" lIns="91440" tIns="45720" rIns="91440" bIns="45720" rtlCol="0" anchor="t">
            <a:normAutofit/>
          </a:bodyPr>
          <a:lstStyle>
            <a:lvl1pPr algn="l" defTabSz="685800" rtl="0" eaLnBrk="1" latinLnBrk="0" hangingPunct="1">
              <a:lnSpc>
                <a:spcPct val="84000"/>
              </a:lnSpc>
              <a:spcBef>
                <a:spcPct val="0"/>
              </a:spcBef>
              <a:buNone/>
              <a:defRPr sz="4400" kern="1200" baseline="0">
                <a:solidFill>
                  <a:schemeClr val="tx2"/>
                </a:solidFill>
                <a:latin typeface="+mj-lt"/>
                <a:ea typeface="+mj-ea"/>
                <a:cs typeface="+mj-cs"/>
              </a:defRPr>
            </a:lvl1pPr>
          </a:lstStyle>
          <a:p>
            <a:r>
              <a:rPr lang="en-US" smtClean="0"/>
              <a:t>Community safety</a:t>
            </a:r>
            <a:endParaRPr lang="en-US" dirty="0"/>
          </a:p>
        </p:txBody>
      </p:sp>
    </p:spTree>
    <p:extLst>
      <p:ext uri="{BB962C8B-B14F-4D97-AF65-F5344CB8AC3E}">
        <p14:creationId xmlns:p14="http://schemas.microsoft.com/office/powerpoint/2010/main" val="37792413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Long-term decline in crime rates but increase in 2015</a:t>
            </a:r>
            <a:endParaRPr lang="en-US" dirty="0"/>
          </a:p>
        </p:txBody>
      </p:sp>
      <p:sp>
        <p:nvSpPr>
          <p:cNvPr id="6" name="TextBox 5"/>
          <p:cNvSpPr txBox="1"/>
          <p:nvPr/>
        </p:nvSpPr>
        <p:spPr>
          <a:xfrm>
            <a:off x="905256" y="6268738"/>
            <a:ext cx="6501384" cy="338554"/>
          </a:xfrm>
          <a:prstGeom prst="rect">
            <a:avLst/>
          </a:prstGeom>
          <a:noFill/>
        </p:spPr>
        <p:txBody>
          <a:bodyPr wrap="square" rtlCol="0">
            <a:spAutoFit/>
          </a:bodyPr>
          <a:lstStyle/>
          <a:p>
            <a:r>
              <a:rPr lang="en-US" sz="800" dirty="0" smtClean="0"/>
              <a:t>Source: Charlotte-Mecklenburg Police Department 2015; FBI Uniform Crime Reporting 2004-2014</a:t>
            </a:r>
          </a:p>
          <a:p>
            <a:r>
              <a:rPr lang="en-US" sz="800" dirty="0"/>
              <a:t>* </a:t>
            </a:r>
            <a:r>
              <a:rPr lang="en-US" sz="800" dirty="0" smtClean="0"/>
              <a:t>2014 population used to forecast 2015 rate, likely slightly inflated</a:t>
            </a:r>
            <a:endParaRPr lang="en-US" sz="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61998078"/>
              </p:ext>
            </p:extLst>
          </p:nvPr>
        </p:nvGraphicFramePr>
        <p:xfrm>
          <a:off x="1028700" y="2286000"/>
          <a:ext cx="7200900"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7A4D725F-C8CB-4678-934C-ECE470D3B84E}" type="slidenum">
              <a:rPr lang="en-US" smtClean="0"/>
              <a:t>61</a:t>
            </a:fld>
            <a:endParaRPr lang="en-US"/>
          </a:p>
        </p:txBody>
      </p:sp>
    </p:spTree>
    <p:extLst>
      <p:ext uri="{BB962C8B-B14F-4D97-AF65-F5344CB8AC3E}">
        <p14:creationId xmlns:p14="http://schemas.microsoft.com/office/powerpoint/2010/main" val="31453500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Crime numbers in 2015 exceeded 3-year average</a:t>
            </a:r>
            <a:endParaRPr lang="en-US" dirty="0"/>
          </a:p>
        </p:txBody>
      </p:sp>
      <p:sp>
        <p:nvSpPr>
          <p:cNvPr id="4" name="Content Placeholder 3"/>
          <p:cNvSpPr>
            <a:spLocks noGrp="1"/>
          </p:cNvSpPr>
          <p:nvPr>
            <p:ph idx="1"/>
          </p:nvPr>
        </p:nvSpPr>
        <p:spPr/>
        <p:txBody>
          <a:bodyPr/>
          <a:lstStyle/>
          <a:p>
            <a:r>
              <a:rPr lang="en-US" dirty="0" smtClean="0"/>
              <a:t>CMPD ended 2015 7.8% above the 3-year average (2012-14) in Index Offenses</a:t>
            </a:r>
          </a:p>
          <a:p>
            <a:pPr lvl="1"/>
            <a:r>
              <a:rPr lang="en-US" dirty="0" smtClean="0"/>
              <a:t>Property crime exceed 3-yr average by 6.3%</a:t>
            </a:r>
          </a:p>
          <a:p>
            <a:pPr lvl="1"/>
            <a:r>
              <a:rPr lang="en-US" dirty="0" smtClean="0"/>
              <a:t>Violent crime exceeded 3-yr average by 16.6%</a:t>
            </a:r>
          </a:p>
          <a:p>
            <a:r>
              <a:rPr lang="en-US" dirty="0" smtClean="0"/>
              <a:t>Largest percentage increases seen in:</a:t>
            </a:r>
          </a:p>
          <a:p>
            <a:pPr lvl="1"/>
            <a:r>
              <a:rPr lang="en-US" dirty="0" smtClean="0"/>
              <a:t>Homicide (60, +22.4%)</a:t>
            </a:r>
          </a:p>
          <a:p>
            <a:pPr lvl="1"/>
            <a:r>
              <a:rPr lang="en-US" dirty="0"/>
              <a:t>Aggravated assaults (3,735, +19.5%) </a:t>
            </a:r>
          </a:p>
          <a:p>
            <a:pPr lvl="1"/>
            <a:r>
              <a:rPr lang="en-US" dirty="0" smtClean="0"/>
              <a:t>Vehicle thefts (2,230, +17.4%)</a:t>
            </a:r>
          </a:p>
          <a:p>
            <a:r>
              <a:rPr lang="en-US" dirty="0" smtClean="0"/>
              <a:t>Residential burglaries down (4,973, -2.9%)</a:t>
            </a:r>
          </a:p>
          <a:p>
            <a:endParaRPr lang="en-US" dirty="0" smtClean="0"/>
          </a:p>
        </p:txBody>
      </p:sp>
      <p:sp>
        <p:nvSpPr>
          <p:cNvPr id="5" name="Slide Number Placeholder 4"/>
          <p:cNvSpPr>
            <a:spLocks noGrp="1"/>
          </p:cNvSpPr>
          <p:nvPr>
            <p:ph type="sldNum" sz="quarter" idx="12"/>
          </p:nvPr>
        </p:nvSpPr>
        <p:spPr/>
        <p:txBody>
          <a:bodyPr/>
          <a:lstStyle/>
          <a:p>
            <a:fld id="{7A4D725F-C8CB-4678-934C-ECE470D3B84E}" type="slidenum">
              <a:rPr lang="en-US" smtClean="0"/>
              <a:t>62</a:t>
            </a:fld>
            <a:endParaRPr lang="en-US"/>
          </a:p>
        </p:txBody>
      </p:sp>
    </p:spTree>
    <p:extLst>
      <p:ext uri="{BB962C8B-B14F-4D97-AF65-F5344CB8AC3E}">
        <p14:creationId xmlns:p14="http://schemas.microsoft.com/office/powerpoint/2010/main" val="35161646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up, some down: A look at national trends</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458146308"/>
              </p:ext>
            </p:extLst>
          </p:nvPr>
        </p:nvGraphicFramePr>
        <p:xfrm>
          <a:off x="1028700" y="2286000"/>
          <a:ext cx="3335338" cy="3785616"/>
        </p:xfrm>
        <a:graphic>
          <a:graphicData uri="http://schemas.openxmlformats.org/drawingml/2006/table">
            <a:tbl>
              <a:tblPr firstRow="1" bandRow="1">
                <a:tableStyleId>{5C22544A-7EE6-4342-B048-85BDC9FD1C3A}</a:tableStyleId>
              </a:tblPr>
              <a:tblGrid>
                <a:gridCol w="1284732"/>
                <a:gridCol w="1025303"/>
                <a:gridCol w="1025303"/>
              </a:tblGrid>
              <a:tr h="236601">
                <a:tc>
                  <a:txBody>
                    <a:bodyPr/>
                    <a:lstStyle/>
                    <a:p>
                      <a:pPr algn="l" fontAlgn="b"/>
                      <a:r>
                        <a:rPr lang="en-US" sz="1100" b="1" i="0" u="none" strike="noStrike" dirty="0" smtClean="0">
                          <a:solidFill>
                            <a:srgbClr val="000000"/>
                          </a:solidFill>
                          <a:effectLst/>
                          <a:latin typeface="Calibri"/>
                        </a:rPr>
                        <a:t>City</a:t>
                      </a:r>
                      <a:endParaRPr lang="en-US" sz="1100" b="1" i="0" u="none" strike="noStrike" dirty="0">
                        <a:solidFill>
                          <a:srgbClr val="000000"/>
                        </a:solidFill>
                        <a:effectLst/>
                        <a:latin typeface="Calibri"/>
                      </a:endParaRPr>
                    </a:p>
                  </a:txBody>
                  <a:tcPr marL="9525" marR="9525" marT="9525" marB="0" anchor="b"/>
                </a:tc>
                <a:tc>
                  <a:txBody>
                    <a:bodyPr/>
                    <a:lstStyle/>
                    <a:p>
                      <a:pPr algn="ctr" fontAlgn="b"/>
                      <a:r>
                        <a:rPr lang="en-US" sz="1100" b="1" i="0" u="none" strike="noStrike" dirty="0">
                          <a:solidFill>
                            <a:srgbClr val="000000"/>
                          </a:solidFill>
                          <a:effectLst/>
                          <a:latin typeface="Calibri"/>
                        </a:rPr>
                        <a:t>2014</a:t>
                      </a:r>
                    </a:p>
                  </a:txBody>
                  <a:tcPr marL="9525" marR="9525" marT="9525" marB="0" anchor="b"/>
                </a:tc>
                <a:tc>
                  <a:txBody>
                    <a:bodyPr/>
                    <a:lstStyle/>
                    <a:p>
                      <a:pPr algn="ctr" fontAlgn="b"/>
                      <a:r>
                        <a:rPr lang="en-US" sz="1100" b="1" i="1" u="none" strike="noStrike" dirty="0">
                          <a:solidFill>
                            <a:srgbClr val="000000"/>
                          </a:solidFill>
                          <a:effectLst/>
                          <a:latin typeface="Calibri"/>
                        </a:rPr>
                        <a:t>2015 Projected</a:t>
                      </a:r>
                    </a:p>
                  </a:txBody>
                  <a:tcPr marL="9525" marR="9525" marT="9525" marB="0" anchor="b"/>
                </a:tc>
              </a:tr>
              <a:tr h="236601">
                <a:tc>
                  <a:txBody>
                    <a:bodyPr/>
                    <a:lstStyle/>
                    <a:p>
                      <a:pPr algn="l" fontAlgn="b"/>
                      <a:r>
                        <a:rPr lang="en-US" sz="1100" b="0" i="0" u="none" strike="noStrike">
                          <a:solidFill>
                            <a:srgbClr val="000000"/>
                          </a:solidFill>
                          <a:effectLst/>
                          <a:latin typeface="Calibri"/>
                        </a:rPr>
                        <a:t>Houston, TX</a:t>
                      </a:r>
                    </a:p>
                  </a:txBody>
                  <a:tcPr marL="9525" marR="9525" marT="9525" marB="0" anchor="b"/>
                </a:tc>
                <a:tc>
                  <a:txBody>
                    <a:bodyPr/>
                    <a:lstStyle/>
                    <a:p>
                      <a:pPr algn="ctr" fontAlgn="b"/>
                      <a:r>
                        <a:rPr lang="en-US" sz="1100" b="0" i="0" u="none" strike="noStrike" dirty="0">
                          <a:solidFill>
                            <a:srgbClr val="000000"/>
                          </a:solidFill>
                          <a:effectLst/>
                          <a:latin typeface="Calibri"/>
                        </a:rPr>
                        <a:t>5,601</a:t>
                      </a:r>
                    </a:p>
                  </a:txBody>
                  <a:tcPr marL="9525" marR="9525" marT="9525" marB="0" anchor="b"/>
                </a:tc>
                <a:tc>
                  <a:txBody>
                    <a:bodyPr/>
                    <a:lstStyle/>
                    <a:p>
                      <a:pPr algn="ctr" fontAlgn="b"/>
                      <a:r>
                        <a:rPr lang="en-US" sz="1100" b="0" i="1" u="none" strike="noStrike" dirty="0">
                          <a:solidFill>
                            <a:srgbClr val="000000"/>
                          </a:solidFill>
                          <a:effectLst/>
                          <a:latin typeface="Calibri"/>
                        </a:rPr>
                        <a:t>6,099</a:t>
                      </a:r>
                    </a:p>
                  </a:txBody>
                  <a:tcPr marL="9525" marR="9525" marT="9525" marB="0" anchor="b"/>
                </a:tc>
              </a:tr>
              <a:tr h="236601">
                <a:tc>
                  <a:txBody>
                    <a:bodyPr/>
                    <a:lstStyle/>
                    <a:p>
                      <a:pPr algn="l" fontAlgn="b"/>
                      <a:r>
                        <a:rPr lang="en-US" sz="1100" b="0" i="0" u="none" strike="noStrike">
                          <a:solidFill>
                            <a:srgbClr val="000000"/>
                          </a:solidFill>
                          <a:effectLst/>
                          <a:latin typeface="Calibri"/>
                        </a:rPr>
                        <a:t>Philadelphia, PA</a:t>
                      </a:r>
                    </a:p>
                  </a:txBody>
                  <a:tcPr marL="9525" marR="9525" marT="9525" marB="0" anchor="b"/>
                </a:tc>
                <a:tc>
                  <a:txBody>
                    <a:bodyPr/>
                    <a:lstStyle/>
                    <a:p>
                      <a:pPr algn="ctr" fontAlgn="b"/>
                      <a:r>
                        <a:rPr lang="en-US" sz="1100" b="0" i="0" u="none" strike="noStrike" dirty="0">
                          <a:solidFill>
                            <a:srgbClr val="000000"/>
                          </a:solidFill>
                          <a:effectLst/>
                          <a:latin typeface="Calibri"/>
                        </a:rPr>
                        <a:t>4,051</a:t>
                      </a:r>
                    </a:p>
                  </a:txBody>
                  <a:tcPr marL="9525" marR="9525" marT="9525" marB="0" anchor="b"/>
                </a:tc>
                <a:tc>
                  <a:txBody>
                    <a:bodyPr/>
                    <a:lstStyle/>
                    <a:p>
                      <a:pPr algn="ctr" fontAlgn="b"/>
                      <a:r>
                        <a:rPr lang="en-US" sz="1100" b="0" i="1" u="none" strike="noStrike">
                          <a:solidFill>
                            <a:srgbClr val="000000"/>
                          </a:solidFill>
                          <a:effectLst/>
                          <a:latin typeface="Calibri"/>
                        </a:rPr>
                        <a:t>3,933</a:t>
                      </a:r>
                    </a:p>
                  </a:txBody>
                  <a:tcPr marL="9525" marR="9525" marT="9525" marB="0" anchor="b"/>
                </a:tc>
              </a:tr>
              <a:tr h="236601">
                <a:tc>
                  <a:txBody>
                    <a:bodyPr/>
                    <a:lstStyle/>
                    <a:p>
                      <a:pPr algn="l" fontAlgn="b"/>
                      <a:r>
                        <a:rPr lang="en-US" sz="1100" b="0" i="0" u="none" strike="noStrike">
                          <a:solidFill>
                            <a:srgbClr val="000000"/>
                          </a:solidFill>
                          <a:effectLst/>
                          <a:latin typeface="Calibri"/>
                        </a:rPr>
                        <a:t>Phoenix, AZ</a:t>
                      </a:r>
                    </a:p>
                  </a:txBody>
                  <a:tcPr marL="9525" marR="9525" marT="9525" marB="0" anchor="b"/>
                </a:tc>
                <a:tc>
                  <a:txBody>
                    <a:bodyPr/>
                    <a:lstStyle/>
                    <a:p>
                      <a:pPr algn="ctr" fontAlgn="b"/>
                      <a:r>
                        <a:rPr lang="en-US" sz="1100" b="0" i="0" u="none" strike="noStrike" dirty="0">
                          <a:solidFill>
                            <a:srgbClr val="000000"/>
                          </a:solidFill>
                          <a:effectLst/>
                          <a:latin typeface="Calibri"/>
                        </a:rPr>
                        <a:t>4,211</a:t>
                      </a:r>
                    </a:p>
                  </a:txBody>
                  <a:tcPr marL="9525" marR="9525" marT="9525" marB="0" anchor="b"/>
                </a:tc>
                <a:tc>
                  <a:txBody>
                    <a:bodyPr/>
                    <a:lstStyle/>
                    <a:p>
                      <a:pPr algn="ctr" fontAlgn="b"/>
                      <a:r>
                        <a:rPr lang="en-US" sz="1100" b="0" i="1" u="none" strike="noStrike">
                          <a:solidFill>
                            <a:srgbClr val="000000"/>
                          </a:solidFill>
                          <a:effectLst/>
                          <a:latin typeface="Calibri"/>
                        </a:rPr>
                        <a:t>4,016</a:t>
                      </a:r>
                    </a:p>
                  </a:txBody>
                  <a:tcPr marL="9525" marR="9525" marT="9525" marB="0" anchor="b"/>
                </a:tc>
              </a:tr>
              <a:tr h="236601">
                <a:tc>
                  <a:txBody>
                    <a:bodyPr/>
                    <a:lstStyle/>
                    <a:p>
                      <a:pPr algn="l" fontAlgn="b"/>
                      <a:r>
                        <a:rPr lang="en-US" sz="1100" b="0" i="0" u="none" strike="noStrike">
                          <a:solidFill>
                            <a:srgbClr val="000000"/>
                          </a:solidFill>
                          <a:effectLst/>
                          <a:latin typeface="Calibri"/>
                        </a:rPr>
                        <a:t>San Antonio, TX</a:t>
                      </a:r>
                    </a:p>
                  </a:txBody>
                  <a:tcPr marL="9525" marR="9525" marT="9525" marB="0" anchor="b"/>
                </a:tc>
                <a:tc>
                  <a:txBody>
                    <a:bodyPr/>
                    <a:lstStyle/>
                    <a:p>
                      <a:pPr algn="ctr" fontAlgn="b"/>
                      <a:r>
                        <a:rPr lang="en-US" sz="1100" b="0" i="0" u="none" strike="noStrike">
                          <a:solidFill>
                            <a:srgbClr val="000000"/>
                          </a:solidFill>
                          <a:effectLst/>
                          <a:latin typeface="Calibri"/>
                        </a:rPr>
                        <a:t>5,848</a:t>
                      </a:r>
                    </a:p>
                  </a:txBody>
                  <a:tcPr marL="9525" marR="9525" marT="9525" marB="0" anchor="b"/>
                </a:tc>
                <a:tc>
                  <a:txBody>
                    <a:bodyPr/>
                    <a:lstStyle/>
                    <a:p>
                      <a:pPr algn="ctr" fontAlgn="b"/>
                      <a:r>
                        <a:rPr lang="en-US" sz="1100" b="0" i="1" u="none" strike="noStrike">
                          <a:solidFill>
                            <a:srgbClr val="000000"/>
                          </a:solidFill>
                          <a:effectLst/>
                          <a:latin typeface="Calibri"/>
                        </a:rPr>
                        <a:t>6,347</a:t>
                      </a:r>
                    </a:p>
                  </a:txBody>
                  <a:tcPr marL="9525" marR="9525" marT="9525" marB="0" anchor="b"/>
                </a:tc>
              </a:tr>
              <a:tr h="236601">
                <a:tc>
                  <a:txBody>
                    <a:bodyPr/>
                    <a:lstStyle/>
                    <a:p>
                      <a:pPr algn="l" fontAlgn="b"/>
                      <a:r>
                        <a:rPr lang="en-US" sz="1100" b="0" i="0" u="none" strike="noStrike">
                          <a:solidFill>
                            <a:srgbClr val="000000"/>
                          </a:solidFill>
                          <a:effectLst/>
                          <a:latin typeface="Calibri"/>
                        </a:rPr>
                        <a:t>San Diego, CA</a:t>
                      </a:r>
                    </a:p>
                  </a:txBody>
                  <a:tcPr marL="9525" marR="9525" marT="9525" marB="0" anchor="b"/>
                </a:tc>
                <a:tc>
                  <a:txBody>
                    <a:bodyPr/>
                    <a:lstStyle/>
                    <a:p>
                      <a:pPr algn="ctr" fontAlgn="b"/>
                      <a:r>
                        <a:rPr lang="en-US" sz="1100" b="0" i="0" u="none" strike="noStrike" dirty="0">
                          <a:solidFill>
                            <a:srgbClr val="000000"/>
                          </a:solidFill>
                          <a:effectLst/>
                          <a:latin typeface="Calibri"/>
                        </a:rPr>
                        <a:t>2,492</a:t>
                      </a:r>
                    </a:p>
                  </a:txBody>
                  <a:tcPr marL="9525" marR="9525" marT="9525" marB="0" anchor="b"/>
                </a:tc>
                <a:tc>
                  <a:txBody>
                    <a:bodyPr/>
                    <a:lstStyle/>
                    <a:p>
                      <a:pPr algn="ctr" fontAlgn="b"/>
                      <a:r>
                        <a:rPr lang="en-US" sz="1100" b="0" i="1" u="none" strike="noStrike">
                          <a:solidFill>
                            <a:srgbClr val="000000"/>
                          </a:solidFill>
                          <a:effectLst/>
                          <a:latin typeface="Calibri"/>
                        </a:rPr>
                        <a:t>2,885</a:t>
                      </a:r>
                    </a:p>
                  </a:txBody>
                  <a:tcPr marL="9525" marR="9525" marT="9525" marB="0" anchor="b"/>
                </a:tc>
              </a:tr>
              <a:tr h="236601">
                <a:tc>
                  <a:txBody>
                    <a:bodyPr/>
                    <a:lstStyle/>
                    <a:p>
                      <a:pPr algn="l" fontAlgn="b"/>
                      <a:r>
                        <a:rPr lang="en-US" sz="1100" b="0" i="0" u="none" strike="noStrike">
                          <a:solidFill>
                            <a:srgbClr val="000000"/>
                          </a:solidFill>
                          <a:effectLst/>
                          <a:latin typeface="Calibri"/>
                        </a:rPr>
                        <a:t>Dallas, TX</a:t>
                      </a:r>
                    </a:p>
                  </a:txBody>
                  <a:tcPr marL="9525" marR="9525" marT="9525" marB="0" anchor="b"/>
                </a:tc>
                <a:tc>
                  <a:txBody>
                    <a:bodyPr/>
                    <a:lstStyle/>
                    <a:p>
                      <a:pPr algn="ctr" fontAlgn="b"/>
                      <a:r>
                        <a:rPr lang="en-US" sz="1100" b="0" i="0" u="none" strike="noStrike">
                          <a:solidFill>
                            <a:srgbClr val="000000"/>
                          </a:solidFill>
                          <a:effectLst/>
                          <a:latin typeface="Calibri"/>
                        </a:rPr>
                        <a:t>4,164</a:t>
                      </a:r>
                    </a:p>
                  </a:txBody>
                  <a:tcPr marL="9525" marR="9525" marT="9525" marB="0" anchor="b"/>
                </a:tc>
                <a:tc>
                  <a:txBody>
                    <a:bodyPr/>
                    <a:lstStyle/>
                    <a:p>
                      <a:pPr algn="ctr" fontAlgn="b"/>
                      <a:r>
                        <a:rPr lang="en-US" sz="1100" b="0" i="1" u="none" strike="noStrike" dirty="0">
                          <a:solidFill>
                            <a:srgbClr val="000000"/>
                          </a:solidFill>
                          <a:effectLst/>
                          <a:latin typeface="Calibri"/>
                        </a:rPr>
                        <a:t>4,091</a:t>
                      </a:r>
                    </a:p>
                  </a:txBody>
                  <a:tcPr marL="9525" marR="9525" marT="9525" marB="0" anchor="b"/>
                </a:tc>
              </a:tr>
              <a:tr h="236601">
                <a:tc>
                  <a:txBody>
                    <a:bodyPr/>
                    <a:lstStyle/>
                    <a:p>
                      <a:pPr algn="l" fontAlgn="b"/>
                      <a:r>
                        <a:rPr lang="en-US" sz="1100" b="0" i="0" u="none" strike="noStrike">
                          <a:solidFill>
                            <a:srgbClr val="000000"/>
                          </a:solidFill>
                          <a:effectLst/>
                          <a:latin typeface="Calibri"/>
                        </a:rPr>
                        <a:t>San Jose, CA</a:t>
                      </a:r>
                    </a:p>
                  </a:txBody>
                  <a:tcPr marL="9525" marR="9525" marT="9525" marB="0" anchor="b"/>
                </a:tc>
                <a:tc>
                  <a:txBody>
                    <a:bodyPr/>
                    <a:lstStyle/>
                    <a:p>
                      <a:pPr algn="ctr" fontAlgn="b"/>
                      <a:r>
                        <a:rPr lang="en-US" sz="1100" b="0" i="0" u="none" strike="noStrike">
                          <a:solidFill>
                            <a:srgbClr val="000000"/>
                          </a:solidFill>
                          <a:effectLst/>
                          <a:latin typeface="Calibri"/>
                        </a:rPr>
                        <a:t>2,709</a:t>
                      </a:r>
                    </a:p>
                  </a:txBody>
                  <a:tcPr marL="9525" marR="9525" marT="9525" marB="0" anchor="b"/>
                </a:tc>
                <a:tc>
                  <a:txBody>
                    <a:bodyPr/>
                    <a:lstStyle/>
                    <a:p>
                      <a:pPr algn="ctr" fontAlgn="b"/>
                      <a:r>
                        <a:rPr lang="en-US" sz="1100" b="0" i="1" u="none" strike="noStrike" dirty="0">
                          <a:solidFill>
                            <a:srgbClr val="000000"/>
                          </a:solidFill>
                          <a:effectLst/>
                          <a:latin typeface="Calibri"/>
                        </a:rPr>
                        <a:t>2,910</a:t>
                      </a:r>
                    </a:p>
                  </a:txBody>
                  <a:tcPr marL="9525" marR="9525" marT="9525" marB="0" anchor="b"/>
                </a:tc>
              </a:tr>
              <a:tr h="236601">
                <a:tc>
                  <a:txBody>
                    <a:bodyPr/>
                    <a:lstStyle/>
                    <a:p>
                      <a:pPr algn="l" fontAlgn="b"/>
                      <a:r>
                        <a:rPr lang="en-US" sz="1100" b="0" i="0" u="none" strike="noStrike">
                          <a:solidFill>
                            <a:srgbClr val="000000"/>
                          </a:solidFill>
                          <a:effectLst/>
                          <a:latin typeface="Calibri"/>
                        </a:rPr>
                        <a:t>Austin, TX</a:t>
                      </a:r>
                    </a:p>
                  </a:txBody>
                  <a:tcPr marL="9525" marR="9525" marT="9525" marB="0" anchor="b"/>
                </a:tc>
                <a:tc>
                  <a:txBody>
                    <a:bodyPr/>
                    <a:lstStyle/>
                    <a:p>
                      <a:pPr algn="ctr" fontAlgn="b"/>
                      <a:r>
                        <a:rPr lang="en-US" sz="1100" b="0" i="0" u="none" strike="noStrike">
                          <a:solidFill>
                            <a:srgbClr val="000000"/>
                          </a:solidFill>
                          <a:effectLst/>
                          <a:latin typeface="Calibri"/>
                        </a:rPr>
                        <a:t>4,432</a:t>
                      </a:r>
                    </a:p>
                  </a:txBody>
                  <a:tcPr marL="9525" marR="9525" marT="9525" marB="0" anchor="b"/>
                </a:tc>
                <a:tc>
                  <a:txBody>
                    <a:bodyPr/>
                    <a:lstStyle/>
                    <a:p>
                      <a:pPr algn="ctr" fontAlgn="b"/>
                      <a:r>
                        <a:rPr lang="en-US" sz="1100" b="0" i="1" u="none" strike="noStrike">
                          <a:solidFill>
                            <a:srgbClr val="000000"/>
                          </a:solidFill>
                          <a:effectLst/>
                          <a:latin typeface="Calibri"/>
                        </a:rPr>
                        <a:t>4,132</a:t>
                      </a:r>
                    </a:p>
                  </a:txBody>
                  <a:tcPr marL="9525" marR="9525" marT="9525" marB="0" anchor="b"/>
                </a:tc>
              </a:tr>
              <a:tr h="236601">
                <a:tc>
                  <a:txBody>
                    <a:bodyPr/>
                    <a:lstStyle/>
                    <a:p>
                      <a:pPr algn="l" fontAlgn="b"/>
                      <a:r>
                        <a:rPr lang="en-US" sz="1100" b="0" i="0" u="none" strike="noStrike">
                          <a:solidFill>
                            <a:srgbClr val="000000"/>
                          </a:solidFill>
                          <a:effectLst/>
                          <a:latin typeface="Calibri"/>
                        </a:rPr>
                        <a:t>Fort Worth, TX</a:t>
                      </a:r>
                    </a:p>
                  </a:txBody>
                  <a:tcPr marL="9525" marR="9525" marT="9525" marB="0" anchor="b"/>
                </a:tc>
                <a:tc>
                  <a:txBody>
                    <a:bodyPr/>
                    <a:lstStyle/>
                    <a:p>
                      <a:pPr algn="ctr" fontAlgn="b"/>
                      <a:r>
                        <a:rPr lang="en-US" sz="1100" b="0" i="0" u="none" strike="noStrike">
                          <a:solidFill>
                            <a:srgbClr val="000000"/>
                          </a:solidFill>
                          <a:effectLst/>
                          <a:latin typeface="Calibri"/>
                        </a:rPr>
                        <a:t>4,731</a:t>
                      </a:r>
                    </a:p>
                  </a:txBody>
                  <a:tcPr marL="9525" marR="9525" marT="9525" marB="0" anchor="b"/>
                </a:tc>
                <a:tc>
                  <a:txBody>
                    <a:bodyPr/>
                    <a:lstStyle/>
                    <a:p>
                      <a:pPr algn="ctr" fontAlgn="b"/>
                      <a:r>
                        <a:rPr lang="en-US" sz="1100" b="0" i="1" u="none" strike="noStrike" dirty="0">
                          <a:solidFill>
                            <a:srgbClr val="000000"/>
                          </a:solidFill>
                          <a:effectLst/>
                          <a:latin typeface="Calibri"/>
                        </a:rPr>
                        <a:t>4,546</a:t>
                      </a:r>
                    </a:p>
                  </a:txBody>
                  <a:tcPr marL="9525" marR="9525" marT="9525" marB="0" anchor="b"/>
                </a:tc>
              </a:tr>
              <a:tr h="236601">
                <a:tc>
                  <a:txBody>
                    <a:bodyPr/>
                    <a:lstStyle/>
                    <a:p>
                      <a:pPr algn="l" fontAlgn="b"/>
                      <a:r>
                        <a:rPr lang="en-US" sz="1100" b="1" i="0" u="none" strike="noStrike" dirty="0">
                          <a:solidFill>
                            <a:srgbClr val="FF0000"/>
                          </a:solidFill>
                          <a:effectLst/>
                          <a:latin typeface="Calibri"/>
                        </a:rPr>
                        <a:t>Charlotte, NC</a:t>
                      </a:r>
                    </a:p>
                  </a:txBody>
                  <a:tcPr marL="9525" marR="9525" marT="9525" marB="0" anchor="b"/>
                </a:tc>
                <a:tc>
                  <a:txBody>
                    <a:bodyPr/>
                    <a:lstStyle/>
                    <a:p>
                      <a:pPr algn="ctr" fontAlgn="b"/>
                      <a:r>
                        <a:rPr lang="en-US" sz="1100" b="1" i="0" u="none" strike="noStrike">
                          <a:solidFill>
                            <a:srgbClr val="FF0000"/>
                          </a:solidFill>
                          <a:effectLst/>
                          <a:latin typeface="Calibri"/>
                        </a:rPr>
                        <a:t>4,369</a:t>
                      </a:r>
                    </a:p>
                  </a:txBody>
                  <a:tcPr marL="9525" marR="9525" marT="9525" marB="0" anchor="b"/>
                </a:tc>
                <a:tc>
                  <a:txBody>
                    <a:bodyPr/>
                    <a:lstStyle/>
                    <a:p>
                      <a:pPr algn="ctr" fontAlgn="b"/>
                      <a:r>
                        <a:rPr lang="en-US" sz="1100" b="1" i="1" u="none" strike="noStrike" dirty="0">
                          <a:solidFill>
                            <a:srgbClr val="FF0000"/>
                          </a:solidFill>
                          <a:effectLst/>
                          <a:latin typeface="Calibri"/>
                        </a:rPr>
                        <a:t>4,652</a:t>
                      </a:r>
                    </a:p>
                  </a:txBody>
                  <a:tcPr marL="9525" marR="9525" marT="9525" marB="0" anchor="b"/>
                </a:tc>
              </a:tr>
              <a:tr h="236601">
                <a:tc>
                  <a:txBody>
                    <a:bodyPr/>
                    <a:lstStyle/>
                    <a:p>
                      <a:pPr algn="l" fontAlgn="b"/>
                      <a:r>
                        <a:rPr lang="en-US" sz="1100" b="0" i="0" u="none" strike="noStrike" dirty="0">
                          <a:solidFill>
                            <a:srgbClr val="000000"/>
                          </a:solidFill>
                          <a:effectLst/>
                          <a:latin typeface="Calibri"/>
                        </a:rPr>
                        <a:t>Seattle, WA</a:t>
                      </a:r>
                    </a:p>
                  </a:txBody>
                  <a:tcPr marL="9525" marR="9525" marT="9525" marB="0" anchor="b"/>
                </a:tc>
                <a:tc>
                  <a:txBody>
                    <a:bodyPr/>
                    <a:lstStyle/>
                    <a:p>
                      <a:pPr algn="ctr" fontAlgn="b"/>
                      <a:r>
                        <a:rPr lang="en-US" sz="1100" b="0" i="0" u="none" strike="noStrike" dirty="0">
                          <a:solidFill>
                            <a:srgbClr val="000000"/>
                          </a:solidFill>
                          <a:effectLst/>
                          <a:latin typeface="Calibri"/>
                        </a:rPr>
                        <a:t>6,627</a:t>
                      </a:r>
                    </a:p>
                  </a:txBody>
                  <a:tcPr marL="9525" marR="9525" marT="9525" marB="0" anchor="b"/>
                </a:tc>
                <a:tc>
                  <a:txBody>
                    <a:bodyPr/>
                    <a:lstStyle/>
                    <a:p>
                      <a:pPr algn="ctr" fontAlgn="b"/>
                      <a:r>
                        <a:rPr lang="en-US" sz="1100" b="0" i="1" u="none" strike="noStrike" dirty="0">
                          <a:solidFill>
                            <a:srgbClr val="000000"/>
                          </a:solidFill>
                          <a:effectLst/>
                          <a:latin typeface="Calibri"/>
                        </a:rPr>
                        <a:t>5,862</a:t>
                      </a:r>
                    </a:p>
                  </a:txBody>
                  <a:tcPr marL="9525" marR="9525" marT="9525" marB="0" anchor="b"/>
                </a:tc>
              </a:tr>
              <a:tr h="236601">
                <a:tc>
                  <a:txBody>
                    <a:bodyPr/>
                    <a:lstStyle/>
                    <a:p>
                      <a:pPr algn="l" fontAlgn="b"/>
                      <a:r>
                        <a:rPr lang="en-US" sz="1100" b="0" i="0" u="none" strike="noStrike">
                          <a:solidFill>
                            <a:srgbClr val="000000"/>
                          </a:solidFill>
                          <a:effectLst/>
                          <a:latin typeface="Calibri"/>
                        </a:rPr>
                        <a:t>Denver, CO</a:t>
                      </a:r>
                    </a:p>
                  </a:txBody>
                  <a:tcPr marL="9525" marR="9525" marT="9525" marB="0" anchor="b"/>
                </a:tc>
                <a:tc>
                  <a:txBody>
                    <a:bodyPr/>
                    <a:lstStyle/>
                    <a:p>
                      <a:pPr algn="ctr" fontAlgn="b"/>
                      <a:r>
                        <a:rPr lang="en-US" sz="1100" b="0" i="0" u="none" strike="noStrike">
                          <a:solidFill>
                            <a:srgbClr val="000000"/>
                          </a:solidFill>
                          <a:effectLst/>
                          <a:latin typeface="Calibri"/>
                        </a:rPr>
                        <a:t>3,695</a:t>
                      </a:r>
                    </a:p>
                  </a:txBody>
                  <a:tcPr marL="9525" marR="9525" marT="9525" marB="0" anchor="b"/>
                </a:tc>
                <a:tc>
                  <a:txBody>
                    <a:bodyPr/>
                    <a:lstStyle/>
                    <a:p>
                      <a:pPr algn="ctr" fontAlgn="b"/>
                      <a:r>
                        <a:rPr lang="en-US" sz="1100" b="0" i="1" u="none" strike="noStrike" dirty="0">
                          <a:solidFill>
                            <a:srgbClr val="000000"/>
                          </a:solidFill>
                          <a:effectLst/>
                          <a:latin typeface="Calibri"/>
                        </a:rPr>
                        <a:t>3,869</a:t>
                      </a:r>
                    </a:p>
                  </a:txBody>
                  <a:tcPr marL="9525" marR="9525" marT="9525" marB="0" anchor="b"/>
                </a:tc>
              </a:tr>
              <a:tr h="236601">
                <a:tc>
                  <a:txBody>
                    <a:bodyPr/>
                    <a:lstStyle/>
                    <a:p>
                      <a:pPr algn="l" fontAlgn="b"/>
                      <a:r>
                        <a:rPr lang="en-US" sz="1100" b="0" i="0" u="none" strike="noStrike">
                          <a:solidFill>
                            <a:srgbClr val="000000"/>
                          </a:solidFill>
                          <a:effectLst/>
                          <a:latin typeface="Calibri"/>
                        </a:rPr>
                        <a:t>Baltimore, MD</a:t>
                      </a:r>
                    </a:p>
                  </a:txBody>
                  <a:tcPr marL="9525" marR="9525" marT="9525" marB="0" anchor="b"/>
                </a:tc>
                <a:tc>
                  <a:txBody>
                    <a:bodyPr/>
                    <a:lstStyle/>
                    <a:p>
                      <a:pPr algn="ctr" fontAlgn="b"/>
                      <a:r>
                        <a:rPr lang="en-US" sz="1100" b="0" i="0" u="none" strike="noStrike">
                          <a:solidFill>
                            <a:srgbClr val="000000"/>
                          </a:solidFill>
                          <a:effectLst/>
                          <a:latin typeface="Calibri"/>
                        </a:rPr>
                        <a:t>5,962</a:t>
                      </a:r>
                    </a:p>
                  </a:txBody>
                  <a:tcPr marL="9525" marR="9525" marT="9525" marB="0" anchor="b"/>
                </a:tc>
                <a:tc>
                  <a:txBody>
                    <a:bodyPr/>
                    <a:lstStyle/>
                    <a:p>
                      <a:pPr algn="ctr" fontAlgn="b"/>
                      <a:r>
                        <a:rPr lang="en-US" sz="1100" b="0" i="1" u="none" strike="noStrike" dirty="0">
                          <a:solidFill>
                            <a:srgbClr val="000000"/>
                          </a:solidFill>
                          <a:effectLst/>
                          <a:latin typeface="Calibri"/>
                        </a:rPr>
                        <a:t>6,181</a:t>
                      </a:r>
                    </a:p>
                  </a:txBody>
                  <a:tcPr marL="9525" marR="9525" marT="9525" marB="0" anchor="b"/>
                </a:tc>
              </a:tr>
              <a:tr h="236601">
                <a:tc>
                  <a:txBody>
                    <a:bodyPr/>
                    <a:lstStyle/>
                    <a:p>
                      <a:pPr algn="l" fontAlgn="b"/>
                      <a:r>
                        <a:rPr lang="en-US" sz="1100" b="0" i="0" u="none" strike="noStrike">
                          <a:solidFill>
                            <a:srgbClr val="000000"/>
                          </a:solidFill>
                          <a:effectLst/>
                          <a:latin typeface="Calibri"/>
                        </a:rPr>
                        <a:t>Oklahoma City, OK</a:t>
                      </a:r>
                    </a:p>
                  </a:txBody>
                  <a:tcPr marL="9525" marR="9525" marT="9525" marB="0" anchor="b"/>
                </a:tc>
                <a:tc>
                  <a:txBody>
                    <a:bodyPr/>
                    <a:lstStyle/>
                    <a:p>
                      <a:pPr algn="ctr" fontAlgn="b"/>
                      <a:r>
                        <a:rPr lang="en-US" sz="1100" b="0" i="0" u="none" strike="noStrike">
                          <a:solidFill>
                            <a:srgbClr val="000000"/>
                          </a:solidFill>
                          <a:effectLst/>
                          <a:latin typeface="Calibri"/>
                        </a:rPr>
                        <a:t>5,094</a:t>
                      </a:r>
                    </a:p>
                  </a:txBody>
                  <a:tcPr marL="9525" marR="9525" marT="9525" marB="0" anchor="b"/>
                </a:tc>
                <a:tc>
                  <a:txBody>
                    <a:bodyPr/>
                    <a:lstStyle/>
                    <a:p>
                      <a:pPr algn="ctr" fontAlgn="b"/>
                      <a:r>
                        <a:rPr lang="en-US" sz="1100" b="0" i="1" u="none" strike="noStrike" dirty="0">
                          <a:solidFill>
                            <a:srgbClr val="000000"/>
                          </a:solidFill>
                          <a:effectLst/>
                          <a:latin typeface="Calibri"/>
                        </a:rPr>
                        <a:t>4,592</a:t>
                      </a:r>
                    </a:p>
                  </a:txBody>
                  <a:tcPr marL="9525" marR="9525" marT="9525" marB="0" anchor="b"/>
                </a:tc>
              </a:tr>
              <a:tr h="236601">
                <a:tc>
                  <a:txBody>
                    <a:bodyPr/>
                    <a:lstStyle/>
                    <a:p>
                      <a:pPr algn="l" fontAlgn="b"/>
                      <a:r>
                        <a:rPr lang="en-US" sz="1100" b="0" i="0" u="none" strike="noStrike">
                          <a:solidFill>
                            <a:srgbClr val="000000"/>
                          </a:solidFill>
                          <a:effectLst/>
                          <a:latin typeface="Calibri"/>
                        </a:rPr>
                        <a:t>Portland, OR</a:t>
                      </a:r>
                    </a:p>
                  </a:txBody>
                  <a:tcPr marL="9525" marR="9525" marT="9525" marB="0" anchor="b"/>
                </a:tc>
                <a:tc>
                  <a:txBody>
                    <a:bodyPr/>
                    <a:lstStyle/>
                    <a:p>
                      <a:pPr algn="ctr" fontAlgn="b"/>
                      <a:r>
                        <a:rPr lang="en-US" sz="1100" b="0" i="0" u="none" strike="noStrike">
                          <a:solidFill>
                            <a:srgbClr val="000000"/>
                          </a:solidFill>
                          <a:effectLst/>
                          <a:latin typeface="Calibri"/>
                        </a:rPr>
                        <a:t>5,227</a:t>
                      </a:r>
                    </a:p>
                  </a:txBody>
                  <a:tcPr marL="9525" marR="9525" marT="9525" marB="0" anchor="b"/>
                </a:tc>
                <a:tc>
                  <a:txBody>
                    <a:bodyPr/>
                    <a:lstStyle/>
                    <a:p>
                      <a:pPr algn="ctr" fontAlgn="b"/>
                      <a:r>
                        <a:rPr lang="en-US" sz="1100" b="0" i="1" u="none" strike="noStrike" dirty="0">
                          <a:solidFill>
                            <a:srgbClr val="000000"/>
                          </a:solidFill>
                          <a:effectLst/>
                          <a:latin typeface="Calibri"/>
                        </a:rPr>
                        <a:t>3,941</a:t>
                      </a:r>
                    </a:p>
                  </a:txBody>
                  <a:tcPr marL="9525" marR="9525" marT="9525" marB="0" anchor="b"/>
                </a:tc>
              </a:tr>
            </a:tbl>
          </a:graphicData>
        </a:graphic>
      </p:graphicFrame>
      <p:graphicFrame>
        <p:nvGraphicFramePr>
          <p:cNvPr id="6" name="Content Placeholder 5"/>
          <p:cNvGraphicFramePr>
            <a:graphicFrameLocks noGrp="1"/>
          </p:cNvGraphicFramePr>
          <p:nvPr>
            <p:ph sz="half" idx="2"/>
          </p:nvPr>
        </p:nvGraphicFramePr>
        <p:xfrm>
          <a:off x="4894263" y="2286000"/>
          <a:ext cx="3335337"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905256" y="6261600"/>
            <a:ext cx="3982974" cy="215444"/>
          </a:xfrm>
          <a:prstGeom prst="rect">
            <a:avLst/>
          </a:prstGeom>
          <a:noFill/>
        </p:spPr>
        <p:txBody>
          <a:bodyPr wrap="square" rtlCol="0">
            <a:spAutoFit/>
          </a:bodyPr>
          <a:lstStyle/>
          <a:p>
            <a:r>
              <a:rPr lang="en-US" sz="800" dirty="0" smtClean="0"/>
              <a:t>Sources: Brennan Center 2014; FBI Uniform Crime Reporting 2014</a:t>
            </a:r>
            <a:endParaRPr lang="en-US" sz="800" dirty="0"/>
          </a:p>
        </p:txBody>
      </p:sp>
      <p:sp>
        <p:nvSpPr>
          <p:cNvPr id="4" name="Slide Number Placeholder 3"/>
          <p:cNvSpPr>
            <a:spLocks noGrp="1"/>
          </p:cNvSpPr>
          <p:nvPr>
            <p:ph type="sldNum" sz="quarter" idx="12"/>
          </p:nvPr>
        </p:nvSpPr>
        <p:spPr/>
        <p:txBody>
          <a:bodyPr/>
          <a:lstStyle/>
          <a:p>
            <a:fld id="{7A4D725F-C8CB-4678-934C-ECE470D3B84E}" type="slidenum">
              <a:rPr lang="en-US" smtClean="0">
                <a:solidFill>
                  <a:srgbClr val="191B0E"/>
                </a:solidFill>
              </a:rPr>
              <a:pPr/>
              <a:t>63</a:t>
            </a:fld>
            <a:endParaRPr lang="en-US">
              <a:solidFill>
                <a:srgbClr val="191B0E"/>
              </a:solidFill>
            </a:endParaRPr>
          </a:p>
        </p:txBody>
      </p:sp>
    </p:spTree>
    <p:extLst>
      <p:ext uri="{BB962C8B-B14F-4D97-AF65-F5344CB8AC3E}">
        <p14:creationId xmlns:p14="http://schemas.microsoft.com/office/powerpoint/2010/main" val="31095229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6144" y="2577711"/>
            <a:ext cx="7209728" cy="2852737"/>
          </a:xfrm>
        </p:spPr>
        <p:txBody>
          <a:bodyPr>
            <a:normAutofit/>
          </a:bodyPr>
          <a:lstStyle/>
          <a:p>
            <a:r>
              <a:rPr lang="en-US" sz="5400" dirty="0" smtClean="0"/>
              <a:t>How will we harness these opportunities?</a:t>
            </a:r>
            <a:endParaRPr lang="en-US" sz="5400" dirty="0"/>
          </a:p>
        </p:txBody>
      </p:sp>
      <p:sp>
        <p:nvSpPr>
          <p:cNvPr id="3" name="Text Placeholder 2"/>
          <p:cNvSpPr>
            <a:spLocks noGrp="1"/>
          </p:cNvSpPr>
          <p:nvPr>
            <p:ph type="body" idx="1"/>
          </p:nvPr>
        </p:nvSpPr>
        <p:spPr>
          <a:xfrm>
            <a:off x="971550" y="1882703"/>
            <a:ext cx="6916722" cy="1143324"/>
          </a:xfrm>
        </p:spPr>
        <p:txBody>
          <a:bodyPr>
            <a:noAutofit/>
          </a:bodyPr>
          <a:lstStyle/>
          <a:p>
            <a:r>
              <a:rPr lang="en-US" sz="3600" dirty="0" smtClean="0"/>
              <a:t>Charlotte is experiencing transformative change.</a:t>
            </a:r>
          </a:p>
        </p:txBody>
      </p:sp>
    </p:spTree>
    <p:extLst>
      <p:ext uri="{BB962C8B-B14F-4D97-AF65-F5344CB8AC3E}">
        <p14:creationId xmlns:p14="http://schemas.microsoft.com/office/powerpoint/2010/main" val="1796763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410450" cy="1485900"/>
          </a:xfrm>
        </p:spPr>
        <p:txBody>
          <a:bodyPr>
            <a:normAutofit fontScale="90000"/>
          </a:bodyPr>
          <a:lstStyle/>
          <a:p>
            <a:r>
              <a:rPr lang="en-US" dirty="0" smtClean="0"/>
              <a:t>Our senior population is projected to nearly double by 2030</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39276068"/>
              </p:ext>
            </p:extLst>
          </p:nvPr>
        </p:nvGraphicFramePr>
        <p:xfrm>
          <a:off x="1028700" y="2042161"/>
          <a:ext cx="7200900" cy="43528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343275" y="6423622"/>
            <a:ext cx="5095876" cy="215444"/>
          </a:xfrm>
          <a:prstGeom prst="rect">
            <a:avLst/>
          </a:prstGeom>
          <a:noFill/>
        </p:spPr>
        <p:txBody>
          <a:bodyPr wrap="square" rtlCol="0">
            <a:spAutoFit/>
          </a:bodyPr>
          <a:lstStyle/>
          <a:p>
            <a:r>
              <a:rPr lang="en-US" sz="800" dirty="0" smtClean="0"/>
              <a:t>Source: Office of State Management &amp; Budget, Population Estimates and Projections, accessed January 13, 2016.</a:t>
            </a:r>
            <a:endParaRPr lang="en-US" sz="800" dirty="0"/>
          </a:p>
        </p:txBody>
      </p:sp>
      <p:sp>
        <p:nvSpPr>
          <p:cNvPr id="4" name="Slide Number Placeholder 3"/>
          <p:cNvSpPr>
            <a:spLocks noGrp="1"/>
          </p:cNvSpPr>
          <p:nvPr>
            <p:ph type="sldNum" sz="quarter" idx="12"/>
          </p:nvPr>
        </p:nvSpPr>
        <p:spPr/>
        <p:txBody>
          <a:bodyPr/>
          <a:lstStyle/>
          <a:p>
            <a:fld id="{7A4D725F-C8CB-4678-934C-ECE470D3B84E}" type="slidenum">
              <a:rPr lang="en-US" smtClean="0"/>
              <a:t>7</a:t>
            </a:fld>
            <a:endParaRPr lang="en-US"/>
          </a:p>
        </p:txBody>
      </p:sp>
    </p:spTree>
    <p:extLst>
      <p:ext uri="{BB962C8B-B14F-4D97-AF65-F5344CB8AC3E}">
        <p14:creationId xmlns:p14="http://schemas.microsoft.com/office/powerpoint/2010/main" val="1099071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mmigrant </a:t>
            </a:r>
            <a:r>
              <a:rPr lang="en-US" dirty="0" err="1" smtClean="0"/>
              <a:t>Charlotteans</a:t>
            </a:r>
            <a:r>
              <a:rPr lang="en-US" dirty="0" smtClean="0"/>
              <a:t> are diverse and growing</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64539808"/>
              </p:ext>
            </p:extLst>
          </p:nvPr>
        </p:nvGraphicFramePr>
        <p:xfrm>
          <a:off x="5395463" y="3001991"/>
          <a:ext cx="3620938" cy="37093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1844584718"/>
              </p:ext>
            </p:extLst>
          </p:nvPr>
        </p:nvGraphicFramePr>
        <p:xfrm>
          <a:off x="1028700" y="3316647"/>
          <a:ext cx="3651849" cy="3054230"/>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2"/>
          <p:cNvSpPr txBox="1">
            <a:spLocks/>
          </p:cNvSpPr>
          <p:nvPr/>
        </p:nvSpPr>
        <p:spPr>
          <a:xfrm>
            <a:off x="1028700" y="2171699"/>
            <a:ext cx="7200900" cy="318674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smtClean="0"/>
              <a:t>Foreign-born population 128,879 (13.6% of population)</a:t>
            </a:r>
          </a:p>
          <a:p>
            <a:r>
              <a:rPr lang="en-US" dirty="0" smtClean="0"/>
              <a:t>32.3% are U.S. citizens</a:t>
            </a:r>
          </a:p>
          <a:p>
            <a:endParaRPr lang="en-US" dirty="0"/>
          </a:p>
        </p:txBody>
      </p:sp>
      <p:sp>
        <p:nvSpPr>
          <p:cNvPr id="13" name="TextBox 8"/>
          <p:cNvSpPr txBox="1">
            <a:spLocks noChangeArrowheads="1"/>
          </p:cNvSpPr>
          <p:nvPr/>
        </p:nvSpPr>
        <p:spPr bwMode="auto">
          <a:xfrm>
            <a:off x="1200150" y="6480974"/>
            <a:ext cx="4413310"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itchFamily="2" charset="2"/>
              <a:buBlip>
                <a:blip r:embed="rId4"/>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charset="0"/>
              </a:defRPr>
            </a:lvl9pPr>
          </a:lstStyle>
          <a:p>
            <a:pPr>
              <a:spcBef>
                <a:spcPct val="0"/>
              </a:spcBef>
              <a:buClrTx/>
              <a:buSzTx/>
              <a:buFontTx/>
              <a:buNone/>
            </a:pPr>
            <a:r>
              <a:rPr lang="en-US" altLang="en-US" sz="800" i="1" dirty="0"/>
              <a:t>Source</a:t>
            </a:r>
            <a:r>
              <a:rPr lang="en-US" altLang="en-US" sz="800" dirty="0"/>
              <a:t>: U.S. Census Bureau, American Community Survey, 3-year estimates (2010-2012).</a:t>
            </a:r>
          </a:p>
          <a:p>
            <a:pPr>
              <a:spcBef>
                <a:spcPct val="0"/>
              </a:spcBef>
              <a:buClrTx/>
              <a:buSzTx/>
              <a:buFontTx/>
              <a:buNone/>
            </a:pPr>
            <a:r>
              <a:rPr lang="en-US" altLang="en-US" sz="1000" dirty="0"/>
              <a:t> </a:t>
            </a:r>
          </a:p>
        </p:txBody>
      </p:sp>
      <p:sp>
        <p:nvSpPr>
          <p:cNvPr id="4" name="Slide Number Placeholder 3"/>
          <p:cNvSpPr>
            <a:spLocks noGrp="1"/>
          </p:cNvSpPr>
          <p:nvPr>
            <p:ph type="sldNum" sz="quarter" idx="12"/>
          </p:nvPr>
        </p:nvSpPr>
        <p:spPr/>
        <p:txBody>
          <a:bodyPr/>
          <a:lstStyle/>
          <a:p>
            <a:fld id="{7A4D725F-C8CB-4678-934C-ECE470D3B84E}" type="slidenum">
              <a:rPr lang="en-US" smtClean="0"/>
              <a:t>8</a:t>
            </a:fld>
            <a:endParaRPr lang="en-US"/>
          </a:p>
        </p:txBody>
      </p:sp>
    </p:spTree>
    <p:extLst>
      <p:ext uri="{BB962C8B-B14F-4D97-AF65-F5344CB8AC3E}">
        <p14:creationId xmlns:p14="http://schemas.microsoft.com/office/powerpoint/2010/main" val="3665103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growth has returned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76383970"/>
              </p:ext>
            </p:extLst>
          </p:nvPr>
        </p:nvGraphicFramePr>
        <p:xfrm>
          <a:off x="1028700" y="1761067"/>
          <a:ext cx="7200900" cy="46905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1642220" y="6464807"/>
            <a:ext cx="5983876" cy="307203"/>
          </a:xfrm>
          <a:prstGeom prst="rect">
            <a:avLst/>
          </a:prstGeom>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a:latin typeface="Verdana" panose="020B0604030504040204" pitchFamily="34" charset="0"/>
                <a:ea typeface="Verdana" panose="020B0604030504040204" pitchFamily="34" charset="0"/>
                <a:cs typeface="Verdana" panose="020B0604030504040204" pitchFamily="34" charset="0"/>
              </a:rPr>
              <a:t>Source: Bureau of Labor Statistics (QCEW) - Data from Q2 of each year</a:t>
            </a:r>
          </a:p>
        </p:txBody>
      </p:sp>
      <p:sp>
        <p:nvSpPr>
          <p:cNvPr id="4" name="Slide Number Placeholder 3"/>
          <p:cNvSpPr>
            <a:spLocks noGrp="1"/>
          </p:cNvSpPr>
          <p:nvPr>
            <p:ph type="sldNum" sz="quarter" idx="12"/>
          </p:nvPr>
        </p:nvSpPr>
        <p:spPr/>
        <p:txBody>
          <a:bodyPr/>
          <a:lstStyle/>
          <a:p>
            <a:fld id="{7A4D725F-C8CB-4678-934C-ECE470D3B84E}" type="slidenum">
              <a:rPr lang="en-US" smtClean="0"/>
              <a:t>9</a:t>
            </a:fld>
            <a:endParaRPr lang="en-US"/>
          </a:p>
        </p:txBody>
      </p:sp>
    </p:spTree>
    <p:extLst>
      <p:ext uri="{BB962C8B-B14F-4D97-AF65-F5344CB8AC3E}">
        <p14:creationId xmlns:p14="http://schemas.microsoft.com/office/powerpoint/2010/main" val="103452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2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3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TM10001105[[fn=Crop]]</Template>
  <TotalTime>9058</TotalTime>
  <Words>4128</Words>
  <Application>Microsoft Office PowerPoint</Application>
  <PresentationFormat>On-screen Show (4:3)</PresentationFormat>
  <Paragraphs>823</Paragraphs>
  <Slides>64</Slides>
  <Notes>54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64</vt:i4>
      </vt:variant>
    </vt:vector>
  </HeadingPairs>
  <TitlesOfParts>
    <vt:vector size="81" baseType="lpstr">
      <vt:lpstr>ＭＳ Ｐゴシック</vt:lpstr>
      <vt:lpstr>Arial</vt:lpstr>
      <vt:lpstr>Arial Black</vt:lpstr>
      <vt:lpstr>Avenir Black</vt:lpstr>
      <vt:lpstr>Avenir Heavy</vt:lpstr>
      <vt:lpstr>Calibri</vt:lpstr>
      <vt:lpstr>Calibri Light</vt:lpstr>
      <vt:lpstr>Franklin Gothic Book</vt:lpstr>
      <vt:lpstr>Helvetica</vt:lpstr>
      <vt:lpstr>Rockwell Extra Bold</vt:lpstr>
      <vt:lpstr>Verdana</vt:lpstr>
      <vt:lpstr>Wingdings</vt:lpstr>
      <vt:lpstr>Crop</vt:lpstr>
      <vt:lpstr>1_Crop</vt:lpstr>
      <vt:lpstr>2_Crop</vt:lpstr>
      <vt:lpstr>3_Crop</vt:lpstr>
      <vt:lpstr>Office Theme</vt:lpstr>
      <vt:lpstr>Charlotte: Reflections and Opportunities</vt:lpstr>
      <vt:lpstr>Charlotte is a great place to live and work </vt:lpstr>
      <vt:lpstr>With good quality of life</vt:lpstr>
      <vt:lpstr>And excellent city services</vt:lpstr>
      <vt:lpstr>Population is growing…and growth is expected to continue</vt:lpstr>
      <vt:lpstr>Newcomers to Charlotte are younger and highly educated</vt:lpstr>
      <vt:lpstr>Our senior population is projected to nearly double by 2030</vt:lpstr>
      <vt:lpstr>Immigrant Charlotteans are diverse and growing</vt:lpstr>
      <vt:lpstr>Job growth has returned</vt:lpstr>
      <vt:lpstr>Innovative investments</vt:lpstr>
      <vt:lpstr>Residential development trends: urban, mixed-use and multi-family</vt:lpstr>
      <vt:lpstr>Concentrations of residential activity</vt:lpstr>
      <vt:lpstr>Overall, Charlotte is booming again </vt:lpstr>
      <vt:lpstr>Charlotte  is IN THE MIDST OF transformative change</vt:lpstr>
      <vt:lpstr>PowerPoint Presentation</vt:lpstr>
      <vt:lpstr>Metropolitan Revolutionaries:</vt:lpstr>
      <vt:lpstr>OPPORTUNITY  TASK 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 &amp; Milestones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Charlotte: An engine of prosperity and social transformation</vt:lpstr>
      <vt:lpstr>Policy implications</vt:lpstr>
      <vt:lpstr>Creating sustainable growth and economic opportunity</vt:lpstr>
      <vt:lpstr>Affordable housing</vt:lpstr>
      <vt:lpstr>Housing costs rising as incomes stagnate</vt:lpstr>
      <vt:lpstr>Charlotte losing market-rate affordable units as share of total</vt:lpstr>
      <vt:lpstr>City programs provide quality affordable housing…</vt:lpstr>
      <vt:lpstr>…but there’s more to do</vt:lpstr>
      <vt:lpstr>Access to good jobs and living wages</vt:lpstr>
      <vt:lpstr>Jobs are growing, but some will grow more than others</vt:lpstr>
      <vt:lpstr>City of Charlotte is leading the way as an employer </vt:lpstr>
      <vt:lpstr>Access to jobs is also critically important</vt:lpstr>
      <vt:lpstr>Transportation and land use</vt:lpstr>
      <vt:lpstr>Connectivity, mobility options, mixed-use support opportunity for all</vt:lpstr>
      <vt:lpstr>Travel demand increasing rapidly as region grows and economy rebounds</vt:lpstr>
      <vt:lpstr>How will Charlotte accommodate growth and promote opportunity?</vt:lpstr>
      <vt:lpstr>PowerPoint Presentation</vt:lpstr>
      <vt:lpstr>Engagement programs connect and empower neighborhoods</vt:lpstr>
      <vt:lpstr>Youth employment and engagement support economic opportunity</vt:lpstr>
      <vt:lpstr>Out-of-school time programs support youth and working parents</vt:lpstr>
      <vt:lpstr>PowerPoint Presentation</vt:lpstr>
      <vt:lpstr>Long-term decline in crime rates but increase in 2015</vt:lpstr>
      <vt:lpstr>Crime numbers in 2015 exceeded 3-year average</vt:lpstr>
      <vt:lpstr>Some up, some down: A look at national trends</vt:lpstr>
      <vt:lpstr>How will we harness these opportunities?</vt:lpstr>
    </vt:vector>
  </TitlesOfParts>
  <Company>UNC Charlotte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City Council</dc:title>
  <dc:creator>Simmons, Laura</dc:creator>
  <cp:lastModifiedBy>Simmons, Laura</cp:lastModifiedBy>
  <cp:revision>272</cp:revision>
  <cp:lastPrinted>2016-01-27T20:34:16Z</cp:lastPrinted>
  <dcterms:created xsi:type="dcterms:W3CDTF">2016-01-19T16:10:48Z</dcterms:created>
  <dcterms:modified xsi:type="dcterms:W3CDTF">2016-01-29T15:12:59Z</dcterms:modified>
</cp:coreProperties>
</file>