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3" r:id="rId3"/>
    <p:sldId id="262" r:id="rId4"/>
    <p:sldId id="267" r:id="rId5"/>
    <p:sldId id="268" r:id="rId6"/>
    <p:sldId id="270" r:id="rId7"/>
    <p:sldId id="272" r:id="rId8"/>
    <p:sldId id="273" r:id="rId9"/>
    <p:sldId id="274" r:id="rId10"/>
    <p:sldId id="276" r:id="rId11"/>
    <p:sldId id="27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ian, Peter" initials="P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374" autoAdjust="0"/>
  </p:normalViewPr>
  <p:slideViewPr>
    <p:cSldViewPr snapToGrid="0">
      <p:cViewPr varScale="1">
        <p:scale>
          <a:sx n="66" d="100"/>
          <a:sy n="66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AAA37-A4E2-40DC-8AB9-9022D4A10A8E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5241-AF31-487C-A729-5034735D3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5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Introduce</a:t>
            </a:r>
            <a:r>
              <a:rPr lang="en-US" baseline="0" dirty="0"/>
              <a:t> the project team. Newest member is the DC </a:t>
            </a:r>
            <a:r>
              <a:rPr lang="en-US" baseline="0" dirty="0" err="1"/>
              <a:t>Dept</a:t>
            </a:r>
            <a:r>
              <a:rPr lang="en-US" baseline="0" dirty="0"/>
              <a:t> of Housing and Community Development, represented by Danilo </a:t>
            </a:r>
            <a:r>
              <a:rPr lang="en-US" baseline="0" dirty="0" err="1"/>
              <a:t>Pelletierre</a:t>
            </a:r>
            <a:r>
              <a:rPr lang="en-US" baseline="0" dirty="0"/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 Development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 Advisor 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 of the Director.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Scott Bruton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Housing Policy Director for CNHED.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4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PETER:</a:t>
            </a:r>
            <a:r>
              <a:rPr lang="en-US" baseline="0" dirty="0"/>
              <a:t> Focus is on affordable housing preservation in Washington, DC.</a:t>
            </a:r>
          </a:p>
          <a:p>
            <a:r>
              <a:rPr lang="en-US" dirty="0"/>
              <a:t>Had</a:t>
            </a:r>
            <a:r>
              <a:rPr lang="en-US" baseline="0" dirty="0"/>
              <a:t> previously decided to do something on affordable housing: priority issue for city as well as CTDC partners. </a:t>
            </a:r>
            <a:endParaRPr lang="en-US" dirty="0"/>
          </a:p>
          <a:p>
            <a:r>
              <a:rPr lang="en-US" dirty="0"/>
              <a:t>During planning process, we spoke with key stakeholders, including housing agency heads, Mayor’s office, nonprofit developers</a:t>
            </a:r>
            <a:r>
              <a:rPr lang="en-US" baseline="0" dirty="0"/>
              <a:t> and affordable housing advocates. </a:t>
            </a:r>
          </a:p>
          <a:p>
            <a:r>
              <a:rPr lang="en-US" baseline="0" dirty="0"/>
              <a:t>Consensus emerged that a tool to apply data to support decision making around affordable housing preservation would be most useful course to pursue. </a:t>
            </a:r>
          </a:p>
          <a:p>
            <a:r>
              <a:rPr lang="en-US" baseline="0" dirty="0"/>
              <a:t>Builds on work that the DC Preservation Network (preservation strategy) and city (Strike Force) have been doing.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PETER:</a:t>
            </a:r>
            <a:r>
              <a:rPr lang="en-US" baseline="0" dirty="0"/>
              <a:t> We want to introduce our new project manager, Neal Humphrey.</a:t>
            </a:r>
          </a:p>
          <a:p>
            <a:r>
              <a:rPr lang="en-US" baseline="0" dirty="0"/>
              <a:t>Started only a few weeks ago.</a:t>
            </a:r>
          </a:p>
          <a:p>
            <a:r>
              <a:rPr lang="en-US" baseline="0" dirty="0"/>
              <a:t>We were very lucky that Neal was available and interested in our project.</a:t>
            </a:r>
          </a:p>
          <a:p>
            <a:r>
              <a:rPr lang="en-US" baseline="0" dirty="0"/>
              <a:t>Things we were looking for: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Someone organized who can help keep us on track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6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PETER: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Someone who knows how to do a tech project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Neal has an engineering background and had his own tech startup, </a:t>
            </a:r>
            <a:r>
              <a:rPr lang="en-US" baseline="0" dirty="0" err="1"/>
              <a:t>Flashband</a:t>
            </a:r>
            <a:endParaRPr lang="en-US" baseline="0" dirty="0"/>
          </a:p>
          <a:p>
            <a:pPr marL="1085850" lvl="2" indent="-171450">
              <a:buFontTx/>
              <a:buChar char="-"/>
            </a:pPr>
            <a:r>
              <a:rPr lang="en-US" baseline="0" dirty="0"/>
              <a:t>Connects musicians with each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84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PETER: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Civic tech or volunteer coding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Neal was already involved with a Code for DC Brigade project</a:t>
            </a:r>
          </a:p>
          <a:p>
            <a:pPr marL="171450" indent="-171450">
              <a:buFontTx/>
              <a:buChar char="-"/>
            </a:pPr>
            <a:r>
              <a:rPr lang="en-US" dirty="0"/>
              <a:t>Enthusiasm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Neal saw the potential impact of what we were trying to do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Important for convincing others to get</a:t>
            </a:r>
            <a:r>
              <a:rPr lang="en-US" baseline="0" dirty="0"/>
              <a:t> involved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0" lvl="0" indent="0">
              <a:buFontTx/>
              <a:buNone/>
            </a:pPr>
            <a:r>
              <a:rPr lang="en-US" baseline="0" dirty="0"/>
              <a:t>Will turn over to Neal for the rest of the presentation</a:t>
            </a:r>
          </a:p>
          <a:p>
            <a:pPr marL="0" lv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241-AF31-487C-A729-5034735D34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6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368351"/>
            <a:ext cx="12192000" cy="1390261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421" y="3489649"/>
            <a:ext cx="11991392" cy="120426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76962" y="1730310"/>
            <a:ext cx="21198" cy="512769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87502" y="1323439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6779239" y="1884233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74869" y="3888354"/>
            <a:ext cx="4467031" cy="465560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19"/>
          </p:nvPr>
        </p:nvSpPr>
        <p:spPr>
          <a:xfrm>
            <a:off x="566606" y="4487004"/>
            <a:ext cx="4475294" cy="161069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5" name="Rectangle 54"/>
          <p:cNvSpPr/>
          <p:nvPr userDrawn="1"/>
        </p:nvSpPr>
        <p:spPr>
          <a:xfrm>
            <a:off x="5654351" y="1310806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1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619762" y="3888354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915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22" idx="2"/>
          </p:cNvCxnSpPr>
          <p:nvPr userDrawn="1"/>
        </p:nvCxnSpPr>
        <p:spPr>
          <a:xfrm flipH="1">
            <a:off x="6076962" y="0"/>
            <a:ext cx="31738" cy="4802754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87502" y="1323439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6779239" y="1884233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74869" y="3888354"/>
            <a:ext cx="4467031" cy="465560"/>
          </a:xfrm>
        </p:spPr>
        <p:txBody>
          <a:bodyPr>
            <a:noAutofit/>
          </a:bodyPr>
          <a:lstStyle>
            <a:lvl1pPr marL="0" indent="0" algn="r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19"/>
          </p:nvPr>
        </p:nvSpPr>
        <p:spPr>
          <a:xfrm>
            <a:off x="566606" y="4487004"/>
            <a:ext cx="4475294" cy="161069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5" name="Rectangle 54"/>
          <p:cNvSpPr/>
          <p:nvPr userDrawn="1"/>
        </p:nvSpPr>
        <p:spPr>
          <a:xfrm>
            <a:off x="5654351" y="1310806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619762" y="3888354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7796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9269" y="1435553"/>
            <a:ext cx="10285964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481005" y="2034205"/>
            <a:ext cx="10294227" cy="8243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447869" y="4893636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447869" y="1435553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497533" y="3192777"/>
            <a:ext cx="10285964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4" name="Text Placeholder 36"/>
          <p:cNvSpPr>
            <a:spLocks noGrp="1"/>
          </p:cNvSpPr>
          <p:nvPr userDrawn="1">
            <p:ph type="body" sz="quarter" idx="23"/>
          </p:nvPr>
        </p:nvSpPr>
        <p:spPr>
          <a:xfrm>
            <a:off x="1489269" y="3791429"/>
            <a:ext cx="10294227" cy="8243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481005" y="4893636"/>
            <a:ext cx="10285964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6" name="Text Placeholder 36"/>
          <p:cNvSpPr>
            <a:spLocks noGrp="1"/>
          </p:cNvSpPr>
          <p:nvPr userDrawn="1">
            <p:ph type="body" sz="quarter" idx="25"/>
          </p:nvPr>
        </p:nvSpPr>
        <p:spPr>
          <a:xfrm>
            <a:off x="1472741" y="5492288"/>
            <a:ext cx="10294227" cy="8243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447869" y="3192777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47869" y="1390261"/>
            <a:ext cx="263123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245289" y="1390261"/>
            <a:ext cx="263123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143999" y="1390261"/>
            <a:ext cx="263123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351969" y="1390261"/>
            <a:ext cx="263123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1672184"/>
            <a:ext cx="1828800" cy="1828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05" y="1672184"/>
            <a:ext cx="1828800" cy="18288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85" y="1672184"/>
            <a:ext cx="1828800" cy="1828800"/>
          </a:xfrm>
          <a:prstGeom prst="rect">
            <a:avLst/>
          </a:prstGeom>
          <a:ln>
            <a:noFill/>
          </a:ln>
        </p:spPr>
      </p:pic>
      <p:sp>
        <p:nvSpPr>
          <p:cNvPr id="21" name="TextBox 20"/>
          <p:cNvSpPr txBox="1"/>
          <p:nvPr userDrawn="1"/>
        </p:nvSpPr>
        <p:spPr>
          <a:xfrm>
            <a:off x="447869" y="3909526"/>
            <a:ext cx="263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Coalition</a:t>
            </a:r>
            <a:r>
              <a:rPr lang="en-US" sz="1600" baseline="0" dirty="0">
                <a:solidFill>
                  <a:schemeClr val="accent4"/>
                </a:solidFill>
              </a:rPr>
              <a:t> for Nonprofit Housing and Economic Development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45289" y="3909526"/>
            <a:ext cx="2631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District</a:t>
            </a:r>
            <a:r>
              <a:rPr lang="en-US" sz="1600" baseline="0" dirty="0">
                <a:solidFill>
                  <a:schemeClr val="accent4"/>
                </a:solidFill>
              </a:rPr>
              <a:t> of Columbia Department of Housing and Community Development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143999" y="3909526"/>
            <a:ext cx="2631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Code for</a:t>
            </a:r>
            <a:r>
              <a:rPr lang="en-US" sz="1600" baseline="0" dirty="0">
                <a:solidFill>
                  <a:schemeClr val="accent4"/>
                </a:solidFill>
              </a:rPr>
              <a:t> DC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51969" y="3909526"/>
            <a:ext cx="2631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Urban Institute</a:t>
            </a:r>
          </a:p>
          <a:p>
            <a:r>
              <a:rPr lang="en-US" sz="1600" baseline="0" dirty="0">
                <a:solidFill>
                  <a:schemeClr val="accent4"/>
                </a:solidFill>
              </a:rPr>
              <a:t>(</a:t>
            </a:r>
            <a:r>
              <a:rPr lang="en-US" sz="1600" baseline="0" dirty="0" err="1">
                <a:solidFill>
                  <a:schemeClr val="accent4"/>
                </a:solidFill>
              </a:rPr>
              <a:t>NeighborhoodInfo</a:t>
            </a:r>
            <a:r>
              <a:rPr lang="en-US" sz="1600" baseline="0" dirty="0">
                <a:solidFill>
                  <a:schemeClr val="accent4"/>
                </a:solidFill>
              </a:rPr>
              <a:t> DC)</a:t>
            </a:r>
            <a:endParaRPr lang="en-US" sz="1600" dirty="0">
              <a:solidFill>
                <a:schemeClr val="accent4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 flipV="1">
            <a:off x="535236" y="3630076"/>
            <a:ext cx="2456498" cy="55517"/>
            <a:chOff x="447869" y="1073021"/>
            <a:chExt cx="11327364" cy="0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 userDrawn="1"/>
        </p:nvGrpSpPr>
        <p:grpSpPr>
          <a:xfrm flipV="1">
            <a:off x="3439336" y="3630076"/>
            <a:ext cx="2456498" cy="55517"/>
            <a:chOff x="447869" y="1073021"/>
            <a:chExt cx="11327364" cy="0"/>
          </a:xfrm>
        </p:grpSpPr>
        <p:cxnSp>
          <p:nvCxnSpPr>
            <p:cNvPr id="38" name="Straight Connector 37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 userDrawn="1"/>
        </p:nvGrpSpPr>
        <p:grpSpPr>
          <a:xfrm flipV="1">
            <a:off x="6332656" y="3630076"/>
            <a:ext cx="2456498" cy="55517"/>
            <a:chOff x="447869" y="1073021"/>
            <a:chExt cx="11327364" cy="0"/>
          </a:xfrm>
        </p:grpSpPr>
        <p:cxnSp>
          <p:nvCxnSpPr>
            <p:cNvPr id="41" name="Straight Connector 40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 userDrawn="1"/>
        </p:nvGrpSpPr>
        <p:grpSpPr>
          <a:xfrm flipV="1">
            <a:off x="9231366" y="3630076"/>
            <a:ext cx="2456498" cy="55517"/>
            <a:chOff x="447869" y="1073021"/>
            <a:chExt cx="11327364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 userDrawn="1"/>
        </p:nvSpPr>
        <p:spPr>
          <a:xfrm>
            <a:off x="447869" y="262145"/>
            <a:ext cx="1132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</a:rPr>
              <a:t>Project Partners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551324" y="1672184"/>
            <a:ext cx="1828800" cy="1828800"/>
            <a:chOff x="9551324" y="1672184"/>
            <a:chExt cx="1828800" cy="1828800"/>
          </a:xfrm>
        </p:grpSpPr>
        <p:sp>
          <p:nvSpPr>
            <p:cNvPr id="8" name="Rectangle 7"/>
            <p:cNvSpPr/>
            <p:nvPr userDrawn="1"/>
          </p:nvSpPr>
          <p:spPr>
            <a:xfrm>
              <a:off x="9551324" y="1672184"/>
              <a:ext cx="18288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03741" y="2228962"/>
              <a:ext cx="1711748" cy="878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409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_Dictio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80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_L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4646645" cy="6858000"/>
          </a:xfrm>
          <a:prstGeom prst="rect">
            <a:avLst/>
          </a:prstGeom>
          <a:solidFill>
            <a:schemeClr val="tx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6" y="167951"/>
            <a:ext cx="4114800" cy="1849309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3266" y="2183363"/>
            <a:ext cx="411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33363" y="2351088"/>
            <a:ext cx="4114800" cy="4237037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295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458" y="2670629"/>
            <a:ext cx="11277600" cy="758371"/>
          </a:xfrm>
        </p:spPr>
        <p:txBody>
          <a:bodyPr anchor="b" anchorCtr="0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9319" y="3533192"/>
            <a:ext cx="59933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9319" y="3715657"/>
            <a:ext cx="5993363" cy="2872468"/>
          </a:xfrm>
        </p:spPr>
        <p:txBody>
          <a:bodyPr>
            <a:normAutofit/>
          </a:bodyPr>
          <a:lstStyle>
            <a:lvl1pPr marL="0" indent="0">
              <a:buNone/>
              <a:defRPr sz="2400" i="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0"/>
            <a:r>
              <a:rPr lang="en-US" dirty="0"/>
              <a:t>Background picture can be changed to context-relevant</a:t>
            </a:r>
          </a:p>
        </p:txBody>
      </p:sp>
    </p:spTree>
    <p:extLst>
      <p:ext uri="{BB962C8B-B14F-4D97-AF65-F5344CB8AC3E}">
        <p14:creationId xmlns:p14="http://schemas.microsoft.com/office/powerpoint/2010/main" val="154189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073021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7675" y="1222375"/>
            <a:ext cx="11326813" cy="525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47675" y="1250950"/>
            <a:ext cx="11326813" cy="50845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5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7869" y="1390261"/>
            <a:ext cx="5504044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284604" y="1390261"/>
            <a:ext cx="5504044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 flipV="1">
            <a:off x="542924" y="1969692"/>
            <a:ext cx="5222149" cy="45719"/>
            <a:chOff x="447869" y="1073021"/>
            <a:chExt cx="11327364" cy="0"/>
          </a:xfrm>
        </p:grpSpPr>
        <p:cxnSp>
          <p:nvCxnSpPr>
            <p:cNvPr id="27" name="Straight Connector 26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7869" y="1485900"/>
            <a:ext cx="5504044" cy="4476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84603" y="1485900"/>
            <a:ext cx="5504044" cy="52951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flipV="1">
            <a:off x="6361516" y="1969691"/>
            <a:ext cx="5222149" cy="45719"/>
            <a:chOff x="447869" y="1073021"/>
            <a:chExt cx="11327364" cy="0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42925" y="2209800"/>
            <a:ext cx="5222149" cy="3340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6377066" y="2218352"/>
            <a:ext cx="5222149" cy="3340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92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7869" y="1390261"/>
            <a:ext cx="361075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164480" y="1390261"/>
            <a:ext cx="361075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306175" y="1390261"/>
            <a:ext cx="3610753" cy="4320074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 flipV="1">
            <a:off x="542924" y="1969693"/>
            <a:ext cx="3425825" cy="45719"/>
            <a:chOff x="447869" y="1073021"/>
            <a:chExt cx="11327364" cy="0"/>
          </a:xfrm>
        </p:grpSpPr>
        <p:cxnSp>
          <p:nvCxnSpPr>
            <p:cNvPr id="27" name="Straight Connector 26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7869" y="1485900"/>
            <a:ext cx="3610753" cy="4476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06174" y="1485900"/>
            <a:ext cx="3610753" cy="52951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64479" y="1485900"/>
            <a:ext cx="3610753" cy="52951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</a:t>
            </a:r>
            <a:r>
              <a:rPr lang="en-US" dirty="0" err="1"/>
              <a:t>Hre</a:t>
            </a:r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 flipV="1">
            <a:off x="8256942" y="1969692"/>
            <a:ext cx="3425825" cy="45719"/>
            <a:chOff x="447869" y="1073021"/>
            <a:chExt cx="11327364" cy="0"/>
          </a:xfrm>
        </p:grpSpPr>
        <p:cxnSp>
          <p:nvCxnSpPr>
            <p:cNvPr id="32" name="Straight Connector 31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 userDrawn="1"/>
        </p:nvGrpSpPr>
        <p:grpSpPr>
          <a:xfrm flipV="1">
            <a:off x="4383087" y="1969692"/>
            <a:ext cx="3425825" cy="45719"/>
            <a:chOff x="447869" y="1073021"/>
            <a:chExt cx="11327364" cy="0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542925" y="2209800"/>
            <a:ext cx="3425825" cy="3340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4398637" y="2218352"/>
            <a:ext cx="3425825" cy="3340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8252926" y="2209800"/>
            <a:ext cx="3425825" cy="3340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82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1"/>
            <a:ext cx="11327364" cy="10730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47869" y="1073021"/>
            <a:ext cx="11327364" cy="0"/>
            <a:chOff x="447869" y="1073021"/>
            <a:chExt cx="11327364" cy="0"/>
          </a:xfrm>
        </p:grpSpPr>
        <p:cxnSp>
          <p:nvCxnSpPr>
            <p:cNvPr id="4" name="Straight Connector 3"/>
            <p:cNvCxnSpPr/>
            <p:nvPr userDrawn="1"/>
          </p:nvCxnSpPr>
          <p:spPr>
            <a:xfrm>
              <a:off x="447869" y="1073021"/>
              <a:ext cx="11327364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4730620" y="1073021"/>
              <a:ext cx="7044613" cy="0"/>
            </a:xfrm>
            <a:prstGeom prst="line">
              <a:avLst/>
            </a:prstGeom>
            <a:ln w="508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6335486"/>
            <a:ext cx="12192000" cy="522514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9269" y="1435553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4"/>
          </p:nvPr>
        </p:nvSpPr>
        <p:spPr>
          <a:xfrm>
            <a:off x="1481006" y="2034203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308202" y="1442550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7308202" y="2034203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489269" y="3891189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44" name="Text Placeholder 36"/>
          <p:cNvSpPr>
            <a:spLocks noGrp="1"/>
          </p:cNvSpPr>
          <p:nvPr>
            <p:ph type="body" sz="quarter" idx="19"/>
          </p:nvPr>
        </p:nvSpPr>
        <p:spPr>
          <a:xfrm>
            <a:off x="1481006" y="4489839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216451" y="3886393"/>
            <a:ext cx="4467031" cy="465560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21"/>
          </p:nvPr>
        </p:nvSpPr>
        <p:spPr>
          <a:xfrm>
            <a:off x="7208188" y="4485043"/>
            <a:ext cx="4475294" cy="16106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484901" y="3844767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6175051" y="1442974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447869" y="1435553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 userDrawn="1"/>
        </p:nvSpPr>
        <p:spPr>
          <a:xfrm>
            <a:off x="6175051" y="3875054"/>
            <a:ext cx="914400" cy="91440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F0EB-200F-4E5F-986C-8E0D6F654FB9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FD1F-4779-4ACD-A97B-E6CED89F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9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8" r:id="rId3"/>
    <p:sldLayoutId id="2147483660" r:id="rId4"/>
    <p:sldLayoutId id="2147483662" r:id="rId5"/>
    <p:sldLayoutId id="2147483667" r:id="rId6"/>
    <p:sldLayoutId id="2147483664" r:id="rId7"/>
    <p:sldLayoutId id="2147483670" r:id="rId8"/>
    <p:sldLayoutId id="2147483665" r:id="rId9"/>
    <p:sldLayoutId id="2147483671" r:id="rId10"/>
    <p:sldLayoutId id="2147483672" r:id="rId11"/>
    <p:sldLayoutId id="2147483666" r:id="rId12"/>
    <p:sldLayoutId id="2147483663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7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Alpha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79239" y="1884233"/>
            <a:ext cx="4475294" cy="21543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important mockups and one-offs brought into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Proposed final format / method</a:t>
            </a:r>
          </a:p>
          <a:p>
            <a:r>
              <a:rPr lang="en-US" b="1" dirty="0"/>
              <a:t>Feedback: Usability testing. </a:t>
            </a:r>
            <a:r>
              <a:rPr lang="en-US" dirty="0"/>
              <a:t>Do our mockups translate to a tool?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574869" y="3418454"/>
            <a:ext cx="4467031" cy="465560"/>
          </a:xfrm>
        </p:spPr>
        <p:txBody>
          <a:bodyPr/>
          <a:lstStyle/>
          <a:p>
            <a:r>
              <a:rPr lang="en-US" dirty="0"/>
              <a:t>Beta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177800" y="3884014"/>
            <a:ext cx="4864100" cy="22136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Correct usability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 prioritization of components as appropriate</a:t>
            </a:r>
          </a:p>
          <a:p>
            <a:r>
              <a:rPr lang="en-US" b="1" dirty="0"/>
              <a:t>Feedback: Registered users, repeat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5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/ Questions</a:t>
            </a:r>
          </a:p>
        </p:txBody>
      </p:sp>
    </p:spTree>
    <p:extLst>
      <p:ext uri="{BB962C8B-B14F-4D97-AF65-F5344CB8AC3E}">
        <p14:creationId xmlns:p14="http://schemas.microsoft.com/office/powerpoint/2010/main" val="176676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Priorities – Preservation Working Group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First Tier</a:t>
            </a:r>
          </a:p>
          <a:p>
            <a:r>
              <a:rPr lang="en-US" sz="2400" dirty="0"/>
              <a:t>federally funded with rent or operating subsidy</a:t>
            </a:r>
          </a:p>
          <a:p>
            <a:r>
              <a:rPr lang="en-US" sz="2400" dirty="0"/>
              <a:t>serves very low-income residents</a:t>
            </a:r>
          </a:p>
          <a:p>
            <a:r>
              <a:rPr lang="en-US" sz="2400" dirty="0"/>
              <a:t>meets the needs of a vulnerable population</a:t>
            </a:r>
          </a:p>
          <a:p>
            <a:r>
              <a:rPr lang="en-US" sz="2400" dirty="0"/>
              <a:t>needed to maintain economic diversity</a:t>
            </a:r>
          </a:p>
          <a:p>
            <a:r>
              <a:rPr lang="en-US" sz="2400" dirty="0"/>
              <a:t>near DC funded economic development projects</a:t>
            </a:r>
          </a:p>
          <a:p>
            <a:r>
              <a:rPr lang="en-US" sz="2400" dirty="0"/>
              <a:t>near transit</a:t>
            </a:r>
          </a:p>
          <a:p>
            <a:pPr marL="0" indent="0">
              <a:buNone/>
            </a:pPr>
            <a:r>
              <a:rPr lang="en-US" sz="2400" b="1" dirty="0"/>
              <a:t>Second Tier:</a:t>
            </a:r>
          </a:p>
          <a:p>
            <a:r>
              <a:rPr lang="en-US" sz="2400" dirty="0"/>
              <a:t>current low rent levels</a:t>
            </a:r>
          </a:p>
          <a:p>
            <a:r>
              <a:rPr lang="en-US" sz="2400" dirty="0"/>
              <a:t>a high probability of being lost</a:t>
            </a:r>
          </a:p>
          <a:p>
            <a:r>
              <a:rPr lang="en-US" sz="2400" dirty="0"/>
              <a:t>low cost per unit to preserve</a:t>
            </a:r>
          </a:p>
        </p:txBody>
      </p:sp>
    </p:spTree>
    <p:extLst>
      <p:ext uri="{BB962C8B-B14F-4D97-AF65-F5344CB8AC3E}">
        <p14:creationId xmlns:p14="http://schemas.microsoft.com/office/powerpoint/2010/main" val="406382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Project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" b="19267"/>
          <a:stretch/>
        </p:blipFill>
        <p:spPr bwMode="auto">
          <a:xfrm>
            <a:off x="613228" y="1200150"/>
            <a:ext cx="10965543" cy="505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Our New Project Manager!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Organization skills</a:t>
            </a:r>
          </a:p>
          <a:p>
            <a:endParaRPr lang="en-US" dirty="0"/>
          </a:p>
          <a:p>
            <a:r>
              <a:rPr lang="en-US" dirty="0"/>
              <a:t>Experience with tech projects</a:t>
            </a:r>
          </a:p>
          <a:p>
            <a:endParaRPr lang="en-US" dirty="0"/>
          </a:p>
          <a:p>
            <a:r>
              <a:rPr lang="en-US" dirty="0"/>
              <a:t>Experience with civic tech or </a:t>
            </a:r>
            <a:br>
              <a:rPr lang="en-US" dirty="0"/>
            </a:br>
            <a:r>
              <a:rPr lang="en-US" dirty="0"/>
              <a:t>volunteer coding</a:t>
            </a:r>
          </a:p>
          <a:p>
            <a:endParaRPr lang="en-US" dirty="0"/>
          </a:p>
          <a:p>
            <a:r>
              <a:rPr lang="en-US" dirty="0"/>
              <a:t>Enthusiasm for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2321" y="1455445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Neal Humphrey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792" y="2029272"/>
            <a:ext cx="2255394" cy="30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6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57" y="330200"/>
            <a:ext cx="8734114" cy="5106026"/>
          </a:xfrm>
          <a:prstGeom prst="rect">
            <a:avLst/>
          </a:prstGeom>
          <a:effectLst>
            <a:outerShdw blurRad="114300" dist="152400" dir="13500000" algn="b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547" y="2896226"/>
            <a:ext cx="7550247" cy="4356099"/>
          </a:xfrm>
          <a:prstGeom prst="rect">
            <a:avLst/>
          </a:prstGeom>
          <a:effectLst>
            <a:outerShdw blurRad="114300" dist="152400" dir="13500000" algn="b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38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Organization skills</a:t>
            </a:r>
          </a:p>
          <a:p>
            <a:endParaRPr lang="en-US" dirty="0"/>
          </a:p>
          <a:p>
            <a:r>
              <a:rPr lang="en-US" dirty="0"/>
              <a:t>Experience with tech projects</a:t>
            </a:r>
          </a:p>
          <a:p>
            <a:endParaRPr lang="en-US" dirty="0"/>
          </a:p>
          <a:p>
            <a:r>
              <a:rPr lang="en-US" dirty="0"/>
              <a:t>Experience with civic tech or </a:t>
            </a:r>
            <a:br>
              <a:rPr lang="en-US" dirty="0"/>
            </a:br>
            <a:r>
              <a:rPr lang="en-US" dirty="0"/>
              <a:t>volunteer coding</a:t>
            </a:r>
          </a:p>
          <a:p>
            <a:endParaRPr lang="en-US" dirty="0"/>
          </a:p>
          <a:p>
            <a:r>
              <a:rPr lang="en-US" dirty="0"/>
              <a:t>Enthusiasm for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2321" y="1455445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Neal Humphrey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226" y="2002706"/>
            <a:ext cx="2255394" cy="30071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7124" y="6547"/>
            <a:ext cx="11327364" cy="107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Introducing Our New Project Manager!</a:t>
            </a:r>
          </a:p>
        </p:txBody>
      </p:sp>
    </p:spTree>
    <p:extLst>
      <p:ext uri="{BB962C8B-B14F-4D97-AF65-F5344CB8AC3E}">
        <p14:creationId xmlns:p14="http://schemas.microsoft.com/office/powerpoint/2010/main" val="3328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485900"/>
            <a:ext cx="4271962" cy="447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Affordable Housing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84603" y="1485900"/>
            <a:ext cx="4288147" cy="529511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is </a:t>
            </a:r>
            <a:r>
              <a:rPr lang="en-US" b="1" dirty="0"/>
              <a:t>privately owned</a:t>
            </a:r>
            <a:r>
              <a:rPr lang="en-US" dirty="0"/>
              <a:t>; government provides incentives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Owners can </a:t>
            </a:r>
            <a:r>
              <a:rPr lang="en-US" b="1" dirty="0"/>
              <a:t>choose to stop </a:t>
            </a:r>
            <a:r>
              <a:rPr lang="en-US" dirty="0"/>
              <a:t>receiving incentives (under certain circumstances)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Advocates and government agencies can often intervene – spending time and money to </a:t>
            </a:r>
            <a:r>
              <a:rPr lang="en-US" b="1" i="1" dirty="0"/>
              <a:t>preserve </a:t>
            </a:r>
            <a:r>
              <a:rPr lang="en-US" dirty="0"/>
              <a:t>these buildings</a:t>
            </a:r>
          </a:p>
          <a:p>
            <a:r>
              <a:rPr lang="en-US" b="1" dirty="0"/>
              <a:t>Need to know how to prioritize preservation efforts.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Dozens of overlapping programs (Section 8, tax credit, DC </a:t>
            </a:r>
            <a:r>
              <a:rPr lang="en-US" dirty="0" err="1"/>
              <a:t>gov</a:t>
            </a:r>
            <a:r>
              <a:rPr lang="en-US" dirty="0"/>
              <a:t>, etc.), </a:t>
            </a:r>
            <a:r>
              <a:rPr lang="en-US" b="1" dirty="0"/>
              <a:t>data isn’t centralized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Neighborhood info is relevant </a:t>
            </a:r>
            <a:r>
              <a:rPr lang="en-US" dirty="0"/>
              <a:t>– demographics, transit locations, nearby economic development, other affordable options in the neighborhood.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City-wide analysis</a:t>
            </a:r>
            <a:r>
              <a:rPr lang="en-US" dirty="0"/>
              <a:t> can reveal tradeoffs not apparent at building level.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670" y="1502345"/>
            <a:ext cx="475545" cy="475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26" y="1502345"/>
            <a:ext cx="814548" cy="4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/>
              <a:t>tech is </a:t>
            </a:r>
            <a:r>
              <a:rPr lang="en-US" dirty="0"/>
              <a:t>part of the 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 it once – use often. Barrier to use is lowered.</a:t>
            </a:r>
          </a:p>
          <a:p>
            <a:r>
              <a:rPr lang="en-US" dirty="0"/>
              <a:t>Less reactive – earlier warnings and planning of potential issues</a:t>
            </a:r>
          </a:p>
          <a:p>
            <a:r>
              <a:rPr lang="en-US" dirty="0"/>
              <a:t>Add transparency to prioritization process</a:t>
            </a:r>
          </a:p>
          <a:p>
            <a:r>
              <a:rPr lang="en-US" dirty="0"/>
              <a:t>Data driven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07608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know from potential users?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7675" y="1250950"/>
            <a:ext cx="6771173" cy="508453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Our riskiest assumption:</a:t>
            </a:r>
          </a:p>
          <a:p>
            <a:pPr marL="0" indent="0">
              <a:buNone/>
            </a:pPr>
            <a:r>
              <a:rPr lang="en-US" dirty="0"/>
              <a:t>People will use the tool to prioritize their efforts and investment.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Interviews:</a:t>
            </a:r>
          </a:p>
          <a:p>
            <a:r>
              <a:rPr lang="en-US" dirty="0"/>
              <a:t>Is the problem compelling?</a:t>
            </a:r>
          </a:p>
          <a:p>
            <a:r>
              <a:rPr lang="en-US" dirty="0"/>
              <a:t>Do our priorities align?</a:t>
            </a:r>
          </a:p>
          <a:p>
            <a:r>
              <a:rPr lang="en-US" dirty="0"/>
              <a:t>Can it integrate to their existing workflow?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2095500"/>
            <a:ext cx="3561248" cy="371475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7394024" y="1250949"/>
            <a:ext cx="3911600" cy="8445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The Lean Startup Approach</a:t>
            </a:r>
          </a:p>
        </p:txBody>
      </p:sp>
    </p:spTree>
    <p:extLst>
      <p:ext uri="{BB962C8B-B14F-4D97-AF65-F5344CB8AC3E}">
        <p14:creationId xmlns:p14="http://schemas.microsoft.com/office/powerpoint/2010/main" val="140947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Project Phases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Modeling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79239" y="1884233"/>
            <a:ext cx="4475294" cy="22432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we get the data we want?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its limitations?</a:t>
            </a:r>
          </a:p>
          <a:p>
            <a:r>
              <a:rPr lang="en-US" b="1" dirty="0"/>
              <a:t>User Feedback: Is this priority of data sources in the right order?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574869" y="3494930"/>
            <a:ext cx="4467031" cy="465560"/>
          </a:xfrm>
        </p:spPr>
        <p:txBody>
          <a:bodyPr/>
          <a:lstStyle/>
          <a:p>
            <a:r>
              <a:rPr lang="en-US" dirty="0"/>
              <a:t>Prototype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127000" y="3960490"/>
            <a:ext cx="4914900" cy="213721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 ‘one-off’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Useful mockups – e.g. manually creating a single building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Core website back-end functionality (e.g. connect to catalog)</a:t>
            </a:r>
          </a:p>
          <a:p>
            <a:r>
              <a:rPr lang="en-US" b="1" dirty="0"/>
              <a:t>Feedback: Is this kind of thing useful?</a:t>
            </a:r>
          </a:p>
        </p:txBody>
      </p:sp>
    </p:spTree>
    <p:extLst>
      <p:ext uri="{BB962C8B-B14F-4D97-AF65-F5344CB8AC3E}">
        <p14:creationId xmlns:p14="http://schemas.microsoft.com/office/powerpoint/2010/main" val="331942352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Slide">
  <a:themeElements>
    <a:clrScheme name="CTDC-scheme">
      <a:dk1>
        <a:sysClr val="windowText" lastClr="000000"/>
      </a:dk1>
      <a:lt1>
        <a:sysClr val="window" lastClr="FFFFFF"/>
      </a:lt1>
      <a:dk2>
        <a:srgbClr val="BD3621"/>
      </a:dk2>
      <a:lt2>
        <a:srgbClr val="6F5E64"/>
      </a:lt2>
      <a:accent1>
        <a:srgbClr val="FF933A"/>
      </a:accent1>
      <a:accent2>
        <a:srgbClr val="FFC000"/>
      </a:accent2>
      <a:accent3>
        <a:srgbClr val="A5A5A5"/>
      </a:accent3>
      <a:accent4>
        <a:srgbClr val="325D88"/>
      </a:accent4>
      <a:accent5>
        <a:srgbClr val="954F72"/>
      </a:accent5>
      <a:accent6>
        <a:srgbClr val="93C54B"/>
      </a:accent6>
      <a:hlink>
        <a:srgbClr val="BD3621"/>
      </a:hlink>
      <a:folHlink>
        <a:srgbClr val="8C3619"/>
      </a:folHlink>
    </a:clrScheme>
    <a:fontScheme name="CTDC-fonts">
      <a:majorFont>
        <a:latin typeface="Lucida Sans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684</Words>
  <Application>Microsoft Office PowerPoint</Application>
  <PresentationFormat>Widescreen</PresentationFormat>
  <Paragraphs>106</Paragraphs>
  <Slides>12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Lucida Sans</vt:lpstr>
      <vt:lpstr>BlankSlide</vt:lpstr>
      <vt:lpstr>PowerPoint Presentation</vt:lpstr>
      <vt:lpstr>Our Project</vt:lpstr>
      <vt:lpstr>Introducing Our New Project Manager!</vt:lpstr>
      <vt:lpstr>PowerPoint Presentation</vt:lpstr>
      <vt:lpstr>PowerPoint Presentation</vt:lpstr>
      <vt:lpstr>The Problem</vt:lpstr>
      <vt:lpstr>Why tech is part of the solution</vt:lpstr>
      <vt:lpstr>What do we need to know from potential users?</vt:lpstr>
      <vt:lpstr>Key Project Phases</vt:lpstr>
      <vt:lpstr>PowerPoint Presentation</vt:lpstr>
      <vt:lpstr>Discussion / Questions</vt:lpstr>
      <vt:lpstr>Proposed Priorities – Preservation Working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Humphrey</dc:creator>
  <cp:lastModifiedBy>Neal Humphrey</cp:lastModifiedBy>
  <cp:revision>41</cp:revision>
  <dcterms:created xsi:type="dcterms:W3CDTF">2016-10-07T15:11:55Z</dcterms:created>
  <dcterms:modified xsi:type="dcterms:W3CDTF">2016-10-14T13:41:40Z</dcterms:modified>
</cp:coreProperties>
</file>