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1"/>
  </p:notesMasterIdLst>
  <p:handoutMasterIdLst>
    <p:handoutMasterId r:id="rId62"/>
  </p:handoutMasterIdLst>
  <p:sldIdLst>
    <p:sldId id="417" r:id="rId2"/>
    <p:sldId id="260" r:id="rId3"/>
    <p:sldId id="419" r:id="rId4"/>
    <p:sldId id="350" r:id="rId5"/>
    <p:sldId id="371" r:id="rId6"/>
    <p:sldId id="355" r:id="rId7"/>
    <p:sldId id="296" r:id="rId8"/>
    <p:sldId id="542" r:id="rId9"/>
    <p:sldId id="274" r:id="rId10"/>
    <p:sldId id="544" r:id="rId11"/>
    <p:sldId id="378" r:id="rId12"/>
    <p:sldId id="565" r:id="rId13"/>
    <p:sldId id="377" r:id="rId14"/>
    <p:sldId id="546" r:id="rId15"/>
    <p:sldId id="548" r:id="rId16"/>
    <p:sldId id="573" r:id="rId17"/>
    <p:sldId id="549" r:id="rId18"/>
    <p:sldId id="562" r:id="rId19"/>
    <p:sldId id="563" r:id="rId20"/>
    <p:sldId id="559" r:id="rId21"/>
    <p:sldId id="569" r:id="rId22"/>
    <p:sldId id="567" r:id="rId23"/>
    <p:sldId id="566" r:id="rId24"/>
    <p:sldId id="551" r:id="rId25"/>
    <p:sldId id="430" r:id="rId26"/>
    <p:sldId id="476" r:id="rId27"/>
    <p:sldId id="552" r:id="rId28"/>
    <p:sldId id="560" r:id="rId29"/>
    <p:sldId id="394" r:id="rId30"/>
    <p:sldId id="570" r:id="rId31"/>
    <p:sldId id="554" r:id="rId32"/>
    <p:sldId id="397" r:id="rId33"/>
    <p:sldId id="556" r:id="rId34"/>
    <p:sldId id="564" r:id="rId35"/>
    <p:sldId id="400" r:id="rId36"/>
    <p:sldId id="574" r:id="rId37"/>
    <p:sldId id="478" r:id="rId38"/>
    <p:sldId id="571" r:id="rId39"/>
    <p:sldId id="555" r:id="rId40"/>
    <p:sldId id="468" r:id="rId41"/>
    <p:sldId id="469" r:id="rId42"/>
    <p:sldId id="470" r:id="rId43"/>
    <p:sldId id="477" r:id="rId44"/>
    <p:sldId id="539" r:id="rId45"/>
    <p:sldId id="391" r:id="rId46"/>
    <p:sldId id="540" r:id="rId47"/>
    <p:sldId id="541" r:id="rId48"/>
    <p:sldId id="389" r:id="rId49"/>
    <p:sldId id="384" r:id="rId50"/>
    <p:sldId id="385" r:id="rId51"/>
    <p:sldId id="538" r:id="rId52"/>
    <p:sldId id="392" r:id="rId53"/>
    <p:sldId id="473" r:id="rId54"/>
    <p:sldId id="537" r:id="rId55"/>
    <p:sldId id="572" r:id="rId56"/>
    <p:sldId id="465" r:id="rId57"/>
    <p:sldId id="464" r:id="rId58"/>
    <p:sldId id="498" r:id="rId59"/>
    <p:sldId id="370" r:id="rId6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Gill Sans MT" charset="0"/>
        <a:ea typeface="ＭＳ Ｐゴシック" charset="-128"/>
        <a:cs typeface="+mn-cs"/>
      </a:defRPr>
    </a:lvl1pPr>
    <a:lvl2pPr marL="457200" algn="l" rtl="0" fontAlgn="base">
      <a:spcBef>
        <a:spcPct val="0"/>
      </a:spcBef>
      <a:spcAft>
        <a:spcPct val="0"/>
      </a:spcAft>
      <a:defRPr sz="2400" kern="1200">
        <a:solidFill>
          <a:schemeClr val="tx1"/>
        </a:solidFill>
        <a:latin typeface="Gill Sans MT" charset="0"/>
        <a:ea typeface="ＭＳ Ｐゴシック" charset="-128"/>
        <a:cs typeface="+mn-cs"/>
      </a:defRPr>
    </a:lvl2pPr>
    <a:lvl3pPr marL="914400" algn="l" rtl="0" fontAlgn="base">
      <a:spcBef>
        <a:spcPct val="0"/>
      </a:spcBef>
      <a:spcAft>
        <a:spcPct val="0"/>
      </a:spcAft>
      <a:defRPr sz="2400" kern="1200">
        <a:solidFill>
          <a:schemeClr val="tx1"/>
        </a:solidFill>
        <a:latin typeface="Gill Sans MT" charset="0"/>
        <a:ea typeface="ＭＳ Ｐゴシック" charset="-128"/>
        <a:cs typeface="+mn-cs"/>
      </a:defRPr>
    </a:lvl3pPr>
    <a:lvl4pPr marL="1371600" algn="l" rtl="0" fontAlgn="base">
      <a:spcBef>
        <a:spcPct val="0"/>
      </a:spcBef>
      <a:spcAft>
        <a:spcPct val="0"/>
      </a:spcAft>
      <a:defRPr sz="2400" kern="1200">
        <a:solidFill>
          <a:schemeClr val="tx1"/>
        </a:solidFill>
        <a:latin typeface="Gill Sans MT" charset="0"/>
        <a:ea typeface="ＭＳ Ｐゴシック" charset="-128"/>
        <a:cs typeface="+mn-cs"/>
      </a:defRPr>
    </a:lvl4pPr>
    <a:lvl5pPr marL="1828800" algn="l" rtl="0" fontAlgn="base">
      <a:spcBef>
        <a:spcPct val="0"/>
      </a:spcBef>
      <a:spcAft>
        <a:spcPct val="0"/>
      </a:spcAft>
      <a:defRPr sz="2400" kern="1200">
        <a:solidFill>
          <a:schemeClr val="tx1"/>
        </a:solidFill>
        <a:latin typeface="Gill Sans MT" charset="0"/>
        <a:ea typeface="ＭＳ Ｐゴシック" charset="-128"/>
        <a:cs typeface="+mn-cs"/>
      </a:defRPr>
    </a:lvl5pPr>
    <a:lvl6pPr marL="2286000" algn="l" defTabSz="914400" rtl="0" eaLnBrk="1" latinLnBrk="0" hangingPunct="1">
      <a:defRPr sz="2400" kern="1200">
        <a:solidFill>
          <a:schemeClr val="tx1"/>
        </a:solidFill>
        <a:latin typeface="Gill Sans MT" charset="0"/>
        <a:ea typeface="ＭＳ Ｐゴシック" charset="-128"/>
        <a:cs typeface="+mn-cs"/>
      </a:defRPr>
    </a:lvl6pPr>
    <a:lvl7pPr marL="2743200" algn="l" defTabSz="914400" rtl="0" eaLnBrk="1" latinLnBrk="0" hangingPunct="1">
      <a:defRPr sz="2400" kern="1200">
        <a:solidFill>
          <a:schemeClr val="tx1"/>
        </a:solidFill>
        <a:latin typeface="Gill Sans MT" charset="0"/>
        <a:ea typeface="ＭＳ Ｐゴシック" charset="-128"/>
        <a:cs typeface="+mn-cs"/>
      </a:defRPr>
    </a:lvl7pPr>
    <a:lvl8pPr marL="3200400" algn="l" defTabSz="914400" rtl="0" eaLnBrk="1" latinLnBrk="0" hangingPunct="1">
      <a:defRPr sz="2400" kern="1200">
        <a:solidFill>
          <a:schemeClr val="tx1"/>
        </a:solidFill>
        <a:latin typeface="Gill Sans MT" charset="0"/>
        <a:ea typeface="ＭＳ Ｐゴシック" charset="-128"/>
        <a:cs typeface="+mn-cs"/>
      </a:defRPr>
    </a:lvl8pPr>
    <a:lvl9pPr marL="3657600" algn="l" defTabSz="914400" rtl="0" eaLnBrk="1" latinLnBrk="0" hangingPunct="1">
      <a:defRPr sz="2400" kern="1200">
        <a:solidFill>
          <a:schemeClr val="tx1"/>
        </a:solidFill>
        <a:latin typeface="Gill Sans MT"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tit, Kathryn" initials="PK" lastIdx="1" clrIdx="0">
    <p:extLst/>
  </p:cmAuthor>
  <p:cmAuthor id="2" name="Kroll, Edward" initials="KE" lastIdx="2" clrIdx="1">
    <p:extLst/>
  </p:cmAuthor>
  <p:cmAuthor id="3" name="James, Joi" initials="JJ" lastIdx="2" clrIdx="2">
    <p:extLst/>
  </p:cmAuthor>
  <p:cmAuthor id="4" name="Hakizimana, Nora" initials="HN" lastIdx="3" clrIdx="3">
    <p:extLst/>
  </p:cmAuthor>
  <p:cmAuthor id="5" name="Crystal Li" initials="CL" lastIdx="1" clrIdx="4"/>
  <p:cmAuthor id="6" name="Arena, Olivia" initials="AO" lastIdx="2" clrIdx="5">
    <p:extLst>
      <p:ext uri="{19B8F6BF-5375-455C-9EA6-DF929625EA0E}">
        <p15:presenceInfo xmlns:p15="http://schemas.microsoft.com/office/powerpoint/2012/main" userId="S-1-5-21-1053119219-327446729-612134452-148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FE8F3"/>
    <a:srgbClr val="1696D2"/>
    <a:srgbClr val="FDBF11"/>
    <a:srgbClr val="ECF4F8"/>
    <a:srgbClr val="494546"/>
    <a:srgbClr val="FFC016"/>
    <a:srgbClr val="EFF0EF"/>
    <a:srgbClr val="0A4C6A"/>
    <a:srgbClr val="5C5859"/>
    <a:srgbClr val="5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15" autoAdjust="0"/>
    <p:restoredTop sz="84004" autoAdjust="0"/>
  </p:normalViewPr>
  <p:slideViewPr>
    <p:cSldViewPr>
      <p:cViewPr varScale="1">
        <p:scale>
          <a:sx n="76" d="100"/>
          <a:sy n="76" d="100"/>
        </p:scale>
        <p:origin x="1590" y="78"/>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A3FBE-5F37-4C41-9097-D3D155F8CC8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B9D2283-0CD8-4429-A77B-19AB55D8BF44}">
      <dgm:prSet phldrT="[Text]" custT="1"/>
      <dgm:spPr/>
      <dgm:t>
        <a:bodyPr anchor="b"/>
        <a:lstStyle/>
        <a:p>
          <a:pPr algn="l"/>
          <a:endParaRPr lang="en-US" sz="2800" dirty="0">
            <a:latin typeface="Lato" panose="020F0502020204030203" pitchFamily="34" charset="0"/>
          </a:endParaRPr>
        </a:p>
        <a:p>
          <a:pPr algn="ctr"/>
          <a:r>
            <a:rPr lang="en-US" sz="2400" dirty="0">
              <a:latin typeface="Lato" panose="020F0502020204030203" pitchFamily="34" charset="0"/>
            </a:rPr>
            <a:t>Functionality</a:t>
          </a:r>
        </a:p>
      </dgm:t>
    </dgm:pt>
    <dgm:pt modelId="{D33562E9-3296-403A-A835-0A909A3F63CA}" type="parTrans" cxnId="{2F8560B7-32CA-4953-A54F-9A585933B327}">
      <dgm:prSet/>
      <dgm:spPr/>
      <dgm:t>
        <a:bodyPr/>
        <a:lstStyle/>
        <a:p>
          <a:endParaRPr lang="en-US"/>
        </a:p>
      </dgm:t>
    </dgm:pt>
    <dgm:pt modelId="{1CBC690E-496F-4E5A-9B43-93AE4BA79C09}" type="sibTrans" cxnId="{2F8560B7-32CA-4953-A54F-9A585933B327}">
      <dgm:prSet/>
      <dgm:spPr/>
      <dgm:t>
        <a:bodyPr/>
        <a:lstStyle/>
        <a:p>
          <a:endParaRPr lang="en-US"/>
        </a:p>
      </dgm:t>
    </dgm:pt>
    <dgm:pt modelId="{C5CB1824-A8BC-4647-AF4A-6A8A6AD08296}">
      <dgm:prSet phldrT="[Text]" custT="1"/>
      <dgm:spPr/>
      <dgm:t>
        <a:bodyPr/>
        <a:lstStyle/>
        <a:p>
          <a:pPr>
            <a:buClr>
              <a:srgbClr val="1696D2"/>
            </a:buClr>
            <a:buFont typeface="Wingdings" panose="05000000000000000000" pitchFamily="2" charset="2"/>
            <a:buChar char="§"/>
          </a:pPr>
          <a:r>
            <a:rPr lang="en-US" sz="1400" dirty="0">
              <a:latin typeface="Lato" panose="020F0502020204030203" pitchFamily="34" charset="0"/>
            </a:rPr>
            <a:t>How much can you customize?</a:t>
          </a:r>
        </a:p>
      </dgm:t>
    </dgm:pt>
    <dgm:pt modelId="{A081A205-8CC8-40FB-92FF-E2FD2B070813}" type="parTrans" cxnId="{835AACE7-9BA6-4213-ABC5-3F921ECDB84A}">
      <dgm:prSet/>
      <dgm:spPr/>
      <dgm:t>
        <a:bodyPr/>
        <a:lstStyle/>
        <a:p>
          <a:endParaRPr lang="en-US"/>
        </a:p>
      </dgm:t>
    </dgm:pt>
    <dgm:pt modelId="{5D8F691B-D445-4D06-9BCF-DF8210FB5D0B}" type="sibTrans" cxnId="{835AACE7-9BA6-4213-ABC5-3F921ECDB84A}">
      <dgm:prSet/>
      <dgm:spPr/>
      <dgm:t>
        <a:bodyPr/>
        <a:lstStyle/>
        <a:p>
          <a:endParaRPr lang="en-US"/>
        </a:p>
      </dgm:t>
    </dgm:pt>
    <dgm:pt modelId="{09CBB518-EFCC-4298-8C47-6015DFA19098}">
      <dgm:prSet custT="1"/>
      <dgm:spPr/>
      <dgm:t>
        <a:bodyPr/>
        <a:lstStyle/>
        <a:p>
          <a:pPr>
            <a:buClr>
              <a:srgbClr val="1696D2"/>
            </a:buClr>
            <a:buFont typeface="Wingdings" panose="05000000000000000000" pitchFamily="2" charset="2"/>
            <a:buChar char="§"/>
          </a:pPr>
          <a:r>
            <a:rPr lang="en-US" sz="1400" dirty="0">
              <a:latin typeface="Lato" panose="020F0502020204030203" pitchFamily="34" charset="0"/>
            </a:rPr>
            <a:t>Does it include analysis metrics?</a:t>
          </a:r>
        </a:p>
      </dgm:t>
    </dgm:pt>
    <dgm:pt modelId="{3B2A3033-20B8-4B8A-85A7-89AA458946C4}" type="parTrans" cxnId="{ECEE607D-9570-4BF3-83FE-A28A07D99465}">
      <dgm:prSet/>
      <dgm:spPr/>
      <dgm:t>
        <a:bodyPr/>
        <a:lstStyle/>
        <a:p>
          <a:endParaRPr lang="en-US"/>
        </a:p>
      </dgm:t>
    </dgm:pt>
    <dgm:pt modelId="{D4F51EC3-C099-42FC-ABDA-6515AEE59602}" type="sibTrans" cxnId="{ECEE607D-9570-4BF3-83FE-A28A07D99465}">
      <dgm:prSet/>
      <dgm:spPr/>
      <dgm:t>
        <a:bodyPr/>
        <a:lstStyle/>
        <a:p>
          <a:endParaRPr lang="en-US"/>
        </a:p>
      </dgm:t>
    </dgm:pt>
    <dgm:pt modelId="{4506D692-729A-4C4B-8D18-BB12B11FEEA5}">
      <dgm:prSet custT="1"/>
      <dgm:spPr/>
      <dgm:t>
        <a:bodyPr/>
        <a:lstStyle/>
        <a:p>
          <a:pPr>
            <a:buClr>
              <a:srgbClr val="1696D2"/>
            </a:buClr>
            <a:buFont typeface="Wingdings" panose="05000000000000000000" pitchFamily="2" charset="2"/>
            <a:buChar char="§"/>
          </a:pPr>
          <a:r>
            <a:rPr lang="en-US" sz="1400" dirty="0">
              <a:latin typeface="Lato" panose="020F0502020204030203" pitchFamily="34" charset="0"/>
            </a:rPr>
            <a:t>How do you input data?</a:t>
          </a:r>
        </a:p>
      </dgm:t>
    </dgm:pt>
    <dgm:pt modelId="{F6EBEABB-82E4-4C53-9051-C5E003CD64A8}" type="parTrans" cxnId="{C5598A12-5DEF-4EF8-B91D-633D442B37F2}">
      <dgm:prSet/>
      <dgm:spPr/>
      <dgm:t>
        <a:bodyPr/>
        <a:lstStyle/>
        <a:p>
          <a:endParaRPr lang="en-US"/>
        </a:p>
      </dgm:t>
    </dgm:pt>
    <dgm:pt modelId="{8FB44A23-AC0D-4931-A91A-25C118F82967}" type="sibTrans" cxnId="{C5598A12-5DEF-4EF8-B91D-633D442B37F2}">
      <dgm:prSet/>
      <dgm:spPr/>
      <dgm:t>
        <a:bodyPr/>
        <a:lstStyle/>
        <a:p>
          <a:endParaRPr lang="en-US"/>
        </a:p>
      </dgm:t>
    </dgm:pt>
    <dgm:pt modelId="{22B3FB91-5A54-4F09-9C25-209FCB6E47EA}">
      <dgm:prSet custT="1"/>
      <dgm:spPr/>
      <dgm:t>
        <a:bodyPr/>
        <a:lstStyle/>
        <a:p>
          <a:pPr>
            <a:buClr>
              <a:srgbClr val="1696D2"/>
            </a:buClr>
            <a:buFont typeface="Wingdings" panose="05000000000000000000" pitchFamily="2" charset="2"/>
            <a:buChar char="§"/>
          </a:pPr>
          <a:r>
            <a:rPr lang="en-US" sz="1400" dirty="0">
              <a:latin typeface="Lato" panose="020F0502020204030203" pitchFamily="34" charset="0"/>
            </a:rPr>
            <a:t>Does it include a search function? </a:t>
          </a:r>
        </a:p>
      </dgm:t>
    </dgm:pt>
    <dgm:pt modelId="{6C1BD464-7B5D-445F-93C1-FC218089AF36}" type="parTrans" cxnId="{8A22BAE5-C130-432C-8B0A-01925CBF2D58}">
      <dgm:prSet/>
      <dgm:spPr/>
      <dgm:t>
        <a:bodyPr/>
        <a:lstStyle/>
        <a:p>
          <a:endParaRPr lang="en-US"/>
        </a:p>
      </dgm:t>
    </dgm:pt>
    <dgm:pt modelId="{14898611-B898-4892-BC28-EA539E866C34}" type="sibTrans" cxnId="{8A22BAE5-C130-432C-8B0A-01925CBF2D58}">
      <dgm:prSet/>
      <dgm:spPr/>
      <dgm:t>
        <a:bodyPr/>
        <a:lstStyle/>
        <a:p>
          <a:endParaRPr lang="en-US"/>
        </a:p>
      </dgm:t>
    </dgm:pt>
    <dgm:pt modelId="{F77C8100-FAAC-4046-BEF3-87F7382CF0CF}">
      <dgm:prSet custT="1"/>
      <dgm:spPr/>
      <dgm:t>
        <a:bodyPr/>
        <a:lstStyle/>
        <a:p>
          <a:pPr>
            <a:buClr>
              <a:srgbClr val="1696D2"/>
            </a:buClr>
            <a:buFont typeface="Wingdings" panose="05000000000000000000" pitchFamily="2" charset="2"/>
            <a:buChar char="§"/>
          </a:pPr>
          <a:r>
            <a:rPr lang="en-US" sz="1400" dirty="0">
              <a:latin typeface="Lato" panose="020F0502020204030203" pitchFamily="34" charset="0"/>
            </a:rPr>
            <a:t>What visualization options does it have</a:t>
          </a:r>
          <a:r>
            <a:rPr lang="en-US" sz="1200" dirty="0">
              <a:latin typeface="Lato" panose="020F0502020204030203" pitchFamily="34" charset="0"/>
            </a:rPr>
            <a:t>?</a:t>
          </a:r>
        </a:p>
      </dgm:t>
    </dgm:pt>
    <dgm:pt modelId="{61D14704-4B40-4AF2-BD01-B175E8EBF228}" type="parTrans" cxnId="{1C2C9E4A-D528-4FBD-BE16-6A9772BBB5CF}">
      <dgm:prSet/>
      <dgm:spPr/>
      <dgm:t>
        <a:bodyPr/>
        <a:lstStyle/>
        <a:p>
          <a:endParaRPr lang="en-US"/>
        </a:p>
      </dgm:t>
    </dgm:pt>
    <dgm:pt modelId="{C1410CDF-A8F7-44B6-81AF-5808BD6C113A}" type="sibTrans" cxnId="{1C2C9E4A-D528-4FBD-BE16-6A9772BBB5CF}">
      <dgm:prSet/>
      <dgm:spPr/>
      <dgm:t>
        <a:bodyPr/>
        <a:lstStyle/>
        <a:p>
          <a:endParaRPr lang="en-US"/>
        </a:p>
      </dgm:t>
    </dgm:pt>
    <dgm:pt modelId="{674EC57E-6D64-4E33-A9DA-84325E0CFB5A}" type="pres">
      <dgm:prSet presAssocID="{FC6A3FBE-5F37-4C41-9097-D3D155F8CC85}" presName="Name0" presStyleCnt="0">
        <dgm:presLayoutVars>
          <dgm:dir/>
          <dgm:animLvl val="lvl"/>
          <dgm:resizeHandles val="exact"/>
        </dgm:presLayoutVars>
      </dgm:prSet>
      <dgm:spPr/>
    </dgm:pt>
    <dgm:pt modelId="{38256E2C-6054-4B61-AE8C-80B51CFC28EF}" type="pres">
      <dgm:prSet presAssocID="{BB9D2283-0CD8-4429-A77B-19AB55D8BF44}" presName="linNode" presStyleCnt="0"/>
      <dgm:spPr/>
    </dgm:pt>
    <dgm:pt modelId="{1FD4DBBE-CF3D-4C01-9549-C39B099FFC54}" type="pres">
      <dgm:prSet presAssocID="{BB9D2283-0CD8-4429-A77B-19AB55D8BF44}" presName="parentText" presStyleLbl="node1" presStyleIdx="0" presStyleCnt="1">
        <dgm:presLayoutVars>
          <dgm:chMax val="1"/>
          <dgm:bulletEnabled val="1"/>
        </dgm:presLayoutVars>
      </dgm:prSet>
      <dgm:spPr/>
    </dgm:pt>
    <dgm:pt modelId="{F252C756-B688-4B81-B37F-6FCD0C24B59D}" type="pres">
      <dgm:prSet presAssocID="{BB9D2283-0CD8-4429-A77B-19AB55D8BF44}" presName="descendantText" presStyleLbl="alignAccFollowNode1" presStyleIdx="0" presStyleCnt="1">
        <dgm:presLayoutVars>
          <dgm:bulletEnabled val="1"/>
        </dgm:presLayoutVars>
      </dgm:prSet>
      <dgm:spPr/>
    </dgm:pt>
  </dgm:ptLst>
  <dgm:cxnLst>
    <dgm:cxn modelId="{C5598A12-5DEF-4EF8-B91D-633D442B37F2}" srcId="{BB9D2283-0CD8-4429-A77B-19AB55D8BF44}" destId="{4506D692-729A-4C4B-8D18-BB12B11FEEA5}" srcOrd="2" destOrd="0" parTransId="{F6EBEABB-82E4-4C53-9051-C5E003CD64A8}" sibTransId="{8FB44A23-AC0D-4931-A91A-25C118F82967}"/>
    <dgm:cxn modelId="{B13E6D1A-EAC3-4F1F-AA58-BFCE38B7A037}" type="presOf" srcId="{22B3FB91-5A54-4F09-9C25-209FCB6E47EA}" destId="{F252C756-B688-4B81-B37F-6FCD0C24B59D}" srcOrd="0" destOrd="3" presId="urn:microsoft.com/office/officeart/2005/8/layout/vList5"/>
    <dgm:cxn modelId="{1C698830-C9D9-4082-A42C-32C46A49C68A}" type="presOf" srcId="{4506D692-729A-4C4B-8D18-BB12B11FEEA5}" destId="{F252C756-B688-4B81-B37F-6FCD0C24B59D}" srcOrd="0" destOrd="2" presId="urn:microsoft.com/office/officeart/2005/8/layout/vList5"/>
    <dgm:cxn modelId="{1C2C9E4A-D528-4FBD-BE16-6A9772BBB5CF}" srcId="{BB9D2283-0CD8-4429-A77B-19AB55D8BF44}" destId="{F77C8100-FAAC-4046-BEF3-87F7382CF0CF}" srcOrd="4" destOrd="0" parTransId="{61D14704-4B40-4AF2-BD01-B175E8EBF228}" sibTransId="{C1410CDF-A8F7-44B6-81AF-5808BD6C113A}"/>
    <dgm:cxn modelId="{AFB0C153-C3C9-4403-B9CA-BB2149F8F00F}" type="presOf" srcId="{F77C8100-FAAC-4046-BEF3-87F7382CF0CF}" destId="{F252C756-B688-4B81-B37F-6FCD0C24B59D}" srcOrd="0" destOrd="4" presId="urn:microsoft.com/office/officeart/2005/8/layout/vList5"/>
    <dgm:cxn modelId="{7001207A-8711-4266-9D7D-ABD9548F66B5}" type="presOf" srcId="{C5CB1824-A8BC-4647-AF4A-6A8A6AD08296}" destId="{F252C756-B688-4B81-B37F-6FCD0C24B59D}" srcOrd="0" destOrd="0" presId="urn:microsoft.com/office/officeart/2005/8/layout/vList5"/>
    <dgm:cxn modelId="{ECEE607D-9570-4BF3-83FE-A28A07D99465}" srcId="{BB9D2283-0CD8-4429-A77B-19AB55D8BF44}" destId="{09CBB518-EFCC-4298-8C47-6015DFA19098}" srcOrd="1" destOrd="0" parTransId="{3B2A3033-20B8-4B8A-85A7-89AA458946C4}" sibTransId="{D4F51EC3-C099-42FC-ABDA-6515AEE59602}"/>
    <dgm:cxn modelId="{02C7DB84-538B-49BD-A535-7198D504DC56}" type="presOf" srcId="{BB9D2283-0CD8-4429-A77B-19AB55D8BF44}" destId="{1FD4DBBE-CF3D-4C01-9549-C39B099FFC54}" srcOrd="0" destOrd="0" presId="urn:microsoft.com/office/officeart/2005/8/layout/vList5"/>
    <dgm:cxn modelId="{74281A97-1BCF-41D8-B042-838CEA1AE37F}" type="presOf" srcId="{09CBB518-EFCC-4298-8C47-6015DFA19098}" destId="{F252C756-B688-4B81-B37F-6FCD0C24B59D}" srcOrd="0" destOrd="1" presId="urn:microsoft.com/office/officeart/2005/8/layout/vList5"/>
    <dgm:cxn modelId="{1FCF669E-C816-4ED3-B1DD-A5A254C6D98B}" type="presOf" srcId="{FC6A3FBE-5F37-4C41-9097-D3D155F8CC85}" destId="{674EC57E-6D64-4E33-A9DA-84325E0CFB5A}" srcOrd="0" destOrd="0" presId="urn:microsoft.com/office/officeart/2005/8/layout/vList5"/>
    <dgm:cxn modelId="{2F8560B7-32CA-4953-A54F-9A585933B327}" srcId="{FC6A3FBE-5F37-4C41-9097-D3D155F8CC85}" destId="{BB9D2283-0CD8-4429-A77B-19AB55D8BF44}" srcOrd="0" destOrd="0" parTransId="{D33562E9-3296-403A-A835-0A909A3F63CA}" sibTransId="{1CBC690E-496F-4E5A-9B43-93AE4BA79C09}"/>
    <dgm:cxn modelId="{8A22BAE5-C130-432C-8B0A-01925CBF2D58}" srcId="{BB9D2283-0CD8-4429-A77B-19AB55D8BF44}" destId="{22B3FB91-5A54-4F09-9C25-209FCB6E47EA}" srcOrd="3" destOrd="0" parTransId="{6C1BD464-7B5D-445F-93C1-FC218089AF36}" sibTransId="{14898611-B898-4892-BC28-EA539E866C34}"/>
    <dgm:cxn modelId="{835AACE7-9BA6-4213-ABC5-3F921ECDB84A}" srcId="{BB9D2283-0CD8-4429-A77B-19AB55D8BF44}" destId="{C5CB1824-A8BC-4647-AF4A-6A8A6AD08296}" srcOrd="0" destOrd="0" parTransId="{A081A205-8CC8-40FB-92FF-E2FD2B070813}" sibTransId="{5D8F691B-D445-4D06-9BCF-DF8210FB5D0B}"/>
    <dgm:cxn modelId="{463D3769-058A-4C94-BF21-7FC03F051E83}" type="presParOf" srcId="{674EC57E-6D64-4E33-A9DA-84325E0CFB5A}" destId="{38256E2C-6054-4B61-AE8C-80B51CFC28EF}" srcOrd="0" destOrd="0" presId="urn:microsoft.com/office/officeart/2005/8/layout/vList5"/>
    <dgm:cxn modelId="{C52529B3-5788-45DB-A669-EFCF0B269303}" type="presParOf" srcId="{38256E2C-6054-4B61-AE8C-80B51CFC28EF}" destId="{1FD4DBBE-CF3D-4C01-9549-C39B099FFC54}" srcOrd="0" destOrd="0" presId="urn:microsoft.com/office/officeart/2005/8/layout/vList5"/>
    <dgm:cxn modelId="{81F519EE-1C95-47DA-8251-38E29FF24F1C}" type="presParOf" srcId="{38256E2C-6054-4B61-AE8C-80B51CFC28EF}" destId="{F252C756-B688-4B81-B37F-6FCD0C24B59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6A3FBE-5F37-4C41-9097-D3D155F8CC8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55A300A-92CA-4CC0-B9C1-A19215456DDA}">
      <dgm:prSet phldrT="[Text]" custT="1"/>
      <dgm:spPr/>
      <dgm:t>
        <a:bodyPr/>
        <a:lstStyle/>
        <a:p>
          <a:pPr>
            <a:lnSpc>
              <a:spcPct val="150000"/>
            </a:lnSpc>
            <a:buClr>
              <a:srgbClr val="1696D2"/>
            </a:buClr>
            <a:buFont typeface="Wingdings" panose="05000000000000000000" pitchFamily="2" charset="2"/>
            <a:buChar char="§"/>
          </a:pPr>
          <a:r>
            <a:rPr lang="en-US" sz="1600" dirty="0">
              <a:latin typeface="Lato" panose="020F0502020204030203" pitchFamily="34" charset="0"/>
            </a:rPr>
            <a:t>Does it have a pre-set structure?</a:t>
          </a:r>
        </a:p>
      </dgm:t>
    </dgm:pt>
    <dgm:pt modelId="{C550F47E-4276-4D69-A4A3-E91C8DDDF359}" type="parTrans" cxnId="{4EC2874E-5F4C-462C-ACAD-6B4C59330476}">
      <dgm:prSet/>
      <dgm:spPr/>
      <dgm:t>
        <a:bodyPr/>
        <a:lstStyle/>
        <a:p>
          <a:endParaRPr lang="en-US"/>
        </a:p>
      </dgm:t>
    </dgm:pt>
    <dgm:pt modelId="{66EC1D97-B4B5-44F3-AAE4-49E38AC675C7}" type="sibTrans" cxnId="{4EC2874E-5F4C-462C-ACAD-6B4C59330476}">
      <dgm:prSet/>
      <dgm:spPr/>
      <dgm:t>
        <a:bodyPr/>
        <a:lstStyle/>
        <a:p>
          <a:endParaRPr lang="en-US"/>
        </a:p>
      </dgm:t>
    </dgm:pt>
    <dgm:pt modelId="{C95D265D-3736-45BA-A4AB-80D83336AB47}">
      <dgm:prSet phldrT="[Text]" custT="1"/>
      <dgm:spPr/>
      <dgm:t>
        <a:bodyPr/>
        <a:lstStyle/>
        <a:p>
          <a:pPr algn="ctr"/>
          <a:endParaRPr lang="en-US" sz="2400" dirty="0">
            <a:latin typeface="Lato" panose="020F0502020204030203" pitchFamily="34" charset="0"/>
          </a:endParaRPr>
        </a:p>
        <a:p>
          <a:pPr algn="ctr"/>
          <a:endParaRPr lang="en-US" sz="2400" dirty="0">
            <a:latin typeface="Lato" panose="020F0502020204030203" pitchFamily="34" charset="0"/>
          </a:endParaRPr>
        </a:p>
        <a:p>
          <a:pPr algn="ctr"/>
          <a:r>
            <a:rPr lang="en-US" sz="2400" dirty="0">
              <a:latin typeface="Lato" panose="020F0502020204030203" pitchFamily="34" charset="0"/>
            </a:rPr>
            <a:t>Ownership</a:t>
          </a:r>
        </a:p>
      </dgm:t>
    </dgm:pt>
    <dgm:pt modelId="{2BB59FD1-3FE2-41DF-A4FE-276EB1063A30}" type="parTrans" cxnId="{3D7CBA4D-E0AC-431F-9753-C80B0DB742AF}">
      <dgm:prSet/>
      <dgm:spPr/>
      <dgm:t>
        <a:bodyPr/>
        <a:lstStyle/>
        <a:p>
          <a:endParaRPr lang="en-US"/>
        </a:p>
      </dgm:t>
    </dgm:pt>
    <dgm:pt modelId="{2D063A24-1F14-43E8-9F99-3E7417AA7EC1}" type="sibTrans" cxnId="{3D7CBA4D-E0AC-431F-9753-C80B0DB742AF}">
      <dgm:prSet/>
      <dgm:spPr/>
      <dgm:t>
        <a:bodyPr/>
        <a:lstStyle/>
        <a:p>
          <a:endParaRPr lang="en-US"/>
        </a:p>
      </dgm:t>
    </dgm:pt>
    <dgm:pt modelId="{EA329962-E746-4E78-814E-AE4591B534A0}">
      <dgm:prSet phldrT="[Text]" custT="1"/>
      <dgm:spPr/>
      <dgm:t>
        <a:bodyPr/>
        <a:lstStyle/>
        <a:p>
          <a:pPr>
            <a:lnSpc>
              <a:spcPct val="150000"/>
            </a:lnSpc>
            <a:buClr>
              <a:srgbClr val="1696D2"/>
            </a:buClr>
            <a:buFont typeface="Wingdings" panose="05000000000000000000" pitchFamily="2" charset="2"/>
            <a:buChar char="§"/>
          </a:pPr>
          <a:r>
            <a:rPr lang="en-US" sz="1600" dirty="0">
              <a:latin typeface="Lato" panose="020F0502020204030203" pitchFamily="34" charset="0"/>
            </a:rPr>
            <a:t>Can multiple people edit or contribute to the map?</a:t>
          </a:r>
        </a:p>
      </dgm:t>
    </dgm:pt>
    <dgm:pt modelId="{4DCBEC3D-4728-4913-B09B-E7F257842AB6}" type="parTrans" cxnId="{58BAD1A6-DDA3-4793-9E1B-7D74B45EDBCC}">
      <dgm:prSet/>
      <dgm:spPr/>
      <dgm:t>
        <a:bodyPr/>
        <a:lstStyle/>
        <a:p>
          <a:endParaRPr lang="en-US"/>
        </a:p>
      </dgm:t>
    </dgm:pt>
    <dgm:pt modelId="{C5D88E52-CBF6-4296-9D6A-A0D56BE23BBA}" type="sibTrans" cxnId="{58BAD1A6-DDA3-4793-9E1B-7D74B45EDBCC}">
      <dgm:prSet/>
      <dgm:spPr/>
      <dgm:t>
        <a:bodyPr/>
        <a:lstStyle/>
        <a:p>
          <a:endParaRPr lang="en-US"/>
        </a:p>
      </dgm:t>
    </dgm:pt>
    <dgm:pt modelId="{8668CB23-220A-46E4-8FEE-623125A5C53C}">
      <dgm:prSet custT="1"/>
      <dgm:spPr/>
      <dgm:t>
        <a:bodyPr/>
        <a:lstStyle/>
        <a:p>
          <a:pPr>
            <a:lnSpc>
              <a:spcPct val="150000"/>
            </a:lnSpc>
            <a:buClr>
              <a:srgbClr val="1696D2"/>
            </a:buClr>
            <a:buFont typeface="Wingdings" panose="05000000000000000000" pitchFamily="2" charset="2"/>
            <a:buChar char="§"/>
          </a:pPr>
          <a:r>
            <a:rPr lang="en-US" sz="1600" dirty="0">
              <a:latin typeface="Lato" panose="020F0502020204030203" pitchFamily="34" charset="0"/>
            </a:rPr>
            <a:t>Does it include geo-tagging?</a:t>
          </a:r>
        </a:p>
      </dgm:t>
    </dgm:pt>
    <dgm:pt modelId="{958CA146-6124-4EA5-96A2-C7B575C258F2}" type="parTrans" cxnId="{F6951AD9-A1D2-43CE-9619-5513F3F490BF}">
      <dgm:prSet/>
      <dgm:spPr/>
      <dgm:t>
        <a:bodyPr/>
        <a:lstStyle/>
        <a:p>
          <a:endParaRPr lang="en-US"/>
        </a:p>
      </dgm:t>
    </dgm:pt>
    <dgm:pt modelId="{E1F983B3-7CEA-42DA-893B-2B2D10D14E86}" type="sibTrans" cxnId="{F6951AD9-A1D2-43CE-9619-5513F3F490BF}">
      <dgm:prSet/>
      <dgm:spPr/>
      <dgm:t>
        <a:bodyPr/>
        <a:lstStyle/>
        <a:p>
          <a:endParaRPr lang="en-US"/>
        </a:p>
      </dgm:t>
    </dgm:pt>
    <dgm:pt modelId="{5D29DDA1-E10E-4E46-BF77-AE306A807F13}">
      <dgm:prSet custT="1"/>
      <dgm:spPr/>
      <dgm:t>
        <a:bodyPr/>
        <a:lstStyle/>
        <a:p>
          <a:pPr>
            <a:lnSpc>
              <a:spcPct val="150000"/>
            </a:lnSpc>
            <a:buClr>
              <a:srgbClr val="1696D2"/>
            </a:buClr>
            <a:buFont typeface="Wingdings" panose="05000000000000000000" pitchFamily="2" charset="2"/>
            <a:buChar char="§"/>
          </a:pPr>
          <a:r>
            <a:rPr lang="en-US" sz="1600" dirty="0">
              <a:latin typeface="Lato" panose="020F0502020204030203" pitchFamily="34" charset="0"/>
            </a:rPr>
            <a:t>How much does it cost to use? </a:t>
          </a:r>
        </a:p>
      </dgm:t>
    </dgm:pt>
    <dgm:pt modelId="{6BD6DD21-0B3D-4DC3-8802-7452592A4BF6}" type="parTrans" cxnId="{692A9704-7845-4798-B69D-CB3EDE1B3FE2}">
      <dgm:prSet/>
      <dgm:spPr/>
      <dgm:t>
        <a:bodyPr/>
        <a:lstStyle/>
        <a:p>
          <a:endParaRPr lang="en-US"/>
        </a:p>
      </dgm:t>
    </dgm:pt>
    <dgm:pt modelId="{9AF77EE5-499A-4ACB-8B12-2F15C7A79C25}" type="sibTrans" cxnId="{692A9704-7845-4798-B69D-CB3EDE1B3FE2}">
      <dgm:prSet/>
      <dgm:spPr/>
      <dgm:t>
        <a:bodyPr/>
        <a:lstStyle/>
        <a:p>
          <a:endParaRPr lang="en-US"/>
        </a:p>
      </dgm:t>
    </dgm:pt>
    <dgm:pt modelId="{A155EE6A-7F92-4D0F-851E-DA35454DD399}">
      <dgm:prSet phldrT="[Text]" custT="1"/>
      <dgm:spPr/>
      <dgm:t>
        <a:bodyPr/>
        <a:lstStyle/>
        <a:p>
          <a:pPr algn="ctr"/>
          <a:endParaRPr lang="en-US" sz="2400" dirty="0">
            <a:latin typeface="Lato" panose="020F0502020204030203" pitchFamily="34" charset="0"/>
          </a:endParaRPr>
        </a:p>
        <a:p>
          <a:pPr algn="ctr"/>
          <a:endParaRPr lang="en-US" sz="2400" dirty="0">
            <a:latin typeface="Lato" panose="020F0502020204030203" pitchFamily="34" charset="0"/>
          </a:endParaRPr>
        </a:p>
        <a:p>
          <a:pPr algn="ctr"/>
          <a:r>
            <a:rPr lang="en-US" sz="2400" dirty="0">
              <a:latin typeface="Lato" panose="020F0502020204030203" pitchFamily="34" charset="0"/>
            </a:rPr>
            <a:t>Features</a:t>
          </a:r>
          <a:endParaRPr lang="en-US" sz="3200" dirty="0">
            <a:latin typeface="Lato" panose="020F0502020204030203" pitchFamily="34" charset="0"/>
          </a:endParaRPr>
        </a:p>
      </dgm:t>
    </dgm:pt>
    <dgm:pt modelId="{6088A10E-01AD-4C55-B875-625659D72F95}" type="sibTrans" cxnId="{68C807F4-5B91-4E56-A5CE-ECA3B6A83659}">
      <dgm:prSet/>
      <dgm:spPr/>
      <dgm:t>
        <a:bodyPr/>
        <a:lstStyle/>
        <a:p>
          <a:endParaRPr lang="en-US"/>
        </a:p>
      </dgm:t>
    </dgm:pt>
    <dgm:pt modelId="{7EA1EA09-ACE9-43B2-9B11-83D3688B5110}" type="parTrans" cxnId="{68C807F4-5B91-4E56-A5CE-ECA3B6A83659}">
      <dgm:prSet/>
      <dgm:spPr/>
      <dgm:t>
        <a:bodyPr/>
        <a:lstStyle/>
        <a:p>
          <a:endParaRPr lang="en-US"/>
        </a:p>
      </dgm:t>
    </dgm:pt>
    <dgm:pt modelId="{674EC57E-6D64-4E33-A9DA-84325E0CFB5A}" type="pres">
      <dgm:prSet presAssocID="{FC6A3FBE-5F37-4C41-9097-D3D155F8CC85}" presName="Name0" presStyleCnt="0">
        <dgm:presLayoutVars>
          <dgm:dir/>
          <dgm:animLvl val="lvl"/>
          <dgm:resizeHandles val="exact"/>
        </dgm:presLayoutVars>
      </dgm:prSet>
      <dgm:spPr/>
    </dgm:pt>
    <dgm:pt modelId="{DF52AE1B-2408-4B09-ADF4-E7181C3579F6}" type="pres">
      <dgm:prSet presAssocID="{A155EE6A-7F92-4D0F-851E-DA35454DD399}" presName="linNode" presStyleCnt="0"/>
      <dgm:spPr/>
    </dgm:pt>
    <dgm:pt modelId="{911E4666-89F3-4DAD-97A4-562636E2BB3F}" type="pres">
      <dgm:prSet presAssocID="{A155EE6A-7F92-4D0F-851E-DA35454DD399}" presName="parentText" presStyleLbl="node1" presStyleIdx="0" presStyleCnt="2">
        <dgm:presLayoutVars>
          <dgm:chMax val="1"/>
          <dgm:bulletEnabled val="1"/>
        </dgm:presLayoutVars>
      </dgm:prSet>
      <dgm:spPr/>
    </dgm:pt>
    <dgm:pt modelId="{690B6ECD-31AE-4823-AD93-C9E09E4B6BC3}" type="pres">
      <dgm:prSet presAssocID="{A155EE6A-7F92-4D0F-851E-DA35454DD399}" presName="descendantText" presStyleLbl="alignAccFollowNode1" presStyleIdx="0" presStyleCnt="2">
        <dgm:presLayoutVars>
          <dgm:bulletEnabled val="1"/>
        </dgm:presLayoutVars>
      </dgm:prSet>
      <dgm:spPr/>
    </dgm:pt>
    <dgm:pt modelId="{562B1157-96B4-4F0B-9EAE-234D18A9F590}" type="pres">
      <dgm:prSet presAssocID="{6088A10E-01AD-4C55-B875-625659D72F95}" presName="sp" presStyleCnt="0"/>
      <dgm:spPr/>
    </dgm:pt>
    <dgm:pt modelId="{1F11BF2C-90A4-49D1-B4AD-5F5E9D47495F}" type="pres">
      <dgm:prSet presAssocID="{C95D265D-3736-45BA-A4AB-80D83336AB47}" presName="linNode" presStyleCnt="0"/>
      <dgm:spPr/>
    </dgm:pt>
    <dgm:pt modelId="{98291096-AED8-4D29-94A0-FA7B8417C888}" type="pres">
      <dgm:prSet presAssocID="{C95D265D-3736-45BA-A4AB-80D83336AB47}" presName="parentText" presStyleLbl="node1" presStyleIdx="1" presStyleCnt="2" custLinFactNeighborY="4884">
        <dgm:presLayoutVars>
          <dgm:chMax val="1"/>
          <dgm:bulletEnabled val="1"/>
        </dgm:presLayoutVars>
      </dgm:prSet>
      <dgm:spPr/>
    </dgm:pt>
    <dgm:pt modelId="{4A09073D-8100-4A97-BC9C-F0001D1F5A26}" type="pres">
      <dgm:prSet presAssocID="{C95D265D-3736-45BA-A4AB-80D83336AB47}" presName="descendantText" presStyleLbl="alignAccFollowNode1" presStyleIdx="1" presStyleCnt="2" custLinFactNeighborX="894" custLinFactNeighborY="2243">
        <dgm:presLayoutVars>
          <dgm:bulletEnabled val="1"/>
        </dgm:presLayoutVars>
      </dgm:prSet>
      <dgm:spPr/>
    </dgm:pt>
  </dgm:ptLst>
  <dgm:cxnLst>
    <dgm:cxn modelId="{692A9704-7845-4798-B69D-CB3EDE1B3FE2}" srcId="{C95D265D-3736-45BA-A4AB-80D83336AB47}" destId="{5D29DDA1-E10E-4E46-BF77-AE306A807F13}" srcOrd="1" destOrd="0" parTransId="{6BD6DD21-0B3D-4DC3-8802-7452592A4BF6}" sibTransId="{9AF77EE5-499A-4ACB-8B12-2F15C7A79C25}"/>
    <dgm:cxn modelId="{1C2E1141-32BB-476C-BD8E-320039D345AF}" type="presOf" srcId="{355A300A-92CA-4CC0-B9C1-A19215456DDA}" destId="{690B6ECD-31AE-4823-AD93-C9E09E4B6BC3}" srcOrd="0" destOrd="0" presId="urn:microsoft.com/office/officeart/2005/8/layout/vList5"/>
    <dgm:cxn modelId="{C51D8B48-0D53-448C-B479-838B00DF7C63}" type="presOf" srcId="{C95D265D-3736-45BA-A4AB-80D83336AB47}" destId="{98291096-AED8-4D29-94A0-FA7B8417C888}" srcOrd="0" destOrd="0" presId="urn:microsoft.com/office/officeart/2005/8/layout/vList5"/>
    <dgm:cxn modelId="{3D7CBA4D-E0AC-431F-9753-C80B0DB742AF}" srcId="{FC6A3FBE-5F37-4C41-9097-D3D155F8CC85}" destId="{C95D265D-3736-45BA-A4AB-80D83336AB47}" srcOrd="1" destOrd="0" parTransId="{2BB59FD1-3FE2-41DF-A4FE-276EB1063A30}" sibTransId="{2D063A24-1F14-43E8-9F99-3E7417AA7EC1}"/>
    <dgm:cxn modelId="{4EC2874E-5F4C-462C-ACAD-6B4C59330476}" srcId="{A155EE6A-7F92-4D0F-851E-DA35454DD399}" destId="{355A300A-92CA-4CC0-B9C1-A19215456DDA}" srcOrd="0" destOrd="0" parTransId="{C550F47E-4276-4D69-A4A3-E91C8DDDF359}" sibTransId="{66EC1D97-B4B5-44F3-AAE4-49E38AC675C7}"/>
    <dgm:cxn modelId="{893CD87D-643B-4023-9546-4324F06CC711}" type="presOf" srcId="{8668CB23-220A-46E4-8FEE-623125A5C53C}" destId="{690B6ECD-31AE-4823-AD93-C9E09E4B6BC3}" srcOrd="0" destOrd="1" presId="urn:microsoft.com/office/officeart/2005/8/layout/vList5"/>
    <dgm:cxn modelId="{1FCF669E-C816-4ED3-B1DD-A5A254C6D98B}" type="presOf" srcId="{FC6A3FBE-5F37-4C41-9097-D3D155F8CC85}" destId="{674EC57E-6D64-4E33-A9DA-84325E0CFB5A}" srcOrd="0" destOrd="0" presId="urn:microsoft.com/office/officeart/2005/8/layout/vList5"/>
    <dgm:cxn modelId="{58BAD1A6-DDA3-4793-9E1B-7D74B45EDBCC}" srcId="{C95D265D-3736-45BA-A4AB-80D83336AB47}" destId="{EA329962-E746-4E78-814E-AE4591B534A0}" srcOrd="0" destOrd="0" parTransId="{4DCBEC3D-4728-4913-B09B-E7F257842AB6}" sibTransId="{C5D88E52-CBF6-4296-9D6A-A0D56BE23BBA}"/>
    <dgm:cxn modelId="{F6951AD9-A1D2-43CE-9619-5513F3F490BF}" srcId="{A155EE6A-7F92-4D0F-851E-DA35454DD399}" destId="{8668CB23-220A-46E4-8FEE-623125A5C53C}" srcOrd="1" destOrd="0" parTransId="{958CA146-6124-4EA5-96A2-C7B575C258F2}" sibTransId="{E1F983B3-7CEA-42DA-893B-2B2D10D14E86}"/>
    <dgm:cxn modelId="{68C807F4-5B91-4E56-A5CE-ECA3B6A83659}" srcId="{FC6A3FBE-5F37-4C41-9097-D3D155F8CC85}" destId="{A155EE6A-7F92-4D0F-851E-DA35454DD399}" srcOrd="0" destOrd="0" parTransId="{7EA1EA09-ACE9-43B2-9B11-83D3688B5110}" sibTransId="{6088A10E-01AD-4C55-B875-625659D72F95}"/>
    <dgm:cxn modelId="{6E31EBF8-4D60-4884-B989-0543547802AE}" type="presOf" srcId="{A155EE6A-7F92-4D0F-851E-DA35454DD399}" destId="{911E4666-89F3-4DAD-97A4-562636E2BB3F}" srcOrd="0" destOrd="0" presId="urn:microsoft.com/office/officeart/2005/8/layout/vList5"/>
    <dgm:cxn modelId="{FEBB70FB-DE54-48EC-8229-794337B2F98E}" type="presOf" srcId="{5D29DDA1-E10E-4E46-BF77-AE306A807F13}" destId="{4A09073D-8100-4A97-BC9C-F0001D1F5A26}" srcOrd="0" destOrd="1" presId="urn:microsoft.com/office/officeart/2005/8/layout/vList5"/>
    <dgm:cxn modelId="{CF378EFB-DC50-4C06-99AE-684D2DBC04AF}" type="presOf" srcId="{EA329962-E746-4E78-814E-AE4591B534A0}" destId="{4A09073D-8100-4A97-BC9C-F0001D1F5A26}" srcOrd="0" destOrd="0" presId="urn:microsoft.com/office/officeart/2005/8/layout/vList5"/>
    <dgm:cxn modelId="{D23464D7-A00D-430F-AF5C-20D29FCF909F}" type="presParOf" srcId="{674EC57E-6D64-4E33-A9DA-84325E0CFB5A}" destId="{DF52AE1B-2408-4B09-ADF4-E7181C3579F6}" srcOrd="0" destOrd="0" presId="urn:microsoft.com/office/officeart/2005/8/layout/vList5"/>
    <dgm:cxn modelId="{9F261735-11CB-4FF5-A45F-5E9F40F420E4}" type="presParOf" srcId="{DF52AE1B-2408-4B09-ADF4-E7181C3579F6}" destId="{911E4666-89F3-4DAD-97A4-562636E2BB3F}" srcOrd="0" destOrd="0" presId="urn:microsoft.com/office/officeart/2005/8/layout/vList5"/>
    <dgm:cxn modelId="{AF11E00A-E281-4EAF-9223-A87C6A578F1E}" type="presParOf" srcId="{DF52AE1B-2408-4B09-ADF4-E7181C3579F6}" destId="{690B6ECD-31AE-4823-AD93-C9E09E4B6BC3}" srcOrd="1" destOrd="0" presId="urn:microsoft.com/office/officeart/2005/8/layout/vList5"/>
    <dgm:cxn modelId="{7FB11663-9D7E-4AD6-8C29-3FF075341493}" type="presParOf" srcId="{674EC57E-6D64-4E33-A9DA-84325E0CFB5A}" destId="{562B1157-96B4-4F0B-9EAE-234D18A9F590}" srcOrd="1" destOrd="0" presId="urn:microsoft.com/office/officeart/2005/8/layout/vList5"/>
    <dgm:cxn modelId="{9FA991B8-8C0D-464A-9BE5-FF1C3B3C1F7C}" type="presParOf" srcId="{674EC57E-6D64-4E33-A9DA-84325E0CFB5A}" destId="{1F11BF2C-90A4-49D1-B4AD-5F5E9D47495F}" srcOrd="2" destOrd="0" presId="urn:microsoft.com/office/officeart/2005/8/layout/vList5"/>
    <dgm:cxn modelId="{8ACAA861-C4A8-4FC1-B12F-A4625BBB5689}" type="presParOf" srcId="{1F11BF2C-90A4-49D1-B4AD-5F5E9D47495F}" destId="{98291096-AED8-4D29-94A0-FA7B8417C888}" srcOrd="0" destOrd="0" presId="urn:microsoft.com/office/officeart/2005/8/layout/vList5"/>
    <dgm:cxn modelId="{74039D33-1373-442F-9565-6BEC33D68F30}" type="presParOf" srcId="{1F11BF2C-90A4-49D1-B4AD-5F5E9D47495F}" destId="{4A09073D-8100-4A97-BC9C-F0001D1F5A2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2C756-B688-4B81-B37F-6FCD0C24B59D}">
      <dsp:nvSpPr>
        <dsp:cNvPr id="0" name=""/>
        <dsp:cNvSpPr/>
      </dsp:nvSpPr>
      <dsp:spPr>
        <a:xfrm rot="5400000">
          <a:off x="4567819" y="-1709115"/>
          <a:ext cx="1128434" cy="48301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lr>
              <a:srgbClr val="1696D2"/>
            </a:buClr>
            <a:buFont typeface="Wingdings" panose="05000000000000000000" pitchFamily="2" charset="2"/>
            <a:buChar char="§"/>
          </a:pPr>
          <a:r>
            <a:rPr lang="en-US" sz="1400" kern="1200" dirty="0">
              <a:latin typeface="Lato" panose="020F0502020204030203" pitchFamily="34" charset="0"/>
            </a:rPr>
            <a:t>How much can you customize?</a:t>
          </a:r>
        </a:p>
        <a:p>
          <a:pPr marL="114300" lvl="1" indent="-114300" algn="l" defTabSz="622300">
            <a:lnSpc>
              <a:spcPct val="90000"/>
            </a:lnSpc>
            <a:spcBef>
              <a:spcPct val="0"/>
            </a:spcBef>
            <a:spcAft>
              <a:spcPct val="15000"/>
            </a:spcAft>
            <a:buClr>
              <a:srgbClr val="1696D2"/>
            </a:buClr>
            <a:buFont typeface="Wingdings" panose="05000000000000000000" pitchFamily="2" charset="2"/>
            <a:buChar char="§"/>
          </a:pPr>
          <a:r>
            <a:rPr lang="en-US" sz="1400" kern="1200" dirty="0">
              <a:latin typeface="Lato" panose="020F0502020204030203" pitchFamily="34" charset="0"/>
            </a:rPr>
            <a:t>Does it include analysis metrics?</a:t>
          </a:r>
        </a:p>
        <a:p>
          <a:pPr marL="114300" lvl="1" indent="-114300" algn="l" defTabSz="622300">
            <a:lnSpc>
              <a:spcPct val="90000"/>
            </a:lnSpc>
            <a:spcBef>
              <a:spcPct val="0"/>
            </a:spcBef>
            <a:spcAft>
              <a:spcPct val="15000"/>
            </a:spcAft>
            <a:buClr>
              <a:srgbClr val="1696D2"/>
            </a:buClr>
            <a:buFont typeface="Wingdings" panose="05000000000000000000" pitchFamily="2" charset="2"/>
            <a:buChar char="§"/>
          </a:pPr>
          <a:r>
            <a:rPr lang="en-US" sz="1400" kern="1200" dirty="0">
              <a:latin typeface="Lato" panose="020F0502020204030203" pitchFamily="34" charset="0"/>
            </a:rPr>
            <a:t>How do you input data?</a:t>
          </a:r>
        </a:p>
        <a:p>
          <a:pPr marL="114300" lvl="1" indent="-114300" algn="l" defTabSz="622300">
            <a:lnSpc>
              <a:spcPct val="90000"/>
            </a:lnSpc>
            <a:spcBef>
              <a:spcPct val="0"/>
            </a:spcBef>
            <a:spcAft>
              <a:spcPct val="15000"/>
            </a:spcAft>
            <a:buClr>
              <a:srgbClr val="1696D2"/>
            </a:buClr>
            <a:buFont typeface="Wingdings" panose="05000000000000000000" pitchFamily="2" charset="2"/>
            <a:buChar char="§"/>
          </a:pPr>
          <a:r>
            <a:rPr lang="en-US" sz="1400" kern="1200" dirty="0">
              <a:latin typeface="Lato" panose="020F0502020204030203" pitchFamily="34" charset="0"/>
            </a:rPr>
            <a:t>Does it include a search function? </a:t>
          </a:r>
        </a:p>
        <a:p>
          <a:pPr marL="114300" lvl="1" indent="-114300" algn="l" defTabSz="622300">
            <a:lnSpc>
              <a:spcPct val="90000"/>
            </a:lnSpc>
            <a:spcBef>
              <a:spcPct val="0"/>
            </a:spcBef>
            <a:spcAft>
              <a:spcPct val="15000"/>
            </a:spcAft>
            <a:buClr>
              <a:srgbClr val="1696D2"/>
            </a:buClr>
            <a:buFont typeface="Wingdings" panose="05000000000000000000" pitchFamily="2" charset="2"/>
            <a:buChar char="§"/>
          </a:pPr>
          <a:r>
            <a:rPr lang="en-US" sz="1400" kern="1200" dirty="0">
              <a:latin typeface="Lato" panose="020F0502020204030203" pitchFamily="34" charset="0"/>
            </a:rPr>
            <a:t>What visualization options does it have</a:t>
          </a:r>
          <a:r>
            <a:rPr lang="en-US" sz="1200" kern="1200" dirty="0">
              <a:latin typeface="Lato" panose="020F0502020204030203" pitchFamily="34" charset="0"/>
            </a:rPr>
            <a:t>?</a:t>
          </a:r>
        </a:p>
      </dsp:txBody>
      <dsp:txXfrm rot="-5400000">
        <a:off x="2716960" y="196830"/>
        <a:ext cx="4775066" cy="1018262"/>
      </dsp:txXfrm>
    </dsp:sp>
    <dsp:sp modelId="{1FD4DBBE-CF3D-4C01-9549-C39B099FFC54}">
      <dsp:nvSpPr>
        <dsp:cNvPr id="0" name=""/>
        <dsp:cNvSpPr/>
      </dsp:nvSpPr>
      <dsp:spPr>
        <a:xfrm>
          <a:off x="0" y="689"/>
          <a:ext cx="2716960" cy="141054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b" anchorCtr="0">
          <a:noAutofit/>
        </a:bodyPr>
        <a:lstStyle/>
        <a:p>
          <a:pPr marL="0" lvl="0" indent="0" algn="l" defTabSz="1244600">
            <a:lnSpc>
              <a:spcPct val="90000"/>
            </a:lnSpc>
            <a:spcBef>
              <a:spcPct val="0"/>
            </a:spcBef>
            <a:spcAft>
              <a:spcPct val="35000"/>
            </a:spcAft>
            <a:buNone/>
          </a:pPr>
          <a:endParaRPr lang="en-US" sz="2800" kern="1200" dirty="0">
            <a:latin typeface="Lato" panose="020F0502020204030203" pitchFamily="34" charset="0"/>
          </a:endParaRPr>
        </a:p>
        <a:p>
          <a:pPr marL="0" lvl="0" indent="0" algn="ctr" defTabSz="1244600">
            <a:lnSpc>
              <a:spcPct val="90000"/>
            </a:lnSpc>
            <a:spcBef>
              <a:spcPct val="0"/>
            </a:spcBef>
            <a:spcAft>
              <a:spcPct val="35000"/>
            </a:spcAft>
            <a:buNone/>
          </a:pPr>
          <a:r>
            <a:rPr lang="en-US" sz="2400" kern="1200" dirty="0">
              <a:latin typeface="Lato" panose="020F0502020204030203" pitchFamily="34" charset="0"/>
            </a:rPr>
            <a:t>Functionality</a:t>
          </a:r>
        </a:p>
      </dsp:txBody>
      <dsp:txXfrm>
        <a:off x="68857" y="69546"/>
        <a:ext cx="2579246" cy="1272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0B6ECD-31AE-4823-AD93-C9E09E4B6BC3}">
      <dsp:nvSpPr>
        <dsp:cNvPr id="0" name=""/>
        <dsp:cNvSpPr/>
      </dsp:nvSpPr>
      <dsp:spPr>
        <a:xfrm rot="5400000">
          <a:off x="4244092" y="-1510474"/>
          <a:ext cx="1248906" cy="458216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150000"/>
            </a:lnSpc>
            <a:spcBef>
              <a:spcPct val="0"/>
            </a:spcBef>
            <a:spcAft>
              <a:spcPct val="15000"/>
            </a:spcAft>
            <a:buClr>
              <a:srgbClr val="1696D2"/>
            </a:buClr>
            <a:buFont typeface="Wingdings" panose="05000000000000000000" pitchFamily="2" charset="2"/>
            <a:buChar char="§"/>
          </a:pPr>
          <a:r>
            <a:rPr lang="en-US" sz="1600" kern="1200" dirty="0">
              <a:latin typeface="Lato" panose="020F0502020204030203" pitchFamily="34" charset="0"/>
            </a:rPr>
            <a:t>Does it have a pre-set structure?</a:t>
          </a:r>
        </a:p>
        <a:p>
          <a:pPr marL="171450" lvl="1" indent="-171450" algn="l" defTabSz="711200">
            <a:lnSpc>
              <a:spcPct val="150000"/>
            </a:lnSpc>
            <a:spcBef>
              <a:spcPct val="0"/>
            </a:spcBef>
            <a:spcAft>
              <a:spcPct val="15000"/>
            </a:spcAft>
            <a:buClr>
              <a:srgbClr val="1696D2"/>
            </a:buClr>
            <a:buFont typeface="Wingdings" panose="05000000000000000000" pitchFamily="2" charset="2"/>
            <a:buChar char="§"/>
          </a:pPr>
          <a:r>
            <a:rPr lang="en-US" sz="1600" kern="1200" dirty="0">
              <a:latin typeface="Lato" panose="020F0502020204030203" pitchFamily="34" charset="0"/>
            </a:rPr>
            <a:t>Does it include geo-tagging?</a:t>
          </a:r>
        </a:p>
      </dsp:txBody>
      <dsp:txXfrm rot="-5400000">
        <a:off x="2577466" y="217119"/>
        <a:ext cx="4521193" cy="1126972"/>
      </dsp:txXfrm>
    </dsp:sp>
    <dsp:sp modelId="{911E4666-89F3-4DAD-97A4-562636E2BB3F}">
      <dsp:nvSpPr>
        <dsp:cNvPr id="0" name=""/>
        <dsp:cNvSpPr/>
      </dsp:nvSpPr>
      <dsp:spPr>
        <a:xfrm>
          <a:off x="0" y="39"/>
          <a:ext cx="2577465" cy="15611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Lato" panose="020F0502020204030203" pitchFamily="34" charset="0"/>
          </a:endParaRPr>
        </a:p>
        <a:p>
          <a:pPr marL="0" lvl="0" indent="0" algn="ctr" defTabSz="1066800">
            <a:lnSpc>
              <a:spcPct val="90000"/>
            </a:lnSpc>
            <a:spcBef>
              <a:spcPct val="0"/>
            </a:spcBef>
            <a:spcAft>
              <a:spcPct val="35000"/>
            </a:spcAft>
            <a:buNone/>
          </a:pPr>
          <a:endParaRPr lang="en-US" sz="2400" kern="1200" dirty="0">
            <a:latin typeface="Lato" panose="020F0502020204030203" pitchFamily="34" charset="0"/>
          </a:endParaRPr>
        </a:p>
        <a:p>
          <a:pPr marL="0" lvl="0" indent="0" algn="ctr" defTabSz="1066800">
            <a:lnSpc>
              <a:spcPct val="90000"/>
            </a:lnSpc>
            <a:spcBef>
              <a:spcPct val="0"/>
            </a:spcBef>
            <a:spcAft>
              <a:spcPct val="35000"/>
            </a:spcAft>
            <a:buNone/>
          </a:pPr>
          <a:r>
            <a:rPr lang="en-US" sz="2400" kern="1200" dirty="0">
              <a:latin typeface="Lato" panose="020F0502020204030203" pitchFamily="34" charset="0"/>
            </a:rPr>
            <a:t>Features</a:t>
          </a:r>
          <a:endParaRPr lang="en-US" sz="3200" kern="1200" dirty="0">
            <a:latin typeface="Lato" panose="020F0502020204030203" pitchFamily="34" charset="0"/>
          </a:endParaRPr>
        </a:p>
      </dsp:txBody>
      <dsp:txXfrm>
        <a:off x="76208" y="76247"/>
        <a:ext cx="2425049" cy="1408716"/>
      </dsp:txXfrm>
    </dsp:sp>
    <dsp:sp modelId="{4A09073D-8100-4A97-BC9C-F0001D1F5A26}">
      <dsp:nvSpPr>
        <dsp:cNvPr id="0" name=""/>
        <dsp:cNvSpPr/>
      </dsp:nvSpPr>
      <dsp:spPr>
        <a:xfrm rot="5400000">
          <a:off x="4244092" y="156727"/>
          <a:ext cx="1248906" cy="458216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150000"/>
            </a:lnSpc>
            <a:spcBef>
              <a:spcPct val="0"/>
            </a:spcBef>
            <a:spcAft>
              <a:spcPct val="15000"/>
            </a:spcAft>
            <a:buClr>
              <a:srgbClr val="1696D2"/>
            </a:buClr>
            <a:buFont typeface="Wingdings" panose="05000000000000000000" pitchFamily="2" charset="2"/>
            <a:buChar char="§"/>
          </a:pPr>
          <a:r>
            <a:rPr lang="en-US" sz="1600" kern="1200" dirty="0">
              <a:latin typeface="Lato" panose="020F0502020204030203" pitchFamily="34" charset="0"/>
            </a:rPr>
            <a:t>Can multiple people edit or contribute to the map?</a:t>
          </a:r>
        </a:p>
        <a:p>
          <a:pPr marL="171450" lvl="1" indent="-171450" algn="l" defTabSz="711200">
            <a:lnSpc>
              <a:spcPct val="150000"/>
            </a:lnSpc>
            <a:spcBef>
              <a:spcPct val="0"/>
            </a:spcBef>
            <a:spcAft>
              <a:spcPct val="15000"/>
            </a:spcAft>
            <a:buClr>
              <a:srgbClr val="1696D2"/>
            </a:buClr>
            <a:buFont typeface="Wingdings" panose="05000000000000000000" pitchFamily="2" charset="2"/>
            <a:buChar char="§"/>
          </a:pPr>
          <a:r>
            <a:rPr lang="en-US" sz="1600" kern="1200" dirty="0">
              <a:latin typeface="Lato" panose="020F0502020204030203" pitchFamily="34" charset="0"/>
            </a:rPr>
            <a:t>How much does it cost to use? </a:t>
          </a:r>
        </a:p>
      </dsp:txBody>
      <dsp:txXfrm rot="-5400000">
        <a:off x="2577466" y="1884321"/>
        <a:ext cx="4521193" cy="1126972"/>
      </dsp:txXfrm>
    </dsp:sp>
    <dsp:sp modelId="{98291096-AED8-4D29-94A0-FA7B8417C888}">
      <dsp:nvSpPr>
        <dsp:cNvPr id="0" name=""/>
        <dsp:cNvSpPr/>
      </dsp:nvSpPr>
      <dsp:spPr>
        <a:xfrm>
          <a:off x="0" y="1639267"/>
          <a:ext cx="2577465" cy="15611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Lato" panose="020F0502020204030203" pitchFamily="34" charset="0"/>
          </a:endParaRPr>
        </a:p>
        <a:p>
          <a:pPr marL="0" lvl="0" indent="0" algn="ctr" defTabSz="1066800">
            <a:lnSpc>
              <a:spcPct val="90000"/>
            </a:lnSpc>
            <a:spcBef>
              <a:spcPct val="0"/>
            </a:spcBef>
            <a:spcAft>
              <a:spcPct val="35000"/>
            </a:spcAft>
            <a:buNone/>
          </a:pPr>
          <a:endParaRPr lang="en-US" sz="2400" kern="1200" dirty="0">
            <a:latin typeface="Lato" panose="020F0502020204030203" pitchFamily="34" charset="0"/>
          </a:endParaRPr>
        </a:p>
        <a:p>
          <a:pPr marL="0" lvl="0" indent="0" algn="ctr" defTabSz="1066800">
            <a:lnSpc>
              <a:spcPct val="90000"/>
            </a:lnSpc>
            <a:spcBef>
              <a:spcPct val="0"/>
            </a:spcBef>
            <a:spcAft>
              <a:spcPct val="35000"/>
            </a:spcAft>
            <a:buNone/>
          </a:pPr>
          <a:r>
            <a:rPr lang="en-US" sz="2400" kern="1200" dirty="0">
              <a:latin typeface="Lato" panose="020F0502020204030203" pitchFamily="34" charset="0"/>
            </a:rPr>
            <a:t>Ownership</a:t>
          </a:r>
        </a:p>
      </dsp:txBody>
      <dsp:txXfrm>
        <a:off x="76208" y="1715475"/>
        <a:ext cx="2425049" cy="140871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Lato Regular"/>
                <a:ea typeface="+mn-ea"/>
                <a:cs typeface="+mn-cs"/>
              </a:defRPr>
            </a:lvl1pPr>
          </a:lstStyle>
          <a:p>
            <a:pPr>
              <a:defRPr/>
            </a:pP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Lato Regular" charset="0"/>
              </a:defRPr>
            </a:lvl1pPr>
          </a:lstStyle>
          <a:p>
            <a:fld id="{F9171EF1-19D4-C44E-BBCF-4519A765C2D7}" type="datetimeFigureOut">
              <a:rPr lang="en-US" altLang="x-none"/>
              <a:pPr/>
              <a:t>9/25/2018</a:t>
            </a:fld>
            <a:endParaRPr lang="en-US" altLang="x-none"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Lato Regular"/>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Lato Regular" charset="0"/>
              </a:defRPr>
            </a:lvl1pPr>
          </a:lstStyle>
          <a:p>
            <a:fld id="{E8543629-3EC9-FA49-993D-5793EAA2F124}" type="slidenum">
              <a:rPr lang="en-US" altLang="x-none"/>
              <a:pPr/>
              <a:t>‹#›</a:t>
            </a:fld>
            <a:endParaRPr lang="en-US" altLang="x-none" dirty="0"/>
          </a:p>
        </p:txBody>
      </p:sp>
    </p:spTree>
    <p:extLst>
      <p:ext uri="{BB962C8B-B14F-4D97-AF65-F5344CB8AC3E}">
        <p14:creationId xmlns:p14="http://schemas.microsoft.com/office/powerpoint/2010/main" val="24612525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Lato Regular"/>
                <a:ea typeface="+mn-ea"/>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Lato Regular" charset="0"/>
              </a:defRPr>
            </a:lvl1pPr>
          </a:lstStyle>
          <a:p>
            <a:fld id="{FA0BDF0C-B259-C34A-938F-D5C79E8376F7}" type="datetimeFigureOut">
              <a:rPr lang="en-US" altLang="x-none"/>
              <a:pPr/>
              <a:t>9/25/2018</a:t>
            </a:fld>
            <a:endParaRPr lang="en-US" altLang="x-none"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Lato Regular"/>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Lato Regular" charset="0"/>
              </a:defRPr>
            </a:lvl1pPr>
          </a:lstStyle>
          <a:p>
            <a:fld id="{46A178C8-49A9-E148-8888-1A553E476404}" type="slidenum">
              <a:rPr lang="en-US" altLang="x-none"/>
              <a:pPr/>
              <a:t>‹#›</a:t>
            </a:fld>
            <a:endParaRPr lang="en-US" altLang="x-none" dirty="0"/>
          </a:p>
        </p:txBody>
      </p:sp>
    </p:spTree>
    <p:extLst>
      <p:ext uri="{BB962C8B-B14F-4D97-AF65-F5344CB8AC3E}">
        <p14:creationId xmlns:p14="http://schemas.microsoft.com/office/powerpoint/2010/main" val="19596065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Lato Regular"/>
        <a:ea typeface="ＭＳ Ｐゴシック" charset="0"/>
        <a:cs typeface="MS PGothic" charset="0"/>
      </a:defRPr>
    </a:lvl1pPr>
    <a:lvl2pPr marL="457200" algn="l" rtl="0" eaLnBrk="0" fontAlgn="base" hangingPunct="0">
      <a:spcBef>
        <a:spcPct val="30000"/>
      </a:spcBef>
      <a:spcAft>
        <a:spcPct val="0"/>
      </a:spcAft>
      <a:defRPr sz="1200" kern="1200">
        <a:solidFill>
          <a:schemeClr val="tx1"/>
        </a:solidFill>
        <a:latin typeface="Lato Regular"/>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Lato Regular"/>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Lato Regular"/>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Lato Regular"/>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housinginsights.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edium.com/civic-tech-data-collaborativ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1</a:t>
            </a:fld>
            <a:endParaRPr lang="en-US" altLang="x-none" dirty="0"/>
          </a:p>
        </p:txBody>
      </p:sp>
    </p:spTree>
    <p:extLst>
      <p:ext uri="{BB962C8B-B14F-4D97-AF65-F5344CB8AC3E}">
        <p14:creationId xmlns:p14="http://schemas.microsoft.com/office/powerpoint/2010/main" val="2588076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also knew that any one sector couldn’t do it alone.</a:t>
            </a:r>
          </a:p>
          <a:p>
            <a:endParaRPr lang="en-US" dirty="0"/>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For our project, we each brought the members of our networks – 1) NNIP partners – local data intermediaries 2) civic technologists like the volunteer Code for America brigades and 3) local government agencies.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 selected seven communities to experiment with us to see what we could accomplish with intentional collaboration among these groups to solve civic problems.   You’ll hear from Bob from Pittsburgh in the third part of this presentation.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Each of the local collaboratives included a myriad of other critical players – private sector, universities and funders, service nonprofits, and advocates.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10</a:t>
            </a:fld>
            <a:endParaRPr lang="en-US" altLang="x-none" dirty="0"/>
          </a:p>
        </p:txBody>
      </p:sp>
    </p:spTree>
    <p:extLst>
      <p:ext uri="{BB962C8B-B14F-4D97-AF65-F5344CB8AC3E}">
        <p14:creationId xmlns:p14="http://schemas.microsoft.com/office/powerpoint/2010/main" val="260187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200" marR="0" lvl="0" indent="-171450" algn="l" defTabSz="914400" rtl="0" eaLnBrk="1" fontAlgn="auto" latinLnBrk="0" hangingPunct="1">
              <a:lnSpc>
                <a:spcPct val="120000"/>
              </a:lnSpc>
              <a:spcBef>
                <a:spcPts val="0"/>
              </a:spcBef>
              <a:spcAft>
                <a:spcPts val="1200"/>
              </a:spcAft>
              <a:buClr>
                <a:srgbClr val="000000"/>
              </a:buClr>
              <a:buSzPts val="1100"/>
              <a:buFont typeface="Arial" panose="020B0604020202020204" pitchFamily="34" charset="0"/>
              <a:buChar char="•"/>
              <a:tabLst/>
              <a:defRPr/>
            </a:pPr>
            <a:r>
              <a:rPr lang="en-US" sz="1200" b="0" i="0" u="none" strike="noStrike" cap="none" dirty="0">
                <a:solidFill>
                  <a:srgbClr val="000000"/>
                </a:solidFill>
                <a:effectLst/>
                <a:latin typeface="Arial"/>
                <a:ea typeface="Arial"/>
                <a:cs typeface="Arial"/>
                <a:sym typeface="Arial"/>
              </a:rPr>
              <a:t>For three of the cities  - here in DC, Boston, and St. Louis, we asked them to propose a specific project that would leverage new relationships across groups and could benefit from a fresh infusion of data and technology.  Each went about forming their teams and accessing new data/technology talent in a different way. </a:t>
            </a:r>
          </a:p>
          <a:p>
            <a:pPr marL="330200" marR="0" lvl="0" indent="-171450" algn="l" defTabSz="914400" rtl="0" eaLnBrk="1" fontAlgn="auto" latinLnBrk="0" hangingPunct="1">
              <a:lnSpc>
                <a:spcPct val="120000"/>
              </a:lnSpc>
              <a:spcBef>
                <a:spcPts val="0"/>
              </a:spcBef>
              <a:spcAft>
                <a:spcPts val="1200"/>
              </a:spcAft>
              <a:buClr>
                <a:srgbClr val="000000"/>
              </a:buClr>
              <a:buSzPts val="1100"/>
              <a:buFont typeface="Arial" panose="020B0604020202020204" pitchFamily="34" charset="0"/>
              <a:buChar char="•"/>
              <a:tabLst/>
              <a:defRPr/>
            </a:pPr>
            <a:endParaRPr lang="en-US" sz="1200" b="0" i="0" u="none" strike="noStrike" kern="1200" cap="none" dirty="0">
              <a:solidFill>
                <a:srgbClr val="000000"/>
              </a:solidFill>
              <a:effectLst/>
              <a:latin typeface="Arial"/>
              <a:ea typeface="Arial"/>
              <a:cs typeface="Arial"/>
              <a:sym typeface="Arial"/>
            </a:endParaRPr>
          </a:p>
          <a:p>
            <a:r>
              <a:rPr lang="en-US" dirty="0"/>
              <a:t>We have</a:t>
            </a:r>
            <a:r>
              <a:rPr lang="en-US" baseline="0" dirty="0"/>
              <a:t> detailed case studies on each of these.  We’re sharing these not so much for the specific tools, but to illustrate the players and give a sense of what local allies accomplished together.</a:t>
            </a:r>
          </a:p>
          <a:p>
            <a:pPr marL="330200" marR="0" lvl="0" indent="-171450" algn="l" defTabSz="914400" rtl="0" eaLnBrk="1" fontAlgn="auto" latinLnBrk="0" hangingPunct="1">
              <a:lnSpc>
                <a:spcPct val="120000"/>
              </a:lnSpc>
              <a:spcBef>
                <a:spcPts val="0"/>
              </a:spcBef>
              <a:spcAft>
                <a:spcPts val="1200"/>
              </a:spcAft>
              <a:buClr>
                <a:srgbClr val="000000"/>
              </a:buClr>
              <a:buSzPts val="1100"/>
              <a:buFont typeface="Arial" panose="020B0604020202020204" pitchFamily="34" charset="0"/>
              <a:buChar char="•"/>
              <a:tabLst/>
              <a:defRPr/>
            </a:pPr>
            <a:endParaRPr lang="en-US" sz="1200" b="0" i="0" u="none" strike="noStrike" kern="1200" cap="none" dirty="0">
              <a:solidFill>
                <a:srgbClr val="000000"/>
              </a:solidFill>
              <a:effectLst/>
              <a:latin typeface="Arial"/>
              <a:ea typeface="Arial"/>
              <a:cs typeface="Arial"/>
              <a:sym typeface="Arial"/>
            </a:endParaRPr>
          </a:p>
          <a:p>
            <a:pPr marL="330200" marR="0" lvl="0" indent="-171450" algn="l" defTabSz="914400" rtl="0" eaLnBrk="1" fontAlgn="auto" latinLnBrk="0" hangingPunct="1">
              <a:lnSpc>
                <a:spcPct val="120000"/>
              </a:lnSpc>
              <a:spcBef>
                <a:spcPts val="0"/>
              </a:spcBef>
              <a:spcAft>
                <a:spcPts val="1200"/>
              </a:spcAft>
              <a:buClr>
                <a:srgbClr val="000000"/>
              </a:buClr>
              <a:buSzPts val="1100"/>
              <a:buFont typeface="Arial" panose="020B0604020202020204" pitchFamily="34" charset="0"/>
              <a:buChar char="•"/>
              <a:tabLst/>
              <a:defRPr/>
            </a:pPr>
            <a:r>
              <a:rPr lang="en-US" sz="1200" b="0" i="0" u="none" strike="noStrike" kern="1200" cap="none" dirty="0">
                <a:solidFill>
                  <a:srgbClr val="000000"/>
                </a:solidFill>
                <a:effectLst/>
                <a:latin typeface="Arial"/>
                <a:ea typeface="Arial"/>
                <a:cs typeface="Arial"/>
                <a:sym typeface="Arial"/>
              </a:rPr>
              <a:t>In Boston, our NNIP partner the Metropolitan Area Planning Council (MAPC) and the city’s Division of Youth Engagement and Employment came together to redesign key program elements of the city’s youth employment program. </a:t>
            </a:r>
          </a:p>
          <a:p>
            <a:pPr marL="330200" marR="0" lvl="0" indent="-171450" algn="l" defTabSz="914400" rtl="0" eaLnBrk="1" fontAlgn="auto" latinLnBrk="0" hangingPunct="1">
              <a:lnSpc>
                <a:spcPct val="120000"/>
              </a:lnSpc>
              <a:spcBef>
                <a:spcPts val="0"/>
              </a:spcBef>
              <a:spcAft>
                <a:spcPts val="1200"/>
              </a:spcAft>
              <a:buClr>
                <a:srgbClr val="000000"/>
              </a:buClr>
              <a:buSzPts val="1100"/>
              <a:buFont typeface="Arial" panose="020B0604020202020204" pitchFamily="34" charset="0"/>
              <a:buChar char="•"/>
              <a:tabLst/>
              <a:defRPr/>
            </a:pPr>
            <a:r>
              <a:rPr lang="en-US" sz="1200" b="0" i="0" u="none" strike="noStrike" kern="1200" cap="none" dirty="0">
                <a:solidFill>
                  <a:srgbClr val="000000"/>
                </a:solidFill>
                <a:effectLst/>
                <a:latin typeface="Arial"/>
                <a:ea typeface="Arial"/>
                <a:cs typeface="Arial"/>
                <a:sym typeface="Arial"/>
              </a:rPr>
              <a:t>The team convened a dozen youth as part to first re-think how youth are assigned to jobs.  They worked with MIT experts to adapt an algorithm that better optimized the matches of youth to positions.  They youth gave input on which factors to include and prioritize – for example, they wanted heavier weight on that versus distance to work.   Youth also helped design the application interface and the language with the agency communicates with applicants.  (see image)</a:t>
            </a:r>
          </a:p>
          <a:p>
            <a:pPr marL="330200" marR="0" lvl="0" indent="-171450" algn="l" defTabSz="914400" rtl="0" eaLnBrk="1" fontAlgn="auto" latinLnBrk="0" hangingPunct="1">
              <a:lnSpc>
                <a:spcPct val="120000"/>
              </a:lnSpc>
              <a:spcBef>
                <a:spcPts val="0"/>
              </a:spcBef>
              <a:spcAft>
                <a:spcPts val="1200"/>
              </a:spcAft>
              <a:buClr>
                <a:srgbClr val="000000"/>
              </a:buClr>
              <a:buSzPts val="1100"/>
              <a:buFont typeface="Arial" panose="020B0604020202020204" pitchFamily="34" charset="0"/>
              <a:buChar char="•"/>
              <a:tabLst/>
              <a:defRPr/>
            </a:pPr>
            <a:r>
              <a:rPr lang="en-US" sz="1200" b="0" i="0" u="none" strike="noStrike" kern="1200" cap="none" dirty="0">
                <a:solidFill>
                  <a:srgbClr val="000000"/>
                </a:solidFill>
                <a:effectLst/>
                <a:latin typeface="Arial"/>
                <a:ea typeface="Arial"/>
                <a:cs typeface="Arial"/>
                <a:sym typeface="Arial"/>
              </a:rPr>
              <a:t>By automating the matching and contacting youth through text messaging, they increased placements by 20 percent in one year..  The project also  freed up 19 work weeks of time so staff could focus on recruitment of students and employers.</a:t>
            </a:r>
          </a:p>
          <a:p>
            <a:pPr marL="330200" marR="0" lvl="0" indent="-171450" algn="l" defTabSz="914400" rtl="0" eaLnBrk="1" fontAlgn="auto" latinLnBrk="0" hangingPunct="1">
              <a:lnSpc>
                <a:spcPct val="120000"/>
              </a:lnSpc>
              <a:spcBef>
                <a:spcPts val="0"/>
              </a:spcBef>
              <a:spcAft>
                <a:spcPts val="1200"/>
              </a:spcAft>
              <a:buClr>
                <a:srgbClr val="000000"/>
              </a:buClr>
              <a:buSzPts val="1100"/>
              <a:buFont typeface="Arial" panose="020B0604020202020204" pitchFamily="34" charset="0"/>
              <a:buChar char="•"/>
              <a:tabLst/>
              <a:defRPr/>
            </a:pPr>
            <a:r>
              <a:rPr lang="en-US" sz="1200" b="0" i="0" u="none" strike="noStrike" kern="1200" cap="none" dirty="0">
                <a:solidFill>
                  <a:srgbClr val="000000"/>
                </a:solidFill>
                <a:effectLst/>
                <a:latin typeface="Arial"/>
                <a:ea typeface="Arial"/>
                <a:cs typeface="Arial"/>
                <a:sym typeface="Arial"/>
              </a:rPr>
              <a:t>Code for Boston helped the collaborative plan  out the project, MAPC brought the digital expertise, and MIT contributed their knowledge of algorithms.  The city’s youth department needed </a:t>
            </a:r>
            <a:r>
              <a:rPr lang="en-US" sz="1200" b="1" i="0" u="none" strike="noStrike" kern="1200" cap="none" dirty="0">
                <a:solidFill>
                  <a:srgbClr val="000000"/>
                </a:solidFill>
                <a:effectLst/>
                <a:latin typeface="Arial"/>
                <a:ea typeface="Arial"/>
                <a:cs typeface="Arial"/>
                <a:sym typeface="Arial"/>
              </a:rPr>
              <a:t>to partner with external groups in their ecosystem </a:t>
            </a:r>
            <a:r>
              <a:rPr lang="en-US" sz="1200" b="0" i="0" u="none" strike="noStrike" kern="1200" cap="none" dirty="0">
                <a:solidFill>
                  <a:srgbClr val="000000"/>
                </a:solidFill>
                <a:effectLst/>
                <a:latin typeface="Arial"/>
                <a:ea typeface="Arial"/>
                <a:cs typeface="Arial"/>
                <a:sym typeface="Arial"/>
              </a:rPr>
              <a:t>to be able experiment with new ways of doing things. </a:t>
            </a:r>
          </a:p>
          <a:p>
            <a:pPr marL="330200" marR="0" lvl="0" indent="-171450" algn="l" defTabSz="914400" rtl="0" eaLnBrk="1" fontAlgn="auto" latinLnBrk="0" hangingPunct="1">
              <a:lnSpc>
                <a:spcPct val="120000"/>
              </a:lnSpc>
              <a:spcBef>
                <a:spcPts val="0"/>
              </a:spcBef>
              <a:spcAft>
                <a:spcPts val="1200"/>
              </a:spcAft>
              <a:buClr>
                <a:srgbClr val="000000"/>
              </a:buClr>
              <a:buSzPts val="1100"/>
              <a:buFont typeface="Arial" panose="020B0604020202020204" pitchFamily="34" charset="0"/>
              <a:buChar char="•"/>
              <a:tabLst/>
              <a:defRPr/>
            </a:pPr>
            <a:r>
              <a:rPr lang="en-US" sz="1200" b="0" i="0" u="none" strike="noStrike" kern="1200" cap="none" dirty="0">
                <a:solidFill>
                  <a:srgbClr val="000000"/>
                </a:solidFill>
                <a:effectLst/>
                <a:latin typeface="Arial"/>
                <a:ea typeface="Arial"/>
                <a:cs typeface="Arial"/>
                <a:sym typeface="Arial"/>
              </a:rPr>
              <a:t>The agency has now taken the process in-house to fully integrate it into their own systems.  </a:t>
            </a:r>
          </a:p>
          <a:p>
            <a:pPr marL="330200" indent="-171450">
              <a:lnSpc>
                <a:spcPct val="120000"/>
              </a:lnSpc>
              <a:spcAft>
                <a:spcPts val="1200"/>
              </a:spcAft>
              <a:buFont typeface="Arial" panose="020B0604020202020204" pitchFamily="34" charset="0"/>
              <a:buChar char="•"/>
            </a:pPr>
            <a:endParaRPr lang="en-US" sz="1200" b="0" i="0" u="none" strike="noStrike" kern="1200" cap="none" dirty="0">
              <a:solidFill>
                <a:srgbClr val="000000"/>
              </a:solidFill>
              <a:effectLst/>
              <a:latin typeface="Arial"/>
              <a:ea typeface="Arial"/>
              <a:cs typeface="Arial"/>
              <a:sym typeface="Arial"/>
            </a:endParaRPr>
          </a:p>
          <a:p>
            <a:pPr>
              <a:lnSpc>
                <a:spcPct val="120000"/>
              </a:lnSpc>
            </a:pPr>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11</a:t>
            </a:fld>
            <a:endParaRPr lang="en-US" altLang="x-none" dirty="0"/>
          </a:p>
        </p:txBody>
      </p:sp>
    </p:spTree>
    <p:extLst>
      <p:ext uri="{BB962C8B-B14F-4D97-AF65-F5344CB8AC3E}">
        <p14:creationId xmlns:p14="http://schemas.microsoft.com/office/powerpoint/2010/main" val="345879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rgbClr val="000000"/>
                </a:solidFill>
                <a:effectLst/>
                <a:latin typeface="Arial"/>
                <a:ea typeface="Arial"/>
                <a:cs typeface="Arial"/>
                <a:sym typeface="Arial"/>
              </a:rPr>
              <a:t>The St. Louis team wanted to use data and tech to solve the information gap that sends people to jail for nonviolent, mostly traffic, offenses. </a:t>
            </a:r>
          </a:p>
          <a:p>
            <a:endParaRPr lang="en-US" sz="1200" b="0" i="0" u="none" strike="noStrike" cap="none" dirty="0">
              <a:solidFill>
                <a:srgbClr val="000000"/>
              </a:solidFill>
              <a:effectLst/>
              <a:latin typeface="Arial"/>
              <a:ea typeface="Arial"/>
              <a:cs typeface="Arial"/>
              <a:sym typeface="Arial"/>
            </a:endParaRPr>
          </a:p>
          <a:p>
            <a:r>
              <a:rPr lang="en-US" sz="1200" b="0" i="0" u="none" strike="noStrike" cap="none" dirty="0">
                <a:solidFill>
                  <a:srgbClr val="000000"/>
                </a:solidFill>
                <a:effectLst/>
                <a:latin typeface="Arial"/>
                <a:ea typeface="Arial"/>
                <a:cs typeface="Arial"/>
                <a:sym typeface="Arial"/>
              </a:rPr>
              <a:t>St. Louis County has are more than 80 different courts – many from tiny towns with offices only open 1 day a week. Residents had no way of locating information about their tickets or court dates across the area’s numerous courts. Without these basic details, the impacts of a minor traffic ticket could lead to a spiral of negative consequences for residents – fines, warrants, and even jail time. Particularly devastating for low-income residents.</a:t>
            </a:r>
          </a:p>
          <a:p>
            <a:endParaRPr lang="en-US" sz="1200" b="0" i="0" u="none" strike="noStrike" cap="none" dirty="0">
              <a:solidFill>
                <a:srgbClr val="000000"/>
              </a:solidFill>
              <a:effectLst/>
              <a:latin typeface="Arial"/>
              <a:ea typeface="Arial"/>
              <a:cs typeface="Arial"/>
              <a:sym typeface="Arial"/>
            </a:endParaRPr>
          </a:p>
          <a:p>
            <a:r>
              <a:rPr lang="en-US" dirty="0"/>
              <a:t>They created YourSTLCourts, an open-source website that pulls real-time data on tickets from all those courts into a single interface. Search by citation number, driver’s license number, or location where they received their ticket.  Plus  a built-in tool for residents to receive text messages with court updates.  </a:t>
            </a:r>
          </a:p>
          <a:p>
            <a:endParaRPr lang="en-US" sz="1200" b="0" i="0" u="none" strike="noStrike" cap="none" dirty="0">
              <a:solidFill>
                <a:srgbClr val="000000"/>
              </a:solidFill>
              <a:effectLst/>
              <a:latin typeface="Arial"/>
              <a:ea typeface="Arial"/>
              <a:cs typeface="Arial"/>
              <a:sym typeface="Arial"/>
            </a:endParaRPr>
          </a:p>
          <a:p>
            <a:r>
              <a:rPr lang="en-US" sz="1200" b="0" i="0" u="none" strike="noStrike" cap="none" dirty="0" err="1">
                <a:solidFill>
                  <a:srgbClr val="000000"/>
                </a:solidFill>
                <a:effectLst/>
                <a:latin typeface="Arial"/>
                <a:ea typeface="Arial"/>
                <a:cs typeface="Arial"/>
                <a:sym typeface="Arial"/>
              </a:rPr>
              <a:t>CivTech</a:t>
            </a:r>
            <a:r>
              <a:rPr lang="en-US" sz="1200" b="0" i="0" u="none" strike="noStrike" cap="none" dirty="0">
                <a:solidFill>
                  <a:srgbClr val="000000"/>
                </a:solidFill>
                <a:effectLst/>
                <a:latin typeface="Arial"/>
                <a:ea typeface="Arial"/>
                <a:cs typeface="Arial"/>
                <a:sym typeface="Arial"/>
              </a:rPr>
              <a:t> St. Louis began as a partnership between Rise (the NNIP Partner) and  the St. Louis County Economic Development department.  They had to strengthen build connections </a:t>
            </a:r>
            <a:r>
              <a:rPr lang="en-US" sz="1200" b="1" i="0" u="none" strike="noStrike" cap="none" dirty="0">
                <a:solidFill>
                  <a:srgbClr val="000000"/>
                </a:solidFill>
                <a:effectLst/>
                <a:latin typeface="Arial"/>
                <a:ea typeface="Arial"/>
                <a:cs typeface="Arial"/>
                <a:sym typeface="Arial"/>
              </a:rPr>
              <a:t>or build new relationships in their ecosystems </a:t>
            </a:r>
            <a:r>
              <a:rPr lang="en-US" sz="1200" b="0" i="0" u="none" strike="noStrike" cap="none" dirty="0">
                <a:solidFill>
                  <a:srgbClr val="000000"/>
                </a:solidFill>
                <a:effectLst/>
                <a:latin typeface="Arial"/>
                <a:ea typeface="Arial"/>
                <a:cs typeface="Arial"/>
                <a:sym typeface="Arial"/>
              </a:rPr>
              <a:t>to access tech talent to get the website built.</a:t>
            </a:r>
          </a:p>
          <a:p>
            <a:pPr marL="171450" indent="-171450">
              <a:buFont typeface="Arial" panose="020B0604020202020204" pitchFamily="34" charset="0"/>
              <a:buChar char="•"/>
            </a:pPr>
            <a:r>
              <a:rPr lang="en-US" sz="1200" b="0" i="0" u="none" strike="noStrike" cap="none" dirty="0">
                <a:solidFill>
                  <a:srgbClr val="000000"/>
                </a:solidFill>
                <a:effectLst/>
                <a:latin typeface="Arial"/>
                <a:ea typeface="Arial"/>
                <a:cs typeface="Arial"/>
                <a:sym typeface="Arial"/>
              </a:rPr>
              <a:t>To identify a prototype, a local nonprofit GlobalHack raised prize money of about $80K from the private sector for a hackathon.</a:t>
            </a:r>
          </a:p>
          <a:p>
            <a:pPr marL="171450" lvl="0" indent="-171450">
              <a:buFont typeface="Arial" panose="020B0604020202020204" pitchFamily="34" charset="0"/>
              <a:buChar char="•"/>
            </a:pPr>
            <a:r>
              <a:rPr lang="en-US" sz="1200" b="0" i="0" u="none" strike="noStrike" cap="none" dirty="0">
                <a:solidFill>
                  <a:srgbClr val="000000"/>
                </a:solidFill>
                <a:effectLst/>
                <a:latin typeface="Arial"/>
                <a:ea typeface="Arial"/>
                <a:cs typeface="Arial"/>
                <a:sym typeface="Arial"/>
              </a:rPr>
              <a:t>To make sure they were asking users what they need, students in the local school of social work interviewed people outside the courts about why they didn’t pay their tickets and how they got information.</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b="0" i="0" u="none" strike="noStrike" cap="none" dirty="0">
                <a:solidFill>
                  <a:srgbClr val="000000"/>
                </a:solidFill>
                <a:effectLst/>
                <a:latin typeface="Arial"/>
                <a:ea typeface="Arial"/>
                <a:cs typeface="Arial"/>
                <a:sym typeface="Arial"/>
              </a:rPr>
              <a:t>Developers from the small private firm who won the contest donated consulting time to transform their initial idea into a public product.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b="0" i="0" u="none" strike="noStrike" cap="none" dirty="0" err="1">
                <a:solidFill>
                  <a:srgbClr val="000000"/>
                </a:solidFill>
                <a:effectLst/>
                <a:latin typeface="Arial"/>
                <a:ea typeface="Arial"/>
                <a:cs typeface="Arial"/>
                <a:sym typeface="Arial"/>
              </a:rPr>
              <a:t>LaunchCode</a:t>
            </a:r>
            <a:r>
              <a:rPr lang="en-US" sz="1200" b="0" i="0" u="none" strike="noStrike" cap="none" dirty="0">
                <a:solidFill>
                  <a:srgbClr val="000000"/>
                </a:solidFill>
                <a:effectLst/>
                <a:latin typeface="Arial"/>
                <a:ea typeface="Arial"/>
                <a:cs typeface="Arial"/>
                <a:sym typeface="Arial"/>
              </a:rPr>
              <a:t>, a local coding training company, helped them to recruit a paid developer to do the detailed coding</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b="0" i="0" u="none" strike="noStrike" cap="none" dirty="0" err="1">
                <a:solidFill>
                  <a:srgbClr val="000000"/>
                </a:solidFill>
                <a:effectLst/>
                <a:latin typeface="Arial"/>
                <a:ea typeface="Arial"/>
                <a:cs typeface="Arial"/>
                <a:sym typeface="Arial"/>
              </a:rPr>
              <a:t>HandsUpUnited</a:t>
            </a:r>
            <a:r>
              <a:rPr lang="en-US" sz="1200" b="0" i="0" u="none" strike="noStrike" cap="none" dirty="0">
                <a:solidFill>
                  <a:srgbClr val="000000"/>
                </a:solidFill>
                <a:effectLst/>
                <a:latin typeface="Arial"/>
                <a:ea typeface="Arial"/>
                <a:cs typeface="Arial"/>
                <a:sym typeface="Arial"/>
              </a:rPr>
              <a:t>, a local Black Lives Matter group, guided youth of color enrolled in its summer Tech Institute to design the user interface and draft the guidance on attending court and community service options.</a:t>
            </a:r>
          </a:p>
          <a:p>
            <a:pPr marL="158750" lvl="0" indent="0">
              <a:buNone/>
            </a:pPr>
            <a:endParaRPr lang="en-US" sz="1200" b="0" i="0" u="none" strike="noStrike" cap="none" dirty="0">
              <a:solidFill>
                <a:srgbClr val="000000"/>
              </a:solidFill>
              <a:effectLst/>
              <a:latin typeface="Arial"/>
              <a:ea typeface="Arial"/>
              <a:cs typeface="Arial"/>
              <a:sym typeface="Arial"/>
            </a:endParaRPr>
          </a:p>
          <a:p>
            <a:pPr marL="15875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cap="none" dirty="0">
                <a:solidFill>
                  <a:srgbClr val="000000"/>
                </a:solidFill>
                <a:effectLst/>
                <a:latin typeface="Arial"/>
                <a:ea typeface="Arial"/>
                <a:cs typeface="Arial"/>
                <a:sym typeface="Arial"/>
              </a:rPr>
              <a:t>They also had a similar varied set of partners for the communications work – local printers for promotional materials, the radio station, and local libraries.</a:t>
            </a:r>
          </a:p>
          <a:p>
            <a:pPr marL="15875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cap="none" dirty="0">
              <a:solidFill>
                <a:srgbClr val="000000"/>
              </a:solidFill>
              <a:effectLst/>
              <a:latin typeface="Arial"/>
              <a:ea typeface="Arial"/>
              <a:cs typeface="Arial"/>
              <a:sym typeface="Arial"/>
            </a:endParaRPr>
          </a:p>
          <a:p>
            <a:pPr marL="158750" lvl="0" indent="0">
              <a:buNone/>
            </a:pPr>
            <a:r>
              <a:rPr lang="en-US" sz="1200" b="0" i="0" u="none" strike="noStrike" cap="none" dirty="0">
                <a:solidFill>
                  <a:srgbClr val="000000"/>
                </a:solidFill>
                <a:effectLst/>
                <a:latin typeface="Arial"/>
                <a:ea typeface="Arial"/>
                <a:cs typeface="Arial"/>
                <a:sym typeface="Arial"/>
              </a:rPr>
              <a:t>The process was so successful that they have now spun off </a:t>
            </a:r>
            <a:r>
              <a:rPr lang="en-US" sz="1200" b="0" i="0" u="none" strike="noStrike" cap="none" dirty="0" err="1">
                <a:solidFill>
                  <a:srgbClr val="000000"/>
                </a:solidFill>
                <a:effectLst/>
                <a:latin typeface="Arial"/>
                <a:ea typeface="Arial"/>
                <a:cs typeface="Arial"/>
                <a:sym typeface="Arial"/>
              </a:rPr>
              <a:t>CivTech</a:t>
            </a:r>
            <a:r>
              <a:rPr lang="en-US" sz="1200" b="0" i="0" u="none" strike="noStrike" cap="none" dirty="0">
                <a:solidFill>
                  <a:srgbClr val="000000"/>
                </a:solidFill>
                <a:effectLst/>
                <a:latin typeface="Arial"/>
                <a:ea typeface="Arial"/>
                <a:cs typeface="Arial"/>
                <a:sym typeface="Arial"/>
              </a:rPr>
              <a:t> STL as an independent nonprofit with many of these groups represented on their new board of directors</a:t>
            </a:r>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12</a:t>
            </a:fld>
            <a:endParaRPr lang="en-US" altLang="x-none" dirty="0"/>
          </a:p>
        </p:txBody>
      </p:sp>
    </p:spTree>
    <p:extLst>
      <p:ext uri="{BB962C8B-B14F-4D97-AF65-F5344CB8AC3E}">
        <p14:creationId xmlns:p14="http://schemas.microsoft.com/office/powerpoint/2010/main" val="2812153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Lato Regular"/>
                <a:ea typeface="ＭＳ Ｐゴシック" charset="0"/>
                <a:cs typeface="MS PGothic" charset="0"/>
              </a:rPr>
              <a:t>In DC, as in many of your cities,, affordable housing is a major crisis – with housing costs squeezing out other essentials in the family budget and preventing families from accessing opportunity in quality neighborhoods.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Lato Regular"/>
              <a:ea typeface="ＭＳ Ｐゴシック" charset="0"/>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Lato Regular"/>
                <a:ea typeface="ＭＳ Ｐゴシック" charset="0"/>
                <a:cs typeface="MS PGothic" charset="0"/>
              </a:rPr>
              <a:t>Our project in DC was  </a:t>
            </a:r>
            <a:r>
              <a:rPr lang="en-US" sz="1200" b="0" i="0" u="none" strike="noStrike" kern="1200" dirty="0">
                <a:solidFill>
                  <a:schemeClr val="tx1"/>
                </a:solidFill>
                <a:effectLst/>
                <a:latin typeface="Lato Regular"/>
                <a:ea typeface="ＭＳ Ｐゴシック" charset="0"/>
                <a:cs typeface="MS PGothic" charset="0"/>
                <a:hlinkClick r:id="rId3"/>
              </a:rPr>
              <a:t>Housing Insights</a:t>
            </a:r>
            <a:r>
              <a:rPr lang="en-US" sz="1200" b="0" i="0" kern="1200" dirty="0">
                <a:solidFill>
                  <a:schemeClr val="tx1"/>
                </a:solidFill>
                <a:effectLst/>
                <a:latin typeface="Lato Regular"/>
                <a:ea typeface="ＭＳ Ｐゴシック" charset="0"/>
                <a:cs typeface="MS PGothic" charset="0"/>
              </a:rPr>
              <a:t>, an open-source tool that uses data and technology to help government and community development staff make better investments in affordable housing. The tool compiles key data sources to help stakeholders identify properties that are at risk or difficult to replace, understand neighborhood demographic trends, and access information on individual properties needed for action.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Lato Regular"/>
              <a:ea typeface="ＭＳ Ｐゴシック" charset="0"/>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Lato Regular"/>
                <a:ea typeface="ＭＳ Ｐゴシック" charset="0"/>
                <a:cs typeface="MS PGothic" charset="0"/>
              </a:rPr>
              <a:t>We at DC are the local NNIP partner, and have been working with an advocacy group -  Coalition for Nonprofit Housing and Economic Development and the DC Department of Housing and Community Development – for more than a decade.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Lato Regular"/>
              <a:ea typeface="ＭＳ Ｐゴシック" charset="0"/>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Lato Regular"/>
                <a:ea typeface="ＭＳ Ｐゴシック" charset="0"/>
                <a:cs typeface="MS PGothic" charset="0"/>
              </a:rPr>
              <a:t>But we needed to create </a:t>
            </a:r>
            <a:r>
              <a:rPr lang="en-US" sz="1200" b="1" i="0" kern="1200" dirty="0">
                <a:solidFill>
                  <a:schemeClr val="tx1"/>
                </a:solidFill>
                <a:effectLst/>
                <a:latin typeface="Lato Regular"/>
                <a:ea typeface="ＭＳ Ｐゴシック" charset="0"/>
                <a:cs typeface="MS PGothic" charset="0"/>
              </a:rPr>
              <a:t>new connections in the ecosystem </a:t>
            </a:r>
            <a:r>
              <a:rPr lang="en-US" sz="1200" b="0" i="0" kern="1200" dirty="0">
                <a:solidFill>
                  <a:schemeClr val="tx1"/>
                </a:solidFill>
                <a:effectLst/>
                <a:latin typeface="Lato Regular"/>
                <a:ea typeface="ＭＳ Ｐゴシック" charset="0"/>
                <a:cs typeface="MS PGothic" charset="0"/>
              </a:rPr>
              <a:t>to tap the volunteer tech sector.  We reached out to Code for DC, the local Code for America brigade, to partner with us.  The team decided to </a:t>
            </a:r>
            <a:r>
              <a:rPr lang="en-US" sz="1200" b="0" i="0" u="none" strike="noStrike" cap="none" dirty="0">
                <a:solidFill>
                  <a:srgbClr val="000000"/>
                </a:solidFill>
                <a:effectLst/>
                <a:latin typeface="Arial"/>
                <a:ea typeface="Arial"/>
                <a:cs typeface="Arial"/>
                <a:sym typeface="Arial"/>
              </a:rPr>
              <a:t>hired a part-time project manager to guide the work of the local Code for DC volunteers - $84K worth of time.  He produced a whole series of blogs advising on how to harness volunteers for civic tech projects.</a:t>
            </a:r>
          </a:p>
          <a:p>
            <a:endParaRPr lang="en-US" dirty="0"/>
          </a:p>
          <a:p>
            <a:r>
              <a:rPr lang="en-US" dirty="0"/>
              <a:t>In addition to the tech help, many volunteers, who are residents and voters in DC, understand the importance of preserving affordable housing.</a:t>
            </a:r>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13</a:t>
            </a:fld>
            <a:endParaRPr lang="en-US" altLang="x-none" dirty="0"/>
          </a:p>
        </p:txBody>
      </p:sp>
    </p:spTree>
    <p:extLst>
      <p:ext uri="{BB962C8B-B14F-4D97-AF65-F5344CB8AC3E}">
        <p14:creationId xmlns:p14="http://schemas.microsoft.com/office/powerpoint/2010/main" val="3099951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So in sum, our hypotheses was confirmed.   For all three places, they made new connections with organizations that lived beyond the specific project.  With a different set of people at the table, they devised innovative ways to address the problem they chose.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3302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b="0" i="0" u="none" strike="noStrike" cap="none" dirty="0">
                <a:solidFill>
                  <a:srgbClr val="000000"/>
                </a:solidFill>
                <a:effectLst/>
                <a:latin typeface="Arial"/>
                <a:ea typeface="Arial"/>
                <a:cs typeface="Arial"/>
                <a:sym typeface="Arial"/>
              </a:rPr>
              <a:t>Some of the projects required the creation of more formal structures to enhance the ecosystem – in St. Louis, they formed an advisory group. Others were founded on extending previous relationships like in DC where Urban Institute had collaborated with the advocacy group for a decade, but reached out to the local brigade for the first time.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200" b="0" i="0" u="none" strike="noStrike" cap="none" dirty="0">
              <a:solidFill>
                <a:srgbClr val="000000"/>
              </a:solidFill>
              <a:effectLst/>
              <a:latin typeface="Arial"/>
              <a:ea typeface="Arial"/>
              <a:cs typeface="Arial"/>
              <a:sym typeface="Arial"/>
            </a:endParaRPr>
          </a:p>
          <a:p>
            <a:pPr marL="33020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b="0" i="0" u="none" strike="noStrike" cap="none" dirty="0">
                <a:solidFill>
                  <a:srgbClr val="000000"/>
                </a:solidFill>
                <a:effectLst/>
                <a:latin typeface="Arial"/>
                <a:ea typeface="Arial"/>
                <a:cs typeface="Arial"/>
                <a:sym typeface="Arial"/>
              </a:rPr>
              <a:t>Tapping tech talent is the most intimidating task for local groups, but our sites demonstrated the many ways this can happen.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158750" indent="0">
              <a:buNone/>
            </a:pPr>
            <a:r>
              <a:rPr lang="en-US" dirty="0"/>
              <a:t>The tech and data were vehicles for acting in different ways – whether re-thinking the process for contacting youth; convincing the courts to share the data with an outside group; or using different criteria to decide on affordable housing investment.</a:t>
            </a:r>
          </a:p>
          <a:p>
            <a:pPr marL="158750" indent="0">
              <a:buNone/>
            </a:pPr>
            <a:endParaRPr lang="en-US" dirty="0"/>
          </a:p>
          <a:p>
            <a:pPr marL="158750" indent="0">
              <a:buNone/>
            </a:pPr>
            <a:r>
              <a:rPr lang="en-US" dirty="0"/>
              <a:t>And finally, all the projects put the people they were trying to help at the center of their work.  This ensured their were solving the right problem in the right way.  Some were already trained in user-centered design techniques – others used tools like Chicago’s Civic User Testing guidebook to help</a:t>
            </a:r>
          </a:p>
          <a:p>
            <a:endParaRPr lang="en-US" sz="1200" b="0" i="0" kern="1200" dirty="0">
              <a:solidFill>
                <a:schemeClr val="tx1"/>
              </a:solidFill>
              <a:effectLst/>
              <a:latin typeface="Lato Regular"/>
              <a:ea typeface="ＭＳ Ｐゴシック" charset="0"/>
              <a:cs typeface="MS PGothic" charset="0"/>
            </a:endParaRPr>
          </a:p>
          <a:p>
            <a:endParaRPr lang="en-US" sz="1200" b="0" i="0" kern="1200" dirty="0">
              <a:solidFill>
                <a:schemeClr val="tx1"/>
              </a:solidFill>
              <a:effectLst/>
              <a:latin typeface="Lato Regular"/>
              <a:ea typeface="ＭＳ Ｐゴシック" charset="0"/>
              <a:cs typeface="MS PGothic" charset="0"/>
            </a:endParaRPr>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14</a:t>
            </a:fld>
            <a:endParaRPr lang="en-US" altLang="x-none" dirty="0"/>
          </a:p>
        </p:txBody>
      </p:sp>
    </p:spTree>
    <p:extLst>
      <p:ext uri="{BB962C8B-B14F-4D97-AF65-F5344CB8AC3E}">
        <p14:creationId xmlns:p14="http://schemas.microsoft.com/office/powerpoint/2010/main" val="1055616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https://medium.com/civic-tech-data-collaborative</a:t>
            </a:r>
            <a:endParaRPr lang="en-US" sz="1200" dirty="0"/>
          </a:p>
          <a:p>
            <a:endParaRPr lang="en-US" sz="1200" dirty="0"/>
          </a:p>
          <a:p>
            <a:r>
              <a:rPr lang="en-US" dirty="0"/>
              <a:t>In addition to case studies about the three sites, we prepared a report synthesizing our lessons across these five areas.    All are available on a Medium site we’ll share the link to.</a:t>
            </a:r>
          </a:p>
          <a:p>
            <a:endParaRPr lang="en-US" dirty="0"/>
          </a:p>
          <a:p>
            <a:r>
              <a:rPr lang="en-US" dirty="0"/>
              <a:t>I think the areas will all resonate with your work.</a:t>
            </a:r>
          </a:p>
          <a:p>
            <a:pPr marL="457200" indent="-342900">
              <a:lnSpc>
                <a:spcPct val="114000"/>
              </a:lnSpc>
              <a:buClr>
                <a:srgbClr val="002868"/>
              </a:buClr>
              <a:buSzPts val="1800"/>
              <a:buFont typeface="Arial Narrow"/>
              <a:buChar char="●"/>
            </a:pPr>
            <a:endParaRPr lang="en-US" sz="1200" dirty="0">
              <a:solidFill>
                <a:srgbClr val="002868"/>
              </a:solidFill>
              <a:latin typeface="Arial Narrow"/>
              <a:ea typeface="Arial Narrow"/>
              <a:cs typeface="Arial Narrow"/>
              <a:sym typeface="Arial Narrow"/>
            </a:endParaRPr>
          </a:p>
          <a:p>
            <a:pPr marL="457200" indent="-342900">
              <a:lnSpc>
                <a:spcPct val="114000"/>
              </a:lnSpc>
              <a:buClr>
                <a:srgbClr val="002868"/>
              </a:buClr>
              <a:buSzPts val="1800"/>
              <a:buFont typeface="Arial Narrow"/>
              <a:buChar char="●"/>
            </a:pPr>
            <a:r>
              <a:rPr lang="en-US" sz="1200" dirty="0">
                <a:solidFill>
                  <a:srgbClr val="002868"/>
                </a:solidFill>
                <a:latin typeface="Arial Narrow"/>
                <a:ea typeface="Arial Narrow"/>
                <a:cs typeface="Arial Narrow"/>
                <a:sym typeface="Arial Narrow"/>
              </a:rPr>
              <a:t>Ingredients for a Civic Tech and Data Collaborative</a:t>
            </a:r>
          </a:p>
          <a:p>
            <a:pPr marL="457200" indent="-342900">
              <a:lnSpc>
                <a:spcPct val="114000"/>
              </a:lnSpc>
              <a:buClr>
                <a:srgbClr val="002868"/>
              </a:buClr>
              <a:buSzPts val="1800"/>
              <a:buFont typeface="Arial Narrow"/>
              <a:buChar char="●"/>
            </a:pPr>
            <a:r>
              <a:rPr lang="en-US" sz="1200" dirty="0">
                <a:solidFill>
                  <a:srgbClr val="002868"/>
                </a:solidFill>
                <a:latin typeface="Arial Narrow"/>
                <a:ea typeface="Arial Narrow"/>
                <a:cs typeface="Arial Narrow"/>
                <a:sym typeface="Arial Narrow"/>
              </a:rPr>
              <a:t>Engaging Low-Income Residents</a:t>
            </a:r>
          </a:p>
          <a:p>
            <a:pPr marL="457200" indent="-342900">
              <a:lnSpc>
                <a:spcPct val="114000"/>
              </a:lnSpc>
              <a:buClr>
                <a:srgbClr val="002868"/>
              </a:buClr>
              <a:buSzPts val="1800"/>
              <a:buFont typeface="Arial Narrow"/>
              <a:buChar char="●"/>
            </a:pPr>
            <a:r>
              <a:rPr lang="en-US" sz="1200" dirty="0">
                <a:solidFill>
                  <a:srgbClr val="002868"/>
                </a:solidFill>
                <a:latin typeface="Arial Narrow"/>
                <a:ea typeface="Arial Narrow"/>
                <a:cs typeface="Arial Narrow"/>
                <a:sym typeface="Arial Narrow"/>
              </a:rPr>
              <a:t>Mobilizing for Collective Action</a:t>
            </a:r>
          </a:p>
          <a:p>
            <a:pPr marL="457200" indent="-342900">
              <a:lnSpc>
                <a:spcPct val="114000"/>
              </a:lnSpc>
              <a:buClr>
                <a:srgbClr val="002868"/>
              </a:buClr>
              <a:buSzPts val="1800"/>
              <a:buFont typeface="Arial Narrow"/>
              <a:buChar char="●"/>
            </a:pPr>
            <a:r>
              <a:rPr lang="en-US" sz="1200" dirty="0">
                <a:solidFill>
                  <a:srgbClr val="002868"/>
                </a:solidFill>
                <a:latin typeface="Arial Narrow"/>
                <a:ea typeface="Arial Narrow"/>
                <a:cs typeface="Arial Narrow"/>
                <a:sym typeface="Arial Narrow"/>
              </a:rPr>
              <a:t>Resourcing Collaboratives</a:t>
            </a:r>
          </a:p>
          <a:p>
            <a:pPr marL="457200" indent="-342900">
              <a:lnSpc>
                <a:spcPct val="114000"/>
              </a:lnSpc>
              <a:buClr>
                <a:srgbClr val="002868"/>
              </a:buClr>
              <a:buSzPts val="1800"/>
              <a:buFont typeface="Arial Narrow"/>
              <a:buChar char="●"/>
            </a:pPr>
            <a:r>
              <a:rPr lang="en-US" sz="1200" dirty="0">
                <a:solidFill>
                  <a:srgbClr val="002868"/>
                </a:solidFill>
                <a:latin typeface="Arial Narrow"/>
                <a:ea typeface="Arial Narrow"/>
                <a:cs typeface="Arial Narrow"/>
                <a:sym typeface="Arial Narrow"/>
              </a:rPr>
              <a:t>Sustaining the Gain</a:t>
            </a:r>
          </a:p>
          <a:p>
            <a:pPr marL="457200" indent="-342900">
              <a:lnSpc>
                <a:spcPct val="114000"/>
              </a:lnSpc>
              <a:buClr>
                <a:srgbClr val="002868"/>
              </a:buClr>
              <a:buSzPts val="1800"/>
              <a:buFont typeface="Arial Narrow"/>
              <a:buChar char="●"/>
            </a:pPr>
            <a:endParaRPr lang="en-US" sz="1200" dirty="0">
              <a:solidFill>
                <a:srgbClr val="002868"/>
              </a:solidFill>
              <a:latin typeface="Arial Narrow"/>
              <a:sym typeface="Arial Narrow"/>
            </a:endParaRPr>
          </a:p>
          <a:p>
            <a:pPr marL="457200" marR="0" lvl="0" indent="-342900" algn="l" defTabSz="914400" rtl="0" eaLnBrk="0" fontAlgn="base" latinLnBrk="0" hangingPunct="0">
              <a:lnSpc>
                <a:spcPct val="114000"/>
              </a:lnSpc>
              <a:spcBef>
                <a:spcPct val="30000"/>
              </a:spcBef>
              <a:spcAft>
                <a:spcPct val="0"/>
              </a:spcAft>
              <a:buClr>
                <a:srgbClr val="002868"/>
              </a:buClr>
              <a:buSzPts val="1800"/>
              <a:buFont typeface="Arial Narrow"/>
              <a:buChar char="●"/>
              <a:tabLst/>
              <a:defRPr/>
            </a:pPr>
            <a:r>
              <a:rPr lang="en-US" dirty="0"/>
              <a:t>For each area, we also curated a toolkit for each topic area – listing a few references to dig in deeper.</a:t>
            </a:r>
            <a:endParaRPr lang="en-US" sz="1200" dirty="0">
              <a:solidFill>
                <a:srgbClr val="002868"/>
              </a:solidFill>
              <a:latin typeface="Arial Narrow"/>
              <a:sym typeface="Arial Narrow"/>
            </a:endParaRPr>
          </a:p>
          <a:p>
            <a:pPr marL="114300" indent="0">
              <a:lnSpc>
                <a:spcPct val="114000"/>
              </a:lnSpc>
              <a:buClr>
                <a:srgbClr val="002868"/>
              </a:buClr>
              <a:buSzPts val="1800"/>
              <a:buFont typeface="Arial Narrow"/>
              <a:buNone/>
            </a:pPr>
            <a:endParaRPr lang="en-US" sz="1200" dirty="0">
              <a:solidFill>
                <a:srgbClr val="002868"/>
              </a:solidFill>
              <a:latin typeface="Arial Narrow"/>
              <a:sym typeface="Arial Narrow"/>
            </a:endParaRPr>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15</a:t>
            </a:fld>
            <a:endParaRPr lang="en-US" altLang="x-none" dirty="0"/>
          </a:p>
        </p:txBody>
      </p:sp>
    </p:spTree>
    <p:extLst>
      <p:ext uri="{BB962C8B-B14F-4D97-AF65-F5344CB8AC3E}">
        <p14:creationId xmlns:p14="http://schemas.microsoft.com/office/powerpoint/2010/main" val="3218292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16</a:t>
            </a:fld>
            <a:endParaRPr lang="en-US" altLang="x-none" dirty="0"/>
          </a:p>
        </p:txBody>
      </p:sp>
    </p:spTree>
    <p:extLst>
      <p:ext uri="{BB962C8B-B14F-4D97-AF65-F5344CB8AC3E}">
        <p14:creationId xmlns:p14="http://schemas.microsoft.com/office/powerpoint/2010/main" val="221767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Facilitator should discuss some of the results of the interactive poll, open the floor for questions, and prompt discussion using the below discussion prompts:</a:t>
            </a:r>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17</a:t>
            </a:fld>
            <a:endParaRPr lang="en-US" altLang="x-none" dirty="0"/>
          </a:p>
        </p:txBody>
      </p:sp>
    </p:spTree>
    <p:extLst>
      <p:ext uri="{BB962C8B-B14F-4D97-AF65-F5344CB8AC3E}">
        <p14:creationId xmlns:p14="http://schemas.microsoft.com/office/powerpoint/2010/main" val="3572910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Lato Regular"/>
                <a:ea typeface="ＭＳ Ｐゴシック" charset="0"/>
                <a:cs typeface="MS PGothic" charset="0"/>
              </a:rPr>
              <a:t>Do you belong to any formal networks? (Check all that apply.)</a:t>
            </a:r>
            <a:endParaRPr lang="en-US" b="1" dirty="0"/>
          </a:p>
          <a:p>
            <a:r>
              <a:rPr lang="en-US" sz="1200" kern="1200" dirty="0">
                <a:solidFill>
                  <a:schemeClr val="tx1"/>
                </a:solidFill>
                <a:effectLst/>
                <a:latin typeface="Lato Regular"/>
                <a:ea typeface="ＭＳ Ｐゴシック" charset="0"/>
                <a:cs typeface="MS PGothic" charset="0"/>
              </a:rPr>
              <a:t>- Yes, a local network(s) related to our issue area</a:t>
            </a:r>
            <a:endParaRPr lang="en-US" dirty="0"/>
          </a:p>
          <a:p>
            <a:r>
              <a:rPr lang="en-US" sz="1200" kern="1200" dirty="0">
                <a:solidFill>
                  <a:schemeClr val="tx1"/>
                </a:solidFill>
                <a:effectLst/>
                <a:latin typeface="Lato Regular"/>
                <a:ea typeface="ＭＳ Ｐゴシック" charset="0"/>
                <a:cs typeface="MS PGothic" charset="0"/>
              </a:rPr>
              <a:t> - Yes, a local network(s) related to a particular geographic area</a:t>
            </a:r>
            <a:endParaRPr lang="en-US" dirty="0"/>
          </a:p>
          <a:p>
            <a:r>
              <a:rPr lang="en-US" sz="1200" kern="1200" dirty="0">
                <a:solidFill>
                  <a:schemeClr val="tx1"/>
                </a:solidFill>
                <a:effectLst/>
                <a:latin typeface="Lato Regular"/>
                <a:ea typeface="ＭＳ Ｐゴシック" charset="0"/>
                <a:cs typeface="MS PGothic" charset="0"/>
              </a:rPr>
              <a:t> - Yes, a national network (excluding CPM)</a:t>
            </a:r>
            <a:endParaRPr lang="en-US" dirty="0"/>
          </a:p>
          <a:p>
            <a:r>
              <a:rPr lang="en-US" sz="1200" kern="1200" dirty="0">
                <a:solidFill>
                  <a:schemeClr val="tx1"/>
                </a:solidFill>
                <a:effectLst/>
                <a:latin typeface="Lato Regular"/>
                <a:ea typeface="ＭＳ Ｐゴシック" charset="0"/>
                <a:cs typeface="MS PGothic" charset="0"/>
              </a:rPr>
              <a:t> - None</a:t>
            </a:r>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18</a:t>
            </a:fld>
            <a:endParaRPr lang="en-US" altLang="x-none" dirty="0"/>
          </a:p>
        </p:txBody>
      </p:sp>
    </p:spTree>
    <p:extLst>
      <p:ext uri="{BB962C8B-B14F-4D97-AF65-F5344CB8AC3E}">
        <p14:creationId xmlns:p14="http://schemas.microsoft.com/office/powerpoint/2010/main" val="2691702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Lato Regular"/>
                <a:ea typeface="ＭＳ Ｐゴシック" charset="0"/>
                <a:cs typeface="MS PGothic" charset="0"/>
              </a:rPr>
              <a:t>Have you done any analysis of the universe of individuals or organizations related to your work? (Check all that apply.)</a:t>
            </a:r>
            <a:endParaRPr lang="en-US" b="1" dirty="0"/>
          </a:p>
          <a:p>
            <a:r>
              <a:rPr lang="en-US" sz="1200" kern="1200" dirty="0">
                <a:solidFill>
                  <a:schemeClr val="tx1"/>
                </a:solidFill>
                <a:effectLst/>
                <a:latin typeface="Lato Regular"/>
                <a:ea typeface="ＭＳ Ｐゴシック" charset="0"/>
                <a:cs typeface="MS PGothic" charset="0"/>
              </a:rPr>
              <a:t> - Yes, by assembling a list</a:t>
            </a:r>
            <a:endParaRPr lang="en-US" dirty="0"/>
          </a:p>
          <a:p>
            <a:r>
              <a:rPr lang="en-US" sz="1200" kern="1200" dirty="0">
                <a:solidFill>
                  <a:schemeClr val="tx1"/>
                </a:solidFill>
                <a:effectLst/>
                <a:latin typeface="Lato Regular"/>
                <a:ea typeface="ＭＳ Ｐゴシック" charset="0"/>
                <a:cs typeface="MS PGothic" charset="0"/>
              </a:rPr>
              <a:t> - Yes, by assembling a list and documenting different connections</a:t>
            </a:r>
            <a:endParaRPr lang="en-US" dirty="0"/>
          </a:p>
          <a:p>
            <a:r>
              <a:rPr lang="en-US" sz="1200" kern="1200" dirty="0">
                <a:solidFill>
                  <a:schemeClr val="tx1"/>
                </a:solidFill>
                <a:effectLst/>
                <a:latin typeface="Lato Regular"/>
                <a:ea typeface="ＭＳ Ｐゴシック" charset="0"/>
                <a:cs typeface="MS PGothic" charset="0"/>
              </a:rPr>
              <a:t> - Yes, by assembling a list and creating visuals to display the information</a:t>
            </a:r>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19</a:t>
            </a:fld>
            <a:endParaRPr lang="en-US" altLang="x-none" dirty="0"/>
          </a:p>
        </p:txBody>
      </p:sp>
    </p:spTree>
    <p:extLst>
      <p:ext uri="{BB962C8B-B14F-4D97-AF65-F5344CB8AC3E}">
        <p14:creationId xmlns:p14="http://schemas.microsoft.com/office/powerpoint/2010/main" val="3774829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2</a:t>
            </a:fld>
            <a:endParaRPr lang="en-US" altLang="x-none" dirty="0"/>
          </a:p>
        </p:txBody>
      </p:sp>
    </p:spTree>
    <p:extLst>
      <p:ext uri="{BB962C8B-B14F-4D97-AF65-F5344CB8AC3E}">
        <p14:creationId xmlns:p14="http://schemas.microsoft.com/office/powerpoint/2010/main" val="3524897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Before we</a:t>
            </a:r>
            <a:r>
              <a:rPr lang="en-US" baseline="0" dirty="0"/>
              <a:t> get started with the tools and process of ecosystem mapping, let ‘s start from the beginning. What is an ecosystem? They’re dynamic networks that emerge through connections between many actors. Actors are what you decide to map so they can be people, organizations, or even events. Whatever you want to map connections between. It’s key to note that e</a:t>
            </a:r>
            <a:r>
              <a:rPr lang="en-US" dirty="0"/>
              <a:t>cosystems are always changing</a:t>
            </a:r>
            <a:r>
              <a:rPr lang="en-US" baseline="0" dirty="0"/>
              <a:t> and</a:t>
            </a:r>
            <a:r>
              <a:rPr lang="en-US" dirty="0"/>
              <a:t> evolving</a:t>
            </a:r>
            <a:r>
              <a:rPr lang="en-US" baseline="0" dirty="0"/>
              <a:t> – actors enter and exit the ecosystem depending on resources, time for a variety of reasons such as funding or a natural end like a grant. </a:t>
            </a:r>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20</a:t>
            </a:fld>
            <a:endParaRPr lang="en-US" altLang="x-none" dirty="0"/>
          </a:p>
        </p:txBody>
      </p:sp>
    </p:spTree>
    <p:extLst>
      <p:ext uri="{BB962C8B-B14F-4D97-AF65-F5344CB8AC3E}">
        <p14:creationId xmlns:p14="http://schemas.microsoft.com/office/powerpoint/2010/main" val="3678769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a:t>
            </a:r>
            <a:r>
              <a:rPr lang="en-US" baseline="0" dirty="0"/>
              <a:t> that you know what an ecosystem is, what’s the map? Simply put, it’s a visualization tool that helps you understand connections.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(Depending on poll answer) Some people (or no one) mentioned that they keep contact lists like in an excel file. How many people can look at an excel and immediately spot how people are connected? Probably just a few rare people. By creating a visual, you’ll be able to engage more people if your map is easy to use.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at the end of the day, a map is just a tool. Like</a:t>
            </a:r>
            <a:r>
              <a:rPr lang="en-US" baseline="0" dirty="0"/>
              <a:t> all tools, it’s only helpful if you have a plan on how to use the tool before creating one. </a:t>
            </a:r>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21</a:t>
            </a:fld>
            <a:endParaRPr lang="en-US" altLang="x-none" dirty="0"/>
          </a:p>
        </p:txBody>
      </p:sp>
    </p:spTree>
    <p:extLst>
      <p:ext uri="{BB962C8B-B14F-4D97-AF65-F5344CB8AC3E}">
        <p14:creationId xmlns:p14="http://schemas.microsoft.com/office/powerpoint/2010/main" val="2824024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a:latin typeface="Lato Regular"/>
                <a:ea typeface="ＭＳ Ｐゴシック" charset="0"/>
              </a:rPr>
              <a:t>If you’re thinking of creating an ecosystem map. First ask yourself, why map? </a:t>
            </a:r>
            <a:endParaRPr lang="en-US" dirty="0">
              <a:latin typeface="Lato Regular"/>
              <a:ea typeface="ＭＳ Ｐゴシック" charset="0"/>
            </a:endParaRPr>
          </a:p>
          <a:p>
            <a:pPr marL="0" indent="0">
              <a:buFont typeface="+mj-lt"/>
              <a:buNone/>
            </a:pPr>
            <a:r>
              <a:rPr lang="en-US" dirty="0">
                <a:latin typeface="Lato Regular"/>
                <a:ea typeface="ＭＳ Ｐゴシック" charset="0"/>
              </a:rPr>
              <a:t>1. Why are you creating this map? </a:t>
            </a:r>
          </a:p>
          <a:p>
            <a:pPr>
              <a:lnSpc>
                <a:spcPct val="114000"/>
              </a:lnSpc>
              <a:buClr>
                <a:srgbClr val="002868"/>
              </a:buClr>
            </a:pPr>
            <a:r>
              <a:rPr lang="en-US" altLang="en-US" dirty="0">
                <a:solidFill>
                  <a:srgbClr val="002868"/>
                </a:solidFill>
                <a:sym typeface="Arial"/>
              </a:rPr>
              <a:t>- To describe the organizations and connections in your current network?</a:t>
            </a:r>
          </a:p>
          <a:p>
            <a:pPr>
              <a:lnSpc>
                <a:spcPct val="114000"/>
              </a:lnSpc>
              <a:buClr>
                <a:srgbClr val="002868"/>
              </a:buClr>
            </a:pPr>
            <a:r>
              <a:rPr lang="en-US" altLang="en-US" dirty="0">
                <a:solidFill>
                  <a:srgbClr val="002868"/>
                </a:solidFill>
                <a:sym typeface="Arial"/>
              </a:rPr>
              <a:t>- To identify opportunities to bring new groups in and strengthen ties?</a:t>
            </a:r>
          </a:p>
          <a:p>
            <a:pPr marL="171450" indent="-171450">
              <a:lnSpc>
                <a:spcPct val="114000"/>
              </a:lnSpc>
              <a:buClr>
                <a:srgbClr val="002868"/>
              </a:buClr>
              <a:buFontTx/>
              <a:buChar char="-"/>
            </a:pPr>
            <a:r>
              <a:rPr lang="en-US" altLang="en-US" dirty="0">
                <a:solidFill>
                  <a:srgbClr val="002868"/>
                </a:solidFill>
                <a:sym typeface="Arial"/>
              </a:rPr>
              <a:t>To document the progress of your network over time?</a:t>
            </a:r>
          </a:p>
          <a:p>
            <a:pPr marL="171450" indent="-171450">
              <a:lnSpc>
                <a:spcPct val="114000"/>
              </a:lnSpc>
              <a:buClr>
                <a:srgbClr val="002868"/>
              </a:buClr>
              <a:buFontTx/>
              <a:buChar char="-"/>
            </a:pPr>
            <a:r>
              <a:rPr lang="en-US" dirty="0">
                <a:solidFill>
                  <a:srgbClr val="002868"/>
                </a:solidFill>
                <a:sym typeface="Arial"/>
              </a:rPr>
              <a:t>Or meeting a funder’s request? </a:t>
            </a:r>
          </a:p>
          <a:p>
            <a:pPr marL="457200" indent="-457200">
              <a:buFont typeface="+mj-lt"/>
              <a:buAutoNum type="arabicPeriod"/>
            </a:pPr>
            <a:endParaRPr lang="en-US" dirty="0">
              <a:latin typeface="Lato Regular"/>
              <a:ea typeface="ＭＳ Ｐゴシック" charset="0"/>
            </a:endParaRPr>
          </a:p>
          <a:p>
            <a:pPr marL="0" indent="0">
              <a:buFont typeface="+mj-lt"/>
              <a:buNone/>
            </a:pPr>
            <a:r>
              <a:rPr lang="en-US" dirty="0">
                <a:latin typeface="Lato Regular"/>
                <a:ea typeface="ＭＳ Ｐゴシック" charset="0"/>
              </a:rPr>
              <a:t>2.</a:t>
            </a:r>
            <a:r>
              <a:rPr lang="en-US" baseline="0" dirty="0">
                <a:latin typeface="Lato Regular"/>
                <a:ea typeface="ＭＳ Ｐゴシック" charset="0"/>
              </a:rPr>
              <a:t> </a:t>
            </a:r>
            <a:r>
              <a:rPr lang="en-US" dirty="0">
                <a:latin typeface="Lato Regular"/>
                <a:ea typeface="ＭＳ Ｐゴシック" charset="0"/>
              </a:rPr>
              <a:t>Who is</a:t>
            </a:r>
            <a:r>
              <a:rPr lang="en-US" baseline="0" dirty="0">
                <a:latin typeface="Lato Regular"/>
                <a:ea typeface="ＭＳ Ｐゴシック" charset="0"/>
              </a:rPr>
              <a:t> the audience? You can get overloaded with data really quickly so make sure you only choose to capture the most important information that’s relevant to your audience. </a:t>
            </a:r>
            <a:endParaRPr lang="en-US" dirty="0">
              <a:latin typeface="Lato Regular"/>
              <a:ea typeface="ＭＳ Ｐゴシック" charset="0"/>
            </a:endParaRPr>
          </a:p>
          <a:p>
            <a:endParaRPr lang="en-US" dirty="0"/>
          </a:p>
          <a:p>
            <a:r>
              <a:rPr lang="en-US" dirty="0"/>
              <a:t>3. Finally what is your budget and timeline. These are always important questions</a:t>
            </a:r>
            <a:r>
              <a:rPr lang="en-US" baseline="0" dirty="0"/>
              <a:t> for community organizations. Make sure that this map is the most efficient use of your budget whether in actual dollars or human capital</a:t>
            </a: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Lato Regular"/>
                <a:ea typeface="ＭＳ Ｐゴシック" charset="0"/>
                <a:cs typeface="MS PGothic" charset="0"/>
              </a:rPr>
              <a:t>Establishing a clear purpose will </a:t>
            </a:r>
            <a:r>
              <a:rPr lang="en-US" sz="1200" b="0" i="0" u="none" strike="noStrike" kern="1200" baseline="0" dirty="0">
                <a:solidFill>
                  <a:schemeClr val="tx1"/>
                </a:solidFill>
                <a:latin typeface="Lato Regular"/>
                <a:ea typeface="ＭＳ Ｐゴシック" charset="0"/>
              </a:rPr>
              <a:t>keep your </a:t>
            </a:r>
            <a:r>
              <a:rPr lang="en-US" sz="1200" b="0" i="0" u="none" strike="noStrike" kern="1200" baseline="0" dirty="0">
                <a:solidFill>
                  <a:schemeClr val="tx1"/>
                </a:solidFill>
                <a:latin typeface="Lato Regular"/>
                <a:ea typeface="ＭＳ Ｐゴシック" charset="0"/>
                <a:cs typeface="MS PGothic" charset="0"/>
              </a:rPr>
              <a:t>scope from expanding or drifting and make it </a:t>
            </a:r>
            <a:r>
              <a:rPr lang="en-US" sz="1200" b="0" i="0" u="none" strike="noStrike" kern="1200" baseline="0" dirty="0">
                <a:solidFill>
                  <a:schemeClr val="tx1"/>
                </a:solidFill>
                <a:latin typeface="Lato Regular"/>
                <a:ea typeface="ＭＳ Ｐゴシック" charset="0"/>
              </a:rPr>
              <a:t>easier to </a:t>
            </a:r>
            <a:r>
              <a:rPr lang="en-US" sz="1200" b="0" i="0" u="none" strike="noStrike" kern="1200" baseline="0" dirty="0">
                <a:solidFill>
                  <a:schemeClr val="tx1"/>
                </a:solidFill>
                <a:latin typeface="Lato Regular"/>
                <a:ea typeface="ＭＳ Ｐゴシック" charset="0"/>
                <a:cs typeface="MS PGothic" charset="0"/>
              </a:rPr>
              <a:t> </a:t>
            </a:r>
            <a:r>
              <a:rPr lang="en-US" sz="1200" b="0" i="0" u="none" strike="noStrike" kern="1200" baseline="0" dirty="0">
                <a:solidFill>
                  <a:schemeClr val="tx1"/>
                </a:solidFill>
                <a:latin typeface="Lato Regular"/>
                <a:ea typeface="ＭＳ Ｐゴシック" charset="0"/>
              </a:rPr>
              <a:t>decide what your process of collecting and visualizing the data will be. </a:t>
            </a:r>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22</a:t>
            </a:fld>
            <a:endParaRPr lang="en-US" altLang="x-none" dirty="0"/>
          </a:p>
        </p:txBody>
      </p:sp>
    </p:spTree>
    <p:extLst>
      <p:ext uri="{BB962C8B-B14F-4D97-AF65-F5344CB8AC3E}">
        <p14:creationId xmlns:p14="http://schemas.microsoft.com/office/powerpoint/2010/main" val="2957214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Lato Regular"/>
              <a:ea typeface="ＭＳ Ｐゴシック" charset="0"/>
            </a:endParaRPr>
          </a:p>
          <a:p>
            <a:r>
              <a:rPr lang="en-US" sz="1200" b="0" i="0" u="none" strike="noStrike" kern="1200" baseline="0" dirty="0">
                <a:solidFill>
                  <a:schemeClr val="tx1"/>
                </a:solidFill>
                <a:latin typeface="Lato Regular"/>
                <a:ea typeface="ＭＳ Ｐゴシック" charset="0"/>
              </a:rPr>
              <a:t>One last thing before we go into the process. </a:t>
            </a:r>
          </a:p>
          <a:p>
            <a:r>
              <a:rPr lang="en-US" baseline="0" dirty="0"/>
              <a:t>I’d like everyone to keep in mind that the completion of the ecosystem map is just the </a:t>
            </a:r>
            <a:r>
              <a:rPr lang="en-US" sz="1200" b="1" dirty="0">
                <a:solidFill>
                  <a:schemeClr val="accent6"/>
                </a:solidFill>
                <a:latin typeface="Lato" panose="020F0502020204030203" pitchFamily="34" charset="0"/>
              </a:rPr>
              <a:t>beginning of a journey</a:t>
            </a:r>
            <a:r>
              <a:rPr lang="en-US" sz="1200" dirty="0">
                <a:solidFill>
                  <a:schemeClr val="bg1"/>
                </a:solidFill>
                <a:latin typeface="Lato" panose="020F0502020204030203" pitchFamily="34" charset="0"/>
              </a:rPr>
              <a:t>, it’s not a destination. The map itself </a:t>
            </a:r>
            <a:r>
              <a:rPr lang="en-US" sz="1200" i="1" dirty="0">
                <a:solidFill>
                  <a:schemeClr val="bg1"/>
                </a:solidFill>
                <a:latin typeface="Lato" panose="020F0502020204030203" pitchFamily="34" charset="0"/>
              </a:rPr>
              <a:t>can</a:t>
            </a:r>
            <a:r>
              <a:rPr lang="en-US" sz="1200" dirty="0">
                <a:solidFill>
                  <a:schemeClr val="bg1"/>
                </a:solidFill>
                <a:latin typeface="Lato" panose="020F0502020204030203" pitchFamily="34" charset="0"/>
              </a:rPr>
              <a:t> </a:t>
            </a:r>
            <a:r>
              <a:rPr lang="en-US" sz="1200" b="0" dirty="0">
                <a:solidFill>
                  <a:schemeClr val="accent6"/>
                </a:solidFill>
                <a:latin typeface="Lato" panose="020F0502020204030203" pitchFamily="34" charset="0"/>
              </a:rPr>
              <a:t>inspire new ideas for collaboration</a:t>
            </a:r>
            <a:r>
              <a:rPr lang="en-US" sz="1200" b="0" dirty="0">
                <a:solidFill>
                  <a:schemeClr val="bg1"/>
                </a:solidFill>
                <a:latin typeface="Lato" panose="020F0502020204030203" pitchFamily="34" charset="0"/>
              </a:rPr>
              <a:t>  </a:t>
            </a:r>
            <a:r>
              <a:rPr lang="en-US" sz="1200" dirty="0">
                <a:solidFill>
                  <a:schemeClr val="bg1"/>
                </a:solidFill>
                <a:latin typeface="Lato" panose="020F0502020204030203" pitchFamily="34" charset="0"/>
              </a:rPr>
              <a:t>or help uncover areas in need of growth. But so many people create</a:t>
            </a:r>
            <a:r>
              <a:rPr lang="en-US" sz="1200" baseline="0" dirty="0">
                <a:solidFill>
                  <a:schemeClr val="bg1"/>
                </a:solidFill>
                <a:latin typeface="Lato" panose="020F0502020204030203" pitchFamily="34" charset="0"/>
              </a:rPr>
              <a:t> the map at the end and think they’re done, expecting it to all of a sudden give them </a:t>
            </a:r>
          </a:p>
          <a:p>
            <a:r>
              <a:rPr lang="en-US" sz="1200" baseline="0" dirty="0">
                <a:solidFill>
                  <a:schemeClr val="bg1"/>
                </a:solidFill>
                <a:latin typeface="Lato" panose="020F0502020204030203" pitchFamily="34" charset="0"/>
              </a:rPr>
              <a:t>Insights and new ideas for collaboration. That’s why the last thing you should think about before creating a map is – how are you going to use it?</a:t>
            </a:r>
            <a:r>
              <a:rPr lang="en-US" sz="1200" baseline="0" dirty="0">
                <a:solidFill>
                  <a:schemeClr val="tx1"/>
                </a:solidFill>
                <a:latin typeface="Lato Regular"/>
              </a:rPr>
              <a:t> How will you share this with your audience? What takeaways do you want them to have or questions you want them to ask after looking at the map?</a:t>
            </a:r>
          </a:p>
          <a:p>
            <a:r>
              <a:rPr lang="en-US" sz="1200" baseline="0" dirty="0">
                <a:solidFill>
                  <a:schemeClr val="tx1"/>
                </a:solidFill>
                <a:latin typeface="Lato Regular"/>
              </a:rPr>
              <a:t>If you’re not going to use it, then I would not suggest spending the time and resources to create one. </a:t>
            </a:r>
            <a:endParaRPr lang="en-US" sz="1200" baseline="0" dirty="0">
              <a:solidFill>
                <a:schemeClr val="bg1"/>
              </a:solidFill>
              <a:latin typeface="Lato" panose="020F0502020204030203" pitchFamily="34" charset="0"/>
            </a:endParaRPr>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23</a:t>
            </a:fld>
            <a:endParaRPr lang="en-US" altLang="x-none" dirty="0"/>
          </a:p>
        </p:txBody>
      </p:sp>
    </p:spTree>
    <p:extLst>
      <p:ext uri="{BB962C8B-B14F-4D97-AF65-F5344CB8AC3E}">
        <p14:creationId xmlns:p14="http://schemas.microsoft.com/office/powerpoint/2010/main" val="3678769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Ok – let’s dive 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I mentioned, ecosystem mapping helps identify relationships and resources. The two</a:t>
            </a:r>
            <a:r>
              <a:rPr lang="en-US" baseline="0" dirty="0"/>
              <a:t> main components are actors (</a:t>
            </a:r>
            <a:r>
              <a:rPr lang="en-US" b="1" baseline="0" dirty="0"/>
              <a:t>who</a:t>
            </a:r>
            <a:r>
              <a:rPr lang="en-US" baseline="0" dirty="0"/>
              <a:t> is a part of the ecosystem) and connections (</a:t>
            </a:r>
            <a:r>
              <a:rPr lang="en-US" b="1" baseline="0" dirty="0"/>
              <a:t>how</a:t>
            </a:r>
            <a:r>
              <a:rPr lang="en-US" baseline="0" dirty="0"/>
              <a:t> are they connected to one another). The example above includes actors and connections that you may find in the civic tech space and actors that we saw were important to our collaborative such as libraries.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24</a:t>
            </a:fld>
            <a:endParaRPr lang="en-US" altLang="x-none" dirty="0"/>
          </a:p>
        </p:txBody>
      </p:sp>
    </p:spTree>
    <p:extLst>
      <p:ext uri="{BB962C8B-B14F-4D97-AF65-F5344CB8AC3E}">
        <p14:creationId xmlns:p14="http://schemas.microsoft.com/office/powerpoint/2010/main" val="2029931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“Actors” are the organizations or people that work in the ecosystem. They can be active in the project or groups that you have yet to connect with. You can begin by mapping the partners you regularly work with, and then expand to include their partners or funders. Using this method can help you organically map connections starting with your current partnerships. This approach can identify commonalities between organizations and connections to potential partnerships.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fontAlgn="ctr">
              <a:lnSpc>
                <a:spcPct val="114000"/>
              </a:lnSpc>
              <a:buClr>
                <a:srgbClr val="002868"/>
              </a:buClr>
            </a:pPr>
            <a:r>
              <a:rPr lang="en-US" dirty="0">
                <a:solidFill>
                  <a:srgbClr val="002868"/>
                </a:solidFill>
              </a:rPr>
              <a:t>How do the organizations you mapped interact with each other? Through formal collaboratives? Specific projects?</a:t>
            </a:r>
          </a:p>
          <a:p>
            <a:pPr marL="171450" indent="-171450" fontAlgn="ctr">
              <a:lnSpc>
                <a:spcPct val="114000"/>
              </a:lnSpc>
              <a:buClr>
                <a:srgbClr val="002868"/>
              </a:buClr>
              <a:buFont typeface="Arial" panose="020B0604020202020204" pitchFamily="34" charset="0"/>
              <a:buChar char="•"/>
            </a:pPr>
            <a:r>
              <a:rPr lang="en-US" dirty="0">
                <a:solidFill>
                  <a:srgbClr val="002868"/>
                </a:solidFill>
              </a:rPr>
              <a:t>What types of events occur?</a:t>
            </a:r>
          </a:p>
          <a:p>
            <a:pPr marL="171450" indent="-171450" fontAlgn="ctr">
              <a:lnSpc>
                <a:spcPct val="114000"/>
              </a:lnSpc>
              <a:buClr>
                <a:srgbClr val="002868"/>
              </a:buClr>
              <a:buFont typeface="Arial" panose="020B0604020202020204" pitchFamily="34" charset="0"/>
              <a:buChar char="•"/>
            </a:pPr>
            <a:r>
              <a:rPr lang="en-US" dirty="0">
                <a:solidFill>
                  <a:srgbClr val="002868"/>
                </a:solidFill>
              </a:rPr>
              <a:t>How is each organization, project or partnership funded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25</a:t>
            </a:fld>
            <a:endParaRPr lang="en-US" altLang="x-none" dirty="0"/>
          </a:p>
        </p:txBody>
      </p:sp>
    </p:spTree>
    <p:extLst>
      <p:ext uri="{BB962C8B-B14F-4D97-AF65-F5344CB8AC3E}">
        <p14:creationId xmlns:p14="http://schemas.microsoft.com/office/powerpoint/2010/main" val="361391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26</a:t>
            </a:fld>
            <a:endParaRPr lang="en-US" altLang="x-none" dirty="0"/>
          </a:p>
        </p:txBody>
      </p:sp>
    </p:spTree>
    <p:extLst>
      <p:ext uri="{BB962C8B-B14F-4D97-AF65-F5344CB8AC3E}">
        <p14:creationId xmlns:p14="http://schemas.microsoft.com/office/powerpoint/2010/main" val="3476161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 how will you go about collecting the data? </a:t>
            </a:r>
            <a:endParaRPr lang="en-US" baseline="0" dirty="0"/>
          </a:p>
          <a:p>
            <a:endParaRPr lang="en-US" baseline="0" dirty="0"/>
          </a:p>
          <a:p>
            <a:r>
              <a:rPr lang="en-US" dirty="0"/>
              <a:t>Your data collection method should fit your project scope, budget, timeline, and staff capacity.  Here we show</a:t>
            </a:r>
            <a:r>
              <a:rPr lang="en-US" baseline="0" dirty="0"/>
              <a:t> a few examples of what our collaborative did. The least complicated is to use an existing list of actors and their connections. The most complicated but engaging is to do in-person group mapping and bringing all the key players together and ask them to show their connections. Later, Bob from our Pittsburgh team will describe this process.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Of course,  you don’t have to pick one</a:t>
            </a:r>
            <a:r>
              <a:rPr lang="en-US" baseline="0" dirty="0"/>
              <a:t> or  the other and you can change your collection method later on if one isn’t working. For example, our San Antonio team (</a:t>
            </a:r>
            <a:r>
              <a:rPr lang="en-US" dirty="0"/>
              <a:t>The Alamo Regional Data Alliance)</a:t>
            </a:r>
            <a:r>
              <a:rPr lang="en-US" baseline="0" dirty="0"/>
              <a:t> started with using an existing contacts database that had limited information and later decided they wanted to capture richer information directly from their stakeholders and created a </a:t>
            </a:r>
            <a:r>
              <a:rPr lang="en-US" dirty="0"/>
              <a:t>portal for organizations to input information such as organization type, function, location, and willingness to participate in civic tech work. </a:t>
            </a:r>
          </a:p>
          <a:p>
            <a:endParaRPr lang="en-US" baseline="0" dirty="0"/>
          </a:p>
          <a:p>
            <a:r>
              <a:rPr lang="en-US" dirty="0"/>
              <a:t>If the intent is to form new connections, I would suggest taking</a:t>
            </a:r>
            <a:r>
              <a:rPr lang="en-US" baseline="0" dirty="0"/>
              <a:t> </a:t>
            </a:r>
            <a:r>
              <a:rPr lang="en-US" dirty="0"/>
              <a:t>an interactive approach. Interviewing partner organizations about their networks or hosting a group mapping session can foster conversations and bring together potential partners. </a:t>
            </a:r>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27</a:t>
            </a:fld>
            <a:endParaRPr lang="en-US" altLang="x-none" dirty="0"/>
          </a:p>
        </p:txBody>
      </p:sp>
    </p:spTree>
    <p:extLst>
      <p:ext uri="{BB962C8B-B14F-4D97-AF65-F5344CB8AC3E}">
        <p14:creationId xmlns:p14="http://schemas.microsoft.com/office/powerpoint/2010/main" val="394588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Lato" panose="020F0502020204030203" pitchFamily="34" charset="0"/>
              </a:rPr>
              <a:t>We have been talking about</a:t>
            </a:r>
            <a:r>
              <a:rPr lang="en-US" sz="1200" baseline="0" dirty="0">
                <a:latin typeface="Lato" panose="020F0502020204030203" pitchFamily="34" charset="0"/>
              </a:rPr>
              <a:t> the values of ecosystem mapping as a process, but visualizing your ecosystem data can help you analyze your network. For example, v</a:t>
            </a:r>
            <a:r>
              <a:rPr lang="en-US" sz="1200" dirty="0">
                <a:latin typeface="Lato" panose="020F0502020204030203" pitchFamily="34" charset="0"/>
              </a:rPr>
              <a:t>isualizing your data can help identify patterns including gaps in resources, clusters of similar organizations, opportunities for partnership, and areas for future investment.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Lato" panose="020F050202020403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solidFill>
                <a:latin typeface="Lato" panose="020F0502020204030203" pitchFamily="34" charset="0"/>
              </a:rPr>
              <a:t>A finalized visual can be a useful tool for communicating to potential partners or funders.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chemeClr val="tx1"/>
              </a:solidFill>
              <a:latin typeface="Lato" panose="020F050202020403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solidFill>
                <a:latin typeface="Lato" panose="020F0502020204030203" pitchFamily="34" charset="0"/>
              </a:rPr>
              <a:t>Maps can continue</a:t>
            </a:r>
            <a:r>
              <a:rPr lang="en-US" sz="1200" baseline="0" dirty="0">
                <a:solidFill>
                  <a:schemeClr val="tx1"/>
                </a:solidFill>
                <a:latin typeface="Lato" panose="020F0502020204030203" pitchFamily="34" charset="0"/>
              </a:rPr>
              <a:t> to evolve to show the changes in an ecosystem, or be a point in time look at a field, city, or network. The above example shows a finalized ecosystem map that shows the connections between different tech startups in STL. You’ll notice that the connections are bucketed around funding, facilities, community resources, and acceleration. On this map, the TYPES of connections are highlighted vs. characteristics of the individual organizations.</a:t>
            </a:r>
            <a:endParaRPr lang="en-US" sz="1200" dirty="0">
              <a:solidFill>
                <a:schemeClr val="tx1"/>
              </a:solidFill>
              <a:latin typeface="Lato" panose="020F050202020403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Lato" panose="020F0502020204030203"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28</a:t>
            </a:fld>
            <a:endParaRPr lang="en-US" altLang="x-none" dirty="0"/>
          </a:p>
        </p:txBody>
      </p:sp>
    </p:spTree>
    <p:extLst>
      <p:ext uri="{BB962C8B-B14F-4D97-AF65-F5344CB8AC3E}">
        <p14:creationId xmlns:p14="http://schemas.microsoft.com/office/powerpoint/2010/main" val="2286421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Assessed the functionality of four visualization software tools:</a:t>
            </a:r>
          </a:p>
          <a:p>
            <a:pPr marL="800100" lvl="1" indent="-342900">
              <a:buFont typeface="Arial" panose="020B0604020202020204" pitchFamily="34" charset="0"/>
              <a:buChar char="•"/>
            </a:pPr>
            <a:r>
              <a:rPr lang="en-US" dirty="0"/>
              <a:t>Civic Graph</a:t>
            </a:r>
          </a:p>
          <a:p>
            <a:pPr marL="800100" lvl="1" indent="-342900">
              <a:buFont typeface="Arial" panose="020B0604020202020204" pitchFamily="34" charset="0"/>
              <a:buChar char="•"/>
            </a:pPr>
            <a:r>
              <a:rPr lang="en-US" dirty="0"/>
              <a:t>Connect the Dots </a:t>
            </a:r>
          </a:p>
          <a:p>
            <a:pPr marL="800100" lvl="1" indent="-342900">
              <a:buFont typeface="Arial" panose="020B0604020202020204" pitchFamily="34" charset="0"/>
              <a:buChar char="•"/>
            </a:pPr>
            <a:r>
              <a:rPr lang="en-US" dirty="0" err="1"/>
              <a:t>Kumu</a:t>
            </a:r>
            <a:endParaRPr lang="en-US" dirty="0"/>
          </a:p>
          <a:p>
            <a:pPr marL="800100" lvl="1" indent="-342900">
              <a:buFont typeface="Arial" panose="020B0604020202020204" pitchFamily="34" charset="0"/>
              <a:buChar char="•"/>
            </a:pPr>
            <a:r>
              <a:rPr lang="en-US" dirty="0" err="1"/>
              <a:t>Gephi</a:t>
            </a:r>
            <a:r>
              <a:rPr lang="en-US" dirty="0"/>
              <a:t> </a:t>
            </a:r>
          </a:p>
          <a:p>
            <a:endParaRPr lang="en-US" dirty="0"/>
          </a:p>
          <a:p>
            <a:r>
              <a:rPr lang="en-US" dirty="0"/>
              <a:t>Keeping in mind the goal and scope of your map, there</a:t>
            </a:r>
            <a:r>
              <a:rPr lang="en-US" baseline="0" dirty="0"/>
              <a:t> are several factors to weigh in selecting a tool for mapping. Without a focused goal, your mapping process can quickly expand or derail. So think about what you want to get out of the map/use it for as you begin your tool selection. For example, if the map is a collaborative effort between partners, it may make more sense to look at tools that allow for multiple log-ins, ability to change individual nodes, and import information from </a:t>
            </a:r>
            <a:r>
              <a:rPr lang="en-US" baseline="0" dirty="0" err="1"/>
              <a:t>csvs</a:t>
            </a:r>
            <a:r>
              <a:rPr lang="en-US" baseline="0" dirty="0"/>
              <a:t>. When we started to look at tools, these are the questions we asked around functionality. </a:t>
            </a:r>
          </a:p>
          <a:p>
            <a:endParaRPr lang="en-US" baseline="0" dirty="0"/>
          </a:p>
          <a:p>
            <a:pPr lvl="0">
              <a:buClr>
                <a:srgbClr val="1696D2"/>
              </a:buClr>
              <a:buFont typeface="Wingdings" panose="05000000000000000000" pitchFamily="2" charset="2"/>
              <a:buChar char="§"/>
            </a:pPr>
            <a:r>
              <a:rPr lang="en-US" sz="1200" dirty="0">
                <a:latin typeface="Lato" panose="020F0502020204030203" pitchFamily="34" charset="0"/>
              </a:rPr>
              <a:t>How much can you customize?</a:t>
            </a:r>
          </a:p>
          <a:p>
            <a:pPr lvl="0">
              <a:buClr>
                <a:srgbClr val="1696D2"/>
              </a:buClr>
              <a:buFont typeface="Wingdings" panose="05000000000000000000" pitchFamily="2" charset="2"/>
              <a:buChar char="§"/>
            </a:pPr>
            <a:r>
              <a:rPr lang="en-US" sz="1200" dirty="0">
                <a:latin typeface="Lato" panose="020F0502020204030203" pitchFamily="34" charset="0"/>
              </a:rPr>
              <a:t>Does it include analysis metrics?</a:t>
            </a:r>
          </a:p>
          <a:p>
            <a:pPr lvl="0">
              <a:buClr>
                <a:srgbClr val="1696D2"/>
              </a:buClr>
              <a:buFont typeface="Wingdings" panose="05000000000000000000" pitchFamily="2" charset="2"/>
              <a:buChar char="§"/>
            </a:pPr>
            <a:r>
              <a:rPr lang="en-US" sz="1200" dirty="0">
                <a:latin typeface="Lato" panose="020F0502020204030203" pitchFamily="34" charset="0"/>
              </a:rPr>
              <a:t>How do you input data?</a:t>
            </a:r>
          </a:p>
          <a:p>
            <a:pPr lvl="0">
              <a:buClr>
                <a:srgbClr val="1696D2"/>
              </a:buClr>
              <a:buFont typeface="Wingdings" panose="05000000000000000000" pitchFamily="2" charset="2"/>
              <a:buChar char="§"/>
            </a:pPr>
            <a:r>
              <a:rPr lang="en-US" sz="1200" dirty="0">
                <a:latin typeface="Lato" panose="020F0502020204030203" pitchFamily="34" charset="0"/>
              </a:rPr>
              <a:t>Does it include a search function? </a:t>
            </a:r>
          </a:p>
          <a:p>
            <a:pPr lvl="0">
              <a:buClr>
                <a:srgbClr val="1696D2"/>
              </a:buClr>
              <a:buFont typeface="Wingdings" panose="05000000000000000000" pitchFamily="2" charset="2"/>
              <a:buChar char="§"/>
            </a:pPr>
            <a:r>
              <a:rPr lang="en-US" sz="1200" dirty="0">
                <a:latin typeface="Lato" panose="020F0502020204030203" pitchFamily="34" charset="0"/>
              </a:rPr>
              <a:t>What visualization options does it have</a:t>
            </a:r>
            <a:r>
              <a:rPr lang="en-US" sz="1100" dirty="0">
                <a:latin typeface="Lato" panose="020F0502020204030203" pitchFamily="34" charset="0"/>
              </a:rPr>
              <a:t>?</a:t>
            </a:r>
          </a:p>
          <a:p>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29</a:t>
            </a:fld>
            <a:endParaRPr lang="en-US" altLang="x-none" dirty="0"/>
          </a:p>
        </p:txBody>
      </p:sp>
    </p:spTree>
    <p:extLst>
      <p:ext uri="{BB962C8B-B14F-4D97-AF65-F5344CB8AC3E}">
        <p14:creationId xmlns:p14="http://schemas.microsoft.com/office/powerpoint/2010/main" val="1917772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3</a:t>
            </a:fld>
            <a:endParaRPr lang="en-US" altLang="x-none" dirty="0"/>
          </a:p>
        </p:txBody>
      </p:sp>
    </p:spTree>
    <p:extLst>
      <p:ext uri="{BB962C8B-B14F-4D97-AF65-F5344CB8AC3E}">
        <p14:creationId xmlns:p14="http://schemas.microsoft.com/office/powerpoint/2010/main" val="1325548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in mind the goal and scope of your map, there</a:t>
            </a:r>
            <a:r>
              <a:rPr lang="en-US" baseline="0" dirty="0"/>
              <a:t> are several factors to weigh in selecting a tool for mapping. Without a focused goal, your mapping process can quickly expand or derail. So think about what you want to get out of the map/use it for as you begin your tool selection. For example, if the map is a collaborative effort between partners, it may make more sense to have a map that allows multiple people to edit. Or, if you are looking at a single city, maybe the geo-tagging features are more important .</a:t>
            </a:r>
            <a:endParaRPr lang="en-US" dirty="0"/>
          </a:p>
          <a:p>
            <a:endParaRPr lang="en-US" dirty="0"/>
          </a:p>
          <a:p>
            <a:r>
              <a:rPr lang="en-US" dirty="0"/>
              <a:t>Features</a:t>
            </a:r>
          </a:p>
          <a:p>
            <a:pPr marL="342900" indent="-342900">
              <a:buFont typeface="Arial" panose="020B0604020202020204" pitchFamily="34" charset="0"/>
              <a:buChar char="•"/>
            </a:pPr>
            <a:r>
              <a:rPr lang="en-US" dirty="0"/>
              <a:t>What does the completed project look like?</a:t>
            </a:r>
          </a:p>
          <a:p>
            <a:pPr marL="342900" indent="-342900">
              <a:buFont typeface="Arial" panose="020B0604020202020204" pitchFamily="34" charset="0"/>
              <a:buChar char="•"/>
            </a:pPr>
            <a:r>
              <a:rPr lang="en-US" dirty="0"/>
              <a:t>Can it be downloaded?</a:t>
            </a:r>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30</a:t>
            </a:fld>
            <a:endParaRPr lang="en-US" altLang="x-none" dirty="0"/>
          </a:p>
        </p:txBody>
      </p:sp>
    </p:spTree>
    <p:extLst>
      <p:ext uri="{BB962C8B-B14F-4D97-AF65-F5344CB8AC3E}">
        <p14:creationId xmlns:p14="http://schemas.microsoft.com/office/powerpoint/2010/main" val="4201820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31</a:t>
            </a:fld>
            <a:endParaRPr lang="en-US" altLang="x-none" dirty="0"/>
          </a:p>
        </p:txBody>
      </p:sp>
    </p:spTree>
    <p:extLst>
      <p:ext uri="{BB962C8B-B14F-4D97-AF65-F5344CB8AC3E}">
        <p14:creationId xmlns:p14="http://schemas.microsoft.com/office/powerpoint/2010/main" val="1065438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32</a:t>
            </a:fld>
            <a:endParaRPr lang="en-US" altLang="x-none" dirty="0"/>
          </a:p>
        </p:txBody>
      </p:sp>
    </p:spTree>
    <p:extLst>
      <p:ext uri="{BB962C8B-B14F-4D97-AF65-F5344CB8AC3E}">
        <p14:creationId xmlns:p14="http://schemas.microsoft.com/office/powerpoint/2010/main" val="3285757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After</a:t>
            </a:r>
            <a:r>
              <a:rPr lang="en-US" baseline="0" dirty="0"/>
              <a:t> analyzing the different tools, we decided on </a:t>
            </a:r>
            <a:r>
              <a:rPr lang="en-US" baseline="0" dirty="0" err="1"/>
              <a:t>Kumu</a:t>
            </a:r>
            <a:r>
              <a:rPr lang="en-US" baseline="0" dirty="0"/>
              <a:t>. Please note that this analysis was done early last year, and we all know technology changes fast in just a few months. We were really looking for something easy to use with a low learning curve. </a:t>
            </a:r>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33</a:t>
            </a:fld>
            <a:endParaRPr lang="en-US" altLang="x-none" dirty="0"/>
          </a:p>
        </p:txBody>
      </p:sp>
    </p:spTree>
    <p:extLst>
      <p:ext uri="{BB962C8B-B14F-4D97-AF65-F5344CB8AC3E}">
        <p14:creationId xmlns:p14="http://schemas.microsoft.com/office/powerpoint/2010/main" val="15807026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explore the tool</a:t>
            </a:r>
            <a:r>
              <a:rPr lang="en-US" baseline="0" dirty="0"/>
              <a:t> and show our grantees how to use it, we (the national partners Code for America, Living Cities, and NNIP)</a:t>
            </a:r>
            <a:r>
              <a:rPr lang="en-US" dirty="0"/>
              <a:t> created an ecosystem map of our Civic Tech and Data Collaborative (CTDC) convening in Kansas City. Our actors were people, organizations, and cities they’re from. The connections</a:t>
            </a:r>
            <a:r>
              <a:rPr lang="en-US" baseline="0" dirty="0"/>
              <a:t> were individuals’</a:t>
            </a:r>
            <a:r>
              <a:rPr lang="en-US" dirty="0"/>
              <a:t> project role, role at the convening, organizations’ sector and networks it belonged</a:t>
            </a:r>
            <a:r>
              <a:rPr lang="en-US" baseline="0" dirty="0"/>
              <a:t> to</a:t>
            </a:r>
            <a:r>
              <a:rPr lang="en-US" dirty="0"/>
              <a:t>. We compiled the information in an excel sheet, then imported</a:t>
            </a:r>
            <a:r>
              <a:rPr lang="en-US" baseline="0" dirty="0"/>
              <a:t> it into the </a:t>
            </a:r>
            <a:r>
              <a:rPr lang="en-US" baseline="0" dirty="0" err="1"/>
              <a:t>Kumu</a:t>
            </a:r>
            <a:r>
              <a:rPr lang="en-US" baseline="0" dirty="0"/>
              <a:t> platform. </a:t>
            </a:r>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34</a:t>
            </a:fld>
            <a:endParaRPr lang="en-US" altLang="x-none" dirty="0"/>
          </a:p>
        </p:txBody>
      </p:sp>
    </p:spTree>
    <p:extLst>
      <p:ext uri="{BB962C8B-B14F-4D97-AF65-F5344CB8AC3E}">
        <p14:creationId xmlns:p14="http://schemas.microsoft.com/office/powerpoint/2010/main" val="3195040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Instead of the</a:t>
            </a:r>
            <a:r>
              <a:rPr lang="en-US" baseline="0" dirty="0"/>
              <a:t> usual printed participant list, w</a:t>
            </a:r>
            <a:r>
              <a:rPr lang="en-US" dirty="0"/>
              <a:t>e had an interactive touchscreen where convening</a:t>
            </a:r>
            <a:r>
              <a:rPr lang="en-US" baseline="0" dirty="0"/>
              <a:t> participants</a:t>
            </a:r>
            <a:r>
              <a:rPr lang="en-US" dirty="0"/>
              <a:t> could see who was at</a:t>
            </a:r>
            <a:r>
              <a:rPr lang="en-US" baseline="0" dirty="0"/>
              <a:t> the convening and how they were connected to each other beyond just being at the event. For example, who were from the same city, which organizations were part of the same network, who had similar roles. We also asked them a couple of additional questions to show additional connections between people such as </a:t>
            </a:r>
            <a:r>
              <a:rPr lang="fr-FR" baseline="0" dirty="0" err="1"/>
              <a:t>where</a:t>
            </a:r>
            <a:r>
              <a:rPr lang="fr-FR" baseline="0" dirty="0"/>
              <a:t> </a:t>
            </a:r>
            <a:r>
              <a:rPr lang="fr-FR" baseline="0" dirty="0" err="1"/>
              <a:t>will</a:t>
            </a:r>
            <a:r>
              <a:rPr lang="fr-FR" baseline="0" dirty="0"/>
              <a:t> </a:t>
            </a:r>
            <a:r>
              <a:rPr lang="fr-FR" baseline="0" dirty="0" err="1"/>
              <a:t>they</a:t>
            </a:r>
            <a:r>
              <a:rPr lang="fr-FR" baseline="0" dirty="0"/>
              <a:t> go for </a:t>
            </a:r>
            <a:r>
              <a:rPr lang="fr-FR" baseline="0" dirty="0" err="1"/>
              <a:t>your</a:t>
            </a:r>
            <a:r>
              <a:rPr lang="fr-FR" baseline="0" dirty="0"/>
              <a:t> </a:t>
            </a:r>
            <a:r>
              <a:rPr lang="fr-FR" baseline="0" dirty="0" err="1"/>
              <a:t>next</a:t>
            </a:r>
            <a:r>
              <a:rPr lang="fr-FR" baseline="0" dirty="0"/>
              <a:t> vacation? and </a:t>
            </a:r>
            <a:r>
              <a:rPr lang="en-US" sz="1200" kern="1200" dirty="0">
                <a:solidFill>
                  <a:schemeClr val="tx1"/>
                </a:solidFill>
                <a:effectLst/>
                <a:latin typeface="Lato Regular"/>
                <a:ea typeface="ＭＳ Ｐゴシック" charset="0"/>
                <a:cs typeface="MS PGothic" charset="0"/>
              </a:rPr>
              <a:t>what social issue are they passionate about?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Our project-specific map attributes included: Filters (Elements) • Person • Organization • CTDC member • CTDC national partner • CTDC convening session • Event • Networks • City • Sector Filters (Connections) • City • Sector</a:t>
            </a:r>
          </a:p>
          <a:p>
            <a:endParaRPr lang="en-US" dirty="0"/>
          </a:p>
          <a:p>
            <a:r>
              <a:rPr lang="en-US" dirty="0"/>
              <a:t>KUMU MAP FROM</a:t>
            </a:r>
            <a:r>
              <a:rPr lang="en-US" baseline="0" dirty="0"/>
              <a:t> KANSAS CITY</a:t>
            </a:r>
          </a:p>
          <a:p>
            <a:endParaRPr lang="en-US" b="1" baseline="0" dirty="0"/>
          </a:p>
          <a:p>
            <a:r>
              <a:rPr lang="en-US" b="1" baseline="0" dirty="0"/>
              <a:t>*</a:t>
            </a:r>
            <a:r>
              <a:rPr lang="en-US" b="0" baseline="0" dirty="0"/>
              <a:t>Notes that were cut from the picture: </a:t>
            </a:r>
          </a:p>
          <a:p>
            <a:r>
              <a:rPr lang="en-US" b="1" baseline="0" dirty="0"/>
              <a:t>Civic  Tech and Data Collaborative (CTDC) fall 2017 Convening: </a:t>
            </a:r>
            <a:r>
              <a:rPr lang="en-US" baseline="0" dirty="0"/>
              <a:t>With support and partnership from John D. And Catherine T. MacArthur Foundation, three national organizations– Code for America (CFA), Living Cities, and the National Neighborhood Indicators Partnership (NNIP) are working with seven communities around the country to advance the frontier of civic technology and data ecosystem development. Our organization have developed extensive ties with localities across the country over 54 collective years of working with the non-profit and public sectors. </a:t>
            </a:r>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35</a:t>
            </a:fld>
            <a:endParaRPr lang="en-US" altLang="x-none" dirty="0"/>
          </a:p>
        </p:txBody>
      </p:sp>
    </p:spTree>
    <p:extLst>
      <p:ext uri="{BB962C8B-B14F-4D97-AF65-F5344CB8AC3E}">
        <p14:creationId xmlns:p14="http://schemas.microsoft.com/office/powerpoint/2010/main" val="2806933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36</a:t>
            </a:fld>
            <a:endParaRPr lang="en-US" altLang="x-none" dirty="0"/>
          </a:p>
        </p:txBody>
      </p:sp>
    </p:spTree>
    <p:extLst>
      <p:ext uri="{BB962C8B-B14F-4D97-AF65-F5344CB8AC3E}">
        <p14:creationId xmlns:p14="http://schemas.microsoft.com/office/powerpoint/2010/main" val="1831263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Ok – you created</a:t>
            </a:r>
            <a:r>
              <a:rPr lang="en-US" baseline="0" dirty="0"/>
              <a:t> the map. Now what? </a:t>
            </a:r>
          </a:p>
          <a:p>
            <a:pPr marL="0" indent="0">
              <a:buFont typeface="Arial" panose="020B0604020202020204" pitchFamily="34" charset="0"/>
              <a:buNone/>
            </a:pPr>
            <a:r>
              <a:rPr lang="en-US" dirty="0"/>
              <a:t>As I mentioned at</a:t>
            </a:r>
            <a:r>
              <a:rPr lang="en-US" baseline="0" dirty="0"/>
              <a:t> the start, this is just the beginning!</a:t>
            </a:r>
          </a:p>
          <a:p>
            <a:pPr marL="0" indent="0">
              <a:buFont typeface="Arial" panose="020B0604020202020204" pitchFamily="34" charset="0"/>
              <a:buNone/>
            </a:pPr>
            <a:endParaRPr lang="en-US" b="1" dirty="0"/>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Lato" panose="020F0502020204030203" pitchFamily="34" charset="0"/>
              </a:rPr>
              <a:t>Reflecting on your map or process can be an opportunity to brainstorm new ideas for collaboration or recognize areas in need of growth and investment.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Lato" panose="020F0502020204030203" pitchFamily="34" charset="0"/>
              </a:rPr>
              <a:t>Most importantly, gut check your map</a:t>
            </a:r>
            <a:r>
              <a:rPr lang="en-US" baseline="0" dirty="0">
                <a:latin typeface="Lato" panose="020F0502020204030203" pitchFamily="34" charset="0"/>
              </a:rPr>
              <a:t> before sharing. </a:t>
            </a:r>
            <a:r>
              <a:rPr lang="en-US" dirty="0">
                <a:latin typeface="Lato" panose="020F0502020204030203" pitchFamily="34" charset="0"/>
              </a:rPr>
              <a:t>Have relationships been accurately reflected? Is information missing? </a:t>
            </a:r>
          </a:p>
          <a:p>
            <a:pPr marL="80010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Lato" panose="020F0502020204030203" pitchFamily="34" charset="0"/>
              </a:rPr>
              <a:t>There can be issues of missing data</a:t>
            </a:r>
            <a:r>
              <a:rPr lang="en-US" baseline="0" dirty="0">
                <a:latin typeface="Lato" panose="020F0502020204030203" pitchFamily="34" charset="0"/>
              </a:rPr>
              <a:t> (gaps) or data quality (are there errors in data entry?) </a:t>
            </a:r>
            <a:endParaRPr lang="en-US" dirty="0">
              <a:latin typeface="Lato" panose="020F0502020204030203" pitchFamily="34" charset="0"/>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Lato" panose="020F0502020204030203" pitchFamily="34" charset="0"/>
              </a:rPr>
              <a:t>Now that</a:t>
            </a:r>
            <a:r>
              <a:rPr lang="en-US" baseline="0" dirty="0">
                <a:latin typeface="Lato" panose="020F0502020204030203" pitchFamily="34" charset="0"/>
              </a:rPr>
              <a:t> you have your map, use it as </a:t>
            </a:r>
            <a:r>
              <a:rPr lang="en-US" dirty="0">
                <a:latin typeface="Lato" panose="020F0502020204030203" pitchFamily="34" charset="0"/>
              </a:rPr>
              <a:t>a stepping</a:t>
            </a:r>
            <a:r>
              <a:rPr lang="en-US" baseline="0" dirty="0">
                <a:latin typeface="Lato" panose="020F0502020204030203" pitchFamily="34" charset="0"/>
              </a:rPr>
              <a:t> stone, to create an o</a:t>
            </a:r>
            <a:r>
              <a:rPr lang="en-US" dirty="0">
                <a:latin typeface="Lato" panose="020F0502020204030203" pitchFamily="34" charset="0"/>
              </a:rPr>
              <a:t>pen dialogue between organizations and communities.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Lato" panose="020F0502020204030203" pitchFamily="34" charset="0"/>
              </a:rPr>
              <a:t>Like the mapping process, the analysis process looks different for everyone. Refer</a:t>
            </a:r>
            <a:r>
              <a:rPr lang="en-US" baseline="0" dirty="0">
                <a:latin typeface="Lato" panose="020F0502020204030203" pitchFamily="34" charset="0"/>
              </a:rPr>
              <a:t> back to your purpose and scope. </a:t>
            </a:r>
            <a:endParaRPr lang="en-US" dirty="0">
              <a:latin typeface="Lato" panose="020F0502020204030203" pitchFamily="34" charset="0"/>
            </a:endParaRP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Once</a:t>
            </a:r>
            <a:r>
              <a:rPr lang="en-US" b="1" baseline="0" dirty="0"/>
              <a:t> you know your data is accurately mapped. </a:t>
            </a:r>
            <a:r>
              <a:rPr lang="en-US" b="1" dirty="0"/>
              <a:t>There are some general questions that you should ask</a:t>
            </a:r>
            <a:r>
              <a:rPr lang="en-US" b="1" baseline="0" dirty="0"/>
              <a:t> </a:t>
            </a:r>
            <a:endParaRPr lang="en-US" b="1" dirty="0"/>
          </a:p>
          <a:p>
            <a:pPr marL="342900" indent="-342900">
              <a:buFont typeface="Arial" panose="020B0604020202020204" pitchFamily="34" charset="0"/>
              <a:buChar char="•"/>
            </a:pPr>
            <a:r>
              <a:rPr lang="en-US" b="1" dirty="0"/>
              <a:t>Questions to ask: </a:t>
            </a:r>
          </a:p>
          <a:p>
            <a:pPr marL="800100"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Are there any silos? Are any sectors, organizations, people not represented? why? </a:t>
            </a:r>
          </a:p>
          <a:p>
            <a:pPr marL="800100" lvl="1" indent="-342900">
              <a:buFont typeface="Arial" panose="020B0604020202020204" pitchFamily="34" charset="0"/>
              <a:buChar char="•"/>
            </a:pPr>
            <a:r>
              <a:rPr lang="en-US" dirty="0"/>
              <a:t>Are there opportunities for new collaboration?</a:t>
            </a:r>
          </a:p>
          <a:p>
            <a:pPr marL="800100" lvl="1" indent="-342900">
              <a:buFont typeface="Arial" panose="020B0604020202020204" pitchFamily="34" charset="0"/>
              <a:buChar char="•"/>
            </a:pPr>
            <a:r>
              <a:rPr lang="en-US" dirty="0"/>
              <a:t>What additional information about the current actors would be helpful? </a:t>
            </a:r>
          </a:p>
          <a:p>
            <a:pPr marL="800100" lvl="1" indent="-342900">
              <a:buFont typeface="Arial" panose="020B0604020202020204" pitchFamily="34" charset="0"/>
              <a:buChar char="•"/>
            </a:pPr>
            <a:r>
              <a:rPr lang="en-US" dirty="0"/>
              <a:t>What makes some connections weaker than others? </a:t>
            </a:r>
          </a:p>
          <a:p>
            <a:pPr marL="800100" lvl="1" indent="-342900">
              <a:buFont typeface="Arial" panose="020B0604020202020204" pitchFamily="34" charset="0"/>
              <a:buChar char="•"/>
            </a:pPr>
            <a:r>
              <a:rPr lang="en-US" dirty="0"/>
              <a:t>What can make more connections stronger? </a:t>
            </a:r>
          </a:p>
          <a:p>
            <a:endParaRPr lang="en-US" dirty="0"/>
          </a:p>
          <a:p>
            <a:r>
              <a:rPr lang="en-US" dirty="0"/>
              <a:t>For</a:t>
            </a:r>
            <a:r>
              <a:rPr lang="en-US" baseline="0" dirty="0"/>
              <a:t> example, our</a:t>
            </a:r>
            <a:r>
              <a:rPr lang="en-US" dirty="0"/>
              <a:t> Seattle NNIP partner saw that her network was heavily represented by researchers and lacked technology partners. Part</a:t>
            </a:r>
            <a:r>
              <a:rPr lang="en-US" baseline="0" dirty="0"/>
              <a:t> of the issue was that her data source only came from existing partners so she’s looking at how to show this map to her team to highlight that they need to expand who they work with and get new ideas and ways of working. </a:t>
            </a:r>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37</a:t>
            </a:fld>
            <a:endParaRPr lang="en-US" altLang="x-none" dirty="0"/>
          </a:p>
        </p:txBody>
      </p:sp>
    </p:spTree>
    <p:extLst>
      <p:ext uri="{BB962C8B-B14F-4D97-AF65-F5344CB8AC3E}">
        <p14:creationId xmlns:p14="http://schemas.microsoft.com/office/powerpoint/2010/main" val="2018283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a:t>
            </a:r>
            <a:r>
              <a:rPr lang="en-US" baseline="0" dirty="0"/>
              <a:t> after your analysis, what will you do differently? </a:t>
            </a:r>
          </a:p>
          <a:p>
            <a:r>
              <a:rPr lang="en-US" baseline="0" dirty="0"/>
              <a:t>--How do you make new connections or deepen existing partnerships?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--Maybe m</a:t>
            </a:r>
            <a:r>
              <a:rPr lang="en-US" baseline="0" dirty="0"/>
              <a:t>ore outreach? Different events? </a:t>
            </a:r>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38</a:t>
            </a:fld>
            <a:endParaRPr lang="en-US" altLang="x-none" dirty="0"/>
          </a:p>
        </p:txBody>
      </p:sp>
    </p:spTree>
    <p:extLst>
      <p:ext uri="{BB962C8B-B14F-4D97-AF65-F5344CB8AC3E}">
        <p14:creationId xmlns:p14="http://schemas.microsoft.com/office/powerpoint/2010/main" val="3733264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39</a:t>
            </a:fld>
            <a:endParaRPr lang="en-US" altLang="x-none" dirty="0"/>
          </a:p>
        </p:txBody>
      </p:sp>
    </p:spTree>
    <p:extLst>
      <p:ext uri="{BB962C8B-B14F-4D97-AF65-F5344CB8AC3E}">
        <p14:creationId xmlns:p14="http://schemas.microsoft.com/office/powerpoint/2010/main" val="232879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910B79-A433-044A-A8FC-6C2E1104D2AB}" type="slidenum">
              <a:rPr lang="en-US" smtClean="0"/>
              <a:t>4</a:t>
            </a:fld>
            <a:endParaRPr lang="en-US"/>
          </a:p>
        </p:txBody>
      </p:sp>
    </p:spTree>
    <p:extLst>
      <p:ext uri="{BB962C8B-B14F-4D97-AF65-F5344CB8AC3E}">
        <p14:creationId xmlns:p14="http://schemas.microsoft.com/office/powerpoint/2010/main" val="1796145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Lato Regular"/>
                <a:ea typeface="ＭＳ Ｐゴシック" charset="0"/>
                <a:cs typeface="MS PGothic" charset="0"/>
              </a:rPr>
              <a:t>describe the process you went through and how engaging with their stakeholders to build the list made the  map richer.    </a:t>
            </a:r>
          </a:p>
          <a:p>
            <a:pPr lvl="0"/>
            <a:r>
              <a:rPr lang="en-US" sz="1200" kern="1200" dirty="0">
                <a:solidFill>
                  <a:schemeClr val="tx1"/>
                </a:solidFill>
                <a:effectLst/>
                <a:latin typeface="Lato Regular"/>
                <a:ea typeface="ＭＳ Ｐゴシック" charset="0"/>
                <a:cs typeface="MS PGothic" charset="0"/>
              </a:rPr>
              <a:t>Decision points about time and tradeoffs</a:t>
            </a:r>
          </a:p>
          <a:p>
            <a:pPr lvl="0"/>
            <a:r>
              <a:rPr lang="en-US" sz="1200" kern="1200" dirty="0">
                <a:solidFill>
                  <a:schemeClr val="tx1"/>
                </a:solidFill>
                <a:effectLst/>
                <a:latin typeface="Lato Regular"/>
                <a:ea typeface="ＭＳ Ｐゴシック" charset="0"/>
                <a:cs typeface="MS PGothic" charset="0"/>
              </a:rPr>
              <a:t>Discuss what you learned from having the map  - how it has helped - did it spark anything afterwards?  What is the value?  </a:t>
            </a:r>
          </a:p>
          <a:p>
            <a:pPr lvl="0"/>
            <a:r>
              <a:rPr lang="en-US" sz="1200" kern="1200" dirty="0">
                <a:solidFill>
                  <a:schemeClr val="tx1"/>
                </a:solidFill>
                <a:effectLst/>
                <a:latin typeface="Lato Regular"/>
                <a:ea typeface="ＭＳ Ｐゴシック" charset="0"/>
                <a:cs typeface="MS PGothic" charset="0"/>
              </a:rPr>
              <a:t>Lessons learned - what would you have done differently. </a:t>
            </a:r>
          </a:p>
          <a:p>
            <a:pPr lvl="0"/>
            <a:r>
              <a:rPr lang="en-US" sz="1200" kern="1200" dirty="0">
                <a:solidFill>
                  <a:schemeClr val="tx1"/>
                </a:solidFill>
                <a:effectLst/>
                <a:latin typeface="Lato Regular"/>
                <a:ea typeface="ＭＳ Ｐゴシック" charset="0"/>
                <a:cs typeface="MS PGothic" charset="0"/>
              </a:rPr>
              <a:t>And then feel free if it makes sense to plug your civic switchboard ecosystem guide and encourage them to think about their academic and public libraries as allies.   These aren’t data/tech orgs, but have social missions where libraries could be a resource for their outreach/engagement and services for their residents/communities.</a:t>
            </a:r>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40</a:t>
            </a:fld>
            <a:endParaRPr lang="en-US" altLang="x-none" dirty="0"/>
          </a:p>
        </p:txBody>
      </p:sp>
    </p:spTree>
    <p:extLst>
      <p:ext uri="{BB962C8B-B14F-4D97-AF65-F5344CB8AC3E}">
        <p14:creationId xmlns:p14="http://schemas.microsoft.com/office/powerpoint/2010/main" val="40582180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http://www.theexpressweeklynews.com/june-calendar-of-events/all-about-ecosystems-easy-science-for-kids-a-diagram-of-an-ecosystem/</a:t>
            </a:r>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41</a:t>
            </a:fld>
            <a:endParaRPr lang="en-US" altLang="x-none" dirty="0"/>
          </a:p>
        </p:txBody>
      </p:sp>
    </p:spTree>
    <p:extLst>
      <p:ext uri="{BB962C8B-B14F-4D97-AF65-F5344CB8AC3E}">
        <p14:creationId xmlns:p14="http://schemas.microsoft.com/office/powerpoint/2010/main" val="1238733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Newsletter and strategy for leadership transition came from Roundtable – open invitation</a:t>
            </a:r>
            <a:r>
              <a:rPr lang="en-US" baseline="0" dirty="0"/>
              <a:t> to any org leaders</a:t>
            </a:r>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42</a:t>
            </a:fld>
            <a:endParaRPr lang="en-US" altLang="x-none" dirty="0"/>
          </a:p>
        </p:txBody>
      </p:sp>
    </p:spTree>
    <p:extLst>
      <p:ext uri="{BB962C8B-B14F-4D97-AF65-F5344CB8AC3E}">
        <p14:creationId xmlns:p14="http://schemas.microsoft.com/office/powerpoint/2010/main" val="4167898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At first roundtable meeting, defined common vocabulary and elements through pass-around list=building activity</a:t>
            </a:r>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43</a:t>
            </a:fld>
            <a:endParaRPr lang="en-US" altLang="x-none" dirty="0"/>
          </a:p>
        </p:txBody>
      </p:sp>
    </p:spTree>
    <p:extLst>
      <p:ext uri="{BB962C8B-B14F-4D97-AF65-F5344CB8AC3E}">
        <p14:creationId xmlns:p14="http://schemas.microsoft.com/office/powerpoint/2010/main" val="3853338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sz="1200" dirty="0"/>
              <a:t>Second meeting roundtable participants mapped the ecosystem – distributed the lists generated at the first meeting as prompts</a:t>
            </a:r>
          </a:p>
          <a:p>
            <a:pPr indent="0"/>
            <a:r>
              <a:rPr lang="en-US" sz="1200" dirty="0"/>
              <a:t>Post-its &amp; lines – crazy wall</a:t>
            </a:r>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44</a:t>
            </a:fld>
            <a:endParaRPr lang="en-US" altLang="x-none" dirty="0"/>
          </a:p>
        </p:txBody>
      </p:sp>
    </p:spTree>
    <p:extLst>
      <p:ext uri="{BB962C8B-B14F-4D97-AF65-F5344CB8AC3E}">
        <p14:creationId xmlns:p14="http://schemas.microsoft.com/office/powerpoint/2010/main" val="37965690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sz="1200" dirty="0"/>
              <a:t>Second meeting roundtable participants mapped the ecosystem – distributed the lists generated at the first meeting as prompts</a:t>
            </a:r>
          </a:p>
          <a:p>
            <a:pPr indent="0"/>
            <a:r>
              <a:rPr lang="en-US" sz="1200" dirty="0"/>
              <a:t>Post-its &amp; lines – crazy wall</a:t>
            </a:r>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45</a:t>
            </a:fld>
            <a:endParaRPr lang="en-US" altLang="x-none" dirty="0"/>
          </a:p>
        </p:txBody>
      </p:sp>
    </p:spTree>
    <p:extLst>
      <p:ext uri="{BB962C8B-B14F-4D97-AF65-F5344CB8AC3E}">
        <p14:creationId xmlns:p14="http://schemas.microsoft.com/office/powerpoint/2010/main" val="30090457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Department of Energy </a:t>
            </a:r>
            <a:r>
              <a:rPr lang="en-US" sz="1200" b="1" i="0" kern="1200" dirty="0">
                <a:solidFill>
                  <a:schemeClr val="tx1"/>
                </a:solidFill>
                <a:effectLst/>
                <a:latin typeface="Lato Regular"/>
                <a:ea typeface="ＭＳ Ｐゴシック" charset="0"/>
                <a:cs typeface="MS PGothic" charset="0"/>
              </a:rPr>
              <a:t>FEMP 31 1408 </a:t>
            </a:r>
            <a:r>
              <a:rPr lang="en-US" dirty="0"/>
              <a:t>https://www.flickr.com/photos/departmentofenergy/29242374641/in/photolist-grS6rz-hJxzVt-hQCaJe-21iqGC1-Ly3Pc8-KSKCMt/</a:t>
            </a:r>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46</a:t>
            </a:fld>
            <a:endParaRPr lang="en-US" altLang="x-none" dirty="0"/>
          </a:p>
        </p:txBody>
      </p:sp>
    </p:spTree>
    <p:extLst>
      <p:ext uri="{BB962C8B-B14F-4D97-AF65-F5344CB8AC3E}">
        <p14:creationId xmlns:p14="http://schemas.microsoft.com/office/powerpoint/2010/main" val="35890114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https://embed.kumu.io/235a7fabc22c44887d98ed963db2f596#pittsburgh-ecosystem</a:t>
            </a:r>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47</a:t>
            </a:fld>
            <a:endParaRPr lang="en-US" altLang="x-none" dirty="0"/>
          </a:p>
        </p:txBody>
      </p:sp>
    </p:spTree>
    <p:extLst>
      <p:ext uri="{BB962C8B-B14F-4D97-AF65-F5344CB8AC3E}">
        <p14:creationId xmlns:p14="http://schemas.microsoft.com/office/powerpoint/2010/main" val="1301243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SMU Libraries Digital Collection https://www.flickr.com/photos/smu_cul_digitalcollections/6863317608/in/photolist-bsuidd-ouyWVs-8ZjWCz-owkBA7-8ZjWBp-ouVJYk-oeYkT1-rJnBkw-fbMdek-dcqoZg-YwQ6je-owqqvz-cCbQXS-osU9CS-ounYgU-ZUaJNA-otT2w2-oyeQfr-24FgMzM-i6NwHE-ouTFvE-odrBoA-8Zo1cj-ouGtaw-id1VNj-owcVNe-ourky6-hLZdav-oyc65x-XpdyFc-YhuBWc-ouGL5d-od8tM1-oeYeMo-ovbkqV-oeVenj-owrEWJ-owaJbd-odpUym-oweefg-hZzGzL-owhJjf-H4Az6k-cWGmbW-ouUf19-i16i9h-odnQri-idkygR-i97eae-owFnux</a:t>
            </a:r>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48</a:t>
            </a:fld>
            <a:endParaRPr lang="en-US" altLang="x-none" dirty="0"/>
          </a:p>
        </p:txBody>
      </p:sp>
    </p:spTree>
    <p:extLst>
      <p:ext uri="{BB962C8B-B14F-4D97-AF65-F5344CB8AC3E}">
        <p14:creationId xmlns:p14="http://schemas.microsoft.com/office/powerpoint/2010/main" val="3907052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Lato Regular"/>
                <a:ea typeface="ＭＳ Ｐゴシック" charset="0"/>
                <a:cs typeface="MS PGothic" charset="0"/>
              </a:rPr>
              <a:t>U.S. Department of Energy: CHIEF OPERATOR CHARLOTTE STOECKER OBSERVES SWITCHBOARD OPERATIONS https://www.flickr.com/photos/departmentofenergy/30492597021/in/photolist-engZvs-nqFEnJ-NswwKp</a:t>
            </a:r>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49</a:t>
            </a:fld>
            <a:endParaRPr lang="en-US" altLang="x-none" dirty="0"/>
          </a:p>
        </p:txBody>
      </p:sp>
    </p:spTree>
    <p:extLst>
      <p:ext uri="{BB962C8B-B14F-4D97-AF65-F5344CB8AC3E}">
        <p14:creationId xmlns:p14="http://schemas.microsoft.com/office/powerpoint/2010/main" val="364757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5</a:t>
            </a:fld>
            <a:endParaRPr lang="en-US" altLang="x-none" dirty="0"/>
          </a:p>
        </p:txBody>
      </p:sp>
    </p:spTree>
    <p:extLst>
      <p:ext uri="{BB962C8B-B14F-4D97-AF65-F5344CB8AC3E}">
        <p14:creationId xmlns:p14="http://schemas.microsoft.com/office/powerpoint/2010/main" val="39226068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Agile: </a:t>
            </a:r>
            <a:r>
              <a:rPr lang="fr-FR" sz="1200" b="1" i="0" kern="1200" dirty="0">
                <a:solidFill>
                  <a:schemeClr val="tx1"/>
                </a:solidFill>
                <a:effectLst/>
                <a:latin typeface="Lato Regular"/>
                <a:ea typeface="ＭＳ Ｐゴシック" charset="0"/>
                <a:cs typeface="MS PGothic" charset="0"/>
              </a:rPr>
              <a:t>Image </a:t>
            </a:r>
            <a:r>
              <a:rPr lang="fr-FR" sz="1200" b="1" i="0" kern="1200" dirty="0" err="1">
                <a:solidFill>
                  <a:schemeClr val="tx1"/>
                </a:solidFill>
                <a:effectLst/>
                <a:latin typeface="Lato Regular"/>
                <a:ea typeface="ＭＳ Ｐゴシック" charset="0"/>
                <a:cs typeface="MS PGothic" charset="0"/>
              </a:rPr>
              <a:t>from</a:t>
            </a:r>
            <a:r>
              <a:rPr lang="fr-FR" sz="1200" b="1" i="0" kern="1200" dirty="0">
                <a:solidFill>
                  <a:schemeClr val="tx1"/>
                </a:solidFill>
                <a:effectLst/>
                <a:latin typeface="Lato Regular"/>
                <a:ea typeface="ＭＳ Ｐゴシック" charset="0"/>
                <a:cs typeface="MS PGothic" charset="0"/>
              </a:rPr>
              <a:t> page 94 of "Les jeux du cirque et la vie foraine. </a:t>
            </a:r>
            <a:r>
              <a:rPr lang="fr-FR" sz="1200" b="1" i="0" kern="1200" dirty="0" err="1">
                <a:solidFill>
                  <a:schemeClr val="tx1"/>
                </a:solidFill>
                <a:effectLst/>
                <a:latin typeface="Lato Regular"/>
                <a:ea typeface="ＭＳ Ｐゴシック" charset="0"/>
                <a:cs typeface="MS PGothic" charset="0"/>
              </a:rPr>
              <a:t>Illus</a:t>
            </a:r>
            <a:r>
              <a:rPr lang="fr-FR" sz="1200" b="1" i="0" kern="1200" dirty="0">
                <a:solidFill>
                  <a:schemeClr val="tx1"/>
                </a:solidFill>
                <a:effectLst/>
                <a:latin typeface="Lato Regular"/>
                <a:ea typeface="ＭＳ Ｐゴシック" charset="0"/>
                <a:cs typeface="MS PGothic" charset="0"/>
              </a:rPr>
              <a:t>. de Jules Garnier" (1889) </a:t>
            </a:r>
            <a:r>
              <a:rPr lang="fr-FR" sz="1200" b="1" i="0" kern="1200" dirty="0" err="1">
                <a:solidFill>
                  <a:schemeClr val="tx1"/>
                </a:solidFill>
                <a:effectLst/>
                <a:latin typeface="Lato Regular"/>
                <a:ea typeface="ＭＳ Ｐゴシック" charset="0"/>
                <a:cs typeface="MS PGothic" charset="0"/>
              </a:rPr>
              <a:t>from</a:t>
            </a:r>
            <a:r>
              <a:rPr lang="fr-FR" sz="1200" b="1" i="0" kern="1200" dirty="0">
                <a:solidFill>
                  <a:schemeClr val="tx1"/>
                </a:solidFill>
                <a:effectLst/>
                <a:latin typeface="Lato Regular"/>
                <a:ea typeface="ＭＳ Ｐゴシック" charset="0"/>
                <a:cs typeface="MS PGothic" charset="0"/>
              </a:rPr>
              <a:t> Internet Archive Book Images </a:t>
            </a:r>
            <a:r>
              <a:rPr lang="en-US" dirty="0"/>
              <a:t>https://www.flickr.com/photos/internetarchivebookimages/14578835120/in/photolist-odhkLd-osKLwd-odhRzj-F3VZQs-odhxBf-odhuk6-odiad5-ouMrFv-osKNMA-ouKCSj-72ETwh-ov2ziB-odhkSL-odi4hN-ouMb9Z-ouzACb-8i5nEK-ouKBGU-FcnwJH-ow78LK-odhqyu-osKddA-7bSrT4-odhS3z-osKp3G-dXZ8B8-73xiei-osKwDd-wNVCHs-osKAjQ-oeQHJF-odgp2v-ownTKY-odhjKW-odhTnD-ouzD4y-21UiPvS-osKMmE-5nRRNf-ouzhzh-odhPUA-odiGfp-oditsk-fh6eSv-odiJm8-GYn8Xo-owxxFR-zXEQqJ-oup9ro-GYnbsU</a:t>
            </a:r>
          </a:p>
          <a:p>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50</a:t>
            </a:fld>
            <a:endParaRPr lang="en-US" altLang="x-none" dirty="0"/>
          </a:p>
        </p:txBody>
      </p:sp>
    </p:spTree>
    <p:extLst>
      <p:ext uri="{BB962C8B-B14F-4D97-AF65-F5344CB8AC3E}">
        <p14:creationId xmlns:p14="http://schemas.microsoft.com/office/powerpoint/2010/main" val="150685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Lato Regular"/>
                <a:ea typeface="ＭＳ Ｐゴシック" charset="0"/>
                <a:cs typeface="MS PGothic" charset="0"/>
              </a:rPr>
              <a:t>Internet Archive</a:t>
            </a:r>
            <a:r>
              <a:rPr lang="en-US" sz="1200" b="1" i="0" kern="1200" baseline="0" dirty="0">
                <a:solidFill>
                  <a:schemeClr val="tx1"/>
                </a:solidFill>
                <a:effectLst/>
                <a:latin typeface="Lato Regular"/>
                <a:ea typeface="ＭＳ Ｐゴシック" charset="0"/>
                <a:cs typeface="MS PGothic" charset="0"/>
              </a:rPr>
              <a:t> Book Images:  </a:t>
            </a:r>
            <a:r>
              <a:rPr lang="en-US" sz="1200" b="1" i="0" kern="1200" dirty="0">
                <a:solidFill>
                  <a:schemeClr val="tx1"/>
                </a:solidFill>
                <a:effectLst/>
                <a:latin typeface="Lato Regular"/>
                <a:ea typeface="ＭＳ Ｐゴシック" charset="0"/>
                <a:cs typeface="MS PGothic" charset="0"/>
              </a:rPr>
              <a:t>Image from page 431 of "The Bermuda islands. An account of their scenery, climate, productions, physiography, natural history and geology, with sketches of their discovery and early history, and the changes in their flora and fauna due to man" (1902) </a:t>
            </a:r>
            <a:r>
              <a:rPr lang="en-US" dirty="0"/>
              <a:t>https://www.flickr.com/photos/internetarchivebookimages/19746609673/in/photolist-w5Wx6t-oegww5-xp7qEq-xrzKbs-xD9jJQ-sM9nCQ-xEByQK-xizUqz-tDWxCD-oesdHr-oeDMgk-ouf2au-wYmo7s-xEzA8D-trePVN-xbBYUJ-oeBURf-w6B9Zg-oxSYzV-xD8zCE-ovUiBw-xbKGjT-wQDCdZ-owehtp-wHmohi-ws12XK-tkNF7g-xJ8B8g-oxNTc8-xma9hd-w9WMXP-owhc97-xbCAyC-tnotFV-vdz1w9-xoCA4b-wvLhzV-wGUNcE-ovUaJ9-owmxbr-wEPdCC-xnj3aQ-xsYvZ4-oddSAL-xt2wYc-xnnb13-tHEJUG-owm8FR-ounwq9-xDt72C</a:t>
            </a:r>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51</a:t>
            </a:fld>
            <a:endParaRPr lang="en-US" altLang="x-none" dirty="0"/>
          </a:p>
        </p:txBody>
      </p:sp>
    </p:spTree>
    <p:extLst>
      <p:ext uri="{BB962C8B-B14F-4D97-AF65-F5344CB8AC3E}">
        <p14:creationId xmlns:p14="http://schemas.microsoft.com/office/powerpoint/2010/main" val="3403260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sz="1200" dirty="0"/>
              <a:t>https://www.flickr.com/photos/governmentofalberta/11466421765/in/photostream/</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Lato" panose="020F0502020204030203" pitchFamily="34" charset="0"/>
              </a:rPr>
              <a:t>We didn’t have relationships with some of the organizations included in the ecosystem map.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Lato" panose="020F050202020403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Lato" panose="020F0502020204030203" pitchFamily="34" charset="0"/>
              </a:rPr>
              <a:t>Organizations whose members often face discrimination, feel excluded, and lack power were missing from the map entirely.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Lato" panose="020F0502020204030203"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52</a:t>
            </a:fld>
            <a:endParaRPr lang="en-US" altLang="x-none" dirty="0"/>
          </a:p>
        </p:txBody>
      </p:sp>
    </p:spTree>
    <p:extLst>
      <p:ext uri="{BB962C8B-B14F-4D97-AF65-F5344CB8AC3E}">
        <p14:creationId xmlns:p14="http://schemas.microsoft.com/office/powerpoint/2010/main" val="23713587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Internet</a:t>
            </a:r>
            <a:r>
              <a:rPr lang="en-US" baseline="0" dirty="0"/>
              <a:t> Archive Book images – American bee Journal </a:t>
            </a:r>
            <a:r>
              <a:rPr lang="en-US" dirty="0"/>
              <a:t>https://www.flickr.com/photos/internetarchivebookimages/18113909875/in/photolist-tAEwjX-ocbncC-odhyhd-od8sVF-djG62M-L7BTDa-24a8v46-rbEDi9-tAur4g-29sbZzu-rbMy4t-rbMR6V-owbmN1-owv3PZ-tAB8wW-kyp8Pa-owvjgF-wP1oiW-owiGpS-sDTQFt-ounhHQ-7ZC7XU-wNYdYW-sDsF3S-rt9MSp-tAfeAS-tAMadk-oeZ5rg-owpmF2-ovCjtp-L7C8Cn-tmKbrQ-sEtzMH-owdYK4-owgr5Y-tALXMp-wPu6cL-L7BSyK-r9VEak-nooQTj-as7zT8-doFJs3-e5ze6h-tApm7E-j82sPs-ovsmAc-9NoZWD-23zaUQt-nJN25W-nL2yb2</a:t>
            </a:r>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53</a:t>
            </a:fld>
            <a:endParaRPr lang="en-US" altLang="x-none" dirty="0"/>
          </a:p>
        </p:txBody>
      </p:sp>
    </p:spTree>
    <p:extLst>
      <p:ext uri="{BB962C8B-B14F-4D97-AF65-F5344CB8AC3E}">
        <p14:creationId xmlns:p14="http://schemas.microsoft.com/office/powerpoint/2010/main" val="1474114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400"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54</a:t>
            </a:fld>
            <a:endParaRPr lang="en-US" altLang="x-none" dirty="0"/>
          </a:p>
        </p:txBody>
      </p:sp>
    </p:spTree>
    <p:extLst>
      <p:ext uri="{BB962C8B-B14F-4D97-AF65-F5344CB8AC3E}">
        <p14:creationId xmlns:p14="http://schemas.microsoft.com/office/powerpoint/2010/main" val="34398824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Using the Ecosystem Framework in the Civic Switchboard Project</a:t>
            </a:r>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55</a:t>
            </a:fld>
            <a:endParaRPr lang="en-US" altLang="x-none" dirty="0"/>
          </a:p>
        </p:txBody>
      </p:sp>
    </p:spTree>
    <p:extLst>
      <p:ext uri="{BB962C8B-B14F-4D97-AF65-F5344CB8AC3E}">
        <p14:creationId xmlns:p14="http://schemas.microsoft.com/office/powerpoint/2010/main" val="15723505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Lato Regular"/>
                <a:ea typeface="ＭＳ Ｐゴシック" charset="0"/>
                <a:cs typeface="MS PGothic" charset="0"/>
              </a:rPr>
              <a:t>What role(s) do you see yourself playing in your ecosystems? </a:t>
            </a:r>
            <a:r>
              <a:rPr lang="en-US" sz="1200" kern="1200" dirty="0">
                <a:solidFill>
                  <a:schemeClr val="tx1"/>
                </a:solidFill>
                <a:effectLst/>
                <a:latin typeface="Lato Regular"/>
                <a:ea typeface="ＭＳ Ｐゴシック" charset="0"/>
                <a:cs typeface="MS PGothic" charset="0"/>
              </a:rPr>
              <a:t>(Check all that apply.)</a:t>
            </a:r>
            <a:endParaRPr lang="en-US" dirty="0"/>
          </a:p>
          <a:p>
            <a:r>
              <a:rPr lang="en-US" sz="1200" kern="1200" dirty="0">
                <a:solidFill>
                  <a:schemeClr val="tx1"/>
                </a:solidFill>
                <a:effectLst/>
                <a:latin typeface="Lato Regular"/>
                <a:ea typeface="ＭＳ Ｐゴシック" charset="0"/>
                <a:cs typeface="MS PGothic" charset="0"/>
              </a:rPr>
              <a:t>Network Manager</a:t>
            </a:r>
            <a:endParaRPr lang="en-US" dirty="0"/>
          </a:p>
          <a:p>
            <a:r>
              <a:rPr lang="en-US" sz="1200" kern="1200" dirty="0">
                <a:solidFill>
                  <a:schemeClr val="tx1"/>
                </a:solidFill>
                <a:effectLst/>
                <a:latin typeface="Lato Regular"/>
                <a:ea typeface="ＭＳ Ｐゴシック" charset="0"/>
                <a:cs typeface="MS PGothic" charset="0"/>
              </a:rPr>
              <a:t>Bridge-Builder</a:t>
            </a:r>
            <a:endParaRPr lang="en-US" dirty="0"/>
          </a:p>
          <a:p>
            <a:r>
              <a:rPr lang="en-US" sz="1200" kern="1200" dirty="0">
                <a:solidFill>
                  <a:schemeClr val="tx1"/>
                </a:solidFill>
                <a:effectLst/>
                <a:latin typeface="Lato Regular"/>
                <a:ea typeface="ＭＳ Ｐゴシック" charset="0"/>
                <a:cs typeface="MS PGothic" charset="0"/>
              </a:rPr>
              <a:t>Convener</a:t>
            </a:r>
            <a:endParaRPr lang="en-US" dirty="0"/>
          </a:p>
          <a:p>
            <a:r>
              <a:rPr lang="en-US" sz="1200" kern="1200" dirty="0">
                <a:solidFill>
                  <a:schemeClr val="tx1"/>
                </a:solidFill>
                <a:effectLst/>
                <a:latin typeface="Lato Regular"/>
                <a:ea typeface="ＭＳ Ｐゴシック" charset="0"/>
                <a:cs typeface="MS PGothic" charset="0"/>
              </a:rPr>
              <a:t>Organizer</a:t>
            </a:r>
            <a:endParaRPr lang="en-US" dirty="0"/>
          </a:p>
          <a:p>
            <a:r>
              <a:rPr lang="en-US" sz="1200" kern="1200" dirty="0">
                <a:solidFill>
                  <a:schemeClr val="tx1"/>
                </a:solidFill>
                <a:effectLst/>
                <a:latin typeface="Lato Regular"/>
                <a:ea typeface="ＭＳ Ｐゴシック" charset="0"/>
                <a:cs typeface="MS PGothic" charset="0"/>
              </a:rPr>
              <a:t>Funder</a:t>
            </a:r>
            <a:endParaRPr lang="en-US" dirty="0"/>
          </a:p>
          <a:p>
            <a:r>
              <a:rPr lang="en-US" sz="1200" kern="1200" dirty="0">
                <a:solidFill>
                  <a:schemeClr val="tx1"/>
                </a:solidFill>
                <a:effectLst/>
                <a:latin typeface="Lato Regular"/>
                <a:ea typeface="ＭＳ Ｐゴシック" charset="0"/>
                <a:cs typeface="MS PGothic" charset="0"/>
              </a:rPr>
              <a:t>Infrastructure Provider</a:t>
            </a:r>
            <a:endParaRPr lang="en-US" dirty="0"/>
          </a:p>
          <a:p>
            <a:r>
              <a:rPr lang="en-US" sz="1200" kern="1200" dirty="0">
                <a:solidFill>
                  <a:schemeClr val="tx1"/>
                </a:solidFill>
                <a:effectLst/>
                <a:latin typeface="Lato Regular"/>
                <a:ea typeface="ＭＳ Ｐゴシック" charset="0"/>
                <a:cs typeface="MS PGothic" charset="0"/>
              </a:rPr>
              <a:t>Cheerleader</a:t>
            </a:r>
            <a:endParaRPr lang="en-US" dirty="0"/>
          </a:p>
          <a:p>
            <a:endParaRPr lang="en-US" b="0"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56</a:t>
            </a:fld>
            <a:endParaRPr lang="en-US" altLang="x-none" dirty="0"/>
          </a:p>
        </p:txBody>
      </p:sp>
    </p:spTree>
    <p:extLst>
      <p:ext uri="{BB962C8B-B14F-4D97-AF65-F5344CB8AC3E}">
        <p14:creationId xmlns:p14="http://schemas.microsoft.com/office/powerpoint/2010/main" val="13863165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57</a:t>
            </a:fld>
            <a:endParaRPr lang="en-US" altLang="x-none" dirty="0"/>
          </a:p>
        </p:txBody>
      </p:sp>
    </p:spTree>
    <p:extLst>
      <p:ext uri="{BB962C8B-B14F-4D97-AF65-F5344CB8AC3E}">
        <p14:creationId xmlns:p14="http://schemas.microsoft.com/office/powerpoint/2010/main" val="35049552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is that the TA request form is live and you are free to submit any requests for TA through the link. </a:t>
            </a:r>
          </a:p>
          <a:p>
            <a:endParaRPr lang="en-US" dirty="0"/>
          </a:p>
          <a:p>
            <a:r>
              <a:rPr lang="en-US" dirty="0"/>
              <a:t>The second is just a friendly reminder to please complete the indicator survey if you haven’t done so already. </a:t>
            </a:r>
          </a:p>
          <a:p>
            <a:endParaRPr lang="en-US" dirty="0"/>
          </a:p>
          <a:p>
            <a:r>
              <a:rPr lang="en-US" dirty="0"/>
              <a:t>That concludes our webinar for today. </a:t>
            </a:r>
          </a:p>
          <a:p>
            <a:endParaRPr lang="en-US" dirty="0"/>
          </a:p>
          <a:p>
            <a:r>
              <a:rPr lang="en-US" dirty="0"/>
              <a:t>Click slide. </a:t>
            </a:r>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58</a:t>
            </a:fld>
            <a:endParaRPr lang="en-US" altLang="x-none" dirty="0"/>
          </a:p>
        </p:txBody>
      </p:sp>
    </p:spTree>
    <p:extLst>
      <p:ext uri="{BB962C8B-B14F-4D97-AF65-F5344CB8AC3E}">
        <p14:creationId xmlns:p14="http://schemas.microsoft.com/office/powerpoint/2010/main" val="4621134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59</a:t>
            </a:fld>
            <a:endParaRPr lang="en-US" altLang="x-none" dirty="0"/>
          </a:p>
        </p:txBody>
      </p:sp>
    </p:spTree>
    <p:extLst>
      <p:ext uri="{BB962C8B-B14F-4D97-AF65-F5344CB8AC3E}">
        <p14:creationId xmlns:p14="http://schemas.microsoft.com/office/powerpoint/2010/main" val="2987537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6</a:t>
            </a:fld>
            <a:endParaRPr lang="en-US" altLang="x-none" dirty="0"/>
          </a:p>
        </p:txBody>
      </p:sp>
    </p:spTree>
    <p:extLst>
      <p:ext uri="{BB962C8B-B14F-4D97-AF65-F5344CB8AC3E}">
        <p14:creationId xmlns:p14="http://schemas.microsoft.com/office/powerpoint/2010/main" val="3697005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wanted to share a bit about the broader project that the Ecosystem guide was a part of so you can understand the context, but also put in a plug for thinking about data and tech organizations as you do your own ecosystem mapping at home.</a:t>
            </a:r>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7</a:t>
            </a:fld>
            <a:endParaRPr lang="en-US" altLang="x-none" dirty="0"/>
          </a:p>
        </p:txBody>
      </p:sp>
    </p:spTree>
    <p:extLst>
      <p:ext uri="{BB962C8B-B14F-4D97-AF65-F5344CB8AC3E}">
        <p14:creationId xmlns:p14="http://schemas.microsoft.com/office/powerpoint/2010/main" val="1223372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The Civic Tech and Data Collaborative or CTDC  - was supported by the MacArthur Foundation. </a:t>
            </a:r>
          </a:p>
          <a:p>
            <a:pPr marL="158750" indent="0">
              <a:buNone/>
            </a:pPr>
            <a:endParaRPr lang="en-US" dirty="0"/>
          </a:p>
          <a:p>
            <a:pPr marL="158750" indent="0">
              <a:buNone/>
            </a:pPr>
            <a:r>
              <a:rPr lang="en-US" dirty="0"/>
              <a:t>I think most of you know about the National Neighborhood Indicators Partnership from previous webinars.  Wee joined forces with two other organizations with local networks.</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Living Cities, which Crystal is representing today – a consortium of 18 foundations and financial institutions that works for dramatically better results for low-income people, faster.</a:t>
            </a:r>
          </a:p>
          <a:p>
            <a:pPr marL="158750" indent="0">
              <a:buNone/>
            </a:pPr>
            <a:endParaRPr lang="en-US" dirty="0"/>
          </a:p>
          <a:p>
            <a:pPr marL="158750" indent="0">
              <a:buNone/>
            </a:pPr>
            <a:r>
              <a:rPr lang="en-US" dirty="0"/>
              <a:t>Code for America – an organization which promotes the principles and practices of the digital age to improve how government serves the public.</a:t>
            </a:r>
          </a:p>
          <a:p>
            <a:pPr marL="158750" indent="0">
              <a:buNone/>
            </a:pPr>
            <a:endParaRPr lang="en-US" dirty="0"/>
          </a:p>
          <a:p>
            <a:pPr marL="158750" indent="0">
              <a:buNone/>
            </a:pPr>
            <a:endParaRPr lang="en-US"/>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8</a:t>
            </a:fld>
            <a:endParaRPr lang="en-US" altLang="x-none" dirty="0"/>
          </a:p>
        </p:txBody>
      </p:sp>
    </p:spTree>
    <p:extLst>
      <p:ext uri="{BB962C8B-B14F-4D97-AF65-F5344CB8AC3E}">
        <p14:creationId xmlns:p14="http://schemas.microsoft.com/office/powerpoint/2010/main" val="2106267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Our three networks have extensive experience in local communities around the county, and we all perceived that we were not taking full advantage of the exciting potential of data and technology to advance our common mission of improving opportunities for people with limited economic resources.  </a:t>
            </a:r>
          </a:p>
          <a:p>
            <a:pPr marL="158750" indent="0">
              <a:buNone/>
            </a:pPr>
            <a:endParaRPr lang="en-US" dirty="0"/>
          </a:p>
          <a:p>
            <a:pPr marL="158750" indent="0">
              <a:buNone/>
            </a:pPr>
            <a:r>
              <a:rPr lang="en-US" dirty="0"/>
              <a:t>In fact, we were concerned that the increasing use of data/tech by cities could exacerbate inequities and reinforce power imbalances.</a:t>
            </a:r>
          </a:p>
          <a:p>
            <a:pPr marL="158750" indent="0">
              <a:buNone/>
            </a:pPr>
            <a:endParaRPr lang="en-US" dirty="0"/>
          </a:p>
          <a:p>
            <a:pPr marL="158750" indent="0">
              <a:buNone/>
            </a:pPr>
            <a:r>
              <a:rPr lang="en-US" dirty="0"/>
              <a:t> We believed that we had the connections</a:t>
            </a:r>
            <a:r>
              <a:rPr lang="en-US" baseline="0" dirty="0"/>
              <a:t> and experience to create some proof points about how </a:t>
            </a:r>
            <a:r>
              <a:rPr lang="en-US" baseline="0"/>
              <a:t>this could be done.</a:t>
            </a:r>
            <a:endParaRPr lang="en-US" dirty="0"/>
          </a:p>
          <a:p>
            <a:pPr marL="158750" indent="0">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6A178C8-49A9-E148-8888-1A553E476404}" type="slidenum">
              <a:rPr lang="en-US" altLang="x-none" smtClean="0"/>
              <a:pPr/>
              <a:t>9</a:t>
            </a:fld>
            <a:endParaRPr lang="en-US" altLang="x-none" dirty="0"/>
          </a:p>
        </p:txBody>
      </p:sp>
    </p:spTree>
    <p:extLst>
      <p:ext uri="{BB962C8B-B14F-4D97-AF65-F5344CB8AC3E}">
        <p14:creationId xmlns:p14="http://schemas.microsoft.com/office/powerpoint/2010/main" val="3541362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pic>
        <p:nvPicPr>
          <p:cNvPr id="4" name="Picture 5" descr="UI New Logo Comple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32766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248400"/>
            <a:ext cx="9144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chemeClr val="tx2">
                  <a:lumMod val="60000"/>
                  <a:lumOff val="40000"/>
                </a:schemeClr>
              </a:solidFill>
              <a:latin typeface="Lato Regular"/>
            </a:endParaRPr>
          </a:p>
        </p:txBody>
      </p:sp>
      <p:sp>
        <p:nvSpPr>
          <p:cNvPr id="8" name="Picture Placeholder 7"/>
          <p:cNvSpPr>
            <a:spLocks noGrp="1"/>
          </p:cNvSpPr>
          <p:nvPr>
            <p:ph type="pic" sz="quarter" idx="10"/>
          </p:nvPr>
        </p:nvSpPr>
        <p:spPr>
          <a:xfrm>
            <a:off x="0" y="1143000"/>
            <a:ext cx="9144000" cy="3657600"/>
          </a:xfrm>
        </p:spPr>
        <p:txBody>
          <a:bodyPr/>
          <a:lstStyle/>
          <a:p>
            <a:pPr lvl="0"/>
            <a:r>
              <a:rPr lang="en-US" noProof="0" dirty="0"/>
              <a:t>Click icon to add picture</a:t>
            </a:r>
          </a:p>
        </p:txBody>
      </p:sp>
      <p:sp>
        <p:nvSpPr>
          <p:cNvPr id="2" name="Title 1"/>
          <p:cNvSpPr>
            <a:spLocks noGrp="1"/>
          </p:cNvSpPr>
          <p:nvPr>
            <p:ph type="title"/>
          </p:nvPr>
        </p:nvSpPr>
        <p:spPr>
          <a:xfrm>
            <a:off x="457201" y="5105400"/>
            <a:ext cx="7696199" cy="1371600"/>
          </a:xfrm>
        </p:spPr>
        <p:txBody>
          <a:bodyPr/>
          <a:lstStyle>
            <a:lvl1pPr>
              <a:lnSpc>
                <a:spcPct val="100000"/>
              </a:lnSpc>
              <a:defRPr sz="4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50975317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438400"/>
            <a:ext cx="7772400" cy="3276600"/>
          </a:xfrm>
        </p:spPr>
        <p:txBody>
          <a:bodyPr/>
          <a:lstStyle>
            <a:lvl1pPr marL="0" indent="0">
              <a:lnSpc>
                <a:spcPct val="100000"/>
              </a:lnSpc>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Title 1"/>
          <p:cNvSpPr>
            <a:spLocks noGrp="1"/>
          </p:cNvSpPr>
          <p:nvPr>
            <p:ph type="title"/>
          </p:nvPr>
        </p:nvSpPr>
        <p:spPr>
          <a:xfrm>
            <a:off x="457200" y="533400"/>
            <a:ext cx="8226425" cy="568325"/>
          </a:xfrm>
        </p:spPr>
        <p:txBody>
          <a:bodyPr/>
          <a:lstStyle>
            <a:lvl1pPr>
              <a:defRPr sz="3600">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46727920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grey bar">
    <p:spTree>
      <p:nvGrpSpPr>
        <p:cNvPr id="1" name=""/>
        <p:cNvGrpSpPr/>
        <p:nvPr/>
      </p:nvGrpSpPr>
      <p:grpSpPr>
        <a:xfrm>
          <a:off x="0" y="0"/>
          <a:ext cx="0" cy="0"/>
          <a:chOff x="0" y="0"/>
          <a:chExt cx="0" cy="0"/>
        </a:xfrm>
      </p:grpSpPr>
      <p:sp>
        <p:nvSpPr>
          <p:cNvPr id="5" name="Rectangle 4"/>
          <p:cNvSpPr/>
          <p:nvPr/>
        </p:nvSpPr>
        <p:spPr>
          <a:xfrm>
            <a:off x="0" y="1752600"/>
            <a:ext cx="9144000" cy="4114800"/>
          </a:xfrm>
          <a:prstGeom prst="rect">
            <a:avLst/>
          </a:prstGeom>
          <a:solidFill>
            <a:srgbClr val="E0E1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 name="Content Placeholder 3"/>
          <p:cNvSpPr>
            <a:spLocks noGrp="1"/>
          </p:cNvSpPr>
          <p:nvPr>
            <p:ph sz="half" idx="2"/>
          </p:nvPr>
        </p:nvSpPr>
        <p:spPr>
          <a:xfrm>
            <a:off x="914400" y="1981200"/>
            <a:ext cx="7543800" cy="3816350"/>
          </a:xfrm>
        </p:spPr>
        <p:txBody>
          <a:bodyPr/>
          <a:lstStyle>
            <a:lvl1pPr>
              <a:defRPr sz="2000">
                <a:solidFill>
                  <a:srgbClr val="000000"/>
                </a:solidFill>
              </a:defRPr>
            </a:lvl1pPr>
            <a:lvl2pPr>
              <a:buClr>
                <a:schemeClr val="accent1"/>
              </a:buClr>
              <a:defRPr sz="1800">
                <a:solidFill>
                  <a:srgbClr val="000000"/>
                </a:solidFill>
              </a:defRPr>
            </a:lvl2pPr>
            <a:lvl3pPr>
              <a:buClr>
                <a:schemeClr val="accent1"/>
              </a:buClr>
              <a:defRPr sz="1600">
                <a:solidFill>
                  <a:srgbClr val="000000"/>
                </a:solidFill>
              </a:defRPr>
            </a:lvl3pPr>
            <a:lvl4pPr>
              <a:buClr>
                <a:schemeClr val="accent1"/>
              </a:buClr>
              <a:defRPr sz="1400">
                <a:solidFill>
                  <a:srgbClr val="000000"/>
                </a:solidFill>
              </a:defRPr>
            </a:lvl4pPr>
            <a:lvl5pPr>
              <a:buClr>
                <a:schemeClr val="accent1"/>
              </a:buClr>
              <a:defRPr sz="1400">
                <a:solidFill>
                  <a:srgbClr val="00000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457200" y="533400"/>
            <a:ext cx="8226425" cy="568325"/>
          </a:xfrm>
        </p:spPr>
        <p:txBody>
          <a:bodyPr/>
          <a:lstStyle>
            <a:lvl1pPr>
              <a:defRPr sz="3600">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175900738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54075" y="1676400"/>
            <a:ext cx="3571875" cy="3816350"/>
          </a:xfrm>
        </p:spPr>
        <p:txBody>
          <a:bodyPr/>
          <a:lstStyle>
            <a:lvl1pPr>
              <a:defRPr sz="2000">
                <a:solidFill>
                  <a:schemeClr val="tx1"/>
                </a:solidFill>
              </a:defRPr>
            </a:lvl1pPr>
            <a:lvl2pPr>
              <a:buClr>
                <a:schemeClr val="tx2"/>
              </a:buClr>
              <a:defRPr sz="1800">
                <a:solidFill>
                  <a:schemeClr val="tx1"/>
                </a:solidFill>
              </a:defRPr>
            </a:lvl2pPr>
            <a:lvl3pPr>
              <a:buClr>
                <a:schemeClr val="tx2"/>
              </a:buClr>
              <a:defRPr sz="1600">
                <a:solidFill>
                  <a:schemeClr val="tx1"/>
                </a:solidFill>
              </a:defRPr>
            </a:lvl3pPr>
            <a:lvl4pPr>
              <a:buClr>
                <a:schemeClr val="tx2"/>
              </a:buCl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68876" y="1676400"/>
            <a:ext cx="3489324" cy="3816350"/>
          </a:xfrm>
        </p:spPr>
        <p:txBody>
          <a:bodyPr/>
          <a:lstStyle>
            <a:lvl1pPr>
              <a:defRPr sz="20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400">
                <a:solidFill>
                  <a:srgbClr val="00000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457200" y="533400"/>
            <a:ext cx="8226425" cy="568325"/>
          </a:xfrm>
        </p:spPr>
        <p:txBody>
          <a:bodyPr/>
          <a:lstStyle>
            <a:lvl1pPr>
              <a:defRPr sz="3600">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21395177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black">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 name="Title 1"/>
          <p:cNvSpPr>
            <a:spLocks noGrp="1"/>
          </p:cNvSpPr>
          <p:nvPr>
            <p:ph type="title"/>
          </p:nvPr>
        </p:nvSpPr>
        <p:spPr>
          <a:xfrm>
            <a:off x="457200" y="533400"/>
            <a:ext cx="8226425" cy="568325"/>
          </a:xfrm>
        </p:spPr>
        <p:txBody>
          <a:bodyPr/>
          <a:lstStyle>
            <a:lvl1pPr>
              <a:defRPr sz="3600">
                <a:solidFill>
                  <a:schemeClr val="bg1"/>
                </a:solidFill>
                <a:latin typeface="Lato Regular"/>
                <a:cs typeface="Lato Regular"/>
              </a:defRPr>
            </a:lvl1pPr>
          </a:lstStyle>
          <a:p>
            <a:r>
              <a:rPr lang="en-US"/>
              <a:t>Click to edit Master title style</a:t>
            </a:r>
            <a:endParaRPr lang="en-US" dirty="0"/>
          </a:p>
        </p:txBody>
      </p:sp>
      <p:sp>
        <p:nvSpPr>
          <p:cNvPr id="6" name="Content Placeholder 3"/>
          <p:cNvSpPr>
            <a:spLocks noGrp="1"/>
          </p:cNvSpPr>
          <p:nvPr>
            <p:ph sz="half" idx="2"/>
          </p:nvPr>
        </p:nvSpPr>
        <p:spPr>
          <a:xfrm>
            <a:off x="914400" y="1981200"/>
            <a:ext cx="7543800" cy="3816350"/>
          </a:xfrm>
        </p:spPr>
        <p:txBody>
          <a:bodyPr/>
          <a:lstStyle>
            <a:lvl1pPr indent="0">
              <a:lnSpc>
                <a:spcPct val="100000"/>
              </a:lnSpc>
              <a:defRPr sz="2000">
                <a:solidFill>
                  <a:schemeClr val="bg1"/>
                </a:solidFill>
              </a:defRPr>
            </a:lvl1pPr>
            <a:lvl2pPr indent="0">
              <a:lnSpc>
                <a:spcPct val="100000"/>
              </a:lnSpc>
              <a:buClr>
                <a:schemeClr val="accent1"/>
              </a:buClr>
              <a:defRPr sz="1800">
                <a:solidFill>
                  <a:schemeClr val="bg1"/>
                </a:solidFill>
              </a:defRPr>
            </a:lvl2pPr>
            <a:lvl3pPr indent="0">
              <a:lnSpc>
                <a:spcPct val="100000"/>
              </a:lnSpc>
              <a:buClr>
                <a:schemeClr val="accent1"/>
              </a:buClr>
              <a:defRPr sz="1600">
                <a:solidFill>
                  <a:schemeClr val="bg1"/>
                </a:solidFill>
              </a:defRPr>
            </a:lvl3pPr>
            <a:lvl4pPr indent="0">
              <a:lnSpc>
                <a:spcPct val="100000"/>
              </a:lnSpc>
              <a:buClr>
                <a:schemeClr val="accent1"/>
              </a:buClr>
              <a:defRPr sz="1400">
                <a:solidFill>
                  <a:schemeClr val="bg1"/>
                </a:solidFill>
              </a:defRPr>
            </a:lvl4pPr>
            <a:lvl5pPr indent="0">
              <a:lnSpc>
                <a:spcPct val="100000"/>
              </a:lnSpc>
              <a:buClr>
                <a:schemeClr val="accent1"/>
              </a:buClr>
              <a:defRPr sz="1400">
                <a:solidFill>
                  <a:schemeClr val="bg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71846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blue">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96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 name="Content Placeholder 3"/>
          <p:cNvSpPr>
            <a:spLocks noGrp="1"/>
          </p:cNvSpPr>
          <p:nvPr>
            <p:ph sz="half" idx="2"/>
          </p:nvPr>
        </p:nvSpPr>
        <p:spPr>
          <a:xfrm>
            <a:off x="914400" y="1981200"/>
            <a:ext cx="7543800" cy="3816350"/>
          </a:xfrm>
        </p:spPr>
        <p:txBody>
          <a:bodyPr/>
          <a:lstStyle>
            <a:lvl1pPr indent="0">
              <a:lnSpc>
                <a:spcPct val="100000"/>
              </a:lnSpc>
              <a:defRPr sz="2000">
                <a:solidFill>
                  <a:schemeClr val="bg1"/>
                </a:solidFill>
              </a:defRPr>
            </a:lvl1pPr>
            <a:lvl2pPr indent="0">
              <a:lnSpc>
                <a:spcPct val="100000"/>
              </a:lnSpc>
              <a:buClr>
                <a:schemeClr val="accent1"/>
              </a:buClr>
              <a:defRPr sz="1800">
                <a:solidFill>
                  <a:schemeClr val="bg1"/>
                </a:solidFill>
              </a:defRPr>
            </a:lvl2pPr>
            <a:lvl3pPr indent="0">
              <a:lnSpc>
                <a:spcPct val="100000"/>
              </a:lnSpc>
              <a:buClr>
                <a:schemeClr val="accent1"/>
              </a:buClr>
              <a:defRPr sz="1600">
                <a:solidFill>
                  <a:schemeClr val="bg1"/>
                </a:solidFill>
              </a:defRPr>
            </a:lvl3pPr>
            <a:lvl4pPr indent="0">
              <a:lnSpc>
                <a:spcPct val="100000"/>
              </a:lnSpc>
              <a:buClr>
                <a:schemeClr val="accent1"/>
              </a:buClr>
              <a:defRPr sz="1400">
                <a:solidFill>
                  <a:schemeClr val="bg1"/>
                </a:solidFill>
              </a:defRPr>
            </a:lvl4pPr>
            <a:lvl5pPr indent="0">
              <a:lnSpc>
                <a:spcPct val="100000"/>
              </a:lnSpc>
              <a:buClr>
                <a:schemeClr val="accent1"/>
              </a:buClr>
              <a:defRPr sz="1400">
                <a:solidFill>
                  <a:schemeClr val="bg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457200" y="533400"/>
            <a:ext cx="8226425" cy="568325"/>
          </a:xfrm>
        </p:spPr>
        <p:txBody>
          <a:bodyPr/>
          <a:lstStyle>
            <a:lvl1pPr>
              <a:defRPr sz="3600">
                <a:solidFill>
                  <a:schemeClr val="bg1"/>
                </a:solidFill>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7640349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grey">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8" name="Content Placeholder 3"/>
          <p:cNvSpPr>
            <a:spLocks noGrp="1"/>
          </p:cNvSpPr>
          <p:nvPr>
            <p:ph sz="half" idx="2"/>
          </p:nvPr>
        </p:nvSpPr>
        <p:spPr>
          <a:xfrm>
            <a:off x="914400" y="1981200"/>
            <a:ext cx="7543800" cy="3816350"/>
          </a:xfrm>
        </p:spPr>
        <p:txBody>
          <a:bodyPr/>
          <a:lstStyle>
            <a:lvl1pPr indent="0">
              <a:lnSpc>
                <a:spcPct val="100000"/>
              </a:lnSpc>
              <a:defRPr sz="2000">
                <a:solidFill>
                  <a:schemeClr val="bg1"/>
                </a:solidFill>
              </a:defRPr>
            </a:lvl1pPr>
            <a:lvl2pPr indent="0">
              <a:lnSpc>
                <a:spcPct val="100000"/>
              </a:lnSpc>
              <a:buClr>
                <a:schemeClr val="accent1"/>
              </a:buClr>
              <a:defRPr sz="1800">
                <a:solidFill>
                  <a:schemeClr val="bg1"/>
                </a:solidFill>
              </a:defRPr>
            </a:lvl2pPr>
            <a:lvl3pPr indent="0">
              <a:lnSpc>
                <a:spcPct val="100000"/>
              </a:lnSpc>
              <a:buClr>
                <a:schemeClr val="accent1"/>
              </a:buClr>
              <a:defRPr sz="1600">
                <a:solidFill>
                  <a:schemeClr val="bg1"/>
                </a:solidFill>
              </a:defRPr>
            </a:lvl3pPr>
            <a:lvl4pPr indent="0">
              <a:lnSpc>
                <a:spcPct val="100000"/>
              </a:lnSpc>
              <a:buClr>
                <a:schemeClr val="accent1"/>
              </a:buClr>
              <a:defRPr sz="1400">
                <a:solidFill>
                  <a:schemeClr val="bg1"/>
                </a:solidFill>
              </a:defRPr>
            </a:lvl4pPr>
            <a:lvl5pPr indent="0">
              <a:lnSpc>
                <a:spcPct val="100000"/>
              </a:lnSpc>
              <a:buClr>
                <a:schemeClr val="accent1"/>
              </a:buClr>
              <a:defRPr sz="1400">
                <a:solidFill>
                  <a:schemeClr val="bg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457200" y="533400"/>
            <a:ext cx="8226425" cy="568325"/>
          </a:xfrm>
        </p:spPr>
        <p:txBody>
          <a:bodyPr/>
          <a:lstStyle>
            <a:lvl1pPr>
              <a:defRPr sz="3600">
                <a:solidFill>
                  <a:schemeClr val="bg1"/>
                </a:solidFill>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133047755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Lato Regular"/>
                <a:cs typeface="Lato Regular"/>
              </a:defRPr>
            </a:lvl1pPr>
          </a:lstStyle>
          <a:p>
            <a:r>
              <a:rPr lang="en-US"/>
              <a:t>Click to edit Master title style</a:t>
            </a:r>
          </a:p>
        </p:txBody>
      </p:sp>
    </p:spTree>
    <p:extLst>
      <p:ext uri="{BB962C8B-B14F-4D97-AF65-F5344CB8AC3E}">
        <p14:creationId xmlns:p14="http://schemas.microsoft.com/office/powerpoint/2010/main" val="99989096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4375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4350"/>
            <a:ext cx="2971800" cy="1695450"/>
          </a:xfrm>
        </p:spPr>
        <p:txBody>
          <a:bodyPr/>
          <a:lstStyle>
            <a:lvl1pPr algn="l">
              <a:defRPr sz="3600" b="1">
                <a:latin typeface="Lato Regular"/>
                <a:cs typeface="Lato Regular"/>
              </a:defRPr>
            </a:lvl1pPr>
          </a:lstStyle>
          <a:p>
            <a:r>
              <a:rPr lang="en-US"/>
              <a:t>Click to edit Master title style</a:t>
            </a:r>
            <a:endParaRPr lang="en-US" dirty="0"/>
          </a:p>
        </p:txBody>
      </p:sp>
      <p:sp>
        <p:nvSpPr>
          <p:cNvPr id="3" name="Content Placeholder 2"/>
          <p:cNvSpPr>
            <a:spLocks noGrp="1"/>
          </p:cNvSpPr>
          <p:nvPr>
            <p:ph idx="1"/>
          </p:nvPr>
        </p:nvSpPr>
        <p:spPr>
          <a:xfrm>
            <a:off x="3575050" y="514350"/>
            <a:ext cx="5111750" cy="5853113"/>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209800"/>
            <a:ext cx="3008313" cy="41576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672037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457200"/>
            <a:ext cx="8305800" cy="4953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457200" y="56388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914400" y="838200"/>
            <a:ext cx="6934200" cy="4529138"/>
          </a:xfrm>
        </p:spPr>
        <p:txBody>
          <a:bodyPr anchor="b"/>
          <a:lstStyle>
            <a:lvl1pPr algn="l">
              <a:defRPr sz="3200" b="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0268079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no image">
    <p:spTree>
      <p:nvGrpSpPr>
        <p:cNvPr id="1" name=""/>
        <p:cNvGrpSpPr/>
        <p:nvPr/>
      </p:nvGrpSpPr>
      <p:grpSpPr>
        <a:xfrm>
          <a:off x="0" y="0"/>
          <a:ext cx="0" cy="0"/>
          <a:chOff x="0" y="0"/>
          <a:chExt cx="0" cy="0"/>
        </a:xfrm>
      </p:grpSpPr>
      <p:sp>
        <p:nvSpPr>
          <p:cNvPr id="4" name="Rectangle 3"/>
          <p:cNvSpPr/>
          <p:nvPr/>
        </p:nvSpPr>
        <p:spPr>
          <a:xfrm>
            <a:off x="0" y="6324600"/>
            <a:ext cx="91440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nvGrpSpPr>
          <p:cNvPr id="5" name="Group 4"/>
          <p:cNvGrpSpPr/>
          <p:nvPr/>
        </p:nvGrpSpPr>
        <p:grpSpPr>
          <a:xfrm>
            <a:off x="304800" y="5715000"/>
            <a:ext cx="8580120" cy="883920"/>
            <a:chOff x="304800" y="5715000"/>
            <a:chExt cx="8580120" cy="883920"/>
          </a:xfrm>
          <a:solidFill>
            <a:schemeClr val="accent5">
              <a:lumMod val="40000"/>
              <a:lumOff val="60000"/>
            </a:schemeClr>
          </a:solidFill>
        </p:grpSpPr>
        <p:grpSp>
          <p:nvGrpSpPr>
            <p:cNvPr id="6" name="Group 5"/>
            <p:cNvGrpSpPr/>
            <p:nvPr/>
          </p:nvGrpSpPr>
          <p:grpSpPr>
            <a:xfrm>
              <a:off x="304800" y="6553200"/>
              <a:ext cx="8580120" cy="45720"/>
              <a:chOff x="304800" y="6553200"/>
              <a:chExt cx="8580120" cy="45720"/>
            </a:xfrm>
            <a:grpFill/>
          </p:grpSpPr>
          <p:sp>
            <p:nvSpPr>
              <p:cNvPr id="55" name="Rectangle 54"/>
              <p:cNvSpPr/>
              <p:nvPr/>
            </p:nvSpPr>
            <p:spPr>
              <a:xfrm>
                <a:off x="3048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6" name="Rectangle 55"/>
              <p:cNvSpPr/>
              <p:nvPr/>
            </p:nvSpPr>
            <p:spPr>
              <a:xfrm>
                <a:off x="69272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7" name="Rectangle 56"/>
              <p:cNvSpPr/>
              <p:nvPr/>
            </p:nvSpPr>
            <p:spPr>
              <a:xfrm>
                <a:off x="108065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8" name="Rectangle 57"/>
              <p:cNvSpPr/>
              <p:nvPr/>
            </p:nvSpPr>
            <p:spPr>
              <a:xfrm>
                <a:off x="146858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9" name="Rectangle 58"/>
              <p:cNvSpPr/>
              <p:nvPr/>
            </p:nvSpPr>
            <p:spPr>
              <a:xfrm>
                <a:off x="185650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0" name="Rectangle 59"/>
              <p:cNvSpPr/>
              <p:nvPr/>
            </p:nvSpPr>
            <p:spPr>
              <a:xfrm>
                <a:off x="224443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1" name="Rectangle 60"/>
              <p:cNvSpPr/>
              <p:nvPr/>
            </p:nvSpPr>
            <p:spPr>
              <a:xfrm>
                <a:off x="263236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2" name="Rectangle 61"/>
              <p:cNvSpPr/>
              <p:nvPr/>
            </p:nvSpPr>
            <p:spPr>
              <a:xfrm>
                <a:off x="302028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3" name="Rectangle 62"/>
              <p:cNvSpPr/>
              <p:nvPr/>
            </p:nvSpPr>
            <p:spPr>
              <a:xfrm>
                <a:off x="340821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4" name="Rectangle 63"/>
              <p:cNvSpPr/>
              <p:nvPr/>
            </p:nvSpPr>
            <p:spPr>
              <a:xfrm>
                <a:off x="379614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5" name="Rectangle 64"/>
              <p:cNvSpPr/>
              <p:nvPr/>
            </p:nvSpPr>
            <p:spPr>
              <a:xfrm>
                <a:off x="418407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6" name="Rectangle 65"/>
              <p:cNvSpPr/>
              <p:nvPr/>
            </p:nvSpPr>
            <p:spPr>
              <a:xfrm>
                <a:off x="457199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7" name="Rectangle 66"/>
              <p:cNvSpPr/>
              <p:nvPr/>
            </p:nvSpPr>
            <p:spPr>
              <a:xfrm>
                <a:off x="495992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8" name="Rectangle 67"/>
              <p:cNvSpPr/>
              <p:nvPr/>
            </p:nvSpPr>
            <p:spPr>
              <a:xfrm>
                <a:off x="534785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9" name="Rectangle 68"/>
              <p:cNvSpPr/>
              <p:nvPr/>
            </p:nvSpPr>
            <p:spPr>
              <a:xfrm>
                <a:off x="573577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0" name="Rectangle 69"/>
              <p:cNvSpPr/>
              <p:nvPr/>
            </p:nvSpPr>
            <p:spPr>
              <a:xfrm>
                <a:off x="612370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1" name="Rectangle 70"/>
              <p:cNvSpPr/>
              <p:nvPr/>
            </p:nvSpPr>
            <p:spPr>
              <a:xfrm>
                <a:off x="651163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2" name="Rectangle 71"/>
              <p:cNvSpPr/>
              <p:nvPr/>
            </p:nvSpPr>
            <p:spPr>
              <a:xfrm>
                <a:off x="689955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3" name="Rectangle 72"/>
              <p:cNvSpPr/>
              <p:nvPr/>
            </p:nvSpPr>
            <p:spPr>
              <a:xfrm>
                <a:off x="728748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4" name="Rectangle 73"/>
              <p:cNvSpPr/>
              <p:nvPr/>
            </p:nvSpPr>
            <p:spPr>
              <a:xfrm>
                <a:off x="767541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5" name="Rectangle 74"/>
              <p:cNvSpPr/>
              <p:nvPr/>
            </p:nvSpPr>
            <p:spPr>
              <a:xfrm>
                <a:off x="806334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6" name="Rectangle 75"/>
              <p:cNvSpPr/>
              <p:nvPr/>
            </p:nvSpPr>
            <p:spPr>
              <a:xfrm>
                <a:off x="845126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7" name="Rectangle 76"/>
              <p:cNvSpPr/>
              <p:nvPr/>
            </p:nvSpPr>
            <p:spPr>
              <a:xfrm>
                <a:off x="88392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grpSp>
          <p:nvGrpSpPr>
            <p:cNvPr id="7" name="Group 6"/>
            <p:cNvGrpSpPr/>
            <p:nvPr/>
          </p:nvGrpSpPr>
          <p:grpSpPr>
            <a:xfrm>
              <a:off x="304800" y="6172200"/>
              <a:ext cx="8580120" cy="45720"/>
              <a:chOff x="304800" y="6553200"/>
              <a:chExt cx="8580120" cy="45720"/>
            </a:xfrm>
            <a:grpFill/>
          </p:grpSpPr>
          <p:sp>
            <p:nvSpPr>
              <p:cNvPr id="32" name="Rectangle 31"/>
              <p:cNvSpPr/>
              <p:nvPr/>
            </p:nvSpPr>
            <p:spPr>
              <a:xfrm>
                <a:off x="3048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3" name="Rectangle 32"/>
              <p:cNvSpPr/>
              <p:nvPr/>
            </p:nvSpPr>
            <p:spPr>
              <a:xfrm>
                <a:off x="69272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4" name="Rectangle 33"/>
              <p:cNvSpPr/>
              <p:nvPr/>
            </p:nvSpPr>
            <p:spPr>
              <a:xfrm>
                <a:off x="108065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5" name="Rectangle 34"/>
              <p:cNvSpPr/>
              <p:nvPr/>
            </p:nvSpPr>
            <p:spPr>
              <a:xfrm>
                <a:off x="146858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6" name="Rectangle 35"/>
              <p:cNvSpPr/>
              <p:nvPr/>
            </p:nvSpPr>
            <p:spPr>
              <a:xfrm>
                <a:off x="185650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7" name="Rectangle 36"/>
              <p:cNvSpPr/>
              <p:nvPr/>
            </p:nvSpPr>
            <p:spPr>
              <a:xfrm>
                <a:off x="224443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8" name="Rectangle 37"/>
              <p:cNvSpPr/>
              <p:nvPr/>
            </p:nvSpPr>
            <p:spPr>
              <a:xfrm>
                <a:off x="263236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9" name="Rectangle 38"/>
              <p:cNvSpPr/>
              <p:nvPr/>
            </p:nvSpPr>
            <p:spPr>
              <a:xfrm>
                <a:off x="302028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0" name="Rectangle 39"/>
              <p:cNvSpPr/>
              <p:nvPr/>
            </p:nvSpPr>
            <p:spPr>
              <a:xfrm>
                <a:off x="340821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1" name="Rectangle 40"/>
              <p:cNvSpPr/>
              <p:nvPr/>
            </p:nvSpPr>
            <p:spPr>
              <a:xfrm>
                <a:off x="379614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2" name="Rectangle 41"/>
              <p:cNvSpPr/>
              <p:nvPr/>
            </p:nvSpPr>
            <p:spPr>
              <a:xfrm>
                <a:off x="418407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3" name="Rectangle 42"/>
              <p:cNvSpPr/>
              <p:nvPr/>
            </p:nvSpPr>
            <p:spPr>
              <a:xfrm>
                <a:off x="457199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4" name="Rectangle 43"/>
              <p:cNvSpPr/>
              <p:nvPr/>
            </p:nvSpPr>
            <p:spPr>
              <a:xfrm>
                <a:off x="495992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5" name="Rectangle 44"/>
              <p:cNvSpPr/>
              <p:nvPr/>
            </p:nvSpPr>
            <p:spPr>
              <a:xfrm>
                <a:off x="534785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6" name="Rectangle 45"/>
              <p:cNvSpPr/>
              <p:nvPr/>
            </p:nvSpPr>
            <p:spPr>
              <a:xfrm>
                <a:off x="573577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7" name="Rectangle 46"/>
              <p:cNvSpPr/>
              <p:nvPr/>
            </p:nvSpPr>
            <p:spPr>
              <a:xfrm>
                <a:off x="612370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8" name="Rectangle 47"/>
              <p:cNvSpPr/>
              <p:nvPr/>
            </p:nvSpPr>
            <p:spPr>
              <a:xfrm>
                <a:off x="651163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9" name="Rectangle 48"/>
              <p:cNvSpPr/>
              <p:nvPr/>
            </p:nvSpPr>
            <p:spPr>
              <a:xfrm>
                <a:off x="689955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0" name="Rectangle 49"/>
              <p:cNvSpPr/>
              <p:nvPr/>
            </p:nvSpPr>
            <p:spPr>
              <a:xfrm>
                <a:off x="728748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1" name="Rectangle 50"/>
              <p:cNvSpPr/>
              <p:nvPr/>
            </p:nvSpPr>
            <p:spPr>
              <a:xfrm>
                <a:off x="767541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2" name="Rectangle 51"/>
              <p:cNvSpPr/>
              <p:nvPr/>
            </p:nvSpPr>
            <p:spPr>
              <a:xfrm>
                <a:off x="806334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3" name="Rectangle 52"/>
              <p:cNvSpPr/>
              <p:nvPr/>
            </p:nvSpPr>
            <p:spPr>
              <a:xfrm>
                <a:off x="845126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4" name="Rectangle 53"/>
              <p:cNvSpPr/>
              <p:nvPr/>
            </p:nvSpPr>
            <p:spPr>
              <a:xfrm>
                <a:off x="88392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grpSp>
          <p:nvGrpSpPr>
            <p:cNvPr id="8" name="Group 7"/>
            <p:cNvGrpSpPr/>
            <p:nvPr/>
          </p:nvGrpSpPr>
          <p:grpSpPr>
            <a:xfrm>
              <a:off x="304800" y="5715000"/>
              <a:ext cx="8580120" cy="45720"/>
              <a:chOff x="304800" y="6553200"/>
              <a:chExt cx="8580120" cy="45720"/>
            </a:xfrm>
            <a:grpFill/>
          </p:grpSpPr>
          <p:sp>
            <p:nvSpPr>
              <p:cNvPr id="9" name="Rectangle 8"/>
              <p:cNvSpPr/>
              <p:nvPr/>
            </p:nvSpPr>
            <p:spPr>
              <a:xfrm>
                <a:off x="3048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0" name="Rectangle 9"/>
              <p:cNvSpPr/>
              <p:nvPr/>
            </p:nvSpPr>
            <p:spPr>
              <a:xfrm>
                <a:off x="69272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1" name="Rectangle 10"/>
              <p:cNvSpPr/>
              <p:nvPr/>
            </p:nvSpPr>
            <p:spPr>
              <a:xfrm>
                <a:off x="108065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2" name="Rectangle 11"/>
              <p:cNvSpPr/>
              <p:nvPr/>
            </p:nvSpPr>
            <p:spPr>
              <a:xfrm>
                <a:off x="146858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3" name="Rectangle 12"/>
              <p:cNvSpPr/>
              <p:nvPr/>
            </p:nvSpPr>
            <p:spPr>
              <a:xfrm>
                <a:off x="185650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4" name="Rectangle 13"/>
              <p:cNvSpPr/>
              <p:nvPr/>
            </p:nvSpPr>
            <p:spPr>
              <a:xfrm>
                <a:off x="224443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5" name="Rectangle 14"/>
              <p:cNvSpPr/>
              <p:nvPr/>
            </p:nvSpPr>
            <p:spPr>
              <a:xfrm>
                <a:off x="263236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6" name="Rectangle 15"/>
              <p:cNvSpPr/>
              <p:nvPr/>
            </p:nvSpPr>
            <p:spPr>
              <a:xfrm>
                <a:off x="302028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7" name="Rectangle 16"/>
              <p:cNvSpPr/>
              <p:nvPr/>
            </p:nvSpPr>
            <p:spPr>
              <a:xfrm>
                <a:off x="340821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8" name="Rectangle 17"/>
              <p:cNvSpPr/>
              <p:nvPr/>
            </p:nvSpPr>
            <p:spPr>
              <a:xfrm>
                <a:off x="379614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9" name="Rectangle 18"/>
              <p:cNvSpPr/>
              <p:nvPr/>
            </p:nvSpPr>
            <p:spPr>
              <a:xfrm>
                <a:off x="418407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0" name="Rectangle 19"/>
              <p:cNvSpPr/>
              <p:nvPr/>
            </p:nvSpPr>
            <p:spPr>
              <a:xfrm>
                <a:off x="457199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1" name="Rectangle 20"/>
              <p:cNvSpPr/>
              <p:nvPr/>
            </p:nvSpPr>
            <p:spPr>
              <a:xfrm>
                <a:off x="4959924"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2" name="Rectangle 21"/>
              <p:cNvSpPr/>
              <p:nvPr/>
            </p:nvSpPr>
            <p:spPr>
              <a:xfrm>
                <a:off x="5347851"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3" name="Rectangle 22"/>
              <p:cNvSpPr/>
              <p:nvPr/>
            </p:nvSpPr>
            <p:spPr>
              <a:xfrm>
                <a:off x="5735778"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4" name="Rectangle 23"/>
              <p:cNvSpPr/>
              <p:nvPr/>
            </p:nvSpPr>
            <p:spPr>
              <a:xfrm>
                <a:off x="6123705"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5" name="Rectangle 24"/>
              <p:cNvSpPr/>
              <p:nvPr/>
            </p:nvSpPr>
            <p:spPr>
              <a:xfrm>
                <a:off x="6511632"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6" name="Rectangle 25"/>
              <p:cNvSpPr/>
              <p:nvPr/>
            </p:nvSpPr>
            <p:spPr>
              <a:xfrm>
                <a:off x="6899559"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7" name="Rectangle 26"/>
              <p:cNvSpPr/>
              <p:nvPr/>
            </p:nvSpPr>
            <p:spPr>
              <a:xfrm>
                <a:off x="7287486"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8" name="Rectangle 27"/>
              <p:cNvSpPr/>
              <p:nvPr/>
            </p:nvSpPr>
            <p:spPr>
              <a:xfrm>
                <a:off x="7675413"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9" name="Rectangle 28"/>
              <p:cNvSpPr/>
              <p:nvPr/>
            </p:nvSpPr>
            <p:spPr>
              <a:xfrm>
                <a:off x="806334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0" name="Rectangle 29"/>
              <p:cNvSpPr/>
              <p:nvPr/>
            </p:nvSpPr>
            <p:spPr>
              <a:xfrm>
                <a:off x="8451267"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1" name="Rectangle 30"/>
              <p:cNvSpPr/>
              <p:nvPr/>
            </p:nvSpPr>
            <p:spPr>
              <a:xfrm>
                <a:off x="8839200" y="6553200"/>
                <a:ext cx="45720" cy="457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grpSp>
      <p:pic>
        <p:nvPicPr>
          <p:cNvPr id="78" name="Picture 79" descr="UI New Logo Complet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09600"/>
            <a:ext cx="54102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2"/>
          <p:cNvSpPr>
            <a:spLocks noGrp="1" noChangeArrowheads="1"/>
          </p:cNvSpPr>
          <p:nvPr>
            <p:ph type="ctrTitle"/>
          </p:nvPr>
        </p:nvSpPr>
        <p:spPr>
          <a:xfrm>
            <a:off x="762000" y="1524000"/>
            <a:ext cx="7620000" cy="2133600"/>
          </a:xfrm>
        </p:spPr>
        <p:txBody>
          <a:bodyPr anchor="b"/>
          <a:lstStyle>
            <a:lvl1pPr algn="ctr">
              <a:lnSpc>
                <a:spcPct val="100000"/>
              </a:lnSpc>
              <a:defRPr sz="4400" b="0">
                <a:solidFill>
                  <a:schemeClr val="tx2"/>
                </a:solidFill>
                <a:latin typeface="Lato Regular"/>
                <a:cs typeface="Lato Regular"/>
              </a:defRPr>
            </a:lvl1pPr>
          </a:lstStyle>
          <a:p>
            <a:r>
              <a:rPr lang="en-US"/>
              <a:t>Click to edit Master title style</a:t>
            </a:r>
            <a:endParaRPr lang="en-US" dirty="0"/>
          </a:p>
        </p:txBody>
      </p:sp>
      <p:sp>
        <p:nvSpPr>
          <p:cNvPr id="83" name="Rectangle 3"/>
          <p:cNvSpPr>
            <a:spLocks noGrp="1" noChangeArrowheads="1"/>
          </p:cNvSpPr>
          <p:nvPr>
            <p:ph type="subTitle" idx="1"/>
          </p:nvPr>
        </p:nvSpPr>
        <p:spPr>
          <a:xfrm>
            <a:off x="762001" y="3886200"/>
            <a:ext cx="7620000" cy="1752600"/>
          </a:xfrm>
        </p:spPr>
        <p:txBody>
          <a:bodyPr/>
          <a:lstStyle>
            <a:lvl1pPr marL="0" indent="0" algn="ctr">
              <a:lnSpc>
                <a:spcPct val="100000"/>
              </a:lnSpc>
              <a:buFontTx/>
              <a:buNone/>
              <a:defRPr>
                <a:solidFill>
                  <a:schemeClr val="tx1"/>
                </a:solidFill>
              </a:defRPr>
            </a:lvl1pPr>
          </a:lstStyle>
          <a:p>
            <a:r>
              <a:rPr lang="en-US"/>
              <a:t>Click to edit Master subtitle style</a:t>
            </a:r>
            <a:endParaRPr lang="en-US" dirty="0"/>
          </a:p>
        </p:txBody>
      </p:sp>
    </p:spTree>
    <p:extLst>
      <p:ext uri="{BB962C8B-B14F-4D97-AF65-F5344CB8AC3E}">
        <p14:creationId xmlns:p14="http://schemas.microsoft.com/office/powerpoint/2010/main" val="110934434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75405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533400"/>
            <a:ext cx="2055813" cy="5187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533400"/>
            <a:ext cx="6018212" cy="51879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991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igure with annotation">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6743700" y="6467708"/>
            <a:ext cx="2057400" cy="209316"/>
          </a:xfrm>
          <a:prstGeom prst="rect">
            <a:avLst/>
          </a:prstGeom>
        </p:spPr>
        <p:txBody>
          <a:bodyPr vert="horz" lIns="0" tIns="0" rIns="0" bIns="0" rtlCol="0" anchor="ctr"/>
          <a:lstStyle>
            <a:lvl1pPr algn="r">
              <a:defRPr sz="750">
                <a:solidFill>
                  <a:schemeClr val="tx1">
                    <a:tint val="75000"/>
                  </a:schemeClr>
                </a:solidFill>
                <a:latin typeface="Lato" charset="0"/>
                <a:ea typeface="Lato" charset="0"/>
                <a:cs typeface="Lato" charset="0"/>
              </a:defRPr>
            </a:lvl1pPr>
          </a:lstStyle>
          <a:p>
            <a:fld id="{B68F88C8-0A9A-DA43-95C8-7FE161A05352}" type="slidenum">
              <a:rPr lang="en-US" smtClean="0"/>
              <a:pPr/>
              <a:t>‹#›</a:t>
            </a:fld>
            <a:endParaRPr lang="en-US"/>
          </a:p>
        </p:txBody>
      </p:sp>
      <p:sp>
        <p:nvSpPr>
          <p:cNvPr id="9" name="Rectangle 8"/>
          <p:cNvSpPr/>
          <p:nvPr userDrawn="1"/>
        </p:nvSpPr>
        <p:spPr>
          <a:xfrm>
            <a:off x="3943350" y="533400"/>
            <a:ext cx="4857750" cy="5524500"/>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5"/>
          <p:cNvSpPr>
            <a:spLocks noGrp="1"/>
          </p:cNvSpPr>
          <p:nvPr>
            <p:ph type="title"/>
          </p:nvPr>
        </p:nvSpPr>
        <p:spPr>
          <a:xfrm>
            <a:off x="342900" y="533400"/>
            <a:ext cx="2743200" cy="5524500"/>
          </a:xfrm>
        </p:spPr>
        <p:txBody>
          <a:bodyPr anchor="ctr">
            <a:normAutofit/>
          </a:bodyPr>
          <a:lstStyle>
            <a:lvl1pPr>
              <a:lnSpc>
                <a:spcPct val="100000"/>
              </a:lnSpc>
              <a:spcAft>
                <a:spcPts val="900"/>
              </a:spcAft>
              <a:defRPr sz="1650" b="1" i="0" baseline="0">
                <a:latin typeface="+mj-lt"/>
              </a:defRPr>
            </a:lvl1pPr>
          </a:lstStyle>
          <a:p>
            <a:r>
              <a:rPr lang="en-US" dirty="0"/>
              <a:t>Click to edit Master title style</a:t>
            </a:r>
          </a:p>
        </p:txBody>
      </p:sp>
      <p:sp>
        <p:nvSpPr>
          <p:cNvPr id="10" name="TextBox 9"/>
          <p:cNvSpPr txBox="1"/>
          <p:nvPr userDrawn="1"/>
        </p:nvSpPr>
        <p:spPr>
          <a:xfrm>
            <a:off x="199362" y="-496181"/>
            <a:ext cx="1967780" cy="362992"/>
          </a:xfrm>
          <a:prstGeom prst="round2SameRect">
            <a:avLst/>
          </a:prstGeom>
          <a:solidFill>
            <a:srgbClr val="F9FAF9"/>
          </a:solidFill>
          <a:ln w="6350">
            <a:solidFill>
              <a:schemeClr val="accent2"/>
            </a:solidFill>
          </a:ln>
        </p:spPr>
        <p:txBody>
          <a:bodyPr wrap="none" lIns="137160" tIns="68580" rIns="137160" bIns="137160" rtlCol="0">
            <a:spAutoFit/>
          </a:bodyPr>
          <a:lstStyle/>
          <a:p>
            <a:r>
              <a:rPr lang="en-US" sz="900" b="1" dirty="0">
                <a:solidFill>
                  <a:schemeClr val="accent2"/>
                </a:solidFill>
              </a:rPr>
              <a:t>Master:</a:t>
            </a:r>
            <a:r>
              <a:rPr lang="en-US" sz="900" b="1" baseline="0" dirty="0">
                <a:solidFill>
                  <a:schemeClr val="accent2"/>
                </a:solidFill>
              </a:rPr>
              <a:t> Figure with annotation</a:t>
            </a:r>
            <a:endParaRPr lang="en-US" sz="900" b="1" dirty="0">
              <a:solidFill>
                <a:schemeClr val="accent2"/>
              </a:solidFill>
            </a:endParaRPr>
          </a:p>
        </p:txBody>
      </p:sp>
      <p:sp>
        <p:nvSpPr>
          <p:cNvPr id="3" name="Content Placeholder 2"/>
          <p:cNvSpPr>
            <a:spLocks noGrp="1"/>
          </p:cNvSpPr>
          <p:nvPr>
            <p:ph sz="quarter" idx="10"/>
          </p:nvPr>
        </p:nvSpPr>
        <p:spPr>
          <a:xfrm>
            <a:off x="3943350" y="533400"/>
            <a:ext cx="4857750" cy="5524500"/>
          </a:xfrm>
          <a:solidFill>
            <a:schemeClr val="bg2">
              <a:lumMod val="95000"/>
            </a:schemeClr>
          </a:solidFill>
        </p:spPr>
        <p:txBody>
          <a:bodyPr vert="horz" lIns="0" tIns="45720" rIns="0" bIns="45720" rtlCol="0">
            <a:normAutofit/>
          </a:bodyPr>
          <a:lstStyle>
            <a:lvl1pPr marL="171450" indent="-171450">
              <a:buNone/>
              <a:defRPr lang="en-US"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endParaRPr lang="en-US" dirty="0"/>
          </a:p>
          <a:p>
            <a:pPr marL="0" lvl="0" indent="0" algn="ctr"/>
            <a:r>
              <a:rPr lang="en-US" dirty="0"/>
              <a:t>Click to edit Master text styles</a:t>
            </a:r>
          </a:p>
        </p:txBody>
      </p:sp>
    </p:spTree>
    <p:extLst>
      <p:ext uri="{BB962C8B-B14F-4D97-AF65-F5344CB8AC3E}">
        <p14:creationId xmlns:p14="http://schemas.microsoft.com/office/powerpoint/2010/main" val="2491604894"/>
      </p:ext>
    </p:extLst>
  </p:cSld>
  <p:clrMapOvr>
    <a:masterClrMapping/>
  </p:clrMapOvr>
  <p:transition>
    <p:fade/>
  </p:transition>
  <p:extLst mod="1">
    <p:ext uri="{DCECCB84-F9BA-43D5-87BE-67443E8EF086}">
      <p15:sldGuideLst xmlns:p15="http://schemas.microsoft.com/office/powerpoint/2012/main">
        <p15:guide id="1" pos="33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with no image blu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6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nvGrpSpPr>
          <p:cNvPr id="5" name="Group 6"/>
          <p:cNvGrpSpPr>
            <a:grpSpLocks/>
          </p:cNvGrpSpPr>
          <p:nvPr/>
        </p:nvGrpSpPr>
        <p:grpSpPr bwMode="auto">
          <a:xfrm>
            <a:off x="304800" y="5715000"/>
            <a:ext cx="8580438" cy="884238"/>
            <a:chOff x="304800" y="5715000"/>
            <a:chExt cx="8580120" cy="883920"/>
          </a:xfrm>
        </p:grpSpPr>
        <p:grpSp>
          <p:nvGrpSpPr>
            <p:cNvPr id="6" name="Group 7"/>
            <p:cNvGrpSpPr>
              <a:grpSpLocks/>
            </p:cNvGrpSpPr>
            <p:nvPr/>
          </p:nvGrpSpPr>
          <p:grpSpPr bwMode="auto">
            <a:xfrm>
              <a:off x="304800" y="6553200"/>
              <a:ext cx="8580120" cy="45720"/>
              <a:chOff x="304800" y="6553200"/>
              <a:chExt cx="8580120" cy="45720"/>
            </a:xfrm>
          </p:grpSpPr>
          <p:sp>
            <p:nvSpPr>
              <p:cNvPr id="55" name="Rectangle 54"/>
              <p:cNvSpPr/>
              <p:nvPr/>
            </p:nvSpPr>
            <p:spPr>
              <a:xfrm>
                <a:off x="304800"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6" name="Rectangle 55"/>
              <p:cNvSpPr/>
              <p:nvPr/>
            </p:nvSpPr>
            <p:spPr>
              <a:xfrm>
                <a:off x="69213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7" name="Rectangle 56"/>
              <p:cNvSpPr/>
              <p:nvPr/>
            </p:nvSpPr>
            <p:spPr>
              <a:xfrm>
                <a:off x="1081059"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8" name="Rectangle 57"/>
              <p:cNvSpPr/>
              <p:nvPr/>
            </p:nvSpPr>
            <p:spPr>
              <a:xfrm>
                <a:off x="146839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9" name="Rectangle 58"/>
              <p:cNvSpPr/>
              <p:nvPr/>
            </p:nvSpPr>
            <p:spPr>
              <a:xfrm>
                <a:off x="185573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0" name="Rectangle 59"/>
              <p:cNvSpPr/>
              <p:nvPr/>
            </p:nvSpPr>
            <p:spPr>
              <a:xfrm>
                <a:off x="2244653"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1" name="Rectangle 60"/>
              <p:cNvSpPr/>
              <p:nvPr/>
            </p:nvSpPr>
            <p:spPr>
              <a:xfrm>
                <a:off x="2631989"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2" name="Rectangle 61"/>
              <p:cNvSpPr/>
              <p:nvPr/>
            </p:nvSpPr>
            <p:spPr>
              <a:xfrm>
                <a:off x="3020912"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3" name="Rectangle 62"/>
              <p:cNvSpPr/>
              <p:nvPr/>
            </p:nvSpPr>
            <p:spPr>
              <a:xfrm>
                <a:off x="3408248"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4" name="Rectangle 63"/>
              <p:cNvSpPr/>
              <p:nvPr/>
            </p:nvSpPr>
            <p:spPr>
              <a:xfrm>
                <a:off x="379558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5" name="Rectangle 64"/>
              <p:cNvSpPr/>
              <p:nvPr/>
            </p:nvSpPr>
            <p:spPr>
              <a:xfrm>
                <a:off x="418450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6" name="Rectangle 65"/>
              <p:cNvSpPr/>
              <p:nvPr/>
            </p:nvSpPr>
            <p:spPr>
              <a:xfrm>
                <a:off x="4571842"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7" name="Rectangle 66"/>
              <p:cNvSpPr/>
              <p:nvPr/>
            </p:nvSpPr>
            <p:spPr>
              <a:xfrm>
                <a:off x="4959177"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8" name="Rectangle 67"/>
              <p:cNvSpPr/>
              <p:nvPr/>
            </p:nvSpPr>
            <p:spPr>
              <a:xfrm>
                <a:off x="534810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9" name="Rectangle 68"/>
              <p:cNvSpPr/>
              <p:nvPr/>
            </p:nvSpPr>
            <p:spPr>
              <a:xfrm>
                <a:off x="5735437"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0" name="Rectangle 69"/>
              <p:cNvSpPr/>
              <p:nvPr/>
            </p:nvSpPr>
            <p:spPr>
              <a:xfrm>
                <a:off x="6124359"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1" name="Rectangle 70"/>
              <p:cNvSpPr/>
              <p:nvPr/>
            </p:nvSpPr>
            <p:spPr>
              <a:xfrm>
                <a:off x="6511695"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2" name="Rectangle 71"/>
              <p:cNvSpPr/>
              <p:nvPr/>
            </p:nvSpPr>
            <p:spPr>
              <a:xfrm>
                <a:off x="6899031"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3" name="Rectangle 72"/>
              <p:cNvSpPr/>
              <p:nvPr/>
            </p:nvSpPr>
            <p:spPr>
              <a:xfrm>
                <a:off x="728795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4" name="Rectangle 73"/>
              <p:cNvSpPr/>
              <p:nvPr/>
            </p:nvSpPr>
            <p:spPr>
              <a:xfrm>
                <a:off x="7675290"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5" name="Rectangle 74"/>
              <p:cNvSpPr/>
              <p:nvPr/>
            </p:nvSpPr>
            <p:spPr>
              <a:xfrm>
                <a:off x="806262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6" name="Rectangle 75"/>
              <p:cNvSpPr/>
              <p:nvPr/>
            </p:nvSpPr>
            <p:spPr>
              <a:xfrm>
                <a:off x="8451548"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7" name="Rectangle 76"/>
              <p:cNvSpPr/>
              <p:nvPr/>
            </p:nvSpPr>
            <p:spPr>
              <a:xfrm>
                <a:off x="8838884"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grpSp>
          <p:nvGrpSpPr>
            <p:cNvPr id="7" name="Group 8"/>
            <p:cNvGrpSpPr>
              <a:grpSpLocks/>
            </p:cNvGrpSpPr>
            <p:nvPr/>
          </p:nvGrpSpPr>
          <p:grpSpPr bwMode="auto">
            <a:xfrm>
              <a:off x="304800" y="6172200"/>
              <a:ext cx="8580120" cy="45720"/>
              <a:chOff x="304800" y="6553200"/>
              <a:chExt cx="8580120" cy="45720"/>
            </a:xfrm>
          </p:grpSpPr>
          <p:sp>
            <p:nvSpPr>
              <p:cNvPr id="32" name="Rectangle 31"/>
              <p:cNvSpPr/>
              <p:nvPr/>
            </p:nvSpPr>
            <p:spPr>
              <a:xfrm>
                <a:off x="304800"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3" name="Rectangle 32"/>
              <p:cNvSpPr/>
              <p:nvPr/>
            </p:nvSpPr>
            <p:spPr>
              <a:xfrm>
                <a:off x="69213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4" name="Rectangle 33"/>
              <p:cNvSpPr/>
              <p:nvPr/>
            </p:nvSpPr>
            <p:spPr>
              <a:xfrm>
                <a:off x="1081059"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5" name="Rectangle 34"/>
              <p:cNvSpPr/>
              <p:nvPr/>
            </p:nvSpPr>
            <p:spPr>
              <a:xfrm>
                <a:off x="146839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6" name="Rectangle 35"/>
              <p:cNvSpPr/>
              <p:nvPr/>
            </p:nvSpPr>
            <p:spPr>
              <a:xfrm>
                <a:off x="185573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7" name="Rectangle 36"/>
              <p:cNvSpPr/>
              <p:nvPr/>
            </p:nvSpPr>
            <p:spPr>
              <a:xfrm>
                <a:off x="2244653"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8" name="Rectangle 37"/>
              <p:cNvSpPr/>
              <p:nvPr/>
            </p:nvSpPr>
            <p:spPr>
              <a:xfrm>
                <a:off x="2631989"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9" name="Rectangle 38"/>
              <p:cNvSpPr/>
              <p:nvPr/>
            </p:nvSpPr>
            <p:spPr>
              <a:xfrm>
                <a:off x="3020912"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0" name="Rectangle 39"/>
              <p:cNvSpPr/>
              <p:nvPr/>
            </p:nvSpPr>
            <p:spPr>
              <a:xfrm>
                <a:off x="3408248"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1" name="Rectangle 40"/>
              <p:cNvSpPr/>
              <p:nvPr/>
            </p:nvSpPr>
            <p:spPr>
              <a:xfrm>
                <a:off x="379558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2" name="Rectangle 41"/>
              <p:cNvSpPr/>
              <p:nvPr/>
            </p:nvSpPr>
            <p:spPr>
              <a:xfrm>
                <a:off x="418450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3" name="Rectangle 42"/>
              <p:cNvSpPr/>
              <p:nvPr/>
            </p:nvSpPr>
            <p:spPr>
              <a:xfrm>
                <a:off x="4571842"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4" name="Rectangle 43"/>
              <p:cNvSpPr/>
              <p:nvPr/>
            </p:nvSpPr>
            <p:spPr>
              <a:xfrm>
                <a:off x="4959177"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5" name="Rectangle 44"/>
              <p:cNvSpPr/>
              <p:nvPr/>
            </p:nvSpPr>
            <p:spPr>
              <a:xfrm>
                <a:off x="534810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6" name="Rectangle 45"/>
              <p:cNvSpPr/>
              <p:nvPr/>
            </p:nvSpPr>
            <p:spPr>
              <a:xfrm>
                <a:off x="5735437"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7" name="Rectangle 46"/>
              <p:cNvSpPr/>
              <p:nvPr/>
            </p:nvSpPr>
            <p:spPr>
              <a:xfrm>
                <a:off x="6124359"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8" name="Rectangle 47"/>
              <p:cNvSpPr/>
              <p:nvPr/>
            </p:nvSpPr>
            <p:spPr>
              <a:xfrm>
                <a:off x="6511695"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9" name="Rectangle 48"/>
              <p:cNvSpPr/>
              <p:nvPr/>
            </p:nvSpPr>
            <p:spPr>
              <a:xfrm>
                <a:off x="6899031"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0" name="Rectangle 49"/>
              <p:cNvSpPr/>
              <p:nvPr/>
            </p:nvSpPr>
            <p:spPr>
              <a:xfrm>
                <a:off x="728795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1" name="Rectangle 50"/>
              <p:cNvSpPr/>
              <p:nvPr/>
            </p:nvSpPr>
            <p:spPr>
              <a:xfrm>
                <a:off x="7675290"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2" name="Rectangle 51"/>
              <p:cNvSpPr/>
              <p:nvPr/>
            </p:nvSpPr>
            <p:spPr>
              <a:xfrm>
                <a:off x="806262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3" name="Rectangle 52"/>
              <p:cNvSpPr/>
              <p:nvPr/>
            </p:nvSpPr>
            <p:spPr>
              <a:xfrm>
                <a:off x="8451548"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4" name="Rectangle 53"/>
              <p:cNvSpPr/>
              <p:nvPr/>
            </p:nvSpPr>
            <p:spPr>
              <a:xfrm>
                <a:off x="8838884"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grpSp>
          <p:nvGrpSpPr>
            <p:cNvPr id="8" name="Group 9"/>
            <p:cNvGrpSpPr>
              <a:grpSpLocks/>
            </p:cNvGrpSpPr>
            <p:nvPr/>
          </p:nvGrpSpPr>
          <p:grpSpPr bwMode="auto">
            <a:xfrm>
              <a:off x="304800" y="5715000"/>
              <a:ext cx="8580120" cy="45720"/>
              <a:chOff x="304800" y="6553200"/>
              <a:chExt cx="8580120" cy="45720"/>
            </a:xfrm>
          </p:grpSpPr>
          <p:sp>
            <p:nvSpPr>
              <p:cNvPr id="9" name="Rectangle 8"/>
              <p:cNvSpPr/>
              <p:nvPr/>
            </p:nvSpPr>
            <p:spPr>
              <a:xfrm>
                <a:off x="304800"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0" name="Rectangle 9"/>
              <p:cNvSpPr/>
              <p:nvPr/>
            </p:nvSpPr>
            <p:spPr>
              <a:xfrm>
                <a:off x="69213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1" name="Rectangle 10"/>
              <p:cNvSpPr/>
              <p:nvPr/>
            </p:nvSpPr>
            <p:spPr>
              <a:xfrm>
                <a:off x="1081059"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2" name="Rectangle 11"/>
              <p:cNvSpPr/>
              <p:nvPr/>
            </p:nvSpPr>
            <p:spPr>
              <a:xfrm>
                <a:off x="146839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3" name="Rectangle 12"/>
              <p:cNvSpPr/>
              <p:nvPr/>
            </p:nvSpPr>
            <p:spPr>
              <a:xfrm>
                <a:off x="185573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4" name="Rectangle 13"/>
              <p:cNvSpPr/>
              <p:nvPr/>
            </p:nvSpPr>
            <p:spPr>
              <a:xfrm>
                <a:off x="2244653"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5" name="Rectangle 14"/>
              <p:cNvSpPr/>
              <p:nvPr/>
            </p:nvSpPr>
            <p:spPr>
              <a:xfrm>
                <a:off x="2631989"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6" name="Rectangle 15"/>
              <p:cNvSpPr/>
              <p:nvPr/>
            </p:nvSpPr>
            <p:spPr>
              <a:xfrm>
                <a:off x="3020912"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7" name="Rectangle 16"/>
              <p:cNvSpPr/>
              <p:nvPr/>
            </p:nvSpPr>
            <p:spPr>
              <a:xfrm>
                <a:off x="3408248"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8" name="Rectangle 17"/>
              <p:cNvSpPr/>
              <p:nvPr/>
            </p:nvSpPr>
            <p:spPr>
              <a:xfrm>
                <a:off x="379558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9" name="Rectangle 18"/>
              <p:cNvSpPr/>
              <p:nvPr/>
            </p:nvSpPr>
            <p:spPr>
              <a:xfrm>
                <a:off x="418450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0" name="Rectangle 19"/>
              <p:cNvSpPr/>
              <p:nvPr/>
            </p:nvSpPr>
            <p:spPr>
              <a:xfrm>
                <a:off x="4571842"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1" name="Rectangle 20"/>
              <p:cNvSpPr/>
              <p:nvPr/>
            </p:nvSpPr>
            <p:spPr>
              <a:xfrm>
                <a:off x="4959177"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2" name="Rectangle 21"/>
              <p:cNvSpPr/>
              <p:nvPr/>
            </p:nvSpPr>
            <p:spPr>
              <a:xfrm>
                <a:off x="534810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3" name="Rectangle 22"/>
              <p:cNvSpPr/>
              <p:nvPr/>
            </p:nvSpPr>
            <p:spPr>
              <a:xfrm>
                <a:off x="5735437"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4" name="Rectangle 23"/>
              <p:cNvSpPr/>
              <p:nvPr/>
            </p:nvSpPr>
            <p:spPr>
              <a:xfrm>
                <a:off x="6124359"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5" name="Rectangle 24"/>
              <p:cNvSpPr/>
              <p:nvPr/>
            </p:nvSpPr>
            <p:spPr>
              <a:xfrm>
                <a:off x="6511695"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6" name="Rectangle 25"/>
              <p:cNvSpPr/>
              <p:nvPr/>
            </p:nvSpPr>
            <p:spPr>
              <a:xfrm>
                <a:off x="6899031"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7" name="Rectangle 26"/>
              <p:cNvSpPr/>
              <p:nvPr/>
            </p:nvSpPr>
            <p:spPr>
              <a:xfrm>
                <a:off x="728795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8" name="Rectangle 27"/>
              <p:cNvSpPr/>
              <p:nvPr/>
            </p:nvSpPr>
            <p:spPr>
              <a:xfrm>
                <a:off x="7675290"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9" name="Rectangle 28"/>
              <p:cNvSpPr/>
              <p:nvPr/>
            </p:nvSpPr>
            <p:spPr>
              <a:xfrm>
                <a:off x="806262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0" name="Rectangle 29"/>
              <p:cNvSpPr/>
              <p:nvPr/>
            </p:nvSpPr>
            <p:spPr>
              <a:xfrm>
                <a:off x="8451548"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1" name="Rectangle 30"/>
              <p:cNvSpPr/>
              <p:nvPr/>
            </p:nvSpPr>
            <p:spPr>
              <a:xfrm>
                <a:off x="8838884"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grpSp>
      <p:pic>
        <p:nvPicPr>
          <p:cNvPr id="78" name="Picture 79" descr="UI New Logo Complet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09600"/>
            <a:ext cx="54102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ctrTitle"/>
          </p:nvPr>
        </p:nvSpPr>
        <p:spPr>
          <a:xfrm>
            <a:off x="762000" y="1524000"/>
            <a:ext cx="7620000" cy="2133600"/>
          </a:xfrm>
        </p:spPr>
        <p:txBody>
          <a:bodyPr anchor="b"/>
          <a:lstStyle>
            <a:lvl1pPr algn="ctr">
              <a:lnSpc>
                <a:spcPct val="100000"/>
              </a:lnSpc>
              <a:defRPr sz="4400" b="0">
                <a:solidFill>
                  <a:schemeClr val="bg1"/>
                </a:solidFill>
                <a:latin typeface="Lato Regular"/>
                <a:cs typeface="Lato Regular"/>
              </a:defRPr>
            </a:lvl1pPr>
          </a:lstStyle>
          <a:p>
            <a:r>
              <a:rPr lang="en-US"/>
              <a:t>Click to edit Master title style</a:t>
            </a:r>
            <a:endParaRPr lang="en-US" dirty="0"/>
          </a:p>
        </p:txBody>
      </p:sp>
      <p:sp>
        <p:nvSpPr>
          <p:cNvPr id="29699" name="Rectangle 3"/>
          <p:cNvSpPr>
            <a:spLocks noGrp="1" noChangeArrowheads="1"/>
          </p:cNvSpPr>
          <p:nvPr>
            <p:ph type="subTitle" idx="1"/>
          </p:nvPr>
        </p:nvSpPr>
        <p:spPr>
          <a:xfrm>
            <a:off x="762001" y="3886200"/>
            <a:ext cx="7620000" cy="1752600"/>
          </a:xfrm>
        </p:spPr>
        <p:txBody>
          <a:bodyPr/>
          <a:lstStyle>
            <a:lvl1pPr marL="0" indent="0" algn="ctr">
              <a:lnSpc>
                <a:spcPct val="100000"/>
              </a:lnSpc>
              <a:buFontTx/>
              <a:buNone/>
              <a:defRPr>
                <a:solidFill>
                  <a:srgbClr val="FFFFFF"/>
                </a:solidFill>
              </a:defRPr>
            </a:lvl1pPr>
          </a:lstStyle>
          <a:p>
            <a:r>
              <a:rPr lang="en-US"/>
              <a:t>Click to edit Master subtitle style</a:t>
            </a:r>
            <a:endParaRPr lang="en-US" dirty="0"/>
          </a:p>
        </p:txBody>
      </p:sp>
    </p:spTree>
    <p:extLst>
      <p:ext uri="{BB962C8B-B14F-4D97-AF65-F5344CB8AC3E}">
        <p14:creationId xmlns:p14="http://schemas.microsoft.com/office/powerpoint/2010/main" val="29733274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no image black">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nvGrpSpPr>
          <p:cNvPr id="5" name="Group 6"/>
          <p:cNvGrpSpPr>
            <a:grpSpLocks/>
          </p:cNvGrpSpPr>
          <p:nvPr/>
        </p:nvGrpSpPr>
        <p:grpSpPr bwMode="auto">
          <a:xfrm>
            <a:off x="304800" y="5715000"/>
            <a:ext cx="8580438" cy="884238"/>
            <a:chOff x="304800" y="5715000"/>
            <a:chExt cx="8580120" cy="883920"/>
          </a:xfrm>
        </p:grpSpPr>
        <p:grpSp>
          <p:nvGrpSpPr>
            <p:cNvPr id="6" name="Group 7"/>
            <p:cNvGrpSpPr>
              <a:grpSpLocks/>
            </p:cNvGrpSpPr>
            <p:nvPr/>
          </p:nvGrpSpPr>
          <p:grpSpPr bwMode="auto">
            <a:xfrm>
              <a:off x="304800" y="6553200"/>
              <a:ext cx="8580120" cy="45720"/>
              <a:chOff x="304800" y="6553200"/>
              <a:chExt cx="8580120" cy="45720"/>
            </a:xfrm>
          </p:grpSpPr>
          <p:sp>
            <p:nvSpPr>
              <p:cNvPr id="55" name="Rectangle 54"/>
              <p:cNvSpPr/>
              <p:nvPr/>
            </p:nvSpPr>
            <p:spPr>
              <a:xfrm>
                <a:off x="304800"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6" name="Rectangle 55"/>
              <p:cNvSpPr/>
              <p:nvPr/>
            </p:nvSpPr>
            <p:spPr>
              <a:xfrm>
                <a:off x="69213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7" name="Rectangle 56"/>
              <p:cNvSpPr/>
              <p:nvPr/>
            </p:nvSpPr>
            <p:spPr>
              <a:xfrm>
                <a:off x="1081059"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8" name="Rectangle 57"/>
              <p:cNvSpPr/>
              <p:nvPr/>
            </p:nvSpPr>
            <p:spPr>
              <a:xfrm>
                <a:off x="146839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9" name="Rectangle 58"/>
              <p:cNvSpPr/>
              <p:nvPr/>
            </p:nvSpPr>
            <p:spPr>
              <a:xfrm>
                <a:off x="185573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0" name="Rectangle 59"/>
              <p:cNvSpPr/>
              <p:nvPr/>
            </p:nvSpPr>
            <p:spPr>
              <a:xfrm>
                <a:off x="2244653"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1" name="Rectangle 60"/>
              <p:cNvSpPr/>
              <p:nvPr/>
            </p:nvSpPr>
            <p:spPr>
              <a:xfrm>
                <a:off x="2631989"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2" name="Rectangle 61"/>
              <p:cNvSpPr/>
              <p:nvPr/>
            </p:nvSpPr>
            <p:spPr>
              <a:xfrm>
                <a:off x="3020912"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3" name="Rectangle 62"/>
              <p:cNvSpPr/>
              <p:nvPr/>
            </p:nvSpPr>
            <p:spPr>
              <a:xfrm>
                <a:off x="3408248"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4" name="Rectangle 63"/>
              <p:cNvSpPr/>
              <p:nvPr/>
            </p:nvSpPr>
            <p:spPr>
              <a:xfrm>
                <a:off x="379558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5" name="Rectangle 64"/>
              <p:cNvSpPr/>
              <p:nvPr/>
            </p:nvSpPr>
            <p:spPr>
              <a:xfrm>
                <a:off x="418450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6" name="Rectangle 65"/>
              <p:cNvSpPr/>
              <p:nvPr/>
            </p:nvSpPr>
            <p:spPr>
              <a:xfrm>
                <a:off x="4571842"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7" name="Rectangle 66"/>
              <p:cNvSpPr/>
              <p:nvPr/>
            </p:nvSpPr>
            <p:spPr>
              <a:xfrm>
                <a:off x="4959177"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8" name="Rectangle 67"/>
              <p:cNvSpPr/>
              <p:nvPr/>
            </p:nvSpPr>
            <p:spPr>
              <a:xfrm>
                <a:off x="534810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9" name="Rectangle 68"/>
              <p:cNvSpPr/>
              <p:nvPr/>
            </p:nvSpPr>
            <p:spPr>
              <a:xfrm>
                <a:off x="5735437"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0" name="Rectangle 69"/>
              <p:cNvSpPr/>
              <p:nvPr/>
            </p:nvSpPr>
            <p:spPr>
              <a:xfrm>
                <a:off x="6124359"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1" name="Rectangle 70"/>
              <p:cNvSpPr/>
              <p:nvPr/>
            </p:nvSpPr>
            <p:spPr>
              <a:xfrm>
                <a:off x="6511695"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2" name="Rectangle 71"/>
              <p:cNvSpPr/>
              <p:nvPr/>
            </p:nvSpPr>
            <p:spPr>
              <a:xfrm>
                <a:off x="6899031"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3" name="Rectangle 72"/>
              <p:cNvSpPr/>
              <p:nvPr/>
            </p:nvSpPr>
            <p:spPr>
              <a:xfrm>
                <a:off x="728795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4" name="Rectangle 73"/>
              <p:cNvSpPr/>
              <p:nvPr/>
            </p:nvSpPr>
            <p:spPr>
              <a:xfrm>
                <a:off x="7675290"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5" name="Rectangle 74"/>
              <p:cNvSpPr/>
              <p:nvPr/>
            </p:nvSpPr>
            <p:spPr>
              <a:xfrm>
                <a:off x="806262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6" name="Rectangle 75"/>
              <p:cNvSpPr/>
              <p:nvPr/>
            </p:nvSpPr>
            <p:spPr>
              <a:xfrm>
                <a:off x="8451548"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7" name="Rectangle 76"/>
              <p:cNvSpPr/>
              <p:nvPr/>
            </p:nvSpPr>
            <p:spPr>
              <a:xfrm>
                <a:off x="8838884"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grpSp>
          <p:nvGrpSpPr>
            <p:cNvPr id="7" name="Group 8"/>
            <p:cNvGrpSpPr>
              <a:grpSpLocks/>
            </p:cNvGrpSpPr>
            <p:nvPr/>
          </p:nvGrpSpPr>
          <p:grpSpPr bwMode="auto">
            <a:xfrm>
              <a:off x="304800" y="6172200"/>
              <a:ext cx="8580120" cy="45720"/>
              <a:chOff x="304800" y="6553200"/>
              <a:chExt cx="8580120" cy="45720"/>
            </a:xfrm>
          </p:grpSpPr>
          <p:sp>
            <p:nvSpPr>
              <p:cNvPr id="32" name="Rectangle 31"/>
              <p:cNvSpPr/>
              <p:nvPr/>
            </p:nvSpPr>
            <p:spPr>
              <a:xfrm>
                <a:off x="304800"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3" name="Rectangle 32"/>
              <p:cNvSpPr/>
              <p:nvPr/>
            </p:nvSpPr>
            <p:spPr>
              <a:xfrm>
                <a:off x="69213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4" name="Rectangle 33"/>
              <p:cNvSpPr/>
              <p:nvPr/>
            </p:nvSpPr>
            <p:spPr>
              <a:xfrm>
                <a:off x="1081059"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5" name="Rectangle 34"/>
              <p:cNvSpPr/>
              <p:nvPr/>
            </p:nvSpPr>
            <p:spPr>
              <a:xfrm>
                <a:off x="146839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6" name="Rectangle 35"/>
              <p:cNvSpPr/>
              <p:nvPr/>
            </p:nvSpPr>
            <p:spPr>
              <a:xfrm>
                <a:off x="185573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7" name="Rectangle 36"/>
              <p:cNvSpPr/>
              <p:nvPr/>
            </p:nvSpPr>
            <p:spPr>
              <a:xfrm>
                <a:off x="2244653"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8" name="Rectangle 37"/>
              <p:cNvSpPr/>
              <p:nvPr/>
            </p:nvSpPr>
            <p:spPr>
              <a:xfrm>
                <a:off x="2631989"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9" name="Rectangle 38"/>
              <p:cNvSpPr/>
              <p:nvPr/>
            </p:nvSpPr>
            <p:spPr>
              <a:xfrm>
                <a:off x="3020912"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0" name="Rectangle 39"/>
              <p:cNvSpPr/>
              <p:nvPr/>
            </p:nvSpPr>
            <p:spPr>
              <a:xfrm>
                <a:off x="3408248"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1" name="Rectangle 40"/>
              <p:cNvSpPr/>
              <p:nvPr/>
            </p:nvSpPr>
            <p:spPr>
              <a:xfrm>
                <a:off x="379558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2" name="Rectangle 41"/>
              <p:cNvSpPr/>
              <p:nvPr/>
            </p:nvSpPr>
            <p:spPr>
              <a:xfrm>
                <a:off x="418450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3" name="Rectangle 42"/>
              <p:cNvSpPr/>
              <p:nvPr/>
            </p:nvSpPr>
            <p:spPr>
              <a:xfrm>
                <a:off x="4571842"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4" name="Rectangle 43"/>
              <p:cNvSpPr/>
              <p:nvPr/>
            </p:nvSpPr>
            <p:spPr>
              <a:xfrm>
                <a:off x="4959177"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5" name="Rectangle 44"/>
              <p:cNvSpPr/>
              <p:nvPr/>
            </p:nvSpPr>
            <p:spPr>
              <a:xfrm>
                <a:off x="534810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6" name="Rectangle 45"/>
              <p:cNvSpPr/>
              <p:nvPr/>
            </p:nvSpPr>
            <p:spPr>
              <a:xfrm>
                <a:off x="5735437"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7" name="Rectangle 46"/>
              <p:cNvSpPr/>
              <p:nvPr/>
            </p:nvSpPr>
            <p:spPr>
              <a:xfrm>
                <a:off x="6124359"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8" name="Rectangle 47"/>
              <p:cNvSpPr/>
              <p:nvPr/>
            </p:nvSpPr>
            <p:spPr>
              <a:xfrm>
                <a:off x="6511695"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9" name="Rectangle 48"/>
              <p:cNvSpPr/>
              <p:nvPr/>
            </p:nvSpPr>
            <p:spPr>
              <a:xfrm>
                <a:off x="6899031"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0" name="Rectangle 49"/>
              <p:cNvSpPr/>
              <p:nvPr/>
            </p:nvSpPr>
            <p:spPr>
              <a:xfrm>
                <a:off x="728795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1" name="Rectangle 50"/>
              <p:cNvSpPr/>
              <p:nvPr/>
            </p:nvSpPr>
            <p:spPr>
              <a:xfrm>
                <a:off x="7675290"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2" name="Rectangle 51"/>
              <p:cNvSpPr/>
              <p:nvPr/>
            </p:nvSpPr>
            <p:spPr>
              <a:xfrm>
                <a:off x="806262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3" name="Rectangle 52"/>
              <p:cNvSpPr/>
              <p:nvPr/>
            </p:nvSpPr>
            <p:spPr>
              <a:xfrm>
                <a:off x="8451548"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4" name="Rectangle 53"/>
              <p:cNvSpPr/>
              <p:nvPr/>
            </p:nvSpPr>
            <p:spPr>
              <a:xfrm>
                <a:off x="8838884"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grpSp>
          <p:nvGrpSpPr>
            <p:cNvPr id="8" name="Group 9"/>
            <p:cNvGrpSpPr>
              <a:grpSpLocks/>
            </p:cNvGrpSpPr>
            <p:nvPr/>
          </p:nvGrpSpPr>
          <p:grpSpPr bwMode="auto">
            <a:xfrm>
              <a:off x="304800" y="5715000"/>
              <a:ext cx="8580120" cy="45720"/>
              <a:chOff x="304800" y="6553200"/>
              <a:chExt cx="8580120" cy="45720"/>
            </a:xfrm>
          </p:grpSpPr>
          <p:sp>
            <p:nvSpPr>
              <p:cNvPr id="9" name="Rectangle 8"/>
              <p:cNvSpPr/>
              <p:nvPr/>
            </p:nvSpPr>
            <p:spPr>
              <a:xfrm>
                <a:off x="304800"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0" name="Rectangle 9"/>
              <p:cNvSpPr/>
              <p:nvPr/>
            </p:nvSpPr>
            <p:spPr>
              <a:xfrm>
                <a:off x="69213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1" name="Rectangle 10"/>
              <p:cNvSpPr/>
              <p:nvPr/>
            </p:nvSpPr>
            <p:spPr>
              <a:xfrm>
                <a:off x="1081059"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2" name="Rectangle 11"/>
              <p:cNvSpPr/>
              <p:nvPr/>
            </p:nvSpPr>
            <p:spPr>
              <a:xfrm>
                <a:off x="146839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3" name="Rectangle 12"/>
              <p:cNvSpPr/>
              <p:nvPr/>
            </p:nvSpPr>
            <p:spPr>
              <a:xfrm>
                <a:off x="185573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4" name="Rectangle 13"/>
              <p:cNvSpPr/>
              <p:nvPr/>
            </p:nvSpPr>
            <p:spPr>
              <a:xfrm>
                <a:off x="2244653"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5" name="Rectangle 14"/>
              <p:cNvSpPr/>
              <p:nvPr/>
            </p:nvSpPr>
            <p:spPr>
              <a:xfrm>
                <a:off x="2631989"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6" name="Rectangle 15"/>
              <p:cNvSpPr/>
              <p:nvPr/>
            </p:nvSpPr>
            <p:spPr>
              <a:xfrm>
                <a:off x="3020912"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7" name="Rectangle 16"/>
              <p:cNvSpPr/>
              <p:nvPr/>
            </p:nvSpPr>
            <p:spPr>
              <a:xfrm>
                <a:off x="3408248"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8" name="Rectangle 17"/>
              <p:cNvSpPr/>
              <p:nvPr/>
            </p:nvSpPr>
            <p:spPr>
              <a:xfrm>
                <a:off x="379558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9" name="Rectangle 18"/>
              <p:cNvSpPr/>
              <p:nvPr/>
            </p:nvSpPr>
            <p:spPr>
              <a:xfrm>
                <a:off x="418450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0" name="Rectangle 19"/>
              <p:cNvSpPr/>
              <p:nvPr/>
            </p:nvSpPr>
            <p:spPr>
              <a:xfrm>
                <a:off x="4571842"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1" name="Rectangle 20"/>
              <p:cNvSpPr/>
              <p:nvPr/>
            </p:nvSpPr>
            <p:spPr>
              <a:xfrm>
                <a:off x="4959177"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2" name="Rectangle 21"/>
              <p:cNvSpPr/>
              <p:nvPr/>
            </p:nvSpPr>
            <p:spPr>
              <a:xfrm>
                <a:off x="534810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3" name="Rectangle 22"/>
              <p:cNvSpPr/>
              <p:nvPr/>
            </p:nvSpPr>
            <p:spPr>
              <a:xfrm>
                <a:off x="5735437"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4" name="Rectangle 23"/>
              <p:cNvSpPr/>
              <p:nvPr/>
            </p:nvSpPr>
            <p:spPr>
              <a:xfrm>
                <a:off x="6124359"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5" name="Rectangle 24"/>
              <p:cNvSpPr/>
              <p:nvPr/>
            </p:nvSpPr>
            <p:spPr>
              <a:xfrm>
                <a:off x="6511695"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6" name="Rectangle 25"/>
              <p:cNvSpPr/>
              <p:nvPr/>
            </p:nvSpPr>
            <p:spPr>
              <a:xfrm>
                <a:off x="6899031"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7" name="Rectangle 26"/>
              <p:cNvSpPr/>
              <p:nvPr/>
            </p:nvSpPr>
            <p:spPr>
              <a:xfrm>
                <a:off x="728795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8" name="Rectangle 27"/>
              <p:cNvSpPr/>
              <p:nvPr/>
            </p:nvSpPr>
            <p:spPr>
              <a:xfrm>
                <a:off x="7675290"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9" name="Rectangle 28"/>
              <p:cNvSpPr/>
              <p:nvPr/>
            </p:nvSpPr>
            <p:spPr>
              <a:xfrm>
                <a:off x="806262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0" name="Rectangle 29"/>
              <p:cNvSpPr/>
              <p:nvPr/>
            </p:nvSpPr>
            <p:spPr>
              <a:xfrm>
                <a:off x="8451548"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1" name="Rectangle 30"/>
              <p:cNvSpPr/>
              <p:nvPr/>
            </p:nvSpPr>
            <p:spPr>
              <a:xfrm>
                <a:off x="8838884"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grpSp>
      <p:pic>
        <p:nvPicPr>
          <p:cNvPr id="80" name="Picture 79" descr="UI New Logo Complet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09600"/>
            <a:ext cx="54102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2"/>
          <p:cNvSpPr>
            <a:spLocks noGrp="1" noChangeArrowheads="1"/>
          </p:cNvSpPr>
          <p:nvPr>
            <p:ph type="ctrTitle"/>
          </p:nvPr>
        </p:nvSpPr>
        <p:spPr>
          <a:xfrm>
            <a:off x="762000" y="1524000"/>
            <a:ext cx="7620000" cy="2133600"/>
          </a:xfrm>
        </p:spPr>
        <p:txBody>
          <a:bodyPr anchor="b"/>
          <a:lstStyle>
            <a:lvl1pPr algn="ctr">
              <a:lnSpc>
                <a:spcPct val="100000"/>
              </a:lnSpc>
              <a:defRPr sz="4400" b="0">
                <a:solidFill>
                  <a:schemeClr val="bg1"/>
                </a:solidFill>
                <a:latin typeface="Lato Regular"/>
                <a:cs typeface="Lato Regular"/>
              </a:defRPr>
            </a:lvl1pPr>
          </a:lstStyle>
          <a:p>
            <a:r>
              <a:rPr lang="en-US"/>
              <a:t>Click to edit Master title style</a:t>
            </a:r>
            <a:endParaRPr lang="en-US" dirty="0"/>
          </a:p>
        </p:txBody>
      </p:sp>
      <p:sp>
        <p:nvSpPr>
          <p:cNvPr id="79" name="Rectangle 3"/>
          <p:cNvSpPr>
            <a:spLocks noGrp="1" noChangeArrowheads="1"/>
          </p:cNvSpPr>
          <p:nvPr>
            <p:ph type="subTitle" idx="1"/>
          </p:nvPr>
        </p:nvSpPr>
        <p:spPr>
          <a:xfrm>
            <a:off x="762001" y="3886200"/>
            <a:ext cx="7620000" cy="1752600"/>
          </a:xfrm>
        </p:spPr>
        <p:txBody>
          <a:bodyPr/>
          <a:lstStyle>
            <a:lvl1pPr marL="0" indent="0" algn="ctr">
              <a:lnSpc>
                <a:spcPct val="100000"/>
              </a:lnSpc>
              <a:buFontTx/>
              <a:buNone/>
              <a:defRPr>
                <a:solidFill>
                  <a:srgbClr val="FFFFFF"/>
                </a:solidFill>
              </a:defRPr>
            </a:lvl1pPr>
          </a:lstStyle>
          <a:p>
            <a:r>
              <a:rPr lang="en-US"/>
              <a:t>Click to edit Master subtitle style</a:t>
            </a:r>
            <a:endParaRPr lang="en-US" dirty="0"/>
          </a:p>
        </p:txBody>
      </p:sp>
    </p:spTree>
    <p:extLst>
      <p:ext uri="{BB962C8B-B14F-4D97-AF65-F5344CB8AC3E}">
        <p14:creationId xmlns:p14="http://schemas.microsoft.com/office/powerpoint/2010/main" val="7691461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no image grey">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nvGrpSpPr>
          <p:cNvPr id="5" name="Group 6"/>
          <p:cNvGrpSpPr>
            <a:grpSpLocks/>
          </p:cNvGrpSpPr>
          <p:nvPr/>
        </p:nvGrpSpPr>
        <p:grpSpPr bwMode="auto">
          <a:xfrm>
            <a:off x="304800" y="5715000"/>
            <a:ext cx="8580438" cy="884238"/>
            <a:chOff x="304800" y="5715000"/>
            <a:chExt cx="8580120" cy="883920"/>
          </a:xfrm>
        </p:grpSpPr>
        <p:grpSp>
          <p:nvGrpSpPr>
            <p:cNvPr id="6" name="Group 7"/>
            <p:cNvGrpSpPr>
              <a:grpSpLocks/>
            </p:cNvGrpSpPr>
            <p:nvPr/>
          </p:nvGrpSpPr>
          <p:grpSpPr bwMode="auto">
            <a:xfrm>
              <a:off x="304800" y="6553200"/>
              <a:ext cx="8580120" cy="45720"/>
              <a:chOff x="304800" y="6553200"/>
              <a:chExt cx="8580120" cy="45720"/>
            </a:xfrm>
          </p:grpSpPr>
          <p:sp>
            <p:nvSpPr>
              <p:cNvPr id="55" name="Rectangle 54"/>
              <p:cNvSpPr/>
              <p:nvPr/>
            </p:nvSpPr>
            <p:spPr>
              <a:xfrm>
                <a:off x="304800"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6" name="Rectangle 55"/>
              <p:cNvSpPr/>
              <p:nvPr/>
            </p:nvSpPr>
            <p:spPr>
              <a:xfrm>
                <a:off x="69213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7" name="Rectangle 56"/>
              <p:cNvSpPr/>
              <p:nvPr/>
            </p:nvSpPr>
            <p:spPr>
              <a:xfrm>
                <a:off x="1081059"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8" name="Rectangle 57"/>
              <p:cNvSpPr/>
              <p:nvPr/>
            </p:nvSpPr>
            <p:spPr>
              <a:xfrm>
                <a:off x="146839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9" name="Rectangle 58"/>
              <p:cNvSpPr/>
              <p:nvPr/>
            </p:nvSpPr>
            <p:spPr>
              <a:xfrm>
                <a:off x="185573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0" name="Rectangle 59"/>
              <p:cNvSpPr/>
              <p:nvPr/>
            </p:nvSpPr>
            <p:spPr>
              <a:xfrm>
                <a:off x="2244653"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1" name="Rectangle 60"/>
              <p:cNvSpPr/>
              <p:nvPr/>
            </p:nvSpPr>
            <p:spPr>
              <a:xfrm>
                <a:off x="2631989"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2" name="Rectangle 61"/>
              <p:cNvSpPr/>
              <p:nvPr/>
            </p:nvSpPr>
            <p:spPr>
              <a:xfrm>
                <a:off x="3020912"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3" name="Rectangle 62"/>
              <p:cNvSpPr/>
              <p:nvPr/>
            </p:nvSpPr>
            <p:spPr>
              <a:xfrm>
                <a:off x="3408248"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4" name="Rectangle 63"/>
              <p:cNvSpPr/>
              <p:nvPr/>
            </p:nvSpPr>
            <p:spPr>
              <a:xfrm>
                <a:off x="379558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5" name="Rectangle 64"/>
              <p:cNvSpPr/>
              <p:nvPr/>
            </p:nvSpPr>
            <p:spPr>
              <a:xfrm>
                <a:off x="4184506"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6" name="Rectangle 65"/>
              <p:cNvSpPr/>
              <p:nvPr/>
            </p:nvSpPr>
            <p:spPr>
              <a:xfrm>
                <a:off x="4571842"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7" name="Rectangle 66"/>
              <p:cNvSpPr/>
              <p:nvPr/>
            </p:nvSpPr>
            <p:spPr>
              <a:xfrm>
                <a:off x="4959177"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8" name="Rectangle 67"/>
              <p:cNvSpPr/>
              <p:nvPr/>
            </p:nvSpPr>
            <p:spPr>
              <a:xfrm>
                <a:off x="5348101"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69" name="Rectangle 68"/>
              <p:cNvSpPr/>
              <p:nvPr/>
            </p:nvSpPr>
            <p:spPr>
              <a:xfrm>
                <a:off x="5735437"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0" name="Rectangle 69"/>
              <p:cNvSpPr/>
              <p:nvPr/>
            </p:nvSpPr>
            <p:spPr>
              <a:xfrm>
                <a:off x="6124359" y="6552898"/>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1" name="Rectangle 70"/>
              <p:cNvSpPr/>
              <p:nvPr/>
            </p:nvSpPr>
            <p:spPr>
              <a:xfrm>
                <a:off x="6511695"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2" name="Rectangle 71"/>
              <p:cNvSpPr/>
              <p:nvPr/>
            </p:nvSpPr>
            <p:spPr>
              <a:xfrm>
                <a:off x="6899031"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3" name="Rectangle 72"/>
              <p:cNvSpPr/>
              <p:nvPr/>
            </p:nvSpPr>
            <p:spPr>
              <a:xfrm>
                <a:off x="7287954"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4" name="Rectangle 73"/>
              <p:cNvSpPr/>
              <p:nvPr/>
            </p:nvSpPr>
            <p:spPr>
              <a:xfrm>
                <a:off x="7675290"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5" name="Rectangle 74"/>
              <p:cNvSpPr/>
              <p:nvPr/>
            </p:nvSpPr>
            <p:spPr>
              <a:xfrm>
                <a:off x="8062625" y="6552898"/>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6" name="Rectangle 75"/>
              <p:cNvSpPr/>
              <p:nvPr/>
            </p:nvSpPr>
            <p:spPr>
              <a:xfrm>
                <a:off x="8451548"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7" name="Rectangle 76"/>
              <p:cNvSpPr/>
              <p:nvPr/>
            </p:nvSpPr>
            <p:spPr>
              <a:xfrm>
                <a:off x="8838884" y="6552898"/>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grpSp>
          <p:nvGrpSpPr>
            <p:cNvPr id="7" name="Group 8"/>
            <p:cNvGrpSpPr>
              <a:grpSpLocks/>
            </p:cNvGrpSpPr>
            <p:nvPr/>
          </p:nvGrpSpPr>
          <p:grpSpPr bwMode="auto">
            <a:xfrm>
              <a:off x="304800" y="6172200"/>
              <a:ext cx="8580120" cy="45720"/>
              <a:chOff x="304800" y="6553200"/>
              <a:chExt cx="8580120" cy="45720"/>
            </a:xfrm>
          </p:grpSpPr>
          <p:sp>
            <p:nvSpPr>
              <p:cNvPr id="32" name="Rectangle 31"/>
              <p:cNvSpPr/>
              <p:nvPr/>
            </p:nvSpPr>
            <p:spPr>
              <a:xfrm>
                <a:off x="304800"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3" name="Rectangle 32"/>
              <p:cNvSpPr/>
              <p:nvPr/>
            </p:nvSpPr>
            <p:spPr>
              <a:xfrm>
                <a:off x="69213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4" name="Rectangle 33"/>
              <p:cNvSpPr/>
              <p:nvPr/>
            </p:nvSpPr>
            <p:spPr>
              <a:xfrm>
                <a:off x="1081059"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5" name="Rectangle 34"/>
              <p:cNvSpPr/>
              <p:nvPr/>
            </p:nvSpPr>
            <p:spPr>
              <a:xfrm>
                <a:off x="146839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6" name="Rectangle 35"/>
              <p:cNvSpPr/>
              <p:nvPr/>
            </p:nvSpPr>
            <p:spPr>
              <a:xfrm>
                <a:off x="185573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7" name="Rectangle 36"/>
              <p:cNvSpPr/>
              <p:nvPr/>
            </p:nvSpPr>
            <p:spPr>
              <a:xfrm>
                <a:off x="2244653"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8" name="Rectangle 37"/>
              <p:cNvSpPr/>
              <p:nvPr/>
            </p:nvSpPr>
            <p:spPr>
              <a:xfrm>
                <a:off x="2631989"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9" name="Rectangle 38"/>
              <p:cNvSpPr/>
              <p:nvPr/>
            </p:nvSpPr>
            <p:spPr>
              <a:xfrm>
                <a:off x="3020912"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0" name="Rectangle 39"/>
              <p:cNvSpPr/>
              <p:nvPr/>
            </p:nvSpPr>
            <p:spPr>
              <a:xfrm>
                <a:off x="3408248"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1" name="Rectangle 40"/>
              <p:cNvSpPr/>
              <p:nvPr/>
            </p:nvSpPr>
            <p:spPr>
              <a:xfrm>
                <a:off x="379558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2" name="Rectangle 41"/>
              <p:cNvSpPr/>
              <p:nvPr/>
            </p:nvSpPr>
            <p:spPr>
              <a:xfrm>
                <a:off x="4184506"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3" name="Rectangle 42"/>
              <p:cNvSpPr/>
              <p:nvPr/>
            </p:nvSpPr>
            <p:spPr>
              <a:xfrm>
                <a:off x="4571842"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4" name="Rectangle 43"/>
              <p:cNvSpPr/>
              <p:nvPr/>
            </p:nvSpPr>
            <p:spPr>
              <a:xfrm>
                <a:off x="4959177"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5" name="Rectangle 44"/>
              <p:cNvSpPr/>
              <p:nvPr/>
            </p:nvSpPr>
            <p:spPr>
              <a:xfrm>
                <a:off x="5348101"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6" name="Rectangle 45"/>
              <p:cNvSpPr/>
              <p:nvPr/>
            </p:nvSpPr>
            <p:spPr>
              <a:xfrm>
                <a:off x="5735437"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7" name="Rectangle 46"/>
              <p:cNvSpPr/>
              <p:nvPr/>
            </p:nvSpPr>
            <p:spPr>
              <a:xfrm>
                <a:off x="6124359" y="6553036"/>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8" name="Rectangle 47"/>
              <p:cNvSpPr/>
              <p:nvPr/>
            </p:nvSpPr>
            <p:spPr>
              <a:xfrm>
                <a:off x="6511695"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49" name="Rectangle 48"/>
              <p:cNvSpPr/>
              <p:nvPr/>
            </p:nvSpPr>
            <p:spPr>
              <a:xfrm>
                <a:off x="6899031"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0" name="Rectangle 49"/>
              <p:cNvSpPr/>
              <p:nvPr/>
            </p:nvSpPr>
            <p:spPr>
              <a:xfrm>
                <a:off x="7287954"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1" name="Rectangle 50"/>
              <p:cNvSpPr/>
              <p:nvPr/>
            </p:nvSpPr>
            <p:spPr>
              <a:xfrm>
                <a:off x="7675290"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2" name="Rectangle 51"/>
              <p:cNvSpPr/>
              <p:nvPr/>
            </p:nvSpPr>
            <p:spPr>
              <a:xfrm>
                <a:off x="8062625" y="6553036"/>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3" name="Rectangle 52"/>
              <p:cNvSpPr/>
              <p:nvPr/>
            </p:nvSpPr>
            <p:spPr>
              <a:xfrm>
                <a:off x="8451548"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54" name="Rectangle 53"/>
              <p:cNvSpPr/>
              <p:nvPr/>
            </p:nvSpPr>
            <p:spPr>
              <a:xfrm>
                <a:off x="8838884" y="6553036"/>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grpSp>
          <p:nvGrpSpPr>
            <p:cNvPr id="8" name="Group 9"/>
            <p:cNvGrpSpPr>
              <a:grpSpLocks/>
            </p:cNvGrpSpPr>
            <p:nvPr/>
          </p:nvGrpSpPr>
          <p:grpSpPr bwMode="auto">
            <a:xfrm>
              <a:off x="304800" y="5715000"/>
              <a:ext cx="8580120" cy="45720"/>
              <a:chOff x="304800" y="6553200"/>
              <a:chExt cx="8580120" cy="45720"/>
            </a:xfrm>
          </p:grpSpPr>
          <p:sp>
            <p:nvSpPr>
              <p:cNvPr id="9" name="Rectangle 8"/>
              <p:cNvSpPr/>
              <p:nvPr/>
            </p:nvSpPr>
            <p:spPr>
              <a:xfrm>
                <a:off x="304800"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0" name="Rectangle 9"/>
              <p:cNvSpPr/>
              <p:nvPr/>
            </p:nvSpPr>
            <p:spPr>
              <a:xfrm>
                <a:off x="69213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1" name="Rectangle 10"/>
              <p:cNvSpPr/>
              <p:nvPr/>
            </p:nvSpPr>
            <p:spPr>
              <a:xfrm>
                <a:off x="1081059"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2" name="Rectangle 11"/>
              <p:cNvSpPr/>
              <p:nvPr/>
            </p:nvSpPr>
            <p:spPr>
              <a:xfrm>
                <a:off x="146839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3" name="Rectangle 12"/>
              <p:cNvSpPr/>
              <p:nvPr/>
            </p:nvSpPr>
            <p:spPr>
              <a:xfrm>
                <a:off x="185573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4" name="Rectangle 13"/>
              <p:cNvSpPr/>
              <p:nvPr/>
            </p:nvSpPr>
            <p:spPr>
              <a:xfrm>
                <a:off x="2244653"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5" name="Rectangle 14"/>
              <p:cNvSpPr/>
              <p:nvPr/>
            </p:nvSpPr>
            <p:spPr>
              <a:xfrm>
                <a:off x="2631989"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6" name="Rectangle 15"/>
              <p:cNvSpPr/>
              <p:nvPr/>
            </p:nvSpPr>
            <p:spPr>
              <a:xfrm>
                <a:off x="3020912"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7" name="Rectangle 16"/>
              <p:cNvSpPr/>
              <p:nvPr/>
            </p:nvSpPr>
            <p:spPr>
              <a:xfrm>
                <a:off x="3408248"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8" name="Rectangle 17"/>
              <p:cNvSpPr/>
              <p:nvPr/>
            </p:nvSpPr>
            <p:spPr>
              <a:xfrm>
                <a:off x="379558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9" name="Rectangle 18"/>
              <p:cNvSpPr/>
              <p:nvPr/>
            </p:nvSpPr>
            <p:spPr>
              <a:xfrm>
                <a:off x="4184506"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0" name="Rectangle 19"/>
              <p:cNvSpPr/>
              <p:nvPr/>
            </p:nvSpPr>
            <p:spPr>
              <a:xfrm>
                <a:off x="4571842"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1" name="Rectangle 20"/>
              <p:cNvSpPr/>
              <p:nvPr/>
            </p:nvSpPr>
            <p:spPr>
              <a:xfrm>
                <a:off x="4959177"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2" name="Rectangle 21"/>
              <p:cNvSpPr/>
              <p:nvPr/>
            </p:nvSpPr>
            <p:spPr>
              <a:xfrm>
                <a:off x="5348101"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3" name="Rectangle 22"/>
              <p:cNvSpPr/>
              <p:nvPr/>
            </p:nvSpPr>
            <p:spPr>
              <a:xfrm>
                <a:off x="5735437"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4" name="Rectangle 23"/>
              <p:cNvSpPr/>
              <p:nvPr/>
            </p:nvSpPr>
            <p:spPr>
              <a:xfrm>
                <a:off x="6124359" y="6553200"/>
                <a:ext cx="44448"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5" name="Rectangle 24"/>
              <p:cNvSpPr/>
              <p:nvPr/>
            </p:nvSpPr>
            <p:spPr>
              <a:xfrm>
                <a:off x="6511695"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6" name="Rectangle 25"/>
              <p:cNvSpPr/>
              <p:nvPr/>
            </p:nvSpPr>
            <p:spPr>
              <a:xfrm>
                <a:off x="6899031"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7" name="Rectangle 26"/>
              <p:cNvSpPr/>
              <p:nvPr/>
            </p:nvSpPr>
            <p:spPr>
              <a:xfrm>
                <a:off x="7287954"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8" name="Rectangle 27"/>
              <p:cNvSpPr/>
              <p:nvPr/>
            </p:nvSpPr>
            <p:spPr>
              <a:xfrm>
                <a:off x="7675290"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29" name="Rectangle 28"/>
              <p:cNvSpPr/>
              <p:nvPr/>
            </p:nvSpPr>
            <p:spPr>
              <a:xfrm>
                <a:off x="8062625" y="6553200"/>
                <a:ext cx="46035"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0" name="Rectangle 29"/>
              <p:cNvSpPr/>
              <p:nvPr/>
            </p:nvSpPr>
            <p:spPr>
              <a:xfrm>
                <a:off x="8451548"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31" name="Rectangle 30"/>
              <p:cNvSpPr/>
              <p:nvPr/>
            </p:nvSpPr>
            <p:spPr>
              <a:xfrm>
                <a:off x="8838884" y="6553200"/>
                <a:ext cx="46036" cy="46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grpSp>
      </p:grpSp>
      <p:pic>
        <p:nvPicPr>
          <p:cNvPr id="78" name="Picture 79" descr="UI New Logo Complet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09600"/>
            <a:ext cx="54102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3"/>
          <p:cNvSpPr>
            <a:spLocks noGrp="1" noChangeArrowheads="1"/>
          </p:cNvSpPr>
          <p:nvPr>
            <p:ph type="subTitle" idx="1"/>
          </p:nvPr>
        </p:nvSpPr>
        <p:spPr>
          <a:xfrm>
            <a:off x="762001" y="3886200"/>
            <a:ext cx="7620000" cy="1752600"/>
          </a:xfrm>
        </p:spPr>
        <p:txBody>
          <a:bodyPr/>
          <a:lstStyle>
            <a:lvl1pPr marL="0" indent="0" algn="ctr">
              <a:buFontTx/>
              <a:buNone/>
              <a:defRPr>
                <a:solidFill>
                  <a:srgbClr val="FFFFFF"/>
                </a:solidFill>
              </a:defRPr>
            </a:lvl1pPr>
          </a:lstStyle>
          <a:p>
            <a:r>
              <a:rPr lang="en-US"/>
              <a:t>Click to edit Master subtitle style</a:t>
            </a:r>
            <a:endParaRPr lang="en-US" dirty="0"/>
          </a:p>
        </p:txBody>
      </p:sp>
      <p:sp>
        <p:nvSpPr>
          <p:cNvPr id="81" name="Rectangle 2"/>
          <p:cNvSpPr>
            <a:spLocks noGrp="1" noChangeArrowheads="1"/>
          </p:cNvSpPr>
          <p:nvPr>
            <p:ph type="ctrTitle"/>
          </p:nvPr>
        </p:nvSpPr>
        <p:spPr>
          <a:xfrm>
            <a:off x="762000" y="1524000"/>
            <a:ext cx="7620000" cy="2133600"/>
          </a:xfrm>
        </p:spPr>
        <p:txBody>
          <a:bodyPr anchor="b"/>
          <a:lstStyle>
            <a:lvl1pPr algn="ctr">
              <a:lnSpc>
                <a:spcPct val="100000"/>
              </a:lnSpc>
              <a:defRPr sz="4400" b="0">
                <a:solidFill>
                  <a:schemeClr val="bg1"/>
                </a:solidFill>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20661952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itle blu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6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10" name="Rectangle 3"/>
          <p:cNvSpPr>
            <a:spLocks noGrp="1" noChangeArrowheads="1"/>
          </p:cNvSpPr>
          <p:nvPr>
            <p:ph type="subTitle" idx="1"/>
          </p:nvPr>
        </p:nvSpPr>
        <p:spPr>
          <a:xfrm>
            <a:off x="762001" y="3886200"/>
            <a:ext cx="7620000" cy="1752600"/>
          </a:xfrm>
        </p:spPr>
        <p:txBody>
          <a:bodyPr/>
          <a:lstStyle>
            <a:lvl1pPr marL="0" indent="0" algn="ctr">
              <a:lnSpc>
                <a:spcPct val="100000"/>
              </a:lnSpc>
              <a:buFontTx/>
              <a:buNone/>
              <a:defRPr>
                <a:solidFill>
                  <a:srgbClr val="FFFFFF"/>
                </a:solidFill>
              </a:defRPr>
            </a:lvl1pPr>
          </a:lstStyle>
          <a:p>
            <a:r>
              <a:rPr lang="en-US"/>
              <a:t>Click to edit Master subtitle style</a:t>
            </a:r>
            <a:endParaRPr lang="en-US" dirty="0"/>
          </a:p>
        </p:txBody>
      </p:sp>
      <p:sp>
        <p:nvSpPr>
          <p:cNvPr id="5" name="Rectangle 2"/>
          <p:cNvSpPr>
            <a:spLocks noGrp="1" noChangeArrowheads="1"/>
          </p:cNvSpPr>
          <p:nvPr>
            <p:ph type="ctrTitle"/>
          </p:nvPr>
        </p:nvSpPr>
        <p:spPr>
          <a:xfrm>
            <a:off x="762000" y="1524000"/>
            <a:ext cx="7620000" cy="2133600"/>
          </a:xfrm>
        </p:spPr>
        <p:txBody>
          <a:bodyPr anchor="b"/>
          <a:lstStyle>
            <a:lvl1pPr algn="ctr">
              <a:lnSpc>
                <a:spcPct val="100000"/>
              </a:lnSpc>
              <a:defRPr sz="4400" b="0">
                <a:solidFill>
                  <a:schemeClr val="bg1"/>
                </a:solidFill>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17326586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title black">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8" name="Rectangle 3"/>
          <p:cNvSpPr>
            <a:spLocks noGrp="1" noChangeArrowheads="1"/>
          </p:cNvSpPr>
          <p:nvPr>
            <p:ph type="subTitle" idx="1"/>
          </p:nvPr>
        </p:nvSpPr>
        <p:spPr>
          <a:xfrm>
            <a:off x="762001" y="3886200"/>
            <a:ext cx="7620000" cy="1752600"/>
          </a:xfrm>
        </p:spPr>
        <p:txBody>
          <a:bodyPr/>
          <a:lstStyle>
            <a:lvl1pPr marL="0" indent="0" algn="ctr">
              <a:lnSpc>
                <a:spcPct val="100000"/>
              </a:lnSpc>
              <a:buFontTx/>
              <a:buNone/>
              <a:defRPr>
                <a:solidFill>
                  <a:srgbClr val="FFFFFF"/>
                </a:solidFill>
              </a:defRPr>
            </a:lvl1pPr>
          </a:lstStyle>
          <a:p>
            <a:r>
              <a:rPr lang="en-US"/>
              <a:t>Click to edit Master subtitle style</a:t>
            </a:r>
            <a:endParaRPr lang="en-US" dirty="0"/>
          </a:p>
        </p:txBody>
      </p:sp>
      <p:sp>
        <p:nvSpPr>
          <p:cNvPr id="5" name="Rectangle 2"/>
          <p:cNvSpPr>
            <a:spLocks noGrp="1" noChangeArrowheads="1"/>
          </p:cNvSpPr>
          <p:nvPr>
            <p:ph type="ctrTitle"/>
          </p:nvPr>
        </p:nvSpPr>
        <p:spPr>
          <a:xfrm>
            <a:off x="762000" y="1524000"/>
            <a:ext cx="7620000" cy="2133600"/>
          </a:xfrm>
        </p:spPr>
        <p:txBody>
          <a:bodyPr anchor="b"/>
          <a:lstStyle>
            <a:lvl1pPr algn="ctr">
              <a:lnSpc>
                <a:spcPct val="100000"/>
              </a:lnSpc>
              <a:defRPr sz="4400" b="0">
                <a:solidFill>
                  <a:schemeClr val="bg1"/>
                </a:solidFill>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91517302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grey">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Lato Regular"/>
            </a:endParaRPr>
          </a:p>
        </p:txBody>
      </p:sp>
      <p:sp>
        <p:nvSpPr>
          <p:cNvPr id="7" name="Rectangle 3"/>
          <p:cNvSpPr>
            <a:spLocks noGrp="1" noChangeArrowheads="1"/>
          </p:cNvSpPr>
          <p:nvPr>
            <p:ph type="subTitle" idx="1"/>
          </p:nvPr>
        </p:nvSpPr>
        <p:spPr>
          <a:xfrm>
            <a:off x="762001" y="3886200"/>
            <a:ext cx="7620000" cy="1752600"/>
          </a:xfrm>
        </p:spPr>
        <p:txBody>
          <a:bodyPr/>
          <a:lstStyle>
            <a:lvl1pPr marL="0" indent="0" algn="ctr">
              <a:buFontTx/>
              <a:buNone/>
              <a:defRPr>
                <a:solidFill>
                  <a:srgbClr val="FFFFFF"/>
                </a:solidFill>
              </a:defRPr>
            </a:lvl1pPr>
          </a:lstStyle>
          <a:p>
            <a:r>
              <a:rPr lang="en-US"/>
              <a:t>Click to edit Master subtitle style</a:t>
            </a:r>
            <a:endParaRPr lang="en-US" dirty="0"/>
          </a:p>
        </p:txBody>
      </p:sp>
      <p:sp>
        <p:nvSpPr>
          <p:cNvPr id="5" name="Rectangle 2"/>
          <p:cNvSpPr>
            <a:spLocks noGrp="1" noChangeArrowheads="1"/>
          </p:cNvSpPr>
          <p:nvPr>
            <p:ph type="ctrTitle"/>
          </p:nvPr>
        </p:nvSpPr>
        <p:spPr>
          <a:xfrm>
            <a:off x="762000" y="1524000"/>
            <a:ext cx="7620000" cy="2133600"/>
          </a:xfrm>
        </p:spPr>
        <p:txBody>
          <a:bodyPr anchor="b"/>
          <a:lstStyle>
            <a:lvl1pPr algn="ctr">
              <a:lnSpc>
                <a:spcPct val="100000"/>
              </a:lnSpc>
              <a:defRPr sz="4400" b="0">
                <a:solidFill>
                  <a:schemeClr val="bg1"/>
                </a:solidFill>
                <a:latin typeface="Lato Regular"/>
                <a:cs typeface="Lato Regular"/>
              </a:defRPr>
            </a:lvl1pPr>
          </a:lstStyle>
          <a:p>
            <a:r>
              <a:rPr lang="en-US"/>
              <a:t>Click to edit Master title style</a:t>
            </a:r>
            <a:endParaRPr lang="en-US" dirty="0"/>
          </a:p>
        </p:txBody>
      </p:sp>
    </p:spTree>
    <p:extLst>
      <p:ext uri="{BB962C8B-B14F-4D97-AF65-F5344CB8AC3E}">
        <p14:creationId xmlns:p14="http://schemas.microsoft.com/office/powerpoint/2010/main" val="103506732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6425" cy="568325"/>
          </a:xfrm>
        </p:spPr>
        <p:txBody>
          <a:bodyPr/>
          <a:lstStyle>
            <a:lvl1pPr>
              <a:defRPr sz="3600">
                <a:latin typeface="Lato Regular"/>
                <a:cs typeface="Lato Regular"/>
              </a:defRPr>
            </a:lvl1pPr>
          </a:lstStyle>
          <a:p>
            <a:r>
              <a:rPr lang="en-US"/>
              <a:t>Click to edit Master title style</a:t>
            </a:r>
            <a:endParaRPr lang="en-US" dirty="0"/>
          </a:p>
        </p:txBody>
      </p:sp>
      <p:sp>
        <p:nvSpPr>
          <p:cNvPr id="3" name="Content Placeholder 2"/>
          <p:cNvSpPr>
            <a:spLocks noGrp="1"/>
          </p:cNvSpPr>
          <p:nvPr>
            <p:ph idx="1"/>
          </p:nvPr>
        </p:nvSpPr>
        <p:spPr>
          <a:xfrm>
            <a:off x="455613" y="1219200"/>
            <a:ext cx="7910512" cy="4273550"/>
          </a:xfrm>
        </p:spPr>
        <p:txBody>
          <a:bodyPr/>
          <a:lstStyle>
            <a:lvl1pPr>
              <a:defRPr sz="1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380552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838200"/>
            <a:ext cx="82264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55613" y="1784350"/>
            <a:ext cx="7910512"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p>
            <a:pPr lvl="0"/>
            <a:r>
              <a:rPr lang="en-US" altLang="x-none"/>
              <a:t>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3" name="Rectangle 2"/>
          <p:cNvSpPr/>
          <p:nvPr/>
        </p:nvSpPr>
        <p:spPr>
          <a:xfrm>
            <a:off x="0" y="0"/>
            <a:ext cx="9144000" cy="76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chemeClr val="tx2">
                  <a:lumMod val="60000"/>
                  <a:lumOff val="40000"/>
                </a:schemeClr>
              </a:solidFill>
              <a:latin typeface="Lato Regular"/>
              <a:cs typeface="Lato Regular"/>
            </a:endParaRPr>
          </a:p>
        </p:txBody>
      </p:sp>
      <p:pic>
        <p:nvPicPr>
          <p:cNvPr id="1029" name="Picture 3" descr="UI New Logo String for PPT.png"/>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52400" y="6629400"/>
            <a:ext cx="41148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35" r:id="rId9"/>
    <p:sldLayoutId id="2147483836" r:id="rId10"/>
    <p:sldLayoutId id="2147483852" r:id="rId11"/>
    <p:sldLayoutId id="2147483837" r:id="rId12"/>
    <p:sldLayoutId id="2147483853" r:id="rId13"/>
    <p:sldLayoutId id="2147483854" r:id="rId14"/>
    <p:sldLayoutId id="2147483855" r:id="rId15"/>
    <p:sldLayoutId id="2147483838" r:id="rId16"/>
    <p:sldLayoutId id="2147483839" r:id="rId17"/>
    <p:sldLayoutId id="2147483840" r:id="rId18"/>
    <p:sldLayoutId id="2147483841" r:id="rId19"/>
    <p:sldLayoutId id="2147483842" r:id="rId20"/>
    <p:sldLayoutId id="2147483843" r:id="rId21"/>
    <p:sldLayoutId id="2147483872" r:id="rId22"/>
  </p:sldLayoutIdLst>
  <p:transition/>
  <p:hf hdr="0" ftr="0"/>
  <p:txStyles>
    <p:titleStyle>
      <a:lvl1pPr algn="l" rtl="0" eaLnBrk="1" fontAlgn="base" hangingPunct="1">
        <a:spcBef>
          <a:spcPct val="0"/>
        </a:spcBef>
        <a:spcAft>
          <a:spcPct val="0"/>
        </a:spcAft>
        <a:defRPr sz="3200" kern="1200" spc="-40">
          <a:solidFill>
            <a:schemeClr val="tx1"/>
          </a:solidFill>
          <a:latin typeface="Lato Black"/>
          <a:ea typeface="MS PGothic" pitchFamily="34" charset="-128"/>
          <a:cs typeface="Lato Black"/>
        </a:defRPr>
      </a:lvl1pPr>
      <a:lvl2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2pPr>
      <a:lvl3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3pPr>
      <a:lvl4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4pPr>
      <a:lvl5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5pPr>
      <a:lvl6pPr marL="457200" algn="l" rtl="0" eaLnBrk="1" fontAlgn="base" hangingPunct="1">
        <a:lnSpc>
          <a:spcPct val="75000"/>
        </a:lnSpc>
        <a:spcBef>
          <a:spcPct val="0"/>
        </a:spcBef>
        <a:spcAft>
          <a:spcPct val="0"/>
        </a:spcAft>
        <a:defRPr sz="3200">
          <a:solidFill>
            <a:srgbClr val="FF0000"/>
          </a:solidFill>
          <a:latin typeface="Arial Black" pitchFamily="34" charset="0"/>
        </a:defRPr>
      </a:lvl6pPr>
      <a:lvl7pPr marL="914400" algn="l" rtl="0" eaLnBrk="1" fontAlgn="base" hangingPunct="1">
        <a:lnSpc>
          <a:spcPct val="75000"/>
        </a:lnSpc>
        <a:spcBef>
          <a:spcPct val="0"/>
        </a:spcBef>
        <a:spcAft>
          <a:spcPct val="0"/>
        </a:spcAft>
        <a:defRPr sz="3200">
          <a:solidFill>
            <a:srgbClr val="FF0000"/>
          </a:solidFill>
          <a:latin typeface="Arial Black" pitchFamily="34" charset="0"/>
        </a:defRPr>
      </a:lvl7pPr>
      <a:lvl8pPr marL="1371600" algn="l" rtl="0" eaLnBrk="1" fontAlgn="base" hangingPunct="1">
        <a:lnSpc>
          <a:spcPct val="75000"/>
        </a:lnSpc>
        <a:spcBef>
          <a:spcPct val="0"/>
        </a:spcBef>
        <a:spcAft>
          <a:spcPct val="0"/>
        </a:spcAft>
        <a:defRPr sz="3200">
          <a:solidFill>
            <a:srgbClr val="FF0000"/>
          </a:solidFill>
          <a:latin typeface="Arial Black" pitchFamily="34" charset="0"/>
        </a:defRPr>
      </a:lvl8pPr>
      <a:lvl9pPr marL="1828800" algn="l" rtl="0" eaLnBrk="1" fontAlgn="base" hangingPunct="1">
        <a:lnSpc>
          <a:spcPct val="75000"/>
        </a:lnSpc>
        <a:spcBef>
          <a:spcPct val="0"/>
        </a:spcBef>
        <a:spcAft>
          <a:spcPct val="0"/>
        </a:spcAft>
        <a:defRPr sz="3200">
          <a:solidFill>
            <a:srgbClr val="FF0000"/>
          </a:solidFill>
          <a:latin typeface="Arial Black" pitchFamily="34" charset="0"/>
        </a:defRPr>
      </a:lvl9pPr>
    </p:titleStyle>
    <p:bodyStyle>
      <a:lvl1pPr marL="342900" indent="-685800" algn="l" rtl="0" eaLnBrk="1" fontAlgn="base" hangingPunct="1">
        <a:lnSpc>
          <a:spcPts val="2700"/>
        </a:lnSpc>
        <a:spcBef>
          <a:spcPct val="20000"/>
        </a:spcBef>
        <a:spcAft>
          <a:spcPct val="0"/>
        </a:spcAft>
        <a:defRPr sz="2000">
          <a:solidFill>
            <a:srgbClr val="000000"/>
          </a:solidFill>
          <a:latin typeface="Lato Regular"/>
          <a:ea typeface="MS PGothic" pitchFamily="34" charset="-128"/>
          <a:cs typeface="Lato Regular"/>
        </a:defRPr>
      </a:lvl1pPr>
      <a:lvl2pPr marL="465138" indent="-190500" algn="l" rtl="0" eaLnBrk="1" fontAlgn="base" hangingPunct="1">
        <a:lnSpc>
          <a:spcPts val="2125"/>
        </a:lnSpc>
        <a:spcBef>
          <a:spcPts val="988"/>
        </a:spcBef>
        <a:spcAft>
          <a:spcPts val="1200"/>
        </a:spcAft>
        <a:buClr>
          <a:schemeClr val="tx2"/>
        </a:buClr>
        <a:buFont typeface="Wingdings" charset="2"/>
        <a:buChar char="§"/>
        <a:defRPr sz="1600">
          <a:solidFill>
            <a:schemeClr val="tx1"/>
          </a:solidFill>
          <a:latin typeface="Lato Regular"/>
          <a:ea typeface="MS PGothic" pitchFamily="34" charset="-128"/>
          <a:cs typeface="Lato Regular"/>
        </a:defRPr>
      </a:lvl2pPr>
      <a:lvl3pPr marL="885825" indent="-136525" algn="l" rtl="0" eaLnBrk="1" fontAlgn="base" hangingPunct="1">
        <a:lnSpc>
          <a:spcPct val="85000"/>
        </a:lnSpc>
        <a:spcBef>
          <a:spcPts val="600"/>
        </a:spcBef>
        <a:spcAft>
          <a:spcPct val="0"/>
        </a:spcAft>
        <a:buClr>
          <a:schemeClr val="tx2"/>
        </a:buClr>
        <a:buFont typeface="Wingdings" charset="2"/>
        <a:buChar char="§"/>
        <a:defRPr sz="1600">
          <a:solidFill>
            <a:schemeClr val="tx1"/>
          </a:solidFill>
          <a:latin typeface="Lato Regular"/>
          <a:ea typeface="MS PGothic" pitchFamily="34" charset="-128"/>
          <a:cs typeface="Lato Regular"/>
        </a:defRPr>
      </a:lvl3pPr>
      <a:lvl4pPr marL="1141413" indent="-209550" algn="l" rtl="0" eaLnBrk="1" fontAlgn="base" hangingPunct="1">
        <a:lnSpc>
          <a:spcPct val="85000"/>
        </a:lnSpc>
        <a:spcBef>
          <a:spcPts val="600"/>
        </a:spcBef>
        <a:spcAft>
          <a:spcPct val="0"/>
        </a:spcAft>
        <a:buClr>
          <a:schemeClr val="tx2"/>
        </a:buClr>
        <a:buFont typeface="Wingdings" charset="2"/>
        <a:buChar char="§"/>
        <a:defRPr sz="1400">
          <a:solidFill>
            <a:schemeClr val="tx1"/>
          </a:solidFill>
          <a:latin typeface="Lato Regular"/>
          <a:ea typeface="MS PGothic" pitchFamily="34" charset="-128"/>
          <a:cs typeface="Lato Regular"/>
        </a:defRPr>
      </a:lvl4pPr>
      <a:lvl5pPr marL="1370013" indent="-171450" algn="l" rtl="0" eaLnBrk="1" fontAlgn="base" hangingPunct="1">
        <a:lnSpc>
          <a:spcPct val="85000"/>
        </a:lnSpc>
        <a:spcBef>
          <a:spcPct val="20000"/>
        </a:spcBef>
        <a:spcAft>
          <a:spcPct val="0"/>
        </a:spcAft>
        <a:buClr>
          <a:schemeClr val="tx2"/>
        </a:buClr>
        <a:buFont typeface="Wingdings" charset="2"/>
        <a:buChar char="§"/>
        <a:defRPr sz="1400">
          <a:solidFill>
            <a:schemeClr val="tx1"/>
          </a:solidFill>
          <a:latin typeface="Lato Regular"/>
          <a:ea typeface="MS PGothic" pitchFamily="34" charset="-128"/>
          <a:cs typeface="Lato Regular"/>
        </a:defRPr>
      </a:lvl5pPr>
      <a:lvl6pPr marL="2514600" indent="-228600" algn="l" rtl="0" eaLnBrk="1" fontAlgn="base" hangingPunct="1">
        <a:lnSpc>
          <a:spcPct val="85000"/>
        </a:lnSpc>
        <a:spcBef>
          <a:spcPct val="20000"/>
        </a:spcBef>
        <a:spcAft>
          <a:spcPct val="0"/>
        </a:spcAft>
        <a:buChar char="»"/>
        <a:defRPr sz="2000">
          <a:solidFill>
            <a:schemeClr val="tx1"/>
          </a:solidFill>
          <a:latin typeface="+mn-lt"/>
          <a:ea typeface="+mn-ea"/>
        </a:defRPr>
      </a:lvl6pPr>
      <a:lvl7pPr marL="2971800" indent="-228600" algn="l" rtl="0" eaLnBrk="1" fontAlgn="base" hangingPunct="1">
        <a:lnSpc>
          <a:spcPct val="85000"/>
        </a:lnSpc>
        <a:spcBef>
          <a:spcPct val="20000"/>
        </a:spcBef>
        <a:spcAft>
          <a:spcPct val="0"/>
        </a:spcAft>
        <a:buChar char="»"/>
        <a:defRPr sz="2000">
          <a:solidFill>
            <a:schemeClr val="tx1"/>
          </a:solidFill>
          <a:latin typeface="+mn-lt"/>
          <a:ea typeface="+mn-ea"/>
        </a:defRPr>
      </a:lvl7pPr>
      <a:lvl8pPr marL="3429000" indent="-228600" algn="l" rtl="0" eaLnBrk="1" fontAlgn="base" hangingPunct="1">
        <a:lnSpc>
          <a:spcPct val="85000"/>
        </a:lnSpc>
        <a:spcBef>
          <a:spcPct val="20000"/>
        </a:spcBef>
        <a:spcAft>
          <a:spcPct val="0"/>
        </a:spcAft>
        <a:buChar char="»"/>
        <a:defRPr sz="2000">
          <a:solidFill>
            <a:schemeClr val="tx1"/>
          </a:solidFill>
          <a:latin typeface="+mn-lt"/>
          <a:ea typeface="+mn-ea"/>
        </a:defRPr>
      </a:lvl8pPr>
      <a:lvl9pPr marL="3886200" indent="-228600" algn="l" rtl="0" eaLnBrk="1" fontAlgn="base" hangingPunct="1">
        <a:lnSpc>
          <a:spcPct val="85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6.jp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tmp"/><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tmp"/><Relationship Id="rId4" Type="http://schemas.openxmlformats.org/officeDocument/2006/relationships/image" Target="../media/image18.tmp"/><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40.svg"/><Relationship Id="rId5" Type="http://schemas.openxmlformats.org/officeDocument/2006/relationships/diagramQuickStyle" Target="../diagrams/quickStyle1.xml"/><Relationship Id="rId10" Type="http://schemas.openxmlformats.org/officeDocument/2006/relationships/image" Target="../media/image39.png"/><Relationship Id="rId4" Type="http://schemas.openxmlformats.org/officeDocument/2006/relationships/diagramLayout" Target="../diagrams/layout1.xml"/><Relationship Id="rId9" Type="http://schemas.openxmlformats.org/officeDocument/2006/relationships/image" Target="../media/image3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3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68.pn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8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hyperlink" Target="https://www.flickr.com/photos/internetarchivebookimages/14578835120/in/photolist-odhkLd-osKLwd-odhRzj-F3VZQs-odhxBf-odhuk6-odiad5-ouMrFv-osKNMA-ouKCSj-72ETwh-ov2ziB-odhkSL-odi4hN-ouMb9Z-ouzACb-8i5nEK-ouKBGU-FcnwJH-ow78LK-odhqyu-osKddA-7bSrT4-odhS3z-osKp3G-dXZ8B8-73xiei-osKwDd-wNVCHs-osKAjQ-oeQHJF-odgp2v-ownTKY-odhjKW-odhTnD-ouzD4y-21UiPvS-osKMmE-5nRRNf-ouzhzh-odhPUA-odiGfp-oditsk-fh6eSv-odiJm8-GYn8Xo-owxxFR-zXEQqJ-oup9ro-GYnbsU"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sv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 Id="rId14" Type="http://schemas.openxmlformats.org/officeDocument/2006/relationships/image" Target="../media/image106.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hyperlink" Target="https://civic-switchboard.github.io/updates/post_4" TargetMode="External"/><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hyperlink" Target="https://civic-switchboard.github.io/updates/post_11" TargetMode="External"/><Relationship Id="rId5" Type="http://schemas.openxmlformats.org/officeDocument/2006/relationships/hyperlink" Target="https://civic-switchboard.gitbook.io/guide/understanding/measuring-health-and-capacity" TargetMode="External"/><Relationship Id="rId4" Type="http://schemas.openxmlformats.org/officeDocument/2006/relationships/hyperlink" Target="https://civic-switchboard.gitbook.io/guide/understanding/mapping-your-ecosystem"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urbn.is/2vnQEEW." TargetMode="External"/><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hyperlink" Target="mailto:CPMTechnicalAssistance@urban.org"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E654BAC4-CC58-4C5D-8566-ADB14708F09F}"/>
              </a:ext>
            </a:extLst>
          </p:cNvPr>
          <p:cNvSpPr txBox="1">
            <a:spLocks/>
          </p:cNvSpPr>
          <p:nvPr/>
        </p:nvSpPr>
        <p:spPr bwMode="auto">
          <a:xfrm>
            <a:off x="915732" y="1447800"/>
            <a:ext cx="731254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lnSpc>
                <a:spcPct val="100000"/>
              </a:lnSpc>
              <a:spcBef>
                <a:spcPct val="0"/>
              </a:spcBef>
              <a:spcAft>
                <a:spcPct val="0"/>
              </a:spcAft>
              <a:defRPr sz="4400" b="0" kern="1200" spc="-40">
                <a:solidFill>
                  <a:schemeClr val="tx2"/>
                </a:solidFill>
                <a:latin typeface="Lato Regular"/>
                <a:ea typeface="MS PGothic" pitchFamily="34" charset="-128"/>
                <a:cs typeface="Lato Regular"/>
              </a:defRPr>
            </a:lvl1pPr>
            <a:lvl2pPr algn="l" rtl="0" eaLnBrk="0" fontAlgn="base" hangingPunct="0">
              <a:spcBef>
                <a:spcPct val="0"/>
              </a:spcBef>
              <a:spcAft>
                <a:spcPct val="0"/>
              </a:spcAft>
              <a:defRPr sz="3200">
                <a:solidFill>
                  <a:schemeClr val="tx1"/>
                </a:solidFill>
                <a:latin typeface="Lato Black" charset="0"/>
                <a:ea typeface="MS PGothic" pitchFamily="34" charset="-128"/>
                <a:cs typeface="Lato Black" charset="0"/>
              </a:defRPr>
            </a:lvl2pPr>
            <a:lvl3pPr algn="l" rtl="0" eaLnBrk="0" fontAlgn="base" hangingPunct="0">
              <a:spcBef>
                <a:spcPct val="0"/>
              </a:spcBef>
              <a:spcAft>
                <a:spcPct val="0"/>
              </a:spcAft>
              <a:defRPr sz="3200">
                <a:solidFill>
                  <a:schemeClr val="tx1"/>
                </a:solidFill>
                <a:latin typeface="Lato Black" charset="0"/>
                <a:ea typeface="MS PGothic" pitchFamily="34" charset="-128"/>
                <a:cs typeface="Lato Black" charset="0"/>
              </a:defRPr>
            </a:lvl3pPr>
            <a:lvl4pPr algn="l" rtl="0" eaLnBrk="0" fontAlgn="base" hangingPunct="0">
              <a:spcBef>
                <a:spcPct val="0"/>
              </a:spcBef>
              <a:spcAft>
                <a:spcPct val="0"/>
              </a:spcAft>
              <a:defRPr sz="3200">
                <a:solidFill>
                  <a:schemeClr val="tx1"/>
                </a:solidFill>
                <a:latin typeface="Lato Black" charset="0"/>
                <a:ea typeface="MS PGothic" pitchFamily="34" charset="-128"/>
                <a:cs typeface="Lato Black" charset="0"/>
              </a:defRPr>
            </a:lvl4pPr>
            <a:lvl5pPr algn="l" rtl="0" eaLnBrk="0" fontAlgn="base" hangingPunct="0">
              <a:spcBef>
                <a:spcPct val="0"/>
              </a:spcBef>
              <a:spcAft>
                <a:spcPct val="0"/>
              </a:spcAft>
              <a:defRPr sz="3200">
                <a:solidFill>
                  <a:schemeClr val="tx1"/>
                </a:solidFill>
                <a:latin typeface="Lato Black" charset="0"/>
                <a:ea typeface="MS PGothic" pitchFamily="34" charset="-128"/>
                <a:cs typeface="Lato Black" charset="0"/>
              </a:defRPr>
            </a:lvl5pPr>
            <a:lvl6pPr marL="457200" algn="l" rtl="0" fontAlgn="base">
              <a:lnSpc>
                <a:spcPct val="75000"/>
              </a:lnSpc>
              <a:spcBef>
                <a:spcPct val="0"/>
              </a:spcBef>
              <a:spcAft>
                <a:spcPct val="0"/>
              </a:spcAft>
              <a:defRPr sz="3200">
                <a:solidFill>
                  <a:srgbClr val="FF0000"/>
                </a:solidFill>
                <a:latin typeface="Arial Black" pitchFamily="34" charset="0"/>
              </a:defRPr>
            </a:lvl6pPr>
            <a:lvl7pPr marL="914400" algn="l" rtl="0" fontAlgn="base">
              <a:lnSpc>
                <a:spcPct val="75000"/>
              </a:lnSpc>
              <a:spcBef>
                <a:spcPct val="0"/>
              </a:spcBef>
              <a:spcAft>
                <a:spcPct val="0"/>
              </a:spcAft>
              <a:defRPr sz="3200">
                <a:solidFill>
                  <a:srgbClr val="FF0000"/>
                </a:solidFill>
                <a:latin typeface="Arial Black" pitchFamily="34" charset="0"/>
              </a:defRPr>
            </a:lvl7pPr>
            <a:lvl8pPr marL="1371600" algn="l" rtl="0" fontAlgn="base">
              <a:lnSpc>
                <a:spcPct val="75000"/>
              </a:lnSpc>
              <a:spcBef>
                <a:spcPct val="0"/>
              </a:spcBef>
              <a:spcAft>
                <a:spcPct val="0"/>
              </a:spcAft>
              <a:defRPr sz="3200">
                <a:solidFill>
                  <a:srgbClr val="FF0000"/>
                </a:solidFill>
                <a:latin typeface="Arial Black" pitchFamily="34" charset="0"/>
              </a:defRPr>
            </a:lvl8pPr>
            <a:lvl9pPr marL="1828800" algn="l" rtl="0" fontAlgn="base">
              <a:lnSpc>
                <a:spcPct val="75000"/>
              </a:lnSpc>
              <a:spcBef>
                <a:spcPct val="0"/>
              </a:spcBef>
              <a:spcAft>
                <a:spcPct val="0"/>
              </a:spcAft>
              <a:defRPr sz="3200">
                <a:solidFill>
                  <a:srgbClr val="FF0000"/>
                </a:solidFill>
                <a:latin typeface="Arial Black" pitchFamily="34" charset="0"/>
              </a:defRPr>
            </a:lvl9pPr>
          </a:lstStyle>
          <a:p>
            <a:pPr>
              <a:defRPr/>
            </a:pPr>
            <a:r>
              <a:rPr lang="en-US" sz="4500" i="1" dirty="0">
                <a:latin typeface="Lato Black" panose="020F0A02020204030203" pitchFamily="34" charset="0"/>
                <a:ea typeface="ＭＳ Ｐゴシック" charset="0"/>
              </a:rPr>
              <a:t>Ecosystem Mapping:</a:t>
            </a:r>
          </a:p>
          <a:p>
            <a:pPr>
              <a:defRPr/>
            </a:pPr>
            <a:r>
              <a:rPr lang="en-US" sz="2400" i="1" dirty="0">
                <a:latin typeface="Lato Black" panose="020F0A02020204030203" pitchFamily="34" charset="0"/>
                <a:ea typeface="ＭＳ Ｐゴシック" charset="0"/>
              </a:rPr>
              <a:t>Visualizing Connections in Local Communities to Strengthen Collaboration</a:t>
            </a:r>
          </a:p>
        </p:txBody>
      </p:sp>
      <p:sp>
        <p:nvSpPr>
          <p:cNvPr id="13" name="TextBox 12">
            <a:extLst>
              <a:ext uri="{FF2B5EF4-FFF2-40B4-BE49-F238E27FC236}">
                <a16:creationId xmlns:a16="http://schemas.microsoft.com/office/drawing/2014/main" id="{6E55FD6F-6862-48D5-B35E-ECC0F4DC37F0}"/>
              </a:ext>
            </a:extLst>
          </p:cNvPr>
          <p:cNvSpPr txBox="1"/>
          <p:nvPr/>
        </p:nvSpPr>
        <p:spPr>
          <a:xfrm>
            <a:off x="2413977" y="3048003"/>
            <a:ext cx="4316053" cy="738664"/>
          </a:xfrm>
          <a:prstGeom prst="rect">
            <a:avLst/>
          </a:prstGeom>
          <a:noFill/>
        </p:spPr>
        <p:txBody>
          <a:bodyPr wrap="square" rtlCol="0">
            <a:spAutoFit/>
          </a:bodyPr>
          <a:lstStyle/>
          <a:p>
            <a:pPr algn="ctr" fontAlgn="base">
              <a:spcBef>
                <a:spcPct val="0"/>
              </a:spcBef>
              <a:spcAft>
                <a:spcPct val="0"/>
              </a:spcAft>
            </a:pPr>
            <a:r>
              <a:rPr lang="en-US" sz="2100" dirty="0">
                <a:solidFill>
                  <a:srgbClr val="FF0000"/>
                </a:solidFill>
                <a:latin typeface="Lato Black" panose="020F0A02020204030203" pitchFamily="34" charset="0"/>
                <a:ea typeface="MS PGothic" charset="0"/>
                <a:cs typeface="MS PGothic" charset="0"/>
              </a:rPr>
              <a:t>Thank you for joining us!</a:t>
            </a:r>
          </a:p>
          <a:p>
            <a:pPr algn="ctr" fontAlgn="base">
              <a:spcBef>
                <a:spcPct val="0"/>
              </a:spcBef>
              <a:spcAft>
                <a:spcPct val="0"/>
              </a:spcAft>
            </a:pPr>
            <a:r>
              <a:rPr lang="en-US" sz="2100" dirty="0">
                <a:solidFill>
                  <a:srgbClr val="FF0000"/>
                </a:solidFill>
                <a:latin typeface="Lato Black" panose="020F0A02020204030203" pitchFamily="34" charset="0"/>
                <a:ea typeface="MS PGothic" charset="0"/>
                <a:cs typeface="MS PGothic" charset="0"/>
              </a:rPr>
              <a:t>We will get started shortly!</a:t>
            </a:r>
          </a:p>
        </p:txBody>
      </p:sp>
      <p:sp>
        <p:nvSpPr>
          <p:cNvPr id="14" name="TextBox 13">
            <a:extLst>
              <a:ext uri="{FF2B5EF4-FFF2-40B4-BE49-F238E27FC236}">
                <a16:creationId xmlns:a16="http://schemas.microsoft.com/office/drawing/2014/main" id="{B5F45230-AE8B-48BE-BDBA-DB82D588785C}"/>
              </a:ext>
            </a:extLst>
          </p:cNvPr>
          <p:cNvSpPr txBox="1"/>
          <p:nvPr/>
        </p:nvSpPr>
        <p:spPr>
          <a:xfrm>
            <a:off x="2257425" y="4082780"/>
            <a:ext cx="4629150" cy="1938992"/>
          </a:xfrm>
          <a:prstGeom prst="rect">
            <a:avLst/>
          </a:prstGeom>
          <a:noFill/>
        </p:spPr>
        <p:txBody>
          <a:bodyPr wrap="square" rtlCol="0">
            <a:spAutoFit/>
          </a:bodyPr>
          <a:lstStyle/>
          <a:p>
            <a:pPr fontAlgn="base">
              <a:spcBef>
                <a:spcPct val="0"/>
              </a:spcBef>
              <a:spcAft>
                <a:spcPct val="0"/>
              </a:spcAft>
            </a:pPr>
            <a:r>
              <a:rPr lang="en-US" i="1" dirty="0">
                <a:solidFill>
                  <a:srgbClr val="CECFCE">
                    <a:lumMod val="25000"/>
                  </a:srgbClr>
                </a:solidFill>
                <a:latin typeface="Lato" panose="020F0502020204030203" pitchFamily="34" charset="0"/>
                <a:ea typeface="MS PGothic" charset="0"/>
                <a:cs typeface="MS PGothic" charset="0"/>
              </a:rPr>
              <a:t>*For the best webinar experience:</a:t>
            </a:r>
          </a:p>
          <a:p>
            <a:pPr marL="600045" lvl="1" indent="-257162" fontAlgn="base">
              <a:spcBef>
                <a:spcPct val="0"/>
              </a:spcBef>
              <a:spcAft>
                <a:spcPct val="0"/>
              </a:spcAft>
              <a:buFont typeface="Arial" panose="020B0604020202020204" pitchFamily="34" charset="0"/>
              <a:buChar char="•"/>
            </a:pPr>
            <a:r>
              <a:rPr lang="en-US" dirty="0">
                <a:solidFill>
                  <a:srgbClr val="CECFCE">
                    <a:lumMod val="25000"/>
                  </a:srgbClr>
                </a:solidFill>
                <a:latin typeface="Lato" panose="020F0502020204030203" pitchFamily="34" charset="0"/>
                <a:ea typeface="MS PGothic" charset="0"/>
                <a:cs typeface="MS PGothic" charset="0"/>
              </a:rPr>
              <a:t>Listen by dialing in via landline phone</a:t>
            </a:r>
          </a:p>
          <a:p>
            <a:pPr marL="600045" lvl="1" indent="-257162" fontAlgn="base">
              <a:spcBef>
                <a:spcPct val="0"/>
              </a:spcBef>
              <a:spcAft>
                <a:spcPct val="0"/>
              </a:spcAft>
              <a:buFont typeface="Arial" panose="020B0604020202020204" pitchFamily="34" charset="0"/>
              <a:buChar char="•"/>
            </a:pPr>
            <a:r>
              <a:rPr lang="en-US" dirty="0">
                <a:solidFill>
                  <a:srgbClr val="CECFCE">
                    <a:lumMod val="25000"/>
                  </a:srgbClr>
                </a:solidFill>
                <a:latin typeface="Lato" panose="020F0502020204030203" pitchFamily="34" charset="0"/>
                <a:ea typeface="MS PGothic" charset="0"/>
                <a:cs typeface="MS PGothic" charset="0"/>
              </a:rPr>
              <a:t>Watch webinar on computer screen</a:t>
            </a:r>
          </a:p>
        </p:txBody>
      </p:sp>
    </p:spTree>
    <p:extLst>
      <p:ext uri="{BB962C8B-B14F-4D97-AF65-F5344CB8AC3E}">
        <p14:creationId xmlns:p14="http://schemas.microsoft.com/office/powerpoint/2010/main" val="383291967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276A-EDCF-4C55-9EC4-6559E5F0ED3C}"/>
              </a:ext>
            </a:extLst>
          </p:cNvPr>
          <p:cNvSpPr>
            <a:spLocks noGrp="1"/>
          </p:cNvSpPr>
          <p:nvPr>
            <p:ph type="title"/>
          </p:nvPr>
        </p:nvSpPr>
        <p:spPr/>
        <p:txBody>
          <a:bodyPr/>
          <a:lstStyle/>
          <a:p>
            <a:r>
              <a:rPr lang="en-US" dirty="0">
                <a:solidFill>
                  <a:srgbClr val="494546"/>
                </a:solidFill>
                <a:latin typeface="Lato Black" panose="020F0A02020204030203" pitchFamily="34" charset="0"/>
              </a:rPr>
              <a:t>Local Partners</a:t>
            </a:r>
            <a:r>
              <a:rPr lang="en-US" sz="1600" dirty="0">
                <a:solidFill>
                  <a:srgbClr val="494546"/>
                </a:solidFill>
                <a:latin typeface="Lato Black" panose="020F0A02020204030203" pitchFamily="34" charset="0"/>
              </a:rPr>
              <a:t> </a:t>
            </a:r>
          </a:p>
        </p:txBody>
      </p:sp>
      <p:grpSp>
        <p:nvGrpSpPr>
          <p:cNvPr id="5" name="Group 4">
            <a:extLst>
              <a:ext uri="{FF2B5EF4-FFF2-40B4-BE49-F238E27FC236}">
                <a16:creationId xmlns:a16="http://schemas.microsoft.com/office/drawing/2014/main" id="{8D1079B7-0C6B-45E9-9C17-D43D612A88CC}"/>
              </a:ext>
            </a:extLst>
          </p:cNvPr>
          <p:cNvGrpSpPr/>
          <p:nvPr/>
        </p:nvGrpSpPr>
        <p:grpSpPr>
          <a:xfrm>
            <a:off x="1066800" y="1101725"/>
            <a:ext cx="6999755" cy="5331013"/>
            <a:chOff x="2006320" y="541098"/>
            <a:chExt cx="7162799" cy="6477000"/>
          </a:xfrm>
        </p:grpSpPr>
        <p:pic>
          <p:nvPicPr>
            <p:cNvPr id="6" name="Picture 5">
              <a:extLst>
                <a:ext uri="{FF2B5EF4-FFF2-40B4-BE49-F238E27FC236}">
                  <a16:creationId xmlns:a16="http://schemas.microsoft.com/office/drawing/2014/main" id="{17508550-75B7-47A0-8593-2B19375F08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84" r="25816"/>
            <a:stretch/>
          </p:blipFill>
          <p:spPr>
            <a:xfrm>
              <a:off x="2006320" y="541098"/>
              <a:ext cx="7162799" cy="6477000"/>
            </a:xfrm>
            <a:prstGeom prst="rect">
              <a:avLst/>
            </a:prstGeom>
          </p:spPr>
        </p:pic>
        <p:pic>
          <p:nvPicPr>
            <p:cNvPr id="9" name="Picture 8">
              <a:extLst>
                <a:ext uri="{FF2B5EF4-FFF2-40B4-BE49-F238E27FC236}">
                  <a16:creationId xmlns:a16="http://schemas.microsoft.com/office/drawing/2014/main" id="{FBCB1D70-FCCA-44FA-8359-F614DC42F3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585" t="90527" r="52178" b="2113"/>
            <a:stretch/>
          </p:blipFill>
          <p:spPr>
            <a:xfrm rot="10800000">
              <a:off x="5745810" y="838200"/>
              <a:ext cx="2489366" cy="380999"/>
            </a:xfrm>
            <a:prstGeom prst="rect">
              <a:avLst/>
            </a:prstGeom>
          </p:spPr>
        </p:pic>
      </p:grpSp>
    </p:spTree>
    <p:extLst>
      <p:ext uri="{BB962C8B-B14F-4D97-AF65-F5344CB8AC3E}">
        <p14:creationId xmlns:p14="http://schemas.microsoft.com/office/powerpoint/2010/main" val="293027850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276A-EDCF-4C55-9EC4-6559E5F0ED3C}"/>
              </a:ext>
            </a:extLst>
          </p:cNvPr>
          <p:cNvSpPr>
            <a:spLocks noGrp="1"/>
          </p:cNvSpPr>
          <p:nvPr>
            <p:ph type="title"/>
          </p:nvPr>
        </p:nvSpPr>
        <p:spPr/>
        <p:txBody>
          <a:bodyPr/>
          <a:lstStyle/>
          <a:p>
            <a:r>
              <a:rPr lang="en-US" dirty="0">
                <a:solidFill>
                  <a:srgbClr val="494546"/>
                </a:solidFill>
                <a:latin typeface="Lato Black" panose="020F0A02020204030203" pitchFamily="34" charset="0"/>
              </a:rPr>
              <a:t>Local Products: Boston, MA</a:t>
            </a:r>
          </a:p>
        </p:txBody>
      </p:sp>
      <p:grpSp>
        <p:nvGrpSpPr>
          <p:cNvPr id="11" name="Group 10">
            <a:extLst>
              <a:ext uri="{FF2B5EF4-FFF2-40B4-BE49-F238E27FC236}">
                <a16:creationId xmlns:a16="http://schemas.microsoft.com/office/drawing/2014/main" id="{A9432787-E9D8-4C14-8D9A-76C12ADD73DB}"/>
              </a:ext>
            </a:extLst>
          </p:cNvPr>
          <p:cNvGrpSpPr/>
          <p:nvPr/>
        </p:nvGrpSpPr>
        <p:grpSpPr>
          <a:xfrm>
            <a:off x="259736" y="1189953"/>
            <a:ext cx="5939862" cy="2239047"/>
            <a:chOff x="1167168" y="3581400"/>
            <a:chExt cx="6798697" cy="2909455"/>
          </a:xfrm>
        </p:grpSpPr>
        <p:sp>
          <p:nvSpPr>
            <p:cNvPr id="3" name="Rectangle 2">
              <a:extLst>
                <a:ext uri="{FF2B5EF4-FFF2-40B4-BE49-F238E27FC236}">
                  <a16:creationId xmlns:a16="http://schemas.microsoft.com/office/drawing/2014/main" id="{FAEA2432-6AAC-410E-9267-D21E905602E1}"/>
                </a:ext>
              </a:extLst>
            </p:cNvPr>
            <p:cNvSpPr/>
            <p:nvPr/>
          </p:nvSpPr>
          <p:spPr>
            <a:xfrm>
              <a:off x="1167168" y="3581400"/>
              <a:ext cx="6798697" cy="2909455"/>
            </a:xfrm>
            <a:prstGeom prst="rect">
              <a:avLst/>
            </a:prstGeom>
            <a:solidFill>
              <a:srgbClr val="CFE8F3"/>
            </a:solidFill>
            <a:ln>
              <a:solidFill>
                <a:srgbClr val="CFE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633" y="3816927"/>
              <a:ext cx="6469557" cy="2355273"/>
            </a:xfrm>
            <a:prstGeom prst="rect">
              <a:avLst/>
            </a:prstGeom>
          </p:spPr>
        </p:pic>
      </p:grpSp>
      <p:pic>
        <p:nvPicPr>
          <p:cNvPr id="7" name="Picture 6" descr="A screenshot of a cell phone&#10;&#10;Description generated with very high confidence">
            <a:extLst/>
          </p:cNvPr>
          <p:cNvPicPr>
            <a:picLocks noChangeAspect="1"/>
          </p:cNvPicPr>
          <p:nvPr/>
        </p:nvPicPr>
        <p:blipFill rotWithShape="1">
          <a:blip r:embed="rId4"/>
          <a:srcRect l="4196" t="5288" r="2471" b="2854"/>
          <a:stretch/>
        </p:blipFill>
        <p:spPr>
          <a:xfrm>
            <a:off x="6404890" y="1187325"/>
            <a:ext cx="2332190" cy="4708772"/>
          </a:xfrm>
          <a:prstGeom prst="flowChartAlternateProcess">
            <a:avLst/>
          </a:prstGeom>
        </p:spPr>
      </p:pic>
      <p:pic>
        <p:nvPicPr>
          <p:cNvPr id="14" name="Picture 13">
            <a:extLst>
              <a:ext uri="{FF2B5EF4-FFF2-40B4-BE49-F238E27FC236}">
                <a16:creationId xmlns:a16="http://schemas.microsoft.com/office/drawing/2014/main" id="{5A0E41A2-7E6B-472A-AA71-13EB049F2EDB}"/>
              </a:ext>
            </a:extLst>
          </p:cNvPr>
          <p:cNvPicPr>
            <a:picLocks noChangeAspect="1"/>
          </p:cNvPicPr>
          <p:nvPr/>
        </p:nvPicPr>
        <p:blipFill rotWithShape="1">
          <a:blip r:embed="rId5">
            <a:extLst>
              <a:ext uri="{28A0092B-C50C-407E-A947-70E740481C1C}">
                <a14:useLocalDpi xmlns:a14="http://schemas.microsoft.com/office/drawing/2010/main" val="0"/>
              </a:ext>
            </a:extLst>
          </a:blip>
          <a:srcRect l="1" r="102" b="3919"/>
          <a:stretch/>
        </p:blipFill>
        <p:spPr>
          <a:xfrm>
            <a:off x="685800" y="3610256"/>
            <a:ext cx="5158032" cy="2768905"/>
          </a:xfrm>
          <a:prstGeom prst="rect">
            <a:avLst/>
          </a:prstGeom>
        </p:spPr>
      </p:pic>
    </p:spTree>
    <p:extLst>
      <p:ext uri="{BB962C8B-B14F-4D97-AF65-F5344CB8AC3E}">
        <p14:creationId xmlns:p14="http://schemas.microsoft.com/office/powerpoint/2010/main" val="351258414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FA71EB-19D6-48F5-B9B0-D8BA979F8DF9}"/>
              </a:ext>
            </a:extLst>
          </p:cNvPr>
          <p:cNvGrpSpPr/>
          <p:nvPr/>
        </p:nvGrpSpPr>
        <p:grpSpPr>
          <a:xfrm>
            <a:off x="6162570" y="1347183"/>
            <a:ext cx="2825855" cy="5053617"/>
            <a:chOff x="6162570" y="1347183"/>
            <a:chExt cx="2825855" cy="5053617"/>
          </a:xfrm>
        </p:grpSpPr>
        <p:sp>
          <p:nvSpPr>
            <p:cNvPr id="3" name="Rectangle 2">
              <a:extLst>
                <a:ext uri="{FF2B5EF4-FFF2-40B4-BE49-F238E27FC236}">
                  <a16:creationId xmlns:a16="http://schemas.microsoft.com/office/drawing/2014/main" id="{506BD75E-1F83-4077-96E4-53C52BF69E87}"/>
                </a:ext>
              </a:extLst>
            </p:cNvPr>
            <p:cNvSpPr/>
            <p:nvPr/>
          </p:nvSpPr>
          <p:spPr>
            <a:xfrm>
              <a:off x="6162570" y="1347183"/>
              <a:ext cx="2825855" cy="5053617"/>
            </a:xfrm>
            <a:prstGeom prst="rect">
              <a:avLst/>
            </a:prstGeom>
            <a:solidFill>
              <a:srgbClr val="CFE8F3"/>
            </a:solidFill>
            <a:ln>
              <a:solidFill>
                <a:srgbClr val="CFE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31CCA4-9C4D-46BC-81D4-1FC35A578E87}"/>
                </a:ext>
              </a:extLst>
            </p:cNvPr>
            <p:cNvSpPr/>
            <p:nvPr/>
          </p:nvSpPr>
          <p:spPr>
            <a:xfrm>
              <a:off x="6289065" y="1511791"/>
              <a:ext cx="2562622" cy="472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479276A-EDCF-4C55-9EC4-6559E5F0ED3C}"/>
              </a:ext>
            </a:extLst>
          </p:cNvPr>
          <p:cNvSpPr>
            <a:spLocks noGrp="1"/>
          </p:cNvSpPr>
          <p:nvPr>
            <p:ph type="title"/>
          </p:nvPr>
        </p:nvSpPr>
        <p:spPr/>
        <p:txBody>
          <a:bodyPr/>
          <a:lstStyle/>
          <a:p>
            <a:r>
              <a:rPr lang="en-US" dirty="0">
                <a:solidFill>
                  <a:srgbClr val="494546"/>
                </a:solidFill>
                <a:latin typeface="Lato Black" panose="020F0A02020204030203" pitchFamily="34" charset="0"/>
              </a:rPr>
              <a:t>Local Products: St. Louis, MO</a:t>
            </a:r>
          </a:p>
        </p:txBody>
      </p:sp>
      <p:sp>
        <p:nvSpPr>
          <p:cNvPr id="6" name="Content Placeholder 2">
            <a:extLst>
              <a:ext uri="{FF2B5EF4-FFF2-40B4-BE49-F238E27FC236}">
                <a16:creationId xmlns:a16="http://schemas.microsoft.com/office/drawing/2014/main" id="{A569F9AA-113B-4AA0-9603-2BE270D6EA30}"/>
              </a:ext>
            </a:extLst>
          </p:cNvPr>
          <p:cNvSpPr>
            <a:spLocks noGrp="1"/>
          </p:cNvSpPr>
          <p:nvPr>
            <p:ph idx="1"/>
          </p:nvPr>
        </p:nvSpPr>
        <p:spPr>
          <a:xfrm>
            <a:off x="152400" y="1347183"/>
            <a:ext cx="8531225" cy="914400"/>
          </a:xfrm>
        </p:spPr>
        <p:txBody>
          <a:bodyPr anchor="t"/>
          <a:lstStyle/>
          <a:p>
            <a:pPr marL="122238" lvl="1" indent="0">
              <a:buNone/>
            </a:pPr>
            <a:endParaRPr lang="en-US" sz="2000" dirty="0"/>
          </a:p>
          <a:p>
            <a:pPr marL="407988" lvl="1" indent="-285750">
              <a:buFont typeface="Arial" panose="020B0604020202020204" pitchFamily="34" charset="0"/>
              <a:buChar char="•"/>
            </a:pPr>
            <a:endParaRPr lang="en-US" sz="1800" dirty="0"/>
          </a:p>
          <a:p>
            <a:pPr marL="122238" lvl="1" indent="0">
              <a:buNone/>
            </a:pPr>
            <a:endParaRPr lang="en-US" dirty="0"/>
          </a:p>
        </p:txBody>
      </p:sp>
      <p:pic>
        <p:nvPicPr>
          <p:cNvPr id="20"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7200" y="1367939"/>
            <a:ext cx="5562600" cy="495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23" name="Picture 2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144" y="1767962"/>
            <a:ext cx="1737895" cy="459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2172" y="2572544"/>
            <a:ext cx="2100874" cy="494918"/>
          </a:xfrm>
          <a:prstGeom prst="rect">
            <a:avLst/>
          </a:prstGeom>
        </p:spPr>
      </p:pic>
      <p:pic>
        <p:nvPicPr>
          <p:cNvPr id="21" name="Shape 69"/>
          <p:cNvPicPr preferRelativeResize="0"/>
          <p:nvPr/>
        </p:nvPicPr>
        <p:blipFill rotWithShape="1">
          <a:blip r:embed="rId6">
            <a:alphaModFix/>
          </a:blip>
          <a:srcRect/>
          <a:stretch/>
        </p:blipFill>
        <p:spPr>
          <a:xfrm>
            <a:off x="6367144" y="5346208"/>
            <a:ext cx="828801" cy="677147"/>
          </a:xfrm>
          <a:prstGeom prst="rect">
            <a:avLst/>
          </a:prstGeom>
          <a:noFill/>
          <a:ln>
            <a:noFill/>
          </a:ln>
        </p:spPr>
      </p:pic>
      <p:pic>
        <p:nvPicPr>
          <p:cNvPr id="25" name="Picture 2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7144" y="3364001"/>
            <a:ext cx="1806172" cy="380688"/>
          </a:xfrm>
          <a:prstGeom prst="rect">
            <a:avLst/>
          </a:prstGeom>
        </p:spPr>
      </p:pic>
      <p:pic>
        <p:nvPicPr>
          <p:cNvPr id="28" name="Picture 27">
            <a:extLst>
              <a:ext uri="{FF2B5EF4-FFF2-40B4-BE49-F238E27FC236}">
                <a16:creationId xmlns:a16="http://schemas.microsoft.com/office/drawing/2014/main" id="{39D6687E-094F-4D09-82F6-D6D6A11C84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8920" y="5418177"/>
            <a:ext cx="1492237" cy="568735"/>
          </a:xfrm>
          <a:prstGeom prst="rect">
            <a:avLst/>
          </a:prstGeom>
        </p:spPr>
      </p:pic>
      <p:pic>
        <p:nvPicPr>
          <p:cNvPr id="1026" name="Picture 2" descr="Image result for st louis economic development">
            <a:extLst>
              <a:ext uri="{FF2B5EF4-FFF2-40B4-BE49-F238E27FC236}">
                <a16:creationId xmlns:a16="http://schemas.microsoft.com/office/drawing/2014/main" id="{FC31C822-6534-4761-AA62-2D8578BB698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6606" y="4268118"/>
            <a:ext cx="2255081" cy="578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55105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276A-EDCF-4C55-9EC4-6559E5F0ED3C}"/>
              </a:ext>
            </a:extLst>
          </p:cNvPr>
          <p:cNvSpPr>
            <a:spLocks noGrp="1"/>
          </p:cNvSpPr>
          <p:nvPr>
            <p:ph type="title"/>
          </p:nvPr>
        </p:nvSpPr>
        <p:spPr/>
        <p:txBody>
          <a:bodyPr/>
          <a:lstStyle/>
          <a:p>
            <a:r>
              <a:rPr lang="en-US" dirty="0">
                <a:solidFill>
                  <a:srgbClr val="494546"/>
                </a:solidFill>
                <a:latin typeface="Lato Black" panose="020F0A02020204030203" pitchFamily="34" charset="0"/>
              </a:rPr>
              <a:t>Local Products – Washington, DC</a:t>
            </a:r>
          </a:p>
        </p:txBody>
      </p:sp>
      <p:sp>
        <p:nvSpPr>
          <p:cNvPr id="6" name="Content Placeholder 2">
            <a:extLst>
              <a:ext uri="{FF2B5EF4-FFF2-40B4-BE49-F238E27FC236}">
                <a16:creationId xmlns:a16="http://schemas.microsoft.com/office/drawing/2014/main" id="{A569F9AA-113B-4AA0-9603-2BE270D6EA30}"/>
              </a:ext>
            </a:extLst>
          </p:cNvPr>
          <p:cNvSpPr>
            <a:spLocks noGrp="1"/>
          </p:cNvSpPr>
          <p:nvPr>
            <p:ph idx="1"/>
          </p:nvPr>
        </p:nvSpPr>
        <p:spPr>
          <a:xfrm>
            <a:off x="152399" y="1295400"/>
            <a:ext cx="8531225" cy="914400"/>
          </a:xfrm>
        </p:spPr>
        <p:txBody>
          <a:bodyPr anchor="t"/>
          <a:lstStyle/>
          <a:p>
            <a:pPr marL="122238" lvl="1" indent="0">
              <a:buNone/>
            </a:pPr>
            <a:endParaRPr lang="en-US" sz="2000" dirty="0"/>
          </a:p>
          <a:p>
            <a:pPr marL="407988" lvl="1" indent="-285750">
              <a:buFont typeface="Arial" panose="020B0604020202020204" pitchFamily="34" charset="0"/>
              <a:buChar char="•"/>
            </a:pPr>
            <a:endParaRPr lang="en-US" sz="1800" dirty="0"/>
          </a:p>
          <a:p>
            <a:pPr marL="122238" lvl="1" indent="0">
              <a:buNone/>
            </a:pPr>
            <a:endParaRPr lang="en-US" dirty="0"/>
          </a:p>
        </p:txBody>
      </p:sp>
      <p:pic>
        <p:nvPicPr>
          <p:cNvPr id="1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499" b="19267"/>
          <a:stretch/>
        </p:blipFill>
        <p:spPr bwMode="auto">
          <a:xfrm>
            <a:off x="457200" y="1101725"/>
            <a:ext cx="8093296" cy="3731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Group 35">
            <a:extLst>
              <a:ext uri="{FF2B5EF4-FFF2-40B4-BE49-F238E27FC236}">
                <a16:creationId xmlns:a16="http://schemas.microsoft.com/office/drawing/2014/main" id="{CFCE4096-8BFC-4554-B05B-B44B56EDBA31}"/>
              </a:ext>
            </a:extLst>
          </p:cNvPr>
          <p:cNvGrpSpPr/>
          <p:nvPr/>
        </p:nvGrpSpPr>
        <p:grpSpPr>
          <a:xfrm>
            <a:off x="568918" y="5026699"/>
            <a:ext cx="8002987" cy="1360551"/>
            <a:chOff x="486296" y="5020888"/>
            <a:chExt cx="8002987" cy="1360551"/>
          </a:xfrm>
        </p:grpSpPr>
        <p:grpSp>
          <p:nvGrpSpPr>
            <p:cNvPr id="8" name="Group 7">
              <a:extLst>
                <a:ext uri="{FF2B5EF4-FFF2-40B4-BE49-F238E27FC236}">
                  <a16:creationId xmlns:a16="http://schemas.microsoft.com/office/drawing/2014/main" id="{CE4123A7-982F-4EF8-8D23-B7FA7C782020}"/>
                </a:ext>
              </a:extLst>
            </p:cNvPr>
            <p:cNvGrpSpPr/>
            <p:nvPr/>
          </p:nvGrpSpPr>
          <p:grpSpPr>
            <a:xfrm>
              <a:off x="486296" y="5020889"/>
              <a:ext cx="1425631" cy="1328373"/>
              <a:chOff x="253540" y="4804755"/>
              <a:chExt cx="1708264" cy="1561131"/>
            </a:xfrm>
          </p:grpSpPr>
          <p:sp>
            <p:nvSpPr>
              <p:cNvPr id="11" name="Rectangle 10">
                <a:extLst>
                  <a:ext uri="{FF2B5EF4-FFF2-40B4-BE49-F238E27FC236}">
                    <a16:creationId xmlns:a16="http://schemas.microsoft.com/office/drawing/2014/main" id="{74BDC18D-F42E-4035-9416-AC52BB2D1E92}"/>
                  </a:ext>
                </a:extLst>
              </p:cNvPr>
              <p:cNvSpPr/>
              <p:nvPr/>
            </p:nvSpPr>
            <p:spPr>
              <a:xfrm>
                <a:off x="253540" y="4804755"/>
                <a:ext cx="1708264" cy="1561131"/>
              </a:xfrm>
              <a:prstGeom prst="rect">
                <a:avLst/>
              </a:prstGeom>
              <a:solidFill>
                <a:srgbClr val="CFE8F3"/>
              </a:solidFill>
              <a:ln>
                <a:solidFill>
                  <a:srgbClr val="CFE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ADE60B4-A7D3-43AB-B33A-18A9183992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41"/>
              <a:stretch/>
            </p:blipFill>
            <p:spPr>
              <a:xfrm>
                <a:off x="368087" y="4925160"/>
                <a:ext cx="1479169" cy="1296981"/>
              </a:xfrm>
              <a:prstGeom prst="rect">
                <a:avLst/>
              </a:prstGeom>
            </p:spPr>
          </p:pic>
        </p:grpSp>
        <p:sp>
          <p:nvSpPr>
            <p:cNvPr id="15" name="Rectangle 14">
              <a:extLst>
                <a:ext uri="{FF2B5EF4-FFF2-40B4-BE49-F238E27FC236}">
                  <a16:creationId xmlns:a16="http://schemas.microsoft.com/office/drawing/2014/main" id="{2B654850-3387-4461-84FE-7D8C2EA7650C}"/>
                </a:ext>
              </a:extLst>
            </p:cNvPr>
            <p:cNvSpPr/>
            <p:nvPr/>
          </p:nvSpPr>
          <p:spPr>
            <a:xfrm>
              <a:off x="2678748" y="5020888"/>
              <a:ext cx="1425631" cy="1328373"/>
            </a:xfrm>
            <a:prstGeom prst="rect">
              <a:avLst/>
            </a:prstGeom>
            <a:solidFill>
              <a:srgbClr val="CFE8F3"/>
            </a:solidFill>
            <a:ln>
              <a:solidFill>
                <a:srgbClr val="CFE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4A703AB-57F3-471E-8767-2901829E3E35}"/>
                </a:ext>
              </a:extLst>
            </p:cNvPr>
            <p:cNvSpPr/>
            <p:nvPr/>
          </p:nvSpPr>
          <p:spPr>
            <a:xfrm>
              <a:off x="2774344" y="5127290"/>
              <a:ext cx="1234440" cy="1115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B65E9271-EEFB-40E6-826A-B81D52490565}"/>
                </a:ext>
              </a:extLst>
            </p:cNvPr>
            <p:cNvPicPr>
              <a:picLocks noChangeAspect="1"/>
            </p:cNvPicPr>
            <p:nvPr/>
          </p:nvPicPr>
          <p:blipFill rotWithShape="1">
            <a:blip r:embed="rId5">
              <a:extLst>
                <a:ext uri="{28A0092B-C50C-407E-A947-70E740481C1C}">
                  <a14:useLocalDpi xmlns:a14="http://schemas.microsoft.com/office/drawing/2010/main" val="0"/>
                </a:ext>
              </a:extLst>
            </a:blip>
            <a:srcRect l="21483" b="9707"/>
            <a:stretch/>
          </p:blipFill>
          <p:spPr>
            <a:xfrm>
              <a:off x="2774344" y="5267915"/>
              <a:ext cx="1234440" cy="828085"/>
            </a:xfrm>
            <a:prstGeom prst="rect">
              <a:avLst/>
            </a:prstGeom>
          </p:spPr>
        </p:pic>
        <p:sp>
          <p:nvSpPr>
            <p:cNvPr id="22" name="Rectangle 21">
              <a:extLst>
                <a:ext uri="{FF2B5EF4-FFF2-40B4-BE49-F238E27FC236}">
                  <a16:creationId xmlns:a16="http://schemas.microsoft.com/office/drawing/2014/main" id="{2EAFDC6B-69AC-4B27-9250-923948FA971D}"/>
                </a:ext>
              </a:extLst>
            </p:cNvPr>
            <p:cNvSpPr/>
            <p:nvPr/>
          </p:nvSpPr>
          <p:spPr>
            <a:xfrm>
              <a:off x="4871200" y="5031001"/>
              <a:ext cx="1425631" cy="1328373"/>
            </a:xfrm>
            <a:prstGeom prst="rect">
              <a:avLst/>
            </a:prstGeom>
            <a:solidFill>
              <a:srgbClr val="CFE8F3"/>
            </a:solidFill>
            <a:ln>
              <a:solidFill>
                <a:srgbClr val="CFE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DFEA5271-23AD-48E6-9D39-D5CABE751357}"/>
                </a:ext>
              </a:extLst>
            </p:cNvPr>
            <p:cNvPicPr>
              <a:picLocks noChangeAspect="1"/>
            </p:cNvPicPr>
            <p:nvPr/>
          </p:nvPicPr>
          <p:blipFill rotWithShape="1">
            <a:blip r:embed="rId6">
              <a:extLst>
                <a:ext uri="{28A0092B-C50C-407E-A947-70E740481C1C}">
                  <a14:useLocalDpi xmlns:a14="http://schemas.microsoft.com/office/drawing/2010/main" val="0"/>
                </a:ext>
              </a:extLst>
            </a:blip>
            <a:srcRect l="7480" r="2182" b="15633"/>
            <a:stretch/>
          </p:blipFill>
          <p:spPr>
            <a:xfrm>
              <a:off x="4967822" y="5135580"/>
              <a:ext cx="1232386" cy="1119214"/>
            </a:xfrm>
            <a:prstGeom prst="rect">
              <a:avLst/>
            </a:prstGeom>
          </p:spPr>
        </p:pic>
        <p:sp>
          <p:nvSpPr>
            <p:cNvPr id="29" name="Rectangle 28">
              <a:extLst>
                <a:ext uri="{FF2B5EF4-FFF2-40B4-BE49-F238E27FC236}">
                  <a16:creationId xmlns:a16="http://schemas.microsoft.com/office/drawing/2014/main" id="{BB6FE1F5-C51B-451C-BF3D-FFFE272B3695}"/>
                </a:ext>
              </a:extLst>
            </p:cNvPr>
            <p:cNvSpPr/>
            <p:nvPr/>
          </p:nvSpPr>
          <p:spPr>
            <a:xfrm>
              <a:off x="7063652" y="5053066"/>
              <a:ext cx="1425631" cy="1328373"/>
            </a:xfrm>
            <a:prstGeom prst="rect">
              <a:avLst/>
            </a:prstGeom>
            <a:solidFill>
              <a:srgbClr val="CFE8F3"/>
            </a:solidFill>
            <a:ln>
              <a:solidFill>
                <a:srgbClr val="CFE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8258CF3B-3D34-421E-909C-EF7F0E1676C3}"/>
                </a:ext>
              </a:extLst>
            </p:cNvPr>
            <p:cNvGrpSpPr/>
            <p:nvPr/>
          </p:nvGrpSpPr>
          <p:grpSpPr>
            <a:xfrm>
              <a:off x="7159247" y="5162445"/>
              <a:ext cx="1234440" cy="1115568"/>
              <a:chOff x="9677400" y="4191000"/>
              <a:chExt cx="1234440" cy="1115568"/>
            </a:xfrm>
          </p:grpSpPr>
          <p:sp>
            <p:nvSpPr>
              <p:cNvPr id="34" name="Rectangle 33">
                <a:extLst>
                  <a:ext uri="{FF2B5EF4-FFF2-40B4-BE49-F238E27FC236}">
                    <a16:creationId xmlns:a16="http://schemas.microsoft.com/office/drawing/2014/main" id="{44239F02-3952-416B-B69B-50C0482780B8}"/>
                  </a:ext>
                </a:extLst>
              </p:cNvPr>
              <p:cNvSpPr/>
              <p:nvPr/>
            </p:nvSpPr>
            <p:spPr>
              <a:xfrm>
                <a:off x="9677400" y="4191000"/>
                <a:ext cx="1234440" cy="1115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E42FAE3A-E8B1-4899-A27E-07D749557A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48957" y="4498548"/>
                <a:ext cx="1091325" cy="560941"/>
              </a:xfrm>
              <a:prstGeom prst="rect">
                <a:avLst/>
              </a:prstGeom>
            </p:spPr>
          </p:pic>
        </p:grpSp>
      </p:grpSp>
    </p:spTree>
    <p:extLst>
      <p:ext uri="{BB962C8B-B14F-4D97-AF65-F5344CB8AC3E}">
        <p14:creationId xmlns:p14="http://schemas.microsoft.com/office/powerpoint/2010/main" val="219423026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494546"/>
                </a:solidFill>
                <a:latin typeface="Lato Black" panose="020F0A02020204030203" pitchFamily="34" charset="0"/>
              </a:rPr>
              <a:t>Lessons from Local Teams</a:t>
            </a:r>
          </a:p>
        </p:txBody>
      </p:sp>
      <p:sp>
        <p:nvSpPr>
          <p:cNvPr id="4" name="Rectangle: Rounded Corners 3">
            <a:extLst>
              <a:ext uri="{FF2B5EF4-FFF2-40B4-BE49-F238E27FC236}">
                <a16:creationId xmlns:a16="http://schemas.microsoft.com/office/drawing/2014/main" id="{59C9861F-CFA1-4BC8-81EE-0CEA9749E360}"/>
              </a:ext>
            </a:extLst>
          </p:cNvPr>
          <p:cNvSpPr/>
          <p:nvPr/>
        </p:nvSpPr>
        <p:spPr>
          <a:xfrm>
            <a:off x="468086" y="1447800"/>
            <a:ext cx="8208840" cy="4343400"/>
          </a:xfrm>
          <a:prstGeom prst="roundRect">
            <a:avLst>
              <a:gd name="adj" fmla="val 296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ts val="0"/>
              </a:spcBef>
              <a:spcAft>
                <a:spcPts val="1200"/>
              </a:spcAft>
              <a:buFont typeface="Arial" panose="020B0604020202020204" pitchFamily="34" charset="0"/>
              <a:buChar char="•"/>
            </a:pPr>
            <a:endParaRPr lang="en-US" sz="2000" dirty="0">
              <a:solidFill>
                <a:schemeClr val="tx1"/>
              </a:solidFill>
              <a:latin typeface="Lato" panose="020F0502020204030203" pitchFamily="34" charset="0"/>
            </a:endParaRPr>
          </a:p>
          <a:p>
            <a:pPr marL="342900" indent="-342900">
              <a:buFont typeface="Arial" panose="020B0604020202020204" pitchFamily="34" charset="0"/>
              <a:buChar char="•"/>
            </a:pPr>
            <a:endParaRPr lang="en-US" sz="2000" dirty="0">
              <a:solidFill>
                <a:schemeClr val="tx1"/>
              </a:solidFill>
              <a:latin typeface="Lato" panose="020F0502020204030203" pitchFamily="34" charset="0"/>
            </a:endParaRPr>
          </a:p>
          <a:p>
            <a:pPr marL="342900" indent="-342900">
              <a:buFont typeface="Arial" panose="020B0604020202020204" pitchFamily="34" charset="0"/>
              <a:buChar char="•"/>
            </a:pPr>
            <a:endParaRPr lang="en-US" sz="2000" dirty="0">
              <a:solidFill>
                <a:schemeClr val="tx1"/>
              </a:solidFill>
              <a:latin typeface="Lato" panose="020F0502020204030203" pitchFamily="34" charset="0"/>
            </a:endParaRPr>
          </a:p>
        </p:txBody>
      </p:sp>
      <p:grpSp>
        <p:nvGrpSpPr>
          <p:cNvPr id="5" name="Group 4">
            <a:extLst>
              <a:ext uri="{FF2B5EF4-FFF2-40B4-BE49-F238E27FC236}">
                <a16:creationId xmlns:a16="http://schemas.microsoft.com/office/drawing/2014/main" id="{3985A4D8-A35F-4607-9E8B-4ACA29643B98}"/>
              </a:ext>
            </a:extLst>
          </p:cNvPr>
          <p:cNvGrpSpPr/>
          <p:nvPr/>
        </p:nvGrpSpPr>
        <p:grpSpPr>
          <a:xfrm>
            <a:off x="465992" y="1790700"/>
            <a:ext cx="8208840" cy="3276599"/>
            <a:chOff x="426566" y="2362200"/>
            <a:chExt cx="8208840" cy="3276599"/>
          </a:xfrm>
        </p:grpSpPr>
        <p:sp>
          <p:nvSpPr>
            <p:cNvPr id="14" name="Rectangle: Rounded Corners 13">
              <a:extLst>
                <a:ext uri="{FF2B5EF4-FFF2-40B4-BE49-F238E27FC236}">
                  <a16:creationId xmlns:a16="http://schemas.microsoft.com/office/drawing/2014/main" id="{A4B59791-6331-4131-8829-C1A0B329B749}"/>
                </a:ext>
              </a:extLst>
            </p:cNvPr>
            <p:cNvSpPr/>
            <p:nvPr/>
          </p:nvSpPr>
          <p:spPr>
            <a:xfrm>
              <a:off x="1533806" y="3571820"/>
              <a:ext cx="6877650" cy="9417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2E0F7DA-B642-48CF-A139-4CB7670CDAC2}"/>
                </a:ext>
              </a:extLst>
            </p:cNvPr>
            <p:cNvSpPr/>
            <p:nvPr/>
          </p:nvSpPr>
          <p:spPr>
            <a:xfrm>
              <a:off x="426566" y="2362200"/>
              <a:ext cx="8208840" cy="3276599"/>
            </a:xfrm>
            <a:prstGeom prst="roundRect">
              <a:avLst/>
            </a:prstGeom>
            <a:solidFill>
              <a:srgbClr val="0A4C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Handshake">
              <a:extLst>
                <a:ext uri="{FF2B5EF4-FFF2-40B4-BE49-F238E27FC236}">
                  <a16:creationId xmlns:a16="http://schemas.microsoft.com/office/drawing/2014/main" id="{081FB4F1-919A-4287-8FA1-6FA27D9587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6500" y="2514600"/>
              <a:ext cx="914400" cy="914400"/>
            </a:xfrm>
            <a:prstGeom prst="rect">
              <a:avLst/>
            </a:prstGeom>
          </p:spPr>
        </p:pic>
        <p:pic>
          <p:nvPicPr>
            <p:cNvPr id="10" name="Graphic 9" descr="Wireless router">
              <a:extLst>
                <a:ext uri="{FF2B5EF4-FFF2-40B4-BE49-F238E27FC236}">
                  <a16:creationId xmlns:a16="http://schemas.microsoft.com/office/drawing/2014/main" id="{D52B9925-BFE9-4CB3-8D02-5B6B73D0933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6500" y="3454906"/>
              <a:ext cx="914400" cy="914400"/>
            </a:xfrm>
            <a:prstGeom prst="rect">
              <a:avLst/>
            </a:prstGeom>
          </p:spPr>
        </p:pic>
        <p:pic>
          <p:nvPicPr>
            <p:cNvPr id="13" name="Graphic 12" descr="Theatre">
              <a:extLst>
                <a:ext uri="{FF2B5EF4-FFF2-40B4-BE49-F238E27FC236}">
                  <a16:creationId xmlns:a16="http://schemas.microsoft.com/office/drawing/2014/main" id="{405D0573-8486-4A8D-B7D8-2861421EE6E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00" y="4480758"/>
              <a:ext cx="914400" cy="914400"/>
            </a:xfrm>
            <a:prstGeom prst="rect">
              <a:avLst/>
            </a:prstGeom>
          </p:spPr>
        </p:pic>
        <p:sp>
          <p:nvSpPr>
            <p:cNvPr id="21" name="Rectangle: Rounded Corners 20">
              <a:extLst>
                <a:ext uri="{FF2B5EF4-FFF2-40B4-BE49-F238E27FC236}">
                  <a16:creationId xmlns:a16="http://schemas.microsoft.com/office/drawing/2014/main" id="{0E6DE302-EA44-492D-AD9D-E242B3340AF3}"/>
                </a:ext>
              </a:extLst>
            </p:cNvPr>
            <p:cNvSpPr/>
            <p:nvPr/>
          </p:nvSpPr>
          <p:spPr>
            <a:xfrm>
              <a:off x="1516424" y="2554875"/>
              <a:ext cx="6871932" cy="7881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6DD3A33-A45D-49DB-B0A9-115D537DA50D}"/>
                </a:ext>
              </a:extLst>
            </p:cNvPr>
            <p:cNvSpPr txBox="1"/>
            <p:nvPr/>
          </p:nvSpPr>
          <p:spPr>
            <a:xfrm>
              <a:off x="1640550" y="2771745"/>
              <a:ext cx="6876288" cy="704088"/>
            </a:xfrm>
            <a:prstGeom prst="rect">
              <a:avLst/>
            </a:prstGeom>
            <a:noFill/>
          </p:spPr>
          <p:txBody>
            <a:bodyPr wrap="square" rtlCol="0">
              <a:spAutoFit/>
            </a:bodyPr>
            <a:lstStyle/>
            <a:p>
              <a:r>
                <a:rPr lang="en-US" sz="2000" b="1" dirty="0">
                  <a:latin typeface="Lato" panose="020F0502020204030203" pitchFamily="34" charset="0"/>
                </a:rPr>
                <a:t>Exposure to new allies, approaches, perspectives</a:t>
              </a:r>
            </a:p>
          </p:txBody>
        </p:sp>
        <p:sp>
          <p:nvSpPr>
            <p:cNvPr id="18" name="Rectangle: Rounded Corners 17">
              <a:extLst>
                <a:ext uri="{FF2B5EF4-FFF2-40B4-BE49-F238E27FC236}">
                  <a16:creationId xmlns:a16="http://schemas.microsoft.com/office/drawing/2014/main" id="{BB267872-E56C-4DDF-90FC-CC2C0E8EBEBC}"/>
                </a:ext>
              </a:extLst>
            </p:cNvPr>
            <p:cNvSpPr/>
            <p:nvPr/>
          </p:nvSpPr>
          <p:spPr>
            <a:xfrm>
              <a:off x="1567991" y="3602399"/>
              <a:ext cx="6877650" cy="766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6213232-5DD2-418E-B516-B09991F93862}"/>
                </a:ext>
              </a:extLst>
            </p:cNvPr>
            <p:cNvSpPr txBox="1"/>
            <p:nvPr/>
          </p:nvSpPr>
          <p:spPr>
            <a:xfrm>
              <a:off x="1619812" y="3655153"/>
              <a:ext cx="6877650" cy="707886"/>
            </a:xfrm>
            <a:prstGeom prst="rect">
              <a:avLst/>
            </a:prstGeom>
            <a:noFill/>
          </p:spPr>
          <p:txBody>
            <a:bodyPr wrap="square" rtlCol="0">
              <a:spAutoFit/>
            </a:bodyPr>
            <a:lstStyle/>
            <a:p>
              <a:r>
                <a:rPr lang="en-US" sz="2000" b="1" dirty="0">
                  <a:latin typeface="Lato" panose="020F0502020204030203" pitchFamily="34" charset="0"/>
                </a:rPr>
                <a:t>Explore data and technology as a catalyst for relationships and action</a:t>
              </a:r>
            </a:p>
          </p:txBody>
        </p:sp>
        <p:sp>
          <p:nvSpPr>
            <p:cNvPr id="23" name="Rectangle: Rounded Corners 22">
              <a:extLst>
                <a:ext uri="{FF2B5EF4-FFF2-40B4-BE49-F238E27FC236}">
                  <a16:creationId xmlns:a16="http://schemas.microsoft.com/office/drawing/2014/main" id="{1E3CD03B-5145-4291-B714-C8D0B3A95E05}"/>
                </a:ext>
              </a:extLst>
            </p:cNvPr>
            <p:cNvSpPr/>
            <p:nvPr/>
          </p:nvSpPr>
          <p:spPr>
            <a:xfrm>
              <a:off x="1577930" y="4588286"/>
              <a:ext cx="6877650" cy="766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Lato" panose="020F0502020204030203" pitchFamily="34" charset="0"/>
                </a:rPr>
                <a:t>Experience in user-centered design</a:t>
              </a:r>
            </a:p>
          </p:txBody>
        </p:sp>
      </p:grpSp>
    </p:spTree>
    <p:extLst>
      <p:ext uri="{BB962C8B-B14F-4D97-AF65-F5344CB8AC3E}">
        <p14:creationId xmlns:p14="http://schemas.microsoft.com/office/powerpoint/2010/main" val="26198129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004887"/>
            <a:ext cx="7898500" cy="4273550"/>
          </a:xfrm>
          <a:prstGeom prst="rect">
            <a:avLst/>
          </a:prstGeom>
        </p:spPr>
      </p:pic>
    </p:spTree>
    <p:extLst>
      <p:ext uri="{BB962C8B-B14F-4D97-AF65-F5344CB8AC3E}">
        <p14:creationId xmlns:p14="http://schemas.microsoft.com/office/powerpoint/2010/main" val="189516316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894459-428D-4FDB-8646-315B5ED38B89}"/>
              </a:ext>
            </a:extLst>
          </p:cNvPr>
          <p:cNvSpPr txBox="1"/>
          <p:nvPr/>
        </p:nvSpPr>
        <p:spPr>
          <a:xfrm>
            <a:off x="2971800" y="3013501"/>
            <a:ext cx="3429000"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Questions?</a:t>
            </a:r>
            <a:endParaRPr lang="en-US" dirty="0"/>
          </a:p>
        </p:txBody>
      </p:sp>
    </p:spTree>
    <p:extLst>
      <p:ext uri="{BB962C8B-B14F-4D97-AF65-F5344CB8AC3E}">
        <p14:creationId xmlns:p14="http://schemas.microsoft.com/office/powerpoint/2010/main" val="13022644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25FE75-365D-4609-A139-8084FBC07A66}"/>
              </a:ext>
            </a:extLst>
          </p:cNvPr>
          <p:cNvSpPr>
            <a:spLocks noGrp="1"/>
          </p:cNvSpPr>
          <p:nvPr>
            <p:ph type="ctrTitle"/>
          </p:nvPr>
        </p:nvSpPr>
        <p:spPr>
          <a:xfrm>
            <a:off x="762000" y="2362200"/>
            <a:ext cx="7620000" cy="2133600"/>
          </a:xfrm>
        </p:spPr>
        <p:txBody>
          <a:bodyPr anchor="ctr"/>
          <a:lstStyle/>
          <a:p>
            <a:r>
              <a:rPr lang="en-US" dirty="0">
                <a:latin typeface="Lato Black" panose="020F0A02020204030203" pitchFamily="34" charset="0"/>
              </a:rPr>
              <a:t>Ecosystem Mapping</a:t>
            </a:r>
          </a:p>
        </p:txBody>
      </p:sp>
    </p:spTree>
    <p:extLst>
      <p:ext uri="{BB962C8B-B14F-4D97-AF65-F5344CB8AC3E}">
        <p14:creationId xmlns:p14="http://schemas.microsoft.com/office/powerpoint/2010/main" val="16095215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F9C0F4-E920-4370-B65C-1970D53FB262}"/>
              </a:ext>
            </a:extLst>
          </p:cNvPr>
          <p:cNvSpPr/>
          <p:nvPr/>
        </p:nvSpPr>
        <p:spPr>
          <a:xfrm>
            <a:off x="0" y="2819400"/>
            <a:ext cx="9144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494546"/>
                </a:solidFill>
                <a:latin typeface="Lato Black" panose="020F0A02020204030203" pitchFamily="34" charset="0"/>
              </a:rPr>
              <a:t>Poll </a:t>
            </a:r>
          </a:p>
        </p:txBody>
      </p:sp>
    </p:spTree>
    <p:extLst>
      <p:ext uri="{BB962C8B-B14F-4D97-AF65-F5344CB8AC3E}">
        <p14:creationId xmlns:p14="http://schemas.microsoft.com/office/powerpoint/2010/main" val="86386880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F9C0F4-E920-4370-B65C-1970D53FB262}"/>
              </a:ext>
            </a:extLst>
          </p:cNvPr>
          <p:cNvSpPr/>
          <p:nvPr/>
        </p:nvSpPr>
        <p:spPr>
          <a:xfrm>
            <a:off x="0" y="2819400"/>
            <a:ext cx="9144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494546"/>
                </a:solidFill>
                <a:latin typeface="Lato Black" panose="020F0A02020204030203" pitchFamily="34" charset="0"/>
              </a:rPr>
              <a:t>Poll </a:t>
            </a:r>
          </a:p>
        </p:txBody>
      </p:sp>
    </p:spTree>
    <p:extLst>
      <p:ext uri="{BB962C8B-B14F-4D97-AF65-F5344CB8AC3E}">
        <p14:creationId xmlns:p14="http://schemas.microsoft.com/office/powerpoint/2010/main" val="32330040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7772400" cy="1362075"/>
          </a:xfrm>
        </p:spPr>
        <p:txBody>
          <a:bodyPr/>
          <a:lstStyle/>
          <a:p>
            <a:pPr>
              <a:defRPr/>
            </a:pPr>
            <a:r>
              <a:rPr lang="en-US" dirty="0">
                <a:solidFill>
                  <a:srgbClr val="494546"/>
                </a:solidFill>
                <a:latin typeface="Lato Black" panose="020F0A02020204030203" pitchFamily="34" charset="0"/>
                <a:ea typeface="ＭＳ Ｐゴシック" charset="0"/>
              </a:rPr>
              <a:t>A Few Housekeeping Notes</a:t>
            </a:r>
          </a:p>
        </p:txBody>
      </p:sp>
      <p:sp>
        <p:nvSpPr>
          <p:cNvPr id="6" name="Content Placeholder 2">
            <a:extLst>
              <a:ext uri="{FF2B5EF4-FFF2-40B4-BE49-F238E27FC236}">
                <a16:creationId xmlns:a16="http://schemas.microsoft.com/office/drawing/2014/main" id="{7243CED5-2646-4B9F-9C01-6B7EB98EFFDF}"/>
              </a:ext>
            </a:extLst>
          </p:cNvPr>
          <p:cNvSpPr txBox="1">
            <a:spLocks/>
          </p:cNvSpPr>
          <p:nvPr/>
        </p:nvSpPr>
        <p:spPr bwMode="auto">
          <a:xfrm>
            <a:off x="400052" y="1621038"/>
            <a:ext cx="8485958" cy="347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34290" rIns="0" bIns="34290" numCol="1" anchor="t" anchorCtr="0" compatLnSpc="1">
            <a:prstTxWarp prst="textNoShape">
              <a:avLst/>
            </a:prstTxWarp>
          </a:bodyPr>
          <a:lstStyle>
            <a:lvl1pPr marL="0" indent="0" algn="l" rtl="0" eaLnBrk="0" fontAlgn="base" hangingPunct="0">
              <a:lnSpc>
                <a:spcPct val="100000"/>
              </a:lnSpc>
              <a:spcBef>
                <a:spcPct val="20000"/>
              </a:spcBef>
              <a:spcAft>
                <a:spcPct val="0"/>
              </a:spcAft>
              <a:buNone/>
              <a:defRPr sz="2000">
                <a:solidFill>
                  <a:srgbClr val="000000"/>
                </a:solidFill>
                <a:latin typeface="Lato Regular"/>
                <a:ea typeface="MS PGothic" pitchFamily="34" charset="-128"/>
                <a:cs typeface="Lato Regular"/>
              </a:defRPr>
            </a:lvl1pPr>
            <a:lvl2pPr marL="457200" indent="0" algn="l" rtl="0" eaLnBrk="0" fontAlgn="base" hangingPunct="0">
              <a:lnSpc>
                <a:spcPts val="2125"/>
              </a:lnSpc>
              <a:spcBef>
                <a:spcPts val="988"/>
              </a:spcBef>
              <a:spcAft>
                <a:spcPts val="1200"/>
              </a:spcAft>
              <a:buClr>
                <a:schemeClr val="tx2"/>
              </a:buClr>
              <a:buFont typeface="Wingdings" charset="0"/>
              <a:buNone/>
              <a:defRPr sz="1800">
                <a:solidFill>
                  <a:schemeClr val="tx1"/>
                </a:solidFill>
                <a:latin typeface="Lato Regular"/>
                <a:ea typeface="MS PGothic" pitchFamily="34" charset="-128"/>
                <a:cs typeface="Lato Regular"/>
              </a:defRPr>
            </a:lvl2pPr>
            <a:lvl3pPr marL="914400" indent="0" algn="l" rtl="0" eaLnBrk="0" fontAlgn="base" hangingPunct="0">
              <a:lnSpc>
                <a:spcPct val="85000"/>
              </a:lnSpc>
              <a:spcBef>
                <a:spcPts val="600"/>
              </a:spcBef>
              <a:spcAft>
                <a:spcPct val="0"/>
              </a:spcAft>
              <a:buClr>
                <a:schemeClr val="tx2"/>
              </a:buClr>
              <a:buFont typeface="Wingdings" charset="0"/>
              <a:buNone/>
              <a:defRPr sz="1600">
                <a:solidFill>
                  <a:schemeClr val="tx1"/>
                </a:solidFill>
                <a:latin typeface="Lato Regular"/>
                <a:ea typeface="MS PGothic" pitchFamily="34" charset="-128"/>
                <a:cs typeface="Lato Regular"/>
              </a:defRPr>
            </a:lvl3pPr>
            <a:lvl4pPr marL="1371600" indent="0" algn="l" rtl="0" eaLnBrk="0" fontAlgn="base" hangingPunct="0">
              <a:lnSpc>
                <a:spcPct val="85000"/>
              </a:lnSpc>
              <a:spcBef>
                <a:spcPts val="600"/>
              </a:spcBef>
              <a:spcAft>
                <a:spcPct val="0"/>
              </a:spcAft>
              <a:buClr>
                <a:schemeClr val="tx2"/>
              </a:buClr>
              <a:buFont typeface="Wingdings" charset="0"/>
              <a:buNone/>
              <a:defRPr sz="1400">
                <a:solidFill>
                  <a:schemeClr val="tx1"/>
                </a:solidFill>
                <a:latin typeface="Lato Regular"/>
                <a:ea typeface="MS PGothic" pitchFamily="34" charset="-128"/>
                <a:cs typeface="Lato Regular"/>
              </a:defRPr>
            </a:lvl4pPr>
            <a:lvl5pPr marL="1828800" indent="0" algn="l" rtl="0" eaLnBrk="0" fontAlgn="base" hangingPunct="0">
              <a:lnSpc>
                <a:spcPct val="85000"/>
              </a:lnSpc>
              <a:spcBef>
                <a:spcPct val="20000"/>
              </a:spcBef>
              <a:spcAft>
                <a:spcPct val="0"/>
              </a:spcAft>
              <a:buClr>
                <a:schemeClr val="tx2"/>
              </a:buClr>
              <a:buFont typeface="Wingdings" charset="0"/>
              <a:buNone/>
              <a:defRPr sz="1400">
                <a:solidFill>
                  <a:schemeClr val="tx1"/>
                </a:solidFill>
                <a:latin typeface="Lato Regular"/>
                <a:ea typeface="MS PGothic" pitchFamily="34" charset="-128"/>
                <a:cs typeface="Lato Regular"/>
              </a:defRPr>
            </a:lvl5pPr>
            <a:lvl6pPr marL="2286000" indent="0" algn="l" rtl="0" fontAlgn="base">
              <a:lnSpc>
                <a:spcPct val="85000"/>
              </a:lnSpc>
              <a:spcBef>
                <a:spcPct val="20000"/>
              </a:spcBef>
              <a:spcAft>
                <a:spcPct val="0"/>
              </a:spcAft>
              <a:buNone/>
              <a:defRPr sz="1400">
                <a:solidFill>
                  <a:schemeClr val="tx1"/>
                </a:solidFill>
                <a:latin typeface="+mn-lt"/>
                <a:ea typeface="+mn-ea"/>
              </a:defRPr>
            </a:lvl6pPr>
            <a:lvl7pPr marL="2743200" indent="0" algn="l" rtl="0" fontAlgn="base">
              <a:lnSpc>
                <a:spcPct val="85000"/>
              </a:lnSpc>
              <a:spcBef>
                <a:spcPct val="20000"/>
              </a:spcBef>
              <a:spcAft>
                <a:spcPct val="0"/>
              </a:spcAft>
              <a:buNone/>
              <a:defRPr sz="1400">
                <a:solidFill>
                  <a:schemeClr val="tx1"/>
                </a:solidFill>
                <a:latin typeface="+mn-lt"/>
                <a:ea typeface="+mn-ea"/>
              </a:defRPr>
            </a:lvl7pPr>
            <a:lvl8pPr marL="3200400" indent="0" algn="l" rtl="0" fontAlgn="base">
              <a:lnSpc>
                <a:spcPct val="85000"/>
              </a:lnSpc>
              <a:spcBef>
                <a:spcPct val="20000"/>
              </a:spcBef>
              <a:spcAft>
                <a:spcPct val="0"/>
              </a:spcAft>
              <a:buNone/>
              <a:defRPr sz="1400">
                <a:solidFill>
                  <a:schemeClr val="tx1"/>
                </a:solidFill>
                <a:latin typeface="+mn-lt"/>
                <a:ea typeface="+mn-ea"/>
              </a:defRPr>
            </a:lvl8pPr>
            <a:lvl9pPr marL="3657600" indent="0" algn="l" rtl="0" fontAlgn="base">
              <a:lnSpc>
                <a:spcPct val="85000"/>
              </a:lnSpc>
              <a:spcBef>
                <a:spcPct val="20000"/>
              </a:spcBef>
              <a:spcAft>
                <a:spcPct val="0"/>
              </a:spcAft>
              <a:buNone/>
              <a:defRPr sz="1400">
                <a:solidFill>
                  <a:schemeClr val="tx1"/>
                </a:solidFill>
                <a:latin typeface="+mn-lt"/>
                <a:ea typeface="+mn-ea"/>
              </a:defRPr>
            </a:lvl9pPr>
          </a:lstStyle>
          <a:p>
            <a:pPr marL="342900" indent="-342900" defTabSz="685766">
              <a:buClr>
                <a:srgbClr val="1696D2"/>
              </a:buClr>
              <a:buFont typeface="Wingdings" panose="05000000000000000000" pitchFamily="2" charset="2"/>
              <a:buChar char="§"/>
              <a:defRPr/>
            </a:pPr>
            <a:r>
              <a:rPr lang="en-US" sz="2100" kern="0" dirty="0">
                <a:latin typeface="Lato" charset="0"/>
                <a:ea typeface="Lato" charset="0"/>
                <a:cs typeface="Lato" charset="0"/>
              </a:rPr>
              <a:t>To keep background noise at a minimum, please </a:t>
            </a:r>
            <a:r>
              <a:rPr lang="en-US" sz="2100" b="1" kern="0" dirty="0">
                <a:solidFill>
                  <a:schemeClr val="accent1"/>
                </a:solidFill>
                <a:latin typeface="Lato" charset="0"/>
                <a:ea typeface="Lato" charset="0"/>
                <a:cs typeface="Lato" charset="0"/>
              </a:rPr>
              <a:t>self-mute</a:t>
            </a:r>
            <a:r>
              <a:rPr lang="en-US" sz="2100" kern="0" dirty="0">
                <a:latin typeface="Lato" charset="0"/>
                <a:ea typeface="Lato" charset="0"/>
                <a:cs typeface="Lato" charset="0"/>
              </a:rPr>
              <a:t> when not contributing a question/comment.</a:t>
            </a:r>
          </a:p>
          <a:p>
            <a:pPr marL="342900" indent="-342900">
              <a:buClr>
                <a:srgbClr val="1696D2"/>
              </a:buClr>
              <a:buFont typeface="Wingdings" panose="05000000000000000000" pitchFamily="2" charset="2"/>
              <a:buChar char="§"/>
              <a:defRPr/>
            </a:pPr>
            <a:r>
              <a:rPr lang="en-US" sz="2100" dirty="0">
                <a:latin typeface="Lato" panose="020F0502020204030203" pitchFamily="34" charset="0"/>
              </a:rPr>
              <a:t>Type your </a:t>
            </a:r>
            <a:r>
              <a:rPr lang="en-US" sz="2100" b="1" dirty="0">
                <a:solidFill>
                  <a:schemeClr val="accent1"/>
                </a:solidFill>
                <a:latin typeface="Lato" panose="020F0502020204030203" pitchFamily="34" charset="0"/>
              </a:rPr>
              <a:t>questions</a:t>
            </a:r>
            <a:r>
              <a:rPr lang="en-US" sz="2100" dirty="0">
                <a:solidFill>
                  <a:schemeClr val="accent1"/>
                </a:solidFill>
                <a:latin typeface="Lato" panose="020F0502020204030203" pitchFamily="34" charset="0"/>
              </a:rPr>
              <a:t> </a:t>
            </a:r>
            <a:r>
              <a:rPr lang="en-US" sz="2100" dirty="0">
                <a:latin typeface="Lato" panose="020F0502020204030203" pitchFamily="34" charset="0"/>
              </a:rPr>
              <a:t>into the chat box.</a:t>
            </a:r>
          </a:p>
          <a:p>
            <a:pPr marL="342900" indent="-342900" defTabSz="685766">
              <a:buClr>
                <a:srgbClr val="1696D2"/>
              </a:buClr>
              <a:buFont typeface="Wingdings" panose="05000000000000000000" pitchFamily="2" charset="2"/>
              <a:buChar char="§"/>
              <a:defRPr/>
            </a:pPr>
            <a:endParaRPr lang="en-US" sz="2100" kern="0" dirty="0">
              <a:latin typeface="Lato" charset="0"/>
              <a:ea typeface="Lato" charset="0"/>
              <a:cs typeface="Lato" charset="0"/>
            </a:endParaRPr>
          </a:p>
          <a:p>
            <a:pPr marL="342900" indent="-342900" defTabSz="685766">
              <a:buClr>
                <a:srgbClr val="1696D2"/>
              </a:buClr>
              <a:buFont typeface="Wingdings" panose="05000000000000000000" pitchFamily="2" charset="2"/>
              <a:buChar char="§"/>
              <a:defRPr/>
            </a:pPr>
            <a:endParaRPr lang="en-US" sz="2100" kern="0" dirty="0">
              <a:latin typeface="Lato" charset="0"/>
              <a:ea typeface="Lato" charset="0"/>
              <a:cs typeface="Lato" charset="0"/>
            </a:endParaRPr>
          </a:p>
          <a:p>
            <a:pPr marL="342900" indent="-342900" defTabSz="685766">
              <a:buClr>
                <a:srgbClr val="1696D2"/>
              </a:buClr>
              <a:buFont typeface="Wingdings" panose="05000000000000000000" pitchFamily="2" charset="2"/>
              <a:buChar char="§"/>
              <a:defRPr/>
            </a:pPr>
            <a:endParaRPr lang="en-US" sz="2100" b="1" kern="0" dirty="0">
              <a:solidFill>
                <a:schemeClr val="accent1"/>
              </a:solidFill>
              <a:latin typeface="Lato" charset="0"/>
              <a:ea typeface="Lato" charset="0"/>
              <a:cs typeface="Lato" charset="0"/>
            </a:endParaRPr>
          </a:p>
          <a:p>
            <a:pPr marL="342900" indent="-342900" defTabSz="685766">
              <a:buClr>
                <a:srgbClr val="1696D2"/>
              </a:buClr>
              <a:buFont typeface="Wingdings" panose="05000000000000000000" pitchFamily="2" charset="2"/>
              <a:buChar char="§"/>
              <a:defRPr/>
            </a:pPr>
            <a:endParaRPr lang="en-US" sz="2100" b="1" kern="0" dirty="0">
              <a:solidFill>
                <a:schemeClr val="accent1"/>
              </a:solidFill>
              <a:latin typeface="Lato" charset="0"/>
              <a:ea typeface="Lato" charset="0"/>
              <a:cs typeface="Lato" charset="0"/>
            </a:endParaRPr>
          </a:p>
          <a:p>
            <a:pPr marL="342900" indent="-342900" defTabSz="685766">
              <a:buClr>
                <a:srgbClr val="1696D2"/>
              </a:buClr>
              <a:buFont typeface="Wingdings" panose="05000000000000000000" pitchFamily="2" charset="2"/>
              <a:buChar char="§"/>
              <a:defRPr/>
            </a:pPr>
            <a:endParaRPr lang="en-US" sz="2100" b="1" kern="0" dirty="0">
              <a:solidFill>
                <a:schemeClr val="accent1"/>
              </a:solidFill>
              <a:latin typeface="Lato" charset="0"/>
              <a:ea typeface="Lato" charset="0"/>
              <a:cs typeface="Lato" charset="0"/>
            </a:endParaRPr>
          </a:p>
          <a:p>
            <a:pPr marL="342900" indent="-342900" defTabSz="685766">
              <a:buClr>
                <a:srgbClr val="1696D2"/>
              </a:buClr>
              <a:buFont typeface="Wingdings" panose="05000000000000000000" pitchFamily="2" charset="2"/>
              <a:buChar char="§"/>
              <a:defRPr/>
            </a:pPr>
            <a:endParaRPr lang="en-US" sz="2100" b="1" kern="0" dirty="0">
              <a:solidFill>
                <a:schemeClr val="accent1"/>
              </a:solidFill>
              <a:latin typeface="Lato" charset="0"/>
              <a:ea typeface="Lato" charset="0"/>
              <a:cs typeface="Lato" charset="0"/>
            </a:endParaRPr>
          </a:p>
          <a:p>
            <a:pPr marL="342900" indent="-342900" defTabSz="685766">
              <a:buClr>
                <a:srgbClr val="1696D2"/>
              </a:buClr>
              <a:buFont typeface="Wingdings" panose="05000000000000000000" pitchFamily="2" charset="2"/>
              <a:buChar char="§"/>
              <a:defRPr/>
            </a:pPr>
            <a:r>
              <a:rPr lang="en-US" sz="2100" b="1" kern="0" dirty="0">
                <a:solidFill>
                  <a:schemeClr val="accent1"/>
                </a:solidFill>
                <a:latin typeface="Lato" charset="0"/>
                <a:ea typeface="Lato" charset="0"/>
                <a:cs typeface="Lato" charset="0"/>
              </a:rPr>
              <a:t>Webinar Q&amp;A  is being recorded</a:t>
            </a:r>
            <a:r>
              <a:rPr lang="en-US" sz="2100" b="1" kern="0" dirty="0">
                <a:latin typeface="Lato" charset="0"/>
                <a:ea typeface="Lato" charset="0"/>
                <a:cs typeface="Lato" charset="0"/>
              </a:rPr>
              <a:t> and will be available in the Resource Library.</a:t>
            </a:r>
          </a:p>
          <a:p>
            <a:pPr algn="just" defTabSz="685766">
              <a:defRPr/>
            </a:pPr>
            <a:endParaRPr lang="en-US" sz="2100" kern="0" dirty="0">
              <a:latin typeface="Lato" charset="0"/>
              <a:ea typeface="Lato" charset="0"/>
              <a:cs typeface="Lato" charset="0"/>
            </a:endParaRPr>
          </a:p>
          <a:p>
            <a:pPr algn="just" defTabSz="685766">
              <a:defRPr/>
            </a:pPr>
            <a:endParaRPr lang="en-US" sz="2100" kern="0" dirty="0">
              <a:latin typeface="Lato" charset="0"/>
              <a:ea typeface="Lato" charset="0"/>
              <a:cs typeface="Lato" charset="0"/>
            </a:endParaRPr>
          </a:p>
        </p:txBody>
      </p:sp>
      <p:pic>
        <p:nvPicPr>
          <p:cNvPr id="7" name="Picture 4">
            <a:extLst>
              <a:ext uri="{FF2B5EF4-FFF2-40B4-BE49-F238E27FC236}">
                <a16:creationId xmlns:a16="http://schemas.microsoft.com/office/drawing/2014/main" id="{41A00A8A-C534-4AA6-A566-668A1E61C70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3000" y="2780427"/>
            <a:ext cx="3007375" cy="199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rrow: Bent-Up 8">
            <a:extLst>
              <a:ext uri="{FF2B5EF4-FFF2-40B4-BE49-F238E27FC236}">
                <a16:creationId xmlns:a16="http://schemas.microsoft.com/office/drawing/2014/main" id="{7712E983-6F5C-43B7-B80D-8757C0D0D57D}"/>
              </a:ext>
            </a:extLst>
          </p:cNvPr>
          <p:cNvSpPr/>
          <p:nvPr/>
        </p:nvSpPr>
        <p:spPr>
          <a:xfrm rot="5400000">
            <a:off x="2726297" y="2497699"/>
            <a:ext cx="1562974" cy="2128431"/>
          </a:xfrm>
          <a:prstGeom prst="bentUpArrow">
            <a:avLst>
              <a:gd name="adj1" fmla="val 7920"/>
              <a:gd name="adj2" fmla="val 9444"/>
              <a:gd name="adj3" fmla="val 157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838CF23-902D-41C5-8DD8-D733F970A036}"/>
              </a:ext>
            </a:extLst>
          </p:cNvPr>
          <p:cNvCxnSpPr>
            <a:cxnSpLocks/>
          </p:cNvCxnSpPr>
          <p:nvPr/>
        </p:nvCxnSpPr>
        <p:spPr>
          <a:xfrm>
            <a:off x="914400" y="2010081"/>
            <a:ext cx="28956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DCB6F3E-A0AF-4258-AC7F-627AF2C01EC7}"/>
              </a:ext>
            </a:extLst>
          </p:cNvPr>
          <p:cNvCxnSpPr/>
          <p:nvPr/>
        </p:nvCxnSpPr>
        <p:spPr>
          <a:xfrm>
            <a:off x="914400" y="4953000"/>
            <a:ext cx="7391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A2BE3BB-1DEC-4C63-8171-8AE9C717CB52}"/>
              </a:ext>
            </a:extLst>
          </p:cNvPr>
          <p:cNvSpPr txBox="1"/>
          <p:nvPr/>
        </p:nvSpPr>
        <p:spPr>
          <a:xfrm>
            <a:off x="4069487" y="1143000"/>
            <a:ext cx="776426" cy="2215991"/>
          </a:xfrm>
          <a:prstGeom prst="rect">
            <a:avLst/>
          </a:prstGeom>
          <a:noFill/>
        </p:spPr>
        <p:txBody>
          <a:bodyPr wrap="square" rtlCol="0">
            <a:spAutoFit/>
          </a:bodyPr>
          <a:lstStyle/>
          <a:p>
            <a:r>
              <a:rPr lang="en-US" sz="13800" dirty="0">
                <a:solidFill>
                  <a:schemeClr val="bg1"/>
                </a:solidFill>
                <a:latin typeface="Arial" panose="020B0604020202020204" pitchFamily="34" charset="0"/>
                <a:ea typeface="Lato" panose="020F0502020204030203" pitchFamily="34" charset="0"/>
                <a:cs typeface="Arial" panose="020B0604020202020204" pitchFamily="34" charset="0"/>
              </a:rPr>
              <a:t>“</a:t>
            </a:r>
          </a:p>
        </p:txBody>
      </p:sp>
      <p:cxnSp>
        <p:nvCxnSpPr>
          <p:cNvPr id="8" name="Straight Connector 7">
            <a:extLst>
              <a:ext uri="{FF2B5EF4-FFF2-40B4-BE49-F238E27FC236}">
                <a16:creationId xmlns:a16="http://schemas.microsoft.com/office/drawing/2014/main" id="{4DA260EE-A18C-4D16-A9D5-1F3EDD5AEAE1}"/>
              </a:ext>
            </a:extLst>
          </p:cNvPr>
          <p:cNvCxnSpPr>
            <a:cxnSpLocks/>
          </p:cNvCxnSpPr>
          <p:nvPr/>
        </p:nvCxnSpPr>
        <p:spPr>
          <a:xfrm>
            <a:off x="5105400" y="2010081"/>
            <a:ext cx="3200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B4D8BF82-0932-4F27-B612-4F7A212CAEB4}"/>
              </a:ext>
            </a:extLst>
          </p:cNvPr>
          <p:cNvSpPr txBox="1">
            <a:spLocks/>
          </p:cNvSpPr>
          <p:nvPr/>
        </p:nvSpPr>
        <p:spPr bwMode="auto">
          <a:xfrm>
            <a:off x="914400" y="588326"/>
            <a:ext cx="754380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ctr" rtl="0" eaLnBrk="1" fontAlgn="base" hangingPunct="1">
              <a:lnSpc>
                <a:spcPct val="100000"/>
              </a:lnSpc>
              <a:spcBef>
                <a:spcPct val="0"/>
              </a:spcBef>
              <a:spcAft>
                <a:spcPct val="0"/>
              </a:spcAft>
              <a:defRPr sz="4400" b="0" kern="1200" spc="-40">
                <a:solidFill>
                  <a:schemeClr val="bg1"/>
                </a:solidFill>
                <a:latin typeface="Lato Regular"/>
                <a:ea typeface="MS PGothic" pitchFamily="34" charset="-128"/>
                <a:cs typeface="Lato Regular"/>
              </a:defRPr>
            </a:lvl1pPr>
            <a:lvl2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2pPr>
            <a:lvl3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3pPr>
            <a:lvl4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4pPr>
            <a:lvl5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5pPr>
            <a:lvl6pPr marL="457200" algn="l" rtl="0" eaLnBrk="1" fontAlgn="base" hangingPunct="1">
              <a:lnSpc>
                <a:spcPct val="75000"/>
              </a:lnSpc>
              <a:spcBef>
                <a:spcPct val="0"/>
              </a:spcBef>
              <a:spcAft>
                <a:spcPct val="0"/>
              </a:spcAft>
              <a:defRPr sz="3200">
                <a:solidFill>
                  <a:srgbClr val="FF0000"/>
                </a:solidFill>
                <a:latin typeface="Arial Black" pitchFamily="34" charset="0"/>
              </a:defRPr>
            </a:lvl6pPr>
            <a:lvl7pPr marL="914400" algn="l" rtl="0" eaLnBrk="1" fontAlgn="base" hangingPunct="1">
              <a:lnSpc>
                <a:spcPct val="75000"/>
              </a:lnSpc>
              <a:spcBef>
                <a:spcPct val="0"/>
              </a:spcBef>
              <a:spcAft>
                <a:spcPct val="0"/>
              </a:spcAft>
              <a:defRPr sz="3200">
                <a:solidFill>
                  <a:srgbClr val="FF0000"/>
                </a:solidFill>
                <a:latin typeface="Arial Black" pitchFamily="34" charset="0"/>
              </a:defRPr>
            </a:lvl7pPr>
            <a:lvl8pPr marL="1371600" algn="l" rtl="0" eaLnBrk="1" fontAlgn="base" hangingPunct="1">
              <a:lnSpc>
                <a:spcPct val="75000"/>
              </a:lnSpc>
              <a:spcBef>
                <a:spcPct val="0"/>
              </a:spcBef>
              <a:spcAft>
                <a:spcPct val="0"/>
              </a:spcAft>
              <a:defRPr sz="3200">
                <a:solidFill>
                  <a:srgbClr val="FF0000"/>
                </a:solidFill>
                <a:latin typeface="Arial Black" pitchFamily="34" charset="0"/>
              </a:defRPr>
            </a:lvl8pPr>
            <a:lvl9pPr marL="1828800" algn="l" rtl="0" eaLnBrk="1" fontAlgn="base" hangingPunct="1">
              <a:lnSpc>
                <a:spcPct val="75000"/>
              </a:lnSpc>
              <a:spcBef>
                <a:spcPct val="0"/>
              </a:spcBef>
              <a:spcAft>
                <a:spcPct val="0"/>
              </a:spcAft>
              <a:defRPr sz="3200">
                <a:solidFill>
                  <a:srgbClr val="FF0000"/>
                </a:solidFill>
                <a:latin typeface="Arial Black" pitchFamily="34" charset="0"/>
              </a:defRPr>
            </a:lvl9pPr>
          </a:lstStyle>
          <a:p>
            <a:pPr algn="l"/>
            <a:r>
              <a:rPr lang="en-US" sz="3200" dirty="0">
                <a:latin typeface="Lato Black" panose="020F0A02020204030203" pitchFamily="34" charset="0"/>
              </a:rPr>
              <a:t>What is an Ecosystem?</a:t>
            </a:r>
          </a:p>
        </p:txBody>
      </p:sp>
      <p:sp>
        <p:nvSpPr>
          <p:cNvPr id="30721" name="Content Placeholder 1"/>
          <p:cNvSpPr>
            <a:spLocks noGrp="1"/>
          </p:cNvSpPr>
          <p:nvPr>
            <p:ph type="subTitle" idx="1"/>
          </p:nvPr>
        </p:nvSpPr>
        <p:spPr>
          <a:xfrm>
            <a:off x="590550" y="2088592"/>
            <a:ext cx="7867651" cy="3702607"/>
          </a:xfrm>
        </p:spPr>
        <p:txBody>
          <a:bodyPr/>
          <a:lstStyle/>
          <a:p>
            <a:pPr>
              <a:lnSpc>
                <a:spcPct val="150000"/>
              </a:lnSpc>
            </a:pPr>
            <a:r>
              <a:rPr lang="en-US" sz="3200" dirty="0">
                <a:latin typeface="Lato" panose="020F0502020204030203" pitchFamily="34" charset="0"/>
              </a:rPr>
              <a:t> Ecosystems are dynamic</a:t>
            </a:r>
          </a:p>
          <a:p>
            <a:pPr>
              <a:lnSpc>
                <a:spcPct val="150000"/>
              </a:lnSpc>
            </a:pPr>
            <a:r>
              <a:rPr lang="en-US" sz="3200" b="1" dirty="0">
                <a:solidFill>
                  <a:schemeClr val="accent6"/>
                </a:solidFill>
                <a:latin typeface="Lato" panose="020F0502020204030203" pitchFamily="34" charset="0"/>
              </a:rPr>
              <a:t>networks</a:t>
            </a:r>
            <a:r>
              <a:rPr lang="en-US" sz="3200" b="1" dirty="0">
                <a:latin typeface="Lato" panose="020F0502020204030203" pitchFamily="34" charset="0"/>
              </a:rPr>
              <a:t> </a:t>
            </a:r>
            <a:r>
              <a:rPr lang="en-US" sz="3200" dirty="0">
                <a:latin typeface="Lato" panose="020F0502020204030203" pitchFamily="34" charset="0"/>
              </a:rPr>
              <a:t>that emerge through </a:t>
            </a:r>
            <a:r>
              <a:rPr lang="en-US" sz="3200" b="1" dirty="0">
                <a:solidFill>
                  <a:schemeClr val="accent6"/>
                </a:solidFill>
                <a:latin typeface="Lato" panose="020F0502020204030203" pitchFamily="34" charset="0"/>
              </a:rPr>
              <a:t>connections</a:t>
            </a:r>
          </a:p>
          <a:p>
            <a:pPr>
              <a:lnSpc>
                <a:spcPct val="150000"/>
              </a:lnSpc>
            </a:pPr>
            <a:r>
              <a:rPr lang="en-US" sz="3200" b="1" dirty="0">
                <a:solidFill>
                  <a:schemeClr val="accent6"/>
                </a:solidFill>
                <a:latin typeface="Lato" panose="020F0502020204030203" pitchFamily="34" charset="0"/>
              </a:rPr>
              <a:t>between many actors</a:t>
            </a:r>
            <a:r>
              <a:rPr lang="en-US" sz="3200" dirty="0">
                <a:latin typeface="Lato" panose="020F0502020204030203" pitchFamily="34" charset="0"/>
              </a:rPr>
              <a:t>.</a:t>
            </a:r>
            <a:endParaRPr lang="en-US" altLang="x-none" sz="1600" dirty="0">
              <a:latin typeface="Lato Regular" charset="0"/>
              <a:ea typeface="MS PGothic" charset="-128"/>
            </a:endParaRPr>
          </a:p>
        </p:txBody>
      </p:sp>
    </p:spTree>
    <p:extLst>
      <p:ext uri="{BB962C8B-B14F-4D97-AF65-F5344CB8AC3E}">
        <p14:creationId xmlns:p14="http://schemas.microsoft.com/office/powerpoint/2010/main" val="10375808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838CF23-902D-41C5-8DD8-D733F970A036}"/>
              </a:ext>
            </a:extLst>
          </p:cNvPr>
          <p:cNvCxnSpPr>
            <a:cxnSpLocks/>
          </p:cNvCxnSpPr>
          <p:nvPr/>
        </p:nvCxnSpPr>
        <p:spPr>
          <a:xfrm>
            <a:off x="914400" y="2010081"/>
            <a:ext cx="28956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DCB6F3E-A0AF-4258-AC7F-627AF2C01EC7}"/>
              </a:ext>
            </a:extLst>
          </p:cNvPr>
          <p:cNvCxnSpPr/>
          <p:nvPr/>
        </p:nvCxnSpPr>
        <p:spPr>
          <a:xfrm>
            <a:off x="914400" y="4724400"/>
            <a:ext cx="7391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A2BE3BB-1DEC-4C63-8171-8AE9C717CB52}"/>
              </a:ext>
            </a:extLst>
          </p:cNvPr>
          <p:cNvSpPr txBox="1"/>
          <p:nvPr/>
        </p:nvSpPr>
        <p:spPr>
          <a:xfrm>
            <a:off x="4069487" y="1143000"/>
            <a:ext cx="776426" cy="2215991"/>
          </a:xfrm>
          <a:prstGeom prst="rect">
            <a:avLst/>
          </a:prstGeom>
          <a:noFill/>
        </p:spPr>
        <p:txBody>
          <a:bodyPr wrap="square" rtlCol="0">
            <a:spAutoFit/>
          </a:bodyPr>
          <a:lstStyle/>
          <a:p>
            <a:r>
              <a:rPr lang="en-US" sz="13800" dirty="0">
                <a:solidFill>
                  <a:schemeClr val="bg1"/>
                </a:solidFill>
                <a:latin typeface="Arial" panose="020B0604020202020204" pitchFamily="34" charset="0"/>
                <a:ea typeface="Lato" panose="020F0502020204030203" pitchFamily="34" charset="0"/>
                <a:cs typeface="Arial" panose="020B0604020202020204" pitchFamily="34" charset="0"/>
              </a:rPr>
              <a:t>“</a:t>
            </a:r>
          </a:p>
        </p:txBody>
      </p:sp>
      <p:cxnSp>
        <p:nvCxnSpPr>
          <p:cNvPr id="8" name="Straight Connector 7">
            <a:extLst>
              <a:ext uri="{FF2B5EF4-FFF2-40B4-BE49-F238E27FC236}">
                <a16:creationId xmlns:a16="http://schemas.microsoft.com/office/drawing/2014/main" id="{4DA260EE-A18C-4D16-A9D5-1F3EDD5AEAE1}"/>
              </a:ext>
            </a:extLst>
          </p:cNvPr>
          <p:cNvCxnSpPr>
            <a:cxnSpLocks/>
          </p:cNvCxnSpPr>
          <p:nvPr/>
        </p:nvCxnSpPr>
        <p:spPr>
          <a:xfrm>
            <a:off x="5105400" y="2010081"/>
            <a:ext cx="3200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B4D8BF82-0932-4F27-B612-4F7A212CAEB4}"/>
              </a:ext>
            </a:extLst>
          </p:cNvPr>
          <p:cNvSpPr txBox="1">
            <a:spLocks/>
          </p:cNvSpPr>
          <p:nvPr/>
        </p:nvSpPr>
        <p:spPr bwMode="auto">
          <a:xfrm>
            <a:off x="914400" y="588326"/>
            <a:ext cx="754380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ctr" rtl="0" eaLnBrk="1" fontAlgn="base" hangingPunct="1">
              <a:lnSpc>
                <a:spcPct val="100000"/>
              </a:lnSpc>
              <a:spcBef>
                <a:spcPct val="0"/>
              </a:spcBef>
              <a:spcAft>
                <a:spcPct val="0"/>
              </a:spcAft>
              <a:defRPr sz="4400" b="0" kern="1200" spc="-40">
                <a:solidFill>
                  <a:schemeClr val="bg1"/>
                </a:solidFill>
                <a:latin typeface="Lato Regular"/>
                <a:ea typeface="MS PGothic" pitchFamily="34" charset="-128"/>
                <a:cs typeface="Lato Regular"/>
              </a:defRPr>
            </a:lvl1pPr>
            <a:lvl2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2pPr>
            <a:lvl3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3pPr>
            <a:lvl4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4pPr>
            <a:lvl5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5pPr>
            <a:lvl6pPr marL="457200" algn="l" rtl="0" eaLnBrk="1" fontAlgn="base" hangingPunct="1">
              <a:lnSpc>
                <a:spcPct val="75000"/>
              </a:lnSpc>
              <a:spcBef>
                <a:spcPct val="0"/>
              </a:spcBef>
              <a:spcAft>
                <a:spcPct val="0"/>
              </a:spcAft>
              <a:defRPr sz="3200">
                <a:solidFill>
                  <a:srgbClr val="FF0000"/>
                </a:solidFill>
                <a:latin typeface="Arial Black" pitchFamily="34" charset="0"/>
              </a:defRPr>
            </a:lvl6pPr>
            <a:lvl7pPr marL="914400" algn="l" rtl="0" eaLnBrk="1" fontAlgn="base" hangingPunct="1">
              <a:lnSpc>
                <a:spcPct val="75000"/>
              </a:lnSpc>
              <a:spcBef>
                <a:spcPct val="0"/>
              </a:spcBef>
              <a:spcAft>
                <a:spcPct val="0"/>
              </a:spcAft>
              <a:defRPr sz="3200">
                <a:solidFill>
                  <a:srgbClr val="FF0000"/>
                </a:solidFill>
                <a:latin typeface="Arial Black" pitchFamily="34" charset="0"/>
              </a:defRPr>
            </a:lvl7pPr>
            <a:lvl8pPr marL="1371600" algn="l" rtl="0" eaLnBrk="1" fontAlgn="base" hangingPunct="1">
              <a:lnSpc>
                <a:spcPct val="75000"/>
              </a:lnSpc>
              <a:spcBef>
                <a:spcPct val="0"/>
              </a:spcBef>
              <a:spcAft>
                <a:spcPct val="0"/>
              </a:spcAft>
              <a:defRPr sz="3200">
                <a:solidFill>
                  <a:srgbClr val="FF0000"/>
                </a:solidFill>
                <a:latin typeface="Arial Black" pitchFamily="34" charset="0"/>
              </a:defRPr>
            </a:lvl8pPr>
            <a:lvl9pPr marL="1828800" algn="l" rtl="0" eaLnBrk="1" fontAlgn="base" hangingPunct="1">
              <a:lnSpc>
                <a:spcPct val="75000"/>
              </a:lnSpc>
              <a:spcBef>
                <a:spcPct val="0"/>
              </a:spcBef>
              <a:spcAft>
                <a:spcPct val="0"/>
              </a:spcAft>
              <a:defRPr sz="3200">
                <a:solidFill>
                  <a:srgbClr val="FF0000"/>
                </a:solidFill>
                <a:latin typeface="Arial Black" pitchFamily="34" charset="0"/>
              </a:defRPr>
            </a:lvl9pPr>
          </a:lstStyle>
          <a:p>
            <a:pPr algn="l"/>
            <a:r>
              <a:rPr lang="en-US" sz="3200" dirty="0">
                <a:latin typeface="Lato Black" panose="020F0A02020204030203" pitchFamily="34" charset="0"/>
              </a:rPr>
              <a:t>What is an Ecosystem Map? </a:t>
            </a:r>
          </a:p>
        </p:txBody>
      </p:sp>
      <p:sp>
        <p:nvSpPr>
          <p:cNvPr id="30721" name="Content Placeholder 1"/>
          <p:cNvSpPr>
            <a:spLocks noGrp="1"/>
          </p:cNvSpPr>
          <p:nvPr>
            <p:ph type="subTitle" idx="1"/>
          </p:nvPr>
        </p:nvSpPr>
        <p:spPr>
          <a:xfrm>
            <a:off x="590550" y="2088593"/>
            <a:ext cx="7962900" cy="1250956"/>
          </a:xfrm>
        </p:spPr>
        <p:txBody>
          <a:bodyPr/>
          <a:lstStyle/>
          <a:p>
            <a:pPr>
              <a:lnSpc>
                <a:spcPct val="150000"/>
              </a:lnSpc>
            </a:pPr>
            <a:r>
              <a:rPr lang="en-US" sz="3200" dirty="0">
                <a:latin typeface="Lato" panose="020F0502020204030203" pitchFamily="34" charset="0"/>
              </a:rPr>
              <a:t>A visualization </a:t>
            </a:r>
            <a:r>
              <a:rPr lang="en-US" sz="3200" b="1" dirty="0">
                <a:solidFill>
                  <a:schemeClr val="accent6"/>
                </a:solidFill>
                <a:latin typeface="Lato" panose="020F0502020204030203" pitchFamily="34" charset="0"/>
              </a:rPr>
              <a:t>tool </a:t>
            </a:r>
            <a:r>
              <a:rPr lang="en-US" sz="3200" dirty="0">
                <a:latin typeface="Lato" panose="020F0502020204030203" pitchFamily="34" charset="0"/>
              </a:rPr>
              <a:t>to understand </a:t>
            </a:r>
          </a:p>
          <a:p>
            <a:pPr>
              <a:lnSpc>
                <a:spcPct val="150000"/>
              </a:lnSpc>
            </a:pPr>
            <a:r>
              <a:rPr lang="en-US" sz="3200" b="1" dirty="0">
                <a:solidFill>
                  <a:schemeClr val="accent6"/>
                </a:solidFill>
                <a:latin typeface="Lato" panose="020F0502020204030203" pitchFamily="34" charset="0"/>
              </a:rPr>
              <a:t>connections</a:t>
            </a:r>
            <a:r>
              <a:rPr lang="en-US" sz="3200" dirty="0">
                <a:latin typeface="Lato" panose="020F0502020204030203" pitchFamily="34" charset="0"/>
              </a:rPr>
              <a:t> between organizations </a:t>
            </a:r>
          </a:p>
          <a:p>
            <a:pPr>
              <a:lnSpc>
                <a:spcPct val="150000"/>
              </a:lnSpc>
            </a:pPr>
            <a:r>
              <a:rPr lang="en-US" sz="3200" dirty="0">
                <a:latin typeface="Lato" panose="020F0502020204030203" pitchFamily="34" charset="0"/>
              </a:rPr>
              <a:t>and/or people.</a:t>
            </a:r>
          </a:p>
          <a:p>
            <a:pPr algn="ctr"/>
            <a:endParaRPr lang="en-US" altLang="x-none" sz="1600" dirty="0">
              <a:latin typeface="Lato Regular" charset="0"/>
              <a:ea typeface="MS PGothic" charset="-128"/>
            </a:endParaRPr>
          </a:p>
        </p:txBody>
      </p:sp>
    </p:spTree>
    <p:extLst>
      <p:ext uri="{BB962C8B-B14F-4D97-AF65-F5344CB8AC3E}">
        <p14:creationId xmlns:p14="http://schemas.microsoft.com/office/powerpoint/2010/main" val="215271804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3009900"/>
            <a:ext cx="7620000" cy="838200"/>
          </a:xfrm>
        </p:spPr>
        <p:txBody>
          <a:bodyPr/>
          <a:lstStyle/>
          <a:p>
            <a:r>
              <a:rPr lang="en-US" sz="5400" b="1" dirty="0">
                <a:solidFill>
                  <a:schemeClr val="accent6"/>
                </a:solidFill>
                <a:latin typeface="Lato" panose="020F0502020204030203" pitchFamily="34" charset="0"/>
              </a:rPr>
              <a:t>Why map?</a:t>
            </a:r>
            <a:endParaRPr lang="en-US" sz="5400" dirty="0"/>
          </a:p>
        </p:txBody>
      </p:sp>
    </p:spTree>
    <p:extLst>
      <p:ext uri="{BB962C8B-B14F-4D97-AF65-F5344CB8AC3E}">
        <p14:creationId xmlns:p14="http://schemas.microsoft.com/office/powerpoint/2010/main" val="298638299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1"/>
          <p:cNvSpPr>
            <a:spLocks noGrp="1"/>
          </p:cNvSpPr>
          <p:nvPr>
            <p:ph type="subTitle" idx="1"/>
          </p:nvPr>
        </p:nvSpPr>
        <p:spPr>
          <a:xfrm>
            <a:off x="514350" y="1602512"/>
            <a:ext cx="7962900" cy="1250956"/>
          </a:xfrm>
        </p:spPr>
        <p:txBody>
          <a:bodyPr/>
          <a:lstStyle/>
          <a:p>
            <a:pPr>
              <a:lnSpc>
                <a:spcPct val="150000"/>
              </a:lnSpc>
            </a:pPr>
            <a:r>
              <a:rPr lang="en-US" sz="3200" dirty="0">
                <a:solidFill>
                  <a:schemeClr val="bg1"/>
                </a:solidFill>
                <a:latin typeface="Lato" panose="020F0502020204030203" pitchFamily="34" charset="0"/>
              </a:rPr>
              <a:t>Envisioning the </a:t>
            </a:r>
            <a:r>
              <a:rPr lang="en-US" sz="3200" b="1" dirty="0">
                <a:solidFill>
                  <a:schemeClr val="accent6"/>
                </a:solidFill>
                <a:latin typeface="Lato" panose="020F0502020204030203" pitchFamily="34" charset="0"/>
              </a:rPr>
              <a:t>mapping process </a:t>
            </a:r>
            <a:r>
              <a:rPr lang="en-US" sz="3200" dirty="0">
                <a:solidFill>
                  <a:schemeClr val="bg1"/>
                </a:solidFill>
                <a:latin typeface="Lato" panose="020F0502020204030203" pitchFamily="34" charset="0"/>
              </a:rPr>
              <a:t>as the </a:t>
            </a:r>
            <a:r>
              <a:rPr lang="en-US" sz="3200" b="1" dirty="0">
                <a:solidFill>
                  <a:schemeClr val="accent6"/>
                </a:solidFill>
                <a:latin typeface="Lato" panose="020F0502020204030203" pitchFamily="34" charset="0"/>
              </a:rPr>
              <a:t>beginning of a journey</a:t>
            </a:r>
            <a:r>
              <a:rPr lang="en-US" sz="3200" dirty="0">
                <a:solidFill>
                  <a:schemeClr val="bg1"/>
                </a:solidFill>
                <a:latin typeface="Lato" panose="020F0502020204030203" pitchFamily="34" charset="0"/>
              </a:rPr>
              <a:t>, rather than a destination, can </a:t>
            </a:r>
            <a:r>
              <a:rPr lang="en-US" sz="3200" b="1" dirty="0">
                <a:solidFill>
                  <a:schemeClr val="accent6"/>
                </a:solidFill>
                <a:latin typeface="Lato" panose="020F0502020204030203" pitchFamily="34" charset="0"/>
              </a:rPr>
              <a:t>inspire new ideas for collaboration</a:t>
            </a:r>
            <a:r>
              <a:rPr lang="en-US" sz="3200" dirty="0">
                <a:solidFill>
                  <a:schemeClr val="bg1"/>
                </a:solidFill>
                <a:latin typeface="Lato" panose="020F0502020204030203" pitchFamily="34" charset="0"/>
              </a:rPr>
              <a:t> or help uncover areas in need of growth. </a:t>
            </a:r>
            <a:br>
              <a:rPr lang="en-US" sz="3200" dirty="0">
                <a:solidFill>
                  <a:schemeClr val="bg1"/>
                </a:solidFill>
                <a:latin typeface="Lato" panose="020F0502020204030203" pitchFamily="34" charset="0"/>
              </a:rPr>
            </a:br>
            <a:endParaRPr lang="en-US" sz="3200" dirty="0">
              <a:solidFill>
                <a:schemeClr val="bg1"/>
              </a:solidFill>
              <a:latin typeface="Lato" panose="020F0502020204030203" pitchFamily="34" charset="0"/>
            </a:endParaRPr>
          </a:p>
          <a:p>
            <a:pPr algn="ctr"/>
            <a:endParaRPr lang="en-US" altLang="x-none" sz="1600" dirty="0">
              <a:latin typeface="Lato Regular" charset="0"/>
              <a:ea typeface="MS PGothic" charset="-128"/>
            </a:endParaRPr>
          </a:p>
        </p:txBody>
      </p:sp>
      <p:cxnSp>
        <p:nvCxnSpPr>
          <p:cNvPr id="3" name="Straight Connector 2">
            <a:extLst>
              <a:ext uri="{FF2B5EF4-FFF2-40B4-BE49-F238E27FC236}">
                <a16:creationId xmlns:a16="http://schemas.microsoft.com/office/drawing/2014/main" id="{6838CF23-902D-41C5-8DD8-D733F970A036}"/>
              </a:ext>
            </a:extLst>
          </p:cNvPr>
          <p:cNvCxnSpPr>
            <a:cxnSpLocks/>
          </p:cNvCxnSpPr>
          <p:nvPr/>
        </p:nvCxnSpPr>
        <p:spPr>
          <a:xfrm>
            <a:off x="838200" y="1524000"/>
            <a:ext cx="28956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DCB6F3E-A0AF-4258-AC7F-627AF2C01EC7}"/>
              </a:ext>
            </a:extLst>
          </p:cNvPr>
          <p:cNvCxnSpPr/>
          <p:nvPr/>
        </p:nvCxnSpPr>
        <p:spPr>
          <a:xfrm>
            <a:off x="838200" y="5305119"/>
            <a:ext cx="7391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A2BE3BB-1DEC-4C63-8171-8AE9C717CB52}"/>
              </a:ext>
            </a:extLst>
          </p:cNvPr>
          <p:cNvSpPr txBox="1"/>
          <p:nvPr/>
        </p:nvSpPr>
        <p:spPr>
          <a:xfrm>
            <a:off x="3993287" y="656919"/>
            <a:ext cx="776426" cy="2215991"/>
          </a:xfrm>
          <a:prstGeom prst="rect">
            <a:avLst/>
          </a:prstGeom>
          <a:noFill/>
        </p:spPr>
        <p:txBody>
          <a:bodyPr wrap="square" rtlCol="0">
            <a:spAutoFit/>
          </a:bodyPr>
          <a:lstStyle/>
          <a:p>
            <a:r>
              <a:rPr lang="en-US" sz="13800" dirty="0">
                <a:solidFill>
                  <a:schemeClr val="bg1"/>
                </a:solidFill>
                <a:latin typeface="Arial" panose="020B0604020202020204" pitchFamily="34" charset="0"/>
                <a:ea typeface="Lato" panose="020F0502020204030203" pitchFamily="34" charset="0"/>
                <a:cs typeface="Arial" panose="020B0604020202020204" pitchFamily="34" charset="0"/>
              </a:rPr>
              <a:t>“</a:t>
            </a:r>
          </a:p>
        </p:txBody>
      </p:sp>
      <p:cxnSp>
        <p:nvCxnSpPr>
          <p:cNvPr id="8" name="Straight Connector 7">
            <a:extLst>
              <a:ext uri="{FF2B5EF4-FFF2-40B4-BE49-F238E27FC236}">
                <a16:creationId xmlns:a16="http://schemas.microsoft.com/office/drawing/2014/main" id="{4DA260EE-A18C-4D16-A9D5-1F3EDD5AEAE1}"/>
              </a:ext>
            </a:extLst>
          </p:cNvPr>
          <p:cNvCxnSpPr>
            <a:cxnSpLocks/>
          </p:cNvCxnSpPr>
          <p:nvPr/>
        </p:nvCxnSpPr>
        <p:spPr>
          <a:xfrm>
            <a:off x="5029200" y="1524000"/>
            <a:ext cx="3200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24413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276A-EDCF-4C55-9EC4-6559E5F0ED3C}"/>
              </a:ext>
            </a:extLst>
          </p:cNvPr>
          <p:cNvSpPr>
            <a:spLocks noGrp="1"/>
          </p:cNvSpPr>
          <p:nvPr>
            <p:ph type="title"/>
          </p:nvPr>
        </p:nvSpPr>
        <p:spPr/>
        <p:txBody>
          <a:bodyPr/>
          <a:lstStyle/>
          <a:p>
            <a:r>
              <a:rPr lang="en-US" dirty="0">
                <a:solidFill>
                  <a:srgbClr val="494546"/>
                </a:solidFill>
                <a:latin typeface="Lato Black" panose="020F0A02020204030203" pitchFamily="34" charset="0"/>
              </a:rPr>
              <a:t>Deciding the Details</a:t>
            </a:r>
          </a:p>
        </p:txBody>
      </p:sp>
      <p:graphicFrame>
        <p:nvGraphicFramePr>
          <p:cNvPr id="3" name="Table 2">
            <a:extLst>
              <a:ext uri="{FF2B5EF4-FFF2-40B4-BE49-F238E27FC236}">
                <a16:creationId xmlns:a16="http://schemas.microsoft.com/office/drawing/2014/main" id="{B9117F3D-4800-4727-85CA-73691CAB8119}"/>
              </a:ext>
            </a:extLst>
          </p:cNvPr>
          <p:cNvGraphicFramePr>
            <a:graphicFrameLocks noGrp="1"/>
          </p:cNvGraphicFramePr>
          <p:nvPr>
            <p:extLst>
              <p:ext uri="{D42A27DB-BD31-4B8C-83A1-F6EECF244321}">
                <p14:modId xmlns:p14="http://schemas.microsoft.com/office/powerpoint/2010/main" val="1017864604"/>
              </p:ext>
            </p:extLst>
          </p:nvPr>
        </p:nvGraphicFramePr>
        <p:xfrm>
          <a:off x="2057400" y="2514600"/>
          <a:ext cx="2590800" cy="3048000"/>
        </p:xfrm>
        <a:graphic>
          <a:graphicData uri="http://schemas.openxmlformats.org/drawingml/2006/table">
            <a:tbl>
              <a:tblPr firstRow="1" bandRow="1">
                <a:tableStyleId>{2D5ABB26-0587-4C30-8999-92F81FD0307C}</a:tableStyleId>
              </a:tblPr>
              <a:tblGrid>
                <a:gridCol w="2590800">
                  <a:extLst>
                    <a:ext uri="{9D8B030D-6E8A-4147-A177-3AD203B41FA5}">
                      <a16:colId xmlns:a16="http://schemas.microsoft.com/office/drawing/2014/main" val="449008154"/>
                    </a:ext>
                  </a:extLst>
                </a:gridCol>
              </a:tblGrid>
              <a:tr h="256032">
                <a:tc>
                  <a:txBody>
                    <a:bodyPr/>
                    <a:lstStyle/>
                    <a:p>
                      <a:r>
                        <a:rPr lang="en-US" sz="1400" dirty="0">
                          <a:latin typeface="Lato" panose="020F0502020204030203" pitchFamily="34" charset="0"/>
                        </a:rPr>
                        <a:t>Government</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53220590"/>
                  </a:ext>
                </a:extLst>
              </a:tr>
              <a:tr h="256032">
                <a:tc>
                  <a:txBody>
                    <a:bodyPr/>
                    <a:lstStyle/>
                    <a:p>
                      <a:r>
                        <a:rPr lang="en-US" sz="1400" dirty="0">
                          <a:latin typeface="Lato" panose="020F0502020204030203" pitchFamily="34" charset="0"/>
                        </a:rPr>
                        <a:t>Individuals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49603569"/>
                  </a:ext>
                </a:extLst>
              </a:tr>
              <a:tr h="256032">
                <a:tc>
                  <a:txBody>
                    <a:bodyPr/>
                    <a:lstStyle/>
                    <a:p>
                      <a:r>
                        <a:rPr lang="en-US" sz="1400" dirty="0">
                          <a:latin typeface="Lato" panose="020F0502020204030203" pitchFamily="34" charset="0"/>
                        </a:rPr>
                        <a:t>Funders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03910021"/>
                  </a:ext>
                </a:extLst>
              </a:tr>
              <a:tr h="256032">
                <a:tc>
                  <a:txBody>
                    <a:bodyPr/>
                    <a:lstStyle/>
                    <a:p>
                      <a:r>
                        <a:rPr lang="en-US" sz="1400" dirty="0">
                          <a:latin typeface="Lato" panose="020F0502020204030203" pitchFamily="34" charset="0"/>
                        </a:rPr>
                        <a:t>NGO’s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67074790"/>
                  </a:ext>
                </a:extLst>
              </a:tr>
              <a:tr h="256032">
                <a:tc>
                  <a:txBody>
                    <a:bodyPr/>
                    <a:lstStyle/>
                    <a:p>
                      <a:r>
                        <a:rPr lang="en-US" sz="1400" dirty="0">
                          <a:latin typeface="Lato" panose="020F0502020204030203" pitchFamily="34" charset="0"/>
                        </a:rPr>
                        <a:t>Nonprofits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8759777"/>
                  </a:ext>
                </a:extLst>
              </a:tr>
              <a:tr h="256032">
                <a:tc>
                  <a:txBody>
                    <a:bodyPr/>
                    <a:lstStyle/>
                    <a:p>
                      <a:r>
                        <a:rPr lang="en-US" sz="1400" dirty="0">
                          <a:latin typeface="Lato" panose="020F0502020204030203" pitchFamily="34" charset="0"/>
                        </a:rPr>
                        <a:t>Corporations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34993875"/>
                  </a:ext>
                </a:extLst>
              </a:tr>
              <a:tr h="256032">
                <a:tc>
                  <a:txBody>
                    <a:bodyPr/>
                    <a:lstStyle/>
                    <a:p>
                      <a:r>
                        <a:rPr lang="en-US" sz="1400" dirty="0">
                          <a:latin typeface="Lato" panose="020F0502020204030203" pitchFamily="34" charset="0"/>
                        </a:rPr>
                        <a:t>Hackers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68752602"/>
                  </a:ext>
                </a:extLst>
              </a:tr>
              <a:tr h="256032">
                <a:tc>
                  <a:txBody>
                    <a:bodyPr/>
                    <a:lstStyle/>
                    <a:p>
                      <a:r>
                        <a:rPr lang="en-US" sz="1400" dirty="0">
                          <a:latin typeface="Lato" panose="020F0502020204030203" pitchFamily="34" charset="0"/>
                        </a:rPr>
                        <a:t>Organizers/Activists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35065759"/>
                  </a:ext>
                </a:extLst>
              </a:tr>
              <a:tr h="256032">
                <a:tc>
                  <a:txBody>
                    <a:bodyPr/>
                    <a:lstStyle/>
                    <a:p>
                      <a:r>
                        <a:rPr lang="en-US" sz="1400" dirty="0">
                          <a:latin typeface="Lato" panose="020F0502020204030203" pitchFamily="34" charset="0"/>
                        </a:rPr>
                        <a:t>Data intermediaries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77081908"/>
                  </a:ext>
                </a:extLst>
              </a:tr>
              <a:tr h="256032">
                <a:tc>
                  <a:txBody>
                    <a:bodyPr/>
                    <a:lstStyle/>
                    <a:p>
                      <a:r>
                        <a:rPr lang="en-US" sz="1400" dirty="0">
                          <a:latin typeface="Lato" panose="020F0502020204030203" pitchFamily="34" charset="0"/>
                        </a:rPr>
                        <a:t>Libraries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93061831"/>
                  </a:ext>
                </a:extLst>
              </a:tr>
            </a:tbl>
          </a:graphicData>
        </a:graphic>
      </p:graphicFrame>
      <p:sp>
        <p:nvSpPr>
          <p:cNvPr id="4" name="TextBox 3">
            <a:extLst>
              <a:ext uri="{FF2B5EF4-FFF2-40B4-BE49-F238E27FC236}">
                <a16:creationId xmlns:a16="http://schemas.microsoft.com/office/drawing/2014/main" id="{94395D0A-E3DF-4538-9C8F-3A5192142BFD}"/>
              </a:ext>
            </a:extLst>
          </p:cNvPr>
          <p:cNvSpPr txBox="1"/>
          <p:nvPr/>
        </p:nvSpPr>
        <p:spPr>
          <a:xfrm>
            <a:off x="423908" y="3554365"/>
            <a:ext cx="1633492" cy="1323439"/>
          </a:xfrm>
          <a:prstGeom prst="rect">
            <a:avLst/>
          </a:prstGeom>
          <a:noFill/>
        </p:spPr>
        <p:txBody>
          <a:bodyPr wrap="square" rtlCol="0">
            <a:spAutoFit/>
          </a:bodyPr>
          <a:lstStyle/>
          <a:p>
            <a:r>
              <a:rPr lang="en-US" sz="2000" b="1" dirty="0">
                <a:solidFill>
                  <a:schemeClr val="tx2"/>
                </a:solidFill>
                <a:latin typeface="Lato" panose="020F0502020204030203" pitchFamily="34" charset="0"/>
              </a:rPr>
              <a:t>Actors</a:t>
            </a:r>
            <a:r>
              <a:rPr lang="en-US" sz="2000" dirty="0">
                <a:latin typeface="Lato Regular" panose="020F0502020204030203" pitchFamily="34" charset="0"/>
              </a:rPr>
              <a:t> </a:t>
            </a:r>
          </a:p>
          <a:p>
            <a:r>
              <a:rPr lang="en-US" sz="2000" dirty="0">
                <a:latin typeface="Lato Regular" panose="020F0502020204030203" pitchFamily="34" charset="0"/>
              </a:rPr>
              <a:t>are generally represented by nodes</a:t>
            </a:r>
            <a:endParaRPr lang="en-US" sz="2000" b="1" dirty="0">
              <a:solidFill>
                <a:schemeClr val="tx2"/>
              </a:solidFill>
              <a:latin typeface="Lato" panose="020F0502020204030203" pitchFamily="34" charset="0"/>
            </a:endParaRPr>
          </a:p>
        </p:txBody>
      </p:sp>
      <p:graphicFrame>
        <p:nvGraphicFramePr>
          <p:cNvPr id="13" name="Table 12">
            <a:extLst>
              <a:ext uri="{FF2B5EF4-FFF2-40B4-BE49-F238E27FC236}">
                <a16:creationId xmlns:a16="http://schemas.microsoft.com/office/drawing/2014/main" id="{D2633F07-FF3C-4BE8-BD43-6F00FC729EB3}"/>
              </a:ext>
            </a:extLst>
          </p:cNvPr>
          <p:cNvGraphicFramePr>
            <a:graphicFrameLocks noGrp="1"/>
          </p:cNvGraphicFramePr>
          <p:nvPr>
            <p:extLst>
              <p:ext uri="{D42A27DB-BD31-4B8C-83A1-F6EECF244321}">
                <p14:modId xmlns:p14="http://schemas.microsoft.com/office/powerpoint/2010/main" val="350434842"/>
              </p:ext>
            </p:extLst>
          </p:nvPr>
        </p:nvGraphicFramePr>
        <p:xfrm>
          <a:off x="6048141" y="2514600"/>
          <a:ext cx="3182471" cy="3017520"/>
        </p:xfrm>
        <a:graphic>
          <a:graphicData uri="http://schemas.openxmlformats.org/drawingml/2006/table">
            <a:tbl>
              <a:tblPr firstRow="1" bandRow="1">
                <a:tableStyleId>{2D5ABB26-0587-4C30-8999-92F81FD0307C}</a:tableStyleId>
              </a:tblPr>
              <a:tblGrid>
                <a:gridCol w="3182471">
                  <a:extLst>
                    <a:ext uri="{9D8B030D-6E8A-4147-A177-3AD203B41FA5}">
                      <a16:colId xmlns:a16="http://schemas.microsoft.com/office/drawing/2014/main" val="449008154"/>
                    </a:ext>
                  </a:extLst>
                </a:gridCol>
              </a:tblGrid>
              <a:tr h="335280">
                <a:tc>
                  <a:txBody>
                    <a:bodyPr/>
                    <a:lstStyle/>
                    <a:p>
                      <a:r>
                        <a:rPr lang="en-US" sz="1400" dirty="0">
                          <a:latin typeface="Lato" panose="020F0502020204030203" pitchFamily="34" charset="0"/>
                        </a:rPr>
                        <a:t>Funding streams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53220590"/>
                  </a:ext>
                </a:extLst>
              </a:tr>
              <a:tr h="335280">
                <a:tc>
                  <a:txBody>
                    <a:bodyPr/>
                    <a:lstStyle/>
                    <a:p>
                      <a:r>
                        <a:rPr lang="en-US" sz="1400" dirty="0">
                          <a:latin typeface="Lato" panose="020F0502020204030203" pitchFamily="34" charset="0"/>
                        </a:rPr>
                        <a:t>Social connections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49603569"/>
                  </a:ext>
                </a:extLst>
              </a:tr>
              <a:tr h="335280">
                <a:tc>
                  <a:txBody>
                    <a:bodyPr/>
                    <a:lstStyle/>
                    <a:p>
                      <a:r>
                        <a:rPr lang="en-US" sz="1400" dirty="0">
                          <a:latin typeface="Lato" panose="020F0502020204030203" pitchFamily="34" charset="0"/>
                        </a:rPr>
                        <a:t>Events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03910021"/>
                  </a:ext>
                </a:extLst>
              </a:tr>
              <a:tr h="335280">
                <a:tc>
                  <a:txBody>
                    <a:bodyPr/>
                    <a:lstStyle/>
                    <a:p>
                      <a:r>
                        <a:rPr lang="en-US" sz="1400" dirty="0">
                          <a:latin typeface="Lato" panose="020F0502020204030203" pitchFamily="34" charset="0"/>
                        </a:rPr>
                        <a:t>Projects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67074790"/>
                  </a:ext>
                </a:extLst>
              </a:tr>
              <a:tr h="335280">
                <a:tc>
                  <a:txBody>
                    <a:bodyPr/>
                    <a:lstStyle/>
                    <a:p>
                      <a:r>
                        <a:rPr lang="en-US" sz="1400" dirty="0">
                          <a:latin typeface="Lato" panose="020F0502020204030203" pitchFamily="34" charset="0"/>
                        </a:rPr>
                        <a:t>Organizational Partnerships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8759777"/>
                  </a:ext>
                </a:extLst>
              </a:tr>
              <a:tr h="335280">
                <a:tc>
                  <a:txBody>
                    <a:bodyPr/>
                    <a:lstStyle/>
                    <a:p>
                      <a:r>
                        <a:rPr lang="en-US" sz="1400" dirty="0">
                          <a:latin typeface="Lato" panose="020F0502020204030203" pitchFamily="34" charset="0"/>
                        </a:rPr>
                        <a:t>Locations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34993875"/>
                  </a:ext>
                </a:extLst>
              </a:tr>
              <a:tr h="335280">
                <a:tc>
                  <a:txBody>
                    <a:bodyPr/>
                    <a:lstStyle/>
                    <a:p>
                      <a:r>
                        <a:rPr lang="en-US" sz="1400" dirty="0">
                          <a:latin typeface="Lato" panose="020F0502020204030203" pitchFamily="34" charset="0"/>
                        </a:rPr>
                        <a:t>Resources</a:t>
                      </a: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68752602"/>
                  </a:ext>
                </a:extLst>
              </a:tr>
              <a:tr h="335280">
                <a:tc>
                  <a:txBody>
                    <a:bodyPr/>
                    <a:lstStyle/>
                    <a:p>
                      <a:endParaRPr lang="en-US" sz="1400" dirty="0">
                        <a:latin typeface="Lato" panose="020F0502020204030203" pitchFamily="34" charset="0"/>
                      </a:endParaRP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6532062"/>
                  </a:ext>
                </a:extLst>
              </a:tr>
              <a:tr h="335280">
                <a:tc>
                  <a:txBody>
                    <a:bodyPr/>
                    <a:lstStyle/>
                    <a:p>
                      <a:endParaRPr lang="en-US" sz="1400" dirty="0">
                        <a:latin typeface="Lato" panose="020F0502020204030203" pitchFamily="34" charset="0"/>
                      </a:endParaRPr>
                    </a:p>
                  </a:txBody>
                  <a:tcPr>
                    <a:lnL w="12700" cap="flat" cmpd="sng" algn="ctr">
                      <a:solidFill>
                        <a:srgbClr val="12719E"/>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59364312"/>
                  </a:ext>
                </a:extLst>
              </a:tr>
            </a:tbl>
          </a:graphicData>
        </a:graphic>
      </p:graphicFrame>
      <p:sp>
        <p:nvSpPr>
          <p:cNvPr id="16" name="TextBox 15">
            <a:extLst>
              <a:ext uri="{FF2B5EF4-FFF2-40B4-BE49-F238E27FC236}">
                <a16:creationId xmlns:a16="http://schemas.microsoft.com/office/drawing/2014/main" id="{2A6E6AF9-36A4-4FBD-A35B-8AB2483B5F34}"/>
              </a:ext>
            </a:extLst>
          </p:cNvPr>
          <p:cNvSpPr txBox="1"/>
          <p:nvPr/>
        </p:nvSpPr>
        <p:spPr>
          <a:xfrm>
            <a:off x="4300024" y="3550803"/>
            <a:ext cx="1748117" cy="1015663"/>
          </a:xfrm>
          <a:prstGeom prst="rect">
            <a:avLst/>
          </a:prstGeom>
          <a:noFill/>
        </p:spPr>
        <p:txBody>
          <a:bodyPr wrap="square" rtlCol="0">
            <a:spAutoFit/>
          </a:bodyPr>
          <a:lstStyle/>
          <a:p>
            <a:r>
              <a:rPr lang="en-US" sz="2000" b="1" dirty="0">
                <a:solidFill>
                  <a:schemeClr val="tx2"/>
                </a:solidFill>
                <a:latin typeface="Lato" panose="020F0502020204030203" pitchFamily="34" charset="0"/>
              </a:rPr>
              <a:t>Connections</a:t>
            </a:r>
            <a:r>
              <a:rPr lang="en-US" sz="2000" dirty="0">
                <a:latin typeface="Lato Regular" panose="020F0502020204030203" pitchFamily="34" charset="0"/>
              </a:rPr>
              <a:t> are edges or lines</a:t>
            </a:r>
            <a:endParaRPr lang="en-US" sz="2000" b="1" dirty="0">
              <a:solidFill>
                <a:schemeClr val="tx2"/>
              </a:solidFill>
              <a:latin typeface="Lato" panose="020F0502020204030203" pitchFamily="34" charset="0"/>
            </a:endParaRPr>
          </a:p>
        </p:txBody>
      </p:sp>
      <p:sp>
        <p:nvSpPr>
          <p:cNvPr id="5" name="Rectangle 4">
            <a:extLst>
              <a:ext uri="{FF2B5EF4-FFF2-40B4-BE49-F238E27FC236}">
                <a16:creationId xmlns:a16="http://schemas.microsoft.com/office/drawing/2014/main" id="{C963C3CE-E2C7-44A0-B4FD-B1D615BED877}"/>
              </a:ext>
            </a:extLst>
          </p:cNvPr>
          <p:cNvSpPr/>
          <p:nvPr/>
        </p:nvSpPr>
        <p:spPr>
          <a:xfrm>
            <a:off x="228599" y="1287736"/>
            <a:ext cx="8455025" cy="851515"/>
          </a:xfrm>
          <a:prstGeom prst="rect">
            <a:avLst/>
          </a:prstGeom>
        </p:spPr>
        <p:txBody>
          <a:bodyPr wrap="square">
            <a:spAutoFit/>
          </a:bodyPr>
          <a:lstStyle/>
          <a:p>
            <a:pPr marL="114300" lvl="1">
              <a:lnSpc>
                <a:spcPct val="118000"/>
              </a:lnSpc>
            </a:pPr>
            <a:r>
              <a:rPr lang="en-US" sz="2200" dirty="0">
                <a:latin typeface="Lato Regular" panose="020F0502020204030203" pitchFamily="34" charset="0"/>
              </a:rPr>
              <a:t>The two main components of a network ecosystem map are the actors and the connections between actors:</a:t>
            </a:r>
          </a:p>
        </p:txBody>
      </p:sp>
    </p:spTree>
    <p:extLst>
      <p:ext uri="{BB962C8B-B14F-4D97-AF65-F5344CB8AC3E}">
        <p14:creationId xmlns:p14="http://schemas.microsoft.com/office/powerpoint/2010/main" val="277911699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48911F-3567-4649-828C-BDFEF5B196E7}"/>
              </a:ext>
            </a:extLst>
          </p:cNvPr>
          <p:cNvSpPr/>
          <p:nvPr/>
        </p:nvSpPr>
        <p:spPr>
          <a:xfrm>
            <a:off x="454025" y="3506175"/>
            <a:ext cx="8229600" cy="510778"/>
          </a:xfrm>
          <a:prstGeom prst="roundRect">
            <a:avLst/>
          </a:prstGeom>
          <a:solidFill>
            <a:schemeClr val="accent2">
              <a:lumMod val="60000"/>
              <a:lumOff val="40000"/>
            </a:schemeClr>
          </a:solidFill>
          <a:ln w="22225">
            <a:solidFill>
              <a:schemeClr val="accent5"/>
            </a:solidFill>
          </a:ln>
        </p:spPr>
        <p:txBody>
          <a:bodyPr wrap="square" anchor="ctr" anchorCtr="0">
            <a:spAutoFit/>
          </a:bodyPr>
          <a:lstStyle/>
          <a:p>
            <a:pPr fontAlgn="ctr"/>
            <a:r>
              <a:rPr lang="en-US" dirty="0">
                <a:latin typeface="Lato" panose="020F0502020204030203" pitchFamily="34" charset="0"/>
              </a:rPr>
              <a:t>What role do they play?</a:t>
            </a:r>
          </a:p>
        </p:txBody>
      </p:sp>
      <p:sp>
        <p:nvSpPr>
          <p:cNvPr id="9" name="Rectangle: Rounded Corners 8">
            <a:extLst>
              <a:ext uri="{FF2B5EF4-FFF2-40B4-BE49-F238E27FC236}">
                <a16:creationId xmlns:a16="http://schemas.microsoft.com/office/drawing/2014/main" id="{5C965DC8-389E-42AC-93F3-478AC7215C2F}"/>
              </a:ext>
            </a:extLst>
          </p:cNvPr>
          <p:cNvSpPr/>
          <p:nvPr/>
        </p:nvSpPr>
        <p:spPr>
          <a:xfrm>
            <a:off x="471065" y="1679149"/>
            <a:ext cx="8229600" cy="510778"/>
          </a:xfrm>
          <a:prstGeom prst="roundRect">
            <a:avLst/>
          </a:prstGeom>
          <a:solidFill>
            <a:schemeClr val="bg1">
              <a:lumMod val="95000"/>
            </a:schemeClr>
          </a:solidFill>
          <a:ln w="22225">
            <a:solidFill>
              <a:schemeClr val="accent5"/>
            </a:solidFill>
          </a:ln>
        </p:spPr>
        <p:txBody>
          <a:bodyPr wrap="square" anchor="ctr" anchorCtr="0">
            <a:spAutoFit/>
          </a:bodyPr>
          <a:lstStyle/>
          <a:p>
            <a:pPr fontAlgn="ctr"/>
            <a:r>
              <a:rPr lang="en-US" dirty="0">
                <a:latin typeface="Lato" panose="020F0502020204030203" pitchFamily="34" charset="0"/>
              </a:rPr>
              <a:t>What “actors” do you work with? </a:t>
            </a:r>
          </a:p>
        </p:txBody>
      </p:sp>
      <p:sp>
        <p:nvSpPr>
          <p:cNvPr id="10" name="Rectangle: Rounded Corners 9">
            <a:extLst>
              <a:ext uri="{FF2B5EF4-FFF2-40B4-BE49-F238E27FC236}">
                <a16:creationId xmlns:a16="http://schemas.microsoft.com/office/drawing/2014/main" id="{15FA84DB-5841-4B56-A79C-57969FE79650}"/>
              </a:ext>
            </a:extLst>
          </p:cNvPr>
          <p:cNvSpPr/>
          <p:nvPr/>
        </p:nvSpPr>
        <p:spPr>
          <a:xfrm>
            <a:off x="471065" y="2592662"/>
            <a:ext cx="8229600" cy="510778"/>
          </a:xfrm>
          <a:prstGeom prst="roundRect">
            <a:avLst/>
          </a:prstGeom>
          <a:solidFill>
            <a:schemeClr val="accent2">
              <a:lumMod val="20000"/>
              <a:lumOff val="80000"/>
            </a:schemeClr>
          </a:solidFill>
          <a:ln w="22225">
            <a:solidFill>
              <a:schemeClr val="accent5"/>
            </a:solidFill>
          </a:ln>
        </p:spPr>
        <p:txBody>
          <a:bodyPr wrap="square" anchor="ctr" anchorCtr="0">
            <a:spAutoFit/>
          </a:bodyPr>
          <a:lstStyle/>
          <a:p>
            <a:pPr fontAlgn="ctr"/>
            <a:r>
              <a:rPr lang="en-US" dirty="0">
                <a:latin typeface="Lato" panose="020F0502020204030203" pitchFamily="34" charset="0"/>
              </a:rPr>
              <a:t>Who are the organizations in your ecosystem?</a:t>
            </a:r>
          </a:p>
        </p:txBody>
      </p:sp>
      <p:sp>
        <p:nvSpPr>
          <p:cNvPr id="11" name="Rectangle: Rounded Corners 1">
            <a:extLst>
              <a:ext uri="{FF2B5EF4-FFF2-40B4-BE49-F238E27FC236}">
                <a16:creationId xmlns:a16="http://schemas.microsoft.com/office/drawing/2014/main" id="{141CF1F4-A193-4715-BDC6-D2BBD89D1F37}"/>
              </a:ext>
            </a:extLst>
          </p:cNvPr>
          <p:cNvSpPr/>
          <p:nvPr/>
        </p:nvSpPr>
        <p:spPr>
          <a:xfrm>
            <a:off x="464261" y="4419687"/>
            <a:ext cx="8229600" cy="919401"/>
          </a:xfrm>
          <a:prstGeom prst="roundRect">
            <a:avLst/>
          </a:prstGeom>
          <a:solidFill>
            <a:schemeClr val="tx2">
              <a:lumMod val="20000"/>
              <a:lumOff val="80000"/>
            </a:schemeClr>
          </a:solidFill>
          <a:ln w="22225">
            <a:solidFill>
              <a:schemeClr val="accent5"/>
            </a:solidFill>
          </a:ln>
        </p:spPr>
        <p:txBody>
          <a:bodyPr wrap="square" anchor="ctr" anchorCtr="0">
            <a:spAutoFit/>
          </a:bodyPr>
          <a:lstStyle/>
          <a:p>
            <a:pPr fontAlgn="ctr"/>
            <a:r>
              <a:rPr lang="en-US" dirty="0">
                <a:latin typeface="Lato" panose="020F0502020204030203" pitchFamily="34" charset="0"/>
              </a:rPr>
              <a:t>How do the organizations you identified interact with each other?</a:t>
            </a:r>
          </a:p>
        </p:txBody>
      </p:sp>
      <p:sp>
        <p:nvSpPr>
          <p:cNvPr id="5" name="Title 4">
            <a:extLst>
              <a:ext uri="{FF2B5EF4-FFF2-40B4-BE49-F238E27FC236}">
                <a16:creationId xmlns:a16="http://schemas.microsoft.com/office/drawing/2014/main" id="{523156EE-726A-425F-BA63-DF8AE4FA6B9A}"/>
              </a:ext>
            </a:extLst>
          </p:cNvPr>
          <p:cNvSpPr>
            <a:spLocks noGrp="1"/>
          </p:cNvSpPr>
          <p:nvPr>
            <p:ph type="title"/>
          </p:nvPr>
        </p:nvSpPr>
        <p:spPr/>
        <p:txBody>
          <a:bodyPr/>
          <a:lstStyle/>
          <a:p>
            <a:r>
              <a:rPr lang="en-US" dirty="0">
                <a:solidFill>
                  <a:srgbClr val="494546"/>
                </a:solidFill>
                <a:latin typeface="Lato Black" panose="020F0A02020204030203" pitchFamily="34" charset="0"/>
              </a:rPr>
              <a:t>Important Mapping Questions</a:t>
            </a:r>
            <a:endParaRPr lang="en-US" dirty="0"/>
          </a:p>
        </p:txBody>
      </p:sp>
    </p:spTree>
    <p:extLst>
      <p:ext uri="{BB962C8B-B14F-4D97-AF65-F5344CB8AC3E}">
        <p14:creationId xmlns:p14="http://schemas.microsoft.com/office/powerpoint/2010/main" val="34662275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48911F-3567-4649-828C-BDFEF5B196E7}"/>
              </a:ext>
            </a:extLst>
          </p:cNvPr>
          <p:cNvSpPr/>
          <p:nvPr/>
        </p:nvSpPr>
        <p:spPr>
          <a:xfrm>
            <a:off x="454025" y="4114800"/>
            <a:ext cx="8229600" cy="1328023"/>
          </a:xfrm>
          <a:prstGeom prst="roundRect">
            <a:avLst/>
          </a:prstGeom>
          <a:solidFill>
            <a:schemeClr val="accent3">
              <a:lumMod val="50000"/>
            </a:schemeClr>
          </a:solidFill>
          <a:ln w="22225">
            <a:solidFill>
              <a:schemeClr val="accent5"/>
            </a:solidFill>
          </a:ln>
        </p:spPr>
        <p:txBody>
          <a:bodyPr wrap="square" anchor="ctr" anchorCtr="0">
            <a:spAutoFit/>
          </a:bodyPr>
          <a:lstStyle/>
          <a:p>
            <a:pPr fontAlgn="ctr"/>
            <a:r>
              <a:rPr lang="en-US" dirty="0">
                <a:solidFill>
                  <a:schemeClr val="bg1"/>
                </a:solidFill>
                <a:latin typeface="Lato" panose="020F0502020204030203" pitchFamily="34" charset="0"/>
              </a:rPr>
              <a:t>How is each organization or partnership funded, and what do funding relationships look like (partnerships and projects)? </a:t>
            </a:r>
          </a:p>
        </p:txBody>
      </p:sp>
      <p:sp>
        <p:nvSpPr>
          <p:cNvPr id="9" name="Rectangle: Rounded Corners 8">
            <a:extLst>
              <a:ext uri="{FF2B5EF4-FFF2-40B4-BE49-F238E27FC236}">
                <a16:creationId xmlns:a16="http://schemas.microsoft.com/office/drawing/2014/main" id="{5C965DC8-389E-42AC-93F3-478AC7215C2F}"/>
              </a:ext>
            </a:extLst>
          </p:cNvPr>
          <p:cNvSpPr/>
          <p:nvPr/>
        </p:nvSpPr>
        <p:spPr>
          <a:xfrm>
            <a:off x="471065" y="1679149"/>
            <a:ext cx="8229600" cy="510778"/>
          </a:xfrm>
          <a:prstGeom prst="roundRect">
            <a:avLst/>
          </a:prstGeom>
          <a:solidFill>
            <a:srgbClr val="1696D2"/>
          </a:solidFill>
          <a:ln w="22225">
            <a:solidFill>
              <a:schemeClr val="accent5"/>
            </a:solidFill>
          </a:ln>
        </p:spPr>
        <p:txBody>
          <a:bodyPr wrap="square" anchor="ctr" anchorCtr="0">
            <a:spAutoFit/>
          </a:bodyPr>
          <a:lstStyle/>
          <a:p>
            <a:pPr fontAlgn="ctr"/>
            <a:r>
              <a:rPr lang="en-US" dirty="0">
                <a:solidFill>
                  <a:schemeClr val="bg1"/>
                </a:solidFill>
                <a:latin typeface="Lato" panose="020F0502020204030203" pitchFamily="34" charset="0"/>
              </a:rPr>
              <a:t>What types of events occur (frequency and structure)?</a:t>
            </a:r>
          </a:p>
        </p:txBody>
      </p:sp>
      <p:sp>
        <p:nvSpPr>
          <p:cNvPr id="10" name="Rectangle: Rounded Corners 9">
            <a:extLst>
              <a:ext uri="{FF2B5EF4-FFF2-40B4-BE49-F238E27FC236}">
                <a16:creationId xmlns:a16="http://schemas.microsoft.com/office/drawing/2014/main" id="{15FA84DB-5841-4B56-A79C-57969FE79650}"/>
              </a:ext>
            </a:extLst>
          </p:cNvPr>
          <p:cNvSpPr/>
          <p:nvPr/>
        </p:nvSpPr>
        <p:spPr>
          <a:xfrm>
            <a:off x="454025" y="2692663"/>
            <a:ext cx="8229600" cy="919401"/>
          </a:xfrm>
          <a:prstGeom prst="roundRect">
            <a:avLst/>
          </a:prstGeom>
          <a:solidFill>
            <a:srgbClr val="0A4C6A"/>
          </a:solidFill>
          <a:ln w="22225">
            <a:solidFill>
              <a:schemeClr val="accent5"/>
            </a:solidFill>
          </a:ln>
        </p:spPr>
        <p:txBody>
          <a:bodyPr wrap="square" anchor="ctr" anchorCtr="0">
            <a:spAutoFit/>
          </a:bodyPr>
          <a:lstStyle/>
          <a:p>
            <a:pPr fontAlgn="ctr"/>
            <a:r>
              <a:rPr lang="en-US" dirty="0">
                <a:solidFill>
                  <a:schemeClr val="bg1"/>
                </a:solidFill>
                <a:latin typeface="Lato" panose="020F0502020204030203" pitchFamily="34" charset="0"/>
              </a:rPr>
              <a:t>Are there relevant boards or committees that make decisions in this space?</a:t>
            </a:r>
          </a:p>
        </p:txBody>
      </p:sp>
      <p:sp>
        <p:nvSpPr>
          <p:cNvPr id="5" name="Title 4">
            <a:extLst>
              <a:ext uri="{FF2B5EF4-FFF2-40B4-BE49-F238E27FC236}">
                <a16:creationId xmlns:a16="http://schemas.microsoft.com/office/drawing/2014/main" id="{523156EE-726A-425F-BA63-DF8AE4FA6B9A}"/>
              </a:ext>
            </a:extLst>
          </p:cNvPr>
          <p:cNvSpPr>
            <a:spLocks noGrp="1"/>
          </p:cNvSpPr>
          <p:nvPr>
            <p:ph type="title"/>
          </p:nvPr>
        </p:nvSpPr>
        <p:spPr/>
        <p:txBody>
          <a:bodyPr/>
          <a:lstStyle/>
          <a:p>
            <a:r>
              <a:rPr lang="en-US" dirty="0">
                <a:solidFill>
                  <a:srgbClr val="494546"/>
                </a:solidFill>
                <a:latin typeface="Lato Black" panose="020F0A02020204030203" pitchFamily="34" charset="0"/>
              </a:rPr>
              <a:t>Important Mapping Questions</a:t>
            </a:r>
            <a:endParaRPr lang="en-US" dirty="0"/>
          </a:p>
        </p:txBody>
      </p:sp>
    </p:spTree>
    <p:extLst>
      <p:ext uri="{BB962C8B-B14F-4D97-AF65-F5344CB8AC3E}">
        <p14:creationId xmlns:p14="http://schemas.microsoft.com/office/powerpoint/2010/main" val="235924901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156EE-726A-425F-BA63-DF8AE4FA6B9A}"/>
              </a:ext>
            </a:extLst>
          </p:cNvPr>
          <p:cNvSpPr>
            <a:spLocks noGrp="1"/>
          </p:cNvSpPr>
          <p:nvPr>
            <p:ph type="title"/>
          </p:nvPr>
        </p:nvSpPr>
        <p:spPr/>
        <p:txBody>
          <a:bodyPr/>
          <a:lstStyle/>
          <a:p>
            <a:r>
              <a:rPr lang="en-US" dirty="0">
                <a:solidFill>
                  <a:srgbClr val="494546"/>
                </a:solidFill>
                <a:latin typeface="Lato Black" panose="020F0A02020204030203" pitchFamily="34" charset="0"/>
              </a:rPr>
              <a:t>Determining the Scope and Process </a:t>
            </a:r>
            <a:endParaRPr lang="en-US" dirty="0">
              <a:solidFill>
                <a:srgbClr val="494546"/>
              </a:solidFill>
            </a:endParaRPr>
          </a:p>
        </p:txBody>
      </p:sp>
      <p:cxnSp>
        <p:nvCxnSpPr>
          <p:cNvPr id="21" name="Straight Arrow Connector 20">
            <a:extLst>
              <a:ext uri="{FF2B5EF4-FFF2-40B4-BE49-F238E27FC236}">
                <a16:creationId xmlns:a16="http://schemas.microsoft.com/office/drawing/2014/main" id="{B76C761E-4F3D-486A-A274-26DC5F626859}"/>
              </a:ext>
            </a:extLst>
          </p:cNvPr>
          <p:cNvCxnSpPr>
            <a:cxnSpLocks/>
          </p:cNvCxnSpPr>
          <p:nvPr/>
        </p:nvCxnSpPr>
        <p:spPr>
          <a:xfrm flipH="1">
            <a:off x="457200" y="4267690"/>
            <a:ext cx="8192039"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9">
            <a:extLst>
              <a:ext uri="{FF2B5EF4-FFF2-40B4-BE49-F238E27FC236}">
                <a16:creationId xmlns:a16="http://schemas.microsoft.com/office/drawing/2014/main" id="{C5CB9152-609C-4301-A283-7CA8441ECAA2}"/>
              </a:ext>
            </a:extLst>
          </p:cNvPr>
          <p:cNvSpPr/>
          <p:nvPr/>
        </p:nvSpPr>
        <p:spPr>
          <a:xfrm>
            <a:off x="521679" y="5181600"/>
            <a:ext cx="8241323" cy="942975"/>
          </a:xfrm>
          <a:prstGeom prst="roundRect">
            <a:avLst/>
          </a:prstGeom>
          <a:solidFill>
            <a:schemeClr val="bg2">
              <a:lumMod val="90000"/>
            </a:schemeClr>
          </a:solid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r>
              <a:rPr lang="en-US" sz="1800" dirty="0">
                <a:solidFill>
                  <a:schemeClr val="tx1"/>
                </a:solidFill>
                <a:latin typeface="Lato" panose="020F0502020204030203" pitchFamily="34" charset="0"/>
              </a:rPr>
              <a:t>Things to consider: desired level of collaboration, goals, project scope, budget, timeline, and staff capacity</a:t>
            </a:r>
          </a:p>
        </p:txBody>
      </p:sp>
      <p:sp>
        <p:nvSpPr>
          <p:cNvPr id="30" name="TextBox 29">
            <a:extLst>
              <a:ext uri="{FF2B5EF4-FFF2-40B4-BE49-F238E27FC236}">
                <a16:creationId xmlns:a16="http://schemas.microsoft.com/office/drawing/2014/main" id="{49CBC13E-E7C5-4466-93F9-D3372DEE1FA6}"/>
              </a:ext>
            </a:extLst>
          </p:cNvPr>
          <p:cNvSpPr txBox="1"/>
          <p:nvPr/>
        </p:nvSpPr>
        <p:spPr>
          <a:xfrm>
            <a:off x="533400" y="4569023"/>
            <a:ext cx="1828800" cy="307777"/>
          </a:xfrm>
          <a:prstGeom prst="rect">
            <a:avLst/>
          </a:prstGeom>
          <a:noFill/>
        </p:spPr>
        <p:txBody>
          <a:bodyPr wrap="square" rtlCol="0">
            <a:spAutoFit/>
          </a:bodyPr>
          <a:lstStyle/>
          <a:p>
            <a:r>
              <a:rPr lang="en-US" sz="1400" b="1" dirty="0">
                <a:latin typeface="Lato" panose="020F0502020204030203" pitchFamily="34" charset="0"/>
              </a:rPr>
              <a:t>Least Complicated </a:t>
            </a:r>
          </a:p>
        </p:txBody>
      </p:sp>
      <p:sp>
        <p:nvSpPr>
          <p:cNvPr id="31" name="TextBox 30">
            <a:extLst>
              <a:ext uri="{FF2B5EF4-FFF2-40B4-BE49-F238E27FC236}">
                <a16:creationId xmlns:a16="http://schemas.microsoft.com/office/drawing/2014/main" id="{F52A64A6-34A7-4093-8F25-41210943017D}"/>
              </a:ext>
            </a:extLst>
          </p:cNvPr>
          <p:cNvSpPr txBox="1"/>
          <p:nvPr/>
        </p:nvSpPr>
        <p:spPr>
          <a:xfrm>
            <a:off x="6934200" y="4569022"/>
            <a:ext cx="1828800" cy="307777"/>
          </a:xfrm>
          <a:prstGeom prst="rect">
            <a:avLst/>
          </a:prstGeom>
          <a:noFill/>
        </p:spPr>
        <p:txBody>
          <a:bodyPr wrap="square" rtlCol="0">
            <a:spAutoFit/>
          </a:bodyPr>
          <a:lstStyle/>
          <a:p>
            <a:r>
              <a:rPr lang="en-US" sz="1400" b="1" dirty="0">
                <a:latin typeface="Lato" panose="020F0502020204030203" pitchFamily="34" charset="0"/>
              </a:rPr>
              <a:t>Most Complicated </a:t>
            </a:r>
          </a:p>
        </p:txBody>
      </p:sp>
      <p:sp>
        <p:nvSpPr>
          <p:cNvPr id="32" name="Arrow: Right 4">
            <a:extLst>
              <a:ext uri="{FF2B5EF4-FFF2-40B4-BE49-F238E27FC236}">
                <a16:creationId xmlns:a16="http://schemas.microsoft.com/office/drawing/2014/main" id="{FCA15CB0-16E8-4F9C-A0EE-2F2A5CF61205}"/>
              </a:ext>
            </a:extLst>
          </p:cNvPr>
          <p:cNvSpPr txBox="1"/>
          <p:nvPr/>
        </p:nvSpPr>
        <p:spPr>
          <a:xfrm>
            <a:off x="3766620" y="2578663"/>
            <a:ext cx="191671" cy="1921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p:txBody>
      </p:sp>
      <p:grpSp>
        <p:nvGrpSpPr>
          <p:cNvPr id="2" name="Group 1">
            <a:extLst>
              <a:ext uri="{FF2B5EF4-FFF2-40B4-BE49-F238E27FC236}">
                <a16:creationId xmlns:a16="http://schemas.microsoft.com/office/drawing/2014/main" id="{8B7F9F14-541F-4CD8-B70E-50F8A5DDB412}"/>
              </a:ext>
            </a:extLst>
          </p:cNvPr>
          <p:cNvGrpSpPr/>
          <p:nvPr/>
        </p:nvGrpSpPr>
        <p:grpSpPr>
          <a:xfrm>
            <a:off x="258765" y="1752600"/>
            <a:ext cx="8626470" cy="1837580"/>
            <a:chOff x="304485" y="1667620"/>
            <a:chExt cx="8626470" cy="1837580"/>
          </a:xfrm>
        </p:grpSpPr>
        <p:grpSp>
          <p:nvGrpSpPr>
            <p:cNvPr id="8" name="Group 7">
              <a:extLst>
                <a:ext uri="{FF2B5EF4-FFF2-40B4-BE49-F238E27FC236}">
                  <a16:creationId xmlns:a16="http://schemas.microsoft.com/office/drawing/2014/main" id="{E21B57ED-E924-4865-A385-52FD692314C6}"/>
                </a:ext>
              </a:extLst>
            </p:cNvPr>
            <p:cNvGrpSpPr/>
            <p:nvPr/>
          </p:nvGrpSpPr>
          <p:grpSpPr>
            <a:xfrm>
              <a:off x="304485" y="1667620"/>
              <a:ext cx="8626470" cy="1837580"/>
              <a:chOff x="152400" y="539614"/>
              <a:chExt cx="8626470" cy="1837580"/>
            </a:xfrm>
          </p:grpSpPr>
          <p:sp>
            <p:nvSpPr>
              <p:cNvPr id="9" name="TextBox 8">
                <a:extLst>
                  <a:ext uri="{FF2B5EF4-FFF2-40B4-BE49-F238E27FC236}">
                    <a16:creationId xmlns:a16="http://schemas.microsoft.com/office/drawing/2014/main" id="{096883FD-131B-40A0-989C-A6D220D4440E}"/>
                  </a:ext>
                </a:extLst>
              </p:cNvPr>
              <p:cNvSpPr txBox="1"/>
              <p:nvPr/>
            </p:nvSpPr>
            <p:spPr>
              <a:xfrm>
                <a:off x="152400" y="539615"/>
                <a:ext cx="1463040" cy="1828800"/>
              </a:xfrm>
              <a:prstGeom prst="rect">
                <a:avLst/>
              </a:prstGeom>
              <a:solidFill>
                <a:srgbClr val="1696D2"/>
              </a:solidFill>
            </p:spPr>
            <p:txBody>
              <a:bodyPr wrap="square" rtlCol="0">
                <a:spAutoFit/>
              </a:bodyPr>
              <a:lstStyle/>
              <a:p>
                <a:pPr algn="ctr"/>
                <a:endParaRPr lang="en-US" sz="1600" b="1" dirty="0">
                  <a:solidFill>
                    <a:schemeClr val="bg1"/>
                  </a:solidFill>
                  <a:latin typeface="Lato" panose="020F0502020204030203" pitchFamily="34" charset="0"/>
                </a:endParaRPr>
              </a:p>
              <a:p>
                <a:pPr algn="ctr"/>
                <a:r>
                  <a:rPr lang="en-US" sz="1600" b="1" dirty="0">
                    <a:solidFill>
                      <a:schemeClr val="bg1"/>
                    </a:solidFill>
                    <a:latin typeface="Lato" panose="020F0502020204030203" pitchFamily="34" charset="0"/>
                  </a:rPr>
                  <a:t>Using an existing contacts database </a:t>
                </a:r>
              </a:p>
            </p:txBody>
          </p:sp>
          <p:sp>
            <p:nvSpPr>
              <p:cNvPr id="10" name="TextBox 9">
                <a:extLst>
                  <a:ext uri="{FF2B5EF4-FFF2-40B4-BE49-F238E27FC236}">
                    <a16:creationId xmlns:a16="http://schemas.microsoft.com/office/drawing/2014/main" id="{F20DB910-FA75-4B51-A8AB-23A7DDF7F661}"/>
                  </a:ext>
                </a:extLst>
              </p:cNvPr>
              <p:cNvSpPr txBox="1"/>
              <p:nvPr/>
            </p:nvSpPr>
            <p:spPr>
              <a:xfrm>
                <a:off x="1943258" y="548394"/>
                <a:ext cx="1463040" cy="1828800"/>
              </a:xfrm>
              <a:prstGeom prst="rect">
                <a:avLst/>
              </a:prstGeom>
              <a:solidFill>
                <a:srgbClr val="1696D2"/>
              </a:solidFill>
            </p:spPr>
            <p:txBody>
              <a:bodyPr wrap="square" rtlCol="0">
                <a:spAutoFit/>
              </a:bodyPr>
              <a:lstStyle/>
              <a:p>
                <a:pPr algn="ctr"/>
                <a:endParaRPr lang="en-US" sz="1600" b="1" dirty="0">
                  <a:solidFill>
                    <a:schemeClr val="bg1"/>
                  </a:solidFill>
                  <a:latin typeface="Lato" panose="020F0502020204030203" pitchFamily="34" charset="0"/>
                </a:endParaRPr>
              </a:p>
              <a:p>
                <a:pPr algn="ctr"/>
                <a:r>
                  <a:rPr lang="en-US" sz="1600" b="1" dirty="0">
                    <a:solidFill>
                      <a:schemeClr val="bg1"/>
                    </a:solidFill>
                    <a:latin typeface="Lato" panose="020F0502020204030203" pitchFamily="34" charset="0"/>
                  </a:rPr>
                  <a:t>Conducting an online survey </a:t>
                </a:r>
              </a:p>
            </p:txBody>
          </p:sp>
          <p:sp>
            <p:nvSpPr>
              <p:cNvPr id="11" name="TextBox 10">
                <a:extLst>
                  <a:ext uri="{FF2B5EF4-FFF2-40B4-BE49-F238E27FC236}">
                    <a16:creationId xmlns:a16="http://schemas.microsoft.com/office/drawing/2014/main" id="{2ED235F1-BE03-4DB2-AB41-E17AB9575C40}"/>
                  </a:ext>
                </a:extLst>
              </p:cNvPr>
              <p:cNvSpPr txBox="1"/>
              <p:nvPr/>
            </p:nvSpPr>
            <p:spPr>
              <a:xfrm>
                <a:off x="3734116" y="539614"/>
                <a:ext cx="1463040" cy="1828800"/>
              </a:xfrm>
              <a:prstGeom prst="rect">
                <a:avLst/>
              </a:prstGeom>
              <a:solidFill>
                <a:srgbClr val="1696D2"/>
              </a:solidFill>
            </p:spPr>
            <p:txBody>
              <a:bodyPr wrap="square" rtlCol="0">
                <a:spAutoFit/>
              </a:bodyPr>
              <a:lstStyle/>
              <a:p>
                <a:pPr algn="ctr"/>
                <a:endParaRPr lang="en-US" sz="1600" b="1" dirty="0">
                  <a:solidFill>
                    <a:schemeClr val="bg1"/>
                  </a:solidFill>
                  <a:latin typeface="Lato" panose="020F0502020204030203" pitchFamily="34" charset="0"/>
                </a:endParaRPr>
              </a:p>
              <a:p>
                <a:pPr algn="ctr"/>
                <a:r>
                  <a:rPr lang="en-US" sz="1480" b="1" dirty="0">
                    <a:solidFill>
                      <a:schemeClr val="bg1"/>
                    </a:solidFill>
                    <a:latin typeface="Lato" panose="020F0502020204030203" pitchFamily="34" charset="0"/>
                  </a:rPr>
                  <a:t>Crowdsourcing</a:t>
                </a:r>
              </a:p>
            </p:txBody>
          </p:sp>
          <p:sp>
            <p:nvSpPr>
              <p:cNvPr id="12" name="TextBox 11">
                <a:extLst>
                  <a:ext uri="{FF2B5EF4-FFF2-40B4-BE49-F238E27FC236}">
                    <a16:creationId xmlns:a16="http://schemas.microsoft.com/office/drawing/2014/main" id="{2305E35B-74EC-4308-965B-FFDBCD1AEA93}"/>
                  </a:ext>
                </a:extLst>
              </p:cNvPr>
              <p:cNvSpPr txBox="1"/>
              <p:nvPr/>
            </p:nvSpPr>
            <p:spPr>
              <a:xfrm>
                <a:off x="5524973" y="539614"/>
                <a:ext cx="1463040" cy="1828800"/>
              </a:xfrm>
              <a:prstGeom prst="rect">
                <a:avLst/>
              </a:prstGeom>
              <a:solidFill>
                <a:srgbClr val="1696D2"/>
              </a:solidFill>
            </p:spPr>
            <p:txBody>
              <a:bodyPr wrap="square" rtlCol="0">
                <a:spAutoFit/>
              </a:bodyPr>
              <a:lstStyle/>
              <a:p>
                <a:pPr algn="ctr"/>
                <a:endParaRPr lang="en-US" sz="1600" b="1" dirty="0">
                  <a:solidFill>
                    <a:schemeClr val="bg1"/>
                  </a:solidFill>
                  <a:latin typeface="Lato" panose="020F0502020204030203" pitchFamily="34" charset="0"/>
                </a:endParaRPr>
              </a:p>
              <a:p>
                <a:pPr algn="ctr"/>
                <a:r>
                  <a:rPr lang="en-US" sz="1600" b="1" dirty="0">
                    <a:solidFill>
                      <a:schemeClr val="bg1"/>
                    </a:solidFill>
                    <a:latin typeface="Lato" panose="020F0502020204030203" pitchFamily="34" charset="0"/>
                  </a:rPr>
                  <a:t>Interviewing key actors </a:t>
                </a:r>
              </a:p>
            </p:txBody>
          </p:sp>
          <p:sp>
            <p:nvSpPr>
              <p:cNvPr id="13" name="TextBox 12">
                <a:extLst>
                  <a:ext uri="{FF2B5EF4-FFF2-40B4-BE49-F238E27FC236}">
                    <a16:creationId xmlns:a16="http://schemas.microsoft.com/office/drawing/2014/main" id="{4061B01F-EF08-465F-9570-4D3365830925}"/>
                  </a:ext>
                </a:extLst>
              </p:cNvPr>
              <p:cNvSpPr txBox="1"/>
              <p:nvPr/>
            </p:nvSpPr>
            <p:spPr>
              <a:xfrm>
                <a:off x="7315830" y="539614"/>
                <a:ext cx="1463040" cy="1828800"/>
              </a:xfrm>
              <a:prstGeom prst="rect">
                <a:avLst/>
              </a:prstGeom>
              <a:solidFill>
                <a:srgbClr val="1696D2"/>
              </a:solidFill>
            </p:spPr>
            <p:txBody>
              <a:bodyPr wrap="square" rtlCol="0">
                <a:spAutoFit/>
              </a:bodyPr>
              <a:lstStyle/>
              <a:p>
                <a:pPr algn="ctr"/>
                <a:endParaRPr lang="en-US" sz="1600" b="1" dirty="0">
                  <a:solidFill>
                    <a:schemeClr val="bg1"/>
                  </a:solidFill>
                  <a:latin typeface="Lato" panose="020F0502020204030203" pitchFamily="34" charset="0"/>
                </a:endParaRPr>
              </a:p>
              <a:p>
                <a:pPr algn="ctr"/>
                <a:r>
                  <a:rPr lang="en-US" sz="1600" b="1" dirty="0">
                    <a:solidFill>
                      <a:schemeClr val="bg1"/>
                    </a:solidFill>
                    <a:latin typeface="Lato" panose="020F0502020204030203" pitchFamily="34" charset="0"/>
                  </a:rPr>
                  <a:t>In-person group mapping </a:t>
                </a:r>
              </a:p>
            </p:txBody>
          </p:sp>
          <p:sp>
            <p:nvSpPr>
              <p:cNvPr id="22" name="Arrow: Right 4">
                <a:extLst>
                  <a:ext uri="{FF2B5EF4-FFF2-40B4-BE49-F238E27FC236}">
                    <a16:creationId xmlns:a16="http://schemas.microsoft.com/office/drawing/2014/main" id="{FF1C56C8-BB24-4675-A833-72AB3EF03D60}"/>
                  </a:ext>
                </a:extLst>
              </p:cNvPr>
              <p:cNvSpPr txBox="1"/>
              <p:nvPr/>
            </p:nvSpPr>
            <p:spPr>
              <a:xfrm>
                <a:off x="5177574" y="1518077"/>
                <a:ext cx="191671" cy="1921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p:txBody>
          </p:sp>
        </p:grpSp>
        <p:sp>
          <p:nvSpPr>
            <p:cNvPr id="34" name="Arrow: Right 33">
              <a:extLst>
                <a:ext uri="{FF2B5EF4-FFF2-40B4-BE49-F238E27FC236}">
                  <a16:creationId xmlns:a16="http://schemas.microsoft.com/office/drawing/2014/main" id="{A2D0402B-AC17-4D0F-BBA2-7F57D35DF232}"/>
                </a:ext>
              </a:extLst>
            </p:cNvPr>
            <p:cNvSpPr/>
            <p:nvPr/>
          </p:nvSpPr>
          <p:spPr>
            <a:xfrm>
              <a:off x="1802707" y="2362200"/>
              <a:ext cx="273816" cy="320313"/>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5" name="Arrow: Right 34">
              <a:extLst>
                <a:ext uri="{FF2B5EF4-FFF2-40B4-BE49-F238E27FC236}">
                  <a16:creationId xmlns:a16="http://schemas.microsoft.com/office/drawing/2014/main" id="{B2E4E66A-0FEA-446F-A773-3F30521098E2}"/>
                </a:ext>
              </a:extLst>
            </p:cNvPr>
            <p:cNvSpPr/>
            <p:nvPr/>
          </p:nvSpPr>
          <p:spPr>
            <a:xfrm>
              <a:off x="7175315" y="2362200"/>
              <a:ext cx="273816" cy="320313"/>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6" name="Arrow: Right 35">
              <a:extLst>
                <a:ext uri="{FF2B5EF4-FFF2-40B4-BE49-F238E27FC236}">
                  <a16:creationId xmlns:a16="http://schemas.microsoft.com/office/drawing/2014/main" id="{39C56890-CEEC-40DC-BCC3-4705CE01E3B1}"/>
                </a:ext>
              </a:extLst>
            </p:cNvPr>
            <p:cNvSpPr/>
            <p:nvPr/>
          </p:nvSpPr>
          <p:spPr>
            <a:xfrm>
              <a:off x="5391891" y="2362200"/>
              <a:ext cx="273816" cy="320313"/>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7" name="Arrow: Right 36">
              <a:extLst>
                <a:ext uri="{FF2B5EF4-FFF2-40B4-BE49-F238E27FC236}">
                  <a16:creationId xmlns:a16="http://schemas.microsoft.com/office/drawing/2014/main" id="{743F0CCB-B7F1-4003-A1C5-66806654D4AF}"/>
                </a:ext>
              </a:extLst>
            </p:cNvPr>
            <p:cNvSpPr/>
            <p:nvPr/>
          </p:nvSpPr>
          <p:spPr>
            <a:xfrm>
              <a:off x="3603344" y="2362200"/>
              <a:ext cx="273816" cy="320313"/>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Tree>
    <p:extLst>
      <p:ext uri="{BB962C8B-B14F-4D97-AF65-F5344CB8AC3E}">
        <p14:creationId xmlns:p14="http://schemas.microsoft.com/office/powerpoint/2010/main" val="397724607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0AE3F-86F5-4DBE-A9EE-506D5740B7A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95F43E7-AF1A-431E-B65B-365E263D417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3461"/>
          <a:stretch/>
        </p:blipFill>
        <p:spPr>
          <a:xfrm>
            <a:off x="0" y="0"/>
            <a:ext cx="9372600" cy="6858000"/>
          </a:xfrm>
          <a:prstGeom prst="rect">
            <a:avLst/>
          </a:prstGeom>
        </p:spPr>
      </p:pic>
    </p:spTree>
    <p:extLst>
      <p:ext uri="{BB962C8B-B14F-4D97-AF65-F5344CB8AC3E}">
        <p14:creationId xmlns:p14="http://schemas.microsoft.com/office/powerpoint/2010/main" val="22186343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94546"/>
                </a:solidFill>
                <a:latin typeface="Lato Black" panose="020F0A02020204030203" pitchFamily="34" charset="0"/>
              </a:rPr>
              <a:t>Selecting a Tool for Mapping</a:t>
            </a:r>
          </a:p>
        </p:txBody>
      </p:sp>
      <p:graphicFrame>
        <p:nvGraphicFramePr>
          <p:cNvPr id="5" name="Diagram 4">
            <a:extLst>
              <a:ext uri="{FF2B5EF4-FFF2-40B4-BE49-F238E27FC236}">
                <a16:creationId xmlns:a16="http://schemas.microsoft.com/office/drawing/2014/main" id="{116AA4A7-EDEA-47E8-A016-5CF34A256EC6}"/>
              </a:ext>
            </a:extLst>
          </p:cNvPr>
          <p:cNvGraphicFramePr/>
          <p:nvPr>
            <p:extLst>
              <p:ext uri="{D42A27DB-BD31-4B8C-83A1-F6EECF244321}">
                <p14:modId xmlns:p14="http://schemas.microsoft.com/office/powerpoint/2010/main" val="886468752"/>
              </p:ext>
            </p:extLst>
          </p:nvPr>
        </p:nvGraphicFramePr>
        <p:xfrm>
          <a:off x="685799" y="1295400"/>
          <a:ext cx="7547113" cy="1411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Single gear">
            <a:extLst>
              <a:ext uri="{FF2B5EF4-FFF2-40B4-BE49-F238E27FC236}">
                <a16:creationId xmlns:a16="http://schemas.microsoft.com/office/drawing/2014/main" id="{64517A93-DDDF-4005-B359-0824964C671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39299" y="1284448"/>
            <a:ext cx="980914" cy="980914"/>
          </a:xfrm>
          <a:prstGeom prst="rect">
            <a:avLst/>
          </a:prstGeom>
        </p:spPr>
      </p:pic>
      <p:pic>
        <p:nvPicPr>
          <p:cNvPr id="7" name="Graphic 6" descr="Key">
            <a:extLst>
              <a:ext uri="{FF2B5EF4-FFF2-40B4-BE49-F238E27FC236}">
                <a16:creationId xmlns:a16="http://schemas.microsoft.com/office/drawing/2014/main" id="{498494DD-2CDF-4189-B647-9DE929B353D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1304462" y="4876800"/>
            <a:ext cx="1005840" cy="1005840"/>
          </a:xfrm>
          <a:prstGeom prst="rect">
            <a:avLst/>
          </a:prstGeom>
        </p:spPr>
      </p:pic>
      <p:pic>
        <p:nvPicPr>
          <p:cNvPr id="8" name="Content Placeholder 3"/>
          <p:cNvPicPr>
            <a:picLocks noGrp="1" noChangeAspect="1"/>
          </p:cNvPicPr>
          <p:nvPr>
            <p:ph idx="1"/>
          </p:nvPr>
        </p:nvPicPr>
        <p:blipFill rotWithShape="1">
          <a:blip r:embed="rId12"/>
          <a:srcRect t="-1" r="50000" b="2857"/>
          <a:stretch/>
        </p:blipFill>
        <p:spPr>
          <a:xfrm>
            <a:off x="1440877" y="2865119"/>
            <a:ext cx="6178544" cy="3545743"/>
          </a:xfrm>
          <a:prstGeom prst="rect">
            <a:avLst/>
          </a:prstGeom>
          <a:ln w="3175">
            <a:solidFill>
              <a:schemeClr val="tx1"/>
            </a:solidFill>
          </a:ln>
        </p:spPr>
      </p:pic>
    </p:spTree>
    <p:extLst>
      <p:ext uri="{BB962C8B-B14F-4D97-AF65-F5344CB8AC3E}">
        <p14:creationId xmlns:p14="http://schemas.microsoft.com/office/powerpoint/2010/main" val="285482756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F9C0F4-E920-4370-B65C-1970D53FB262}"/>
              </a:ext>
            </a:extLst>
          </p:cNvPr>
          <p:cNvSpPr/>
          <p:nvPr/>
        </p:nvSpPr>
        <p:spPr>
          <a:xfrm>
            <a:off x="0" y="2819400"/>
            <a:ext cx="9144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494546"/>
                </a:solidFill>
                <a:latin typeface="Lato Black" panose="020F0A02020204030203" pitchFamily="34" charset="0"/>
              </a:rPr>
              <a:t>Citi Foundation</a:t>
            </a:r>
          </a:p>
          <a:p>
            <a:pPr lvl="0" algn="ctr"/>
            <a:r>
              <a:rPr lang="en-US" sz="4400" dirty="0">
                <a:solidFill>
                  <a:srgbClr val="494546"/>
                </a:solidFill>
                <a:latin typeface="Lato Black" panose="020F0A02020204030203" pitchFamily="34" charset="0"/>
              </a:rPr>
              <a:t>Welcome</a:t>
            </a:r>
            <a:endParaRPr kumimoji="0" lang="en-US" sz="4400" b="0" i="0" u="none" strike="noStrike" kern="1200" cap="none" spc="0" normalizeH="0" baseline="0" noProof="0" dirty="0">
              <a:ln>
                <a:noFill/>
              </a:ln>
              <a:solidFill>
                <a:srgbClr val="494546"/>
              </a:solidFill>
              <a:effectLst/>
              <a:uLnTx/>
              <a:uFillTx/>
              <a:latin typeface="Lato Black" panose="020F0A02020204030203" pitchFamily="34" charset="0"/>
            </a:endParaRPr>
          </a:p>
        </p:txBody>
      </p:sp>
    </p:spTree>
    <p:extLst>
      <p:ext uri="{BB962C8B-B14F-4D97-AF65-F5344CB8AC3E}">
        <p14:creationId xmlns:p14="http://schemas.microsoft.com/office/powerpoint/2010/main" val="5752350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94546"/>
                </a:solidFill>
                <a:latin typeface="Lato Black" panose="020F0A02020204030203" pitchFamily="34" charset="0"/>
              </a:rPr>
              <a:t>Selecting a Tool for Mapping</a:t>
            </a:r>
          </a:p>
        </p:txBody>
      </p:sp>
      <p:grpSp>
        <p:nvGrpSpPr>
          <p:cNvPr id="16" name="Group 15">
            <a:extLst>
              <a:ext uri="{FF2B5EF4-FFF2-40B4-BE49-F238E27FC236}">
                <a16:creationId xmlns:a16="http://schemas.microsoft.com/office/drawing/2014/main" id="{1DCD15B0-23AB-4C26-857E-EFF7C3522E86}"/>
              </a:ext>
            </a:extLst>
          </p:cNvPr>
          <p:cNvGrpSpPr/>
          <p:nvPr/>
        </p:nvGrpSpPr>
        <p:grpSpPr>
          <a:xfrm>
            <a:off x="437322" y="1676400"/>
            <a:ext cx="7159626" cy="3200400"/>
            <a:chOff x="457200" y="1828800"/>
            <a:chExt cx="7159626" cy="3200400"/>
          </a:xfrm>
        </p:grpSpPr>
        <p:graphicFrame>
          <p:nvGraphicFramePr>
            <p:cNvPr id="5" name="Diagram 4">
              <a:extLst>
                <a:ext uri="{FF2B5EF4-FFF2-40B4-BE49-F238E27FC236}">
                  <a16:creationId xmlns:a16="http://schemas.microsoft.com/office/drawing/2014/main" id="{116AA4A7-EDEA-47E8-A016-5CF34A256EC6}"/>
                </a:ext>
              </a:extLst>
            </p:cNvPr>
            <p:cNvGraphicFramePr/>
            <p:nvPr>
              <p:extLst>
                <p:ext uri="{D42A27DB-BD31-4B8C-83A1-F6EECF244321}">
                  <p14:modId xmlns:p14="http://schemas.microsoft.com/office/powerpoint/2010/main" val="1911606523"/>
                </p:ext>
              </p:extLst>
            </p:nvPr>
          </p:nvGraphicFramePr>
          <p:xfrm>
            <a:off x="457200" y="1828800"/>
            <a:ext cx="7159626"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reeform: Shape 3">
              <a:extLst>
                <a:ext uri="{FF2B5EF4-FFF2-40B4-BE49-F238E27FC236}">
                  <a16:creationId xmlns:a16="http://schemas.microsoft.com/office/drawing/2014/main" id="{023C6BEC-1ACB-47C7-B394-B9451B1AD505}"/>
                </a:ext>
              </a:extLst>
            </p:cNvPr>
            <p:cNvSpPr/>
            <p:nvPr/>
          </p:nvSpPr>
          <p:spPr>
            <a:xfrm>
              <a:off x="1354538" y="3880759"/>
              <a:ext cx="789629" cy="381506"/>
            </a:xfrm>
            <a:custGeom>
              <a:avLst/>
              <a:gdLst>
                <a:gd name="connsiteX0" fmla="*/ 542940 w 789629"/>
                <a:gd name="connsiteY0" fmla="*/ 223539 h 381506"/>
                <a:gd name="connsiteX1" fmla="*/ 600609 w 789629"/>
                <a:gd name="connsiteY1" fmla="*/ 281208 h 381506"/>
                <a:gd name="connsiteX2" fmla="*/ 658279 w 789629"/>
                <a:gd name="connsiteY2" fmla="*/ 223539 h 381506"/>
                <a:gd name="connsiteX3" fmla="*/ 715948 w 789629"/>
                <a:gd name="connsiteY3" fmla="*/ 281208 h 381506"/>
                <a:gd name="connsiteX4" fmla="*/ 786926 w 789629"/>
                <a:gd name="connsiteY4" fmla="*/ 192486 h 381506"/>
                <a:gd name="connsiteX5" fmla="*/ 715948 w 789629"/>
                <a:gd name="connsiteY5" fmla="*/ 103764 h 381506"/>
                <a:gd name="connsiteX6" fmla="*/ 356622 w 789629"/>
                <a:gd name="connsiteY6" fmla="*/ 103764 h 381506"/>
                <a:gd name="connsiteX7" fmla="*/ 192486 w 789629"/>
                <a:gd name="connsiteY7" fmla="*/ 6169 h 381506"/>
                <a:gd name="connsiteX8" fmla="*/ 6169 w 789629"/>
                <a:gd name="connsiteY8" fmla="*/ 192486 h 381506"/>
                <a:gd name="connsiteX9" fmla="*/ 192486 w 789629"/>
                <a:gd name="connsiteY9" fmla="*/ 378803 h 381506"/>
                <a:gd name="connsiteX10" fmla="*/ 356622 w 789629"/>
                <a:gd name="connsiteY10" fmla="*/ 281208 h 381506"/>
                <a:gd name="connsiteX11" fmla="*/ 414292 w 789629"/>
                <a:gd name="connsiteY11" fmla="*/ 281208 h 381506"/>
                <a:gd name="connsiteX12" fmla="*/ 449781 w 789629"/>
                <a:gd name="connsiteY12" fmla="*/ 245719 h 381506"/>
                <a:gd name="connsiteX13" fmla="*/ 485270 w 789629"/>
                <a:gd name="connsiteY13" fmla="*/ 281208 h 381506"/>
                <a:gd name="connsiteX14" fmla="*/ 542940 w 789629"/>
                <a:gd name="connsiteY14" fmla="*/ 223539 h 381506"/>
                <a:gd name="connsiteX15" fmla="*/ 112636 w 789629"/>
                <a:gd name="connsiteY15" fmla="*/ 245719 h 381506"/>
                <a:gd name="connsiteX16" fmla="*/ 59402 w 789629"/>
                <a:gd name="connsiteY16" fmla="*/ 192486 h 381506"/>
                <a:gd name="connsiteX17" fmla="*/ 112636 w 789629"/>
                <a:gd name="connsiteY17" fmla="*/ 139253 h 381506"/>
                <a:gd name="connsiteX18" fmla="*/ 165869 w 789629"/>
                <a:gd name="connsiteY18" fmla="*/ 192486 h 381506"/>
                <a:gd name="connsiteX19" fmla="*/ 112636 w 789629"/>
                <a:gd name="connsiteY19" fmla="*/ 245719 h 38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9629" h="381506">
                  <a:moveTo>
                    <a:pt x="542940" y="223539"/>
                  </a:moveTo>
                  <a:lnTo>
                    <a:pt x="600609" y="281208"/>
                  </a:lnTo>
                  <a:lnTo>
                    <a:pt x="658279" y="223539"/>
                  </a:lnTo>
                  <a:lnTo>
                    <a:pt x="715948" y="281208"/>
                  </a:lnTo>
                  <a:lnTo>
                    <a:pt x="786926" y="192486"/>
                  </a:lnTo>
                  <a:lnTo>
                    <a:pt x="715948" y="103764"/>
                  </a:lnTo>
                  <a:lnTo>
                    <a:pt x="356622" y="103764"/>
                  </a:lnTo>
                  <a:cubicBezTo>
                    <a:pt x="324682" y="45207"/>
                    <a:pt x="263464" y="6169"/>
                    <a:pt x="192486" y="6169"/>
                  </a:cubicBezTo>
                  <a:cubicBezTo>
                    <a:pt x="89568" y="6169"/>
                    <a:pt x="6169" y="89568"/>
                    <a:pt x="6169" y="192486"/>
                  </a:cubicBezTo>
                  <a:cubicBezTo>
                    <a:pt x="6169" y="295404"/>
                    <a:pt x="89568" y="378803"/>
                    <a:pt x="192486" y="378803"/>
                  </a:cubicBezTo>
                  <a:cubicBezTo>
                    <a:pt x="263464" y="378803"/>
                    <a:pt x="324682" y="339765"/>
                    <a:pt x="356622" y="281208"/>
                  </a:cubicBezTo>
                  <a:lnTo>
                    <a:pt x="414292" y="281208"/>
                  </a:lnTo>
                  <a:lnTo>
                    <a:pt x="449781" y="245719"/>
                  </a:lnTo>
                  <a:lnTo>
                    <a:pt x="485270" y="281208"/>
                  </a:lnTo>
                  <a:lnTo>
                    <a:pt x="542940" y="223539"/>
                  </a:lnTo>
                  <a:close/>
                  <a:moveTo>
                    <a:pt x="112636" y="245719"/>
                  </a:moveTo>
                  <a:cubicBezTo>
                    <a:pt x="83357" y="245719"/>
                    <a:pt x="59402" y="221764"/>
                    <a:pt x="59402" y="192486"/>
                  </a:cubicBezTo>
                  <a:cubicBezTo>
                    <a:pt x="59402" y="163208"/>
                    <a:pt x="83357" y="139253"/>
                    <a:pt x="112636" y="139253"/>
                  </a:cubicBezTo>
                  <a:cubicBezTo>
                    <a:pt x="141914" y="139253"/>
                    <a:pt x="165869" y="163208"/>
                    <a:pt x="165869" y="192486"/>
                  </a:cubicBezTo>
                  <a:cubicBezTo>
                    <a:pt x="165869" y="221764"/>
                    <a:pt x="141914" y="245719"/>
                    <a:pt x="112636" y="245719"/>
                  </a:cubicBezTo>
                  <a:close/>
                </a:path>
              </a:pathLst>
            </a:custGeom>
            <a:solidFill>
              <a:schemeClr val="bg1"/>
            </a:solidFill>
            <a:ln w="8830" cap="flat">
              <a:noFill/>
              <a:prstDash val="solid"/>
              <a:miter/>
            </a:ln>
          </p:spPr>
          <p:txBody>
            <a:bodyPr rtlCol="0" anchor="ctr"/>
            <a:lstStyle/>
            <a:p>
              <a:endParaRPr lang="en-US"/>
            </a:p>
          </p:txBody>
        </p:sp>
        <p:grpSp>
          <p:nvGrpSpPr>
            <p:cNvPr id="6" name="Graphic 10" descr="Contract">
              <a:extLst>
                <a:ext uri="{FF2B5EF4-FFF2-40B4-BE49-F238E27FC236}">
                  <a16:creationId xmlns:a16="http://schemas.microsoft.com/office/drawing/2014/main" id="{317B8106-51E0-4FF2-954C-83825958DE4C}"/>
                </a:ext>
              </a:extLst>
            </p:cNvPr>
            <p:cNvGrpSpPr/>
            <p:nvPr/>
          </p:nvGrpSpPr>
          <p:grpSpPr>
            <a:xfrm>
              <a:off x="1160675" y="1996438"/>
              <a:ext cx="851735" cy="851735"/>
              <a:chOff x="1160675" y="1996438"/>
              <a:chExt cx="851735" cy="851735"/>
            </a:xfrm>
          </p:grpSpPr>
          <p:sp>
            <p:nvSpPr>
              <p:cNvPr id="8" name="Freeform: Shape 7">
                <a:extLst>
                  <a:ext uri="{FF2B5EF4-FFF2-40B4-BE49-F238E27FC236}">
                    <a16:creationId xmlns:a16="http://schemas.microsoft.com/office/drawing/2014/main" id="{02E9717B-5C4B-4A50-B476-BFE4500CD8BE}"/>
                  </a:ext>
                </a:extLst>
              </p:cNvPr>
              <p:cNvSpPr/>
              <p:nvPr/>
            </p:nvSpPr>
            <p:spPr>
              <a:xfrm>
                <a:off x="1304849" y="2060762"/>
                <a:ext cx="558951" cy="718651"/>
              </a:xfrm>
              <a:custGeom>
                <a:avLst/>
                <a:gdLst>
                  <a:gd name="connsiteX0" fmla="*/ 59888 w 558951"/>
                  <a:gd name="connsiteY0" fmla="*/ 59888 h 718651"/>
                  <a:gd name="connsiteX1" fmla="*/ 503500 w 558951"/>
                  <a:gd name="connsiteY1" fmla="*/ 59888 h 718651"/>
                  <a:gd name="connsiteX2" fmla="*/ 503500 w 558951"/>
                  <a:gd name="connsiteY2" fmla="*/ 663200 h 718651"/>
                  <a:gd name="connsiteX3" fmla="*/ 59888 w 558951"/>
                  <a:gd name="connsiteY3" fmla="*/ 663200 h 718651"/>
                  <a:gd name="connsiteX4" fmla="*/ 59888 w 558951"/>
                  <a:gd name="connsiteY4" fmla="*/ 59888 h 718651"/>
                  <a:gd name="connsiteX5" fmla="*/ 6654 w 558951"/>
                  <a:gd name="connsiteY5" fmla="*/ 716433 h 718651"/>
                  <a:gd name="connsiteX6" fmla="*/ 556733 w 558951"/>
                  <a:gd name="connsiteY6" fmla="*/ 716433 h 718651"/>
                  <a:gd name="connsiteX7" fmla="*/ 556733 w 558951"/>
                  <a:gd name="connsiteY7" fmla="*/ 6654 h 718651"/>
                  <a:gd name="connsiteX8" fmla="*/ 6654 w 558951"/>
                  <a:gd name="connsiteY8" fmla="*/ 6654 h 718651"/>
                  <a:gd name="connsiteX9" fmla="*/ 6654 w 558951"/>
                  <a:gd name="connsiteY9" fmla="*/ 716433 h 71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951" h="718651">
                    <a:moveTo>
                      <a:pt x="59888" y="59888"/>
                    </a:moveTo>
                    <a:lnTo>
                      <a:pt x="503500" y="59888"/>
                    </a:lnTo>
                    <a:lnTo>
                      <a:pt x="503500" y="663200"/>
                    </a:lnTo>
                    <a:lnTo>
                      <a:pt x="59888" y="663200"/>
                    </a:lnTo>
                    <a:lnTo>
                      <a:pt x="59888" y="59888"/>
                    </a:lnTo>
                    <a:close/>
                    <a:moveTo>
                      <a:pt x="6654" y="716433"/>
                    </a:moveTo>
                    <a:lnTo>
                      <a:pt x="556733" y="716433"/>
                    </a:lnTo>
                    <a:lnTo>
                      <a:pt x="556733" y="6654"/>
                    </a:lnTo>
                    <a:lnTo>
                      <a:pt x="6654" y="6654"/>
                    </a:lnTo>
                    <a:lnTo>
                      <a:pt x="6654" y="716433"/>
                    </a:lnTo>
                    <a:close/>
                  </a:path>
                </a:pathLst>
              </a:custGeom>
              <a:solidFill>
                <a:schemeClr val="bg1"/>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A15123C-FA54-42A6-B34F-015FAFACF00D}"/>
                  </a:ext>
                </a:extLst>
              </p:cNvPr>
              <p:cNvSpPr/>
              <p:nvPr/>
            </p:nvSpPr>
            <p:spPr>
              <a:xfrm>
                <a:off x="1588761" y="2575352"/>
                <a:ext cx="168573" cy="44361"/>
              </a:xfrm>
              <a:custGeom>
                <a:avLst/>
                <a:gdLst>
                  <a:gd name="connsiteX0" fmla="*/ 6654 w 168572"/>
                  <a:gd name="connsiteY0" fmla="*/ 6654 h 44361"/>
                  <a:gd name="connsiteX1" fmla="*/ 166355 w 168572"/>
                  <a:gd name="connsiteY1" fmla="*/ 6654 h 44361"/>
                  <a:gd name="connsiteX2" fmla="*/ 166355 w 168572"/>
                  <a:gd name="connsiteY2" fmla="*/ 42143 h 44361"/>
                  <a:gd name="connsiteX3" fmla="*/ 6654 w 168572"/>
                  <a:gd name="connsiteY3" fmla="*/ 42143 h 44361"/>
                </a:gdLst>
                <a:ahLst/>
                <a:cxnLst>
                  <a:cxn ang="0">
                    <a:pos x="connsiteX0" y="connsiteY0"/>
                  </a:cxn>
                  <a:cxn ang="0">
                    <a:pos x="connsiteX1" y="connsiteY1"/>
                  </a:cxn>
                  <a:cxn ang="0">
                    <a:pos x="connsiteX2" y="connsiteY2"/>
                  </a:cxn>
                  <a:cxn ang="0">
                    <a:pos x="connsiteX3" y="connsiteY3"/>
                  </a:cxn>
                </a:cxnLst>
                <a:rect l="l" t="t" r="r" b="b"/>
                <a:pathLst>
                  <a:path w="168572" h="44361">
                    <a:moveTo>
                      <a:pt x="6654" y="6654"/>
                    </a:moveTo>
                    <a:lnTo>
                      <a:pt x="166355" y="6654"/>
                    </a:lnTo>
                    <a:lnTo>
                      <a:pt x="166355" y="42143"/>
                    </a:lnTo>
                    <a:lnTo>
                      <a:pt x="6654" y="42143"/>
                    </a:lnTo>
                    <a:close/>
                  </a:path>
                </a:pathLst>
              </a:custGeom>
              <a:solidFill>
                <a:schemeClr val="bg1"/>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B95EAD7-1652-4984-82AC-0D6BD9CD18AE}"/>
                  </a:ext>
                </a:extLst>
              </p:cNvPr>
              <p:cNvSpPr/>
              <p:nvPr/>
            </p:nvSpPr>
            <p:spPr>
              <a:xfrm>
                <a:off x="1411316" y="2184973"/>
                <a:ext cx="346017" cy="44361"/>
              </a:xfrm>
              <a:custGeom>
                <a:avLst/>
                <a:gdLst>
                  <a:gd name="connsiteX0" fmla="*/ 6654 w 346017"/>
                  <a:gd name="connsiteY0" fmla="*/ 6654 h 44361"/>
                  <a:gd name="connsiteX1" fmla="*/ 343799 w 346017"/>
                  <a:gd name="connsiteY1" fmla="*/ 6654 h 44361"/>
                  <a:gd name="connsiteX2" fmla="*/ 343799 w 346017"/>
                  <a:gd name="connsiteY2" fmla="*/ 42143 h 44361"/>
                  <a:gd name="connsiteX3" fmla="*/ 6654 w 346017"/>
                  <a:gd name="connsiteY3" fmla="*/ 42143 h 44361"/>
                </a:gdLst>
                <a:ahLst/>
                <a:cxnLst>
                  <a:cxn ang="0">
                    <a:pos x="connsiteX0" y="connsiteY0"/>
                  </a:cxn>
                  <a:cxn ang="0">
                    <a:pos x="connsiteX1" y="connsiteY1"/>
                  </a:cxn>
                  <a:cxn ang="0">
                    <a:pos x="connsiteX2" y="connsiteY2"/>
                  </a:cxn>
                  <a:cxn ang="0">
                    <a:pos x="connsiteX3" y="connsiteY3"/>
                  </a:cxn>
                </a:cxnLst>
                <a:rect l="l" t="t" r="r" b="b"/>
                <a:pathLst>
                  <a:path w="346017" h="44361">
                    <a:moveTo>
                      <a:pt x="6654" y="6654"/>
                    </a:moveTo>
                    <a:lnTo>
                      <a:pt x="343799" y="6654"/>
                    </a:lnTo>
                    <a:lnTo>
                      <a:pt x="343799" y="42143"/>
                    </a:lnTo>
                    <a:lnTo>
                      <a:pt x="6654" y="42143"/>
                    </a:lnTo>
                    <a:close/>
                  </a:path>
                </a:pathLst>
              </a:custGeom>
              <a:solidFill>
                <a:schemeClr val="bg1"/>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676C953-CC49-45B1-8AB7-B9E0769F7388}"/>
                  </a:ext>
                </a:extLst>
              </p:cNvPr>
              <p:cNvSpPr/>
              <p:nvPr/>
            </p:nvSpPr>
            <p:spPr>
              <a:xfrm>
                <a:off x="1411316" y="2255951"/>
                <a:ext cx="346017" cy="44361"/>
              </a:xfrm>
              <a:custGeom>
                <a:avLst/>
                <a:gdLst>
                  <a:gd name="connsiteX0" fmla="*/ 6654 w 346017"/>
                  <a:gd name="connsiteY0" fmla="*/ 6654 h 44361"/>
                  <a:gd name="connsiteX1" fmla="*/ 343799 w 346017"/>
                  <a:gd name="connsiteY1" fmla="*/ 6654 h 44361"/>
                  <a:gd name="connsiteX2" fmla="*/ 343799 w 346017"/>
                  <a:gd name="connsiteY2" fmla="*/ 42143 h 44361"/>
                  <a:gd name="connsiteX3" fmla="*/ 6654 w 346017"/>
                  <a:gd name="connsiteY3" fmla="*/ 42143 h 44361"/>
                </a:gdLst>
                <a:ahLst/>
                <a:cxnLst>
                  <a:cxn ang="0">
                    <a:pos x="connsiteX0" y="connsiteY0"/>
                  </a:cxn>
                  <a:cxn ang="0">
                    <a:pos x="connsiteX1" y="connsiteY1"/>
                  </a:cxn>
                  <a:cxn ang="0">
                    <a:pos x="connsiteX2" y="connsiteY2"/>
                  </a:cxn>
                  <a:cxn ang="0">
                    <a:pos x="connsiteX3" y="connsiteY3"/>
                  </a:cxn>
                </a:cxnLst>
                <a:rect l="l" t="t" r="r" b="b"/>
                <a:pathLst>
                  <a:path w="346017" h="44361">
                    <a:moveTo>
                      <a:pt x="6654" y="6654"/>
                    </a:moveTo>
                    <a:lnTo>
                      <a:pt x="343799" y="6654"/>
                    </a:lnTo>
                    <a:lnTo>
                      <a:pt x="343799" y="42143"/>
                    </a:lnTo>
                    <a:lnTo>
                      <a:pt x="6654" y="42143"/>
                    </a:lnTo>
                    <a:close/>
                  </a:path>
                </a:pathLst>
              </a:custGeom>
              <a:solidFill>
                <a:schemeClr val="bg1"/>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0B353F7-1204-4409-A017-4412E78DB943}"/>
                  </a:ext>
                </a:extLst>
              </p:cNvPr>
              <p:cNvSpPr/>
              <p:nvPr/>
            </p:nvSpPr>
            <p:spPr>
              <a:xfrm>
                <a:off x="1411316" y="2326929"/>
                <a:ext cx="346017" cy="44361"/>
              </a:xfrm>
              <a:custGeom>
                <a:avLst/>
                <a:gdLst>
                  <a:gd name="connsiteX0" fmla="*/ 6654 w 346017"/>
                  <a:gd name="connsiteY0" fmla="*/ 6654 h 44361"/>
                  <a:gd name="connsiteX1" fmla="*/ 343799 w 346017"/>
                  <a:gd name="connsiteY1" fmla="*/ 6654 h 44361"/>
                  <a:gd name="connsiteX2" fmla="*/ 343799 w 346017"/>
                  <a:gd name="connsiteY2" fmla="*/ 42143 h 44361"/>
                  <a:gd name="connsiteX3" fmla="*/ 6654 w 346017"/>
                  <a:gd name="connsiteY3" fmla="*/ 42143 h 44361"/>
                </a:gdLst>
                <a:ahLst/>
                <a:cxnLst>
                  <a:cxn ang="0">
                    <a:pos x="connsiteX0" y="connsiteY0"/>
                  </a:cxn>
                  <a:cxn ang="0">
                    <a:pos x="connsiteX1" y="connsiteY1"/>
                  </a:cxn>
                  <a:cxn ang="0">
                    <a:pos x="connsiteX2" y="connsiteY2"/>
                  </a:cxn>
                  <a:cxn ang="0">
                    <a:pos x="connsiteX3" y="connsiteY3"/>
                  </a:cxn>
                </a:cxnLst>
                <a:rect l="l" t="t" r="r" b="b"/>
                <a:pathLst>
                  <a:path w="346017" h="44361">
                    <a:moveTo>
                      <a:pt x="6654" y="6654"/>
                    </a:moveTo>
                    <a:lnTo>
                      <a:pt x="343799" y="6654"/>
                    </a:lnTo>
                    <a:lnTo>
                      <a:pt x="343799" y="42143"/>
                    </a:lnTo>
                    <a:lnTo>
                      <a:pt x="6654" y="42143"/>
                    </a:lnTo>
                    <a:close/>
                  </a:path>
                </a:pathLst>
              </a:custGeom>
              <a:solidFill>
                <a:schemeClr val="bg1"/>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3CAB8EE-F6DE-4F87-85FB-281A05459294}"/>
                  </a:ext>
                </a:extLst>
              </p:cNvPr>
              <p:cNvSpPr/>
              <p:nvPr/>
            </p:nvSpPr>
            <p:spPr>
              <a:xfrm>
                <a:off x="1411316" y="2397907"/>
                <a:ext cx="177445" cy="44361"/>
              </a:xfrm>
              <a:custGeom>
                <a:avLst/>
                <a:gdLst>
                  <a:gd name="connsiteX0" fmla="*/ 6654 w 177444"/>
                  <a:gd name="connsiteY0" fmla="*/ 6654 h 44361"/>
                  <a:gd name="connsiteX1" fmla="*/ 175227 w 177444"/>
                  <a:gd name="connsiteY1" fmla="*/ 6654 h 44361"/>
                  <a:gd name="connsiteX2" fmla="*/ 175227 w 177444"/>
                  <a:gd name="connsiteY2" fmla="*/ 42143 h 44361"/>
                  <a:gd name="connsiteX3" fmla="*/ 6654 w 177444"/>
                  <a:gd name="connsiteY3" fmla="*/ 42143 h 44361"/>
                </a:gdLst>
                <a:ahLst/>
                <a:cxnLst>
                  <a:cxn ang="0">
                    <a:pos x="connsiteX0" y="connsiteY0"/>
                  </a:cxn>
                  <a:cxn ang="0">
                    <a:pos x="connsiteX1" y="connsiteY1"/>
                  </a:cxn>
                  <a:cxn ang="0">
                    <a:pos x="connsiteX2" y="connsiteY2"/>
                  </a:cxn>
                  <a:cxn ang="0">
                    <a:pos x="connsiteX3" y="connsiteY3"/>
                  </a:cxn>
                </a:cxnLst>
                <a:rect l="l" t="t" r="r" b="b"/>
                <a:pathLst>
                  <a:path w="177444" h="44361">
                    <a:moveTo>
                      <a:pt x="6654" y="6654"/>
                    </a:moveTo>
                    <a:lnTo>
                      <a:pt x="175227" y="6654"/>
                    </a:lnTo>
                    <a:lnTo>
                      <a:pt x="175227" y="42143"/>
                    </a:lnTo>
                    <a:lnTo>
                      <a:pt x="6654" y="42143"/>
                    </a:lnTo>
                    <a:close/>
                  </a:path>
                </a:pathLst>
              </a:custGeom>
              <a:solidFill>
                <a:schemeClr val="bg1"/>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EBC484E-0E48-4E89-8449-E42E4C372703}"/>
                  </a:ext>
                </a:extLst>
              </p:cNvPr>
              <p:cNvSpPr/>
              <p:nvPr/>
            </p:nvSpPr>
            <p:spPr>
              <a:xfrm>
                <a:off x="1411316" y="2530990"/>
                <a:ext cx="133084" cy="133084"/>
              </a:xfrm>
              <a:custGeom>
                <a:avLst/>
                <a:gdLst>
                  <a:gd name="connsiteX0" fmla="*/ 34158 w 133083"/>
                  <a:gd name="connsiteY0" fmla="*/ 130866 h 133083"/>
                  <a:gd name="connsiteX1" fmla="*/ 68760 w 133083"/>
                  <a:gd name="connsiteY1" fmla="*/ 96264 h 133083"/>
                  <a:gd name="connsiteX2" fmla="*/ 103362 w 133083"/>
                  <a:gd name="connsiteY2" fmla="*/ 130866 h 133083"/>
                  <a:gd name="connsiteX3" fmla="*/ 130866 w 133083"/>
                  <a:gd name="connsiteY3" fmla="*/ 103362 h 133083"/>
                  <a:gd name="connsiteX4" fmla="*/ 96264 w 133083"/>
                  <a:gd name="connsiteY4" fmla="*/ 68760 h 133083"/>
                  <a:gd name="connsiteX5" fmla="*/ 130866 w 133083"/>
                  <a:gd name="connsiteY5" fmla="*/ 34158 h 133083"/>
                  <a:gd name="connsiteX6" fmla="*/ 103362 w 133083"/>
                  <a:gd name="connsiteY6" fmla="*/ 6654 h 133083"/>
                  <a:gd name="connsiteX7" fmla="*/ 68760 w 133083"/>
                  <a:gd name="connsiteY7" fmla="*/ 41256 h 133083"/>
                  <a:gd name="connsiteX8" fmla="*/ 34158 w 133083"/>
                  <a:gd name="connsiteY8" fmla="*/ 6654 h 133083"/>
                  <a:gd name="connsiteX9" fmla="*/ 6654 w 133083"/>
                  <a:gd name="connsiteY9" fmla="*/ 34158 h 133083"/>
                  <a:gd name="connsiteX10" fmla="*/ 41256 w 133083"/>
                  <a:gd name="connsiteY10" fmla="*/ 68760 h 133083"/>
                  <a:gd name="connsiteX11" fmla="*/ 6654 w 133083"/>
                  <a:gd name="connsiteY11" fmla="*/ 103362 h 1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083" h="133083">
                    <a:moveTo>
                      <a:pt x="34158" y="130866"/>
                    </a:moveTo>
                    <a:lnTo>
                      <a:pt x="68760" y="96264"/>
                    </a:lnTo>
                    <a:lnTo>
                      <a:pt x="103362" y="130866"/>
                    </a:lnTo>
                    <a:lnTo>
                      <a:pt x="130866" y="103362"/>
                    </a:lnTo>
                    <a:lnTo>
                      <a:pt x="96264" y="68760"/>
                    </a:lnTo>
                    <a:lnTo>
                      <a:pt x="130866" y="34158"/>
                    </a:lnTo>
                    <a:lnTo>
                      <a:pt x="103362" y="6654"/>
                    </a:lnTo>
                    <a:lnTo>
                      <a:pt x="68760" y="41256"/>
                    </a:lnTo>
                    <a:lnTo>
                      <a:pt x="34158" y="6654"/>
                    </a:lnTo>
                    <a:lnTo>
                      <a:pt x="6654" y="34158"/>
                    </a:lnTo>
                    <a:lnTo>
                      <a:pt x="41256" y="68760"/>
                    </a:lnTo>
                    <a:lnTo>
                      <a:pt x="6654" y="103362"/>
                    </a:lnTo>
                    <a:close/>
                  </a:path>
                </a:pathLst>
              </a:custGeom>
              <a:solidFill>
                <a:schemeClr val="bg1"/>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5771483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94546"/>
                </a:solidFill>
                <a:latin typeface="Lato Black" panose="020F0A02020204030203" pitchFamily="34" charset="0"/>
              </a:rPr>
              <a:t>Tools We Analyzed </a:t>
            </a:r>
          </a:p>
        </p:txBody>
      </p:sp>
      <p:cxnSp>
        <p:nvCxnSpPr>
          <p:cNvPr id="10" name="Straight Arrow Connector 9"/>
          <p:cNvCxnSpPr>
            <a:cxnSpLocks/>
          </p:cNvCxnSpPr>
          <p:nvPr/>
        </p:nvCxnSpPr>
        <p:spPr>
          <a:xfrm flipH="1">
            <a:off x="0" y="4953000"/>
            <a:ext cx="9144000"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828A8E2-0C18-4819-97F4-21817DAD0EBD}"/>
              </a:ext>
            </a:extLst>
          </p:cNvPr>
          <p:cNvSpPr txBox="1"/>
          <p:nvPr/>
        </p:nvSpPr>
        <p:spPr>
          <a:xfrm>
            <a:off x="0" y="4492823"/>
            <a:ext cx="1828800" cy="307777"/>
          </a:xfrm>
          <a:prstGeom prst="rect">
            <a:avLst/>
          </a:prstGeom>
          <a:noFill/>
        </p:spPr>
        <p:txBody>
          <a:bodyPr wrap="square" rtlCol="0">
            <a:spAutoFit/>
          </a:bodyPr>
          <a:lstStyle/>
          <a:p>
            <a:r>
              <a:rPr lang="en-US" sz="1400" b="1" dirty="0">
                <a:solidFill>
                  <a:schemeClr val="tx2"/>
                </a:solidFill>
                <a:latin typeface="Lato" panose="020F0502020204030203" pitchFamily="34" charset="0"/>
              </a:rPr>
              <a:t>Least Complicated </a:t>
            </a:r>
          </a:p>
        </p:txBody>
      </p:sp>
      <p:sp>
        <p:nvSpPr>
          <p:cNvPr id="12" name="TextBox 11">
            <a:extLst>
              <a:ext uri="{FF2B5EF4-FFF2-40B4-BE49-F238E27FC236}">
                <a16:creationId xmlns:a16="http://schemas.microsoft.com/office/drawing/2014/main" id="{2F1D2EDA-9063-436A-87F5-58BEE78D2F2C}"/>
              </a:ext>
            </a:extLst>
          </p:cNvPr>
          <p:cNvSpPr txBox="1"/>
          <p:nvPr/>
        </p:nvSpPr>
        <p:spPr>
          <a:xfrm>
            <a:off x="7239000" y="4492823"/>
            <a:ext cx="1828800" cy="307777"/>
          </a:xfrm>
          <a:prstGeom prst="rect">
            <a:avLst/>
          </a:prstGeom>
          <a:noFill/>
        </p:spPr>
        <p:txBody>
          <a:bodyPr wrap="square" rtlCol="0">
            <a:spAutoFit/>
          </a:bodyPr>
          <a:lstStyle/>
          <a:p>
            <a:r>
              <a:rPr lang="en-US" sz="1400" b="1" dirty="0">
                <a:solidFill>
                  <a:schemeClr val="tx2"/>
                </a:solidFill>
                <a:latin typeface="Lato" panose="020F0502020204030203" pitchFamily="34" charset="0"/>
              </a:rPr>
              <a:t>Most Complicated </a:t>
            </a:r>
          </a:p>
        </p:txBody>
      </p:sp>
      <p:sp>
        <p:nvSpPr>
          <p:cNvPr id="9" name="Rectangle 8">
            <a:extLst>
              <a:ext uri="{FF2B5EF4-FFF2-40B4-BE49-F238E27FC236}">
                <a16:creationId xmlns:a16="http://schemas.microsoft.com/office/drawing/2014/main" id="{D6742318-F76F-4172-8AB3-15C995455EC4}"/>
              </a:ext>
            </a:extLst>
          </p:cNvPr>
          <p:cNvSpPr/>
          <p:nvPr/>
        </p:nvSpPr>
        <p:spPr>
          <a:xfrm>
            <a:off x="-367491" y="5188946"/>
            <a:ext cx="2216248" cy="517962"/>
          </a:xfrm>
          <a:prstGeom prst="rect">
            <a:avLst/>
          </a:prstGeom>
        </p:spPr>
        <p:txBody>
          <a:bodyPr wrap="none">
            <a:spAutoFit/>
          </a:bodyPr>
          <a:lstStyle/>
          <a:p>
            <a:pPr lvl="1" algn="ctr">
              <a:lnSpc>
                <a:spcPct val="130000"/>
              </a:lnSpc>
            </a:pPr>
            <a:r>
              <a:rPr lang="en-US" dirty="0">
                <a:latin typeface="Lato" panose="020F0502020204030203" pitchFamily="34" charset="0"/>
              </a:rPr>
              <a:t>Civic Graph</a:t>
            </a:r>
          </a:p>
        </p:txBody>
      </p:sp>
      <p:sp>
        <p:nvSpPr>
          <p:cNvPr id="14" name="Rectangle 13">
            <a:extLst>
              <a:ext uri="{FF2B5EF4-FFF2-40B4-BE49-F238E27FC236}">
                <a16:creationId xmlns:a16="http://schemas.microsoft.com/office/drawing/2014/main" id="{77AB916E-C070-4260-87A0-FD998DCF8B69}"/>
              </a:ext>
            </a:extLst>
          </p:cNvPr>
          <p:cNvSpPr/>
          <p:nvPr/>
        </p:nvSpPr>
        <p:spPr>
          <a:xfrm>
            <a:off x="2327898" y="5185317"/>
            <a:ext cx="3013966" cy="517962"/>
          </a:xfrm>
          <a:prstGeom prst="rect">
            <a:avLst/>
          </a:prstGeom>
        </p:spPr>
        <p:txBody>
          <a:bodyPr wrap="none">
            <a:spAutoFit/>
          </a:bodyPr>
          <a:lstStyle/>
          <a:p>
            <a:pPr lvl="1" algn="ctr">
              <a:lnSpc>
                <a:spcPct val="130000"/>
              </a:lnSpc>
            </a:pPr>
            <a:r>
              <a:rPr lang="en-US" dirty="0">
                <a:latin typeface="Lato" panose="020F0502020204030203" pitchFamily="34" charset="0"/>
              </a:rPr>
              <a:t>Connect the Dots</a:t>
            </a:r>
          </a:p>
        </p:txBody>
      </p:sp>
      <p:sp>
        <p:nvSpPr>
          <p:cNvPr id="16" name="Rectangle 15">
            <a:extLst>
              <a:ext uri="{FF2B5EF4-FFF2-40B4-BE49-F238E27FC236}">
                <a16:creationId xmlns:a16="http://schemas.microsoft.com/office/drawing/2014/main" id="{236734E1-811B-4388-8992-B9F5694730DC}"/>
              </a:ext>
            </a:extLst>
          </p:cNvPr>
          <p:cNvSpPr/>
          <p:nvPr/>
        </p:nvSpPr>
        <p:spPr>
          <a:xfrm>
            <a:off x="5821005" y="5241614"/>
            <a:ext cx="1008609" cy="461665"/>
          </a:xfrm>
          <a:prstGeom prst="rect">
            <a:avLst/>
          </a:prstGeom>
        </p:spPr>
        <p:txBody>
          <a:bodyPr wrap="none">
            <a:spAutoFit/>
          </a:bodyPr>
          <a:lstStyle/>
          <a:p>
            <a:r>
              <a:rPr lang="en-US" dirty="0">
                <a:latin typeface="Lato" panose="020F0502020204030203" pitchFamily="34" charset="0"/>
              </a:rPr>
              <a:t>Kumu</a:t>
            </a:r>
            <a:endParaRPr lang="en-US" dirty="0"/>
          </a:p>
        </p:txBody>
      </p:sp>
      <p:sp>
        <p:nvSpPr>
          <p:cNvPr id="17" name="Rectangle 16">
            <a:extLst>
              <a:ext uri="{FF2B5EF4-FFF2-40B4-BE49-F238E27FC236}">
                <a16:creationId xmlns:a16="http://schemas.microsoft.com/office/drawing/2014/main" id="{951A81AD-8FC5-44F9-A7D4-5DCE0620451E}"/>
              </a:ext>
            </a:extLst>
          </p:cNvPr>
          <p:cNvSpPr/>
          <p:nvPr/>
        </p:nvSpPr>
        <p:spPr>
          <a:xfrm>
            <a:off x="7308756" y="5187760"/>
            <a:ext cx="1454244" cy="517962"/>
          </a:xfrm>
          <a:prstGeom prst="rect">
            <a:avLst/>
          </a:prstGeom>
        </p:spPr>
        <p:txBody>
          <a:bodyPr wrap="none">
            <a:spAutoFit/>
          </a:bodyPr>
          <a:lstStyle/>
          <a:p>
            <a:pPr lvl="1" algn="ctr">
              <a:lnSpc>
                <a:spcPct val="130000"/>
              </a:lnSpc>
            </a:pPr>
            <a:r>
              <a:rPr lang="en-US" dirty="0">
                <a:latin typeface="Lato" panose="020F0502020204030203" pitchFamily="34" charset="0"/>
              </a:rPr>
              <a:t>Gephi</a:t>
            </a:r>
          </a:p>
        </p:txBody>
      </p:sp>
      <p:pic>
        <p:nvPicPr>
          <p:cNvPr id="11" name="Picture 10">
            <a:extLst>
              <a:ext uri="{FF2B5EF4-FFF2-40B4-BE49-F238E27FC236}">
                <a16:creationId xmlns:a16="http://schemas.microsoft.com/office/drawing/2014/main" id="{774850AB-87BA-49A5-A577-A6C3F2DFC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010" y="1490072"/>
            <a:ext cx="4259199" cy="2412610"/>
          </a:xfrm>
          <a:prstGeom prst="rect">
            <a:avLst/>
          </a:prstGeom>
          <a:ln>
            <a:solidFill>
              <a:schemeClr val="tx1"/>
            </a:solidFill>
          </a:ln>
        </p:spPr>
      </p:pic>
      <p:pic>
        <p:nvPicPr>
          <p:cNvPr id="15" name="Picture 14">
            <a:extLst>
              <a:ext uri="{FF2B5EF4-FFF2-40B4-BE49-F238E27FC236}">
                <a16:creationId xmlns:a16="http://schemas.microsoft.com/office/drawing/2014/main" id="{3B3A1798-8213-46A3-9C5D-2CC9AFC8DF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0211" y="979856"/>
            <a:ext cx="3338207" cy="2922827"/>
          </a:xfrm>
          <a:prstGeom prst="rect">
            <a:avLst/>
          </a:prstGeom>
          <a:ln>
            <a:solidFill>
              <a:schemeClr val="tx1"/>
            </a:solidFill>
          </a:ln>
        </p:spPr>
      </p:pic>
    </p:spTree>
    <p:extLst>
      <p:ext uri="{BB962C8B-B14F-4D97-AF65-F5344CB8AC3E}">
        <p14:creationId xmlns:p14="http://schemas.microsoft.com/office/powerpoint/2010/main" val="53575583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94546"/>
                </a:solidFill>
                <a:latin typeface="Lato Black" panose="020F0A02020204030203" pitchFamily="34" charset="0"/>
              </a:rPr>
              <a:t>Tools We Analyzed </a:t>
            </a:r>
          </a:p>
        </p:txBody>
      </p:sp>
      <p:cxnSp>
        <p:nvCxnSpPr>
          <p:cNvPr id="10" name="Straight Arrow Connector 9"/>
          <p:cNvCxnSpPr>
            <a:cxnSpLocks/>
          </p:cNvCxnSpPr>
          <p:nvPr/>
        </p:nvCxnSpPr>
        <p:spPr>
          <a:xfrm flipH="1">
            <a:off x="0" y="4953000"/>
            <a:ext cx="9144000"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828A8E2-0C18-4819-97F4-21817DAD0EBD}"/>
              </a:ext>
            </a:extLst>
          </p:cNvPr>
          <p:cNvSpPr txBox="1"/>
          <p:nvPr/>
        </p:nvSpPr>
        <p:spPr>
          <a:xfrm>
            <a:off x="0" y="4492823"/>
            <a:ext cx="1828800" cy="307777"/>
          </a:xfrm>
          <a:prstGeom prst="rect">
            <a:avLst/>
          </a:prstGeom>
          <a:noFill/>
        </p:spPr>
        <p:txBody>
          <a:bodyPr wrap="square" rtlCol="0">
            <a:spAutoFit/>
          </a:bodyPr>
          <a:lstStyle/>
          <a:p>
            <a:r>
              <a:rPr lang="en-US" sz="1400" b="1" dirty="0">
                <a:solidFill>
                  <a:schemeClr val="tx2"/>
                </a:solidFill>
                <a:latin typeface="Lato" panose="020F0502020204030203" pitchFamily="34" charset="0"/>
              </a:rPr>
              <a:t>Least Complicated </a:t>
            </a:r>
          </a:p>
        </p:txBody>
      </p:sp>
      <p:sp>
        <p:nvSpPr>
          <p:cNvPr id="12" name="TextBox 11">
            <a:extLst>
              <a:ext uri="{FF2B5EF4-FFF2-40B4-BE49-F238E27FC236}">
                <a16:creationId xmlns:a16="http://schemas.microsoft.com/office/drawing/2014/main" id="{2F1D2EDA-9063-436A-87F5-58BEE78D2F2C}"/>
              </a:ext>
            </a:extLst>
          </p:cNvPr>
          <p:cNvSpPr txBox="1"/>
          <p:nvPr/>
        </p:nvSpPr>
        <p:spPr>
          <a:xfrm>
            <a:off x="7239000" y="4492823"/>
            <a:ext cx="1828800" cy="307777"/>
          </a:xfrm>
          <a:prstGeom prst="rect">
            <a:avLst/>
          </a:prstGeom>
          <a:noFill/>
        </p:spPr>
        <p:txBody>
          <a:bodyPr wrap="square" rtlCol="0">
            <a:spAutoFit/>
          </a:bodyPr>
          <a:lstStyle/>
          <a:p>
            <a:r>
              <a:rPr lang="en-US" sz="1400" b="1" dirty="0">
                <a:solidFill>
                  <a:schemeClr val="tx2"/>
                </a:solidFill>
                <a:latin typeface="Lato" panose="020F0502020204030203" pitchFamily="34" charset="0"/>
              </a:rPr>
              <a:t>Most Complicated </a:t>
            </a:r>
          </a:p>
        </p:txBody>
      </p:sp>
      <p:pic>
        <p:nvPicPr>
          <p:cNvPr id="13" name="Picture 12">
            <a:extLst>
              <a:ext uri="{FF2B5EF4-FFF2-40B4-BE49-F238E27FC236}">
                <a16:creationId xmlns:a16="http://schemas.microsoft.com/office/drawing/2014/main" id="{511D070B-4BEF-4634-A5AB-0C155D5AA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757" y="1335354"/>
            <a:ext cx="5410200" cy="2963296"/>
          </a:xfrm>
          <a:prstGeom prst="rect">
            <a:avLst/>
          </a:prstGeom>
          <a:ln w="19050">
            <a:solidFill>
              <a:schemeClr val="accent1"/>
            </a:solidFill>
          </a:ln>
        </p:spPr>
      </p:pic>
      <p:sp>
        <p:nvSpPr>
          <p:cNvPr id="9" name="Rectangle 8">
            <a:extLst>
              <a:ext uri="{FF2B5EF4-FFF2-40B4-BE49-F238E27FC236}">
                <a16:creationId xmlns:a16="http://schemas.microsoft.com/office/drawing/2014/main" id="{D6742318-F76F-4172-8AB3-15C995455EC4}"/>
              </a:ext>
            </a:extLst>
          </p:cNvPr>
          <p:cNvSpPr/>
          <p:nvPr/>
        </p:nvSpPr>
        <p:spPr>
          <a:xfrm>
            <a:off x="-367491" y="5188946"/>
            <a:ext cx="2216248" cy="517962"/>
          </a:xfrm>
          <a:prstGeom prst="rect">
            <a:avLst/>
          </a:prstGeom>
        </p:spPr>
        <p:txBody>
          <a:bodyPr wrap="none">
            <a:spAutoFit/>
          </a:bodyPr>
          <a:lstStyle/>
          <a:p>
            <a:pPr lvl="1" algn="ctr">
              <a:lnSpc>
                <a:spcPct val="130000"/>
              </a:lnSpc>
            </a:pPr>
            <a:r>
              <a:rPr lang="en-US" dirty="0">
                <a:latin typeface="Lato" panose="020F0502020204030203" pitchFamily="34" charset="0"/>
              </a:rPr>
              <a:t>Civic Graph</a:t>
            </a:r>
          </a:p>
        </p:txBody>
      </p:sp>
      <p:sp>
        <p:nvSpPr>
          <p:cNvPr id="14" name="Rectangle 13">
            <a:extLst>
              <a:ext uri="{FF2B5EF4-FFF2-40B4-BE49-F238E27FC236}">
                <a16:creationId xmlns:a16="http://schemas.microsoft.com/office/drawing/2014/main" id="{77AB916E-C070-4260-87A0-FD998DCF8B69}"/>
              </a:ext>
            </a:extLst>
          </p:cNvPr>
          <p:cNvSpPr/>
          <p:nvPr/>
        </p:nvSpPr>
        <p:spPr>
          <a:xfrm>
            <a:off x="2327898" y="5185317"/>
            <a:ext cx="3013966" cy="517962"/>
          </a:xfrm>
          <a:prstGeom prst="rect">
            <a:avLst/>
          </a:prstGeom>
        </p:spPr>
        <p:txBody>
          <a:bodyPr wrap="none">
            <a:spAutoFit/>
          </a:bodyPr>
          <a:lstStyle/>
          <a:p>
            <a:pPr lvl="1" algn="ctr">
              <a:lnSpc>
                <a:spcPct val="130000"/>
              </a:lnSpc>
            </a:pPr>
            <a:r>
              <a:rPr lang="en-US" dirty="0">
                <a:latin typeface="Lato" panose="020F0502020204030203" pitchFamily="34" charset="0"/>
              </a:rPr>
              <a:t>Connect the Dots</a:t>
            </a:r>
          </a:p>
        </p:txBody>
      </p:sp>
      <p:sp>
        <p:nvSpPr>
          <p:cNvPr id="16" name="Rectangle 15">
            <a:extLst>
              <a:ext uri="{FF2B5EF4-FFF2-40B4-BE49-F238E27FC236}">
                <a16:creationId xmlns:a16="http://schemas.microsoft.com/office/drawing/2014/main" id="{236734E1-811B-4388-8992-B9F5694730DC}"/>
              </a:ext>
            </a:extLst>
          </p:cNvPr>
          <p:cNvSpPr/>
          <p:nvPr/>
        </p:nvSpPr>
        <p:spPr>
          <a:xfrm>
            <a:off x="5821005" y="5241614"/>
            <a:ext cx="1008609" cy="461665"/>
          </a:xfrm>
          <a:prstGeom prst="rect">
            <a:avLst/>
          </a:prstGeom>
        </p:spPr>
        <p:txBody>
          <a:bodyPr wrap="none">
            <a:spAutoFit/>
          </a:bodyPr>
          <a:lstStyle/>
          <a:p>
            <a:r>
              <a:rPr lang="en-US" b="1" dirty="0">
                <a:solidFill>
                  <a:schemeClr val="accent1"/>
                </a:solidFill>
                <a:latin typeface="Lato" panose="020F0502020204030203" pitchFamily="34" charset="0"/>
              </a:rPr>
              <a:t>Kumu</a:t>
            </a:r>
            <a:endParaRPr lang="en-US" dirty="0"/>
          </a:p>
        </p:txBody>
      </p:sp>
      <p:sp>
        <p:nvSpPr>
          <p:cNvPr id="17" name="Rectangle 16">
            <a:extLst>
              <a:ext uri="{FF2B5EF4-FFF2-40B4-BE49-F238E27FC236}">
                <a16:creationId xmlns:a16="http://schemas.microsoft.com/office/drawing/2014/main" id="{951A81AD-8FC5-44F9-A7D4-5DCE0620451E}"/>
              </a:ext>
            </a:extLst>
          </p:cNvPr>
          <p:cNvSpPr/>
          <p:nvPr/>
        </p:nvSpPr>
        <p:spPr>
          <a:xfrm>
            <a:off x="7308756" y="5187760"/>
            <a:ext cx="1454244" cy="517962"/>
          </a:xfrm>
          <a:prstGeom prst="rect">
            <a:avLst/>
          </a:prstGeom>
        </p:spPr>
        <p:txBody>
          <a:bodyPr wrap="none">
            <a:spAutoFit/>
          </a:bodyPr>
          <a:lstStyle/>
          <a:p>
            <a:pPr lvl="1" algn="ctr">
              <a:lnSpc>
                <a:spcPct val="130000"/>
              </a:lnSpc>
            </a:pPr>
            <a:r>
              <a:rPr lang="en-US" dirty="0">
                <a:latin typeface="Lato" panose="020F0502020204030203" pitchFamily="34" charset="0"/>
              </a:rPr>
              <a:t>Gephi</a:t>
            </a:r>
          </a:p>
        </p:txBody>
      </p:sp>
    </p:spTree>
    <p:extLst>
      <p:ext uri="{BB962C8B-B14F-4D97-AF65-F5344CB8AC3E}">
        <p14:creationId xmlns:p14="http://schemas.microsoft.com/office/powerpoint/2010/main" val="261222869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94546"/>
                </a:solidFill>
                <a:latin typeface="Lato Black" panose="020F0A02020204030203" pitchFamily="34" charset="0"/>
              </a:rPr>
              <a:t>Benefits of Kumu</a:t>
            </a:r>
          </a:p>
        </p:txBody>
      </p:sp>
      <p:sp>
        <p:nvSpPr>
          <p:cNvPr id="7" name="Rectangle: Rounded Corners 6">
            <a:extLst>
              <a:ext uri="{FF2B5EF4-FFF2-40B4-BE49-F238E27FC236}">
                <a16:creationId xmlns:a16="http://schemas.microsoft.com/office/drawing/2014/main" id="{04935BE0-4483-404B-8133-DE3A2082673C}"/>
              </a:ext>
            </a:extLst>
          </p:cNvPr>
          <p:cNvSpPr/>
          <p:nvPr/>
        </p:nvSpPr>
        <p:spPr>
          <a:xfrm>
            <a:off x="454025" y="1600200"/>
            <a:ext cx="8229600" cy="1615202"/>
          </a:xfrm>
          <a:prstGeom prst="roundRect">
            <a:avLst>
              <a:gd name="adj" fmla="val 5802"/>
            </a:avLst>
          </a:prstGeom>
          <a:solidFill>
            <a:srgbClr val="ECF4F8"/>
          </a:solidFill>
          <a:ln w="22225">
            <a:solidFill>
              <a:schemeClr val="accent5"/>
            </a:solidFill>
          </a:ln>
        </p:spPr>
        <p:txBody>
          <a:bodyPr wrap="square" anchor="ctr" anchorCtr="0">
            <a:spAutoFit/>
          </a:bodyPr>
          <a:lstStyle/>
          <a:p>
            <a:pPr marL="1939925" indent="-342900">
              <a:buClr>
                <a:srgbClr val="1696D2"/>
              </a:buClr>
              <a:buFont typeface="Wingdings" panose="05000000000000000000" pitchFamily="2" charset="2"/>
              <a:buChar char="§"/>
            </a:pPr>
            <a:r>
              <a:rPr lang="en-US" dirty="0">
                <a:latin typeface="Lato" panose="020F0502020204030203" pitchFamily="34" charset="0"/>
              </a:rPr>
              <a:t>Free and supports multiple users for crowdsourcing  </a:t>
            </a:r>
          </a:p>
          <a:p>
            <a:pPr marL="1939925" indent="-342900">
              <a:buClr>
                <a:srgbClr val="1696D2"/>
              </a:buClr>
              <a:buFont typeface="Wingdings" panose="05000000000000000000" pitchFamily="2" charset="2"/>
              <a:buChar char="§"/>
            </a:pPr>
            <a:r>
              <a:rPr lang="en-US" dirty="0">
                <a:latin typeface="Lato" panose="020F0502020204030203" pitchFamily="34" charset="0"/>
              </a:rPr>
              <a:t>Imports and exports from Excel or CSV</a:t>
            </a:r>
          </a:p>
          <a:p>
            <a:pPr marL="1939925" indent="-342900">
              <a:buClr>
                <a:srgbClr val="1696D2"/>
              </a:buClr>
              <a:buFont typeface="Wingdings" panose="05000000000000000000" pitchFamily="2" charset="2"/>
              <a:buChar char="§"/>
            </a:pPr>
            <a:r>
              <a:rPr lang="en-US" dirty="0">
                <a:latin typeface="Lato" panose="020F0502020204030203" pitchFamily="34" charset="0"/>
              </a:rPr>
              <a:t>Includes a search bar </a:t>
            </a:r>
          </a:p>
        </p:txBody>
      </p:sp>
      <p:sp>
        <p:nvSpPr>
          <p:cNvPr id="8" name="Rectangle: Rounded Corners 7">
            <a:extLst>
              <a:ext uri="{FF2B5EF4-FFF2-40B4-BE49-F238E27FC236}">
                <a16:creationId xmlns:a16="http://schemas.microsoft.com/office/drawing/2014/main" id="{ACEAD858-BB3B-41B9-9DEB-8A7CF123ACAF}"/>
              </a:ext>
            </a:extLst>
          </p:cNvPr>
          <p:cNvSpPr/>
          <p:nvPr/>
        </p:nvSpPr>
        <p:spPr>
          <a:xfrm>
            <a:off x="454025" y="3756431"/>
            <a:ext cx="8229600" cy="1995249"/>
          </a:xfrm>
          <a:prstGeom prst="roundRect">
            <a:avLst>
              <a:gd name="adj" fmla="val 5802"/>
            </a:avLst>
          </a:prstGeom>
          <a:solidFill>
            <a:schemeClr val="accent1">
              <a:lumMod val="20000"/>
              <a:lumOff val="80000"/>
            </a:schemeClr>
          </a:solidFill>
          <a:ln w="22225">
            <a:solidFill>
              <a:schemeClr val="accent5"/>
            </a:solidFill>
          </a:ln>
        </p:spPr>
        <p:txBody>
          <a:bodyPr wrap="square" anchor="ctr" anchorCtr="0">
            <a:spAutoFit/>
          </a:bodyPr>
          <a:lstStyle/>
          <a:p>
            <a:pPr marL="1939925" indent="-331788">
              <a:buClr>
                <a:srgbClr val="1696D2"/>
              </a:buClr>
              <a:buFont typeface="Wingdings" panose="05000000000000000000" pitchFamily="2" charset="2"/>
              <a:buChar char="§"/>
            </a:pPr>
            <a:r>
              <a:rPr lang="en-US" dirty="0">
                <a:latin typeface="Lato" panose="020F0502020204030203" pitchFamily="34" charset="0"/>
              </a:rPr>
              <a:t>Allows users to include information on each actor (including images)</a:t>
            </a:r>
          </a:p>
          <a:p>
            <a:pPr marL="1939925" indent="-331788">
              <a:buClr>
                <a:srgbClr val="1696D2"/>
              </a:buClr>
              <a:buFont typeface="Wingdings" panose="05000000000000000000" pitchFamily="2" charset="2"/>
              <a:buChar char="§"/>
            </a:pPr>
            <a:r>
              <a:rPr lang="en-US" dirty="0">
                <a:latin typeface="Lato" panose="020F0502020204030203" pitchFamily="34" charset="0"/>
              </a:rPr>
              <a:t>No set structure for the fields </a:t>
            </a:r>
          </a:p>
          <a:p>
            <a:pPr marL="1939925" indent="-331788">
              <a:buClr>
                <a:srgbClr val="1696D2"/>
              </a:buClr>
              <a:buFont typeface="Wingdings" panose="05000000000000000000" pitchFamily="2" charset="2"/>
              <a:buChar char="§"/>
            </a:pPr>
            <a:r>
              <a:rPr lang="en-US" dirty="0">
                <a:latin typeface="Lato" panose="020F0502020204030203" pitchFamily="34" charset="0"/>
              </a:rPr>
              <a:t>Can color code and cluster based on different characteristics </a:t>
            </a:r>
          </a:p>
        </p:txBody>
      </p:sp>
      <p:sp>
        <p:nvSpPr>
          <p:cNvPr id="6" name="Rectangle: Rounded Corners 5">
            <a:extLst>
              <a:ext uri="{FF2B5EF4-FFF2-40B4-BE49-F238E27FC236}">
                <a16:creationId xmlns:a16="http://schemas.microsoft.com/office/drawing/2014/main" id="{4089767B-234B-48A0-9D25-E4BAF5AB9CFB}"/>
              </a:ext>
            </a:extLst>
          </p:cNvPr>
          <p:cNvSpPr/>
          <p:nvPr/>
        </p:nvSpPr>
        <p:spPr>
          <a:xfrm>
            <a:off x="609600" y="1751834"/>
            <a:ext cx="1366838" cy="13006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r>
              <a:rPr lang="en-US" sz="1800" b="1" dirty="0">
                <a:latin typeface="Lato" panose="020F0502020204030203" pitchFamily="34" charset="0"/>
              </a:rPr>
              <a:t>Easy to Use</a:t>
            </a:r>
          </a:p>
        </p:txBody>
      </p:sp>
      <p:pic>
        <p:nvPicPr>
          <p:cNvPr id="4" name="Graphic 3" descr="Teacher">
            <a:extLst>
              <a:ext uri="{FF2B5EF4-FFF2-40B4-BE49-F238E27FC236}">
                <a16:creationId xmlns:a16="http://schemas.microsoft.com/office/drawing/2014/main" id="{D896E3FD-1016-4CA2-807B-06A44F7850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1751834"/>
            <a:ext cx="912785" cy="912785"/>
          </a:xfrm>
          <a:prstGeom prst="rect">
            <a:avLst/>
          </a:prstGeom>
        </p:spPr>
      </p:pic>
      <p:sp>
        <p:nvSpPr>
          <p:cNvPr id="9" name="Rectangle: Rounded Corners 8">
            <a:extLst>
              <a:ext uri="{FF2B5EF4-FFF2-40B4-BE49-F238E27FC236}">
                <a16:creationId xmlns:a16="http://schemas.microsoft.com/office/drawing/2014/main" id="{E1240DB6-6DAA-48BC-9914-E9792E6ADD42}"/>
              </a:ext>
            </a:extLst>
          </p:cNvPr>
          <p:cNvSpPr/>
          <p:nvPr/>
        </p:nvSpPr>
        <p:spPr>
          <a:xfrm>
            <a:off x="609600" y="4103727"/>
            <a:ext cx="1424152" cy="13006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r>
              <a:rPr lang="en-US" sz="1800" b="1" dirty="0">
                <a:latin typeface="Lato" panose="020F0502020204030203" pitchFamily="34" charset="0"/>
              </a:rPr>
              <a:t>Ability to Customize</a:t>
            </a:r>
          </a:p>
        </p:txBody>
      </p:sp>
      <p:pic>
        <p:nvPicPr>
          <p:cNvPr id="11" name="Graphic 10" descr="Pencil">
            <a:extLst>
              <a:ext uri="{FF2B5EF4-FFF2-40B4-BE49-F238E27FC236}">
                <a16:creationId xmlns:a16="http://schemas.microsoft.com/office/drawing/2014/main" id="{5F5DE1A1-41B1-4EA1-9F09-EF08D3550B1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6604" y="4114800"/>
            <a:ext cx="764381" cy="764381"/>
          </a:xfrm>
          <a:prstGeom prst="rect">
            <a:avLst/>
          </a:prstGeom>
        </p:spPr>
      </p:pic>
    </p:spTree>
    <p:extLst>
      <p:ext uri="{BB962C8B-B14F-4D97-AF65-F5344CB8AC3E}">
        <p14:creationId xmlns:p14="http://schemas.microsoft.com/office/powerpoint/2010/main" val="12032557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94546"/>
                </a:solidFill>
                <a:latin typeface="Lato Black" panose="020F0A02020204030203" pitchFamily="34" charset="0"/>
              </a:rPr>
              <a:t>Our Kumu Mapping Experience </a:t>
            </a:r>
          </a:p>
        </p:txBody>
      </p:sp>
      <p:pic>
        <p:nvPicPr>
          <p:cNvPr id="30" name="Graphic 29" descr="Bar chart">
            <a:extLst>
              <a:ext uri="{FF2B5EF4-FFF2-40B4-BE49-F238E27FC236}">
                <a16:creationId xmlns:a16="http://schemas.microsoft.com/office/drawing/2014/main" id="{FAD5A989-7F48-425F-A641-0459456054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3199" y="2253241"/>
            <a:ext cx="1207410" cy="914400"/>
          </a:xfrm>
          <a:prstGeom prst="rect">
            <a:avLst/>
          </a:prstGeom>
        </p:spPr>
      </p:pic>
      <p:pic>
        <p:nvPicPr>
          <p:cNvPr id="37" name="Graphic 36" descr="Network">
            <a:extLst>
              <a:ext uri="{FF2B5EF4-FFF2-40B4-BE49-F238E27FC236}">
                <a16:creationId xmlns:a16="http://schemas.microsoft.com/office/drawing/2014/main" id="{84E0FCC0-D1FC-4433-BE44-B43CE9E9737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35230" y="2253241"/>
            <a:ext cx="1207410" cy="914400"/>
          </a:xfrm>
          <a:prstGeom prst="rect">
            <a:avLst/>
          </a:prstGeom>
        </p:spPr>
      </p:pic>
      <p:pic>
        <p:nvPicPr>
          <p:cNvPr id="39" name="Graphic 38" descr="Table">
            <a:extLst>
              <a:ext uri="{FF2B5EF4-FFF2-40B4-BE49-F238E27FC236}">
                <a16:creationId xmlns:a16="http://schemas.microsoft.com/office/drawing/2014/main" id="{28B3F79D-282D-4DAB-829F-A1988C8DE66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47118" y="2253241"/>
            <a:ext cx="1207410" cy="914400"/>
          </a:xfrm>
          <a:prstGeom prst="rect">
            <a:avLst/>
          </a:prstGeom>
        </p:spPr>
      </p:pic>
      <p:sp>
        <p:nvSpPr>
          <p:cNvPr id="3" name="TextBox 2">
            <a:extLst>
              <a:ext uri="{FF2B5EF4-FFF2-40B4-BE49-F238E27FC236}">
                <a16:creationId xmlns:a16="http://schemas.microsoft.com/office/drawing/2014/main" id="{C029A01C-0207-4BF7-A8C1-836BA8035CF3}"/>
              </a:ext>
            </a:extLst>
          </p:cNvPr>
          <p:cNvSpPr txBox="1"/>
          <p:nvPr/>
        </p:nvSpPr>
        <p:spPr>
          <a:xfrm>
            <a:off x="381000" y="3230880"/>
            <a:ext cx="1739456" cy="923330"/>
          </a:xfrm>
          <a:prstGeom prst="rect">
            <a:avLst/>
          </a:prstGeom>
          <a:noFill/>
        </p:spPr>
        <p:txBody>
          <a:bodyPr wrap="square" rtlCol="0">
            <a:spAutoFit/>
          </a:bodyPr>
          <a:lstStyle/>
          <a:p>
            <a:pPr lvl="0" algn="ctr" defTabSz="755650">
              <a:lnSpc>
                <a:spcPct val="90000"/>
              </a:lnSpc>
              <a:spcAft>
                <a:spcPct val="35000"/>
              </a:spcAft>
              <a:buClr>
                <a:srgbClr val="1696D2"/>
              </a:buClr>
            </a:pPr>
            <a:r>
              <a:rPr lang="en-US" sz="2000" dirty="0">
                <a:latin typeface="Lato" panose="020F0502020204030203" pitchFamily="34" charset="0"/>
              </a:rPr>
              <a:t>Partners gathered network data </a:t>
            </a:r>
            <a:endParaRPr lang="en-US" sz="2000" dirty="0"/>
          </a:p>
        </p:txBody>
      </p:sp>
      <p:sp>
        <p:nvSpPr>
          <p:cNvPr id="5" name="TextBox 4">
            <a:extLst>
              <a:ext uri="{FF2B5EF4-FFF2-40B4-BE49-F238E27FC236}">
                <a16:creationId xmlns:a16="http://schemas.microsoft.com/office/drawing/2014/main" id="{AC98AD8D-D689-4580-94CC-202541D77E58}"/>
              </a:ext>
            </a:extLst>
          </p:cNvPr>
          <p:cNvSpPr txBox="1"/>
          <p:nvPr/>
        </p:nvSpPr>
        <p:spPr>
          <a:xfrm>
            <a:off x="2438400" y="3230880"/>
            <a:ext cx="1739455" cy="1200329"/>
          </a:xfrm>
          <a:prstGeom prst="rect">
            <a:avLst/>
          </a:prstGeom>
          <a:noFill/>
        </p:spPr>
        <p:txBody>
          <a:bodyPr wrap="square" rtlCol="0">
            <a:spAutoFit/>
          </a:bodyPr>
          <a:lstStyle/>
          <a:p>
            <a:pPr lvl="0" algn="ctr" defTabSz="755650">
              <a:lnSpc>
                <a:spcPct val="90000"/>
              </a:lnSpc>
              <a:spcAft>
                <a:spcPct val="35000"/>
              </a:spcAft>
              <a:buClr>
                <a:srgbClr val="1696D2"/>
              </a:buClr>
            </a:pPr>
            <a:r>
              <a:rPr lang="en-US" sz="2000" dirty="0">
                <a:latin typeface="Lato" panose="020F0502020204030203" pitchFamily="34" charset="0"/>
              </a:rPr>
              <a:t>Collected information in Excel template </a:t>
            </a:r>
            <a:endParaRPr lang="en-US" sz="2000" dirty="0"/>
          </a:p>
        </p:txBody>
      </p:sp>
      <p:sp>
        <p:nvSpPr>
          <p:cNvPr id="6" name="Rectangle 5">
            <a:extLst>
              <a:ext uri="{FF2B5EF4-FFF2-40B4-BE49-F238E27FC236}">
                <a16:creationId xmlns:a16="http://schemas.microsoft.com/office/drawing/2014/main" id="{C48DFC74-C350-4978-AA68-48BB793632D8}"/>
              </a:ext>
            </a:extLst>
          </p:cNvPr>
          <p:cNvSpPr/>
          <p:nvPr/>
        </p:nvSpPr>
        <p:spPr>
          <a:xfrm>
            <a:off x="4419600" y="3230880"/>
            <a:ext cx="1862446" cy="1200329"/>
          </a:xfrm>
          <a:prstGeom prst="rect">
            <a:avLst/>
          </a:prstGeom>
        </p:spPr>
        <p:txBody>
          <a:bodyPr wrap="square">
            <a:spAutoFit/>
          </a:bodyPr>
          <a:lstStyle/>
          <a:p>
            <a:pPr lvl="0" algn="ctr" defTabSz="755650">
              <a:lnSpc>
                <a:spcPct val="90000"/>
              </a:lnSpc>
              <a:spcAft>
                <a:spcPct val="35000"/>
              </a:spcAft>
            </a:pPr>
            <a:r>
              <a:rPr lang="en-US" sz="2000" dirty="0">
                <a:latin typeface="Lato" panose="020F0502020204030203" pitchFamily="34" charset="0"/>
              </a:rPr>
              <a:t>Input responses to master spreadsheet </a:t>
            </a:r>
            <a:endParaRPr lang="en-US" sz="2000" dirty="0"/>
          </a:p>
        </p:txBody>
      </p:sp>
      <p:pic>
        <p:nvPicPr>
          <p:cNvPr id="11" name="Graphic 10" descr="Meeting">
            <a:extLst>
              <a:ext uri="{FF2B5EF4-FFF2-40B4-BE49-F238E27FC236}">
                <a16:creationId xmlns:a16="http://schemas.microsoft.com/office/drawing/2014/main" id="{3DAC35DD-FC1D-481B-9A83-049C27BCE99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2088" y="2133600"/>
            <a:ext cx="1097280" cy="1097280"/>
          </a:xfrm>
          <a:prstGeom prst="rect">
            <a:avLst/>
          </a:prstGeom>
        </p:spPr>
      </p:pic>
      <p:sp>
        <p:nvSpPr>
          <p:cNvPr id="12" name="Rectangle 11">
            <a:extLst>
              <a:ext uri="{FF2B5EF4-FFF2-40B4-BE49-F238E27FC236}">
                <a16:creationId xmlns:a16="http://schemas.microsoft.com/office/drawing/2014/main" id="{0ECD617C-E492-4013-B1B6-F1E9F7A6040E}"/>
              </a:ext>
            </a:extLst>
          </p:cNvPr>
          <p:cNvSpPr/>
          <p:nvPr/>
        </p:nvSpPr>
        <p:spPr>
          <a:xfrm>
            <a:off x="6477000" y="3231645"/>
            <a:ext cx="2323870" cy="1754326"/>
          </a:xfrm>
          <a:prstGeom prst="rect">
            <a:avLst/>
          </a:prstGeom>
        </p:spPr>
        <p:txBody>
          <a:bodyPr wrap="square">
            <a:spAutoFit/>
          </a:bodyPr>
          <a:lstStyle/>
          <a:p>
            <a:pPr lvl="0" algn="ctr" defTabSz="755650">
              <a:lnSpc>
                <a:spcPct val="90000"/>
              </a:lnSpc>
              <a:spcAft>
                <a:spcPct val="35000"/>
              </a:spcAft>
            </a:pPr>
            <a:r>
              <a:rPr lang="en-US" sz="2000" dirty="0">
                <a:latin typeface="Lato" panose="020F0502020204030203" pitchFamily="34" charset="0"/>
              </a:rPr>
              <a:t>Ecosystem map included color-coded nodes, background information, and images</a:t>
            </a:r>
          </a:p>
        </p:txBody>
      </p:sp>
      <p:sp>
        <p:nvSpPr>
          <p:cNvPr id="8" name="Arrow: Right 7">
            <a:extLst>
              <a:ext uri="{FF2B5EF4-FFF2-40B4-BE49-F238E27FC236}">
                <a16:creationId xmlns:a16="http://schemas.microsoft.com/office/drawing/2014/main" id="{65C926DE-21F5-4836-81F6-E52869F6AE47}"/>
              </a:ext>
            </a:extLst>
          </p:cNvPr>
          <p:cNvSpPr/>
          <p:nvPr/>
        </p:nvSpPr>
        <p:spPr>
          <a:xfrm>
            <a:off x="1981200" y="2633719"/>
            <a:ext cx="422743"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DE259EFA-489D-4CC2-92D2-BF35DEE5C719}"/>
              </a:ext>
            </a:extLst>
          </p:cNvPr>
          <p:cNvSpPr/>
          <p:nvPr/>
        </p:nvSpPr>
        <p:spPr>
          <a:xfrm>
            <a:off x="4107289" y="2600960"/>
            <a:ext cx="422743"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D908C27B-0CF1-4F05-BB64-A2D9E997D10C}"/>
              </a:ext>
            </a:extLst>
          </p:cNvPr>
          <p:cNvSpPr/>
          <p:nvPr/>
        </p:nvSpPr>
        <p:spPr>
          <a:xfrm>
            <a:off x="6357825" y="2590800"/>
            <a:ext cx="422743"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53734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36365" y="228600"/>
            <a:ext cx="8907635" cy="568325"/>
          </a:xfrm>
        </p:spPr>
        <p:txBody>
          <a:bodyPr/>
          <a:lstStyle/>
          <a:p>
            <a:r>
              <a:rPr lang="en-US" dirty="0">
                <a:solidFill>
                  <a:srgbClr val="494546"/>
                </a:solidFill>
                <a:latin typeface="Lato Black" panose="020F0A02020204030203" pitchFamily="34" charset="0"/>
              </a:rPr>
              <a:t>Civic Tech &amp; Data Collaborative Convening  </a:t>
            </a:r>
          </a:p>
        </p:txBody>
      </p:sp>
      <p:pic>
        <p:nvPicPr>
          <p:cNvPr id="4" name="Picture 2" descr="C:\Users\cli\Google Drive\Public Sector Innovation\CTDC Civic Tech and Data Collaborative\Convenings\2017 Convening 3. Kansas City Missouri November\Photos\LC Photos_\IMG_12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34" r="8395"/>
          <a:stretch/>
        </p:blipFill>
        <p:spPr bwMode="auto">
          <a:xfrm>
            <a:off x="236365" y="1705627"/>
            <a:ext cx="3856203" cy="317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cli\Google Drive\Public Sector Innovation\CTDC Civic Tech and Data Collaborative\Convenings\2017 Convening 3. Kansas City Missouri November\Photos\Kum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676400"/>
            <a:ext cx="4230624" cy="317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5192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894459-428D-4FDB-8646-315B5ED38B89}"/>
              </a:ext>
            </a:extLst>
          </p:cNvPr>
          <p:cNvSpPr txBox="1"/>
          <p:nvPr/>
        </p:nvSpPr>
        <p:spPr>
          <a:xfrm>
            <a:off x="2971800" y="3013501"/>
            <a:ext cx="3429000"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Questions?</a:t>
            </a:r>
            <a:endParaRPr lang="en-US" dirty="0"/>
          </a:p>
        </p:txBody>
      </p:sp>
    </p:spTree>
    <p:extLst>
      <p:ext uri="{BB962C8B-B14F-4D97-AF65-F5344CB8AC3E}">
        <p14:creationId xmlns:p14="http://schemas.microsoft.com/office/powerpoint/2010/main" val="315851593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94546"/>
                </a:solidFill>
                <a:latin typeface="Lato Black" panose="020F0A02020204030203" pitchFamily="34" charset="0"/>
              </a:rPr>
              <a:t>Importance of Analysis </a:t>
            </a:r>
          </a:p>
        </p:txBody>
      </p:sp>
      <p:sp>
        <p:nvSpPr>
          <p:cNvPr id="5" name="TextBox 4"/>
          <p:cNvSpPr txBox="1"/>
          <p:nvPr/>
        </p:nvSpPr>
        <p:spPr>
          <a:xfrm>
            <a:off x="457200" y="1447800"/>
            <a:ext cx="8534400" cy="2308324"/>
          </a:xfrm>
          <a:prstGeom prst="rect">
            <a:avLst/>
          </a:prstGeom>
          <a:noFill/>
        </p:spPr>
        <p:txBody>
          <a:bodyPr wrap="square" rtlCol="0">
            <a:spAutoFit/>
          </a:bodyPr>
          <a:lstStyle/>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dirty="0"/>
          </a:p>
        </p:txBody>
      </p:sp>
      <p:sp>
        <p:nvSpPr>
          <p:cNvPr id="4" name="Rectangle: Rounded Corners 3">
            <a:extLst>
              <a:ext uri="{FF2B5EF4-FFF2-40B4-BE49-F238E27FC236}">
                <a16:creationId xmlns:a16="http://schemas.microsoft.com/office/drawing/2014/main" id="{9F34D965-F615-4C67-B31F-364DB86A46F4}"/>
              </a:ext>
            </a:extLst>
          </p:cNvPr>
          <p:cNvSpPr/>
          <p:nvPr/>
        </p:nvSpPr>
        <p:spPr>
          <a:xfrm>
            <a:off x="445281" y="4210044"/>
            <a:ext cx="8229600" cy="510778"/>
          </a:xfrm>
          <a:prstGeom prst="roundRect">
            <a:avLst/>
          </a:prstGeom>
          <a:solidFill>
            <a:schemeClr val="accent2">
              <a:lumMod val="60000"/>
              <a:lumOff val="40000"/>
            </a:schemeClr>
          </a:solidFill>
          <a:ln w="22225">
            <a:solidFill>
              <a:schemeClr val="accent5"/>
            </a:solidFill>
          </a:ln>
        </p:spPr>
        <p:txBody>
          <a:bodyPr wrap="square" anchor="ctr" anchorCtr="0">
            <a:spAutoFit/>
          </a:bodyPr>
          <a:lstStyle/>
          <a:p>
            <a:r>
              <a:rPr lang="en-US" dirty="0">
                <a:latin typeface="Lato" panose="020F0502020204030203" pitchFamily="34" charset="0"/>
              </a:rPr>
              <a:t>Use your map as a stepping stone</a:t>
            </a:r>
          </a:p>
        </p:txBody>
      </p:sp>
      <p:sp>
        <p:nvSpPr>
          <p:cNvPr id="6" name="Rectangle: Rounded Corners 5">
            <a:extLst>
              <a:ext uri="{FF2B5EF4-FFF2-40B4-BE49-F238E27FC236}">
                <a16:creationId xmlns:a16="http://schemas.microsoft.com/office/drawing/2014/main" id="{77F75C9F-129D-4010-B4C9-9896F9232BF4}"/>
              </a:ext>
            </a:extLst>
          </p:cNvPr>
          <p:cNvSpPr/>
          <p:nvPr/>
        </p:nvSpPr>
        <p:spPr>
          <a:xfrm>
            <a:off x="445281" y="1652111"/>
            <a:ext cx="8197364" cy="919401"/>
          </a:xfrm>
          <a:prstGeom prst="roundRect">
            <a:avLst/>
          </a:prstGeom>
          <a:solidFill>
            <a:schemeClr val="bg1">
              <a:lumMod val="95000"/>
            </a:schemeClr>
          </a:solidFill>
          <a:ln w="22225">
            <a:solidFill>
              <a:schemeClr val="accent5"/>
            </a:solidFill>
          </a:ln>
        </p:spPr>
        <p:txBody>
          <a:bodyPr wrap="square" anchor="ctr" anchorCtr="0">
            <a:spAutoFit/>
          </a:bodyPr>
          <a:lstStyle/>
          <a:p>
            <a:r>
              <a:rPr lang="en-US" dirty="0">
                <a:latin typeface="Lato" panose="020F0502020204030203" pitchFamily="34" charset="0"/>
              </a:rPr>
              <a:t>Reflecting on your map or process can be an opportunity for growth</a:t>
            </a:r>
          </a:p>
        </p:txBody>
      </p:sp>
      <p:sp>
        <p:nvSpPr>
          <p:cNvPr id="7" name="Rectangle: Rounded Corners 6">
            <a:extLst>
              <a:ext uri="{FF2B5EF4-FFF2-40B4-BE49-F238E27FC236}">
                <a16:creationId xmlns:a16="http://schemas.microsoft.com/office/drawing/2014/main" id="{5ECD59EC-D3D9-47B5-9F9C-77011EF78C00}"/>
              </a:ext>
            </a:extLst>
          </p:cNvPr>
          <p:cNvSpPr/>
          <p:nvPr/>
        </p:nvSpPr>
        <p:spPr>
          <a:xfrm>
            <a:off x="445281" y="3135389"/>
            <a:ext cx="8229600" cy="510778"/>
          </a:xfrm>
          <a:prstGeom prst="roundRect">
            <a:avLst/>
          </a:prstGeom>
          <a:solidFill>
            <a:schemeClr val="accent2">
              <a:lumMod val="20000"/>
              <a:lumOff val="80000"/>
            </a:schemeClr>
          </a:solidFill>
          <a:ln w="22225">
            <a:solidFill>
              <a:schemeClr val="accent5"/>
            </a:solidFill>
          </a:ln>
        </p:spPr>
        <p:txBody>
          <a:bodyPr wrap="square" anchor="ctr" anchorCtr="0">
            <a:spAutoFit/>
          </a:bodyPr>
          <a:lstStyle/>
          <a:p>
            <a:r>
              <a:rPr lang="en-US" dirty="0">
                <a:latin typeface="Lato" panose="020F0502020204030203" pitchFamily="34" charset="0"/>
              </a:rPr>
              <a:t>Gut check your map – is the picture accurate?</a:t>
            </a:r>
          </a:p>
        </p:txBody>
      </p:sp>
      <p:sp>
        <p:nvSpPr>
          <p:cNvPr id="8" name="Rectangle: Rounded Corners 1">
            <a:extLst>
              <a:ext uri="{FF2B5EF4-FFF2-40B4-BE49-F238E27FC236}">
                <a16:creationId xmlns:a16="http://schemas.microsoft.com/office/drawing/2014/main" id="{C22321F8-B68B-4A33-AD84-7ECEC1778381}"/>
              </a:ext>
            </a:extLst>
          </p:cNvPr>
          <p:cNvSpPr/>
          <p:nvPr/>
        </p:nvSpPr>
        <p:spPr>
          <a:xfrm>
            <a:off x="445281" y="5284700"/>
            <a:ext cx="8229600" cy="510778"/>
          </a:xfrm>
          <a:prstGeom prst="roundRect">
            <a:avLst/>
          </a:prstGeom>
          <a:solidFill>
            <a:schemeClr val="tx2">
              <a:lumMod val="20000"/>
              <a:lumOff val="80000"/>
            </a:schemeClr>
          </a:solidFill>
          <a:ln w="22225">
            <a:solidFill>
              <a:schemeClr val="accent5"/>
            </a:solidFill>
          </a:ln>
        </p:spPr>
        <p:txBody>
          <a:bodyPr wrap="square" anchor="ctr" anchorCtr="0">
            <a:spAutoFit/>
          </a:bodyPr>
          <a:lstStyle/>
          <a:p>
            <a:r>
              <a:rPr lang="en-US" dirty="0">
                <a:latin typeface="Lato" panose="020F0502020204030203" pitchFamily="34" charset="0"/>
              </a:rPr>
              <a:t>The analysis process looks different for every organization</a:t>
            </a:r>
          </a:p>
        </p:txBody>
      </p:sp>
    </p:spTree>
    <p:extLst>
      <p:ext uri="{BB962C8B-B14F-4D97-AF65-F5344CB8AC3E}">
        <p14:creationId xmlns:p14="http://schemas.microsoft.com/office/powerpoint/2010/main" val="280817267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2514600"/>
            <a:ext cx="7620000" cy="1828800"/>
          </a:xfrm>
        </p:spPr>
        <p:txBody>
          <a:bodyPr/>
          <a:lstStyle/>
          <a:p>
            <a:r>
              <a:rPr lang="en-US" sz="6000" b="1" dirty="0">
                <a:solidFill>
                  <a:schemeClr val="accent6"/>
                </a:solidFill>
                <a:latin typeface="Lato" panose="020F0502020204030203" pitchFamily="34" charset="0"/>
              </a:rPr>
              <a:t>What will you do differently?</a:t>
            </a:r>
          </a:p>
        </p:txBody>
      </p:sp>
    </p:spTree>
    <p:extLst>
      <p:ext uri="{BB962C8B-B14F-4D97-AF65-F5344CB8AC3E}">
        <p14:creationId xmlns:p14="http://schemas.microsoft.com/office/powerpoint/2010/main" val="316183119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25FE75-365D-4609-A139-8084FBC07A66}"/>
              </a:ext>
            </a:extLst>
          </p:cNvPr>
          <p:cNvSpPr>
            <a:spLocks noGrp="1"/>
          </p:cNvSpPr>
          <p:nvPr>
            <p:ph type="ctrTitle"/>
          </p:nvPr>
        </p:nvSpPr>
        <p:spPr>
          <a:xfrm>
            <a:off x="762000" y="2362200"/>
            <a:ext cx="7620000" cy="2133600"/>
          </a:xfrm>
        </p:spPr>
        <p:txBody>
          <a:bodyPr anchor="ctr"/>
          <a:lstStyle/>
          <a:p>
            <a:r>
              <a:rPr lang="en-US" dirty="0">
                <a:latin typeface="Lato Black" panose="020F0A02020204030203" pitchFamily="34" charset="0"/>
              </a:rPr>
              <a:t>Lessons From Pittsburgh</a:t>
            </a:r>
          </a:p>
        </p:txBody>
      </p:sp>
    </p:spTree>
    <p:extLst>
      <p:ext uri="{BB962C8B-B14F-4D97-AF65-F5344CB8AC3E}">
        <p14:creationId xmlns:p14="http://schemas.microsoft.com/office/powerpoint/2010/main" val="339320652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697D224-E310-4BA9-A616-7261D910462C}"/>
              </a:ext>
            </a:extLst>
          </p:cNvPr>
          <p:cNvPicPr>
            <a:picLocks noChangeAspect="1"/>
          </p:cNvPicPr>
          <p:nvPr/>
        </p:nvPicPr>
        <p:blipFill rotWithShape="1">
          <a:blip r:embed="rId3">
            <a:extLst>
              <a:ext uri="{28A0092B-C50C-407E-A947-70E740481C1C}">
                <a14:useLocalDpi xmlns:a14="http://schemas.microsoft.com/office/drawing/2010/main" val="0"/>
              </a:ext>
            </a:extLst>
          </a:blip>
          <a:srcRect l="30858" t="34445" r="24480" b="19999"/>
          <a:stretch/>
        </p:blipFill>
        <p:spPr>
          <a:xfrm>
            <a:off x="4724647" y="2084600"/>
            <a:ext cx="1824338" cy="1877799"/>
          </a:xfrm>
          <a:prstGeom prst="ellipse">
            <a:avLst/>
          </a:prstGeom>
        </p:spPr>
      </p:pic>
      <p:pic>
        <p:nvPicPr>
          <p:cNvPr id="19" name="Picture 18">
            <a:extLst>
              <a:ext uri="{FF2B5EF4-FFF2-40B4-BE49-F238E27FC236}">
                <a16:creationId xmlns:a16="http://schemas.microsoft.com/office/drawing/2014/main" id="{FD186241-BAE0-4FFA-ADD6-C75D042D0BA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14601" y="2084601"/>
            <a:ext cx="1824338" cy="1877798"/>
          </a:xfrm>
          <a:prstGeom prst="ellipse">
            <a:avLst/>
          </a:prstGeom>
        </p:spPr>
      </p:pic>
      <p:pic>
        <p:nvPicPr>
          <p:cNvPr id="18" name="Picture 17">
            <a:extLst>
              <a:ext uri="{FF2B5EF4-FFF2-40B4-BE49-F238E27FC236}">
                <a16:creationId xmlns:a16="http://schemas.microsoft.com/office/drawing/2014/main" id="{EE3ED811-5FB7-49AA-A44E-5ED16A3168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395" y="2084601"/>
            <a:ext cx="1833108" cy="1877799"/>
          </a:xfrm>
          <a:prstGeom prst="ellipse">
            <a:avLst/>
          </a:prstGeom>
        </p:spPr>
      </p:pic>
      <p:sp>
        <p:nvSpPr>
          <p:cNvPr id="13" name="Rectangle 12"/>
          <p:cNvSpPr/>
          <p:nvPr/>
        </p:nvSpPr>
        <p:spPr>
          <a:xfrm>
            <a:off x="366395" y="4067709"/>
            <a:ext cx="1833108" cy="1292662"/>
          </a:xfrm>
          <a:prstGeom prst="rect">
            <a:avLst/>
          </a:prstGeom>
        </p:spPr>
        <p:txBody>
          <a:bodyPr wrap="square">
            <a:spAutoFit/>
          </a:bodyPr>
          <a:lstStyle/>
          <a:p>
            <a:pPr algn="ctr">
              <a:defRPr sz="1800" b="0" i="0" u="none" strike="noStrike" kern="1200" baseline="0">
                <a:solidFill>
                  <a:srgbClr val="000000"/>
                </a:solidFill>
                <a:latin typeface="Lato" charset="0"/>
                <a:ea typeface="Lato" charset="0"/>
                <a:cs typeface="Lato" charset="0"/>
              </a:defRPr>
            </a:pPr>
            <a:r>
              <a:rPr lang="en-US" sz="1800" dirty="0">
                <a:solidFill>
                  <a:srgbClr val="06A3D9"/>
                </a:solidFill>
              </a:rPr>
              <a:t>Kathryn Pettit</a:t>
            </a:r>
          </a:p>
          <a:p>
            <a:pPr algn="ctr">
              <a:defRPr sz="1800" b="0" i="0" u="none" strike="noStrike" kern="1200" baseline="0">
                <a:solidFill>
                  <a:srgbClr val="000000"/>
                </a:solidFill>
                <a:latin typeface="Lato" charset="0"/>
                <a:ea typeface="Lato" charset="0"/>
                <a:cs typeface="Lato" charset="0"/>
              </a:defRPr>
            </a:pPr>
            <a:r>
              <a:rPr lang="en-US" sz="1200" dirty="0"/>
              <a:t>Principal Research Associate,</a:t>
            </a:r>
          </a:p>
          <a:p>
            <a:pPr algn="ctr">
              <a:defRPr sz="1800" b="0" i="0" u="none" strike="noStrike" kern="1200" baseline="0">
                <a:solidFill>
                  <a:srgbClr val="000000"/>
                </a:solidFill>
                <a:latin typeface="Lato" charset="0"/>
                <a:ea typeface="Lato" charset="0"/>
                <a:cs typeface="Lato" charset="0"/>
              </a:defRPr>
            </a:pPr>
            <a:r>
              <a:rPr lang="en-US" sz="1200" dirty="0"/>
              <a:t>Metropolitan Housing and Communities Policy Center</a:t>
            </a:r>
          </a:p>
        </p:txBody>
      </p:sp>
      <p:sp>
        <p:nvSpPr>
          <p:cNvPr id="24" name="Rectangle 23"/>
          <p:cNvSpPr/>
          <p:nvPr/>
        </p:nvSpPr>
        <p:spPr>
          <a:xfrm>
            <a:off x="2514600" y="4028782"/>
            <a:ext cx="1824339" cy="1292662"/>
          </a:xfrm>
          <a:prstGeom prst="rect">
            <a:avLst/>
          </a:prstGeom>
        </p:spPr>
        <p:txBody>
          <a:bodyPr wrap="square">
            <a:spAutoFit/>
          </a:bodyPr>
          <a:lstStyle/>
          <a:p>
            <a:pPr algn="ctr">
              <a:defRPr sz="1800" b="0" i="0" u="none" strike="noStrike" kern="1200" baseline="0">
                <a:solidFill>
                  <a:srgbClr val="000000"/>
                </a:solidFill>
                <a:latin typeface="Lato" charset="0"/>
                <a:ea typeface="Lato" charset="0"/>
                <a:cs typeface="Lato" charset="0"/>
              </a:defRPr>
            </a:pPr>
            <a:r>
              <a:rPr lang="en-US" sz="1800" dirty="0">
                <a:solidFill>
                  <a:srgbClr val="06A3D9"/>
                </a:solidFill>
              </a:rPr>
              <a:t>Olivia Arena</a:t>
            </a:r>
          </a:p>
          <a:p>
            <a:pPr algn="ctr">
              <a:defRPr sz="1800" b="0" i="0" u="none" strike="noStrike" kern="1200" baseline="0">
                <a:solidFill>
                  <a:srgbClr val="000000"/>
                </a:solidFill>
                <a:latin typeface="Lato" charset="0"/>
                <a:ea typeface="Lato" charset="0"/>
                <a:cs typeface="Lato" charset="0"/>
              </a:defRPr>
            </a:pPr>
            <a:r>
              <a:rPr lang="en-US" sz="1200" dirty="0"/>
              <a:t>Research Assistant</a:t>
            </a:r>
          </a:p>
          <a:p>
            <a:pPr algn="ctr">
              <a:defRPr sz="1800" b="0" i="0" u="none" strike="noStrike" kern="1200" baseline="0">
                <a:solidFill>
                  <a:srgbClr val="000000"/>
                </a:solidFill>
                <a:latin typeface="Lato" charset="0"/>
                <a:ea typeface="Lato" charset="0"/>
                <a:cs typeface="Lato" charset="0"/>
              </a:defRPr>
            </a:pPr>
            <a:r>
              <a:rPr lang="en-US" sz="1200" dirty="0"/>
              <a:t>Metropolitan Housing and Communities Policy Center</a:t>
            </a:r>
          </a:p>
          <a:p>
            <a:pPr algn="ctr">
              <a:defRPr sz="1800" b="0" i="0" u="none" strike="noStrike" kern="1200" baseline="0">
                <a:solidFill>
                  <a:srgbClr val="000000"/>
                </a:solidFill>
                <a:latin typeface="Lato" charset="0"/>
                <a:ea typeface="Lato" charset="0"/>
                <a:cs typeface="Lato" charset="0"/>
              </a:defRPr>
            </a:pPr>
            <a:r>
              <a:rPr lang="en-US" sz="1200" dirty="0"/>
              <a:t> </a:t>
            </a:r>
          </a:p>
        </p:txBody>
      </p:sp>
      <p:sp>
        <p:nvSpPr>
          <p:cNvPr id="25" name="Rectangle 24"/>
          <p:cNvSpPr/>
          <p:nvPr/>
        </p:nvSpPr>
        <p:spPr>
          <a:xfrm>
            <a:off x="4728861" y="4006027"/>
            <a:ext cx="1824339" cy="738664"/>
          </a:xfrm>
          <a:prstGeom prst="rect">
            <a:avLst/>
          </a:prstGeom>
        </p:spPr>
        <p:txBody>
          <a:bodyPr wrap="square">
            <a:spAutoFit/>
          </a:bodyPr>
          <a:lstStyle/>
          <a:p>
            <a:pPr algn="ctr">
              <a:defRPr sz="1800" b="0" i="0" u="none" strike="noStrike" kern="1200" baseline="0">
                <a:solidFill>
                  <a:srgbClr val="000000"/>
                </a:solidFill>
                <a:latin typeface="Lato" charset="0"/>
                <a:ea typeface="Lato" charset="0"/>
                <a:cs typeface="Lato" charset="0"/>
              </a:defRPr>
            </a:pPr>
            <a:r>
              <a:rPr lang="en-US" sz="1800" dirty="0">
                <a:solidFill>
                  <a:srgbClr val="06A3D9"/>
                </a:solidFill>
              </a:rPr>
              <a:t>Crystal Li</a:t>
            </a:r>
          </a:p>
          <a:p>
            <a:pPr algn="ctr">
              <a:defRPr sz="1800" b="0" i="0" u="none" strike="noStrike" kern="1200" baseline="0">
                <a:solidFill>
                  <a:srgbClr val="000000"/>
                </a:solidFill>
                <a:latin typeface="Lato" charset="0"/>
                <a:ea typeface="Lato" charset="0"/>
                <a:cs typeface="Lato" charset="0"/>
              </a:defRPr>
            </a:pPr>
            <a:r>
              <a:rPr lang="en-US" sz="1200" dirty="0"/>
              <a:t>Senior Associate, </a:t>
            </a:r>
          </a:p>
          <a:p>
            <a:pPr algn="ctr">
              <a:defRPr sz="1800" b="0" i="0" u="none" strike="noStrike" kern="1200" baseline="0">
                <a:solidFill>
                  <a:srgbClr val="000000"/>
                </a:solidFill>
                <a:latin typeface="Lato" charset="0"/>
                <a:ea typeface="Lato" charset="0"/>
                <a:cs typeface="Lato" charset="0"/>
              </a:defRPr>
            </a:pPr>
            <a:r>
              <a:rPr lang="en-US" sz="1200" dirty="0"/>
              <a:t>Living Cities</a:t>
            </a:r>
          </a:p>
        </p:txBody>
      </p:sp>
      <p:sp>
        <p:nvSpPr>
          <p:cNvPr id="26" name="Rectangle 25"/>
          <p:cNvSpPr/>
          <p:nvPr/>
        </p:nvSpPr>
        <p:spPr>
          <a:xfrm>
            <a:off x="6862461" y="3961573"/>
            <a:ext cx="1824339" cy="1292662"/>
          </a:xfrm>
          <a:prstGeom prst="rect">
            <a:avLst/>
          </a:prstGeom>
        </p:spPr>
        <p:txBody>
          <a:bodyPr wrap="square">
            <a:spAutoFit/>
          </a:bodyPr>
          <a:lstStyle/>
          <a:p>
            <a:pPr algn="ctr">
              <a:defRPr sz="1800" b="0" i="0" u="none" strike="noStrike" kern="1200" baseline="0">
                <a:solidFill>
                  <a:srgbClr val="000000"/>
                </a:solidFill>
                <a:latin typeface="Lato" charset="0"/>
                <a:ea typeface="Lato" charset="0"/>
                <a:cs typeface="Lato" charset="0"/>
              </a:defRPr>
            </a:pPr>
            <a:r>
              <a:rPr lang="en-US" sz="1800" dirty="0">
                <a:solidFill>
                  <a:srgbClr val="06A3D9"/>
                </a:solidFill>
              </a:rPr>
              <a:t>Bob </a:t>
            </a:r>
            <a:r>
              <a:rPr lang="en-US" sz="1800" dirty="0" err="1">
                <a:solidFill>
                  <a:srgbClr val="06A3D9"/>
                </a:solidFill>
              </a:rPr>
              <a:t>Gradeck</a:t>
            </a:r>
            <a:endParaRPr lang="en-US" sz="1800" dirty="0">
              <a:solidFill>
                <a:srgbClr val="06A3D9"/>
              </a:solidFill>
            </a:endParaRPr>
          </a:p>
          <a:p>
            <a:pPr algn="ctr">
              <a:defRPr sz="1800" b="0" i="0" u="none" strike="noStrike" kern="1200" baseline="0">
                <a:solidFill>
                  <a:srgbClr val="000000"/>
                </a:solidFill>
                <a:latin typeface="Lato" charset="0"/>
                <a:ea typeface="Lato" charset="0"/>
                <a:cs typeface="Lato" charset="0"/>
              </a:defRPr>
            </a:pPr>
            <a:r>
              <a:rPr lang="en-US" sz="1200" dirty="0"/>
              <a:t>Manager, Western Pennsylvania Regional Data Center at the University of Pittsburgh </a:t>
            </a:r>
          </a:p>
          <a:p>
            <a:pPr algn="ctr">
              <a:defRPr sz="1800" b="0" i="0" u="none" strike="noStrike" kern="1200" baseline="0">
                <a:solidFill>
                  <a:srgbClr val="000000"/>
                </a:solidFill>
                <a:latin typeface="Lato" charset="0"/>
                <a:ea typeface="Lato" charset="0"/>
                <a:cs typeface="Lato" charset="0"/>
              </a:defRPr>
            </a:pPr>
            <a:endParaRPr lang="en-US" sz="1200" dirty="0"/>
          </a:p>
        </p:txBody>
      </p:sp>
      <p:pic>
        <p:nvPicPr>
          <p:cNvPr id="23" name="Picture 22">
            <a:extLst>
              <a:ext uri="{FF2B5EF4-FFF2-40B4-BE49-F238E27FC236}">
                <a16:creationId xmlns:a16="http://schemas.microsoft.com/office/drawing/2014/main" id="{9E1BE8DA-30F9-4B93-B8EC-5438E963DAB4}"/>
              </a:ext>
            </a:extLst>
          </p:cNvPr>
          <p:cNvPicPr>
            <a:picLocks noChangeAspect="1"/>
          </p:cNvPicPr>
          <p:nvPr/>
        </p:nvPicPr>
        <p:blipFill rotWithShape="1">
          <a:blip r:embed="rId6">
            <a:extLst>
              <a:ext uri="{28A0092B-C50C-407E-A947-70E740481C1C}">
                <a14:useLocalDpi xmlns:a14="http://schemas.microsoft.com/office/drawing/2010/main" val="0"/>
              </a:ext>
            </a:extLst>
          </a:blip>
          <a:srcRect l="351" t="1646" r="8268" b="32891"/>
          <a:stretch/>
        </p:blipFill>
        <p:spPr>
          <a:xfrm>
            <a:off x="6862462" y="2084600"/>
            <a:ext cx="1824338" cy="1876973"/>
          </a:xfrm>
          <a:prstGeom prst="ellipse">
            <a:avLst/>
          </a:prstGeom>
        </p:spPr>
      </p:pic>
      <p:sp>
        <p:nvSpPr>
          <p:cNvPr id="30" name="Title 2">
            <a:extLst>
              <a:ext uri="{FF2B5EF4-FFF2-40B4-BE49-F238E27FC236}">
                <a16:creationId xmlns:a16="http://schemas.microsoft.com/office/drawing/2014/main" id="{3E5C17B0-1DEE-487C-AA99-E1EC26CDB19D}"/>
              </a:ext>
            </a:extLst>
          </p:cNvPr>
          <p:cNvSpPr>
            <a:spLocks noGrp="1"/>
          </p:cNvSpPr>
          <p:nvPr>
            <p:ph type="title"/>
          </p:nvPr>
        </p:nvSpPr>
        <p:spPr>
          <a:xfrm>
            <a:off x="457200" y="574675"/>
            <a:ext cx="8226425" cy="568325"/>
          </a:xfrm>
        </p:spPr>
        <p:txBody>
          <a:bodyPr>
            <a:normAutofit/>
          </a:bodyPr>
          <a:lstStyle/>
          <a:p>
            <a:r>
              <a:rPr lang="en-US" sz="3600" dirty="0">
                <a:solidFill>
                  <a:srgbClr val="494546"/>
                </a:solidFill>
                <a:latin typeface="Lato Black" panose="020F0A02020204030203" pitchFamily="34" charset="0"/>
              </a:rPr>
              <a:t>Introduction</a:t>
            </a:r>
          </a:p>
        </p:txBody>
      </p:sp>
    </p:spTree>
    <p:extLst>
      <p:ext uri="{BB962C8B-B14F-4D97-AF65-F5344CB8AC3E}">
        <p14:creationId xmlns:p14="http://schemas.microsoft.com/office/powerpoint/2010/main" val="343144744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276A-EDCF-4C55-9EC4-6559E5F0ED3C}"/>
              </a:ext>
            </a:extLst>
          </p:cNvPr>
          <p:cNvSpPr>
            <a:spLocks noGrp="1"/>
          </p:cNvSpPr>
          <p:nvPr>
            <p:ph type="title"/>
          </p:nvPr>
        </p:nvSpPr>
        <p:spPr>
          <a:xfrm>
            <a:off x="457200" y="533400"/>
            <a:ext cx="8610600" cy="568325"/>
          </a:xfrm>
        </p:spPr>
        <p:txBody>
          <a:bodyPr/>
          <a:lstStyle/>
          <a:p>
            <a:r>
              <a:rPr lang="en-US" sz="3400" b="1" dirty="0">
                <a:solidFill>
                  <a:srgbClr val="494546"/>
                </a:solidFill>
                <a:latin typeface="Lato Black" panose="020F0A02020204030203" pitchFamily="34" charset="0"/>
              </a:rPr>
              <a:t>Western Pennsylvania Regional Data Center</a:t>
            </a:r>
          </a:p>
        </p:txBody>
      </p:sp>
      <p:pic>
        <p:nvPicPr>
          <p:cNvPr id="3" name="Picture 2"/>
          <p:cNvPicPr>
            <a:picLocks noChangeAspect="1"/>
          </p:cNvPicPr>
          <p:nvPr/>
        </p:nvPicPr>
        <p:blipFill rotWithShape="1">
          <a:blip r:embed="rId3"/>
          <a:srcRect l="3490"/>
          <a:stretch/>
        </p:blipFill>
        <p:spPr>
          <a:xfrm>
            <a:off x="484797" y="1482725"/>
            <a:ext cx="8174406" cy="4613275"/>
          </a:xfrm>
          <a:prstGeom prst="rect">
            <a:avLst/>
          </a:prstGeom>
        </p:spPr>
      </p:pic>
    </p:spTree>
    <p:extLst>
      <p:ext uri="{BB962C8B-B14F-4D97-AF65-F5344CB8AC3E}">
        <p14:creationId xmlns:p14="http://schemas.microsoft.com/office/powerpoint/2010/main" val="155644457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81598" y="1719823"/>
            <a:ext cx="3810002" cy="3554453"/>
          </a:xfrm>
          <a:prstGeom prst="rect">
            <a:avLst/>
          </a:prstGeom>
        </p:spPr>
      </p:pic>
      <p:sp>
        <p:nvSpPr>
          <p:cNvPr id="2" name="Title 1">
            <a:extLst>
              <a:ext uri="{FF2B5EF4-FFF2-40B4-BE49-F238E27FC236}">
                <a16:creationId xmlns:a16="http://schemas.microsoft.com/office/drawing/2014/main" id="{E479276A-EDCF-4C55-9EC4-6559E5F0ED3C}"/>
              </a:ext>
            </a:extLst>
          </p:cNvPr>
          <p:cNvSpPr>
            <a:spLocks noGrp="1"/>
          </p:cNvSpPr>
          <p:nvPr>
            <p:ph type="title"/>
          </p:nvPr>
        </p:nvSpPr>
        <p:spPr/>
        <p:txBody>
          <a:bodyPr/>
          <a:lstStyle/>
          <a:p>
            <a:r>
              <a:rPr lang="en-US" dirty="0">
                <a:solidFill>
                  <a:srgbClr val="494546"/>
                </a:solidFill>
                <a:latin typeface="Lato Black" panose="020F0A02020204030203" pitchFamily="34" charset="0"/>
              </a:rPr>
              <a:t>Ecosystem Approach to Engagement</a:t>
            </a:r>
          </a:p>
        </p:txBody>
      </p:sp>
      <p:sp>
        <p:nvSpPr>
          <p:cNvPr id="6" name="Content Placeholder 2">
            <a:extLst>
              <a:ext uri="{FF2B5EF4-FFF2-40B4-BE49-F238E27FC236}">
                <a16:creationId xmlns:a16="http://schemas.microsoft.com/office/drawing/2014/main" id="{A569F9AA-113B-4AA0-9603-2BE270D6EA30}"/>
              </a:ext>
            </a:extLst>
          </p:cNvPr>
          <p:cNvSpPr>
            <a:spLocks noGrp="1"/>
          </p:cNvSpPr>
          <p:nvPr>
            <p:ph idx="1"/>
          </p:nvPr>
        </p:nvSpPr>
        <p:spPr>
          <a:xfrm>
            <a:off x="895862" y="4814887"/>
            <a:ext cx="4568825" cy="747713"/>
          </a:xfrm>
        </p:spPr>
        <p:txBody>
          <a:bodyPr anchor="t"/>
          <a:lstStyle/>
          <a:p>
            <a:pPr indent="0">
              <a:lnSpc>
                <a:spcPct val="100000"/>
              </a:lnSpc>
              <a:spcBef>
                <a:spcPts val="0"/>
              </a:spcBef>
              <a:buClr>
                <a:srgbClr val="1696D2"/>
              </a:buClr>
            </a:pPr>
            <a:r>
              <a:rPr lang="en-US" sz="2000" dirty="0"/>
              <a:t>Must be intentional about building an ecosystem</a:t>
            </a:r>
          </a:p>
          <a:p>
            <a:pPr marL="122238" lvl="1" indent="0">
              <a:buNone/>
            </a:pPr>
            <a:endParaRPr lang="en-US" sz="2000" dirty="0"/>
          </a:p>
          <a:p>
            <a:pPr marL="407988" lvl="1" indent="-285750">
              <a:buFont typeface="Arial" panose="020B0604020202020204" pitchFamily="34" charset="0"/>
              <a:buChar char="•"/>
            </a:pPr>
            <a:endParaRPr lang="en-US" sz="2000" dirty="0"/>
          </a:p>
          <a:p>
            <a:pPr marL="122238" lvl="1" indent="0">
              <a:buNone/>
            </a:pPr>
            <a:endParaRPr lang="en-US" sz="2000" dirty="0"/>
          </a:p>
        </p:txBody>
      </p:sp>
      <p:grpSp>
        <p:nvGrpSpPr>
          <p:cNvPr id="15" name="Group 14">
            <a:extLst>
              <a:ext uri="{FF2B5EF4-FFF2-40B4-BE49-F238E27FC236}">
                <a16:creationId xmlns:a16="http://schemas.microsoft.com/office/drawing/2014/main" id="{6D32EE7B-91A2-4C0E-9340-123511BEBE8D}"/>
              </a:ext>
            </a:extLst>
          </p:cNvPr>
          <p:cNvGrpSpPr/>
          <p:nvPr/>
        </p:nvGrpSpPr>
        <p:grpSpPr>
          <a:xfrm>
            <a:off x="152400" y="1524000"/>
            <a:ext cx="4553464" cy="1181467"/>
            <a:chOff x="152400" y="1524000"/>
            <a:chExt cx="4553464" cy="1181467"/>
          </a:xfrm>
        </p:grpSpPr>
        <p:pic>
          <p:nvPicPr>
            <p:cNvPr id="5" name="Graphic 4" descr="Link">
              <a:extLst>
                <a:ext uri="{FF2B5EF4-FFF2-40B4-BE49-F238E27FC236}">
                  <a16:creationId xmlns:a16="http://schemas.microsoft.com/office/drawing/2014/main" id="{4F409D21-72E8-4A1B-8F7C-61B6900BEA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400" y="1524000"/>
              <a:ext cx="914400" cy="914400"/>
            </a:xfrm>
            <a:prstGeom prst="rect">
              <a:avLst/>
            </a:prstGeom>
          </p:spPr>
        </p:pic>
        <p:sp>
          <p:nvSpPr>
            <p:cNvPr id="7" name="TextBox 6">
              <a:extLst>
                <a:ext uri="{FF2B5EF4-FFF2-40B4-BE49-F238E27FC236}">
                  <a16:creationId xmlns:a16="http://schemas.microsoft.com/office/drawing/2014/main" id="{766560A9-8514-4090-84F5-CB96C770DD21}"/>
                </a:ext>
              </a:extLst>
            </p:cNvPr>
            <p:cNvSpPr txBox="1"/>
            <p:nvPr/>
          </p:nvSpPr>
          <p:spPr>
            <a:xfrm>
              <a:off x="895862" y="1689804"/>
              <a:ext cx="3810002" cy="1015663"/>
            </a:xfrm>
            <a:prstGeom prst="rect">
              <a:avLst/>
            </a:prstGeom>
            <a:noFill/>
          </p:spPr>
          <p:txBody>
            <a:bodyPr wrap="square" rtlCol="0">
              <a:spAutoFit/>
            </a:bodyPr>
            <a:lstStyle/>
            <a:p>
              <a:pPr marL="342900">
                <a:buClr>
                  <a:srgbClr val="1696D2"/>
                </a:buClr>
              </a:pPr>
              <a:r>
                <a:rPr lang="en-US" sz="2000" dirty="0">
                  <a:latin typeface="Lato" panose="020F0502020204030203" pitchFamily="34" charset="0"/>
                </a:rPr>
                <a:t>We’re interconnected and no one organization can do it all alone</a:t>
              </a:r>
            </a:p>
          </p:txBody>
        </p:sp>
      </p:grpSp>
      <p:pic>
        <p:nvPicPr>
          <p:cNvPr id="12" name="Graphic 11" descr="Handshake">
            <a:extLst>
              <a:ext uri="{FF2B5EF4-FFF2-40B4-BE49-F238E27FC236}">
                <a16:creationId xmlns:a16="http://schemas.microsoft.com/office/drawing/2014/main" id="{EE40229F-5B93-4F50-A023-383E5FD07D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2400" y="4648200"/>
            <a:ext cx="914400" cy="914400"/>
          </a:xfrm>
          <a:prstGeom prst="rect">
            <a:avLst/>
          </a:prstGeom>
        </p:spPr>
      </p:pic>
      <p:grpSp>
        <p:nvGrpSpPr>
          <p:cNvPr id="17" name="Group 16">
            <a:extLst>
              <a:ext uri="{FF2B5EF4-FFF2-40B4-BE49-F238E27FC236}">
                <a16:creationId xmlns:a16="http://schemas.microsoft.com/office/drawing/2014/main" id="{9346366D-74FD-409C-A636-92186987C74B}"/>
              </a:ext>
            </a:extLst>
          </p:cNvPr>
          <p:cNvGrpSpPr/>
          <p:nvPr/>
        </p:nvGrpSpPr>
        <p:grpSpPr>
          <a:xfrm>
            <a:off x="152400" y="3026479"/>
            <a:ext cx="4858263" cy="1323439"/>
            <a:chOff x="152400" y="3026479"/>
            <a:chExt cx="4858263" cy="1323439"/>
          </a:xfrm>
        </p:grpSpPr>
        <p:sp>
          <p:nvSpPr>
            <p:cNvPr id="10" name="TextBox 9">
              <a:extLst>
                <a:ext uri="{FF2B5EF4-FFF2-40B4-BE49-F238E27FC236}">
                  <a16:creationId xmlns:a16="http://schemas.microsoft.com/office/drawing/2014/main" id="{4EBF617F-3634-4B14-BB4D-056146D4753A}"/>
                </a:ext>
              </a:extLst>
            </p:cNvPr>
            <p:cNvSpPr txBox="1"/>
            <p:nvPr/>
          </p:nvSpPr>
          <p:spPr>
            <a:xfrm>
              <a:off x="895862" y="3026479"/>
              <a:ext cx="4114801" cy="1323439"/>
            </a:xfrm>
            <a:prstGeom prst="rect">
              <a:avLst/>
            </a:prstGeom>
            <a:noFill/>
          </p:spPr>
          <p:txBody>
            <a:bodyPr wrap="square" rtlCol="0">
              <a:spAutoFit/>
            </a:bodyPr>
            <a:lstStyle/>
            <a:p>
              <a:pPr marL="342900">
                <a:buClr>
                  <a:srgbClr val="1696D2"/>
                </a:buClr>
              </a:pPr>
              <a:r>
                <a:rPr lang="en-US" sz="2000" dirty="0">
                  <a:latin typeface="Lato" panose="020F0502020204030203" pitchFamily="34" charset="0"/>
                </a:rPr>
                <a:t>Thinking about ecosystems makes our work more resilient, more-connected, more agile, and more inclusive </a:t>
              </a:r>
            </a:p>
          </p:txBody>
        </p:sp>
        <p:pic>
          <p:nvPicPr>
            <p:cNvPr id="14" name="Graphic 13" descr="Hierarchy">
              <a:extLst>
                <a:ext uri="{FF2B5EF4-FFF2-40B4-BE49-F238E27FC236}">
                  <a16:creationId xmlns:a16="http://schemas.microsoft.com/office/drawing/2014/main" id="{57F48E0A-A933-4833-9163-BB598A0AF31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400" y="3086100"/>
              <a:ext cx="914400" cy="914400"/>
            </a:xfrm>
            <a:prstGeom prst="rect">
              <a:avLst/>
            </a:prstGeom>
          </p:spPr>
        </p:pic>
      </p:grpSp>
    </p:spTree>
    <p:extLst>
      <p:ext uri="{BB962C8B-B14F-4D97-AF65-F5344CB8AC3E}">
        <p14:creationId xmlns:p14="http://schemas.microsoft.com/office/powerpoint/2010/main" val="133470806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276A-EDCF-4C55-9EC4-6559E5F0ED3C}"/>
              </a:ext>
            </a:extLst>
          </p:cNvPr>
          <p:cNvSpPr>
            <a:spLocks noGrp="1"/>
          </p:cNvSpPr>
          <p:nvPr>
            <p:ph type="title"/>
          </p:nvPr>
        </p:nvSpPr>
        <p:spPr/>
        <p:txBody>
          <a:bodyPr/>
          <a:lstStyle/>
          <a:p>
            <a:r>
              <a:rPr lang="en-US" dirty="0">
                <a:solidFill>
                  <a:srgbClr val="494546"/>
                </a:solidFill>
                <a:latin typeface="Lato Black" panose="020F0A02020204030203" pitchFamily="34" charset="0"/>
              </a:rPr>
              <a:t>Civic Tech and Data Roundtable</a:t>
            </a:r>
          </a:p>
        </p:txBody>
      </p:sp>
      <p:pic>
        <p:nvPicPr>
          <p:cNvPr id="5" name="Picture 2" descr="https://lh6.googleusercontent.com/N0K7wRRxNBut-FccWXGqXekOb2PzUlrZ5H3DbND-oHJQddSwc3tmA4eJThHwOO8b6hkVQjt7-1cpvvQQjd2xv6wIIvBY2Vv8umiXIA7YwQToHH20eVqTQeIZZtNJyAFdi6Apbv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307" y="2223532"/>
            <a:ext cx="3748093" cy="27853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D9F23CFD-60CA-4753-BB95-1293EAEC0C58}"/>
              </a:ext>
            </a:extLst>
          </p:cNvPr>
          <p:cNvSpPr/>
          <p:nvPr/>
        </p:nvSpPr>
        <p:spPr>
          <a:xfrm>
            <a:off x="256027" y="4753491"/>
            <a:ext cx="4663440" cy="510778"/>
          </a:xfrm>
          <a:prstGeom prst="roundRect">
            <a:avLst/>
          </a:prstGeom>
          <a:solidFill>
            <a:schemeClr val="tx2">
              <a:lumMod val="20000"/>
              <a:lumOff val="80000"/>
            </a:schemeClr>
          </a:solidFill>
          <a:ln w="9525">
            <a:solidFill>
              <a:schemeClr val="accent5"/>
            </a:solidFill>
          </a:ln>
        </p:spPr>
        <p:txBody>
          <a:bodyPr wrap="square" anchor="ctr" anchorCtr="0">
            <a:spAutoFit/>
          </a:bodyPr>
          <a:lstStyle/>
          <a:p>
            <a:pPr>
              <a:spcBef>
                <a:spcPts val="0"/>
              </a:spcBef>
              <a:spcAft>
                <a:spcPts val="1200"/>
              </a:spcAft>
            </a:pPr>
            <a:r>
              <a:rPr lang="en-US" dirty="0">
                <a:latin typeface="Lato" panose="020F0502020204030203" pitchFamily="34" charset="0"/>
              </a:rPr>
              <a:t>Pooling funding </a:t>
            </a:r>
          </a:p>
        </p:txBody>
      </p:sp>
      <p:sp>
        <p:nvSpPr>
          <p:cNvPr id="8" name="Rectangle: Rounded Corners 7">
            <a:extLst>
              <a:ext uri="{FF2B5EF4-FFF2-40B4-BE49-F238E27FC236}">
                <a16:creationId xmlns:a16="http://schemas.microsoft.com/office/drawing/2014/main" id="{A0E0FEFB-93E4-41BD-B55B-08FA6E1BD9FE}"/>
              </a:ext>
            </a:extLst>
          </p:cNvPr>
          <p:cNvSpPr/>
          <p:nvPr/>
        </p:nvSpPr>
        <p:spPr>
          <a:xfrm>
            <a:off x="249621" y="5478861"/>
            <a:ext cx="4663440" cy="885349"/>
          </a:xfrm>
          <a:prstGeom prst="roundRect">
            <a:avLst/>
          </a:prstGeom>
          <a:solidFill>
            <a:srgbClr val="1696D2"/>
          </a:solidFill>
          <a:ln w="9525">
            <a:solidFill>
              <a:schemeClr val="accent5"/>
            </a:solidFill>
          </a:ln>
        </p:spPr>
        <p:txBody>
          <a:bodyPr wrap="square" anchor="ctr" anchorCtr="0">
            <a:spAutoFit/>
          </a:bodyPr>
          <a:lstStyle/>
          <a:p>
            <a:pPr>
              <a:spcBef>
                <a:spcPts val="0"/>
              </a:spcBef>
              <a:spcAft>
                <a:spcPts val="1200"/>
              </a:spcAft>
            </a:pPr>
            <a:r>
              <a:rPr lang="en-US" sz="2300" dirty="0">
                <a:latin typeface="Lato" panose="020F0502020204030203" pitchFamily="34" charset="0"/>
              </a:rPr>
              <a:t>Marketing and promotional support </a:t>
            </a:r>
          </a:p>
        </p:txBody>
      </p:sp>
      <p:sp>
        <p:nvSpPr>
          <p:cNvPr id="9" name="Rectangle: Rounded Corners 8">
            <a:extLst>
              <a:ext uri="{FF2B5EF4-FFF2-40B4-BE49-F238E27FC236}">
                <a16:creationId xmlns:a16="http://schemas.microsoft.com/office/drawing/2014/main" id="{BC823C72-5745-4261-9940-D85514C2F25A}"/>
              </a:ext>
            </a:extLst>
          </p:cNvPr>
          <p:cNvSpPr/>
          <p:nvPr/>
        </p:nvSpPr>
        <p:spPr>
          <a:xfrm>
            <a:off x="282303" y="3730465"/>
            <a:ext cx="4663440" cy="731520"/>
          </a:xfrm>
          <a:prstGeom prst="roundRect">
            <a:avLst/>
          </a:prstGeom>
          <a:solidFill>
            <a:schemeClr val="accent2">
              <a:lumMod val="60000"/>
              <a:lumOff val="40000"/>
            </a:schemeClr>
          </a:solidFill>
          <a:ln w="9525">
            <a:solidFill>
              <a:schemeClr val="accent5"/>
            </a:solidFill>
          </a:ln>
        </p:spPr>
        <p:txBody>
          <a:bodyPr wrap="square" anchor="ctr" anchorCtr="0">
            <a:spAutoFit/>
          </a:bodyPr>
          <a:lstStyle/>
          <a:p>
            <a:pPr>
              <a:spcBef>
                <a:spcPts val="0"/>
              </a:spcBef>
              <a:spcAft>
                <a:spcPts val="1200"/>
              </a:spcAft>
            </a:pPr>
            <a:r>
              <a:rPr lang="en-US" dirty="0">
                <a:latin typeface="Lato" panose="020F0502020204030203" pitchFamily="34" charset="0"/>
              </a:rPr>
              <a:t>Mentoring </a:t>
            </a:r>
          </a:p>
        </p:txBody>
      </p:sp>
      <p:sp>
        <p:nvSpPr>
          <p:cNvPr id="10" name="Rectangle: Rounded Corners 9">
            <a:extLst>
              <a:ext uri="{FF2B5EF4-FFF2-40B4-BE49-F238E27FC236}">
                <a16:creationId xmlns:a16="http://schemas.microsoft.com/office/drawing/2014/main" id="{CABCEA4A-3AAE-430B-A24C-F46E5BDFA603}"/>
              </a:ext>
            </a:extLst>
          </p:cNvPr>
          <p:cNvSpPr/>
          <p:nvPr/>
        </p:nvSpPr>
        <p:spPr>
          <a:xfrm>
            <a:off x="249621" y="1492161"/>
            <a:ext cx="4663440" cy="731520"/>
          </a:xfrm>
          <a:prstGeom prst="roundRect">
            <a:avLst/>
          </a:prstGeom>
          <a:solidFill>
            <a:schemeClr val="bg1">
              <a:lumMod val="95000"/>
            </a:schemeClr>
          </a:solidFill>
          <a:ln w="9525">
            <a:solidFill>
              <a:schemeClr val="accent5"/>
            </a:solidFill>
          </a:ln>
        </p:spPr>
        <p:txBody>
          <a:bodyPr wrap="square" anchor="ctr" anchorCtr="0">
            <a:spAutoFit/>
          </a:bodyPr>
          <a:lstStyle/>
          <a:p>
            <a:pPr>
              <a:spcBef>
                <a:spcPts val="0"/>
              </a:spcBef>
              <a:spcAft>
                <a:spcPts val="1200"/>
              </a:spcAft>
            </a:pPr>
            <a:r>
              <a:rPr lang="en-US" dirty="0">
                <a:latin typeface="Lato" panose="020F0502020204030203" pitchFamily="34" charset="0"/>
              </a:rPr>
              <a:t>Building long-term relationships </a:t>
            </a:r>
          </a:p>
        </p:txBody>
      </p:sp>
      <p:sp>
        <p:nvSpPr>
          <p:cNvPr id="11" name="Rectangle: Rounded Corners 10">
            <a:extLst>
              <a:ext uri="{FF2B5EF4-FFF2-40B4-BE49-F238E27FC236}">
                <a16:creationId xmlns:a16="http://schemas.microsoft.com/office/drawing/2014/main" id="{310E8CED-7B0E-46AC-AADF-A1CF0D35A705}"/>
              </a:ext>
            </a:extLst>
          </p:cNvPr>
          <p:cNvSpPr/>
          <p:nvPr/>
        </p:nvSpPr>
        <p:spPr>
          <a:xfrm>
            <a:off x="250772" y="2517430"/>
            <a:ext cx="4663440" cy="919401"/>
          </a:xfrm>
          <a:prstGeom prst="roundRect">
            <a:avLst/>
          </a:prstGeom>
          <a:solidFill>
            <a:schemeClr val="accent2">
              <a:lumMod val="20000"/>
              <a:lumOff val="80000"/>
            </a:schemeClr>
          </a:solidFill>
          <a:ln w="9525">
            <a:solidFill>
              <a:schemeClr val="accent5"/>
            </a:solidFill>
          </a:ln>
        </p:spPr>
        <p:txBody>
          <a:bodyPr wrap="square" anchor="ctr" anchorCtr="0">
            <a:spAutoFit/>
          </a:bodyPr>
          <a:lstStyle/>
          <a:p>
            <a:pPr>
              <a:spcBef>
                <a:spcPts val="0"/>
              </a:spcBef>
              <a:spcAft>
                <a:spcPts val="1200"/>
              </a:spcAft>
            </a:pPr>
            <a:r>
              <a:rPr lang="en-US" dirty="0">
                <a:latin typeface="Lato" panose="020F0502020204030203" pitchFamily="34" charset="0"/>
              </a:rPr>
              <a:t>Discussing challenges in a safe space</a:t>
            </a:r>
          </a:p>
        </p:txBody>
      </p:sp>
    </p:spTree>
    <p:extLst>
      <p:ext uri="{BB962C8B-B14F-4D97-AF65-F5344CB8AC3E}">
        <p14:creationId xmlns:p14="http://schemas.microsoft.com/office/powerpoint/2010/main" val="348771261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276A-EDCF-4C55-9EC4-6559E5F0ED3C}"/>
              </a:ext>
            </a:extLst>
          </p:cNvPr>
          <p:cNvSpPr>
            <a:spLocks noGrp="1"/>
          </p:cNvSpPr>
          <p:nvPr>
            <p:ph type="title"/>
          </p:nvPr>
        </p:nvSpPr>
        <p:spPr>
          <a:xfrm>
            <a:off x="457200" y="533400"/>
            <a:ext cx="8686800" cy="838200"/>
          </a:xfrm>
        </p:spPr>
        <p:txBody>
          <a:bodyPr/>
          <a:lstStyle/>
          <a:p>
            <a:r>
              <a:rPr lang="en-US" sz="3200" dirty="0">
                <a:solidFill>
                  <a:srgbClr val="494546"/>
                </a:solidFill>
                <a:latin typeface="Lato Black" panose="020F0A02020204030203" pitchFamily="34" charset="0"/>
              </a:rPr>
              <a:t>Participatory Mapping Process: Standardizing  Vocabularies and Providing Prompts</a:t>
            </a:r>
          </a:p>
        </p:txBody>
      </p:sp>
      <p:pic>
        <p:nvPicPr>
          <p:cNvPr id="6" name="Picture 5">
            <a:extLst>
              <a:ext uri="{FF2B5EF4-FFF2-40B4-BE49-F238E27FC236}">
                <a16:creationId xmlns:a16="http://schemas.microsoft.com/office/drawing/2014/main" id="{DBE1173D-C1DE-47A0-B90C-F7569A8E44FA}"/>
              </a:ext>
            </a:extLst>
          </p:cNvPr>
          <p:cNvPicPr>
            <a:picLocks noChangeAspect="1"/>
          </p:cNvPicPr>
          <p:nvPr/>
        </p:nvPicPr>
        <p:blipFill>
          <a:blip r:embed="rId3"/>
          <a:stretch>
            <a:fillRect/>
          </a:stretch>
        </p:blipFill>
        <p:spPr>
          <a:xfrm>
            <a:off x="4572002" y="2065387"/>
            <a:ext cx="3816665" cy="2850620"/>
          </a:xfrm>
          <a:prstGeom prst="rect">
            <a:avLst/>
          </a:prstGeom>
        </p:spPr>
      </p:pic>
      <p:sp>
        <p:nvSpPr>
          <p:cNvPr id="4" name="Rectangle 3">
            <a:extLst>
              <a:ext uri="{FF2B5EF4-FFF2-40B4-BE49-F238E27FC236}">
                <a16:creationId xmlns:a16="http://schemas.microsoft.com/office/drawing/2014/main" id="{CA69A6EC-AF45-4E7C-B232-821926276816}"/>
              </a:ext>
            </a:extLst>
          </p:cNvPr>
          <p:cNvSpPr/>
          <p:nvPr/>
        </p:nvSpPr>
        <p:spPr>
          <a:xfrm>
            <a:off x="1263740" y="1828121"/>
            <a:ext cx="1768433" cy="493212"/>
          </a:xfrm>
          <a:prstGeom prst="rect">
            <a:avLst/>
          </a:prstGeom>
        </p:spPr>
        <p:txBody>
          <a:bodyPr wrap="none">
            <a:spAutoFit/>
          </a:bodyPr>
          <a:lstStyle/>
          <a:p>
            <a:pPr>
              <a:lnSpc>
                <a:spcPct val="150000"/>
              </a:lnSpc>
              <a:buClr>
                <a:srgbClr val="1696D2"/>
              </a:buClr>
            </a:pPr>
            <a:r>
              <a:rPr lang="en-US" sz="2000" dirty="0">
                <a:latin typeface="Lato" panose="020F0502020204030203" pitchFamily="34" charset="0"/>
              </a:rPr>
              <a:t>Organizations</a:t>
            </a:r>
          </a:p>
        </p:txBody>
      </p:sp>
      <p:grpSp>
        <p:nvGrpSpPr>
          <p:cNvPr id="22" name="Group 21">
            <a:extLst>
              <a:ext uri="{FF2B5EF4-FFF2-40B4-BE49-F238E27FC236}">
                <a16:creationId xmlns:a16="http://schemas.microsoft.com/office/drawing/2014/main" id="{2D2119E4-E49E-4906-95D3-10E8AEC2993B}"/>
              </a:ext>
            </a:extLst>
          </p:cNvPr>
          <p:cNvGrpSpPr/>
          <p:nvPr/>
        </p:nvGrpSpPr>
        <p:grpSpPr>
          <a:xfrm>
            <a:off x="459688" y="2464689"/>
            <a:ext cx="2987983" cy="640080"/>
            <a:chOff x="459688" y="2339948"/>
            <a:chExt cx="2987983" cy="640080"/>
          </a:xfrm>
        </p:grpSpPr>
        <p:pic>
          <p:nvPicPr>
            <p:cNvPr id="8" name="Graphic 7" descr="Gears">
              <a:extLst>
                <a:ext uri="{FF2B5EF4-FFF2-40B4-BE49-F238E27FC236}">
                  <a16:creationId xmlns:a16="http://schemas.microsoft.com/office/drawing/2014/main" id="{32C22BE8-1928-4280-88EB-6FBCB065A6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9688" y="2339948"/>
              <a:ext cx="640080" cy="640080"/>
            </a:xfrm>
            <a:prstGeom prst="rect">
              <a:avLst/>
            </a:prstGeom>
          </p:spPr>
        </p:pic>
        <p:sp>
          <p:nvSpPr>
            <p:cNvPr id="7" name="Rectangle 6">
              <a:extLst>
                <a:ext uri="{FF2B5EF4-FFF2-40B4-BE49-F238E27FC236}">
                  <a16:creationId xmlns:a16="http://schemas.microsoft.com/office/drawing/2014/main" id="{D7B4A544-B51C-425E-9744-14E6991DE5CA}"/>
                </a:ext>
              </a:extLst>
            </p:cNvPr>
            <p:cNvSpPr/>
            <p:nvPr/>
          </p:nvSpPr>
          <p:spPr>
            <a:xfrm>
              <a:off x="1263740" y="2413700"/>
              <a:ext cx="2183931" cy="493212"/>
            </a:xfrm>
            <a:prstGeom prst="rect">
              <a:avLst/>
            </a:prstGeom>
          </p:spPr>
          <p:txBody>
            <a:bodyPr wrap="none">
              <a:spAutoFit/>
            </a:bodyPr>
            <a:lstStyle/>
            <a:p>
              <a:pPr>
                <a:lnSpc>
                  <a:spcPct val="150000"/>
                </a:lnSpc>
                <a:buClr>
                  <a:srgbClr val="1696D2"/>
                </a:buClr>
              </a:pPr>
              <a:r>
                <a:rPr lang="en-US" sz="2000" dirty="0">
                  <a:latin typeface="Lato" panose="020F0502020204030203" pitchFamily="34" charset="0"/>
                </a:rPr>
                <a:t>Roles &amp; Functions</a:t>
              </a:r>
            </a:p>
          </p:txBody>
        </p:sp>
      </p:grpSp>
      <p:grpSp>
        <p:nvGrpSpPr>
          <p:cNvPr id="21" name="Group 20">
            <a:extLst>
              <a:ext uri="{FF2B5EF4-FFF2-40B4-BE49-F238E27FC236}">
                <a16:creationId xmlns:a16="http://schemas.microsoft.com/office/drawing/2014/main" id="{1EDD0977-3F33-4080-982E-0C2883BB48F7}"/>
              </a:ext>
            </a:extLst>
          </p:cNvPr>
          <p:cNvGrpSpPr/>
          <p:nvPr/>
        </p:nvGrpSpPr>
        <p:grpSpPr>
          <a:xfrm>
            <a:off x="459688" y="3184475"/>
            <a:ext cx="3197912" cy="640080"/>
            <a:chOff x="459688" y="3059734"/>
            <a:chExt cx="3197912" cy="640080"/>
          </a:xfrm>
        </p:grpSpPr>
        <p:pic>
          <p:nvPicPr>
            <p:cNvPr id="14" name="Graphic 13" descr="Wireless router">
              <a:extLst>
                <a:ext uri="{FF2B5EF4-FFF2-40B4-BE49-F238E27FC236}">
                  <a16:creationId xmlns:a16="http://schemas.microsoft.com/office/drawing/2014/main" id="{9691642D-E7B8-42FE-8CBD-EBB78282CA4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9688" y="3059734"/>
              <a:ext cx="640080" cy="640080"/>
            </a:xfrm>
            <a:prstGeom prst="rect">
              <a:avLst/>
            </a:prstGeom>
          </p:spPr>
        </p:pic>
        <p:sp>
          <p:nvSpPr>
            <p:cNvPr id="9" name="Rectangle 8">
              <a:extLst>
                <a:ext uri="{FF2B5EF4-FFF2-40B4-BE49-F238E27FC236}">
                  <a16:creationId xmlns:a16="http://schemas.microsoft.com/office/drawing/2014/main" id="{C43F698C-3F98-47F3-A44C-5C8FFC4D0AE7}"/>
                </a:ext>
              </a:extLst>
            </p:cNvPr>
            <p:cNvSpPr/>
            <p:nvPr/>
          </p:nvSpPr>
          <p:spPr>
            <a:xfrm>
              <a:off x="1263740" y="3124020"/>
              <a:ext cx="2393860" cy="493212"/>
            </a:xfrm>
            <a:prstGeom prst="rect">
              <a:avLst/>
            </a:prstGeom>
          </p:spPr>
          <p:txBody>
            <a:bodyPr wrap="none">
              <a:spAutoFit/>
            </a:bodyPr>
            <a:lstStyle/>
            <a:p>
              <a:pPr>
                <a:lnSpc>
                  <a:spcPct val="150000"/>
                </a:lnSpc>
                <a:buClr>
                  <a:srgbClr val="1696D2"/>
                </a:buClr>
              </a:pPr>
              <a:r>
                <a:rPr lang="en-US" sz="2000" dirty="0">
                  <a:latin typeface="Lato" panose="020F0502020204030203" pitchFamily="34" charset="0"/>
                </a:rPr>
                <a:t>Tech. Infrastructure</a:t>
              </a:r>
            </a:p>
          </p:txBody>
        </p:sp>
      </p:grpSp>
      <p:grpSp>
        <p:nvGrpSpPr>
          <p:cNvPr id="19" name="Group 18">
            <a:extLst>
              <a:ext uri="{FF2B5EF4-FFF2-40B4-BE49-F238E27FC236}">
                <a16:creationId xmlns:a16="http://schemas.microsoft.com/office/drawing/2014/main" id="{39C9D565-BD11-4D3E-ACC8-0D9A8666CE7D}"/>
              </a:ext>
            </a:extLst>
          </p:cNvPr>
          <p:cNvGrpSpPr/>
          <p:nvPr/>
        </p:nvGrpSpPr>
        <p:grpSpPr>
          <a:xfrm>
            <a:off x="437676" y="4666261"/>
            <a:ext cx="1772029" cy="640080"/>
            <a:chOff x="437676" y="4541520"/>
            <a:chExt cx="1772029" cy="640080"/>
          </a:xfrm>
        </p:grpSpPr>
        <p:pic>
          <p:nvPicPr>
            <p:cNvPr id="12" name="Graphic 11" descr="Daily Calendar">
              <a:extLst>
                <a:ext uri="{FF2B5EF4-FFF2-40B4-BE49-F238E27FC236}">
                  <a16:creationId xmlns:a16="http://schemas.microsoft.com/office/drawing/2014/main" id="{2AD518CB-5F70-4D23-8BE8-59C10BD368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7676" y="4541520"/>
              <a:ext cx="640080" cy="640080"/>
            </a:xfrm>
            <a:prstGeom prst="rect">
              <a:avLst/>
            </a:prstGeom>
          </p:spPr>
        </p:pic>
        <p:sp>
          <p:nvSpPr>
            <p:cNvPr id="11" name="Rectangle 10">
              <a:extLst>
                <a:ext uri="{FF2B5EF4-FFF2-40B4-BE49-F238E27FC236}">
                  <a16:creationId xmlns:a16="http://schemas.microsoft.com/office/drawing/2014/main" id="{4C4FA776-A095-445E-BAB0-24A4FDFA1E62}"/>
                </a:ext>
              </a:extLst>
            </p:cNvPr>
            <p:cNvSpPr/>
            <p:nvPr/>
          </p:nvSpPr>
          <p:spPr>
            <a:xfrm>
              <a:off x="1263740" y="4544660"/>
              <a:ext cx="945965" cy="493212"/>
            </a:xfrm>
            <a:prstGeom prst="rect">
              <a:avLst/>
            </a:prstGeom>
          </p:spPr>
          <p:txBody>
            <a:bodyPr wrap="none">
              <a:spAutoFit/>
            </a:bodyPr>
            <a:lstStyle/>
            <a:p>
              <a:pPr>
                <a:lnSpc>
                  <a:spcPct val="150000"/>
                </a:lnSpc>
                <a:buClr>
                  <a:srgbClr val="1696D2"/>
                </a:buClr>
              </a:pPr>
              <a:r>
                <a:rPr lang="en-US" sz="2000" dirty="0">
                  <a:latin typeface="Lato" panose="020F0502020204030203" pitchFamily="34" charset="0"/>
                </a:rPr>
                <a:t>Events</a:t>
              </a:r>
            </a:p>
          </p:txBody>
        </p:sp>
      </p:grpSp>
      <p:grpSp>
        <p:nvGrpSpPr>
          <p:cNvPr id="20" name="Group 19">
            <a:extLst>
              <a:ext uri="{FF2B5EF4-FFF2-40B4-BE49-F238E27FC236}">
                <a16:creationId xmlns:a16="http://schemas.microsoft.com/office/drawing/2014/main" id="{F7C49D8E-DAB3-4786-894B-CCB4D2F2AEB6}"/>
              </a:ext>
            </a:extLst>
          </p:cNvPr>
          <p:cNvGrpSpPr/>
          <p:nvPr/>
        </p:nvGrpSpPr>
        <p:grpSpPr>
          <a:xfrm>
            <a:off x="437676" y="3851562"/>
            <a:ext cx="2001386" cy="640080"/>
            <a:chOff x="437676" y="3726821"/>
            <a:chExt cx="2001386" cy="640080"/>
          </a:xfrm>
        </p:grpSpPr>
        <p:pic>
          <p:nvPicPr>
            <p:cNvPr id="10" name="Graphic 9" descr="Gauge">
              <a:extLst>
                <a:ext uri="{FF2B5EF4-FFF2-40B4-BE49-F238E27FC236}">
                  <a16:creationId xmlns:a16="http://schemas.microsoft.com/office/drawing/2014/main" id="{D6B3DFCB-5CA6-44DA-A68A-4C10DF83321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7676" y="3726821"/>
              <a:ext cx="640080" cy="640080"/>
            </a:xfrm>
            <a:prstGeom prst="rect">
              <a:avLst/>
            </a:prstGeom>
          </p:spPr>
        </p:pic>
        <p:sp>
          <p:nvSpPr>
            <p:cNvPr id="13" name="Rectangle 12">
              <a:extLst>
                <a:ext uri="{FF2B5EF4-FFF2-40B4-BE49-F238E27FC236}">
                  <a16:creationId xmlns:a16="http://schemas.microsoft.com/office/drawing/2014/main" id="{5E81351C-06B7-43A6-B5EA-A1D0D8735445}"/>
                </a:ext>
              </a:extLst>
            </p:cNvPr>
            <p:cNvSpPr/>
            <p:nvPr/>
          </p:nvSpPr>
          <p:spPr>
            <a:xfrm>
              <a:off x="1263740" y="3834340"/>
              <a:ext cx="1175322" cy="493212"/>
            </a:xfrm>
            <a:prstGeom prst="rect">
              <a:avLst/>
            </a:prstGeom>
          </p:spPr>
          <p:txBody>
            <a:bodyPr wrap="none">
              <a:spAutoFit/>
            </a:bodyPr>
            <a:lstStyle/>
            <a:p>
              <a:pPr>
                <a:lnSpc>
                  <a:spcPct val="150000"/>
                </a:lnSpc>
                <a:buClr>
                  <a:srgbClr val="1696D2"/>
                </a:buClr>
              </a:pPr>
              <a:r>
                <a:rPr lang="en-US" sz="2000" dirty="0">
                  <a:latin typeface="Lato" panose="020F0502020204030203" pitchFamily="34" charset="0"/>
                </a:rPr>
                <a:t>Capacity</a:t>
              </a:r>
            </a:p>
          </p:txBody>
        </p:sp>
      </p:grpSp>
      <p:grpSp>
        <p:nvGrpSpPr>
          <p:cNvPr id="18" name="Group 17">
            <a:extLst>
              <a:ext uri="{FF2B5EF4-FFF2-40B4-BE49-F238E27FC236}">
                <a16:creationId xmlns:a16="http://schemas.microsoft.com/office/drawing/2014/main" id="{B01B626F-755D-4C8D-9B41-BFA1D74CA4BE}"/>
              </a:ext>
            </a:extLst>
          </p:cNvPr>
          <p:cNvGrpSpPr/>
          <p:nvPr/>
        </p:nvGrpSpPr>
        <p:grpSpPr>
          <a:xfrm>
            <a:off x="459688" y="5379720"/>
            <a:ext cx="2730285" cy="640080"/>
            <a:chOff x="459688" y="5254979"/>
            <a:chExt cx="2730285" cy="640080"/>
          </a:xfrm>
        </p:grpSpPr>
        <p:sp>
          <p:nvSpPr>
            <p:cNvPr id="15" name="Rectangle 14">
              <a:extLst>
                <a:ext uri="{FF2B5EF4-FFF2-40B4-BE49-F238E27FC236}">
                  <a16:creationId xmlns:a16="http://schemas.microsoft.com/office/drawing/2014/main" id="{0F90A886-66B6-44B6-8B23-D4C262CE0D82}"/>
                </a:ext>
              </a:extLst>
            </p:cNvPr>
            <p:cNvSpPr/>
            <p:nvPr/>
          </p:nvSpPr>
          <p:spPr>
            <a:xfrm>
              <a:off x="1263740" y="5254979"/>
              <a:ext cx="1926233" cy="493212"/>
            </a:xfrm>
            <a:prstGeom prst="rect">
              <a:avLst/>
            </a:prstGeom>
          </p:spPr>
          <p:txBody>
            <a:bodyPr wrap="none">
              <a:spAutoFit/>
            </a:bodyPr>
            <a:lstStyle/>
            <a:p>
              <a:pPr>
                <a:lnSpc>
                  <a:spcPct val="150000"/>
                </a:lnSpc>
                <a:buClr>
                  <a:srgbClr val="1696D2"/>
                </a:buClr>
              </a:pPr>
              <a:r>
                <a:rPr lang="en-US" sz="2000" dirty="0">
                  <a:latin typeface="Lato" panose="020F0502020204030203" pitchFamily="34" charset="0"/>
                </a:rPr>
                <a:t>Physical Spaces</a:t>
              </a:r>
            </a:p>
          </p:txBody>
        </p:sp>
        <p:pic>
          <p:nvPicPr>
            <p:cNvPr id="17" name="Graphic 16" descr="Earth Globe Americas">
              <a:extLst>
                <a:ext uri="{FF2B5EF4-FFF2-40B4-BE49-F238E27FC236}">
                  <a16:creationId xmlns:a16="http://schemas.microsoft.com/office/drawing/2014/main" id="{7B013C74-B96B-4A8F-920E-520B3785599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9688" y="5254979"/>
              <a:ext cx="640080" cy="640080"/>
            </a:xfrm>
            <a:prstGeom prst="rect">
              <a:avLst/>
            </a:prstGeom>
          </p:spPr>
        </p:pic>
      </p:grpSp>
      <p:pic>
        <p:nvPicPr>
          <p:cNvPr id="16" name="Graphic 15" descr="City">
            <a:extLst>
              <a:ext uri="{FF2B5EF4-FFF2-40B4-BE49-F238E27FC236}">
                <a16:creationId xmlns:a16="http://schemas.microsoft.com/office/drawing/2014/main" id="{E701BAE4-91F9-4399-859A-E14FDF37ABA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5293" y="1798353"/>
            <a:ext cx="640080" cy="640080"/>
          </a:xfrm>
          <a:prstGeom prst="rect">
            <a:avLst/>
          </a:prstGeom>
        </p:spPr>
      </p:pic>
    </p:spTree>
    <p:extLst>
      <p:ext uri="{BB962C8B-B14F-4D97-AF65-F5344CB8AC3E}">
        <p14:creationId xmlns:p14="http://schemas.microsoft.com/office/powerpoint/2010/main" val="412666954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276A-EDCF-4C55-9EC4-6559E5F0ED3C}"/>
              </a:ext>
            </a:extLst>
          </p:cNvPr>
          <p:cNvSpPr>
            <a:spLocks noGrp="1"/>
          </p:cNvSpPr>
          <p:nvPr>
            <p:ph type="title"/>
          </p:nvPr>
        </p:nvSpPr>
        <p:spPr>
          <a:xfrm>
            <a:off x="457200" y="533400"/>
            <a:ext cx="8763000" cy="568325"/>
          </a:xfrm>
        </p:spPr>
        <p:txBody>
          <a:bodyPr/>
          <a:lstStyle/>
          <a:p>
            <a:r>
              <a:rPr lang="en-US" dirty="0">
                <a:solidFill>
                  <a:srgbClr val="494546"/>
                </a:solidFill>
                <a:latin typeface="Lato Black" panose="020F0A02020204030203" pitchFamily="34" charset="0"/>
              </a:rPr>
              <a:t>Participatory Mapping Process: </a:t>
            </a:r>
            <a:br>
              <a:rPr lang="en-US" dirty="0">
                <a:solidFill>
                  <a:srgbClr val="494546"/>
                </a:solidFill>
                <a:latin typeface="Lato Black" panose="020F0A02020204030203" pitchFamily="34" charset="0"/>
              </a:rPr>
            </a:br>
            <a:r>
              <a:rPr lang="en-US" dirty="0">
                <a:solidFill>
                  <a:srgbClr val="494546"/>
                </a:solidFill>
                <a:latin typeface="Lato Black" panose="020F0A02020204030203" pitchFamily="34" charset="0"/>
              </a:rPr>
              <a:t>Building the Map</a:t>
            </a:r>
          </a:p>
        </p:txBody>
      </p:sp>
      <p:pic>
        <p:nvPicPr>
          <p:cNvPr id="1028" name="Picture 4" descr="https://lh4.googleusercontent.com/0e8BHNSp4pzcAcWwPxkcrbDNOKMCaQKkFUMkbqPBgRDVVjvwbXKltN2c21QBdH8YTjdNt-P8Hm3Dzsrlp0dIJDZLTjhvX-0dzTgaSIzZMorbPbRoSYzV7zMY7NcbLvYY4D3lt8w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168" y="2157048"/>
            <a:ext cx="3981432" cy="32429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724400" y="2157048"/>
            <a:ext cx="3981432" cy="3242940"/>
          </a:xfrm>
          <a:prstGeom prst="rect">
            <a:avLst/>
          </a:prstGeom>
        </p:spPr>
      </p:pic>
    </p:spTree>
    <p:extLst>
      <p:ext uri="{BB962C8B-B14F-4D97-AF65-F5344CB8AC3E}">
        <p14:creationId xmlns:p14="http://schemas.microsoft.com/office/powerpoint/2010/main" val="53446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276A-EDCF-4C55-9EC4-6559E5F0ED3C}"/>
              </a:ext>
            </a:extLst>
          </p:cNvPr>
          <p:cNvSpPr>
            <a:spLocks noGrp="1"/>
          </p:cNvSpPr>
          <p:nvPr>
            <p:ph type="title"/>
          </p:nvPr>
        </p:nvSpPr>
        <p:spPr/>
        <p:txBody>
          <a:bodyPr/>
          <a:lstStyle/>
          <a:p>
            <a:r>
              <a:rPr lang="en-US" dirty="0">
                <a:solidFill>
                  <a:srgbClr val="494546"/>
                </a:solidFill>
                <a:latin typeface="Lato Black" panose="020F0A02020204030203" pitchFamily="34" charset="0"/>
              </a:rPr>
              <a:t>Participatory</a:t>
            </a:r>
            <a:r>
              <a:rPr lang="en-US" dirty="0">
                <a:solidFill>
                  <a:srgbClr val="494546"/>
                </a:solidFill>
              </a:rPr>
              <a:t> </a:t>
            </a:r>
            <a:r>
              <a:rPr lang="en-US" dirty="0">
                <a:solidFill>
                  <a:srgbClr val="494546"/>
                </a:solidFill>
                <a:latin typeface="Lato Black" panose="020F0A02020204030203" pitchFamily="34" charset="0"/>
              </a:rPr>
              <a:t>Mapping Data Model </a:t>
            </a:r>
            <a:br>
              <a:rPr lang="en-US" dirty="0">
                <a:solidFill>
                  <a:srgbClr val="494546"/>
                </a:solidFill>
                <a:latin typeface="Lato Black" panose="020F0A02020204030203" pitchFamily="34" charset="0"/>
              </a:rPr>
            </a:br>
            <a:endParaRPr lang="en-US" dirty="0">
              <a:solidFill>
                <a:srgbClr val="494546"/>
              </a:solidFill>
              <a:latin typeface="Lato Black" panose="020F0A02020204030203" pitchFamily="34" charset="0"/>
            </a:endParaRPr>
          </a:p>
        </p:txBody>
      </p:sp>
      <p:pic>
        <p:nvPicPr>
          <p:cNvPr id="3" name="Picture 2"/>
          <p:cNvPicPr>
            <a:picLocks noChangeAspect="1"/>
          </p:cNvPicPr>
          <p:nvPr/>
        </p:nvPicPr>
        <p:blipFill>
          <a:blip r:embed="rId3"/>
          <a:stretch>
            <a:fillRect/>
          </a:stretch>
        </p:blipFill>
        <p:spPr>
          <a:xfrm>
            <a:off x="742950" y="1371600"/>
            <a:ext cx="7658100" cy="4684808"/>
          </a:xfrm>
          <a:prstGeom prst="rect">
            <a:avLst/>
          </a:prstGeom>
        </p:spPr>
      </p:pic>
    </p:spTree>
    <p:extLst>
      <p:ext uri="{BB962C8B-B14F-4D97-AF65-F5344CB8AC3E}">
        <p14:creationId xmlns:p14="http://schemas.microsoft.com/office/powerpoint/2010/main" val="291667327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94546"/>
                </a:solidFill>
                <a:latin typeface="Lato Black" panose="020F0A02020204030203" pitchFamily="34" charset="0"/>
              </a:rPr>
              <a:t>Data Entry</a:t>
            </a:r>
          </a:p>
        </p:txBody>
      </p:sp>
      <p:pic>
        <p:nvPicPr>
          <p:cNvPr id="4" name="Picture 3"/>
          <p:cNvPicPr>
            <a:picLocks noChangeAspect="1"/>
          </p:cNvPicPr>
          <p:nvPr/>
        </p:nvPicPr>
        <p:blipFill>
          <a:blip r:embed="rId3"/>
          <a:stretch>
            <a:fillRect/>
          </a:stretch>
        </p:blipFill>
        <p:spPr>
          <a:xfrm>
            <a:off x="1795661" y="1371600"/>
            <a:ext cx="5552677" cy="4450956"/>
          </a:xfrm>
          <a:prstGeom prst="rect">
            <a:avLst/>
          </a:prstGeom>
        </p:spPr>
      </p:pic>
    </p:spTree>
    <p:extLst>
      <p:ext uri="{BB962C8B-B14F-4D97-AF65-F5344CB8AC3E}">
        <p14:creationId xmlns:p14="http://schemas.microsoft.com/office/powerpoint/2010/main" val="180447761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94546"/>
                </a:solidFill>
                <a:latin typeface="Lato Black" panose="020F0A02020204030203" pitchFamily="34" charset="0"/>
              </a:rPr>
              <a:t>Our Ecosystem Map</a:t>
            </a:r>
          </a:p>
        </p:txBody>
      </p:sp>
      <p:pic>
        <p:nvPicPr>
          <p:cNvPr id="5" name="Picture 4">
            <a:extLst>
              <a:ext uri="{FF2B5EF4-FFF2-40B4-BE49-F238E27FC236}">
                <a16:creationId xmlns:a16="http://schemas.microsoft.com/office/drawing/2014/main" id="{EDE21093-E875-4A76-95C5-0926445B461F}"/>
              </a:ext>
            </a:extLst>
          </p:cNvPr>
          <p:cNvPicPr>
            <a:picLocks noChangeAspect="1"/>
          </p:cNvPicPr>
          <p:nvPr/>
        </p:nvPicPr>
        <p:blipFill rotWithShape="1">
          <a:blip r:embed="rId3"/>
          <a:srcRect l="18203" t="6982" r="5167" b="-1575"/>
          <a:stretch/>
        </p:blipFill>
        <p:spPr>
          <a:xfrm>
            <a:off x="3581399" y="1373723"/>
            <a:ext cx="5562600" cy="4855988"/>
          </a:xfrm>
          <a:prstGeom prst="rect">
            <a:avLst/>
          </a:prstGeom>
        </p:spPr>
      </p:pic>
      <p:pic>
        <p:nvPicPr>
          <p:cNvPr id="6" name="Picture 5">
            <a:extLst>
              <a:ext uri="{FF2B5EF4-FFF2-40B4-BE49-F238E27FC236}">
                <a16:creationId xmlns:a16="http://schemas.microsoft.com/office/drawing/2014/main" id="{3A81974A-A009-4EB2-A4D8-66CA19A542F2}"/>
              </a:ext>
            </a:extLst>
          </p:cNvPr>
          <p:cNvPicPr>
            <a:picLocks noChangeAspect="1"/>
          </p:cNvPicPr>
          <p:nvPr/>
        </p:nvPicPr>
        <p:blipFill rotWithShape="1">
          <a:blip r:embed="rId3"/>
          <a:srcRect t="81131" r="81888"/>
          <a:stretch/>
        </p:blipFill>
        <p:spPr>
          <a:xfrm>
            <a:off x="304800" y="4106017"/>
            <a:ext cx="2743199" cy="2107129"/>
          </a:xfrm>
          <a:prstGeom prst="rect">
            <a:avLst/>
          </a:prstGeom>
        </p:spPr>
      </p:pic>
      <p:pic>
        <p:nvPicPr>
          <p:cNvPr id="7" name="Picture 3" descr="C:\Users\cli\Google Drive\Public Sector Innovation\CTDC Civic Tech and Data Collaborative\Convenings\2017 Convening 3. Kansas City Missouri November\Photos\LC Photos_\IMG_117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196" t="16494" r="30621" b="30082"/>
          <a:stretch/>
        </p:blipFill>
        <p:spPr bwMode="auto">
          <a:xfrm>
            <a:off x="304800" y="1441821"/>
            <a:ext cx="3144078"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41085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94546"/>
                </a:solidFill>
                <a:latin typeface="Lato Black" panose="020F0A02020204030203" pitchFamily="34" charset="0"/>
              </a:rPr>
              <a:t>Roundtable members took a look at the ecosystem map</a:t>
            </a:r>
          </a:p>
        </p:txBody>
      </p:sp>
      <p:pic>
        <p:nvPicPr>
          <p:cNvPr id="4" name="Picture 3"/>
          <p:cNvPicPr>
            <a:picLocks noChangeAspect="1"/>
          </p:cNvPicPr>
          <p:nvPr/>
        </p:nvPicPr>
        <p:blipFill>
          <a:blip r:embed="rId3"/>
          <a:stretch>
            <a:fillRect/>
          </a:stretch>
        </p:blipFill>
        <p:spPr>
          <a:xfrm>
            <a:off x="2743201" y="1650729"/>
            <a:ext cx="3581400" cy="4788008"/>
          </a:xfrm>
          <a:prstGeom prst="rect">
            <a:avLst/>
          </a:prstGeom>
        </p:spPr>
      </p:pic>
    </p:spTree>
    <p:extLst>
      <p:ext uri="{BB962C8B-B14F-4D97-AF65-F5344CB8AC3E}">
        <p14:creationId xmlns:p14="http://schemas.microsoft.com/office/powerpoint/2010/main" val="256601552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94546"/>
                </a:solidFill>
                <a:latin typeface="Lato Black" panose="020F0A02020204030203" pitchFamily="34" charset="0"/>
              </a:rPr>
              <a:t>Analysis: Connectivity</a:t>
            </a:r>
          </a:p>
        </p:txBody>
      </p:sp>
      <p:pic>
        <p:nvPicPr>
          <p:cNvPr id="5" name="Picture 4"/>
          <p:cNvPicPr>
            <a:picLocks noChangeAspect="1"/>
          </p:cNvPicPr>
          <p:nvPr/>
        </p:nvPicPr>
        <p:blipFill>
          <a:blip r:embed="rId3"/>
          <a:stretch>
            <a:fillRect/>
          </a:stretch>
        </p:blipFill>
        <p:spPr>
          <a:xfrm>
            <a:off x="533400" y="1686244"/>
            <a:ext cx="2895600" cy="3485512"/>
          </a:xfrm>
          <a:prstGeom prst="rect">
            <a:avLst/>
          </a:prstGeom>
        </p:spPr>
      </p:pic>
      <p:sp>
        <p:nvSpPr>
          <p:cNvPr id="13" name="Rectangle: Rounded Corners 12">
            <a:extLst>
              <a:ext uri="{FF2B5EF4-FFF2-40B4-BE49-F238E27FC236}">
                <a16:creationId xmlns:a16="http://schemas.microsoft.com/office/drawing/2014/main" id="{FA8AFE52-465B-48EE-A9C0-33BAD71923C1}"/>
              </a:ext>
            </a:extLst>
          </p:cNvPr>
          <p:cNvSpPr/>
          <p:nvPr/>
        </p:nvSpPr>
        <p:spPr>
          <a:xfrm>
            <a:off x="3733800" y="2969047"/>
            <a:ext cx="5077823" cy="1328023"/>
          </a:xfrm>
          <a:prstGeom prst="roundRect">
            <a:avLst/>
          </a:prstGeom>
          <a:solidFill>
            <a:schemeClr val="tx2">
              <a:lumMod val="20000"/>
              <a:lumOff val="80000"/>
            </a:schemeClr>
          </a:solidFill>
          <a:ln w="9525">
            <a:solidFill>
              <a:schemeClr val="accent5"/>
            </a:solidFill>
          </a:ln>
        </p:spPr>
        <p:txBody>
          <a:bodyPr wrap="square" anchor="ctr" anchorCtr="0">
            <a:spAutoFit/>
          </a:bodyPr>
          <a:lstStyle/>
          <a:p>
            <a:pPr>
              <a:spcBef>
                <a:spcPts val="0"/>
              </a:spcBef>
              <a:spcAft>
                <a:spcPts val="1200"/>
              </a:spcAft>
            </a:pPr>
            <a:r>
              <a:rPr lang="en-US" dirty="0">
                <a:latin typeface="Lato" panose="020F0502020204030203" pitchFamily="34" charset="0"/>
              </a:rPr>
              <a:t>Social events are more important at connecting organizations than we thought</a:t>
            </a:r>
          </a:p>
        </p:txBody>
      </p:sp>
      <p:sp>
        <p:nvSpPr>
          <p:cNvPr id="14" name="Rectangle: Rounded Corners 13">
            <a:extLst>
              <a:ext uri="{FF2B5EF4-FFF2-40B4-BE49-F238E27FC236}">
                <a16:creationId xmlns:a16="http://schemas.microsoft.com/office/drawing/2014/main" id="{38F18547-6911-417E-97DB-C737913289FE}"/>
              </a:ext>
            </a:extLst>
          </p:cNvPr>
          <p:cNvSpPr/>
          <p:nvPr/>
        </p:nvSpPr>
        <p:spPr>
          <a:xfrm>
            <a:off x="3767667" y="4414599"/>
            <a:ext cx="5077823" cy="919401"/>
          </a:xfrm>
          <a:prstGeom prst="roundRect">
            <a:avLst/>
          </a:prstGeom>
          <a:solidFill>
            <a:srgbClr val="73BFE2"/>
          </a:solidFill>
          <a:ln w="9525">
            <a:solidFill>
              <a:schemeClr val="accent5"/>
            </a:solidFill>
          </a:ln>
        </p:spPr>
        <p:txBody>
          <a:bodyPr wrap="square" anchor="ctr" anchorCtr="0">
            <a:spAutoFit/>
          </a:bodyPr>
          <a:lstStyle/>
          <a:p>
            <a:pPr>
              <a:spcBef>
                <a:spcPts val="0"/>
              </a:spcBef>
              <a:spcAft>
                <a:spcPts val="1200"/>
              </a:spcAft>
            </a:pPr>
            <a:r>
              <a:rPr lang="en-US" dirty="0">
                <a:latin typeface="Lato" panose="020F0502020204030203" pitchFamily="34" charset="0"/>
              </a:rPr>
              <a:t>Relationships are important feedback loop</a:t>
            </a:r>
          </a:p>
        </p:txBody>
      </p:sp>
      <p:sp>
        <p:nvSpPr>
          <p:cNvPr id="15" name="Rectangle: Rounded Corners 14">
            <a:extLst>
              <a:ext uri="{FF2B5EF4-FFF2-40B4-BE49-F238E27FC236}">
                <a16:creationId xmlns:a16="http://schemas.microsoft.com/office/drawing/2014/main" id="{AABAF81E-C2BC-4F62-A0DA-A25831FFB1B6}"/>
              </a:ext>
            </a:extLst>
          </p:cNvPr>
          <p:cNvSpPr/>
          <p:nvPr/>
        </p:nvSpPr>
        <p:spPr>
          <a:xfrm>
            <a:off x="3733800" y="1523495"/>
            <a:ext cx="5077823" cy="1328023"/>
          </a:xfrm>
          <a:prstGeom prst="roundRect">
            <a:avLst/>
          </a:prstGeom>
          <a:solidFill>
            <a:schemeClr val="accent2">
              <a:lumMod val="60000"/>
              <a:lumOff val="40000"/>
            </a:schemeClr>
          </a:solidFill>
          <a:ln w="9525">
            <a:solidFill>
              <a:schemeClr val="accent5"/>
            </a:solidFill>
          </a:ln>
        </p:spPr>
        <p:txBody>
          <a:bodyPr wrap="square" anchor="ctr" anchorCtr="0">
            <a:spAutoFit/>
          </a:bodyPr>
          <a:lstStyle/>
          <a:p>
            <a:pPr>
              <a:spcBef>
                <a:spcPts val="0"/>
              </a:spcBef>
              <a:spcAft>
                <a:spcPts val="1200"/>
              </a:spcAft>
            </a:pPr>
            <a:r>
              <a:rPr lang="en-US" dirty="0">
                <a:latin typeface="Lato" panose="020F0502020204030203" pitchFamily="34" charset="0"/>
              </a:rPr>
              <a:t>Institutions like local governments, libraries, and universities play central roles in our ecosystem</a:t>
            </a:r>
          </a:p>
        </p:txBody>
      </p:sp>
    </p:spTree>
    <p:extLst>
      <p:ext uri="{BB962C8B-B14F-4D97-AF65-F5344CB8AC3E}">
        <p14:creationId xmlns:p14="http://schemas.microsoft.com/office/powerpoint/2010/main" val="170713066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FA0CB-1053-4D90-8959-287F5D81CC67}"/>
              </a:ext>
            </a:extLst>
          </p:cNvPr>
          <p:cNvSpPr>
            <a:spLocks noGrp="1"/>
          </p:cNvSpPr>
          <p:nvPr>
            <p:ph type="title"/>
          </p:nvPr>
        </p:nvSpPr>
        <p:spPr>
          <a:xfrm>
            <a:off x="439615" y="609600"/>
            <a:ext cx="8226425" cy="568325"/>
          </a:xfrm>
        </p:spPr>
        <p:txBody>
          <a:bodyPr/>
          <a:lstStyle/>
          <a:p>
            <a:r>
              <a:rPr lang="en-US" dirty="0">
                <a:solidFill>
                  <a:srgbClr val="494546"/>
                </a:solidFill>
                <a:latin typeface="Lato Black" panose="020F0A02020204030203" pitchFamily="34" charset="0"/>
              </a:rPr>
              <a:t>Session Goal </a:t>
            </a:r>
          </a:p>
        </p:txBody>
      </p:sp>
      <p:sp>
        <p:nvSpPr>
          <p:cNvPr id="10" name="Rectangle: Rounded Corners 8">
            <a:extLst>
              <a:ext uri="{FF2B5EF4-FFF2-40B4-BE49-F238E27FC236}">
                <a16:creationId xmlns:a16="http://schemas.microsoft.com/office/drawing/2014/main" id="{0BACD64A-4A6C-49C4-AB00-814F6AD38096}"/>
              </a:ext>
            </a:extLst>
          </p:cNvPr>
          <p:cNvSpPr/>
          <p:nvPr/>
        </p:nvSpPr>
        <p:spPr>
          <a:xfrm>
            <a:off x="304800" y="4495800"/>
            <a:ext cx="8513639" cy="1112520"/>
          </a:xfrm>
          <a:prstGeom prst="roundRect">
            <a:avLst/>
          </a:prstGeom>
          <a:solidFill>
            <a:schemeClr val="accent1">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x-none" sz="1800" kern="0" dirty="0">
                <a:solidFill>
                  <a:schemeClr val="tx1"/>
                </a:solidFill>
                <a:latin typeface="Lato Regular" charset="0"/>
                <a:ea typeface="MS PGothic" charset="-128"/>
              </a:rPr>
              <a:t>Learn from a local group about the potential value of ecosystem mapping to your community</a:t>
            </a:r>
          </a:p>
        </p:txBody>
      </p:sp>
      <p:sp>
        <p:nvSpPr>
          <p:cNvPr id="11" name="Rectangle: Rounded Corners 8">
            <a:extLst>
              <a:ext uri="{FF2B5EF4-FFF2-40B4-BE49-F238E27FC236}">
                <a16:creationId xmlns:a16="http://schemas.microsoft.com/office/drawing/2014/main" id="{0BACD64A-4A6C-49C4-AB00-814F6AD38096}"/>
              </a:ext>
            </a:extLst>
          </p:cNvPr>
          <p:cNvSpPr/>
          <p:nvPr/>
        </p:nvSpPr>
        <p:spPr>
          <a:xfrm>
            <a:off x="295405" y="3078480"/>
            <a:ext cx="8513639" cy="1112520"/>
          </a:xfrm>
          <a:prstGeom prst="roundRect">
            <a:avLst/>
          </a:prstGeom>
          <a:solidFill>
            <a:schemeClr val="tx2">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x-none" sz="1800" kern="0" dirty="0">
                <a:solidFill>
                  <a:schemeClr val="tx1"/>
                </a:solidFill>
                <a:latin typeface="Lato Regular" charset="0"/>
                <a:ea typeface="MS PGothic" charset="-128"/>
              </a:rPr>
              <a:t>Examine ecosystem mapping as a process that allows people to visualize their network and understand how each organization can contribute to common goals</a:t>
            </a:r>
          </a:p>
        </p:txBody>
      </p:sp>
      <p:sp>
        <p:nvSpPr>
          <p:cNvPr id="14" name="Rectangle: Rounded Corners 8">
            <a:extLst>
              <a:ext uri="{FF2B5EF4-FFF2-40B4-BE49-F238E27FC236}">
                <a16:creationId xmlns:a16="http://schemas.microsoft.com/office/drawing/2014/main" id="{0BACD64A-4A6C-49C4-AB00-814F6AD38096}"/>
              </a:ext>
            </a:extLst>
          </p:cNvPr>
          <p:cNvSpPr/>
          <p:nvPr/>
        </p:nvSpPr>
        <p:spPr>
          <a:xfrm>
            <a:off x="295405" y="1752600"/>
            <a:ext cx="8513639" cy="951554"/>
          </a:xfrm>
          <a:prstGeom prst="roundRect">
            <a:avLst/>
          </a:prstGeom>
          <a:solidFill>
            <a:schemeClr val="accent2">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x-none" sz="1800" kern="0" dirty="0">
                <a:solidFill>
                  <a:schemeClr val="tx1"/>
                </a:solidFill>
                <a:latin typeface="Lato Regular" charset="0"/>
                <a:ea typeface="MS PGothic" charset="-128"/>
              </a:rPr>
              <a:t>Understand the potential of incorporating civic tech and data into your work and partnerships </a:t>
            </a:r>
          </a:p>
        </p:txBody>
      </p:sp>
    </p:spTree>
    <p:extLst>
      <p:ext uri="{BB962C8B-B14F-4D97-AF65-F5344CB8AC3E}">
        <p14:creationId xmlns:p14="http://schemas.microsoft.com/office/powerpoint/2010/main" val="33452177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94546"/>
                </a:solidFill>
                <a:latin typeface="Lato Black" panose="020F0A02020204030203" pitchFamily="34" charset="0"/>
              </a:rPr>
              <a:t>Analysis: Agility</a:t>
            </a:r>
          </a:p>
        </p:txBody>
      </p:sp>
      <p:pic>
        <p:nvPicPr>
          <p:cNvPr id="8" name="Picture 7">
            <a:hlinkClick r:id="rId3"/>
          </p:cNvPr>
          <p:cNvPicPr>
            <a:picLocks noChangeAspect="1"/>
          </p:cNvPicPr>
          <p:nvPr/>
        </p:nvPicPr>
        <p:blipFill>
          <a:blip r:embed="rId4"/>
          <a:stretch>
            <a:fillRect/>
          </a:stretch>
        </p:blipFill>
        <p:spPr>
          <a:xfrm>
            <a:off x="2098655" y="3810000"/>
            <a:ext cx="4943514" cy="1709349"/>
          </a:xfrm>
          <a:prstGeom prst="rect">
            <a:avLst/>
          </a:prstGeom>
        </p:spPr>
      </p:pic>
      <p:sp>
        <p:nvSpPr>
          <p:cNvPr id="14" name="Rectangle: Rounded Corners 13">
            <a:extLst>
              <a:ext uri="{FF2B5EF4-FFF2-40B4-BE49-F238E27FC236}">
                <a16:creationId xmlns:a16="http://schemas.microsoft.com/office/drawing/2014/main" id="{33CFFE3E-A197-4FBB-9957-E2A3C89D4545}"/>
              </a:ext>
            </a:extLst>
          </p:cNvPr>
          <p:cNvSpPr/>
          <p:nvPr/>
        </p:nvSpPr>
        <p:spPr>
          <a:xfrm>
            <a:off x="622107" y="1447800"/>
            <a:ext cx="8229600" cy="510778"/>
          </a:xfrm>
          <a:prstGeom prst="roundRect">
            <a:avLst/>
          </a:prstGeom>
          <a:solidFill>
            <a:schemeClr val="accent2">
              <a:lumMod val="20000"/>
              <a:lumOff val="80000"/>
            </a:schemeClr>
          </a:solidFill>
          <a:ln w="9525">
            <a:solidFill>
              <a:schemeClr val="accent5"/>
            </a:solidFill>
          </a:ln>
        </p:spPr>
        <p:txBody>
          <a:bodyPr wrap="square" anchor="ctr" anchorCtr="0">
            <a:spAutoFit/>
          </a:bodyPr>
          <a:lstStyle/>
          <a:p>
            <a:pPr>
              <a:spcBef>
                <a:spcPts val="0"/>
              </a:spcBef>
              <a:spcAft>
                <a:spcPts val="1200"/>
              </a:spcAft>
            </a:pPr>
            <a:r>
              <a:rPr lang="en-US" dirty="0">
                <a:latin typeface="Lato" panose="020F0502020204030203" pitchFamily="34" charset="0"/>
              </a:rPr>
              <a:t>Long-term relationships enable collaboration</a:t>
            </a:r>
          </a:p>
        </p:txBody>
      </p:sp>
      <p:sp>
        <p:nvSpPr>
          <p:cNvPr id="15" name="Rectangle: Rounded Corners 14">
            <a:extLst>
              <a:ext uri="{FF2B5EF4-FFF2-40B4-BE49-F238E27FC236}">
                <a16:creationId xmlns:a16="http://schemas.microsoft.com/office/drawing/2014/main" id="{13E02B97-D26E-471D-BFCC-F82FF487F371}"/>
              </a:ext>
            </a:extLst>
          </p:cNvPr>
          <p:cNvSpPr/>
          <p:nvPr/>
        </p:nvSpPr>
        <p:spPr>
          <a:xfrm>
            <a:off x="622107" y="2476500"/>
            <a:ext cx="8229600" cy="510778"/>
          </a:xfrm>
          <a:prstGeom prst="roundRect">
            <a:avLst/>
          </a:prstGeom>
          <a:solidFill>
            <a:schemeClr val="accent2">
              <a:lumMod val="60000"/>
              <a:lumOff val="40000"/>
            </a:schemeClr>
          </a:solidFill>
          <a:ln w="9525">
            <a:solidFill>
              <a:schemeClr val="accent5"/>
            </a:solidFill>
          </a:ln>
        </p:spPr>
        <p:txBody>
          <a:bodyPr wrap="square" anchor="ctr" anchorCtr="0">
            <a:spAutoFit/>
          </a:bodyPr>
          <a:lstStyle/>
          <a:p>
            <a:pPr>
              <a:spcBef>
                <a:spcPts val="0"/>
              </a:spcBef>
              <a:spcAft>
                <a:spcPts val="1200"/>
              </a:spcAft>
            </a:pPr>
            <a:r>
              <a:rPr lang="en-US" dirty="0">
                <a:latin typeface="Lato" panose="020F0502020204030203" pitchFamily="34" charset="0"/>
              </a:rPr>
              <a:t>Volunteer organizations were hosting many events already</a:t>
            </a:r>
          </a:p>
        </p:txBody>
      </p:sp>
    </p:spTree>
    <p:extLst>
      <p:ext uri="{BB962C8B-B14F-4D97-AF65-F5344CB8AC3E}">
        <p14:creationId xmlns:p14="http://schemas.microsoft.com/office/powerpoint/2010/main" val="255590078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9A4AAF2-9C74-4B82-A7FE-F55E6F2A2920}"/>
              </a:ext>
            </a:extLst>
          </p:cNvPr>
          <p:cNvSpPr/>
          <p:nvPr/>
        </p:nvSpPr>
        <p:spPr>
          <a:xfrm>
            <a:off x="1126541" y="4267200"/>
            <a:ext cx="1616659" cy="158191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7" name="Rectangle: Rounded Corners 6">
            <a:extLst>
              <a:ext uri="{FF2B5EF4-FFF2-40B4-BE49-F238E27FC236}">
                <a16:creationId xmlns:a16="http://schemas.microsoft.com/office/drawing/2014/main" id="{243560C5-2A6E-4B5D-B8C6-A635F64A4BA3}"/>
              </a:ext>
            </a:extLst>
          </p:cNvPr>
          <p:cNvSpPr/>
          <p:nvPr/>
        </p:nvSpPr>
        <p:spPr>
          <a:xfrm>
            <a:off x="1050340" y="1725751"/>
            <a:ext cx="1616659" cy="158496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2" name="Title 1"/>
          <p:cNvSpPr>
            <a:spLocks noGrp="1"/>
          </p:cNvSpPr>
          <p:nvPr>
            <p:ph type="title"/>
          </p:nvPr>
        </p:nvSpPr>
        <p:spPr/>
        <p:txBody>
          <a:bodyPr/>
          <a:lstStyle/>
          <a:p>
            <a:r>
              <a:rPr lang="en-US" dirty="0">
                <a:solidFill>
                  <a:srgbClr val="494546"/>
                </a:solidFill>
                <a:latin typeface="Lato Black" panose="020F0A02020204030203" pitchFamily="34" charset="0"/>
              </a:rPr>
              <a:t>Analysis: Health and Resiliency</a:t>
            </a:r>
          </a:p>
        </p:txBody>
      </p:sp>
      <p:sp>
        <p:nvSpPr>
          <p:cNvPr id="8" name="TextBox 7">
            <a:extLst>
              <a:ext uri="{FF2B5EF4-FFF2-40B4-BE49-F238E27FC236}">
                <a16:creationId xmlns:a16="http://schemas.microsoft.com/office/drawing/2014/main" id="{6ECC3991-17E6-419E-830E-CAB06DB1CEE3}"/>
              </a:ext>
            </a:extLst>
          </p:cNvPr>
          <p:cNvSpPr txBox="1"/>
          <p:nvPr/>
        </p:nvSpPr>
        <p:spPr>
          <a:xfrm>
            <a:off x="3285154" y="1864236"/>
            <a:ext cx="2570515" cy="1200329"/>
          </a:xfrm>
          <a:prstGeom prst="rect">
            <a:avLst/>
          </a:prstGeom>
          <a:noFill/>
        </p:spPr>
        <p:txBody>
          <a:bodyPr wrap="square" rtlCol="0">
            <a:spAutoFit/>
          </a:bodyPr>
          <a:lstStyle/>
          <a:p>
            <a:r>
              <a:rPr lang="en-US" dirty="0">
                <a:latin typeface="Lato" panose="020F0502020204030203" pitchFamily="34" charset="0"/>
              </a:rPr>
              <a:t>Many of our organizations are led by volunteers </a:t>
            </a:r>
          </a:p>
        </p:txBody>
      </p:sp>
      <p:sp>
        <p:nvSpPr>
          <p:cNvPr id="14" name="TextBox 13">
            <a:extLst>
              <a:ext uri="{FF2B5EF4-FFF2-40B4-BE49-F238E27FC236}">
                <a16:creationId xmlns:a16="http://schemas.microsoft.com/office/drawing/2014/main" id="{8AD916B9-6510-46F3-899E-24F8C6A17254}"/>
              </a:ext>
            </a:extLst>
          </p:cNvPr>
          <p:cNvSpPr txBox="1"/>
          <p:nvPr/>
        </p:nvSpPr>
        <p:spPr>
          <a:xfrm>
            <a:off x="3285155" y="4191000"/>
            <a:ext cx="3725246" cy="1569660"/>
          </a:xfrm>
          <a:prstGeom prst="rect">
            <a:avLst/>
          </a:prstGeom>
          <a:noFill/>
        </p:spPr>
        <p:txBody>
          <a:bodyPr wrap="square" rtlCol="0">
            <a:spAutoFit/>
          </a:bodyPr>
          <a:lstStyle/>
          <a:p>
            <a:r>
              <a:rPr lang="en-US" dirty="0">
                <a:latin typeface="Lato" panose="020F0502020204030203" pitchFamily="34" charset="0"/>
              </a:rPr>
              <a:t>Some organizations only have one relationship linking them to the rest of the ecosystem  </a:t>
            </a:r>
          </a:p>
        </p:txBody>
      </p:sp>
      <p:pic>
        <p:nvPicPr>
          <p:cNvPr id="16" name="Graphic 15" descr="Hierarchy">
            <a:extLst>
              <a:ext uri="{FF2B5EF4-FFF2-40B4-BE49-F238E27FC236}">
                <a16:creationId xmlns:a16="http://schemas.microsoft.com/office/drawing/2014/main" id="{4E960FF9-9637-4098-A27E-ECC904A76FE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2143" y="4280916"/>
            <a:ext cx="1554480" cy="1554480"/>
          </a:xfrm>
          <a:prstGeom prst="rect">
            <a:avLst/>
          </a:prstGeom>
        </p:spPr>
      </p:pic>
      <p:pic>
        <p:nvPicPr>
          <p:cNvPr id="17" name="Graphic 16" descr="Children">
            <a:extLst>
              <a:ext uri="{FF2B5EF4-FFF2-40B4-BE49-F238E27FC236}">
                <a16:creationId xmlns:a16="http://schemas.microsoft.com/office/drawing/2014/main" id="{BB55D3E0-BE9D-4F77-9F90-8B8496AC82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6800" y="1680031"/>
            <a:ext cx="1554480" cy="1554480"/>
          </a:xfrm>
          <a:prstGeom prst="rect">
            <a:avLst/>
          </a:prstGeom>
        </p:spPr>
      </p:pic>
    </p:spTree>
    <p:extLst>
      <p:ext uri="{BB962C8B-B14F-4D97-AF65-F5344CB8AC3E}">
        <p14:creationId xmlns:p14="http://schemas.microsoft.com/office/powerpoint/2010/main" val="315437091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6000" y="3519693"/>
            <a:ext cx="4191000" cy="2804907"/>
          </a:xfrm>
          <a:prstGeom prst="rect">
            <a:avLst/>
          </a:prstGeom>
        </p:spPr>
      </p:pic>
      <p:sp>
        <p:nvSpPr>
          <p:cNvPr id="2" name="Title 1">
            <a:extLst>
              <a:ext uri="{FF2B5EF4-FFF2-40B4-BE49-F238E27FC236}">
                <a16:creationId xmlns:a16="http://schemas.microsoft.com/office/drawing/2014/main" id="{E479276A-EDCF-4C55-9EC4-6559E5F0ED3C}"/>
              </a:ext>
            </a:extLst>
          </p:cNvPr>
          <p:cNvSpPr>
            <a:spLocks noGrp="1"/>
          </p:cNvSpPr>
          <p:nvPr>
            <p:ph type="title"/>
          </p:nvPr>
        </p:nvSpPr>
        <p:spPr/>
        <p:txBody>
          <a:bodyPr/>
          <a:lstStyle/>
          <a:p>
            <a:r>
              <a:rPr lang="en-US" dirty="0">
                <a:solidFill>
                  <a:srgbClr val="494546"/>
                </a:solidFill>
                <a:latin typeface="Lato Black" panose="020F0A02020204030203" pitchFamily="34" charset="0"/>
              </a:rPr>
              <a:t>Analysis: Gaps</a:t>
            </a:r>
          </a:p>
        </p:txBody>
      </p:sp>
      <p:sp>
        <p:nvSpPr>
          <p:cNvPr id="9" name="Rectangle: Rounded Corners 8">
            <a:extLst>
              <a:ext uri="{FF2B5EF4-FFF2-40B4-BE49-F238E27FC236}">
                <a16:creationId xmlns:a16="http://schemas.microsoft.com/office/drawing/2014/main" id="{7625EC07-7DCA-452B-8194-FCA6326AB22C}"/>
              </a:ext>
            </a:extLst>
          </p:cNvPr>
          <p:cNvSpPr/>
          <p:nvPr/>
        </p:nvSpPr>
        <p:spPr>
          <a:xfrm>
            <a:off x="454025" y="1525567"/>
            <a:ext cx="8229600" cy="919401"/>
          </a:xfrm>
          <a:prstGeom prst="roundRect">
            <a:avLst/>
          </a:prstGeom>
          <a:solidFill>
            <a:schemeClr val="bg1">
              <a:lumMod val="95000"/>
            </a:schemeClr>
          </a:solidFill>
          <a:ln w="9525">
            <a:solidFill>
              <a:schemeClr val="accent5"/>
            </a:solidFill>
          </a:ln>
        </p:spPr>
        <p:txBody>
          <a:bodyPr wrap="square" anchor="ctr" anchorCtr="0">
            <a:spAutoFit/>
          </a:bodyPr>
          <a:lstStyle/>
          <a:p>
            <a:pPr>
              <a:spcBef>
                <a:spcPts val="0"/>
              </a:spcBef>
              <a:spcAft>
                <a:spcPts val="1200"/>
              </a:spcAft>
            </a:pPr>
            <a:r>
              <a:rPr lang="en-US" dirty="0">
                <a:latin typeface="Lato" panose="020F0502020204030203" pitchFamily="34" charset="0"/>
              </a:rPr>
              <a:t>No relationships with some of the organizations included in the ecosystem map</a:t>
            </a:r>
          </a:p>
        </p:txBody>
      </p:sp>
      <p:sp>
        <p:nvSpPr>
          <p:cNvPr id="10" name="Rectangle: Rounded Corners 9">
            <a:extLst>
              <a:ext uri="{FF2B5EF4-FFF2-40B4-BE49-F238E27FC236}">
                <a16:creationId xmlns:a16="http://schemas.microsoft.com/office/drawing/2014/main" id="{A08482DA-9E09-4761-9F9B-3241FB36B0A3}"/>
              </a:ext>
            </a:extLst>
          </p:cNvPr>
          <p:cNvSpPr/>
          <p:nvPr/>
        </p:nvSpPr>
        <p:spPr>
          <a:xfrm>
            <a:off x="454025" y="2868811"/>
            <a:ext cx="8229600" cy="510778"/>
          </a:xfrm>
          <a:prstGeom prst="roundRect">
            <a:avLst/>
          </a:prstGeom>
          <a:solidFill>
            <a:schemeClr val="accent2">
              <a:lumMod val="20000"/>
              <a:lumOff val="80000"/>
            </a:schemeClr>
          </a:solidFill>
          <a:ln w="9525">
            <a:solidFill>
              <a:schemeClr val="accent5"/>
            </a:solidFill>
          </a:ln>
        </p:spPr>
        <p:txBody>
          <a:bodyPr wrap="square" anchor="ctr" anchorCtr="0">
            <a:spAutoFit/>
          </a:bodyPr>
          <a:lstStyle/>
          <a:p>
            <a:pPr>
              <a:spcBef>
                <a:spcPts val="0"/>
              </a:spcBef>
              <a:spcAft>
                <a:spcPts val="1200"/>
              </a:spcAft>
            </a:pPr>
            <a:r>
              <a:rPr lang="en-US" dirty="0">
                <a:latin typeface="Lato" panose="020F0502020204030203" pitchFamily="34" charset="0"/>
              </a:rPr>
              <a:t>Organizations missing from the map entirely </a:t>
            </a:r>
          </a:p>
        </p:txBody>
      </p:sp>
    </p:spTree>
    <p:extLst>
      <p:ext uri="{BB962C8B-B14F-4D97-AF65-F5344CB8AC3E}">
        <p14:creationId xmlns:p14="http://schemas.microsoft.com/office/powerpoint/2010/main" val="59712632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494546"/>
                </a:solidFill>
                <a:latin typeface="Lato Black" panose="020F0A02020204030203" pitchFamily="34" charset="0"/>
              </a:rPr>
              <a:t>Analysis: Roles</a:t>
            </a:r>
          </a:p>
        </p:txBody>
      </p:sp>
      <p:grpSp>
        <p:nvGrpSpPr>
          <p:cNvPr id="38" name="Group 37">
            <a:extLst>
              <a:ext uri="{FF2B5EF4-FFF2-40B4-BE49-F238E27FC236}">
                <a16:creationId xmlns:a16="http://schemas.microsoft.com/office/drawing/2014/main" id="{7829CD1E-D962-4DDA-9435-7AF1EE9672B3}"/>
              </a:ext>
            </a:extLst>
          </p:cNvPr>
          <p:cNvGrpSpPr/>
          <p:nvPr/>
        </p:nvGrpSpPr>
        <p:grpSpPr>
          <a:xfrm>
            <a:off x="632996" y="3267698"/>
            <a:ext cx="4332496" cy="914400"/>
            <a:chOff x="239504" y="1999609"/>
            <a:chExt cx="4332496" cy="914400"/>
          </a:xfrm>
        </p:grpSpPr>
        <p:pic>
          <p:nvPicPr>
            <p:cNvPr id="25" name="Graphic 315" descr="Users">
              <a:extLst>
                <a:ext uri="{FF2B5EF4-FFF2-40B4-BE49-F238E27FC236}">
                  <a16:creationId xmlns:a16="http://schemas.microsoft.com/office/drawing/2014/main" id="{61791210-26F5-4B53-B17A-84FA3C9AA8E0}"/>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504" y="1999609"/>
              <a:ext cx="914400" cy="914400"/>
            </a:xfrm>
            <a:prstGeom prst="rect">
              <a:avLst/>
            </a:prstGeom>
          </p:spPr>
        </p:pic>
        <p:sp>
          <p:nvSpPr>
            <p:cNvPr id="27" name="TextBox 1">
              <a:extLst>
                <a:ext uri="{FF2B5EF4-FFF2-40B4-BE49-F238E27FC236}">
                  <a16:creationId xmlns:a16="http://schemas.microsoft.com/office/drawing/2014/main" id="{34F4DABA-5BB6-40DA-B80F-1ACD6F428939}"/>
                </a:ext>
              </a:extLst>
            </p:cNvPr>
            <p:cNvSpPr txBox="1"/>
            <p:nvPr/>
          </p:nvSpPr>
          <p:spPr>
            <a:xfrm>
              <a:off x="1329770" y="2147185"/>
              <a:ext cx="3242230" cy="30501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dirty="0">
                  <a:solidFill>
                    <a:schemeClr val="tx1"/>
                  </a:solidFill>
                  <a:latin typeface="Lato" panose="020F0502020204030203" pitchFamily="34" charset="0"/>
                </a:rPr>
                <a:t>Network Manager  </a:t>
              </a:r>
            </a:p>
          </p:txBody>
        </p:sp>
      </p:grpSp>
      <p:grpSp>
        <p:nvGrpSpPr>
          <p:cNvPr id="37" name="Group 36">
            <a:extLst>
              <a:ext uri="{FF2B5EF4-FFF2-40B4-BE49-F238E27FC236}">
                <a16:creationId xmlns:a16="http://schemas.microsoft.com/office/drawing/2014/main" id="{C934FCCD-D613-4C8F-8528-967FEA09B58D}"/>
              </a:ext>
            </a:extLst>
          </p:cNvPr>
          <p:cNvGrpSpPr/>
          <p:nvPr/>
        </p:nvGrpSpPr>
        <p:grpSpPr>
          <a:xfrm>
            <a:off x="632996" y="1524000"/>
            <a:ext cx="4243804" cy="1066800"/>
            <a:chOff x="239504" y="1165860"/>
            <a:chExt cx="3646750" cy="914400"/>
          </a:xfrm>
        </p:grpSpPr>
        <p:pic>
          <p:nvPicPr>
            <p:cNvPr id="26" name="Graphic 324" descr="Meeting">
              <a:extLst>
                <a:ext uri="{FF2B5EF4-FFF2-40B4-BE49-F238E27FC236}">
                  <a16:creationId xmlns:a16="http://schemas.microsoft.com/office/drawing/2014/main" id="{FFEB6D11-ADBC-4BCC-A9BE-32FE43B5EEB4}"/>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9504" y="1165860"/>
              <a:ext cx="914400" cy="914400"/>
            </a:xfrm>
            <a:prstGeom prst="rect">
              <a:avLst/>
            </a:prstGeom>
          </p:spPr>
        </p:pic>
        <p:sp>
          <p:nvSpPr>
            <p:cNvPr id="28" name="TextBox 1">
              <a:extLst>
                <a:ext uri="{FF2B5EF4-FFF2-40B4-BE49-F238E27FC236}">
                  <a16:creationId xmlns:a16="http://schemas.microsoft.com/office/drawing/2014/main" id="{FCA2F772-C781-4CA2-A6FC-A01CDCC79849}"/>
                </a:ext>
              </a:extLst>
            </p:cNvPr>
            <p:cNvSpPr txBox="1"/>
            <p:nvPr/>
          </p:nvSpPr>
          <p:spPr>
            <a:xfrm>
              <a:off x="1321904" y="1396041"/>
              <a:ext cx="256435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dirty="0">
                  <a:latin typeface="Lato" panose="020F0502020204030203" pitchFamily="34" charset="0"/>
                </a:rPr>
                <a:t>Convener/Organizer  </a:t>
              </a:r>
            </a:p>
          </p:txBody>
        </p:sp>
      </p:grpSp>
      <p:grpSp>
        <p:nvGrpSpPr>
          <p:cNvPr id="41" name="Group 40">
            <a:extLst>
              <a:ext uri="{FF2B5EF4-FFF2-40B4-BE49-F238E27FC236}">
                <a16:creationId xmlns:a16="http://schemas.microsoft.com/office/drawing/2014/main" id="{17345EAE-67BF-4E0C-BECC-F3BB84758722}"/>
              </a:ext>
            </a:extLst>
          </p:cNvPr>
          <p:cNvGrpSpPr/>
          <p:nvPr/>
        </p:nvGrpSpPr>
        <p:grpSpPr>
          <a:xfrm>
            <a:off x="5367223" y="3267698"/>
            <a:ext cx="3505409" cy="914400"/>
            <a:chOff x="239504" y="3667107"/>
            <a:chExt cx="3505409" cy="914400"/>
          </a:xfrm>
        </p:grpSpPr>
        <p:pic>
          <p:nvPicPr>
            <p:cNvPr id="22" name="Graphic 14" descr="Megaphone">
              <a:extLst>
                <a:ext uri="{FF2B5EF4-FFF2-40B4-BE49-F238E27FC236}">
                  <a16:creationId xmlns:a16="http://schemas.microsoft.com/office/drawing/2014/main" id="{E7C6A637-3840-448E-AB64-D2CB6C7D8257}"/>
                </a:ext>
              </a:extLst>
            </p:cNvPr>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9504" y="3667107"/>
              <a:ext cx="914400" cy="914400"/>
            </a:xfrm>
            <a:prstGeom prst="rect">
              <a:avLst/>
            </a:prstGeom>
          </p:spPr>
        </p:pic>
        <p:sp>
          <p:nvSpPr>
            <p:cNvPr id="29" name="TextBox 1">
              <a:extLst>
                <a:ext uri="{FF2B5EF4-FFF2-40B4-BE49-F238E27FC236}">
                  <a16:creationId xmlns:a16="http://schemas.microsoft.com/office/drawing/2014/main" id="{B6EA9F91-DCD0-4BC3-A779-8B7166318B47}"/>
                </a:ext>
              </a:extLst>
            </p:cNvPr>
            <p:cNvSpPr txBox="1"/>
            <p:nvPr/>
          </p:nvSpPr>
          <p:spPr>
            <a:xfrm>
              <a:off x="1329770" y="3861561"/>
              <a:ext cx="2415143"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dirty="0">
                  <a:solidFill>
                    <a:schemeClr val="tx1"/>
                  </a:solidFill>
                  <a:latin typeface="Lato" panose="020F0502020204030203" pitchFamily="34" charset="0"/>
                </a:rPr>
                <a:t>Cheerleader </a:t>
              </a:r>
            </a:p>
          </p:txBody>
        </p:sp>
      </p:grpSp>
      <p:grpSp>
        <p:nvGrpSpPr>
          <p:cNvPr id="40" name="Group 39">
            <a:extLst>
              <a:ext uri="{FF2B5EF4-FFF2-40B4-BE49-F238E27FC236}">
                <a16:creationId xmlns:a16="http://schemas.microsoft.com/office/drawing/2014/main" id="{1BAAEA7A-0621-401E-AB69-F9EFB38732AE}"/>
              </a:ext>
            </a:extLst>
          </p:cNvPr>
          <p:cNvGrpSpPr/>
          <p:nvPr/>
        </p:nvGrpSpPr>
        <p:grpSpPr>
          <a:xfrm>
            <a:off x="5367223" y="1595949"/>
            <a:ext cx="2921726" cy="914400"/>
            <a:chOff x="239504" y="2833358"/>
            <a:chExt cx="2921726" cy="914400"/>
          </a:xfrm>
        </p:grpSpPr>
        <p:pic>
          <p:nvPicPr>
            <p:cNvPr id="23" name="Graphic 322" descr="Plant">
              <a:extLst>
                <a:ext uri="{FF2B5EF4-FFF2-40B4-BE49-F238E27FC236}">
                  <a16:creationId xmlns:a16="http://schemas.microsoft.com/office/drawing/2014/main" id="{04557A07-80CA-44C6-BB4D-5B66DABDDEEF}"/>
                </a:ext>
              </a:extLst>
            </p:cNvPr>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9504" y="2833358"/>
              <a:ext cx="914400" cy="914400"/>
            </a:xfrm>
            <a:prstGeom prst="rect">
              <a:avLst/>
            </a:prstGeom>
          </p:spPr>
        </p:pic>
        <p:sp>
          <p:nvSpPr>
            <p:cNvPr id="30" name="TextBox 1">
              <a:extLst>
                <a:ext uri="{FF2B5EF4-FFF2-40B4-BE49-F238E27FC236}">
                  <a16:creationId xmlns:a16="http://schemas.microsoft.com/office/drawing/2014/main" id="{B6EA9F91-DCD0-4BC3-A779-8B7166318B47}"/>
                </a:ext>
              </a:extLst>
            </p:cNvPr>
            <p:cNvSpPr txBox="1"/>
            <p:nvPr/>
          </p:nvSpPr>
          <p:spPr>
            <a:xfrm>
              <a:off x="1329770" y="2983637"/>
              <a:ext cx="183146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dirty="0">
                  <a:solidFill>
                    <a:schemeClr val="tx1"/>
                  </a:solidFill>
                  <a:latin typeface="Lato" panose="020F0502020204030203" pitchFamily="34" charset="0"/>
                </a:rPr>
                <a:t>Funder  </a:t>
              </a:r>
            </a:p>
          </p:txBody>
        </p:sp>
      </p:grpSp>
      <p:sp>
        <p:nvSpPr>
          <p:cNvPr id="31" name="TextBox 1">
            <a:extLst>
              <a:ext uri="{FF2B5EF4-FFF2-40B4-BE49-F238E27FC236}">
                <a16:creationId xmlns:a16="http://schemas.microsoft.com/office/drawing/2014/main" id="{3944666F-B01B-4693-AC61-B81C379132DE}"/>
              </a:ext>
            </a:extLst>
          </p:cNvPr>
          <p:cNvSpPr txBox="1"/>
          <p:nvPr/>
        </p:nvSpPr>
        <p:spPr>
          <a:xfrm>
            <a:off x="1723262" y="5008945"/>
            <a:ext cx="2772538"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dirty="0">
                <a:latin typeface="Lato" panose="020F0502020204030203" pitchFamily="34" charset="0"/>
              </a:rPr>
              <a:t>Bridge-Builder  </a:t>
            </a:r>
          </a:p>
        </p:txBody>
      </p:sp>
      <p:grpSp>
        <p:nvGrpSpPr>
          <p:cNvPr id="43" name="Group 42">
            <a:extLst>
              <a:ext uri="{FF2B5EF4-FFF2-40B4-BE49-F238E27FC236}">
                <a16:creationId xmlns:a16="http://schemas.microsoft.com/office/drawing/2014/main" id="{5F9B9C8A-5370-4BB9-A7C2-0AA94E5B5FFB}"/>
              </a:ext>
            </a:extLst>
          </p:cNvPr>
          <p:cNvGrpSpPr/>
          <p:nvPr/>
        </p:nvGrpSpPr>
        <p:grpSpPr>
          <a:xfrm>
            <a:off x="5367223" y="4742245"/>
            <a:ext cx="3711873" cy="914400"/>
            <a:chOff x="239504" y="5334604"/>
            <a:chExt cx="3711873" cy="914400"/>
          </a:xfrm>
        </p:grpSpPr>
        <p:sp>
          <p:nvSpPr>
            <p:cNvPr id="32" name="TextBox 1">
              <a:extLst>
                <a:ext uri="{FF2B5EF4-FFF2-40B4-BE49-F238E27FC236}">
                  <a16:creationId xmlns:a16="http://schemas.microsoft.com/office/drawing/2014/main" id="{1208025B-9B08-4055-BBEC-2DEB6FEF073F}"/>
                </a:ext>
              </a:extLst>
            </p:cNvPr>
            <p:cNvSpPr txBox="1"/>
            <p:nvPr/>
          </p:nvSpPr>
          <p:spPr>
            <a:xfrm>
              <a:off x="1329770" y="5469159"/>
              <a:ext cx="2621607"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dirty="0">
                  <a:latin typeface="Lato" panose="020F0502020204030203" pitchFamily="34" charset="0"/>
                </a:rPr>
                <a:t>Infrastructure Provider </a:t>
              </a:r>
            </a:p>
          </p:txBody>
        </p:sp>
        <p:pic>
          <p:nvPicPr>
            <p:cNvPr id="36" name="Graphic 35" descr="Gears">
              <a:extLst>
                <a:ext uri="{FF2B5EF4-FFF2-40B4-BE49-F238E27FC236}">
                  <a16:creationId xmlns:a16="http://schemas.microsoft.com/office/drawing/2014/main" id="{20A14D9A-EA2E-4A17-AEDA-31424451B71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9504" y="5334604"/>
              <a:ext cx="914400" cy="914400"/>
            </a:xfrm>
            <a:prstGeom prst="rect">
              <a:avLst/>
            </a:prstGeom>
          </p:spPr>
        </p:pic>
      </p:grpSp>
      <p:pic>
        <p:nvPicPr>
          <p:cNvPr id="4" name="Graphic 3" descr="Tools">
            <a:extLst>
              <a:ext uri="{FF2B5EF4-FFF2-40B4-BE49-F238E27FC236}">
                <a16:creationId xmlns:a16="http://schemas.microsoft.com/office/drawing/2014/main" id="{7A8F992B-CE15-4F34-B1EB-D222AC92B27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2996" y="4876800"/>
            <a:ext cx="914400" cy="914400"/>
          </a:xfrm>
          <a:prstGeom prst="rect">
            <a:avLst/>
          </a:prstGeom>
        </p:spPr>
      </p:pic>
    </p:spTree>
    <p:extLst>
      <p:ext uri="{BB962C8B-B14F-4D97-AF65-F5344CB8AC3E}">
        <p14:creationId xmlns:p14="http://schemas.microsoft.com/office/powerpoint/2010/main" val="337093737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29653-87B5-4078-9725-AB73D609EADF}"/>
              </a:ext>
            </a:extLst>
          </p:cNvPr>
          <p:cNvSpPr>
            <a:spLocks noGrp="1"/>
          </p:cNvSpPr>
          <p:nvPr>
            <p:ph type="title"/>
          </p:nvPr>
        </p:nvSpPr>
        <p:spPr>
          <a:xfrm>
            <a:off x="457200" y="533400"/>
            <a:ext cx="8686800" cy="568325"/>
          </a:xfrm>
        </p:spPr>
        <p:txBody>
          <a:bodyPr/>
          <a:lstStyle/>
          <a:p>
            <a:r>
              <a:rPr lang="en-US" dirty="0">
                <a:solidFill>
                  <a:srgbClr val="494546"/>
                </a:solidFill>
                <a:latin typeface="Lato Black" panose="020F0A02020204030203" pitchFamily="34" charset="0"/>
              </a:rPr>
              <a:t>How the Process Helped Our Organization  </a:t>
            </a:r>
          </a:p>
        </p:txBody>
      </p:sp>
      <p:sp>
        <p:nvSpPr>
          <p:cNvPr id="7" name="Rectangle: Rounded Corners 6">
            <a:extLst>
              <a:ext uri="{FF2B5EF4-FFF2-40B4-BE49-F238E27FC236}">
                <a16:creationId xmlns:a16="http://schemas.microsoft.com/office/drawing/2014/main" id="{91A9D32F-5232-4161-890D-2103122CBEC6}"/>
              </a:ext>
            </a:extLst>
          </p:cNvPr>
          <p:cNvSpPr/>
          <p:nvPr/>
        </p:nvSpPr>
        <p:spPr>
          <a:xfrm>
            <a:off x="457200" y="1905000"/>
            <a:ext cx="8229600" cy="919401"/>
          </a:xfrm>
          <a:prstGeom prst="roundRect">
            <a:avLst/>
          </a:prstGeom>
          <a:solidFill>
            <a:schemeClr val="accent5">
              <a:lumMod val="20000"/>
              <a:lumOff val="80000"/>
            </a:schemeClr>
          </a:solidFill>
          <a:ln w="22225">
            <a:solidFill>
              <a:schemeClr val="accent5"/>
            </a:solidFill>
          </a:ln>
        </p:spPr>
        <p:txBody>
          <a:bodyPr wrap="square" anchor="ctr" anchorCtr="0">
            <a:spAutoFit/>
          </a:bodyPr>
          <a:lstStyle/>
          <a:p>
            <a:pPr>
              <a:buClr>
                <a:srgbClr val="1696D2"/>
              </a:buClr>
            </a:pPr>
            <a:r>
              <a:rPr lang="en-US" dirty="0">
                <a:latin typeface="Lato" panose="020F0502020204030203" pitchFamily="34" charset="0"/>
              </a:rPr>
              <a:t>Communicated our value beyond formal programs and activities </a:t>
            </a:r>
          </a:p>
        </p:txBody>
      </p:sp>
      <p:sp>
        <p:nvSpPr>
          <p:cNvPr id="10" name="Rectangle: Rounded Corners 9">
            <a:extLst>
              <a:ext uri="{FF2B5EF4-FFF2-40B4-BE49-F238E27FC236}">
                <a16:creationId xmlns:a16="http://schemas.microsoft.com/office/drawing/2014/main" id="{8B63C5E3-E967-44F0-865C-3E63622135D7}"/>
              </a:ext>
            </a:extLst>
          </p:cNvPr>
          <p:cNvSpPr/>
          <p:nvPr/>
        </p:nvSpPr>
        <p:spPr>
          <a:xfrm>
            <a:off x="457200" y="3416162"/>
            <a:ext cx="8229600" cy="1995249"/>
          </a:xfrm>
          <a:prstGeom prst="roundRect">
            <a:avLst>
              <a:gd name="adj" fmla="val 5802"/>
            </a:avLst>
          </a:prstGeom>
          <a:solidFill>
            <a:srgbClr val="ECF4F8"/>
          </a:solidFill>
          <a:ln w="22225">
            <a:solidFill>
              <a:schemeClr val="accent5"/>
            </a:solidFill>
          </a:ln>
        </p:spPr>
        <p:txBody>
          <a:bodyPr wrap="square" anchor="ctr" anchorCtr="0">
            <a:spAutoFit/>
          </a:bodyPr>
          <a:lstStyle/>
          <a:p>
            <a:pPr>
              <a:buClr>
                <a:srgbClr val="1696D2"/>
              </a:buClr>
            </a:pPr>
            <a:r>
              <a:rPr lang="en-US" dirty="0">
                <a:latin typeface="Lato" panose="020F0502020204030203" pitchFamily="34" charset="0"/>
              </a:rPr>
              <a:t>Presented us with an opportunity for introspection e.g. our role:</a:t>
            </a:r>
          </a:p>
          <a:p>
            <a:pPr marL="342900" indent="-342900">
              <a:buClr>
                <a:srgbClr val="1696D2"/>
              </a:buClr>
              <a:buFont typeface="Wingdings" panose="05000000000000000000" pitchFamily="2" charset="2"/>
              <a:buChar char="§"/>
            </a:pPr>
            <a:r>
              <a:rPr lang="en-US" dirty="0">
                <a:latin typeface="Lato" panose="020F0502020204030203" pitchFamily="34" charset="0"/>
              </a:rPr>
              <a:t>Should we be doing something if others can’t do it? </a:t>
            </a:r>
          </a:p>
          <a:p>
            <a:pPr marL="342900" indent="-342900">
              <a:buClr>
                <a:srgbClr val="1696D2"/>
              </a:buClr>
              <a:buFont typeface="Wingdings" panose="05000000000000000000" pitchFamily="2" charset="2"/>
              <a:buChar char="§"/>
            </a:pPr>
            <a:r>
              <a:rPr lang="en-US" dirty="0">
                <a:latin typeface="Lato" panose="020F0502020204030203" pitchFamily="34" charset="0"/>
              </a:rPr>
              <a:t>Who should fill the gaps in the ecosystem?   </a:t>
            </a:r>
          </a:p>
          <a:p>
            <a:pPr>
              <a:buClr>
                <a:srgbClr val="1696D2"/>
              </a:buClr>
            </a:pPr>
            <a:endParaRPr lang="en-US" dirty="0">
              <a:latin typeface="Lato" panose="020F0502020204030203" pitchFamily="34" charset="0"/>
            </a:endParaRPr>
          </a:p>
        </p:txBody>
      </p:sp>
    </p:spTree>
    <p:extLst>
      <p:ext uri="{BB962C8B-B14F-4D97-AF65-F5344CB8AC3E}">
        <p14:creationId xmlns:p14="http://schemas.microsoft.com/office/powerpoint/2010/main" val="253800757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Civic Switchboard Project - Resources</a:t>
            </a:r>
          </a:p>
        </p:txBody>
      </p:sp>
      <p:sp>
        <p:nvSpPr>
          <p:cNvPr id="3" name="Content Placeholder 2"/>
          <p:cNvSpPr>
            <a:spLocks noGrp="1"/>
          </p:cNvSpPr>
          <p:nvPr>
            <p:ph idx="1"/>
          </p:nvPr>
        </p:nvSpPr>
        <p:spPr>
          <a:xfrm>
            <a:off x="457200" y="1292225"/>
            <a:ext cx="7910512" cy="4273550"/>
          </a:xfrm>
        </p:spPr>
        <p:txBody>
          <a:bodyPr/>
          <a:lstStyle/>
          <a:p>
            <a:pPr marL="0" indent="0"/>
            <a:r>
              <a:rPr lang="en-US" dirty="0"/>
              <a:t>Civic Switchboard is an Institute of Museum and Library Services supported effort that aims to develop the capacity of academic and public libraries in civic data ecosystems. </a:t>
            </a:r>
          </a:p>
          <a:p>
            <a:pPr>
              <a:buFont typeface="Arial"/>
              <a:buChar char="•"/>
            </a:pPr>
            <a:endParaRPr lang="en-US" dirty="0"/>
          </a:p>
          <a:p>
            <a:pPr>
              <a:buFont typeface="Arial"/>
              <a:buChar char="•"/>
            </a:pPr>
            <a:endParaRPr lang="en-US" dirty="0"/>
          </a:p>
          <a:p>
            <a:pPr>
              <a:buFont typeface="Arial"/>
              <a:buChar char="•"/>
            </a:pPr>
            <a:endParaRPr lang="en-US" dirty="0"/>
          </a:p>
          <a:p>
            <a:pPr>
              <a:buFont typeface="Arial"/>
              <a:buChar char="•"/>
            </a:pPr>
            <a:endParaRPr lang="en-US" dirty="0"/>
          </a:p>
          <a:p>
            <a:pPr>
              <a:buFont typeface="Arial"/>
              <a:buChar char="•"/>
            </a:pPr>
            <a:endParaRPr lang="en-US" dirty="0"/>
          </a:p>
          <a:p>
            <a:pPr>
              <a:buFont typeface="Arial"/>
              <a:buChar char="•"/>
            </a:pPr>
            <a:endParaRPr lang="en-US" dirty="0"/>
          </a:p>
          <a:p>
            <a:pPr>
              <a:buFont typeface="Arial"/>
              <a:buChar char="•"/>
            </a:pPr>
            <a:endParaRPr lang="en-US" dirty="0"/>
          </a:p>
          <a:p>
            <a:endParaRPr lang="en-US" dirty="0"/>
          </a:p>
          <a:p>
            <a:endParaRPr lang="en-US" dirty="0"/>
          </a:p>
        </p:txBody>
      </p:sp>
      <p:sp>
        <p:nvSpPr>
          <p:cNvPr id="5" name="Rectangle: Rounded Corners 4">
            <a:extLst>
              <a:ext uri="{FF2B5EF4-FFF2-40B4-BE49-F238E27FC236}">
                <a16:creationId xmlns:a16="http://schemas.microsoft.com/office/drawing/2014/main" id="{E5364858-4FE9-4C7E-8284-EE5137660073}"/>
              </a:ext>
            </a:extLst>
          </p:cNvPr>
          <p:cNvSpPr/>
          <p:nvPr/>
        </p:nvSpPr>
        <p:spPr>
          <a:xfrm>
            <a:off x="457200" y="2514600"/>
            <a:ext cx="7910512" cy="56832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latin typeface="Lato" panose="020F0502020204030203" pitchFamily="34" charset="0"/>
                <a:hlinkClick r:id="rId3"/>
              </a:rPr>
              <a:t>Introduction to Civic Data Ecosystems (Blog)</a:t>
            </a:r>
            <a:endParaRPr lang="en-US" sz="1800" dirty="0">
              <a:latin typeface="Lato" panose="020F0502020204030203" pitchFamily="34" charset="0"/>
            </a:endParaRPr>
          </a:p>
        </p:txBody>
      </p:sp>
      <p:sp>
        <p:nvSpPr>
          <p:cNvPr id="6" name="Rectangle: Rounded Corners 5">
            <a:extLst>
              <a:ext uri="{FF2B5EF4-FFF2-40B4-BE49-F238E27FC236}">
                <a16:creationId xmlns:a16="http://schemas.microsoft.com/office/drawing/2014/main" id="{9BD7FA2B-8EED-4B47-B263-6953CE7B6512}"/>
              </a:ext>
            </a:extLst>
          </p:cNvPr>
          <p:cNvSpPr/>
          <p:nvPr/>
        </p:nvSpPr>
        <p:spPr>
          <a:xfrm>
            <a:off x="457200" y="3429000"/>
            <a:ext cx="7910512" cy="56832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latin typeface="Lato" panose="020F0502020204030203" pitchFamily="34" charset="0"/>
                <a:hlinkClick r:id="rId4"/>
              </a:rPr>
              <a:t>Guide to Mapping Your Ecosystem</a:t>
            </a:r>
            <a:endParaRPr lang="en-US" sz="1800" dirty="0">
              <a:latin typeface="Lato" panose="020F0502020204030203" pitchFamily="34" charset="0"/>
            </a:endParaRPr>
          </a:p>
        </p:txBody>
      </p:sp>
      <p:sp>
        <p:nvSpPr>
          <p:cNvPr id="7" name="Rectangle: Rounded Corners 6">
            <a:extLst>
              <a:ext uri="{FF2B5EF4-FFF2-40B4-BE49-F238E27FC236}">
                <a16:creationId xmlns:a16="http://schemas.microsoft.com/office/drawing/2014/main" id="{6488E56F-06F7-4F1B-9122-B6280CAAE59D}"/>
              </a:ext>
            </a:extLst>
          </p:cNvPr>
          <p:cNvSpPr/>
          <p:nvPr/>
        </p:nvSpPr>
        <p:spPr>
          <a:xfrm>
            <a:off x="457200" y="4343400"/>
            <a:ext cx="7910512" cy="56832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latin typeface="Lato" panose="020F0502020204030203" pitchFamily="34" charset="0"/>
                <a:hlinkClick r:id="rId5"/>
              </a:rPr>
              <a:t>Guide to Measuring the Health and Capacity of Your Ecosystem</a:t>
            </a:r>
            <a:endParaRPr lang="en-US" sz="1800" dirty="0">
              <a:latin typeface="Lato" panose="020F0502020204030203" pitchFamily="34" charset="0"/>
            </a:endParaRPr>
          </a:p>
        </p:txBody>
      </p:sp>
      <p:sp>
        <p:nvSpPr>
          <p:cNvPr id="8" name="Rectangle: Rounded Corners 7">
            <a:extLst>
              <a:ext uri="{FF2B5EF4-FFF2-40B4-BE49-F238E27FC236}">
                <a16:creationId xmlns:a16="http://schemas.microsoft.com/office/drawing/2014/main" id="{CD7F984B-6077-4EF9-8B7D-645F4C6B17BC}"/>
              </a:ext>
            </a:extLst>
          </p:cNvPr>
          <p:cNvSpPr/>
          <p:nvPr/>
        </p:nvSpPr>
        <p:spPr>
          <a:xfrm>
            <a:off x="457200" y="5257800"/>
            <a:ext cx="7910512" cy="56832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latin typeface="Lato" panose="020F0502020204030203" pitchFamily="34" charset="0"/>
                <a:hlinkClick r:id="rId6"/>
              </a:rPr>
              <a:t>Call for Proposals - $3,000-$9,000 awards available!</a:t>
            </a:r>
            <a:endParaRPr lang="en-US" sz="1800" dirty="0">
              <a:latin typeface="Lato" panose="020F0502020204030203" pitchFamily="34" charset="0"/>
            </a:endParaRPr>
          </a:p>
        </p:txBody>
      </p:sp>
    </p:spTree>
    <p:extLst>
      <p:ext uri="{BB962C8B-B14F-4D97-AF65-F5344CB8AC3E}">
        <p14:creationId xmlns:p14="http://schemas.microsoft.com/office/powerpoint/2010/main" val="82349338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F9C0F4-E920-4370-B65C-1970D53FB262}"/>
              </a:ext>
            </a:extLst>
          </p:cNvPr>
          <p:cNvSpPr/>
          <p:nvPr/>
        </p:nvSpPr>
        <p:spPr>
          <a:xfrm>
            <a:off x="0" y="2819400"/>
            <a:ext cx="9144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494546"/>
                </a:solidFill>
                <a:latin typeface="Lato Black" panose="020F0A02020204030203" pitchFamily="34" charset="0"/>
              </a:rPr>
              <a:t>Poll</a:t>
            </a:r>
          </a:p>
        </p:txBody>
      </p:sp>
    </p:spTree>
    <p:extLst>
      <p:ext uri="{BB962C8B-B14F-4D97-AF65-F5344CB8AC3E}">
        <p14:creationId xmlns:p14="http://schemas.microsoft.com/office/powerpoint/2010/main" val="156831459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894459-428D-4FDB-8646-315B5ED38B89}"/>
              </a:ext>
            </a:extLst>
          </p:cNvPr>
          <p:cNvSpPr txBox="1"/>
          <p:nvPr/>
        </p:nvSpPr>
        <p:spPr>
          <a:xfrm>
            <a:off x="2971800" y="3013501"/>
            <a:ext cx="3429000"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Questions?</a:t>
            </a:r>
            <a:endParaRPr lang="en-US" dirty="0"/>
          </a:p>
        </p:txBody>
      </p:sp>
    </p:spTree>
    <p:extLst>
      <p:ext uri="{BB962C8B-B14F-4D97-AF65-F5344CB8AC3E}">
        <p14:creationId xmlns:p14="http://schemas.microsoft.com/office/powerpoint/2010/main" val="204551143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8BD35-3EBA-4507-AC19-BEF51E4D2F40}"/>
              </a:ext>
            </a:extLst>
          </p:cNvPr>
          <p:cNvSpPr>
            <a:spLocks noGrp="1"/>
          </p:cNvSpPr>
          <p:nvPr>
            <p:ph type="title"/>
          </p:nvPr>
        </p:nvSpPr>
        <p:spPr>
          <a:xfrm>
            <a:off x="76200" y="533400"/>
            <a:ext cx="9268691" cy="568325"/>
          </a:xfrm>
        </p:spPr>
        <p:txBody>
          <a:bodyPr lIns="457200" bIns="530352"/>
          <a:lstStyle/>
          <a:p>
            <a:r>
              <a:rPr lang="en-US" dirty="0">
                <a:latin typeface="Lato Black" panose="020F0A02020204030203" pitchFamily="34" charset="0"/>
              </a:rPr>
              <a:t>Community Progress Makers Technical Assistance</a:t>
            </a:r>
          </a:p>
        </p:txBody>
      </p:sp>
      <p:sp>
        <p:nvSpPr>
          <p:cNvPr id="5" name="TextBox 4">
            <a:extLst>
              <a:ext uri="{FF2B5EF4-FFF2-40B4-BE49-F238E27FC236}">
                <a16:creationId xmlns:a16="http://schemas.microsoft.com/office/drawing/2014/main" id="{AB72AEFE-86D8-43C7-9C4C-A220BCC7782A}"/>
              </a:ext>
            </a:extLst>
          </p:cNvPr>
          <p:cNvSpPr txBox="1"/>
          <p:nvPr/>
        </p:nvSpPr>
        <p:spPr>
          <a:xfrm>
            <a:off x="533400" y="1766966"/>
            <a:ext cx="7910512" cy="1785104"/>
          </a:xfrm>
          <a:prstGeom prst="rect">
            <a:avLst/>
          </a:prstGeom>
          <a:noFill/>
        </p:spPr>
        <p:txBody>
          <a:bodyPr wrap="square" rtlCol="0">
            <a:spAutoFit/>
          </a:bodyPr>
          <a:lstStyle/>
          <a:p>
            <a:pPr marL="342900" indent="-342900" algn="just">
              <a:buFont typeface="Arial" panose="020B0604020202020204" pitchFamily="34" charset="0"/>
              <a:buChar char="•"/>
            </a:pPr>
            <a:r>
              <a:rPr lang="en-US" sz="2200" dirty="0">
                <a:latin typeface="Lato Regular" panose="020F0502020204030203" pitchFamily="34" charset="0"/>
              </a:rPr>
              <a:t>All Technical Assistance requests should be submitted using the new </a:t>
            </a:r>
            <a:r>
              <a:rPr lang="en-US" sz="2200" dirty="0">
                <a:latin typeface="Lato Regular" panose="020F0502020204030203" pitchFamily="34" charset="0"/>
                <a:hlinkClick r:id="rId3"/>
              </a:rPr>
              <a:t>TA request form </a:t>
            </a:r>
            <a:endParaRPr lang="en-US" sz="2200" dirty="0">
              <a:latin typeface="Lato Regular" panose="020F0502020204030203" pitchFamily="34" charset="0"/>
            </a:endParaRPr>
          </a:p>
          <a:p>
            <a:pPr algn="just"/>
            <a:endParaRPr lang="en-US" sz="2200" dirty="0">
              <a:latin typeface="Lato Regular" panose="020F0502020204030203" pitchFamily="34" charset="0"/>
            </a:endParaRPr>
          </a:p>
          <a:p>
            <a:pPr marL="342900" indent="-342900" algn="just">
              <a:buFont typeface="Arial" panose="020B0604020202020204" pitchFamily="34" charset="0"/>
              <a:buChar char="•"/>
            </a:pPr>
            <a:r>
              <a:rPr lang="en-US" sz="2200" dirty="0">
                <a:latin typeface="Lato Regular" panose="020F0502020204030203" pitchFamily="34" charset="0"/>
              </a:rPr>
              <a:t>Following your request, a scheduler will contact you to gather information and book an appointment</a:t>
            </a:r>
          </a:p>
        </p:txBody>
      </p:sp>
      <p:grpSp>
        <p:nvGrpSpPr>
          <p:cNvPr id="6" name="Group 5"/>
          <p:cNvGrpSpPr/>
          <p:nvPr/>
        </p:nvGrpSpPr>
        <p:grpSpPr>
          <a:xfrm>
            <a:off x="1067472" y="3810000"/>
            <a:ext cx="7009056" cy="1600200"/>
            <a:chOff x="687144" y="2495550"/>
            <a:chExt cx="7085256" cy="1562100"/>
          </a:xfrm>
        </p:grpSpPr>
        <p:sp>
          <p:nvSpPr>
            <p:cNvPr id="7" name="Rounded Rectangle 6"/>
            <p:cNvSpPr/>
            <p:nvPr/>
          </p:nvSpPr>
          <p:spPr>
            <a:xfrm>
              <a:off x="1981200" y="2895599"/>
              <a:ext cx="5791200" cy="7620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latin typeface="Lato" panose="020F0502020204030203" pitchFamily="34" charset="0"/>
                  <a:hlinkClick r:id="rId4"/>
                </a:rPr>
                <a:t>CPMTechnicalAssistance@urban.org</a:t>
              </a:r>
              <a:r>
                <a:rPr lang="en-US" u="sng" dirty="0"/>
                <a:t> </a:t>
              </a:r>
              <a:endParaRPr lang="en-US" dirty="0"/>
            </a:p>
          </p:txBody>
        </p:sp>
        <p:sp>
          <p:nvSpPr>
            <p:cNvPr id="8" name="Oval 7"/>
            <p:cNvSpPr/>
            <p:nvPr/>
          </p:nvSpPr>
          <p:spPr>
            <a:xfrm>
              <a:off x="687144" y="2495550"/>
              <a:ext cx="1600200" cy="1562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Graphic 32" descr="List">
            <a:extLst>
              <a:ext uri="{FF2B5EF4-FFF2-40B4-BE49-F238E27FC236}">
                <a16:creationId xmlns:a16="http://schemas.microsoft.com/office/drawing/2014/main" id="{8152495A-F28D-4E9C-9578-FFC4B3E28B4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18887" y="3970019"/>
            <a:ext cx="1280160" cy="1280160"/>
          </a:xfrm>
          <a:prstGeom prst="rect">
            <a:avLst/>
          </a:prstGeom>
        </p:spPr>
      </p:pic>
    </p:spTree>
    <p:extLst>
      <p:ext uri="{BB962C8B-B14F-4D97-AF65-F5344CB8AC3E}">
        <p14:creationId xmlns:p14="http://schemas.microsoft.com/office/powerpoint/2010/main" val="121506395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F9C0F4-E920-4370-B65C-1970D53FB262}"/>
              </a:ext>
            </a:extLst>
          </p:cNvPr>
          <p:cNvSpPr/>
          <p:nvPr/>
        </p:nvSpPr>
        <p:spPr>
          <a:xfrm>
            <a:off x="0" y="2819400"/>
            <a:ext cx="9144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494546"/>
                </a:solidFill>
                <a:latin typeface="Lato Black" panose="020F0A02020204030203" pitchFamily="34" charset="0"/>
              </a:rPr>
              <a:t>Thank You!</a:t>
            </a:r>
          </a:p>
        </p:txBody>
      </p:sp>
    </p:spTree>
    <p:extLst>
      <p:ext uri="{BB962C8B-B14F-4D97-AF65-F5344CB8AC3E}">
        <p14:creationId xmlns:p14="http://schemas.microsoft.com/office/powerpoint/2010/main" val="76080627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095FBA-9E36-4CCD-8309-03E966E75DAE}"/>
              </a:ext>
            </a:extLst>
          </p:cNvPr>
          <p:cNvSpPr>
            <a:spLocks noGrp="1"/>
          </p:cNvSpPr>
          <p:nvPr>
            <p:ph type="title"/>
          </p:nvPr>
        </p:nvSpPr>
        <p:spPr>
          <a:xfrm>
            <a:off x="457200" y="574675"/>
            <a:ext cx="8226425" cy="568325"/>
          </a:xfrm>
        </p:spPr>
        <p:txBody>
          <a:bodyPr/>
          <a:lstStyle/>
          <a:p>
            <a:r>
              <a:rPr lang="en-US" dirty="0">
                <a:solidFill>
                  <a:srgbClr val="494546"/>
                </a:solidFill>
                <a:latin typeface="Lato Black" panose="020F0A02020204030203" pitchFamily="34" charset="0"/>
              </a:rPr>
              <a:t>Agenda</a:t>
            </a:r>
          </a:p>
        </p:txBody>
      </p:sp>
      <p:grpSp>
        <p:nvGrpSpPr>
          <p:cNvPr id="13" name="Group 12">
            <a:extLst>
              <a:ext uri="{FF2B5EF4-FFF2-40B4-BE49-F238E27FC236}">
                <a16:creationId xmlns:a16="http://schemas.microsoft.com/office/drawing/2014/main" id="{99F69382-72D7-4CB4-B853-5426FF0C8B4A}"/>
              </a:ext>
            </a:extLst>
          </p:cNvPr>
          <p:cNvGrpSpPr/>
          <p:nvPr/>
        </p:nvGrpSpPr>
        <p:grpSpPr>
          <a:xfrm>
            <a:off x="611188" y="1828800"/>
            <a:ext cx="7921625" cy="3550920"/>
            <a:chOff x="609600" y="2011680"/>
            <a:chExt cx="7921625" cy="3550920"/>
          </a:xfrm>
        </p:grpSpPr>
        <p:grpSp>
          <p:nvGrpSpPr>
            <p:cNvPr id="12" name="Group 11">
              <a:extLst>
                <a:ext uri="{FF2B5EF4-FFF2-40B4-BE49-F238E27FC236}">
                  <a16:creationId xmlns:a16="http://schemas.microsoft.com/office/drawing/2014/main" id="{647B21BA-A8C4-4F0F-B450-7677B991D860}"/>
                </a:ext>
              </a:extLst>
            </p:cNvPr>
            <p:cNvGrpSpPr/>
            <p:nvPr/>
          </p:nvGrpSpPr>
          <p:grpSpPr>
            <a:xfrm>
              <a:off x="609600" y="2011680"/>
              <a:ext cx="7921625" cy="914400"/>
              <a:chOff x="609600" y="2011680"/>
              <a:chExt cx="7921625" cy="914400"/>
            </a:xfrm>
          </p:grpSpPr>
          <p:sp>
            <p:nvSpPr>
              <p:cNvPr id="4" name="Oval 3">
                <a:extLst>
                  <a:ext uri="{FF2B5EF4-FFF2-40B4-BE49-F238E27FC236}">
                    <a16:creationId xmlns:a16="http://schemas.microsoft.com/office/drawing/2014/main" id="{99D80C9D-AA7F-41D2-AA8D-5823E5F52E7F}"/>
                  </a:ext>
                </a:extLst>
              </p:cNvPr>
              <p:cNvSpPr/>
              <p:nvPr/>
            </p:nvSpPr>
            <p:spPr>
              <a:xfrm>
                <a:off x="609600" y="2011680"/>
                <a:ext cx="914400" cy="914400"/>
              </a:xfrm>
              <a:prstGeom prst="ellipse">
                <a:avLst/>
              </a:prstGeom>
              <a:solidFill>
                <a:srgbClr val="169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Lato" panose="020F0502020204030203" pitchFamily="34" charset="0"/>
                  </a:rPr>
                  <a:t>1</a:t>
                </a:r>
              </a:p>
            </p:txBody>
          </p:sp>
          <p:sp>
            <p:nvSpPr>
              <p:cNvPr id="5" name="Rectangle: Rounded Corners 4">
                <a:extLst>
                  <a:ext uri="{FF2B5EF4-FFF2-40B4-BE49-F238E27FC236}">
                    <a16:creationId xmlns:a16="http://schemas.microsoft.com/office/drawing/2014/main" id="{87147C8F-1326-401D-8252-5109F0E2CD4B}"/>
                  </a:ext>
                </a:extLst>
              </p:cNvPr>
              <p:cNvSpPr/>
              <p:nvPr/>
            </p:nvSpPr>
            <p:spPr>
              <a:xfrm>
                <a:off x="1752600" y="2011680"/>
                <a:ext cx="6778625" cy="914400"/>
              </a:xfrm>
              <a:prstGeom prst="roundRect">
                <a:avLst/>
              </a:prstGeom>
              <a:solidFill>
                <a:schemeClr val="bg1"/>
              </a:solidFill>
              <a:ln w="38100">
                <a:solidFill>
                  <a:srgbClr val="169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Lato" panose="020F0502020204030203" pitchFamily="34" charset="0"/>
                  </a:rPr>
                  <a:t>Civic Tech and Data Collaborative</a:t>
                </a:r>
              </a:p>
            </p:txBody>
          </p:sp>
        </p:grpSp>
        <p:grpSp>
          <p:nvGrpSpPr>
            <p:cNvPr id="11" name="Group 10">
              <a:extLst>
                <a:ext uri="{FF2B5EF4-FFF2-40B4-BE49-F238E27FC236}">
                  <a16:creationId xmlns:a16="http://schemas.microsoft.com/office/drawing/2014/main" id="{53D03BCC-10FB-4CAB-B55A-32505DB8114F}"/>
                </a:ext>
              </a:extLst>
            </p:cNvPr>
            <p:cNvGrpSpPr/>
            <p:nvPr/>
          </p:nvGrpSpPr>
          <p:grpSpPr>
            <a:xfrm>
              <a:off x="609600" y="3329940"/>
              <a:ext cx="7921625" cy="914400"/>
              <a:chOff x="609600" y="3378835"/>
              <a:chExt cx="7921625" cy="914400"/>
            </a:xfrm>
          </p:grpSpPr>
          <p:sp>
            <p:nvSpPr>
              <p:cNvPr id="6" name="Oval 5">
                <a:extLst>
                  <a:ext uri="{FF2B5EF4-FFF2-40B4-BE49-F238E27FC236}">
                    <a16:creationId xmlns:a16="http://schemas.microsoft.com/office/drawing/2014/main" id="{8580824B-03F3-4BD2-9509-560550D9A8DE}"/>
                  </a:ext>
                </a:extLst>
              </p:cNvPr>
              <p:cNvSpPr/>
              <p:nvPr/>
            </p:nvSpPr>
            <p:spPr>
              <a:xfrm>
                <a:off x="609600" y="3378835"/>
                <a:ext cx="914400" cy="914400"/>
              </a:xfrm>
              <a:prstGeom prst="ellipse">
                <a:avLst/>
              </a:prstGeom>
              <a:solidFill>
                <a:srgbClr val="169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Lato" panose="020F0502020204030203" pitchFamily="34" charset="0"/>
                  </a:rPr>
                  <a:t>2</a:t>
                </a:r>
              </a:p>
            </p:txBody>
          </p:sp>
          <p:sp>
            <p:nvSpPr>
              <p:cNvPr id="7" name="Rectangle: Rounded Corners 6">
                <a:extLst>
                  <a:ext uri="{FF2B5EF4-FFF2-40B4-BE49-F238E27FC236}">
                    <a16:creationId xmlns:a16="http://schemas.microsoft.com/office/drawing/2014/main" id="{A3F3ABCF-8F9F-4E5C-A27A-11D81F72BD63}"/>
                  </a:ext>
                </a:extLst>
              </p:cNvPr>
              <p:cNvSpPr/>
              <p:nvPr/>
            </p:nvSpPr>
            <p:spPr>
              <a:xfrm>
                <a:off x="1752600" y="3378835"/>
                <a:ext cx="6778625" cy="914400"/>
              </a:xfrm>
              <a:prstGeom prst="roundRect">
                <a:avLst/>
              </a:prstGeom>
              <a:solidFill>
                <a:schemeClr val="bg1"/>
              </a:solidFill>
              <a:ln w="38100">
                <a:solidFill>
                  <a:srgbClr val="169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Lato" panose="020F0502020204030203" pitchFamily="34" charset="0"/>
                  </a:rPr>
                  <a:t>Process and tools for ecosystem mapping</a:t>
                </a:r>
              </a:p>
            </p:txBody>
          </p:sp>
        </p:grpSp>
        <p:grpSp>
          <p:nvGrpSpPr>
            <p:cNvPr id="10" name="Group 9">
              <a:extLst>
                <a:ext uri="{FF2B5EF4-FFF2-40B4-BE49-F238E27FC236}">
                  <a16:creationId xmlns:a16="http://schemas.microsoft.com/office/drawing/2014/main" id="{566F3B8A-50DE-44EC-9125-26F0642800F1}"/>
                </a:ext>
              </a:extLst>
            </p:cNvPr>
            <p:cNvGrpSpPr/>
            <p:nvPr/>
          </p:nvGrpSpPr>
          <p:grpSpPr>
            <a:xfrm>
              <a:off x="609600" y="4648200"/>
              <a:ext cx="7921625" cy="914400"/>
              <a:chOff x="609600" y="4648200"/>
              <a:chExt cx="7921625" cy="914400"/>
            </a:xfrm>
          </p:grpSpPr>
          <p:sp>
            <p:nvSpPr>
              <p:cNvPr id="8" name="Oval 7">
                <a:extLst>
                  <a:ext uri="{FF2B5EF4-FFF2-40B4-BE49-F238E27FC236}">
                    <a16:creationId xmlns:a16="http://schemas.microsoft.com/office/drawing/2014/main" id="{4BC58566-FC81-4B25-8D21-77EB000AE6DF}"/>
                  </a:ext>
                </a:extLst>
              </p:cNvPr>
              <p:cNvSpPr/>
              <p:nvPr/>
            </p:nvSpPr>
            <p:spPr>
              <a:xfrm>
                <a:off x="609600" y="4648200"/>
                <a:ext cx="914400" cy="914400"/>
              </a:xfrm>
              <a:prstGeom prst="ellipse">
                <a:avLst/>
              </a:prstGeom>
              <a:solidFill>
                <a:srgbClr val="169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Lato" panose="020F0502020204030203" pitchFamily="34" charset="0"/>
                  </a:rPr>
                  <a:t>3</a:t>
                </a:r>
              </a:p>
            </p:txBody>
          </p:sp>
          <p:sp>
            <p:nvSpPr>
              <p:cNvPr id="9" name="Rectangle: Rounded Corners 8">
                <a:extLst>
                  <a:ext uri="{FF2B5EF4-FFF2-40B4-BE49-F238E27FC236}">
                    <a16:creationId xmlns:a16="http://schemas.microsoft.com/office/drawing/2014/main" id="{0BACD64A-4A6C-49C4-AB00-814F6AD38096}"/>
                  </a:ext>
                </a:extLst>
              </p:cNvPr>
              <p:cNvSpPr/>
              <p:nvPr/>
            </p:nvSpPr>
            <p:spPr>
              <a:xfrm>
                <a:off x="1752600" y="4648200"/>
                <a:ext cx="6778625" cy="914400"/>
              </a:xfrm>
              <a:prstGeom prst="roundRect">
                <a:avLst/>
              </a:prstGeom>
              <a:solidFill>
                <a:schemeClr val="bg1"/>
              </a:solidFill>
              <a:ln w="38100">
                <a:solidFill>
                  <a:srgbClr val="169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Lato" panose="020F0502020204030203" pitchFamily="34" charset="0"/>
                  </a:rPr>
                  <a:t>Lessons from Pittsburgh</a:t>
                </a:r>
              </a:p>
            </p:txBody>
          </p:sp>
        </p:grpSp>
      </p:grpSp>
    </p:spTree>
    <p:extLst>
      <p:ext uri="{BB962C8B-B14F-4D97-AF65-F5344CB8AC3E}">
        <p14:creationId xmlns:p14="http://schemas.microsoft.com/office/powerpoint/2010/main" val="32183168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25FE75-365D-4609-A139-8084FBC07A66}"/>
              </a:ext>
            </a:extLst>
          </p:cNvPr>
          <p:cNvSpPr>
            <a:spLocks noGrp="1"/>
          </p:cNvSpPr>
          <p:nvPr>
            <p:ph type="ctrTitle"/>
          </p:nvPr>
        </p:nvSpPr>
        <p:spPr>
          <a:xfrm>
            <a:off x="762000" y="2362200"/>
            <a:ext cx="7620000" cy="2133600"/>
          </a:xfrm>
        </p:spPr>
        <p:txBody>
          <a:bodyPr anchor="ctr"/>
          <a:lstStyle/>
          <a:p>
            <a:r>
              <a:rPr lang="en-US" dirty="0">
                <a:latin typeface="Lato Black" panose="020F0A02020204030203" pitchFamily="34" charset="0"/>
              </a:rPr>
              <a:t>Building the Civic Tech and Data Ecosystem</a:t>
            </a:r>
          </a:p>
        </p:txBody>
      </p:sp>
    </p:spTree>
    <p:extLst>
      <p:ext uri="{BB962C8B-B14F-4D97-AF65-F5344CB8AC3E}">
        <p14:creationId xmlns:p14="http://schemas.microsoft.com/office/powerpoint/2010/main" val="393400410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E1D08EB-0009-4AE5-A1C3-6EFFE3518F47}"/>
              </a:ext>
            </a:extLst>
          </p:cNvPr>
          <p:cNvSpPr/>
          <p:nvPr/>
        </p:nvSpPr>
        <p:spPr>
          <a:xfrm>
            <a:off x="3205675" y="4032552"/>
            <a:ext cx="2743200" cy="2450592"/>
          </a:xfrm>
          <a:prstGeom prst="rect">
            <a:avLst/>
          </a:prstGeom>
          <a:solidFill>
            <a:srgbClr val="CFE8F3"/>
          </a:solidFill>
          <a:ln>
            <a:solidFill>
              <a:srgbClr val="CFE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9276A-EDCF-4C55-9EC4-6559E5F0ED3C}"/>
              </a:ext>
            </a:extLst>
          </p:cNvPr>
          <p:cNvSpPr>
            <a:spLocks noGrp="1"/>
          </p:cNvSpPr>
          <p:nvPr>
            <p:ph type="title"/>
          </p:nvPr>
        </p:nvSpPr>
        <p:spPr>
          <a:xfrm>
            <a:off x="457200" y="533400"/>
            <a:ext cx="8226425" cy="568325"/>
          </a:xfrm>
        </p:spPr>
        <p:txBody>
          <a:bodyPr/>
          <a:lstStyle/>
          <a:p>
            <a:r>
              <a:rPr lang="en-US" b="1">
                <a:solidFill>
                  <a:srgbClr val="494546"/>
                </a:solidFill>
                <a:latin typeface="Lato Black" panose="020F0A02020204030203" pitchFamily="34" charset="0"/>
              </a:rPr>
              <a:t>National Partners</a:t>
            </a:r>
            <a:endParaRPr lang="en-US" b="1" dirty="0">
              <a:solidFill>
                <a:srgbClr val="494546"/>
              </a:solidFill>
              <a:latin typeface="Lato Black" panose="020F0A02020204030203" pitchFamily="34" charset="0"/>
            </a:endParaRPr>
          </a:p>
        </p:txBody>
      </p:sp>
      <p:sp>
        <p:nvSpPr>
          <p:cNvPr id="9" name="AutoShape 3" descr="data:image/png;base64,%20iVBORw0KGgoAAAANSUhEUgAAAG8AAABjCAYAAAHiAG6NAAAAAXNSR0IArs4c6QAAAARnQU1BAACxjwv8YQUAAAAJcEhZcwAADsMAAA7DAcdvqGQAADIQSURBVHhe7Z0HnF1lmfCfc+6dmcykEEIzQCjpjYCCClgQEJR1UZSiEpLAsupa1vL56e7aUNeyu37uuui6iw3ScAUVRMkiIggIokSQtJmht9Ahvc3ce873/587FyeTTJKZFGB/eeb3zjn3lLc8/XnbiS3CnNbDus42gaTruDHMbZ8eWXZgpMlNUcnfw7EU08af03W3gE1fnNP+D5FnSeTJCu6uiKhOjrxU5XwpL3+766lIu441mNW6OLL85MijKZL8umiqXBZ5uoGnHuPaW7ueKmDjF6dPmMT/dl5eG9MmtMdZkzu4dkFklcZI89/WHqrBxi8Keb44SumqmL3k5OL3Ja3H06IGqr5f8bsLNn2x3HArD43g1iti5uJpVHl0JOk6Xp7f9UQBm8eq8MP2CdFZPYuzvaKa/ijOG39L7ca2wKzWc+OCG8pdv3Yc5KQ9SIuKXxHLSJ+tnT4PPrOK9DDJ6vv7eei9vZuB7lid2nX8K1ITyYw+QDqcBJajRDqFNI20BZjZ+s8xq+20rl+bwKbVm73kx7DZYOj3Veh5HFeWxIjHr4jjj6/UHqjBxgxwSduUSJLFEdn1NP+oSLK7OR8dj+73T11PPA89OCdvgE+fQoxaYt2af+f2vdQJOqaPxuy7J3Y9VMDGLybxJdKwqGY3x/uO6kSMbudiKbLqSjLdqL09XkyuiiwZxHF88fuyRY0gczltPpoXxerz0OPF9EYSbYxDYuais6Oj/FGEug1p2ZcnL689VIPNE31W63cjTf+DKr6PX0/E9IlfqN3YFpjVdgkZ/EfXrx0Pis5c0itJHyZdTRKWkLqL1Vu6jv2HOoo/SFJcBpOGkNaQzibJcnuSHiMdQfpr0o2kXrDaG8xqPR1yvQ2F9hSs+EvKfRc8fQ8acHFMnfDzrqe2CFsvcOaSvXjqyzDTnRR0BAIzCF5YFZ0NP460MpICm2HKB1H470MuvgmDDYwZE3/a9fYm0EM2esDM1m9T0FQKRKOmh3F+P+mOSEu3RHn9w1HOy8jRusg7j+GZn3K+DzmK3l5hywUm0cC/k6IzeZKa30sLK1GuXhtTx86N6ZPvjXMm/BdPraSF9/HcgaC7CQycGHOW/GUtg01hywVGBtuByobk7RT2NE93xLsnyoJ/hixZzT/QmnVi0fYFxd8g22U8v1lybZmGc1rPJsOJZHYoCuB6ULYn5wkqqUpLnqRFY2j5U2TeAuOs4DoFp9A4/e+YOu7+rlw2gq0zzZxFR5DJCZGVYPtsHAXI+gOoyJ1RTlspbHBR0IDqNbGu8YSYMfbS2oubh20Xi1mt59HK20DZHNLHqcQx+DIlClQVfpGshsSMCRuZ6xcNqHeFQV3HE7qO6ibdHexNAe8ljSLdXPyqgRrnEZKYuouk8C8g/RvpWtLrSfeS3kD6JKnQslpxLENh/S3kTNL3SYJKEi8u3kn6v6RnSMLbu44Lu44fI9W9AT0EQS9BJWreVujdpDeRXgqgjF3cekjXrz7BtnHpBXkao1tR2snbEA1cgdKp2Ne/iWp+Pndvx9qPjHNxZbcBtqJpumDUEmiZXIAhvwI+OZQry6JamUpB16JbO1EI+8bM9vfUHt4ybL3AuYvfH3njUFhiIbK3Jxrl11x9gPNhUaLwrPoGULyM68OR1dm1l3qHLaN0dttZFIQjlC+haliFwH8rnHi4NUHjoPIsXMWdJ3B49iwVOSSmjftQ8f5moPcW6v/l2QFoFTKJl4E+CtDwxv20aCiZP04hBgMDQWvGM/zlE2ND5Wu1DDYPmy/wRw83g6LTiwyrye9p2RNcxQJkKdcWcu3SaBp/deRVXcIH0KXLuT8S1XdLDCi9E4+vrkQ2gc0X+M6D1qGcf0KLPglD6AYPjHJpGN5iHtPH/Z5IpS3OSqpx/8RrqMQInlkd1eoaWro2qoQLZ03GZG0eekdpGm+GHjdR6GSQ9QQoHRKNpd933a3BF0QlUV4VtyItX4ebwXv47VuA3gucPk5aUEAOqmCYJFkeHZUJtZtdUBjZdBwt5H6G3i2txIL8IS5t3b/riU2gdy6d2aYZuo6C3kjrrkbQD+bpmyPrXB1NTY/F+kpGq5pB6alUqCnSbAAVeJrn3xbTJm4UAHeH3ls4wzi9sN6/pgUpGVWo/SkY4v1ieakjmhcRBlTxP+FcOTRDNKL0Shhns5a+DltXbbOX/Cf/UzjzDmxJExl3UtBq4uqM1r0KLNzJ3cMh36N4c1iPykpaeFvt5U2h9xYKly7YDzEgRGwApdmxoBbbVkLQy8hmhq3LD6LO74os1kcJ3yc6D99SYcI2tPDuITFt7Eq0zkUIOzKXHkU1by0EPwbcEfmGqQUNk/SnhchsBbZeYB0uxpkqpWeQOegkbM1R3GnpYhjlr2P6+Ou7ntoJMLv1rShprT+K/SEDlt2wCRi/CfqU/1o7DZ3ZC2unhTf36tpp4ZkRgj8PPyT9M8ln5HhlUC+tHo362xhRIMKqwWu6jhu6joLW+6raaeH2nUjS9gndQ1uBgKcIRuv0tOfFJPyJZIN0lqd7QTBaNZN6ge1dx3qBA0jeG178iuguZzpSuojNpM0VaAyum/g6khjAfm4Ztl1satD9+d7OX1jADYxzSbr0Z5BmkATRJtTRrHeup34waW9S3Wx1j5xEpYFpPXQoYOc1dfaSGVFJbozGTuLG8jh0MtycnIuBPiQ6q62Eehjq9FHck6FEXX9bvHPV0pZ46wFri/MdBDuugfaUbWi4Bp3+bUxiC95GBw1AZLO3YcG+F3mZICs/Gz/zX6JEI0vJa7B0F2JmD8O1/XBhbqePP7bIa3b7DDzNmcX5dsKWreG2wg/vGRHr0/dilgdihl+DpSRQw0zbY5OmH8BHOIhG8DvW4oiUuXYalLsSJHwm8soInv8fkNAcc9vOpHFIbF5rqFB0MfYftr+B8+5uio51B1LpsVBhNTmuwmfcE97gD6rkFdzyaCNQJgTO2zkfhGN0I/eOIwT7RRGgJOk+5LQA5OwbSZXzrB0WvzFmLZke60tbDVa2BP1j0SJWbPs5b88vuk6SeC2Vr0KdG6NahHJQAPeyUPbIGX4lXnlOpHUgjViJB/gkFNuPRoLgZBnPTgYxt0RnchLXJ5DfHbw7j+ufAnGwfDY1GgeeU0QDfYT+UXDMkhG4Md+gcWtIJ9GAG3Da9sKL3Bt3pwGWM6prQs4ep9FQNXkuyg1P8+wTXP0xDVgB9f7Ae8gp1M55ppIdEuWM8DO/i7SE6x+npIth5fNg74/F+jWvj4vbtJB9gv5RcHarKt20ACrcCctRcEJepVtp0GjwtsKIJtIqZrnp2lj73P1FX393uGh+QwwYciyNI27WtFeHwqqradDoaEiujs78RH6DpJzAIsF8J1eheLr3Dm0T9L2Bs9s+AHb3LdgsIxDMsyaoNYrfhMNhn/QSAkgcVqhQSdvj/LFP117sBea27Y1X/Qrew30n3wSHN4O1k2QUxzXk+zj6aimKag+C0yvi7LF3dr25TdA/Cs5qnVWLNXLkKx6Bak9CvcehZDM5DkZu7DNdHtO3ocM9541LFwyNrMEozSsdIOcgrhKF6T/lGPgkJ79LsJf2PPcJ+tdA4RI8/RKeQ5LopF0VFdR8Kd6ErrmBxg7g/Fkoc+9W2eqSJSdHGYWTlcZRm8doyMvhigdwHwlDS6chzwtBAnLb8CxsfHKsXX0h7L7NzkD/Gyhc0n4AMmKPKOFnYl//ZJDdDCXnoTEHcr2DSuaEpsNjxBOz4+GXHRH3j78jxi05PCqlV0Slc0E0JmPwdFA0ale82yxbhXIq4SwQuMcUIs1Pw/IfiObq57bUJ9Ib9N8Ozlr8aljzZ1Tov2GjdxSaMGIsDX2Yxg2Hsi/HHh4MBQxAGmLp8HdzfmCMaftQVBomgoj9oqnhdZE1IqOclzElOQhJ08NBGlSrHo/8zaZxP+K4JM6cZI9+n2H7KDh3wZ5RbfxnGvMzlMTrYcvbsWWObahJHcAegqJoA41QIqnSqOu65GsMMmyfnPMKvLeIe5PI51c09miQlUBBzcj7YsCENxU9Xf2E7fNk1nU2U8H9I6mM4vg0puGVUJVorfRbKPAQlR5Kow/niB9adUR3KA3EwKP+9W5yKe4IL9TPcvsLvT8W7XxnNLX8mgZfH2t+YwTYb9g+Cm4OZi2aSp2hBuFNbryboPoxJdUNfx9J0/u4jm+Z6HtOh/WeAikrOJ5E42DLhl9EWjk/pk1wDHWHwI5voGCPbjKiI9a3H0TF3w6foHBSZYhjvhIN+bOopngo+Sto4CdiYOVRLN6gOG+yPb8vUTDWm936kbi0zVHwiO8u3LivdTfshl7BUcV6X5dg34fdTMrnkaTvkQR8xSKMEewrceRS8H0i+QL09j9D0sgrc/ax2O/iCGdPcIqIToJDpo5yvpzkDAPzs99sMsn+MfMhHCv6bezOctRTcOTTGWj4sUXHn+84i+khEmaqqHehrHprYL3D7hek40mPk+pKqXsDHfIx8wdIDst+mnQUqR6o6j/+jmT/XXdo6zp2B8u2Pt07eR3OrffT9Wyg5/ZcnuqFLpAQ/4/kOPaZ2kHDmDmkVtKPSPp53UMbe6rsvjY8snDBoafu58R1RU+mGBM5drPaAYkTXjQsI/XsmXbMWq1pJe0NlermaV71vAV/d4d63cxzX5LjL/9OMj85wL4cG7wXqT7W/b8XNpon1gNkAbt2ZcvTSXZgy46O9NsNbMe1LOU4q8NmsqWdRbKR0xR6whtJyqMd5GLdUMt3ZGvZ+6MkO5gs1z7qnu4ZXg8RSm1G4TDSGJKUtl/cZ5eSNoEtuWo2XuE/gCS7vYxkRsqmMmWXgrbMia34ooHvWHSs14ddeyLPslRSBsbK9atI9ujbd64Mq0wUkx+TZMueTojTIc8jma+Id3hJNrU+vbZj53gyPeEHrYcRJTwX545bGrOWoHySK2NdcmO8b3x9zshOgZ3XuLnOJe24EY6bhKs2Aed5cQxY+PvYMIWYMXsQJ/pvYu2aJ6J50Cdi+vjPxI9ubY53HtvnHrMtwY5rnMPZSZIXfSvVBBtoj3aifDVSykga90sY6HAadhbRxC0w2B94BzZOB0ZK9N+ZfCTOnfCuWmY7BrYvRKqDw7GzWycV09uzBMWTGUHwV4ZCmAnDnoSAN8tqk0HKifJ8GGrhTBorEjp4rja4MqvtX2LWnzQT2w07pnFJRiWTvyJ9k0Yg6A0fo+IPEgN+kJsHQlHCJOK+tCjuvqhmD6GeRnLd0aDBRPoORZ4RM+8z+F0VWYMe03bDjmlcng+LcukWsvt7KIdL1IHLlRi0Xo9O+wsa8St+josszYjzYFUaXAy0Jw/x+0COF0YpJR7sdLbpK4gd+x2td4ftb9zMtmlgO4tK9RQa+VHkZwnZXgDlxtDgRZHmeEDZMhLq3umXOa4YDcjS33H+XpBxI9SeATX35dkriOrnRSn/y5jT/vqY3aZf2m/Y/sal+R9o2onRmOEGoTTyxMGSqeS8KLLqm7h2LQ04nrQ8kirRe9FD9hisfDKO3A84okSav4KCWcW7b6TB54KIO5DFt3Du+HC/oX/a8nutg+OvJ6yKOW1fohL6lnvTwJWwVoUKrS269tLUDt51nO8PNah4XiY9SQNWFKY4x9vJ7KnOiSSSBmqSc28PnlnB8yAIJyTJMNbJmyNr/HLMGFWfxLnN0D/KNaVHoB2Rl/xK6nASV35D5d4AdSZSmTWRN9xPo5uoaAsVlrI1hzbHbUtoQGZPdDHStCzy8gpqMZznRpBui1JyLxTfg+O1VO/t0dD4rYj1/Yrs+9e4LDuahlwTnRjnFH8wK8bDkaHKAho0JpLKaGzZMzTmMX7jD6LuCwqli0GIMZ+qH1qVN0Sp6Of014PI2tE8DzVTZ9Qdz/V7orNzSDTn/1OU20foX+PKjhRVkZcSSqT0S7I5hgbcBVX2oVEa7r2xZVQ+S2HVPUl/otKXU1mo2finGFi6DtnDF+1cSSOwf4ZMeRpZJ7KW4Mdq+3SWE33P10RHy/CYuWRGX0dw+9a4S5echAb7OVTbI9ImnNac2K56BtUkPiwdR+XvLNgxpVI59itJW2NDx3U4Kc4SIwBOFsS0ke3x3HpitKw10jIxn5MvU1R/8hSIOj7KqWOBR/P7FvKyI3gCxYzj3nVx5qSNh9S2An1XKBc/MDRK679MA5qjWsWlKoMgVHcUk2wxzOlSqNFC1iiTahYDylfGO3sMh+nRVJZ2RLrvCTRkPY2YQn5DOa4ljwrpCZBzOvncjOxlUPmAmDHh77re3mboO1uedyixXfIwBY7i9c8jf4dBte/iTw4Fyw45N8KCPJMPxKtaEGsbNo2OnTl33vHrI21QRl8Ogjpgx0ciK6NpcQKq+qDp5SCqiQaeg7x27xrZZugb5S6a3xLNLZ+mUOf01hRDNQ4Fu/tRyQqoaqN5mIEctZ7eETPGGaNtGS5ZMCVKDchs0uVP5sgZWjfL9yI/uICAtpTQaBzwEeO+HscXs223CfpGOcfVypULKehtUOoMGnQMDXkZxyc4PhmVxAUfBpNQpdCgW4eGFsfjHbRsiazSCZUco3BK8FzY0xmeOeWNi1L5ur40TOg7W1bLh0M1NGBBtQx2eoiKwVLYpxKGPC8WLQyAxex62zqcPcoxQZfk0MiGDtyyYTTw1VQN5CWGQG+Dmq+OqaP/WHth26HvCuWyvBRrFu8TaeMJUOkAMHwIuQyjmQ9TmT/SwCFUxi4AF65eSyBqP8nmYfYi2K/hFJQlDUupCwooSjjSGHgXPTkYilaKtPSy6Mzvio41T/VlVLbvlHN8rWUImg5HN6++FtahsHQOOeFuoRwc/SlZOZ7bUsOEvPIQyMCepQS0eC15Cd8zkyuWcu1t4OjzuHCvjay0OBqS18WAgRstudwa9J1yM1s/Tq0OQnW73gKtVrXv0F7kn8KSh5FjO+q9metPcqSS1WXYrjTejXK57L494syRK+MH9+wd5495Jr7XNpZKv4q88EkzDfZRnN9EPm/i9x00rAXWB2GxP4iYFjMm1ztptwn63rju4DrxakaYU/lbXKnzwPitKBpYFW1ZTq7i/FTOnRZydTSUjozlG66JJw9bEaPaz4OwD8Juw6KStURDGbbumsBTjUlwAE5B8jl+f4Prj8CyLXHuRFcx9Qn617jv371PNBKLJRkGGFtklO0CQHwrsL4ASi0nuj6e3yqbDNPRxnESUnhVdJbHQ029l/2jWnmYBiK/rv7lL/Lh3HuAPF8P1Rby+1DyewgOeA7b+INa4dsOfZc5YfkzLiw8AFuEgwzGi3AG/7GUX0eOh0KNaVTMKVPIJVo1w5lGoHC0X4nywNnWG8Ghdn5ZKXWhuGjeB2QtIvoZF+XM8fYRaE7kMT8NLvhV8UwfoX+N2+dQ3usgwKx8ikrNL4xsUoFq6VBYcW+u6W4N5LyFc31N7dPj3G+AohVoRAxo2JMNj2pHZ4GkxFCpBEtXkTMn3KW/L2zekOSU6OzoV5/K9slcsc49OQ/q/YjQxXUbzhoiBKKipcRZDjcgM6/mnAalGGR8x8zeZrwQA9gKIVE5Oz46k5mw7EiuEy4li8jzCCwA8R2yOmNyvyet9o9ydSjFb5GXZwiBVqGuj6Rig2hgDnsiN/li0pu49keOePoZNg0mTfJRlPoMx/uinJ9KQ+7EscLzN7glqs+dC+N4XHI4SPlNV0n9gu1rXDU+CAXmwVZ/FaXq+VRqFryA2k5Oo5FjYbGraMRJ3L8PCmKcMciODeTxR679JUcn9oyl0ZqQBhQHDnf5H3nvgNi7NCWSMj5n/2H72LIGCQ51Gc+hFmu5rUZK6OMypKz6Xhp5FedVKjyBR6+Ekp/AZn0T+XoNb06icZeBDEdT9SuxY+kgjL+DjNsN20e5GuTPN0wo5VNhVdwpYrQo/ZQG/Y7z2uQbOxOy3LU6GH2vJ/eh8g/mnuHNT0nHwr6zunLabtgRjfsz2A2Qh10IX6HCD0SyfjYNhT2dcVRyuaNhDJqyNAmls5Dz/8QJcNjr4mLVU9O46bHHHpsbV+8X7Ai23BScRzZ1yrKY0/ZJqGbgeSWseRCNHAqlaHx2Oux5AwgYHveO+68Y1XpiDFh0fZx11g7paa7DzmlcDcw7jzntX4zOTliuPBlz4SK4T8Ss1qnI136xIvtOfKjvUxRfXGCYJMxu+2Zx/P4d+8QlC1Uiu2E37Ib/ZfD1rmMd3kFy2wR7r670Qhc4Y+fvSc5FuZqkknAuSH1KvV3dLlOsKY+IfyTZzfCN4tem4Dwup4E4+8hhL8H5KnYKuVuVozru4WL3oDOPnPPiutn3k7TPLvS8h+TizitIamfnkDk/zakjJ/uQC/u6gxNZnIZknOVkNOeiCC4WdI6XY2ZmYmY+KyKsqL/dL0RbZQWcXOPiQSef4UNuBM4rERHuVOT6hfqCCvNzmpONduc3p1FZWSfnOPXKBtZ3SzMMcm6KczydZOfEG/f/+RZJJHxiSx6KlXTPESsg2GnqbJ3uttGGOuHmMpLjdHXAQymuSxXnkvXcJ+wjJCnqAqkvksaRusN6ktivzxXzvKeB9zdhUoHo+hJ5J+6YtxMKTtqa+/Ul0l90pVu90ANsqG7VT0jdd01yppDG2cltsrYUr88MFLz+XO20wLgziPoKNs6OKWcj1Ud/rOfFJOvzExtXb+Dmhof086SW0/562/LJBv4fkoXUp0fhWhULoZ0zpuH2vDvFnRXoXDKnVMlmNlCE9AXsLZPqnyDV+zJlR2dIuD52kA1zPxwF1zmLzrW0Q7U7C6g8ZBtZQ7AiRgEefc7nBUdYBRWKsub2Zwq8suOYXXdwIF+W9L5lK7ciwrzq+Qnd8xe6/5byzkNTLp1/JvIc11N+nWDn+TZDd8zvht2wE6FucHuCW5SqieRdBV+lolF3XwCNuMNU2hnnYdqN9ymSQl2fWN1z9p12U1PiIKKTQ31Wm6U82u1XnxjqXlrusLC5qYr2p5iH8qyJ0fZpKpxkurkye22cAw4aWpOzYtVoaidnqSrQNshG6llYcb0EBdsK3kcSLiJ5bkVFjO87w1zE2CCNuxW6meToq0pHbeu2giord3PQU3GGreAuD8q9SkjT4UzdujfiXl2bTBLvrXHOXtWQahQ1EWojr5m5FZKi2j0LseLaOrXdm0nObF9JckZsnQJOEbbhGlu9GI9O+dWzsSG6XSJH06DL5jW1d/eloG4oqksm95ifW9O4BEBt71QO67sRvPQ0YLEULuuI6UdsavjnLjkuqslno5R8KKaOr1Fy7pJjuPYtUHt6lPMLaPLjsaL6ldhnWHO8c/+nY1brqeFMw3MmzAvni76E4KVBPFdx77lnS1Q6BkYlJzjR/cjmR6n8UGQVRLWEj5/VEO8SwCz7YZSKZbS3R15F3EvfjqbKcbGhJDc/G3mG1CRfiWr6HvxC9djT0TTu7xCG5mgsJbEyeSXE3tC3PYZ3PWzNfd714Izp79x9YMxpOyUuvkE9i7N9ZBad6URcPwxBiXjF2ZvJ2yGAjtaXIeAdSA1Omf3d6V3h1nd57izQo7hWglhZrEuPgrCoLheilsZHlv4rrf9QpCUImT8X69puiHVcX5HP5flTIPyfZ9F8/dbmuOyy3lTwCwYvLsmb1fbmSKsY2NJ6BOnd1E7Vt4bjIRBrWOQpiK68DuLoXWB78jE8dxS/v4zkOe94CkT5BvTBsKbuU2hIA8HyT3PvN1x36oVLvvaKhsbPReeGL0PQhZGX1kLIUZFU2qJaPihKVed63RDr1y2KlsFuHvN58rs+OpLvbHULhF0ILy7Jmz4e76OQmn+AYJeCaILdZAC+DcTKcbcqo5EU50w/Eu4FmCeHQ7ivce9YjjocNxbhcRIHRZo5/Jxh74YgjTgm+WRudHLvj6TVUemcFqWmr3FvciTVMUjjj8njVAhXId8DOH9dtAxEeqtf5b2vRFadEKXK7PjuomHk9aJg+he+EhctbYmmVaNjcPpcrK1id5KB2CzczdTtfjtA4mqIVYlUYuW4vtltSOAR1NxrV0UlfS0sqDTdGmnijKrDcGiO5DxDCq+PSvXuaExeRb6vRsruJ7lioBpp5R1InH1it1OOo2qvRjpvgi4QMr+HhPSrhvEonYrmZgXVim7vszFj0p0xc/FfcG0KdWmD6bp3Gu4yeOElr2VNGURNjtWVX0GMVhByLekEPEal5DGkws1NiEfSlRDytyD8rdx/AIm5ObLSO6LkThLJL3hmAdKBenVGZ7q2kM4kL0cDkuxyDWeN1mKVwylnr6g2Xo5UIafZm3k3obx5COprUJ03cqygNkfzvltWNvPunVGtwiDJmTzZiHq/njLeD6GfJBjZ6BsPuxJeOMmb3fZKJOKxqK7Oo9LiTmvrQJa9t8ORjjG49Zej8t7J+XxSBwifAuf/KkoNBpWHg7gOEHcL6pOgMwHRBqM5zgmKM007IMwKCPg0UrgclcgzqUO9OWkvniNATVGp+VKItZr7MIezyRMi4ioxGjYzLxGIpu3YybPJx4W/aIIEdUzQWYWZUiL8PL+d859DeIXgI0j61+PccfXetZ0Ou5Z4cxePQc2dF6WMqDw9GAIcA8FoeOUXkZUngtRXku5FXS0AoW/hnp4gKi1BzeG8VOJIauwahkchkJNRD+P+w6i1DASWkJb13PN7K/tzvwpinSWI6k3WQuhGCLkGNbcOaXWO6D5cH8r7DnMjQaWFSBcBuTawCJYHcm8Sz/2E36dx/X6k8FlofnhB1DS1u3Ei757AdZnjCqp5Y212/q6BXac2Z7edCGeeFqX0mkjKxFqp824OJa1DVuyReJBrBN4lpMw9n7MBNSnR1Ud9VZyfkw/iHORrsyBSloPkdG8I9xREepJ3ULUlpKsEIRMnXbTyzi08CyHxNFPulUsQKHGDLXv7B5MeII9nyHcv6oKTk9kJ0ADhkUh7NSqNENHlS9jBEt6vTJKNi8qGARDb2SoNvDMKST+Ea/aM7DLYdZLnRs2dBL9pMpnGN0CApTSeGqT7gxyQCWcrNXn+MhCuClQ9HV04LClozbE9aUrQ7Vx51JTb7roGLK8SnJeGQqBl5LeS8wGoQlcVvbxAdseGu6JxgPZrEMReTl6DefdQ8rEf7gHqATGK/r+9iryjehdMtF9BcMefsphMOVxLxkIkVWsrifDF1RY4V1U0RUN6XUztUpduDjjqvtpioPaRTxc7Ze8k2HmSZ7A9f37D86uPOrP9aLB9defT6FNBykgkcQnB9+WwkAtgT+Cdg0A+0tKgRKE242ZqaMzllN1Ha2q2pHOxBtX3VDRUF6L6liMYT+JV4hWWnkGt3RPTJ18DwpdAiI4YsMeymDbmV5RFvFeBGIYPFTzVjpt4dnBUshHkgVPiLu9VPNHSYDSBPcduXDgRab2Vep1M3Rsh9PUwQYX0Hhjg5eRlx+0vo9KxKma3fyrmtN0eo9twjCrfJxQ5JobdY1/mToOdJ3k33FCOR4aPANFvASmDQR4cqG+RSsy9abg9FqhI52dCvCo/k6qfjDmAkxUg7Ra04MiIYjUXBCoWXwwHoVUQSb3dnJRAvYrtKTeUQRYEWbf8+T5Pl+807pXFeYds4Nla19mse/dFZfuRJGxexxEQaQz5tsEsayOrYIOLz5zwTAmVjJrOqgdTf3zR1HmlquxR1AXvF+lzl0m91FrvvPO1lWTi0ezyIpTYBbDr1Obcu49D9Tn/9GHQcjfc7wJJG30YCDsQZKwHx1wHMa64yXVOkhaIvpT3ViNpA1G5JRyeDIlx5Npe9g4k9GHU4l192lPUbrfG/fePBmzvBuK/rILjQdjgx3L8No0jDTmSnKTYUqeMFkvhcZSyB5FuJL96JPVzwNlNX3WgWvndTt3vpm5tMWMitnPnw84l3rcWDYoh5Y8jKdg1PUbnqmOr8tIqEAFyqjou2K0E5yS358IlvKpXHAklLH0E7ndBmt8AGVCoT7+nVOy6CcKWr1wcU/briDcgXf0ZEbDDu6VhZOQNDUh6mbKPQ3K0Z+4S2lRoi5IaIoW5suGUy/V0VaHKi802CwK7fCRFWnVs8GhxprLqc2iM+6JlzIPbs1Hf1mDnEk/jPenBfWO9LrgzULPxRQN1SJLUCS802MWwqKsEd702Toba89NQ2LIqnmVKHjkSqJenXSqnt8X6ZBVvbiiWW24vuCNG2nwkxDkCqVmGBsB5SQkTcAfSYr2OAccGJE9v181396E+DmJCsCBcoW7VYn9M1bjLPZW6O2GIq2P6yEe5v9Mcll2jNiXi2PZhsbYyNBryHO8sjfVlJK0gXF5wbjkbCgKQQD3JgpObcEIGUcMNhbQWq1CK+7jsqKipO3DXnEvv2y86O4+GURxIHQLCazsbVFXLgLPxHWWoVtcTD0JP6sxNCK3VS4oQRMiqjcWuy6r+6WMcnd6psGuIN6ftNai+N1LcaFpoQ42HOLpAkoC5+ESjG3a4uTGxlh5klj+H5pSbsStpmSQRcT6K7qrHIex9qLUnim0l+gV4w7Nbdf2HQAeYxNBBu1oydLGnRvvnspemSKvGgIQSqd/nGwLxXK+MjXZnaGK92opxAhq3D80uw9vdiV8K+TPsGuIJfuNobXoqDf4oKuhPcK4r8gjOc4LkRgiGZ1eo1XDvDhwGVFZG8CwaazGZXupKaoy91E4SlDcige8a/xCI67u9E9QIIx94HY4rMZvf8iH31D7Vojw80pSyq8SdhhLpsxDnbqTtHuqPFigWiLvvq8tIRpDsMqPOfrXKbraU9nVehVlsL1bS7wTYNcSb1fZBGnVsgZhINPbLIBAxEpwednGBADncXXqj2o5QqDaP4Bzd5Kburp5P9ifOWgkykVR+pzleaE6I0bQihjavjudW71m49dPG9px91zv4pctodBtlAn9jv5SQBukxfKliY93HQTWa5b/HcSHWTNzzxG3qdE7u5Xd9Mo2EtPPAr0zdgQmYF1XUZ2nds9Fw2Mqd5bTsGuJdNH+PeOznq+ILX/iz8Z7VdiENfRUEIDDO50MsnIL85Zzb1/gIQf010Vg+qnASIpVz9VSRDZyDYlerHJuHynNvTb8DpoeXVJYS5z0Q8+4eEssqk6Kz/FScO/a+ms1tI+9GY8aHYvXyZQTvR6IOtW2EGC5AjgMo3246u+zcRMppXBAumw9R3ZHcb0QQOsRvINKTMAohRuZUMR2YR3l3IWHMvBg4FFu3bwcE69N0yv7ArlObgsvMOzrfACefDXL2BUV+KuF6LN5KPLozQE4zyFyAdK2IKJ3OvRuoIgE6zktUXOGGm15+DkLJ4YYWy0FiC+8ipMm1MQBpzJITQebQWLf+ihg0qDM6O0ZEY2lZbFhDmNHydvLcjzyX4MrfC7EnUdYG6kGoUXw18CDiuAVkNoW6+GU698Txs7BuH7+Ka6jJzCGoq4hRCQc6/cThq3gOrzh1m+sr+yT52wm7lnizb8OTG3oYyNqHwLhc7O7uZpQZhCwnd0BUx8F1w1FRcQtEPQQ3XBWqU9IJUQgxqu4mgdTlfn7CFevrCPjty1TN+Y1d7VEz1+ZFQyNORhzNc9jImBfl/CiYw83TXdmuNLfzLESDAXIcD2NLe0z85rVbSSUpTFK9iaOLXV0Rb72UfCd8NnP9AfK5j6CdbEoTuN5GNa8vPr+7C2DXjSoIHYP8Msv5cP/EaHGyJWrKfbUcNC2GfxxdcDc0tGuetEM4bYw9/cZ4ZyBxcH+0cvtlSBrSESuKGWRJwwoYoKaStV0uHk4bTsZkjscrXV44I6X8eJjAGBNXPreHxh3anBQKgxDLFTu34dW6M407S2nXctexOhutqNBoHCjivKofMkSVJuPI6yAYAs/YcKZ6IuVMR2OY5y6BXSh5zvvo4RUWW0YOcGLqidxSLT4IAkFVxa/X6KobC1Y5513upxCy+J5J+jSIcgISvmjJ3eJUoX7fBAIgoVn6cKSVnGMZpA6GkvsW+RRMEuSNVDmCUXiOGRKmBCtRpcdQpaNQgY/xDMF3PgG1bNeXHw3UoaI8VHuxj0z+B/Jbyv2H4pwJrmTpmqI4IImzJu90eyfsQsnrQbjiqzwDLgYxZ6HivglynkMq3wTCUGPpwkjK0+DwW0CU81aGI1G/iWoxHngzWT1CfpPhcuPGuyHaHag091o7CGmdgs3iedWp43vaMtdtOXquV5jejxTOA+k4HY4WpAbmz1APUk6dStfieBwWFfszO/4Jp+TtvOvXRvyarv2vx0SpcjHvjqbcKZE1/Lldrk7fRYQTUEcvEEzZuy32wI1OIEIpOZV0AwhCCtx4JEG9xdP8fj3H23naqQqn8Oy3QOZrQaL9mwtRj04dP4ffBvOLOfrN1YMg7DC8UmKtxHVmEm4iRNOe3lgjkiuV/GIYToaSE4YApMRVffl52LBfF5KZN3wSpvg3eFwb5sK4oZxfQP3wVIuphQtj3apfxi++s9O6wLYEu9Zh6Q6zluDi46nl2K3pE37C75+hkm6KAaVZxX54M9snRPPYu2P9ks8hRX5G9ufYF5d9foV3XOygp4d6zH6H/XszRAeBbjyWIMH5qUjybwpipsRlef4GkD2P9/BkE1dzuPvvjyAM3mbul9RuBRO/o5wLYY4PQ9C3cn1tJAO+j6H+AfleGaVsbpw9wXG+Fw28cMTbVpifN0Rb2/tB9rsi7TwnssaLsHs3g3A7fd9BE5wcpCMCwrPHYkjy6ViVz0KFzocY7RACqcreyBOfi87EbwY7te/RYs5KJf8sxLwYAjsp6WQk+UNcn8u7c8GMndHuHehql2fimXRVfGRs9xWjLzjsWm+zP9DW7qzm8Tgen4lKw3chENLgd8+R2iT9Eud/QzMInt0nKhkQKwrb9hSI181phBA4QKjPNQ7dxLEQYx3vuR/3B7j/PSQKr9VJt8mviDZmcH9aNI//V9yli6NSuQAp/go2dM8XG+GEF7/kIRrxrcUDY1B5JGrO3Wx/Ugx2OioelWNhv9O49gRIx3tMV9IkQouqi0zwLJMVpGYkdSTPXoETdD6EvA2Cu4bsOzDCNGzpwVj+Z6LCe2n2Uxjhi7G2PC/eN6q248sFF6Qb9Qy9iOAlQLxewH7JcmkUPtcyQouLIATOiN93194lD0KIoRyd2ndPPFeejeR0xKz2j/N7Xwju3JcEqXoqqk231bZyBexG24kThnY0vHSJtzmY1U6AXH0/0oUzUix9PRgVueD5rwXPbn0DUugXGVcTm32uuPYShv9dxOsOflG5UmnB3V8W00e7sjWKZVrLRqbFkrGdOD1hN+yG3bAbdsNu2MFgd9fg2mm/wRlsDrru1JnNOwgceN4kLrdj9WqSG29tDtyNyM21fO7zXgC85o5DTgFwx6Oe4IZYrodz8xH7T/2uoRskO73PHZBEvHAByXydLucOZy0kwXV07s3hPXcsq/fBujGYO0i7BYcbdllvd7q179HtOPyK3tbAL+u5K5ODpr7r+jrPTdZHJAmuX3CzAevwMZJ1coMVP4Q3j+QmYm6S4n2nvbttt/Gjn6lw+w/n3PwHyQWcXyUJIt9tPXze/lg3R3IvEpN1uZBU/+ilS9ncE9YtQLzvnmCW6wom37MdReF+Sa+3T0jYiPoHJf+BVEekR3d6cccEEV8Hn3XRhfti1cE9Jv16mJW2cnXiuTON5Tuk4lHkyRjm7boGB2HdJU2QcH7JzyVUPT+x5m5U7sHlPrFOHurNi/4ASUJb5+5gmRJKxLg5mvVTIt2pzXq54ZpjfD3BD4c5d/TDpDpe6uAMOe/LxHWml3giXTw4filufa/nu4Ldcna8ux+MhKxrB3uQDIMG9qd7rI4YXW1jJZHlBjBmLhKURLnYim8NbGCdM92GSKLYKInh5AYRZ7Kebtfn5B853A1oBNWe2wS5TdHlJOM5EdIb8Rw7tN5KbHcwSP8OScmyfMveHEJ7gvWyLJ+tM+S2gL03ElHiGMa4XdKXSRKmDu6b5ndzXQdofdU2bszzSZLaYU2dePYq9CfuUYzN2G2S3FDOnfNUB+7CUBug3DrYcMt3n0P3aXKfNNd4u4eTatR7Jnv0lUS/WSuBBOvvx33dU0p1dgnJUYPeEC9TyQyb221WxKl2VfESxOd2FsjkarthJPdslIn9FnD3hZlKvrtheF1tpeZRSHxeRp1fJ54cJ9erVtzjUB3vb7ldYtiYeuoJ7uOoDVF1qF60d9qDnrC59/1d515tih9LdWO8z5LMSyJYvqC9/FuS+19ZprbFzcGcOS1BdV7k6C11b8ndbgUlErRPp5H8nrBMp835GkmkSbjude1Z7zp4vZ42B16vt68OnmuCppDcpVB8m9zTUlUpMwouZNGOu7uo7fZLujJznR5lkWNF1fVKnhyhGlQsLUBurxvlpaSbSOrw7lyp2vOeE3o0rA7RKD09QdWg8dVuKUHmYXK6nU6D6kPE+5zqwbK0TzeTlBgr7fvm/wjJEXD36VJducmZGsClVb7rXind61gH8/glqTaMVPsMt0gR5GaZ1rzroPpUGiSsbfR3d7AM525aR+93ZxwRLE69r+pz5zfBd8xTvKr2xbdJbeLzXhfvdbuoBnOTNrWLBPVdPy7tlpS7YTfshl0OvRn23kCPUuPqUXWlmHtUF3tdteSxruO1Y6oG9X79HVWPz/uuz2pjnLTj0eQzvu8zqjbfVR1tTg32BNtjnj6rDTQfy7MOXq+rNeti3vV610HVZZ0FnzEPn9vW8gXfM9k+j5ZtnrbDunju9TpooizDulrGtpbTZ+JpH9z/0ThDd15b6eIQA2o3w3Qyqht16jhYKQNSXVxti46ByNDx0DDbAHcF1v1Xj1t5dwA2nnKVq5+r13gbwNdGBWoggc8g6bgYqHe3QweS3HtZ198QwvrU4yKRqWNT3/BTsPPBc+22hDTWs+PBOuqRGvNpy21PfSRdRNvRYJtEdM+9yCzTuZviRodKHDj/VDvvs3rRhizm6/xRPWztpe9YP/G1TSA39AVEgEjWw3P7ZBsnMqyEFdDFF+ES1MbWJdOk0dcIG5gbxLvrqjuwirjTSSJNY20jDXx9Vne6vnNRd3ALWb01EWx96iAy68TU6IsIy5ax9NpkHonpMzpGOkp6nTKPZVp/EWveSpvtFOHdl0xbnoSWSW1Dz7rJlIYA1lFCuzGQPSLm5fMyp0G3hPJonRUi61RnkG2AiP8PpBrdC77HRKM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2" descr="data:image/png;base64,%20iVBORw0KGgoAAAANSUhEUgAAALQAAABICAYAAAEomu/GAAAAAXNSR0IArs4c6QAAAARnQU1BAACxjwv8YQUAAAAJcEhZcwAADsMAAA7DAcdvqGQAAEDjSURBVHhe7V0HfBzF1Z+Z3b07SZbcJBdsbMA2ttV1ko1xwZAEQiAQCAFCQrEkg4FQEjAlhGBKSAIEQgkQ2yqmgx0g+SCUhOC4YIqtfpILLZjiIrmrXNmd+f5vb+98J52abUjCL397dbOzs7szb968Mm1ZBHUZs/7pBJlvxMzMmozjbndOWdWI4yYvHzvW45za53Q4pz2jIWOWcoL0kr9vGn+y2wnb8ZFfX8Zx9m99TPoIvGVNpxY9/a/4+I2jvzHKCdqIPIjQ+eGxv7XpM/0U7gli4mdvfh6bE2HxzNr0Was3DJ91pIsJJ5ZyO/NKxlUNhTmO/JbVUTJ5Kxr/UvjEB6qgovHNwsc3qcKnNqQ7lw4MY5d/bD/cW95wrx1xKOGtbPxjQVlTmXN64Ch8zDezoLLxmxTOW7JxKor/e/uCA2954/N5i31TnVOG63ucIGNFoJe3cn2Y7guUKHryQ5VfUX+Kt8L3OEUhcajw8fej9VJQ1rjMCYLevr1OMAaKqiVcYzIYfE5Jad9QcERj7brzx3EmxRSuuy+guJqSLKPqwgn2DYSauVlnO0GmaaLICdrwlvvaC8qbniusbFpqR9SnH3fN+sOnH2afAOCMFU6Q1bITU2IbzLqRM8bQ+VJ2tuZEJUaEBfHHLkGEj+vTZ7XTb/WwGSfSb4PTeGozZr1Iv50xvWx9qhO0ISIERFllOKBeoJ/cllXJ9ekzC+04IKd5ZZQc1HBwX/S8oNzXsmbu5H3OqQ1h4HrViGPH1mbM/Isdo/j36YdymNuyusqOAyIlIVCjwVPt87zKmkE1pdl2Qxn/wCsQFYp7y5vOpPMDwsRHa46g3ymPNQ21Iw4Vpizy5c+uDLfIbhHlZWDKs5vtcEF541P2b0Xjh3mVDcdTuPCxjQrN+l0nvo1+vWW+z+i3sLLRZsPcx2tT6NfmhOriydGKsNr3PEO/mhJRmS2U+LsTBIT9wgiq52aPpt+q4iy7Leimvhatsslubcjd0kgLqy7J+RHkwufr5k7eSOcEaiROkHFdf8AJ2kCjiPI8QSnuw996O6e1w09M4dLfKmwOoufzOPZ6f9jxql1ZzM0FCyqFFEgT4rl5u1c20HXidZTwby5cDykJMnCWHcue4H2cnEHXCXs72tOP2bd2h31yABDrWKFBGdaaR7gpoznNq3DsfyE1znZpfpyH+EnbV/BcXKMwM1R99Yj8DCeZjcn29VXcb7YNimX9CALSuicg5d3dZbhwceMpBWXrbelSuHTdQDsyAcRLrMqigMrYGievItBANZ2LI51TG2jYR9NvwdbaFjuiEzQj+YdOMAqiAtrt9fktq24Ix8QDyq+j6uKsV0IqZOWX11/VujdFehfX24IFgvpzMPluOyGwvwohYTjntn1A1RtH7WHHXauU+p1zahcktvoj7EFhigSHPJS3Y9VVdE6AQPozZ/x7zinjQTUkd8/qXc4pK1yyQVXNmWQ/D43hoerSrCsh4V4UnC+GiEwF3z9nJ/x3ARRrdIIsc7FviLei4Wrn9MDgXdI43wnGwVu2/gQnmBD55Zsych/5YBgd2Ys/HO5Es2Oe/nB44cIN6YULF0YlBOGYxfXRNBFkLvW5Csp8V+ZUNM5youIwdkECwVpQXn9+bllTNvRBuRMVBfhNFS70jXFOIXibVE75xqOcU1vYOsE4kOB1gvY9TjAqhAmFFfUn5lf4fu6cJgTutcDXnzqnYSFdWLlhEjhtbP3cTJ/JgotQZXPtq0BhuW8ms6wiqbPn2IIFgmRudXEmd3uMhBntDPDoq3mV64+ge5yoOCimPVdbkv0b57QLvBVNO3GvVl2SfXi04Ha1lDfaaigCNII7CxbX51I4llqFlesDTpBa9HYnaFMaKmspfl/A8bIT3SdKE6D2nkXcjvyFTbMLKnzPFVQ02RYE8lU/7d41SXYiB/TMaOmXj5ydPjgkn1FcrCloXrHAibaBt/G6YTPu4lIUuTVWOmnbqo+dSzbeHT4jS+eaDCnln9bpGmHdyGMncWXY75IyqE/Z/o6tlA4U9oMahs3aIxVLM8AtVIygklcWNK/6A12rGzrzm0zwN0gMGpyzAORZMtfYhO3/jBa4CTYVCXviNZP0pWJ/gjyO2qykoHTcD5HKPLj3yG1vRu89EIja4TO/a2fY70rPbF7Bs6DVNKX2UwIZ5oo3k9wmjRgy3YNIpdelz/yjk8KGKdUzWUijLG0a8vYDX8aUEc4lG37oDNKYvWUYbeC9woXK8C6p79ZAFIYUL6H6Vea+f0RVKyxR21BpcIzy3JaVw+iXULTrDfJHdoBq88IxYSCjNs/m7/znu2TlWsodxyaaS7sSCuzumvSZUSXVGWQCQrFM3eN/X1TPyU1oqxOEbZQrtsE+6wRwAqRKIqiPoq0qAWBUdSDfunNqQ0lFrg9pySvtiE4Ahdet/eEYuxY+uProaINPBGRaBd1CJOwX2JHEX6Xf6hEz4wwjg4spYXstMXTOk8DX7zmnNoSpppDPUNCy2jYV4qE4WoKdYUiMzfQ75bnPbLoULtm0r2Cx72TEb6FzgtAydqSi4VFjsa3tzaOnJdVlzL6Owid8ssJPjdNlie1r070jKQ7WWyOkBNP8/jhvHuzhf2fI1LSG9FltFqoOGZzhXLIBOd9tt4O3coOE01NIPQYad9n3WW174Aw1napk6POai7Nfk0LeV7hwna1Z7dI1wWoLcR41zGFsX5vfsvI+59T2uFAjzhkeqNSPvC2rbU+BQNIj5FynB5J5ap84IOkRudsDm3oiGqRzyooea5otLZZVXZL5CDL9eXVJ1ij87sLv4MIn3ldVF+z3ov9tyFnSeJwTtEF9C07wPxNQyXHuU+GSjWHnvJ/4ykkPKfG85OJeIa1T4Fze7ER/+fAuijcfI2YpHZHGAnA6n9ipD4RAdrQTjCKnsmmat7Lhp+Nf2dRFuhQs3hgn3aKSC8x/E4yV153TKPKWbByVX9402zkNQ2fPOyEbmttfz5M6MulgbHAyxcEQM3R3oMLDrNO9S/b3IRA8Go8aVQsWKFiOmxSzQruqi3PuT90S/IdzKQquyyYnaCOaaW6474R18C3nNAphha7W3e5ofzAssgVcN+LkNsSdVVec8086quaN29+Dx9S+urnZTzHTOn/8A++kOZFxeHnc+1bVhUfzhrl5tvSC6JtpX4hg6VJNSbnEW7H+CycmnGmYmd/ggdAPpDJG5Jc3/Na+4kB3J11nBTsezfyDbwCdC0/SrTIUtLvJ9oOPhGkZooM8FSeSShO0f4V48oOrpyXoRQRCwWjnVSIUtGV11JRmFUPQRlnKzrRwJf1j3dzJz9eWHt2sGe44bxkOLaspyb7ck8L35S6qPVoFWs/mSr1CdriThBJ9QZ0udu/kvElRDx1abkTRkx8oyOBuGzz4pucuZ8lsTThshGsgWHg5hQX1lIGSG6kniA4VCi73ljd8ly4SrFAgbEhJ9rnu8mysKs37k2DWbcnt7GQ7ngC+ckJxgG7eKYPBQrhwtjmQCGC1sU6wC6g3CrroLcrXti2hJ1Bzdv9ZnHcRQUTgT7t3cxJYJ9q1DXEV1YJgha1OEPG+DpyT1/JCfrkPjTHsEcFte5rCaODNsVIEFFvjBG1QHuAt3V1Y0XgK0oacaMjx+AZMz4b7d38chai3Sc9IegP2xnFkzMeCjPggU1HnoDNqB8/O5oZ8C9RN60wF4kFLsa1JMlQ0cec7n4dj41GXftx34Nu80vm91MdiKrlVKvGjgh0rbfZIBNj3r8Fc/rZzGgcyHYJ+99DsvX/b6UR95YhKvPqMmZuMjOQguPM4GGkS/y5P0tSwJCswEKr227CRNmvwH53kUdQPnDmY+ichShtAozQcrWhdPzFZaEJAWpNAtpuQzIRUHOHXjM/g2anIQFcsLGGZ9Etklor/Bc2/EO/9QYjJV3QuRgih3iS7qy4j3mGKQHHeYf/aYXaGxayCyNFqqalZewfGSOL+gfSld7HvR2gFPyms3BBnvPYVNkfXZsz8FAQebXMPYxflN6+0x256A7WApIyUIHEhdeL6uZldsO2taKdXLGqGHncC/Pg3yRKn1+Y2rxR4eZR9qTfQo7S/kYGLJE/DLf6xc8kGnLR7NM7n2xXB5HMFzW/FdXFSZzK44AwKh0Iqr3D36nr7wkGgoLzhes7EtXAAydtVkx57d+gAPaPF9LeeWFua+0Y4Vd8AV/zYYRoTdj++qdRHfSUywRiW8p1IUw8y64XuiEygZg/HcV34TLGGYTNzwuG+AT7addBytusjGD/LjkwAyo1u8DrqHI8cqIQeHc7OyFy8eUjRUx+jxqULRKZOR7uQGy46Zse6Hx/F+0tkAt88+gdJewPb28mnAye1g5PsUZi+oH7o9CJ4mGvtXCjWmNeyKtu+0A1QaJLPh1Ezcluh0bHyujeOXs5m6xkZKkT5hAkRyI0ZiSbEcrSCyMrbsSbqOvYFpAhdbdqVXJlJQhh3MGlVWlLWMS7I296Jyh0tORsDubaHabKppjjnCedWVlTWWCAFPx10aGCWtZ5r4nEwxSMw/CqdJEyM+exPHZaSdocl5GhyffqsLbghTklG0DB41uFO0EbujjXrpFLhjlPOsiBDX7HDCVCbPqsWP85ArVrVnVJMhNVDp6cOTZd7iMgEycSxdqAbcEsk6KHoGU3nZAe5kgUQFXcILtOrSrJKOpheITTtXijZa6pKM39bU5J5OVPWM6iIxwsqGuyBCVgVj0rBqpSSe08vnvxnrmnViHYRkfPKfHMg323XIkrQtcOm5Qxk7voOFfYy6QJ4a49SHJXF0lCjGrgtodVRmzHjToifm+hOuo8OWBkd9KtxlmSPQQGkSaG05uVuX7koHLMfcRwNnsS9MJm4C+/lkY4LcPLnG1pGjj2HLYs8MooIR4dT0r1OQQDoHneb4Uo/5ov9nX6dAUVXD4s/u3rOZCSH7QTAfNsN5ttRXZI9js6nQEZLNrhFmqHfwLq/CXbnu7oneequlm0Du/UUHBAtuqAm/bhLOLeuRu3ashtN+TO88J685lVL7ATdYN3IwmTdTLoTQTRhbg9lI8vbQaencneMuJ0nIFAEjenHTTCVdSkqwrFJqcVq7UwLrcrf9vab4bjuUT98drG0TBrKcGgdAWfDW7Z6JGu9aRTb0snVCqOgogn2tdLgvcT5j0VlTdmmUE9xaV7JNP33hmI/fa8kaxVdQ8X8FXndhXvOtxP3goSE/rogb0ljlqG5fWYw+KPa0syo4xKBd/H6Qm1A8jqzbe8PaubmxPUs/A/9QEGZ7wF4ftEehwjyltSMgscYIq/OifrS8bXm6AhmL1f6h9WfGmmH77WaGrNMdhvE/leMbgkNQR/S21tHrL3ymF5nkJDnJI2krZBX3U4x8i7ZNI7J0G+rS/bPKYuFt3L9J1yIMVzEzwjjusHMttZv1czNinbsjX9gk3vQYO5XsD+40G0lQv9kKAjLICvhOLW3sskP02w97OICJyoOMMc40tyjGe5rccZkIGApwfF4Q9jvCAZmrCuZHNff0RneiqZ3kI/XkYe4wVdCQkLjhl0wUwbBHmV7h+ueD07peYTJu6ThJM6M15H+bRByuhMdBU1zC3pce4kgQdU6oP7C/LihZQKa+IecKQ80fNz00UQgmzepwwgoM/RsdWn2eU409UOugCk2q6o4q0tXAZ7fhsLWJcofrIsqYbi9Ib//5PpLcrr0FhNoAlxdcUF0ckxn4Bl/w7tP5BoqxQzOrSrNiZsMkSBDTZ+AILLqookwK9Xa1G2huCl7CSHFnVKaPqj7iShs1JC3sXSp1iHUThnwr7FCAVMLGd0OvoKp7P6OAwW4ciPqsl/isKCyaaXmSfJm7FKe7ohM6InIeeWND6M1nuhvV6mW3zyFu5LKvGUNJzmXbcRlqqDC1wDjKGtcapax7Bxum2KoKTLt0sBpCbvBqZ9Vae4WFQpeFeoIPGekJG+TweA1NRdn2xNmqbsRLXEHDPhJqIQNIGYSbNAufaPE0YKpoVKyX8Kejc69EXCDB4jm+1cUnxAdebQ5ul0PKCS2S0CiA60dwZXVpZnfQGQnE89+fkKORv7ouStqSrIT9vz1BpRpAUTLrSIoJ669JHMTxeUvWT9f14x7gjLgrb8oKzqv2oa3opFqk2phFwgTjUcRLDSJoTDiv6guzuzSrNEC7uZMzve3s7SmK7Jbpyx5P0syy6ek+U3cfJcSYkJNceYgO22Z70rhcj9oudWw2nOPbrYf4ODARIcJ0ZF1HuT7PjRCLe3IzLQVJyRuFd0R2lvZ+H8QG6cF9rYPabg8NzplrS/wlvl+zA3jScs0OyAaYsWrBS8gDfLekCx4WPUFmVts0ZFf6XsWsuUkFuSHISNDkPnBkQOcmO7/RLnBMiMLK5riRpVotjaIQ+PmtURkilo7Z0IjmOv70FL/AJHzIkQm1MzNfkiFAkq0mg85UXFA/fbTGggzbnXx5FS0uvLWzRtDBWVNXSYu9oTq4qzTIdYqjGTXzsLOYs/B6DWbk7xP1MUNO9J0d+H2PAk9Ma+2NCs5lmY40qEQXVYw8CZXxhc0i1egphfpmutci7P86kszo7MRYtF0W3bQI8VA7nJPhmauc6JZweH1J0Aro6GK+50oG9VzMl9Es74n0Laty5gmaFPPde1cEshOTBicG0KI0TT5MfagicC5i3wQB/sR3OKCOUA8wqMdYCDYlcxvDILR8nRBRUMXd5jDdoAMT9gHAoVaWj1nEnxS9SDK1xSXh8c2qowNe/7G293rneRQ/vWFmuF5wwr6f4d7u3QnRAAR+U2I1A906WmNLywAu0SclT5zFlirmDN+NDjlM5Ozpwq2f+Mlzm7rkePWjJ6WlBbUzrQk/wGKNgI1sBkveP7t5sw/z2OLosM9iVANF1zp++fewL1VyVxvnvzFkN09ue4E8DWvHT4jU3Itcf5C5p7CHWu6OC5fJeIIXZc+4zuo+JeQ2y7LG4Ri7Tk9dKHWZsxcbHBtrrm/LycKHcaNpdStuS0rb3OiuqAufebH0AX2lP8IwmORSlmKPTMwRZQe+cmKhFNxPh4729PRrjo6D4NFAEVZmdeyqsQ5/bcgat7VZcy83hDaKxEi04gJFZOmz1OBEZ+wFMRNDRmzfEgTJbKBe+g+mtZGMHG34upWpItOAugMyGfQM/wSul/HQcATQX/2o3YQkrjejuyE9cbnyu5PRzhyf+wRng7574Vdmprhs6a6mXaXPeGLiKPY6oBUXik8A1pD5lgU4j7BE8u3hvSZS0CMLArbaxIUey2ozFkBs+Nwk8sTIRffpoFdAtLNrk2f9Uv7pBtQSlOZ+fQMUylKu9OOw4OTOd9EPYSUrjtAOe8JcJbjV6GCyMENTxdPrT/ILW88BnL/NJi6P+t1LUw3IIOT12XMQt5Q+YiQij2S37LqJ+HL+9Ew4tgpfMjouuymZeHZGkD9sGOG68qzNQQSEvcGpbosf8eqLoOntRmzfgVi/4K4zo26NZub3dmsKfocAirgA3DuOMqDaN4Rdx35W47444lbgXfzmldNCwfDeGX8ePfhe0b67fak1O68ltWD7QsHC1hV3jFNb8MTv2tdSSZNTaC++B/AooibMdsXiNqM6XngYttBQOPbk4jIhJytb6+NJTJBSeM6IjIBrWF1IiIT8ptX3QzutIeWAkhvDhvaL3kJwp4AItvKFAQ/5pUEo+gR0ECXEzwoTHtuTVLB2PV7YD39iohsR8KZQwvtdspmT0Bb14ppBIM4CTR4xI7tIyD5YF2gKeBuuGV32JHdAM//nS2WCEpdFA70A4q95YTYiN374sy9OHCWXJM+89c0vdme4pwx69616dO8ztU+I9A6cCOe9WrNxTkvOVHIQuCc723Oii7U6A8gepm9oojkqBS8W2WVCFAztiutoc2zoIibYdwZhibeQRMMnyg2PhzoD9Q7dDexK57TpWMoAqRxIz8/hwa9jg7Yi9d4NN1endVXFFSsXwTlPrzmFV+0w4pQW+ptvu0Au1ip7OFmiBwKFZ6E0lc4ZOsTwjLHadVkR/QXnAejN0Xy3A0kmjeaeIAOmJVBU+23z3tDYWX9JM0wLrYEu4ItO6dH+70/gLfE7DVEZFtJruxVN30FCmSvwrFz4+K25dEdYAxn4l02YBkk9EB7Au7Ji7CSsmTUO+0MvGNHfsvqJJqv7xzugu2rn3Qud4u88sZzYFUUK6m9LYOBNi6tQEGl70paQpVf3niZt9xXXlDWWOIt8/2V5Ldzmw2aaOOtbLTXyBeWN/7aW9EY31UBCEuyp4hTSE7DKbk8HN03QEbbE0nIfhYqFLdMpDMEl5dGHAopeVi59AOS8f2z2AcYf3VCXYAK6XkteTeoK81aikzC/BeDgsIqqi3NebymOPshKcUwKLJ7xqVmXVIzN6sCzPhRqH3oO85trLDMd43QXXehghsLyupuYC7XzxWTEccs2gjF3lTx18iaXBj3mbXp08+1TzphTdq0ITSJxTm1IS11J7kzRD5d6Bc0ZEy3h+U7oyHj+BnwGu1li6QQNVPF9Y30BniNv4EOiZhsXxR8sqLbvuEDxsJ1hhDaoxA3K33FufbSHm9Zw0N6kudO2L0FkW5j6KUzlTKzC5/aMGksbGqpid9KM1QNcbBecO0tGo3hQn1QVLZ+ordifbRPWtBqlQ5pXUMntj3M9WfJqQDxorVRP2TGicku/ZMT2Iq4LkjvztVNsI3tTBFXw93ZUJsx48LIvfgVtMMBang1Lb4mINWrsStoE2EZa4JYZbxm+Iws2NBvalzcSDY4KeyQLnucPNP/HsAwCvSk15Rlqb37dJs4RRUNh3N30hVWwL/83ZKs9ylu2uI1Q7hhjELWFsoOq2Ooal+NyjHgGVxdMzfz7arS7NUq2H6mNMFUPBSqLpkcHUjYT8yMWStROLsrkLjUUpJmlu5D1pNQ0GQolba8llX2dPRYrB86PTUoNJqpaT+LOBZEN3ESQNANDtCpCmxASYXGdqQVVVV16WCKOCwUJiWGezUd9xKBCbZVxNhZOc0ru4idOIcFoPtj1S3EzlMFzatKndMuKHzMNway+RNw6sM1JTlXUNyUiqaLlOFawkIdM9aV5Nhjhd7yxuUQl9PgsCR5/1jn5UlJVcoK/b66JMtm1J4QlhlAbvMqWsv0DEXYdjXnLpSNOvyTncIm1NyTd6zZ12EFBsGj3E5lo7S4F3ShLkxuEzlcZrUhadCAQYmI3Bm4341KjlYQTNBmuDnjExGZMMblcmoyDLoff6MHhHbPvX8mX0FJakqyoyv0TCl30cCwCiXbEzenVG44GSlnGYYZ7m9xaS+AyK3VxZnX2ue9IKbew9g45Buj/CL4oOJ8BlgjBQqiFQVdSbN0MltW9WgtrMs49tu60m7BUyeCRm4UuAO/PkvxG7w7Vq51kiUEWtTPYcVEtzcA5ZQm+L/M9n0veFtr40ZjOmNdYaEh/pX8WzgFcZVIc9kG7tnDUgN7q4exf4V3a+mEgvLG84XheiJoBo9rcGYhRVBQ4XsBLeNVGAxHkM9QU5ppz0ryLmk4gVn8FktjN9TNye7Rf4igC6G/bsh9vPbIDi1p3Pubjn6z83wOmiahjCS/Yuov4GZ7UfeXhajo+DoCdvHLukp61dg16J1Ek2ak5lkFE2FbzSdZdlfCl4mvLaHRvMfpyWmnqpBV3HTFcHs8MxYw3e7jhmscD6aN/ypmLn1tCa3vaWuGVoQZJLtsawO5/KQS2hTun3BY1bxRCWeYHmp8rWU0zSbVJHtJWubNnIkaLjhtRnQel3J+9cW5Pa5wPNT42itDwtjK5R7GjmApKW2SZvY70V8pEhJ69lLfgLa91qh1ziLc3gDjPaf60rwedz3Jr9gwZRff0vBJzIyjCDIX+Fwsgw3RhaeLrDS03bJqXlHc5lNTn9iU5t8nPMIt1YCA3+zQggGk6VYE0LwKt6Wnri3O2oYix9ncnWGvcFXqm8o0j5Rc/9zVod5Ye0Xv9wG0Gd3V1aWZCbsXEsrovfvYAim0hc5pr1Au7RRvpS9ucU9nCCYfOkwbnHBamWeMOil5oGeLK1Vtc6WyuIN5Ut92kkURMkOPGsnmNt2tbfenJu/kyYPaCiqaPp26qM5eodAZWlC7WWnuLbmPb+12vJG6RwvKG7ZIYbRwJZ6DU3qHrmlPyDTXFprp6iTrFqhMWi1wV/isKxISGo7GZUxos8NNrg9QbJpSvNtBV1ohLtxJx/iDroSdTkzT7OYsg4F5IbPjhNhDScveUjIWXKkOmunK/JbXDLWfhPvugic5zEpK+TTRZgPkOCm4vUbH5wm5Mq+sbg4TNEGGG+Dk8ztSGtw000jbs3ugDAavxb2jaGcpJ3lC6KaxlGncVVDWlNAd73Kzt6Lhcq5pKdSxO1RmPOtE9wzOj9UM98TImurOkIZ1qwx0wGRlpzpRXQELwRLapsieA5EDLm60S7IzjkybUF9bkvv36tKsG0HHI1UowNK2BnscZe8Mb0WTVzc8lcoym2j6W3Xx5KeazjnHrvj3rp62t2Zu9n0i3Z/Kbr21W9ER3riRz+bUC6opWincBQlqSVsgLetDpdQzcL9Pw2+PCpMWpoPIwyUKCc1+jxMdBW2dJTTtJ7ZTzViXTR9iweGDO8G+YVl0E1ZWM3cyzURqxQOOCcf0DSjfUhzMP0AlnKBOqDod8t9ZqZUIRsgFMauksvy5mu4eml+5octk+zhC55Y3fBd+/zAmzXkBS12BoovCyqYuxItFkpAjiBuR2b9oHs8pcRtJAIGhg39oN3PGVyNR0dlLl3bfMc+tg7JpQQkPXI8uoxvdIfexpqM1t2ccynvTwVgjkqtzUf63q0vyGiDGWrky4zbjIMQRWmP8fnBme83cvH80XZy9E7LwA/Cz3W3YHXTOphGhhanPlUE/U7oVt7SBW9ajYJj3GLOeEZ4kbVPbhC4bvBCUZUH2ircLnJ0/Ioe33PdnJ0kXLHPG9ArKqg6Du01TynRXatqN9sU+wGUpe0sTpbv3N41+Au+9nxZgmIFdp9kRXMzTDM9RnRfnRwldULa+SHN5xkm+n1Ahyc8UXHPDk7reieoCS7EzIX9b7d1FpHyFa/o1kd1zimDSCZfHDelzvSaEj+S+VCLxcD0twefsIfziXfwGOsAlNwrFKpwUXUAb5HorGhXn7s+QfrTF5THvnDumzwPMyLvd+qRs7degdCxQuXPBJB81XD7LHszgobZl0gzRMum4ha9RQituPQiOVFow+KgTxWiPR3hVW0CAbgkNyXUiCPgRhXXLNc8mmO6xO2ksZT1jBf1bakszVwR3JdcrMwhdocUtOYiAFIm0xF9q5mT+vqYk8z46akuz7103N/v/nCRdgIo4C2YYBd+oKc0y+tplGQGtxKUFttIvuuzm2ReEDQcjRWosugkA7PkQV/J24fbkFyz2RadV2IQuevi9w3WX51iwhqmM5K3e8sZdkQPZGSQ0fWhhua9LDxfNQxMu1wDFwtuyv3fJ0Z+hNn0QN+VTH3gnTej6ODSlX9O1up8duRtKdi8q7XQ6TwSawewE+4SaV31/ATddw13uE2kE24nuM9wuz9/JFNJcur0JXX+hmFigrBATFnsjlmYoxJWQ1fTo6B5xNqFl8oCHpYkLSj0PLvkHEv49ckD8/gW2ZVAJ0WVTw328dRTSgxu11U4UUyHrCi60pFDagLdA2A5wZrQJccE3C6EdC1Y8JK4/qfaa0szfq1BwHcRexZRKX7/mxL194fjt0u9frevGDwvKGrvdcygRCirXnyV0YxhK/AYI8GYszSAe/oYyfiDcyadFNhgTZJ5x3TgNxsnrtJQMTfCc2KO6JOs8EHm+0F1jcx/zxe2HpUwxneSu0INRW7d2Xu4KKa19UI/Z4PS4bfuVlOtIRIx/8P39u0jFAI24xyGn7pB6ZOaxxAyW5PYgan+gu/edKpUMoaV9ULiwPuEGlnZrWaDiDAcU5i4ZCpmpRzZ/pwvNSjN/CNnwTSVN5hbc5mqRIqy7qHwQGwl3tCRYLYEKpSx4PyzOj+caOwOiwjryQ91ejRQBWsFV0DCqtiQrup+0DW68Rj+DUkJdHBtaYaVxfjsK9SKsDXtTKfuo9D3sJNkP2rMyBrRAKCRDZ3FNDIByDG+k30e8d8G0vZZUR8OshXForMf7V9MioLzFDTMQ/hkMgQ80w6hgt4YdAQI5OcJwj4NRe8eKE05IuDipal72ZmkGa+BDXETGAQ1SXyZNcwOI0i031F+X36ZC5kNwowsjewjbkOx0iIndy26Lt0Gri7OXQKDYcjsWmuJrUQnMYjLeoLeYi+IhVk6APjgDv2dGDs40+9sIsQBvpXBdZx9966gol9WX5rysLPkarJ7T82M2aCYgvRtii4WSRiUUWXXFk//V4QmkSNN6AOJgBp79pG4Yq5GX+5Cv4WbIvBrcEyU0BN/T9CDXgL09+hjg30tprY2lu+/rVVZuHDJtVIAbp0nOzkKpjsWLU+LYyQHHP8lYUHLZCAv+BSHFkrydK+xdT/sLX8ZsKFg5A/L/h3jX8TChxlA9JH6v/TeEyvsQv6/rFns6a2d7DWe9j7YnQs3QGXif+BUU1hiueLcrhtGooNT4TvD5J5piVZCjb7WpgRuP2fkaxOZ+7u8PaA1Qsl9/BOX9Bp5A+e/bc2x24ylwrJ/RgupXvc2b+TojIUPT6gXNTC5xKfYLXYgRfmeSUWdEbo6lOs29AWFh//Of57WsjPskRU+gxWBnDp11PB5wl4eLIprYdCDjeDR/h/IVZOplxfSbvc3Lu50PmQj1w2Z+S0n+qMH5eNoMp68gnnJBZwWl1Wxxtlgzk/6Ys+tv0T3o+wKaBzRqz0iaWnMmvbk/rYK29kM9LeJBdeP/GNoB7WKnZST/GBLnXp3zIbEVSmxir1JR1h6ouY8hwb7AabNQ3AXGG42ko3TOxhjw+v3SapNc3VDQ/FZXeyEBqobNzHUrVgaGmBLZ0SkCaiDk+YFBaXLaZ3jPLkhG8nA9MCvTofdH4T4PzVONTjxzkIRK7pDyBSlDVxX0cass2tkJ2uVR6OZxseWHDbsTZf4XpDaKrNxcskHwgYeC8an88IFjaQXmRs6DTP5fSDOvKtz6dq/DBgRi6MP2jHxWc3aGiikNGb2bcN6O8kbVfzx4EiTJspD03OtsA/9vguKzl25PYayZrTgnvJb6q0SUoWsGzh6kueWDHqZd0GF/ayAMkniWkgEQc4kmxQPZO1duwE0xtN6PTexkd9uQfadoGv8ZHv1qbvOqbj9KQaCPYo0fuu1cIdTjqCW0o/2wvw0k5VaY93+wLPVE4a63Pk30XsUWiLrB/8xUmrwcjHABDPEBsas6qUPWVKoFzz859qtU3SERQxORpGKVL7asmnsbWbQOcJXXDpl2mKbpJ8HTnSc4P4buCC93jN4XhHlXkrt9VdyXmRIhEUM7z9hp8dAxhc3vfEDp/tNg9zWb5lwIvQmS6auFDP2TCW0cSnAHyiBhCz+upQ9+oOr0L39eB9GL0e78SZrrERfTfgypYl8gOGrsn7C6L+3vrojK/oLbMurQiBe5DlBQXj94xslwBZ+HzZgUZoGw6rbABPAN7tKYdnd284o+t/L6Yd8YbsnQPdAuFxBTRZ5pMwVTW5RQJ/a0pSehB4Z+Wm/ZUdx5bWQsGjJmnUQN0GBiQqel0rCHrUvymtf0uJVddwwNX2I3N9ns3EOw1+qhAm2aKA1PCTTWzcjkDhnil9fOm7wSObYLbm/9pLtu1VxJN0kz1M6V9Zuqkpxf2Td/iYCjtUC4NddZUOPndWZmSMi/w3ec219mJtBmBN0xM6F27OyBXOfXCy7imBmMZ+LmW/OaV9/SH2Ym5G5/c5tHWT+B9W1vZUTMQKDnw3QZKSxxrYJZFY499MhpXvU3JeW8kFIf0Zz5GBhKiTvWpiVeddI7uMUN2WULqn8Hzl6qtIIK3zxlJH8uhP6QZPz+HZ9sL6ydl7kiwswEZRiTcH2aCgaXaYJ/v2rA+h619aECp88DMul/GhVwujOn31kYoXZpSl2ds2N1wv1YDhYNw2cfb1nyr5yz6HQWMjMCUv5TcGtuTvOaPn2PKxHq02fOlpwvhJSdGN6pOgyE/hVi1rem9PDsg5HQEdSlz6rATRfhvtiemRB0xrX5zasT7rtD6MGGBtDQYxgmHtA9UHMwX4vzmlc+gfd2k+7gMGVJY5ZlsQrhSZ4q/W3vQ3XMq56b0+3+9P8OiCTDGgTJOCqWArSOFkT5whTMHgT8MmBJORT2btzcLFumcbY1oAf6vdIzFlALW0DsHc4TY5FmCNHztyYOAZTgn4Cl/LFvBzODueN3fOkPUCPwue2tJ7ocEEAanFRYObSy69AzM0nlwvKGCyGAqoXLPdXyt60Cjc/4T2NmAl83cna6y7Re4EzMivQSkLqE+fEZBOZl+dtWR79LcygBe/PbqOSXUcnRVV5k5nRI+Q9D10uzti7vU89AIjQMnjnD0thil9AmR9Y1hqG2MClP6MmEOjQSeuZDcB4uhZmjx3BXCM9Z0JOj3IOE7kD4ScUkGmp4q49YIL2ARrJ0JpbBTKON0A8KZB+zwYONkH+fqVr3uXT34Js0d9J8ZZoM9vDLwmA/Yf7BLZq/TWfOtmTC5Qm5mz4MNWdlCJdyDTT85mDpN4Wlw+XXjD2Dxh69rbst8iI4e6nPtb0tRTS3temDPBp3vkPNc++pTTbS9KFBzUry+LU9pzQv237bbYn39eLUVWekJ90eWZRqR+KgHSFMJSt4kM3/Mvo1q4ZOP0zj2isaZ9E19Lapw9ReZOOa/JZVXb5v2hdQz8nE9C13wCeYD81jRJ5NZUIDemmY2HveyG313dqjB8vQtfZ3hPlSlxB5kcbkvHsPDIZv9tTT0pNTaFjWrMxdb/so3ZcJmjmy12o9lWsasaoLb79daPoQKS2/stTzUDN/koINgSASCp6g4Hp4zhFX34cDeKoM+kEq9jBUcHnNxTnraeGx5PrTXNPzVcj/y+rN2Q92XipE09xDZGt7kk7kmsGt9n0f4z0/UULuVRa7GSbOyahPZnW0v6wJdfm6kpxu+/dFEasKqRBfZCnlI4YiECGpXxWmR4lyqZtp8bF94RDiwx2jtgmmHoHt58RQZ6sCBXma4OrWumHHdTu9pidMzthyCQr/E5QlyswEqZQfr3qwJ2Y+WNQNmT0aFf2AznmUmQmgJ/7z+/vSbdgdTKWRz/ylY0XxkX57T3iTVyslf8GENsSS1j4ZMm+oKc06v2pu1p9rSrIqaksyy0KG9jooe7LmclVo7pQzVUfHo66U1CG4Pp+YmZ6n3EYHzbTjQgwAbW4rOKLpEvtFDmhjVTDzGqEZJ0l/e8DsaH0AlfVLaDguLUbTZu2vdeHaWmHJ6yLMnF9enZFHn9NfGv52WwRRbtowbGZuUPGXoCbHRCQ1gcwPKJoNgolfBJrbXqIG4FxKiKb0WSNNIX+K9rA5t/mtR/GCuNYYC/oQ6G6/vgCmwQ309d0I7N4OGifhjCYsL8hvWR03WSQRqjNmTcd9v0V+bdNpfwki2sa6KK/5rSd7yg+hewmtntrVsnrOCeAtOzIGVGakvQbp5gouBsXSjwajIBzubWkRN3beEqIzuu+HJgmtZmbt6rnL8VChsLLxDLxzCefaQKiHVri2pdVzsuLWdXsrfXNgut8DyZuuzBDV15wJAyY/Gdljg0Bdd8pIvhjM/DBNilNmEPlXZfAx4FuqZs1imRDx87jQh0nLDMCzfRpmzR+q5+XWgJEVtMWgfaz1l0ppl+MZQkpzFYiyAlp9uxLaJh5oq66aVxQ3iET0iuLdjNkj3Mx6wMO1c2IZjACpQxK0FQzWJJVcCROlSXGxgyvphiw/iitVJLmaQd1jUK3tJmc3dPd1uFhQf3Xt0C3n4fGLwXhxS7HINaUM4r074cSvB9WoH5ZGKANINwAMPBqufT5a/nhI5LTOjEyN0WLyCxiyP8psWb0SUbGXE6I7hsaTG9FIX0a9aEqJgYgZjWM8cjic3k0pIz4IgbQd3r1FSX5+3o5VtFdfr+/uzobGbwB0fho52apE4p0luOJu5G+NabS/VLSl6oAHMLzlvp/gaXdBPacoqVqkEGfXFU+O28isqHzjtyQ3F3LDdZQKwQLj/Gf+FPlI3AT+BQtE/hHnnAVeeEroLkNJ+TGY9pLa0ix7pyLv4sbLlMZ/IzRtIOxyE0QtOTIt++nYBhGFUrywqkrf81aa+GDnhFBPq5vjGDqC2vTjCsAoDxmCz4jt9oqAbgqzWhgRNqK/NFQNhm8DhW+AROzT0DehKfWbQ0OeAM17v5qcqUQ5TpTZrrlzmAl5gGRcIF3+R/tTwYkYOoLO70/0bmpEoFm9bqkbsnaN/HtvmwPHoqduu4QVFYPwIJhVBm/++gP1ebwVjb/Di65ALbrBgB/y1vZvV189pUsXp7fMd7Hi6j4tacAA2dH+km4Zl9MsbecyMk7fomi8Ebn+NZxYWr3xZ6kCl9EOdmQi7Gtld+IdV9EURyvoX6UxOWddae4h6VFLaJflt6ysyWtZNVMqniqVuASZogk+NPxNI382iIkj/yKg65BSsFzYRkjNfvUj0+fq85pXz3+hebVbKus4EOVFHHvwfJu3u6tQJx7Njl7NmpGHRQGosryW1QO8O966t7/SSpca9SLAHadyUd/v/gPvsA+8iHZ5CuEIQjPtQdJ6ZPI+IfnUzOY2FxzavOxdq1/rDzMTsv35NPneY7/ZeWfnd3c5FPKjmEn5BR9pHdLdb1ubviEMyfwsHnANzAza7/5VkeopTMTMBCsUegUC7XXYvUSlbZbaa69/LlynjIKy9aejYWxH/UM48bstEUivLsn6ATFzXuX6I/a2smeEy3MV7edjBQOPwWs661AxM6G3hh8HX2amy2wdOkprk2MF14aZXCWjAjo0xbcbuvpX6+j2z/qySVJ/4UubNqTdxcfqTIxgShsMT9dlKRHQhWqBZfX58JD8NGPHmt6/W/I/dAGtxYYJtZDrruNoXQiX6ucdqey+vqz/m162OtXPh8yGsTWWCRGEVofpbb5XXZzrIxvYSRYGmQ2LvkjSkt262N4eOvzwd4LLzjl0W2NG0C+G/h/+s0AfObfcSWfrlvldOEpp4Kd3NSmWJH+6fc2K2xKvPIhFYbnvPDDi74Q7+TDT39ZkSXZ+/dzwd2L+W/E/hv4vRO7jW1J0c9ctmif5eivQHuCW+mnV3KyEe6InQt6SjaOEGbxHTxpwnmUGdjIpb0llSeXUZeck+a9Fv+2t/+HfDy2wYyQs5umQrlDlsoEb7F3nUo+g79V5Fzfcqyv5KTeMmSF/61yXJ3l0dXHmw18HZib8T0L/l2JKpS/fUvwhLWnATKut9XHJjfm1pfFfdSPk3lObIjL004XFfwpHbSgX8jGh3EtO/WT85we6Z/5/Mv7H0P/loB6KZI85QXJ9uuJ8MBdshzJZq5K0aIa7Bbc2h5irachm1xcrbvt6SOFDitkLllPH/pfTEOBu97bxVp8Aj7rLevj/4eDh0JVm3zE66PxLg+IOr/UL/cpQ0cKGKZbB/8KY/PX4ARsePdTdLgWVDRcwi3+XscD1NXMLD2y2HYjsrWx8REnuF1bHrZ2HRntCbvmGmTqzfgH7lNbh99ptRYAad3GmPlJK/qpmbu46J7oLwis43LdxLk5FHsNdm7gR91P/Oan+PZzzzxSXdVyJt0w9uDHRd6V7Qj7tfcP4hVzxZMZV3Q6ecvEnB2gbk+T3pIhs5O27yOXxkP6TheBDWOyHw6EGpGXuw/s2gmbL8e7nh438pPa1U07p8fvavYEazIetTT/DM39qSXEy7XnkXOoVfZZi9F0LS+flQugjOdN///6+zG6/L30gQIUP5FKfaqQOOodz9y2FSz/ssu9wX1C0pOl88PT5nKsZlpE0zInuE3QVSlbc3qQjB6d5OEaA4QZBDg3u7gDjDEaaVC5Vj9KkY7CHo8IzuKbnMs4Lcc8ExVgqmGUQ+HoE8utFBV4ohPEg17QqF0tp9Zb7ni94ev1hziN6heAafek+h+t6DgTcUenBHf3SUrOXL9eLHl9/mreicV3yQM9e5PVtLvhNyNdE5PNf0pLLlBl6CAdt71OmLPNVNHwaIZwkdGO+cHvead4y5jSkPSjJvWlv4w/RWu4Gr43SuHyMBmScS72iTy8uKq8/SnLtSS60Y2lHGJJLAM3vPaOqJOsVOjlY2BurCO0xzeXOt/fJ4/z2NJ78m/5434WLG0+BIlzMdddhyoSAler86rnZvS5OjcC7pOkkJdWjmstzlOXv+NQU7jMaSiZUO5cPCvQpbU8re4RrRikYAe1APlZVmjPHuexA8YLFvklMiOvB/eeB8WkImrjyDPqWi5OoW6AB3AK63SA0PRnveJuHOr7V027DsfCWN56D99/HdGOUvTNbKPC+5OzeDrf+/KYfT4rb1TgRisrqJlpcK+W6+kf1R9l/P9Dd5Asr689WSnsGQagCiAAhoAisFZbQf1w3Z2KvK/d7bcGZlb4RcDj+gIoAM9NMFOtPKDht92lAXz6RX97Y47aifQHZSkpzTUUFZkliRFJrSv1it9XWZUPd7gB1O10KdT/XDZuZhcuNx4nTch+p7ZeUjoAmIWkqdMinzUYACe0+++zOu4RyRdMua0qzitEab0fj8qMMQ5H4mvEPdN0s+FCATKGC8saHId6fBu1GKSu0TYX8p9WUZE2sK8le2BdmJtCW4jWl2ddXX5Tz+oEys3dRw3fBzLSvmQat8Bl44AWYNGgn+mzNsh6mLbzDKbtHjww9bbFviEey+6ECv0MTSWBqPJLKB1wAQl8LIvtBhCGCs0ra09y55YCwa9zhQwSzvq0ZLntyAKQTeFrXUNsPFi1u6vUrKLRpMtryfcLlmUB2HSScsqc0cjVTeYyJTrJ+AVoTLqrodbTty4IleTOJcdKhkLoaS/iV6IOH0t33Co2mZ+qaMs1awzSPrS7NeRmVED90/SXDu6hxltLFIrw3DczcLpW8yjRCFwrGK+xP+Wvie9JU9059YFPCLd0j6Jahp5c1pwYFuxOt41wczPK3PhvSA7YJUDM351kohBvBPBIqYbRQ1jNoPf36pmgsdNMipvuGI5lfkiHzLGlZa4Un2SOFfLSwcr09yTsRvH9sgk3Pfq25U45RwcBuVMo8ZcnbpZQhmA6jDK6O7+93pMmswjMHCWnOL6ho/ANU+aOJj4Y/wkwpQ/gS6u91bj9o5C9q/B4ExQJI52QmZYfQVPkHpxx9UI5WIhRWwETj4nvQRXDuQnvRgK5975L8j53LXxnyyzfmQSY/IYQYiYxAlLCf1ZXmvkhOMWTTLWZH+4ucNh8U4qJQauCOwv9b1+13AhIyNO1U7mfNN3PDfak9Kyrk/zvk/s/xAvvzpoTqizIfhBS7BWYHWo82zrLk87mL+s/U9vo1SGfhThpi271cfgC1+wIk7m9koONzSN1hUlpleX+o6fI5VXIcuUuBmZO+R9vXQzYvrC7NXsSEbEDDCKtKxb/TplrpYwZ9h10olgJNcToctssQviTxwS8WmqsUVDzFPczV34+vZ3548qSbiip8C+CE3VdQ7vtzQYXvIxxBYfA/Q1BA/bMmS7Dp6+Z0v6vwQUHySdCIw8hmBr3fC5lWrwspDjW8FetzODOfhdAcS2SHNppfXZK12LnM1hZnb4Vdfp30t68kXgS9r1Lbk24kU8lJEocuDJ25VLn8QwZdzXQOx4QzGexYx0xrPu0c6SQJAypJmB13M8t80D4VWrauq4VZFQ2H29f7iA7mSYdIPAeSiEnT/FQJ3Z5MXl2a+aJS6i4rFNhLW32KZFfFMYvro1s5k9RVrYGbmOGaA2aGlpIVngGp9udctQ7dhwr6mD5GgQorRG1N7U+/NBoo8fRmXSlvdUm21tOx7oLxvLo4+4y1F2XucG7vBRFNzicprl1rMdqohf8MJtb30Hgojy9CUl4uk/VhNXMzs+qKsw960Wu30Oz9bW17F7Ry60G9k03/5cK7ZNM4pqyFMHkm2XRR6m4R8j/U2dypnpPzIRjsZ9IM1IHPSNjcLIXnCuqVcZJEEVfJ5Jx59jXOgfV4B5lt8HS34cl/gv2S7i2rP7XzYelJ37KYWq4s6z3yoqASjoel/UBfjHeC/T5DnIQCTADzUtQHRlCL9irUzM1+SCh2N8yINqEZU0NCPAHnKI0+ubBXtl3Gdf16spVRwNe4qd8Q2Vh+3eWTN4I+b8MEseAcuqQUJ+eOq4v7iHRvAE31INMGOaeHEDBmAJT2aTheg2Dtn4CybyC1j5Y0FvGf8EDH07Xndh3GPtTgUtAKoE+p4YOpZvFkMeOrGpCizgalgg+iDo8FsSHP5GoQZRXxVCJeY6YchPa+1Ar6d0BSQ6nw3+75KP1HnfO7/2TBArFvzLDvw/t+BKltzocZMFzzpPxWeFL+IZJTX+586EnJrxjJaS8KT9JUu+XQPbrrTNNUD9AO33ZED9h9xKABSlnfJfsIjYeYcWXcygegqjTrTti0i5VlBlGQE9NSzV991Jb7fUjg35FUh71czUPsUvtrDTFAJa1AWb6gygKTnOUJJfdrS/MvG5DGHurloO44EdJmyVDwcYrVDc91ypX8blFFw0E52n3ButLMFRBei6EZ222BpOQi79gNJyIQbnVfEqizwc34gzAfTqHFiMQ7MBtniqTkl4inEvGaGAAedHvu1NzJEJaoUcFdgvNFhWObwp8DcRBmaBpdO/zc76AYTwrDIH27nQX9l7bvak9t3dGRrvYFMro//Bmh7XwwKqQQ962kzMFh/nEKN+/ujandIVcOGg+tTqFGuh2FS/g5ppq0xvmKWf+nrBA5oVdCmi2FNoAvar6PPF9Au4s7SaMQMrBSMWk7OPCSB5s8dMaBDKV+FaDGCGl9kTStOSjTdtBwohT6e97Kxt92ZyseKsDnuBcmJX1qZRekZQrMndfyK5rKD7S7k/rbnWBC5FV+PCgo2D3QuGcTr0CgvWH52/OawUPES4l5LHy07uxI3/f5F2mWGbga+d3JNZcb7eGZopiuY2qJPK9y/Wyh5Auw4wbDfNituHlLTXFut1tWdQcy8CERl+A9Xrs/mclfpbKUOxMNjlBFWbr7Dk1330BfcIIUft0yQhfGOp6xIM9Wtnj+Csl8PHE/7tmqcXZW5NvniZBf3nSj4OoXcDgGoFw1Lmv3t965ePpO53IXxA2sBDs+Q2M72/7mWU8jX7cyfnbWMt7bNIDOAyt45rPjXms6P/LxowiOqfz4iKBsewoNdzqZfWjE6yUzzqstndjrPtfegxhYyXt0/RGaIR9khn4K8kbdHlIq9a4m9HLT3/Fa3WUFCQc1ChcqQ2rriyDgaczgXAiey2s++dMylmAjGBpOT0piCyCQ5nMdWjnofxsatjSy5UF/4C1rvA7i+Jeo21QVMpuVwb9Xc1Hm23zq4w15oSB7DVJshLTMDtiOv6suybnFua/fCPcnsiUwPY6iikOp5mvBtgfpezpOEhvU3QZSvC50PUeZVhuUyG9qYF44lxOCnMKgJl7limeiAZwNQrzkXEqIwsUbZkhhPY13jJFmCP6X/uOakknPOZe7wPtYw7eZxR9Fyz+SliP1BXbFWMGNgslLq4pz4lZHx8Jm6L38j9zQi9G4qAEvHZ+W9aOEq5wBb4XvV9DF8xF0QxoFwGT31pRm/yJ8NTFwzwLouuuJoaUVehcO1jf6ytARzHxq9+A2/+cXwzK9GsxsD7vT90iYpUhC0dySIOoK7YaReE2GcEkCU1E3CRqfKXGcWVOa+xI5IXRvBDQwlDbQuhZC4k4yb2BibkCjLe7pI4m9oaii6S6p5NV4v1tKa7Oh1Hd4fnnjdyD5U/F6JYXrs5qLJnT5rmh/UfiYb4y0RBHT0G5o9WaIr6q+NDNuv7q852pGaa2uGVA7EOqhjqBUa30X525zLncL75PQAh3mEb0xM4G0gDKSpoGyh0HICqHxTdUXTaruTOwIstFgDI1PhZGSDFbtE0ejVg3L0vborgFr1140uvueDjgv+eN9hXjqUYIL1APbXF2SCWc6cV4IJDV1j5wCWkrOLA8k0pbq4qzl3d1TsLhhMlpYpuIW7Et927gB9SsOZgIZNcLUVj7WFLwIAvsYzjmez9LxcgPMjIbCP4XEqhOCv8vcoqbKqN/Funnf1EWbRof00Awa0BaSBYK6ua7hgrwD+mRJBMgHL6psmI4nHgYdiibFd/8/Ob3jk6+kJ4EAAAAASUVORK5CYII="/>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D774B1FA-9DCE-44BE-BF02-3CA424FB1B51}"/>
              </a:ext>
            </a:extLst>
          </p:cNvPr>
          <p:cNvGrpSpPr/>
          <p:nvPr/>
        </p:nvGrpSpPr>
        <p:grpSpPr>
          <a:xfrm>
            <a:off x="685800" y="1375366"/>
            <a:ext cx="3281875" cy="2446826"/>
            <a:chOff x="761999" y="1515574"/>
            <a:chExt cx="3281875" cy="2446826"/>
          </a:xfrm>
        </p:grpSpPr>
        <p:sp>
          <p:nvSpPr>
            <p:cNvPr id="11" name="Rectangle 10">
              <a:extLst>
                <a:ext uri="{FF2B5EF4-FFF2-40B4-BE49-F238E27FC236}">
                  <a16:creationId xmlns:a16="http://schemas.microsoft.com/office/drawing/2014/main" id="{07D7FA6C-60ED-4709-86F5-B9F49E60E10D}"/>
                </a:ext>
              </a:extLst>
            </p:cNvPr>
            <p:cNvSpPr/>
            <p:nvPr/>
          </p:nvSpPr>
          <p:spPr>
            <a:xfrm>
              <a:off x="761999" y="1515574"/>
              <a:ext cx="2745547" cy="2446826"/>
            </a:xfrm>
            <a:prstGeom prst="rect">
              <a:avLst/>
            </a:prstGeom>
            <a:solidFill>
              <a:srgbClr val="CFE8F3"/>
            </a:solidFill>
            <a:ln>
              <a:solidFill>
                <a:srgbClr val="CFE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E9291C-9D4D-47BA-9D21-F90407A7B960}"/>
                </a:ext>
              </a:extLst>
            </p:cNvPr>
            <p:cNvSpPr/>
            <p:nvPr/>
          </p:nvSpPr>
          <p:spPr>
            <a:xfrm>
              <a:off x="990600" y="1754399"/>
              <a:ext cx="2303957" cy="205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774248" y="3198168"/>
              <a:ext cx="269626" cy="461665"/>
            </a:xfrm>
            <a:prstGeom prst="rect">
              <a:avLst/>
            </a:prstGeom>
          </p:spPr>
          <p:txBody>
            <a:bodyPr wrap="square">
              <a:spAutoFit/>
            </a:bodyPr>
            <a:lstStyle/>
            <a:p>
              <a:r>
                <a:rPr lang="en-US" dirty="0"/>
                <a:t> </a:t>
              </a:r>
            </a:p>
          </p:txBody>
        </p:sp>
      </p:grpSp>
      <p:grpSp>
        <p:nvGrpSpPr>
          <p:cNvPr id="3" name="Group 2">
            <a:extLst>
              <a:ext uri="{FF2B5EF4-FFF2-40B4-BE49-F238E27FC236}">
                <a16:creationId xmlns:a16="http://schemas.microsoft.com/office/drawing/2014/main" id="{F8EE1C20-98BC-4A11-9416-ACB6E8DD9538}"/>
              </a:ext>
            </a:extLst>
          </p:cNvPr>
          <p:cNvGrpSpPr/>
          <p:nvPr/>
        </p:nvGrpSpPr>
        <p:grpSpPr>
          <a:xfrm>
            <a:off x="5729253" y="1371600"/>
            <a:ext cx="2743200" cy="2450592"/>
            <a:chOff x="5775211" y="1515574"/>
            <a:chExt cx="2743200" cy="2450592"/>
          </a:xfrm>
        </p:grpSpPr>
        <p:sp>
          <p:nvSpPr>
            <p:cNvPr id="21" name="Rectangle 20">
              <a:extLst>
                <a:ext uri="{FF2B5EF4-FFF2-40B4-BE49-F238E27FC236}">
                  <a16:creationId xmlns:a16="http://schemas.microsoft.com/office/drawing/2014/main" id="{8664EB59-22B3-451F-ADF0-3D2A0FB46D6C}"/>
                </a:ext>
              </a:extLst>
            </p:cNvPr>
            <p:cNvSpPr/>
            <p:nvPr/>
          </p:nvSpPr>
          <p:spPr>
            <a:xfrm>
              <a:off x="5775211" y="1515574"/>
              <a:ext cx="2743200" cy="2450592"/>
            </a:xfrm>
            <a:prstGeom prst="rect">
              <a:avLst/>
            </a:prstGeom>
            <a:solidFill>
              <a:srgbClr val="CFE8F3"/>
            </a:solidFill>
            <a:ln>
              <a:solidFill>
                <a:srgbClr val="CFE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3CFA40-C6A0-4E22-89A9-551C3EB86397}"/>
                </a:ext>
              </a:extLst>
            </p:cNvPr>
            <p:cNvSpPr/>
            <p:nvPr/>
          </p:nvSpPr>
          <p:spPr>
            <a:xfrm>
              <a:off x="5994832" y="1754398"/>
              <a:ext cx="2303957" cy="205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279" y="1981200"/>
              <a:ext cx="1530521" cy="1705439"/>
            </a:xfrm>
            <a:prstGeom prst="rect">
              <a:avLst/>
            </a:prstGeom>
          </p:spPr>
        </p:pic>
      </p:grpSp>
      <p:sp>
        <p:nvSpPr>
          <p:cNvPr id="15" name="Rectangle 14">
            <a:extLst>
              <a:ext uri="{FF2B5EF4-FFF2-40B4-BE49-F238E27FC236}">
                <a16:creationId xmlns:a16="http://schemas.microsoft.com/office/drawing/2014/main" id="{15D290CD-EBFB-45E9-B25A-0AA24627C2C8}"/>
              </a:ext>
            </a:extLst>
          </p:cNvPr>
          <p:cNvSpPr/>
          <p:nvPr/>
        </p:nvSpPr>
        <p:spPr>
          <a:xfrm>
            <a:off x="3425296" y="4230046"/>
            <a:ext cx="2303957" cy="2055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p:cNvPr>
          <p:cNvPicPr>
            <a:picLocks noChangeAspect="1"/>
          </p:cNvPicPr>
          <p:nvPr/>
        </p:nvPicPr>
        <p:blipFill>
          <a:blip r:embed="rId4"/>
          <a:stretch>
            <a:fillRect/>
          </a:stretch>
        </p:blipFill>
        <p:spPr>
          <a:xfrm>
            <a:off x="3553915" y="4830535"/>
            <a:ext cx="2131010" cy="854624"/>
          </a:xfrm>
          <a:prstGeom prst="rect">
            <a:avLst/>
          </a:prstGeom>
        </p:spPr>
      </p:pic>
      <p:pic>
        <p:nvPicPr>
          <p:cNvPr id="6" name="Picture 5">
            <a:extLst>
              <a:ext uri="{FF2B5EF4-FFF2-40B4-BE49-F238E27FC236}">
                <a16:creationId xmlns:a16="http://schemas.microsoft.com/office/drawing/2014/main" id="{4F7C701F-92F3-40AE-86D8-D18E54A4A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073" y="1780540"/>
            <a:ext cx="1905000" cy="1762125"/>
          </a:xfrm>
          <a:prstGeom prst="rect">
            <a:avLst/>
          </a:prstGeom>
        </p:spPr>
      </p:pic>
    </p:spTree>
    <p:extLst>
      <p:ext uri="{BB962C8B-B14F-4D97-AF65-F5344CB8AC3E}">
        <p14:creationId xmlns:p14="http://schemas.microsoft.com/office/powerpoint/2010/main" val="22950637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1"/>
          <p:cNvSpPr>
            <a:spLocks noGrp="1"/>
          </p:cNvSpPr>
          <p:nvPr>
            <p:ph type="subTitle" idx="1"/>
          </p:nvPr>
        </p:nvSpPr>
        <p:spPr>
          <a:xfrm>
            <a:off x="914400" y="2279876"/>
            <a:ext cx="7620000" cy="1752600"/>
          </a:xfrm>
        </p:spPr>
        <p:txBody>
          <a:bodyPr/>
          <a:lstStyle/>
          <a:p>
            <a:pPr marL="0" algn="ctr"/>
            <a:r>
              <a:rPr lang="en-US" altLang="x-none" sz="3200" dirty="0">
                <a:latin typeface="Lato Regular" charset="0"/>
                <a:ea typeface="MS PGothic" charset="-128"/>
              </a:rPr>
              <a:t>“How can we harness the </a:t>
            </a:r>
            <a:r>
              <a:rPr lang="en-US" altLang="x-none" sz="3200" b="1" dirty="0">
                <a:solidFill>
                  <a:srgbClr val="FDBF11"/>
                </a:solidFill>
                <a:latin typeface="Lato Regular" charset="0"/>
                <a:ea typeface="MS PGothic" charset="-128"/>
              </a:rPr>
              <a:t>power</a:t>
            </a:r>
            <a:r>
              <a:rPr lang="en-US" altLang="x-none" sz="3200" dirty="0">
                <a:solidFill>
                  <a:srgbClr val="FDBF11"/>
                </a:solidFill>
                <a:latin typeface="Lato Regular" charset="0"/>
                <a:ea typeface="MS PGothic" charset="-128"/>
              </a:rPr>
              <a:t> </a:t>
            </a:r>
            <a:r>
              <a:rPr lang="en-US" altLang="x-none" sz="3200" dirty="0">
                <a:latin typeface="Lato Regular" charset="0"/>
                <a:ea typeface="MS PGothic" charset="-128"/>
              </a:rPr>
              <a:t>of ​</a:t>
            </a:r>
          </a:p>
          <a:p>
            <a:pPr marL="0" algn="ctr"/>
            <a:r>
              <a:rPr lang="en-US" altLang="x-none" sz="3200" b="1" dirty="0">
                <a:solidFill>
                  <a:schemeClr val="accent6"/>
                </a:solidFill>
                <a:latin typeface="Lato Regular" charset="0"/>
                <a:ea typeface="MS PGothic" charset="-128"/>
              </a:rPr>
              <a:t>data and technology</a:t>
            </a:r>
            <a:r>
              <a:rPr lang="en-US" altLang="x-none" sz="3200" dirty="0">
                <a:latin typeface="Lato Regular" charset="0"/>
                <a:ea typeface="MS PGothic" charset="-128"/>
              </a:rPr>
              <a:t> to increase ​</a:t>
            </a:r>
          </a:p>
          <a:p>
            <a:pPr marL="0" algn="ctr"/>
            <a:r>
              <a:rPr lang="en-US" altLang="x-none" sz="3200" dirty="0">
                <a:latin typeface="Lato Regular" charset="0"/>
                <a:ea typeface="MS PGothic" charset="-128"/>
              </a:rPr>
              <a:t>the </a:t>
            </a:r>
            <a:r>
              <a:rPr lang="en-US" altLang="x-none" sz="3200" b="1" dirty="0">
                <a:solidFill>
                  <a:srgbClr val="FDBF11"/>
                </a:solidFill>
                <a:latin typeface="Lato Regular" charset="0"/>
                <a:ea typeface="MS PGothic" charset="-128"/>
              </a:rPr>
              <a:t>efficiency, equity, and effectiveness ​</a:t>
            </a:r>
          </a:p>
          <a:p>
            <a:pPr marL="0" algn="ctr"/>
            <a:r>
              <a:rPr lang="en-US" altLang="x-none" sz="3200" dirty="0">
                <a:latin typeface="Lato Regular" charset="0"/>
                <a:ea typeface="MS PGothic" charset="-128"/>
              </a:rPr>
              <a:t>of </a:t>
            </a:r>
            <a:r>
              <a:rPr lang="en-US" altLang="x-none" sz="3200" b="1" dirty="0">
                <a:solidFill>
                  <a:srgbClr val="FDBF11"/>
                </a:solidFill>
                <a:latin typeface="Lato Regular" charset="0"/>
                <a:ea typeface="MS PGothic" charset="-128"/>
              </a:rPr>
              <a:t>policies and programs </a:t>
            </a:r>
            <a:r>
              <a:rPr lang="en-US" altLang="x-none" sz="3200" dirty="0">
                <a:latin typeface="Lato Regular" charset="0"/>
                <a:ea typeface="MS PGothic" charset="-128"/>
              </a:rPr>
              <a:t>that will ​</a:t>
            </a:r>
          </a:p>
          <a:p>
            <a:pPr marL="0" algn="ctr"/>
            <a:r>
              <a:rPr lang="en-US" altLang="x-none" sz="3200" dirty="0">
                <a:latin typeface="Lato Regular" charset="0"/>
                <a:ea typeface="MS PGothic" charset="-128"/>
              </a:rPr>
              <a:t>benefit </a:t>
            </a:r>
            <a:r>
              <a:rPr lang="en-US" altLang="x-none" sz="3200" b="1" dirty="0">
                <a:solidFill>
                  <a:srgbClr val="FDBF11"/>
                </a:solidFill>
                <a:latin typeface="Lato Regular" charset="0"/>
                <a:ea typeface="MS PGothic" charset="-128"/>
              </a:rPr>
              <a:t>low-income urban residents</a:t>
            </a:r>
            <a:r>
              <a:rPr lang="en-US" altLang="x-none" sz="3200" dirty="0">
                <a:latin typeface="Lato Regular" charset="0"/>
                <a:ea typeface="MS PGothic" charset="-128"/>
              </a:rPr>
              <a:t>?​”</a:t>
            </a:r>
          </a:p>
          <a:p>
            <a:pPr algn="ctr"/>
            <a:endParaRPr lang="en-US" altLang="x-none" sz="1600" dirty="0">
              <a:latin typeface="Lato Regular" charset="0"/>
              <a:ea typeface="MS PGothic" charset="-128"/>
            </a:endParaRPr>
          </a:p>
        </p:txBody>
      </p:sp>
      <p:cxnSp>
        <p:nvCxnSpPr>
          <p:cNvPr id="3" name="Straight Connector 2">
            <a:extLst>
              <a:ext uri="{FF2B5EF4-FFF2-40B4-BE49-F238E27FC236}">
                <a16:creationId xmlns:a16="http://schemas.microsoft.com/office/drawing/2014/main" id="{6838CF23-902D-41C5-8DD8-D733F970A036}"/>
              </a:ext>
            </a:extLst>
          </p:cNvPr>
          <p:cNvCxnSpPr>
            <a:cxnSpLocks/>
          </p:cNvCxnSpPr>
          <p:nvPr/>
        </p:nvCxnSpPr>
        <p:spPr>
          <a:xfrm>
            <a:off x="914400" y="2010081"/>
            <a:ext cx="28956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DCB6F3E-A0AF-4258-AC7F-627AF2C01EC7}"/>
              </a:ext>
            </a:extLst>
          </p:cNvPr>
          <p:cNvCxnSpPr/>
          <p:nvPr/>
        </p:nvCxnSpPr>
        <p:spPr>
          <a:xfrm>
            <a:off x="1028700" y="5439081"/>
            <a:ext cx="7391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A2BE3BB-1DEC-4C63-8171-8AE9C717CB52}"/>
              </a:ext>
            </a:extLst>
          </p:cNvPr>
          <p:cNvSpPr txBox="1"/>
          <p:nvPr/>
        </p:nvSpPr>
        <p:spPr>
          <a:xfrm>
            <a:off x="4069487" y="1143000"/>
            <a:ext cx="776426" cy="2215991"/>
          </a:xfrm>
          <a:prstGeom prst="rect">
            <a:avLst/>
          </a:prstGeom>
          <a:noFill/>
        </p:spPr>
        <p:txBody>
          <a:bodyPr wrap="square" rtlCol="0">
            <a:spAutoFit/>
          </a:bodyPr>
          <a:lstStyle/>
          <a:p>
            <a:r>
              <a:rPr lang="en-US" sz="13800" dirty="0">
                <a:solidFill>
                  <a:schemeClr val="bg1"/>
                </a:solidFill>
                <a:latin typeface="Arial" panose="020B0604020202020204" pitchFamily="34" charset="0"/>
                <a:ea typeface="Lato" panose="020F0502020204030203" pitchFamily="34" charset="0"/>
                <a:cs typeface="Arial" panose="020B0604020202020204" pitchFamily="34" charset="0"/>
              </a:rPr>
              <a:t>“</a:t>
            </a:r>
          </a:p>
        </p:txBody>
      </p:sp>
      <p:cxnSp>
        <p:nvCxnSpPr>
          <p:cNvPr id="8" name="Straight Connector 7">
            <a:extLst>
              <a:ext uri="{FF2B5EF4-FFF2-40B4-BE49-F238E27FC236}">
                <a16:creationId xmlns:a16="http://schemas.microsoft.com/office/drawing/2014/main" id="{4DA260EE-A18C-4D16-A9D5-1F3EDD5AEAE1}"/>
              </a:ext>
            </a:extLst>
          </p:cNvPr>
          <p:cNvCxnSpPr>
            <a:cxnSpLocks/>
          </p:cNvCxnSpPr>
          <p:nvPr/>
        </p:nvCxnSpPr>
        <p:spPr>
          <a:xfrm>
            <a:off x="5105400" y="2010081"/>
            <a:ext cx="3200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B4D8BF82-0932-4F27-B612-4F7A212CAEB4}"/>
              </a:ext>
            </a:extLst>
          </p:cNvPr>
          <p:cNvSpPr txBox="1">
            <a:spLocks/>
          </p:cNvSpPr>
          <p:nvPr/>
        </p:nvSpPr>
        <p:spPr bwMode="auto">
          <a:xfrm>
            <a:off x="533400" y="551484"/>
            <a:ext cx="7543801"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ctr" rtl="0" eaLnBrk="1" fontAlgn="base" hangingPunct="1">
              <a:lnSpc>
                <a:spcPct val="100000"/>
              </a:lnSpc>
              <a:spcBef>
                <a:spcPct val="0"/>
              </a:spcBef>
              <a:spcAft>
                <a:spcPct val="0"/>
              </a:spcAft>
              <a:defRPr sz="4400" b="0" kern="1200" spc="-40">
                <a:solidFill>
                  <a:schemeClr val="bg1"/>
                </a:solidFill>
                <a:latin typeface="Lato Regular"/>
                <a:ea typeface="MS PGothic" pitchFamily="34" charset="-128"/>
                <a:cs typeface="Lato Regular"/>
              </a:defRPr>
            </a:lvl1pPr>
            <a:lvl2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2pPr>
            <a:lvl3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3pPr>
            <a:lvl4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4pPr>
            <a:lvl5pPr algn="l" rtl="0" eaLnBrk="1" fontAlgn="base" hangingPunct="1">
              <a:spcBef>
                <a:spcPct val="0"/>
              </a:spcBef>
              <a:spcAft>
                <a:spcPct val="0"/>
              </a:spcAft>
              <a:defRPr sz="3200">
                <a:solidFill>
                  <a:schemeClr val="tx1"/>
                </a:solidFill>
                <a:latin typeface="Lato Black" charset="0"/>
                <a:ea typeface="MS PGothic" pitchFamily="34" charset="-128"/>
                <a:cs typeface="Lato Black" charset="0"/>
              </a:defRPr>
            </a:lvl5pPr>
            <a:lvl6pPr marL="457200" algn="l" rtl="0" eaLnBrk="1" fontAlgn="base" hangingPunct="1">
              <a:lnSpc>
                <a:spcPct val="75000"/>
              </a:lnSpc>
              <a:spcBef>
                <a:spcPct val="0"/>
              </a:spcBef>
              <a:spcAft>
                <a:spcPct val="0"/>
              </a:spcAft>
              <a:defRPr sz="3200">
                <a:solidFill>
                  <a:srgbClr val="FF0000"/>
                </a:solidFill>
                <a:latin typeface="Arial Black" pitchFamily="34" charset="0"/>
              </a:defRPr>
            </a:lvl6pPr>
            <a:lvl7pPr marL="914400" algn="l" rtl="0" eaLnBrk="1" fontAlgn="base" hangingPunct="1">
              <a:lnSpc>
                <a:spcPct val="75000"/>
              </a:lnSpc>
              <a:spcBef>
                <a:spcPct val="0"/>
              </a:spcBef>
              <a:spcAft>
                <a:spcPct val="0"/>
              </a:spcAft>
              <a:defRPr sz="3200">
                <a:solidFill>
                  <a:srgbClr val="FF0000"/>
                </a:solidFill>
                <a:latin typeface="Arial Black" pitchFamily="34" charset="0"/>
              </a:defRPr>
            </a:lvl7pPr>
            <a:lvl8pPr marL="1371600" algn="l" rtl="0" eaLnBrk="1" fontAlgn="base" hangingPunct="1">
              <a:lnSpc>
                <a:spcPct val="75000"/>
              </a:lnSpc>
              <a:spcBef>
                <a:spcPct val="0"/>
              </a:spcBef>
              <a:spcAft>
                <a:spcPct val="0"/>
              </a:spcAft>
              <a:defRPr sz="3200">
                <a:solidFill>
                  <a:srgbClr val="FF0000"/>
                </a:solidFill>
                <a:latin typeface="Arial Black" pitchFamily="34" charset="0"/>
              </a:defRPr>
            </a:lvl8pPr>
            <a:lvl9pPr marL="1828800" algn="l" rtl="0" eaLnBrk="1" fontAlgn="base" hangingPunct="1">
              <a:lnSpc>
                <a:spcPct val="75000"/>
              </a:lnSpc>
              <a:spcBef>
                <a:spcPct val="0"/>
              </a:spcBef>
              <a:spcAft>
                <a:spcPct val="0"/>
              </a:spcAft>
              <a:defRPr sz="3200">
                <a:solidFill>
                  <a:srgbClr val="FF0000"/>
                </a:solidFill>
                <a:latin typeface="Arial Black" pitchFamily="34" charset="0"/>
              </a:defRPr>
            </a:lvl9pPr>
          </a:lstStyle>
          <a:p>
            <a:pPr algn="l"/>
            <a:r>
              <a:rPr lang="en-US" sz="3600" dirty="0">
                <a:latin typeface="Lato Black" panose="020F0A02020204030203" pitchFamily="34" charset="0"/>
              </a:rPr>
              <a:t>Civic Tech &amp; Data Collaborative </a:t>
            </a:r>
          </a:p>
        </p:txBody>
      </p:sp>
    </p:spTree>
    <p:extLst>
      <p:ext uri="{BB962C8B-B14F-4D97-AF65-F5344CB8AC3E}">
        <p14:creationId xmlns:p14="http://schemas.microsoft.com/office/powerpoint/2010/main" val="1096413390"/>
      </p:ext>
    </p:extLst>
  </p:cSld>
  <p:clrMapOvr>
    <a:masterClrMapping/>
  </p:clrMapOvr>
  <p:transition/>
</p:sld>
</file>

<file path=ppt/theme/theme1.xml><?xml version="1.0" encoding="utf-8"?>
<a:theme xmlns:a="http://schemas.openxmlformats.org/drawingml/2006/main" name="UI New Brand Basic 1">
  <a:themeElements>
    <a:clrScheme name="Custom 6">
      <a:dk1>
        <a:sysClr val="windowText" lastClr="000000"/>
      </a:dk1>
      <a:lt1>
        <a:sysClr val="window" lastClr="FFFFFF"/>
      </a:lt1>
      <a:dk2>
        <a:srgbClr val="0096D2"/>
      </a:dk2>
      <a:lt2>
        <a:srgbClr val="CECFCE"/>
      </a:lt2>
      <a:accent1>
        <a:srgbClr val="0096D2"/>
      </a:accent1>
      <a:accent2>
        <a:srgbClr val="9FC7DE"/>
      </a:accent2>
      <a:accent3>
        <a:srgbClr val="153D66"/>
      </a:accent3>
      <a:accent4>
        <a:srgbClr val="828381"/>
      </a:accent4>
      <a:accent5>
        <a:srgbClr val="B1B3B1"/>
      </a:accent5>
      <a:accent6>
        <a:srgbClr val="F0BA1B"/>
      </a:accent6>
      <a:hlink>
        <a:srgbClr val="3091C4"/>
      </a:hlink>
      <a:folHlink>
        <a:srgbClr val="FAB15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rban-PPT-Template" id="{F7B0968A-F309-BD45-B1FE-409242697644}" vid="{00342698-FDE2-F848-A0D9-C5EC201F84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Urban-PPT-Template (1)</Template>
  <TotalTime>7149</TotalTime>
  <Words>5377</Words>
  <Application>Microsoft Office PowerPoint</Application>
  <PresentationFormat>On-screen Show (4:3)</PresentationFormat>
  <Paragraphs>542</Paragraphs>
  <Slides>59</Slides>
  <Notes>59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ＭＳ Ｐゴシック</vt:lpstr>
      <vt:lpstr>ＭＳ Ｐゴシック</vt:lpstr>
      <vt:lpstr>Arial</vt:lpstr>
      <vt:lpstr>Arial Black</vt:lpstr>
      <vt:lpstr>Arial Narrow</vt:lpstr>
      <vt:lpstr>Gill Sans MT</vt:lpstr>
      <vt:lpstr>Lato</vt:lpstr>
      <vt:lpstr>Lato Black</vt:lpstr>
      <vt:lpstr>Lato Regular</vt:lpstr>
      <vt:lpstr>Wingdings</vt:lpstr>
      <vt:lpstr>UI New Brand Basic 1</vt:lpstr>
      <vt:lpstr>PowerPoint Presentation</vt:lpstr>
      <vt:lpstr>A Few Housekeeping Notes</vt:lpstr>
      <vt:lpstr>PowerPoint Presentation</vt:lpstr>
      <vt:lpstr>Introduction</vt:lpstr>
      <vt:lpstr>Session Goal </vt:lpstr>
      <vt:lpstr>Agenda</vt:lpstr>
      <vt:lpstr>Building the Civic Tech and Data Ecosystem</vt:lpstr>
      <vt:lpstr>National Partners</vt:lpstr>
      <vt:lpstr>PowerPoint Presentation</vt:lpstr>
      <vt:lpstr>Local Partners </vt:lpstr>
      <vt:lpstr>Local Products: Boston, MA</vt:lpstr>
      <vt:lpstr>Local Products: St. Louis, MO</vt:lpstr>
      <vt:lpstr>Local Products – Washington, DC</vt:lpstr>
      <vt:lpstr>Lessons from Local Teams</vt:lpstr>
      <vt:lpstr>PowerPoint Presentation</vt:lpstr>
      <vt:lpstr>PowerPoint Presentation</vt:lpstr>
      <vt:lpstr>Ecosystem Mapping</vt:lpstr>
      <vt:lpstr>PowerPoint Presentation</vt:lpstr>
      <vt:lpstr>PowerPoint Presentation</vt:lpstr>
      <vt:lpstr>PowerPoint Presentation</vt:lpstr>
      <vt:lpstr>PowerPoint Presentation</vt:lpstr>
      <vt:lpstr>Why map?</vt:lpstr>
      <vt:lpstr>PowerPoint Presentation</vt:lpstr>
      <vt:lpstr>Deciding the Details</vt:lpstr>
      <vt:lpstr>Important Mapping Questions</vt:lpstr>
      <vt:lpstr>Important Mapping Questions</vt:lpstr>
      <vt:lpstr>Determining the Scope and Process </vt:lpstr>
      <vt:lpstr>PowerPoint Presentation</vt:lpstr>
      <vt:lpstr>Selecting a Tool for Mapping</vt:lpstr>
      <vt:lpstr>Selecting a Tool for Mapping</vt:lpstr>
      <vt:lpstr>Tools We Analyzed </vt:lpstr>
      <vt:lpstr>Tools We Analyzed </vt:lpstr>
      <vt:lpstr>Benefits of Kumu</vt:lpstr>
      <vt:lpstr>Our Kumu Mapping Experience </vt:lpstr>
      <vt:lpstr>Civic Tech &amp; Data Collaborative Convening  </vt:lpstr>
      <vt:lpstr>PowerPoint Presentation</vt:lpstr>
      <vt:lpstr>Importance of Analysis </vt:lpstr>
      <vt:lpstr>What will you do differently?</vt:lpstr>
      <vt:lpstr>Lessons From Pittsburgh</vt:lpstr>
      <vt:lpstr>Western Pennsylvania Regional Data Center</vt:lpstr>
      <vt:lpstr>Ecosystem Approach to Engagement</vt:lpstr>
      <vt:lpstr>Civic Tech and Data Roundtable</vt:lpstr>
      <vt:lpstr>Participatory Mapping Process: Standardizing  Vocabularies and Providing Prompts</vt:lpstr>
      <vt:lpstr>Participatory Mapping Process:  Building the Map</vt:lpstr>
      <vt:lpstr>Participatory Mapping Data Model  </vt:lpstr>
      <vt:lpstr>Data Entry</vt:lpstr>
      <vt:lpstr>Our Ecosystem Map</vt:lpstr>
      <vt:lpstr>Roundtable members took a look at the ecosystem map</vt:lpstr>
      <vt:lpstr>Analysis: Connectivity</vt:lpstr>
      <vt:lpstr>Analysis: Agility</vt:lpstr>
      <vt:lpstr>Analysis: Health and Resiliency</vt:lpstr>
      <vt:lpstr>Analysis: Gaps</vt:lpstr>
      <vt:lpstr>Analysis: Roles</vt:lpstr>
      <vt:lpstr>How the Process Helped Our Organization  </vt:lpstr>
      <vt:lpstr>Civic Switchboard Project - Resources</vt:lpstr>
      <vt:lpstr>PowerPoint Presentation</vt:lpstr>
      <vt:lpstr>PowerPoint Presentation</vt:lpstr>
      <vt:lpstr>Community Progress Makers Technical Assistance</vt:lpstr>
      <vt:lpstr>PowerPoint Presentation</vt:lpstr>
    </vt:vector>
  </TitlesOfParts>
  <Manager/>
  <Company>The Urban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Carter, Jill</dc:creator>
  <cp:keywords/>
  <dc:description/>
  <cp:lastModifiedBy>Arena, Olivia</cp:lastModifiedBy>
  <cp:revision>360</cp:revision>
  <cp:lastPrinted>2018-09-18T14:13:14Z</cp:lastPrinted>
  <dcterms:created xsi:type="dcterms:W3CDTF">2018-06-15T13:43:44Z</dcterms:created>
  <dcterms:modified xsi:type="dcterms:W3CDTF">2018-09-25T20:54:36Z</dcterms:modified>
  <cp:category/>
</cp:coreProperties>
</file>