
<file path=[Content_Types].xml><?xml version="1.0" encoding="utf-8"?>
<Types xmlns="http://schemas.openxmlformats.org/package/2006/content-types">
  <Default Extension="png" ContentType="image/png"/>
  <Default Extension="svg" ContentType="image/svg+xml"/>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1"/>
  </p:notesMasterIdLst>
  <p:handoutMasterIdLst>
    <p:handoutMasterId r:id="rId42"/>
  </p:handoutMasterIdLst>
  <p:sldIdLst>
    <p:sldId id="417" r:id="rId2"/>
    <p:sldId id="418" r:id="rId3"/>
    <p:sldId id="419" r:id="rId4"/>
    <p:sldId id="351" r:id="rId5"/>
    <p:sldId id="438" r:id="rId6"/>
    <p:sldId id="399" r:id="rId7"/>
    <p:sldId id="414" r:id="rId8"/>
    <p:sldId id="442" r:id="rId9"/>
    <p:sldId id="366" r:id="rId10"/>
    <p:sldId id="425" r:id="rId11"/>
    <p:sldId id="441" r:id="rId12"/>
    <p:sldId id="427" r:id="rId13"/>
    <p:sldId id="455" r:id="rId14"/>
    <p:sldId id="428" r:id="rId15"/>
    <p:sldId id="439" r:id="rId16"/>
    <p:sldId id="371" r:id="rId17"/>
    <p:sldId id="440" r:id="rId18"/>
    <p:sldId id="421" r:id="rId19"/>
    <p:sldId id="430" r:id="rId20"/>
    <p:sldId id="433" r:id="rId21"/>
    <p:sldId id="424" r:id="rId22"/>
    <p:sldId id="431" r:id="rId23"/>
    <p:sldId id="451" r:id="rId24"/>
    <p:sldId id="394" r:id="rId25"/>
    <p:sldId id="393" r:id="rId26"/>
    <p:sldId id="392" r:id="rId27"/>
    <p:sldId id="395" r:id="rId28"/>
    <p:sldId id="445" r:id="rId29"/>
    <p:sldId id="379" r:id="rId30"/>
    <p:sldId id="453" r:id="rId31"/>
    <p:sldId id="454" r:id="rId32"/>
    <p:sldId id="435" r:id="rId33"/>
    <p:sldId id="456" r:id="rId34"/>
    <p:sldId id="447" r:id="rId35"/>
    <p:sldId id="432" r:id="rId36"/>
    <p:sldId id="449" r:id="rId37"/>
    <p:sldId id="448" r:id="rId38"/>
    <p:sldId id="457" r:id="rId39"/>
    <p:sldId id="370" r:id="rId40"/>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Gill Sans MT" charset="0"/>
        <a:ea typeface="ＭＳ Ｐゴシック" charset="-128"/>
        <a:cs typeface="+mn-cs"/>
      </a:defRPr>
    </a:lvl1pPr>
    <a:lvl2pPr marL="457200" algn="l" rtl="0" fontAlgn="base">
      <a:spcBef>
        <a:spcPct val="0"/>
      </a:spcBef>
      <a:spcAft>
        <a:spcPct val="0"/>
      </a:spcAft>
      <a:defRPr sz="2400" kern="1200">
        <a:solidFill>
          <a:schemeClr val="tx1"/>
        </a:solidFill>
        <a:latin typeface="Gill Sans MT" charset="0"/>
        <a:ea typeface="ＭＳ Ｐゴシック" charset="-128"/>
        <a:cs typeface="+mn-cs"/>
      </a:defRPr>
    </a:lvl2pPr>
    <a:lvl3pPr marL="914400" algn="l" rtl="0" fontAlgn="base">
      <a:spcBef>
        <a:spcPct val="0"/>
      </a:spcBef>
      <a:spcAft>
        <a:spcPct val="0"/>
      </a:spcAft>
      <a:defRPr sz="2400" kern="1200">
        <a:solidFill>
          <a:schemeClr val="tx1"/>
        </a:solidFill>
        <a:latin typeface="Gill Sans MT" charset="0"/>
        <a:ea typeface="ＭＳ Ｐゴシック" charset="-128"/>
        <a:cs typeface="+mn-cs"/>
      </a:defRPr>
    </a:lvl3pPr>
    <a:lvl4pPr marL="1371600" algn="l" rtl="0" fontAlgn="base">
      <a:spcBef>
        <a:spcPct val="0"/>
      </a:spcBef>
      <a:spcAft>
        <a:spcPct val="0"/>
      </a:spcAft>
      <a:defRPr sz="2400" kern="1200">
        <a:solidFill>
          <a:schemeClr val="tx1"/>
        </a:solidFill>
        <a:latin typeface="Gill Sans MT" charset="0"/>
        <a:ea typeface="ＭＳ Ｐゴシック" charset="-128"/>
        <a:cs typeface="+mn-cs"/>
      </a:defRPr>
    </a:lvl4pPr>
    <a:lvl5pPr marL="1828800" algn="l" rtl="0" fontAlgn="base">
      <a:spcBef>
        <a:spcPct val="0"/>
      </a:spcBef>
      <a:spcAft>
        <a:spcPct val="0"/>
      </a:spcAft>
      <a:defRPr sz="2400" kern="1200">
        <a:solidFill>
          <a:schemeClr val="tx1"/>
        </a:solidFill>
        <a:latin typeface="Gill Sans MT" charset="0"/>
        <a:ea typeface="ＭＳ Ｐゴシック" charset="-128"/>
        <a:cs typeface="+mn-cs"/>
      </a:defRPr>
    </a:lvl5pPr>
    <a:lvl6pPr marL="2286000" algn="l" defTabSz="914400" rtl="0" eaLnBrk="1" latinLnBrk="0" hangingPunct="1">
      <a:defRPr sz="2400" kern="1200">
        <a:solidFill>
          <a:schemeClr val="tx1"/>
        </a:solidFill>
        <a:latin typeface="Gill Sans MT" charset="0"/>
        <a:ea typeface="ＭＳ Ｐゴシック" charset="-128"/>
        <a:cs typeface="+mn-cs"/>
      </a:defRPr>
    </a:lvl6pPr>
    <a:lvl7pPr marL="2743200" algn="l" defTabSz="914400" rtl="0" eaLnBrk="1" latinLnBrk="0" hangingPunct="1">
      <a:defRPr sz="2400" kern="1200">
        <a:solidFill>
          <a:schemeClr val="tx1"/>
        </a:solidFill>
        <a:latin typeface="Gill Sans MT" charset="0"/>
        <a:ea typeface="ＭＳ Ｐゴシック" charset="-128"/>
        <a:cs typeface="+mn-cs"/>
      </a:defRPr>
    </a:lvl7pPr>
    <a:lvl8pPr marL="3200400" algn="l" defTabSz="914400" rtl="0" eaLnBrk="1" latinLnBrk="0" hangingPunct="1">
      <a:defRPr sz="2400" kern="1200">
        <a:solidFill>
          <a:schemeClr val="tx1"/>
        </a:solidFill>
        <a:latin typeface="Gill Sans MT" charset="0"/>
        <a:ea typeface="ＭＳ Ｐゴシック" charset="-128"/>
        <a:cs typeface="+mn-cs"/>
      </a:defRPr>
    </a:lvl8pPr>
    <a:lvl9pPr marL="3657600" algn="l" defTabSz="914400" rtl="0" eaLnBrk="1" latinLnBrk="0" hangingPunct="1">
      <a:defRPr sz="2400" kern="1200">
        <a:solidFill>
          <a:schemeClr val="tx1"/>
        </a:solidFill>
        <a:latin typeface="Gill Sans MT" charset="0"/>
        <a:ea typeface="ＭＳ Ｐゴシック" charset="-128"/>
        <a:cs typeface="+mn-cs"/>
      </a:defRPr>
    </a:lvl9pPr>
  </p:defaultTextStyle>
  <p:extLst>
    <p:ext uri="{521415D9-36F7-43E2-AB2F-B90AF26B5E84}">
      <p14:sectionLst xmlns:p14="http://schemas.microsoft.com/office/powerpoint/2010/main">
        <p14:section name="Default Section" id="{99EA7ACE-3853-4946-BFDE-F514821CE434}">
          <p14:sldIdLst>
            <p14:sldId id="417"/>
            <p14:sldId id="418"/>
            <p14:sldId id="419"/>
            <p14:sldId id="351"/>
            <p14:sldId id="438"/>
            <p14:sldId id="399"/>
            <p14:sldId id="414"/>
            <p14:sldId id="442"/>
            <p14:sldId id="366"/>
            <p14:sldId id="425"/>
            <p14:sldId id="441"/>
            <p14:sldId id="427"/>
            <p14:sldId id="455"/>
            <p14:sldId id="428"/>
            <p14:sldId id="439"/>
            <p14:sldId id="371"/>
            <p14:sldId id="440"/>
            <p14:sldId id="421"/>
            <p14:sldId id="430"/>
            <p14:sldId id="433"/>
            <p14:sldId id="424"/>
            <p14:sldId id="431"/>
            <p14:sldId id="451"/>
          </p14:sldIdLst>
        </p14:section>
        <p14:section name="Untitled Section" id="{0A80590E-A67E-4FFB-B0DB-29313F6A8BA3}">
          <p14:sldIdLst>
            <p14:sldId id="394"/>
            <p14:sldId id="393"/>
            <p14:sldId id="392"/>
            <p14:sldId id="395"/>
            <p14:sldId id="445"/>
            <p14:sldId id="379"/>
            <p14:sldId id="453"/>
            <p14:sldId id="454"/>
            <p14:sldId id="435"/>
            <p14:sldId id="456"/>
            <p14:sldId id="447"/>
            <p14:sldId id="432"/>
            <p14:sldId id="449"/>
            <p14:sldId id="448"/>
            <p14:sldId id="457"/>
            <p14:sldId id="37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12719E"/>
    <a:srgbClr val="1696D2"/>
    <a:srgbClr val="CFE8F3"/>
    <a:srgbClr val="9D9D9D"/>
    <a:srgbClr val="73BFE2"/>
    <a:srgbClr val="0A4C6A"/>
    <a:srgbClr val="46ABDB"/>
    <a:srgbClr val="A2D4EC"/>
    <a:srgbClr val="FDC111"/>
    <a:srgbClr val="0626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89" autoAdjust="0"/>
    <p:restoredTop sz="58457" autoAdjust="0"/>
  </p:normalViewPr>
  <p:slideViewPr>
    <p:cSldViewPr>
      <p:cViewPr varScale="1">
        <p:scale>
          <a:sx n="49" d="100"/>
          <a:sy n="49" d="100"/>
        </p:scale>
        <p:origin x="1956" y="4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9B3107-43EC-4E6D-9E78-060274D55F65}"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5220E3AB-AA73-4CF6-BB69-35738CB04CEC}">
      <dgm:prSet phldrT="[Text]" custT="1"/>
      <dgm:spPr/>
      <dgm:t>
        <a:bodyPr/>
        <a:lstStyle/>
        <a:p>
          <a:r>
            <a:rPr lang="en-US" sz="2200" b="1" dirty="0">
              <a:latin typeface="Lato" panose="020F0502020204030203" pitchFamily="34" charset="0"/>
            </a:rPr>
            <a:t>Empathize</a:t>
          </a:r>
          <a:r>
            <a:rPr lang="en-US" sz="2200" dirty="0">
              <a:latin typeface="Lato" panose="020F0502020204030203" pitchFamily="34" charset="0"/>
            </a:rPr>
            <a:t>:</a:t>
          </a:r>
        </a:p>
        <a:p>
          <a:r>
            <a:rPr lang="en-US" sz="1600" dirty="0">
              <a:latin typeface="Lato" panose="020F0502020204030203" pitchFamily="34" charset="0"/>
            </a:rPr>
            <a:t>Get to know your users</a:t>
          </a:r>
        </a:p>
      </dgm:t>
    </dgm:pt>
    <dgm:pt modelId="{CDBA0E62-4844-4F2C-A661-51685F96F411}" type="parTrans" cxnId="{6F738547-0476-4BBD-B3F0-584F3C5633FC}">
      <dgm:prSet/>
      <dgm:spPr/>
      <dgm:t>
        <a:bodyPr/>
        <a:lstStyle/>
        <a:p>
          <a:endParaRPr lang="en-US"/>
        </a:p>
      </dgm:t>
    </dgm:pt>
    <dgm:pt modelId="{B1D764D7-E08C-4BC2-84CC-30E7A4C36FE9}" type="sibTrans" cxnId="{6F738547-0476-4BBD-B3F0-584F3C5633FC}">
      <dgm:prSet/>
      <dgm:spPr/>
      <dgm:t>
        <a:bodyPr/>
        <a:lstStyle/>
        <a:p>
          <a:endParaRPr lang="en-US"/>
        </a:p>
      </dgm:t>
    </dgm:pt>
    <dgm:pt modelId="{04ADCC37-5E59-4794-9C28-1600BF443169}">
      <dgm:prSet phldrT="[Text]" custT="1"/>
      <dgm:spPr/>
      <dgm:t>
        <a:bodyPr/>
        <a:lstStyle/>
        <a:p>
          <a:r>
            <a:rPr lang="en-US" sz="2200" b="1" dirty="0">
              <a:latin typeface="Lato" panose="020F0502020204030203" pitchFamily="34" charset="0"/>
            </a:rPr>
            <a:t>Define</a:t>
          </a:r>
          <a:r>
            <a:rPr lang="en-US" sz="1600" dirty="0">
              <a:latin typeface="Lato" panose="020F0502020204030203" pitchFamily="34" charset="0"/>
            </a:rPr>
            <a:t>:</a:t>
          </a:r>
        </a:p>
        <a:p>
          <a:r>
            <a:rPr lang="en-US" sz="1600" dirty="0">
              <a:latin typeface="Lato" panose="020F0502020204030203" pitchFamily="34" charset="0"/>
            </a:rPr>
            <a:t> Articulate the problem clearly</a:t>
          </a:r>
        </a:p>
      </dgm:t>
    </dgm:pt>
    <dgm:pt modelId="{DB08E896-3EFF-4AC5-93A1-E29C57820FC6}" type="parTrans" cxnId="{1ACD942F-79E3-4BC4-A6D4-E3134A812D8D}">
      <dgm:prSet/>
      <dgm:spPr/>
      <dgm:t>
        <a:bodyPr/>
        <a:lstStyle/>
        <a:p>
          <a:endParaRPr lang="en-US"/>
        </a:p>
      </dgm:t>
    </dgm:pt>
    <dgm:pt modelId="{58611196-93A2-4CB8-AA72-7DCB1882B4C2}" type="sibTrans" cxnId="{1ACD942F-79E3-4BC4-A6D4-E3134A812D8D}">
      <dgm:prSet/>
      <dgm:spPr/>
      <dgm:t>
        <a:bodyPr/>
        <a:lstStyle/>
        <a:p>
          <a:endParaRPr lang="en-US"/>
        </a:p>
      </dgm:t>
    </dgm:pt>
    <dgm:pt modelId="{0EC793B1-A744-49FC-8EA7-DCAA61290AD8}">
      <dgm:prSet phldrT="[Text]" custT="1"/>
      <dgm:spPr/>
      <dgm:t>
        <a:bodyPr/>
        <a:lstStyle/>
        <a:p>
          <a:r>
            <a:rPr lang="en-US" sz="2200" b="1" dirty="0">
              <a:latin typeface="Lato" panose="020F0502020204030203" pitchFamily="34" charset="0"/>
            </a:rPr>
            <a:t>Ideate</a:t>
          </a:r>
          <a:r>
            <a:rPr lang="en-US" sz="1800" b="1" dirty="0">
              <a:latin typeface="Lato" panose="020F0502020204030203" pitchFamily="34" charset="0"/>
            </a:rPr>
            <a:t>:</a:t>
          </a:r>
        </a:p>
        <a:p>
          <a:r>
            <a:rPr lang="en-US" sz="1600" dirty="0">
              <a:latin typeface="Lato" panose="020F0502020204030203" pitchFamily="34" charset="0"/>
            </a:rPr>
            <a:t>Generate Solutions</a:t>
          </a:r>
        </a:p>
      </dgm:t>
    </dgm:pt>
    <dgm:pt modelId="{5ACEFC0F-A19F-4D41-814C-4B3A99C838DE}" type="parTrans" cxnId="{688044C6-267B-4E5B-B606-953E4E4C02F4}">
      <dgm:prSet/>
      <dgm:spPr/>
      <dgm:t>
        <a:bodyPr/>
        <a:lstStyle/>
        <a:p>
          <a:endParaRPr lang="en-US"/>
        </a:p>
      </dgm:t>
    </dgm:pt>
    <dgm:pt modelId="{9740ED0E-8310-4AF8-985D-0A36EF06EC8D}" type="sibTrans" cxnId="{688044C6-267B-4E5B-B606-953E4E4C02F4}">
      <dgm:prSet/>
      <dgm:spPr/>
      <dgm:t>
        <a:bodyPr/>
        <a:lstStyle/>
        <a:p>
          <a:endParaRPr lang="en-US"/>
        </a:p>
      </dgm:t>
    </dgm:pt>
    <dgm:pt modelId="{0BC4FD59-F8DF-4D6A-B63D-C34590E392CC}">
      <dgm:prSet phldrT="[Text]" custT="1"/>
      <dgm:spPr/>
      <dgm:t>
        <a:bodyPr/>
        <a:lstStyle/>
        <a:p>
          <a:r>
            <a:rPr lang="en-US" sz="2200" b="1" dirty="0">
              <a:latin typeface="Lato" panose="020F0502020204030203" pitchFamily="34" charset="0"/>
            </a:rPr>
            <a:t>Prototype</a:t>
          </a:r>
          <a:r>
            <a:rPr lang="en-US" sz="1800" dirty="0">
              <a:latin typeface="Lato" panose="020F0502020204030203" pitchFamily="34" charset="0"/>
            </a:rPr>
            <a:t>: </a:t>
          </a:r>
        </a:p>
        <a:p>
          <a:r>
            <a:rPr lang="en-US" sz="1600" dirty="0">
              <a:latin typeface="Lato" panose="020F0502020204030203" pitchFamily="34" charset="0"/>
            </a:rPr>
            <a:t>Test an idea with users</a:t>
          </a:r>
        </a:p>
      </dgm:t>
    </dgm:pt>
    <dgm:pt modelId="{8F834422-6C0E-46F5-A481-E6322B15FF3B}" type="parTrans" cxnId="{740409B9-F4B7-4DEC-A5D8-64D891B81980}">
      <dgm:prSet/>
      <dgm:spPr/>
      <dgm:t>
        <a:bodyPr/>
        <a:lstStyle/>
        <a:p>
          <a:endParaRPr lang="en-US"/>
        </a:p>
      </dgm:t>
    </dgm:pt>
    <dgm:pt modelId="{003242EC-1995-405F-9F43-40860F03773F}" type="sibTrans" cxnId="{740409B9-F4B7-4DEC-A5D8-64D891B81980}">
      <dgm:prSet/>
      <dgm:spPr/>
      <dgm:t>
        <a:bodyPr/>
        <a:lstStyle/>
        <a:p>
          <a:endParaRPr lang="en-US"/>
        </a:p>
      </dgm:t>
    </dgm:pt>
    <dgm:pt modelId="{446753FA-B08E-4495-967D-D37AA4953B54}">
      <dgm:prSet phldrT="[Text]" custT="1"/>
      <dgm:spPr/>
      <dgm:t>
        <a:bodyPr/>
        <a:lstStyle/>
        <a:p>
          <a:r>
            <a:rPr lang="en-US" sz="2200" b="1" dirty="0">
              <a:latin typeface="Lato" panose="020F0502020204030203" pitchFamily="34" charset="0"/>
            </a:rPr>
            <a:t>Iterate</a:t>
          </a:r>
          <a:r>
            <a:rPr lang="en-US" sz="1600" b="1" dirty="0">
              <a:latin typeface="Lato" panose="020F0502020204030203" pitchFamily="34" charset="0"/>
            </a:rPr>
            <a:t>:</a:t>
          </a:r>
        </a:p>
        <a:p>
          <a:r>
            <a:rPr lang="en-US" sz="1600" dirty="0">
              <a:latin typeface="Lato" panose="020F0502020204030203" pitchFamily="34" charset="0"/>
            </a:rPr>
            <a:t>Revise based on feedback</a:t>
          </a:r>
        </a:p>
      </dgm:t>
    </dgm:pt>
    <dgm:pt modelId="{1D1119F2-2238-4AE0-BFD2-916A682793F0}" type="parTrans" cxnId="{BE91C4C4-D705-4E72-AAD4-7D18DB08C4D3}">
      <dgm:prSet/>
      <dgm:spPr/>
      <dgm:t>
        <a:bodyPr/>
        <a:lstStyle/>
        <a:p>
          <a:endParaRPr lang="en-US"/>
        </a:p>
      </dgm:t>
    </dgm:pt>
    <dgm:pt modelId="{9EBF0A7E-A3D0-492B-81F2-38722C6BC24E}" type="sibTrans" cxnId="{BE91C4C4-D705-4E72-AAD4-7D18DB08C4D3}">
      <dgm:prSet/>
      <dgm:spPr/>
      <dgm:t>
        <a:bodyPr/>
        <a:lstStyle/>
        <a:p>
          <a:endParaRPr lang="en-US"/>
        </a:p>
      </dgm:t>
    </dgm:pt>
    <dgm:pt modelId="{9B03BA1F-E624-4191-8BF1-908004D6BCA8}" type="pres">
      <dgm:prSet presAssocID="{DC9B3107-43EC-4E6D-9E78-060274D55F65}" presName="cycle" presStyleCnt="0">
        <dgm:presLayoutVars>
          <dgm:dir/>
          <dgm:resizeHandles val="exact"/>
        </dgm:presLayoutVars>
      </dgm:prSet>
      <dgm:spPr/>
    </dgm:pt>
    <dgm:pt modelId="{BF7FC288-C7E9-4FA8-B640-1190B02C2EA3}" type="pres">
      <dgm:prSet presAssocID="{5220E3AB-AA73-4CF6-BB69-35738CB04CEC}" presName="node" presStyleLbl="node1" presStyleIdx="0" presStyleCnt="5">
        <dgm:presLayoutVars>
          <dgm:bulletEnabled val="1"/>
        </dgm:presLayoutVars>
      </dgm:prSet>
      <dgm:spPr/>
    </dgm:pt>
    <dgm:pt modelId="{475524A3-6BF6-46A4-B1B3-5EE6AA4CFF93}" type="pres">
      <dgm:prSet presAssocID="{5220E3AB-AA73-4CF6-BB69-35738CB04CEC}" presName="spNode" presStyleCnt="0"/>
      <dgm:spPr/>
    </dgm:pt>
    <dgm:pt modelId="{664E0120-9F29-4A8A-A835-A3FCA61032B9}" type="pres">
      <dgm:prSet presAssocID="{B1D764D7-E08C-4BC2-84CC-30E7A4C36FE9}" presName="sibTrans" presStyleLbl="sibTrans1D1" presStyleIdx="0" presStyleCnt="5"/>
      <dgm:spPr/>
    </dgm:pt>
    <dgm:pt modelId="{03A7342F-F2D4-474E-951B-F493E6F2D0AF}" type="pres">
      <dgm:prSet presAssocID="{04ADCC37-5E59-4794-9C28-1600BF443169}" presName="node" presStyleLbl="node1" presStyleIdx="1" presStyleCnt="5">
        <dgm:presLayoutVars>
          <dgm:bulletEnabled val="1"/>
        </dgm:presLayoutVars>
      </dgm:prSet>
      <dgm:spPr/>
    </dgm:pt>
    <dgm:pt modelId="{E868AA1F-FED9-463E-8E86-09886424A823}" type="pres">
      <dgm:prSet presAssocID="{04ADCC37-5E59-4794-9C28-1600BF443169}" presName="spNode" presStyleCnt="0"/>
      <dgm:spPr/>
    </dgm:pt>
    <dgm:pt modelId="{9D9D1E01-DEB0-46A1-BCD9-1799A2A999A0}" type="pres">
      <dgm:prSet presAssocID="{58611196-93A2-4CB8-AA72-7DCB1882B4C2}" presName="sibTrans" presStyleLbl="sibTrans1D1" presStyleIdx="1" presStyleCnt="5"/>
      <dgm:spPr/>
    </dgm:pt>
    <dgm:pt modelId="{3858D2B4-F15A-421E-AFC3-875803116DA1}" type="pres">
      <dgm:prSet presAssocID="{0EC793B1-A744-49FC-8EA7-DCAA61290AD8}" presName="node" presStyleLbl="node1" presStyleIdx="2" presStyleCnt="5">
        <dgm:presLayoutVars>
          <dgm:bulletEnabled val="1"/>
        </dgm:presLayoutVars>
      </dgm:prSet>
      <dgm:spPr/>
    </dgm:pt>
    <dgm:pt modelId="{1448E825-AB55-476F-A5B2-71BE32BC0A47}" type="pres">
      <dgm:prSet presAssocID="{0EC793B1-A744-49FC-8EA7-DCAA61290AD8}" presName="spNode" presStyleCnt="0"/>
      <dgm:spPr/>
    </dgm:pt>
    <dgm:pt modelId="{26F74C89-AB71-46BD-A5DA-73CC35A939B0}" type="pres">
      <dgm:prSet presAssocID="{9740ED0E-8310-4AF8-985D-0A36EF06EC8D}" presName="sibTrans" presStyleLbl="sibTrans1D1" presStyleIdx="2" presStyleCnt="5"/>
      <dgm:spPr/>
    </dgm:pt>
    <dgm:pt modelId="{AA25E153-5A2F-435D-9EF2-898133FA038D}" type="pres">
      <dgm:prSet presAssocID="{0BC4FD59-F8DF-4D6A-B63D-C34590E392CC}" presName="node" presStyleLbl="node1" presStyleIdx="3" presStyleCnt="5">
        <dgm:presLayoutVars>
          <dgm:bulletEnabled val="1"/>
        </dgm:presLayoutVars>
      </dgm:prSet>
      <dgm:spPr/>
    </dgm:pt>
    <dgm:pt modelId="{3A577CE1-96BB-4455-9642-18C0735EE19A}" type="pres">
      <dgm:prSet presAssocID="{0BC4FD59-F8DF-4D6A-B63D-C34590E392CC}" presName="spNode" presStyleCnt="0"/>
      <dgm:spPr/>
    </dgm:pt>
    <dgm:pt modelId="{4F4092EF-1904-4EBA-B69A-9E8458049972}" type="pres">
      <dgm:prSet presAssocID="{003242EC-1995-405F-9F43-40860F03773F}" presName="sibTrans" presStyleLbl="sibTrans1D1" presStyleIdx="3" presStyleCnt="5"/>
      <dgm:spPr/>
    </dgm:pt>
    <dgm:pt modelId="{76AE3E52-4F58-4603-9055-C6727F6A55CD}" type="pres">
      <dgm:prSet presAssocID="{446753FA-B08E-4495-967D-D37AA4953B54}" presName="node" presStyleLbl="node1" presStyleIdx="4" presStyleCnt="5">
        <dgm:presLayoutVars>
          <dgm:bulletEnabled val="1"/>
        </dgm:presLayoutVars>
      </dgm:prSet>
      <dgm:spPr/>
    </dgm:pt>
    <dgm:pt modelId="{93691605-9174-4B44-9137-05FF9D748331}" type="pres">
      <dgm:prSet presAssocID="{446753FA-B08E-4495-967D-D37AA4953B54}" presName="spNode" presStyleCnt="0"/>
      <dgm:spPr/>
    </dgm:pt>
    <dgm:pt modelId="{F1390725-DD5E-4994-9A09-ED02ED6E367C}" type="pres">
      <dgm:prSet presAssocID="{9EBF0A7E-A3D0-492B-81F2-38722C6BC24E}" presName="sibTrans" presStyleLbl="sibTrans1D1" presStyleIdx="4" presStyleCnt="5"/>
      <dgm:spPr/>
    </dgm:pt>
  </dgm:ptLst>
  <dgm:cxnLst>
    <dgm:cxn modelId="{1ACD942F-79E3-4BC4-A6D4-E3134A812D8D}" srcId="{DC9B3107-43EC-4E6D-9E78-060274D55F65}" destId="{04ADCC37-5E59-4794-9C28-1600BF443169}" srcOrd="1" destOrd="0" parTransId="{DB08E896-3EFF-4AC5-93A1-E29C57820FC6}" sibTransId="{58611196-93A2-4CB8-AA72-7DCB1882B4C2}"/>
    <dgm:cxn modelId="{CF764A5D-7DC1-4290-B5F7-E86DFB309FEA}" type="presOf" srcId="{04ADCC37-5E59-4794-9C28-1600BF443169}" destId="{03A7342F-F2D4-474E-951B-F493E6F2D0AF}" srcOrd="0" destOrd="0" presId="urn:microsoft.com/office/officeart/2005/8/layout/cycle5"/>
    <dgm:cxn modelId="{6F738547-0476-4BBD-B3F0-584F3C5633FC}" srcId="{DC9B3107-43EC-4E6D-9E78-060274D55F65}" destId="{5220E3AB-AA73-4CF6-BB69-35738CB04CEC}" srcOrd="0" destOrd="0" parTransId="{CDBA0E62-4844-4F2C-A661-51685F96F411}" sibTransId="{B1D764D7-E08C-4BC2-84CC-30E7A4C36FE9}"/>
    <dgm:cxn modelId="{DF34984A-9367-481F-9B8B-D30AF923DBA7}" type="presOf" srcId="{446753FA-B08E-4495-967D-D37AA4953B54}" destId="{76AE3E52-4F58-4603-9055-C6727F6A55CD}" srcOrd="0" destOrd="0" presId="urn:microsoft.com/office/officeart/2005/8/layout/cycle5"/>
    <dgm:cxn modelId="{82CB6186-1100-4A29-8FA0-04F7B308EB83}" type="presOf" srcId="{DC9B3107-43EC-4E6D-9E78-060274D55F65}" destId="{9B03BA1F-E624-4191-8BF1-908004D6BCA8}" srcOrd="0" destOrd="0" presId="urn:microsoft.com/office/officeart/2005/8/layout/cycle5"/>
    <dgm:cxn modelId="{4D93DF87-0FFE-4613-949D-75BE04FECDB5}" type="presOf" srcId="{5220E3AB-AA73-4CF6-BB69-35738CB04CEC}" destId="{BF7FC288-C7E9-4FA8-B640-1190B02C2EA3}" srcOrd="0" destOrd="0" presId="urn:microsoft.com/office/officeart/2005/8/layout/cycle5"/>
    <dgm:cxn modelId="{A34DD096-CFA6-4552-962A-0AF09A398BC9}" type="presOf" srcId="{003242EC-1995-405F-9F43-40860F03773F}" destId="{4F4092EF-1904-4EBA-B69A-9E8458049972}" srcOrd="0" destOrd="0" presId="urn:microsoft.com/office/officeart/2005/8/layout/cycle5"/>
    <dgm:cxn modelId="{7F6454B7-4CAD-4177-B9AF-CC39B0E3E9B5}" type="presOf" srcId="{0EC793B1-A744-49FC-8EA7-DCAA61290AD8}" destId="{3858D2B4-F15A-421E-AFC3-875803116DA1}" srcOrd="0" destOrd="0" presId="urn:microsoft.com/office/officeart/2005/8/layout/cycle5"/>
    <dgm:cxn modelId="{740409B9-F4B7-4DEC-A5D8-64D891B81980}" srcId="{DC9B3107-43EC-4E6D-9E78-060274D55F65}" destId="{0BC4FD59-F8DF-4D6A-B63D-C34590E392CC}" srcOrd="3" destOrd="0" parTransId="{8F834422-6C0E-46F5-A481-E6322B15FF3B}" sibTransId="{003242EC-1995-405F-9F43-40860F03773F}"/>
    <dgm:cxn modelId="{E711D5BC-CE29-46F7-B843-44B094F638D3}" type="presOf" srcId="{58611196-93A2-4CB8-AA72-7DCB1882B4C2}" destId="{9D9D1E01-DEB0-46A1-BCD9-1799A2A999A0}" srcOrd="0" destOrd="0" presId="urn:microsoft.com/office/officeart/2005/8/layout/cycle5"/>
    <dgm:cxn modelId="{BE91C4C4-D705-4E72-AAD4-7D18DB08C4D3}" srcId="{DC9B3107-43EC-4E6D-9E78-060274D55F65}" destId="{446753FA-B08E-4495-967D-D37AA4953B54}" srcOrd="4" destOrd="0" parTransId="{1D1119F2-2238-4AE0-BFD2-916A682793F0}" sibTransId="{9EBF0A7E-A3D0-492B-81F2-38722C6BC24E}"/>
    <dgm:cxn modelId="{688044C6-267B-4E5B-B606-953E4E4C02F4}" srcId="{DC9B3107-43EC-4E6D-9E78-060274D55F65}" destId="{0EC793B1-A744-49FC-8EA7-DCAA61290AD8}" srcOrd="2" destOrd="0" parTransId="{5ACEFC0F-A19F-4D41-814C-4B3A99C838DE}" sibTransId="{9740ED0E-8310-4AF8-985D-0A36EF06EC8D}"/>
    <dgm:cxn modelId="{502044C9-BB71-4AA2-B55C-1B162FAF546A}" type="presOf" srcId="{9EBF0A7E-A3D0-492B-81F2-38722C6BC24E}" destId="{F1390725-DD5E-4994-9A09-ED02ED6E367C}" srcOrd="0" destOrd="0" presId="urn:microsoft.com/office/officeart/2005/8/layout/cycle5"/>
    <dgm:cxn modelId="{77CA14CC-CAAC-4319-A350-844C07A32F7A}" type="presOf" srcId="{9740ED0E-8310-4AF8-985D-0A36EF06EC8D}" destId="{26F74C89-AB71-46BD-A5DA-73CC35A939B0}" srcOrd="0" destOrd="0" presId="urn:microsoft.com/office/officeart/2005/8/layout/cycle5"/>
    <dgm:cxn modelId="{95C4A6F1-0DBA-4401-93E6-203250B0DE80}" type="presOf" srcId="{B1D764D7-E08C-4BC2-84CC-30E7A4C36FE9}" destId="{664E0120-9F29-4A8A-A835-A3FCA61032B9}" srcOrd="0" destOrd="0" presId="urn:microsoft.com/office/officeart/2005/8/layout/cycle5"/>
    <dgm:cxn modelId="{795BF6FD-9FE0-4B27-A5EA-A2AF08B55574}" type="presOf" srcId="{0BC4FD59-F8DF-4D6A-B63D-C34590E392CC}" destId="{AA25E153-5A2F-435D-9EF2-898133FA038D}" srcOrd="0" destOrd="0" presId="urn:microsoft.com/office/officeart/2005/8/layout/cycle5"/>
    <dgm:cxn modelId="{99383458-0DDF-447D-BA7E-27001F6A7F85}" type="presParOf" srcId="{9B03BA1F-E624-4191-8BF1-908004D6BCA8}" destId="{BF7FC288-C7E9-4FA8-B640-1190B02C2EA3}" srcOrd="0" destOrd="0" presId="urn:microsoft.com/office/officeart/2005/8/layout/cycle5"/>
    <dgm:cxn modelId="{2E55C092-FA73-4FF3-8ED0-B679D45B1D93}" type="presParOf" srcId="{9B03BA1F-E624-4191-8BF1-908004D6BCA8}" destId="{475524A3-6BF6-46A4-B1B3-5EE6AA4CFF93}" srcOrd="1" destOrd="0" presId="urn:microsoft.com/office/officeart/2005/8/layout/cycle5"/>
    <dgm:cxn modelId="{5D752D48-1E2E-4F80-BC90-ADE1C7D5E784}" type="presParOf" srcId="{9B03BA1F-E624-4191-8BF1-908004D6BCA8}" destId="{664E0120-9F29-4A8A-A835-A3FCA61032B9}" srcOrd="2" destOrd="0" presId="urn:microsoft.com/office/officeart/2005/8/layout/cycle5"/>
    <dgm:cxn modelId="{48CF7B58-03A4-498B-8D25-EF70790EC1A0}" type="presParOf" srcId="{9B03BA1F-E624-4191-8BF1-908004D6BCA8}" destId="{03A7342F-F2D4-474E-951B-F493E6F2D0AF}" srcOrd="3" destOrd="0" presId="urn:microsoft.com/office/officeart/2005/8/layout/cycle5"/>
    <dgm:cxn modelId="{A9B3E377-F380-4059-8237-75C2356988B7}" type="presParOf" srcId="{9B03BA1F-E624-4191-8BF1-908004D6BCA8}" destId="{E868AA1F-FED9-463E-8E86-09886424A823}" srcOrd="4" destOrd="0" presId="urn:microsoft.com/office/officeart/2005/8/layout/cycle5"/>
    <dgm:cxn modelId="{D0AF3FBE-248C-4FFE-8E64-14DA352FE83B}" type="presParOf" srcId="{9B03BA1F-E624-4191-8BF1-908004D6BCA8}" destId="{9D9D1E01-DEB0-46A1-BCD9-1799A2A999A0}" srcOrd="5" destOrd="0" presId="urn:microsoft.com/office/officeart/2005/8/layout/cycle5"/>
    <dgm:cxn modelId="{FBC80C6C-8836-45EB-BE3B-BD59ED3F32A8}" type="presParOf" srcId="{9B03BA1F-E624-4191-8BF1-908004D6BCA8}" destId="{3858D2B4-F15A-421E-AFC3-875803116DA1}" srcOrd="6" destOrd="0" presId="urn:microsoft.com/office/officeart/2005/8/layout/cycle5"/>
    <dgm:cxn modelId="{A44F2788-CBB3-4DC4-88A8-5481386795DB}" type="presParOf" srcId="{9B03BA1F-E624-4191-8BF1-908004D6BCA8}" destId="{1448E825-AB55-476F-A5B2-71BE32BC0A47}" srcOrd="7" destOrd="0" presId="urn:microsoft.com/office/officeart/2005/8/layout/cycle5"/>
    <dgm:cxn modelId="{25D42D80-7A0A-4343-BE9C-C40A946134DD}" type="presParOf" srcId="{9B03BA1F-E624-4191-8BF1-908004D6BCA8}" destId="{26F74C89-AB71-46BD-A5DA-73CC35A939B0}" srcOrd="8" destOrd="0" presId="urn:microsoft.com/office/officeart/2005/8/layout/cycle5"/>
    <dgm:cxn modelId="{F714DA32-A6EB-4064-9602-BA9A01E2FD80}" type="presParOf" srcId="{9B03BA1F-E624-4191-8BF1-908004D6BCA8}" destId="{AA25E153-5A2F-435D-9EF2-898133FA038D}" srcOrd="9" destOrd="0" presId="urn:microsoft.com/office/officeart/2005/8/layout/cycle5"/>
    <dgm:cxn modelId="{CA913DFC-E6B5-4529-A233-120E9B9D7AA4}" type="presParOf" srcId="{9B03BA1F-E624-4191-8BF1-908004D6BCA8}" destId="{3A577CE1-96BB-4455-9642-18C0735EE19A}" srcOrd="10" destOrd="0" presId="urn:microsoft.com/office/officeart/2005/8/layout/cycle5"/>
    <dgm:cxn modelId="{C36CF439-9124-4465-9C9A-F26890227D70}" type="presParOf" srcId="{9B03BA1F-E624-4191-8BF1-908004D6BCA8}" destId="{4F4092EF-1904-4EBA-B69A-9E8458049972}" srcOrd="11" destOrd="0" presId="urn:microsoft.com/office/officeart/2005/8/layout/cycle5"/>
    <dgm:cxn modelId="{17AE829C-1DBD-40E9-A71A-B04133250BC6}" type="presParOf" srcId="{9B03BA1F-E624-4191-8BF1-908004D6BCA8}" destId="{76AE3E52-4F58-4603-9055-C6727F6A55CD}" srcOrd="12" destOrd="0" presId="urn:microsoft.com/office/officeart/2005/8/layout/cycle5"/>
    <dgm:cxn modelId="{CD1CFF15-59CE-4951-8289-694E3434719E}" type="presParOf" srcId="{9B03BA1F-E624-4191-8BF1-908004D6BCA8}" destId="{93691605-9174-4B44-9137-05FF9D748331}" srcOrd="13" destOrd="0" presId="urn:microsoft.com/office/officeart/2005/8/layout/cycle5"/>
    <dgm:cxn modelId="{724A1788-BEEC-45A4-8172-D4984A648F0C}" type="presParOf" srcId="{9B03BA1F-E624-4191-8BF1-908004D6BCA8}" destId="{F1390725-DD5E-4994-9A09-ED02ED6E367C}"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7FC288-C7E9-4FA8-B640-1190B02C2EA3}">
      <dsp:nvSpPr>
        <dsp:cNvPr id="0" name=""/>
        <dsp:cNvSpPr/>
      </dsp:nvSpPr>
      <dsp:spPr>
        <a:xfrm>
          <a:off x="3093442" y="3168"/>
          <a:ext cx="1697832" cy="11035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latin typeface="Lato" panose="020F0502020204030203" pitchFamily="34" charset="0"/>
            </a:rPr>
            <a:t>Empathize</a:t>
          </a:r>
          <a:r>
            <a:rPr lang="en-US" sz="2200" kern="1200" dirty="0">
              <a:latin typeface="Lato" panose="020F0502020204030203" pitchFamily="34" charset="0"/>
            </a:rPr>
            <a:t>:</a:t>
          </a:r>
        </a:p>
        <a:p>
          <a:pPr marL="0" lvl="0" indent="0" algn="ctr" defTabSz="977900">
            <a:lnSpc>
              <a:spcPct val="90000"/>
            </a:lnSpc>
            <a:spcBef>
              <a:spcPct val="0"/>
            </a:spcBef>
            <a:spcAft>
              <a:spcPct val="35000"/>
            </a:spcAft>
            <a:buNone/>
          </a:pPr>
          <a:r>
            <a:rPr lang="en-US" sz="1600" kern="1200" dirty="0">
              <a:latin typeface="Lato" panose="020F0502020204030203" pitchFamily="34" charset="0"/>
            </a:rPr>
            <a:t>Get to know your users</a:t>
          </a:r>
        </a:p>
      </dsp:txBody>
      <dsp:txXfrm>
        <a:off x="3147315" y="57041"/>
        <a:ext cx="1590086" cy="995844"/>
      </dsp:txXfrm>
    </dsp:sp>
    <dsp:sp modelId="{664E0120-9F29-4A8A-A835-A3FCA61032B9}">
      <dsp:nvSpPr>
        <dsp:cNvPr id="0" name=""/>
        <dsp:cNvSpPr/>
      </dsp:nvSpPr>
      <dsp:spPr>
        <a:xfrm>
          <a:off x="1737257" y="554963"/>
          <a:ext cx="4410202" cy="4410202"/>
        </a:xfrm>
        <a:custGeom>
          <a:avLst/>
          <a:gdLst/>
          <a:ahLst/>
          <a:cxnLst/>
          <a:rect l="0" t="0" r="0" b="0"/>
          <a:pathLst>
            <a:path>
              <a:moveTo>
                <a:pt x="3281529" y="280582"/>
              </a:moveTo>
              <a:arcTo wR="2205101" hR="2205101" stAng="17953158" swAng="1211980"/>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3A7342F-F2D4-474E-951B-F493E6F2D0AF}">
      <dsp:nvSpPr>
        <dsp:cNvPr id="0" name=""/>
        <dsp:cNvSpPr/>
      </dsp:nvSpPr>
      <dsp:spPr>
        <a:xfrm>
          <a:off x="5190618" y="1526856"/>
          <a:ext cx="1697832" cy="11035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latin typeface="Lato" panose="020F0502020204030203" pitchFamily="34" charset="0"/>
            </a:rPr>
            <a:t>Define</a:t>
          </a:r>
          <a:r>
            <a:rPr lang="en-US" sz="1600" kern="1200" dirty="0">
              <a:latin typeface="Lato" panose="020F0502020204030203" pitchFamily="34" charset="0"/>
            </a:rPr>
            <a:t>:</a:t>
          </a:r>
        </a:p>
        <a:p>
          <a:pPr marL="0" lvl="0" indent="0" algn="ctr" defTabSz="977900">
            <a:lnSpc>
              <a:spcPct val="90000"/>
            </a:lnSpc>
            <a:spcBef>
              <a:spcPct val="0"/>
            </a:spcBef>
            <a:spcAft>
              <a:spcPct val="35000"/>
            </a:spcAft>
            <a:buNone/>
          </a:pPr>
          <a:r>
            <a:rPr lang="en-US" sz="1600" kern="1200" dirty="0">
              <a:latin typeface="Lato" panose="020F0502020204030203" pitchFamily="34" charset="0"/>
            </a:rPr>
            <a:t> Articulate the problem clearly</a:t>
          </a:r>
        </a:p>
      </dsp:txBody>
      <dsp:txXfrm>
        <a:off x="5244491" y="1580729"/>
        <a:ext cx="1590086" cy="995844"/>
      </dsp:txXfrm>
    </dsp:sp>
    <dsp:sp modelId="{9D9D1E01-DEB0-46A1-BCD9-1799A2A999A0}">
      <dsp:nvSpPr>
        <dsp:cNvPr id="0" name=""/>
        <dsp:cNvSpPr/>
      </dsp:nvSpPr>
      <dsp:spPr>
        <a:xfrm>
          <a:off x="1737257" y="554963"/>
          <a:ext cx="4410202" cy="4410202"/>
        </a:xfrm>
        <a:custGeom>
          <a:avLst/>
          <a:gdLst/>
          <a:ahLst/>
          <a:cxnLst/>
          <a:rect l="0" t="0" r="0" b="0"/>
          <a:pathLst>
            <a:path>
              <a:moveTo>
                <a:pt x="4404919" y="2357652"/>
              </a:moveTo>
              <a:arcTo wR="2205101" hR="2205101" stAng="21838017" swAng="1360067"/>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858D2B4-F15A-421E-AFC3-875803116DA1}">
      <dsp:nvSpPr>
        <dsp:cNvPr id="0" name=""/>
        <dsp:cNvSpPr/>
      </dsp:nvSpPr>
      <dsp:spPr>
        <a:xfrm>
          <a:off x="4389568" y="3992234"/>
          <a:ext cx="1697832" cy="11035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latin typeface="Lato" panose="020F0502020204030203" pitchFamily="34" charset="0"/>
            </a:rPr>
            <a:t>Ideate</a:t>
          </a:r>
          <a:r>
            <a:rPr lang="en-US" sz="1800" b="1" kern="1200" dirty="0">
              <a:latin typeface="Lato" panose="020F0502020204030203" pitchFamily="34" charset="0"/>
            </a:rPr>
            <a:t>:</a:t>
          </a:r>
        </a:p>
        <a:p>
          <a:pPr marL="0" lvl="0" indent="0" algn="ctr" defTabSz="977900">
            <a:lnSpc>
              <a:spcPct val="90000"/>
            </a:lnSpc>
            <a:spcBef>
              <a:spcPct val="0"/>
            </a:spcBef>
            <a:spcAft>
              <a:spcPct val="35000"/>
            </a:spcAft>
            <a:buNone/>
          </a:pPr>
          <a:r>
            <a:rPr lang="en-US" sz="1600" kern="1200" dirty="0">
              <a:latin typeface="Lato" panose="020F0502020204030203" pitchFamily="34" charset="0"/>
            </a:rPr>
            <a:t>Generate Solutions</a:t>
          </a:r>
        </a:p>
      </dsp:txBody>
      <dsp:txXfrm>
        <a:off x="4443441" y="4046107"/>
        <a:ext cx="1590086" cy="995844"/>
      </dsp:txXfrm>
    </dsp:sp>
    <dsp:sp modelId="{26F74C89-AB71-46BD-A5DA-73CC35A939B0}">
      <dsp:nvSpPr>
        <dsp:cNvPr id="0" name=""/>
        <dsp:cNvSpPr/>
      </dsp:nvSpPr>
      <dsp:spPr>
        <a:xfrm>
          <a:off x="1737257" y="554963"/>
          <a:ext cx="4410202" cy="4410202"/>
        </a:xfrm>
        <a:custGeom>
          <a:avLst/>
          <a:gdLst/>
          <a:ahLst/>
          <a:cxnLst/>
          <a:rect l="0" t="0" r="0" b="0"/>
          <a:pathLst>
            <a:path>
              <a:moveTo>
                <a:pt x="2475866" y="4393516"/>
              </a:moveTo>
              <a:arcTo wR="2205101" hR="2205101" stAng="4976810" swAng="84637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A25E153-5A2F-435D-9EF2-898133FA038D}">
      <dsp:nvSpPr>
        <dsp:cNvPr id="0" name=""/>
        <dsp:cNvSpPr/>
      </dsp:nvSpPr>
      <dsp:spPr>
        <a:xfrm>
          <a:off x="1797316" y="3992234"/>
          <a:ext cx="1697832" cy="11035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latin typeface="Lato" panose="020F0502020204030203" pitchFamily="34" charset="0"/>
            </a:rPr>
            <a:t>Prototype</a:t>
          </a:r>
          <a:r>
            <a:rPr lang="en-US" sz="1800" kern="1200" dirty="0">
              <a:latin typeface="Lato" panose="020F0502020204030203" pitchFamily="34" charset="0"/>
            </a:rPr>
            <a:t>: </a:t>
          </a:r>
        </a:p>
        <a:p>
          <a:pPr marL="0" lvl="0" indent="0" algn="ctr" defTabSz="977900">
            <a:lnSpc>
              <a:spcPct val="90000"/>
            </a:lnSpc>
            <a:spcBef>
              <a:spcPct val="0"/>
            </a:spcBef>
            <a:spcAft>
              <a:spcPct val="35000"/>
            </a:spcAft>
            <a:buNone/>
          </a:pPr>
          <a:r>
            <a:rPr lang="en-US" sz="1600" kern="1200" dirty="0">
              <a:latin typeface="Lato" panose="020F0502020204030203" pitchFamily="34" charset="0"/>
            </a:rPr>
            <a:t>Test an idea with users</a:t>
          </a:r>
        </a:p>
      </dsp:txBody>
      <dsp:txXfrm>
        <a:off x="1851189" y="4046107"/>
        <a:ext cx="1590086" cy="995844"/>
      </dsp:txXfrm>
    </dsp:sp>
    <dsp:sp modelId="{4F4092EF-1904-4EBA-B69A-9E8458049972}">
      <dsp:nvSpPr>
        <dsp:cNvPr id="0" name=""/>
        <dsp:cNvSpPr/>
      </dsp:nvSpPr>
      <dsp:spPr>
        <a:xfrm>
          <a:off x="1737257" y="554963"/>
          <a:ext cx="4410202" cy="4410202"/>
        </a:xfrm>
        <a:custGeom>
          <a:avLst/>
          <a:gdLst/>
          <a:ahLst/>
          <a:cxnLst/>
          <a:rect l="0" t="0" r="0" b="0"/>
          <a:pathLst>
            <a:path>
              <a:moveTo>
                <a:pt x="233999" y="3193651"/>
              </a:moveTo>
              <a:arcTo wR="2205101" hR="2205101" stAng="9201916" swAng="1360067"/>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6AE3E52-4F58-4603-9055-C6727F6A55CD}">
      <dsp:nvSpPr>
        <dsp:cNvPr id="0" name=""/>
        <dsp:cNvSpPr/>
      </dsp:nvSpPr>
      <dsp:spPr>
        <a:xfrm>
          <a:off x="996266" y="1526856"/>
          <a:ext cx="1697832" cy="11035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latin typeface="Lato" panose="020F0502020204030203" pitchFamily="34" charset="0"/>
            </a:rPr>
            <a:t>Iterate</a:t>
          </a:r>
          <a:r>
            <a:rPr lang="en-US" sz="1600" b="1" kern="1200" dirty="0">
              <a:latin typeface="Lato" panose="020F0502020204030203" pitchFamily="34" charset="0"/>
            </a:rPr>
            <a:t>:</a:t>
          </a:r>
        </a:p>
        <a:p>
          <a:pPr marL="0" lvl="0" indent="0" algn="ctr" defTabSz="977900">
            <a:lnSpc>
              <a:spcPct val="90000"/>
            </a:lnSpc>
            <a:spcBef>
              <a:spcPct val="0"/>
            </a:spcBef>
            <a:spcAft>
              <a:spcPct val="35000"/>
            </a:spcAft>
            <a:buNone/>
          </a:pPr>
          <a:r>
            <a:rPr lang="en-US" sz="1600" kern="1200" dirty="0">
              <a:latin typeface="Lato" panose="020F0502020204030203" pitchFamily="34" charset="0"/>
            </a:rPr>
            <a:t>Revise based on feedback</a:t>
          </a:r>
        </a:p>
      </dsp:txBody>
      <dsp:txXfrm>
        <a:off x="1050139" y="1580729"/>
        <a:ext cx="1590086" cy="995844"/>
      </dsp:txXfrm>
    </dsp:sp>
    <dsp:sp modelId="{F1390725-DD5E-4994-9A09-ED02ED6E367C}">
      <dsp:nvSpPr>
        <dsp:cNvPr id="0" name=""/>
        <dsp:cNvSpPr/>
      </dsp:nvSpPr>
      <dsp:spPr>
        <a:xfrm>
          <a:off x="1737257" y="554963"/>
          <a:ext cx="4410202" cy="4410202"/>
        </a:xfrm>
        <a:custGeom>
          <a:avLst/>
          <a:gdLst/>
          <a:ahLst/>
          <a:cxnLst/>
          <a:rect l="0" t="0" r="0" b="0"/>
          <a:pathLst>
            <a:path>
              <a:moveTo>
                <a:pt x="530356" y="770632"/>
              </a:moveTo>
              <a:arcTo wR="2205101" hR="2205101" stAng="13234863" swAng="1211980"/>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Lato Regular"/>
                <a:ea typeface="+mn-ea"/>
                <a:cs typeface="+mn-cs"/>
              </a:defRPr>
            </a:lvl1pPr>
          </a:lstStyle>
          <a:p>
            <a:pPr>
              <a:defRPr/>
            </a:pP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a:latin typeface="Lato Regular" charset="0"/>
              </a:defRPr>
            </a:lvl1pPr>
          </a:lstStyle>
          <a:p>
            <a:fld id="{F9171EF1-19D4-C44E-BBCF-4519A765C2D7}" type="datetimeFigureOut">
              <a:rPr lang="en-US" altLang="x-none"/>
              <a:pPr/>
              <a:t>7/31/2018</a:t>
            </a:fld>
            <a:endParaRPr lang="en-US" altLang="x-none"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Lato Regular"/>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atin typeface="Lato Regular" charset="0"/>
              </a:defRPr>
            </a:lvl1pPr>
          </a:lstStyle>
          <a:p>
            <a:fld id="{E8543629-3EC9-FA49-993D-5793EAA2F124}" type="slidenum">
              <a:rPr lang="en-US" altLang="x-none"/>
              <a:pPr/>
              <a:t>‹#›</a:t>
            </a:fld>
            <a:endParaRPr lang="en-US" altLang="x-none"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Lato Regular"/>
                <a:ea typeface="+mn-ea"/>
                <a:cs typeface="+mn-cs"/>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a:latin typeface="Lato Regular" charset="0"/>
              </a:defRPr>
            </a:lvl1pPr>
          </a:lstStyle>
          <a:p>
            <a:fld id="{FA0BDF0C-B259-C34A-938F-D5C79E8376F7}" type="datetimeFigureOut">
              <a:rPr lang="en-US" altLang="x-none"/>
              <a:pPr/>
              <a:t>7/31/2018</a:t>
            </a:fld>
            <a:endParaRPr lang="en-US" altLang="x-none"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Lato Regular"/>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atin typeface="Lato Regular" charset="0"/>
              </a:defRPr>
            </a:lvl1pPr>
          </a:lstStyle>
          <a:p>
            <a:fld id="{46A178C8-49A9-E148-8888-1A553E476404}" type="slidenum">
              <a:rPr lang="en-US" altLang="x-none"/>
              <a:pPr/>
              <a:t>‹#›</a:t>
            </a:fld>
            <a:endParaRPr lang="en-US" altLang="x-none" dirty="0"/>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Lato Regular"/>
        <a:ea typeface="ＭＳ Ｐゴシック" charset="0"/>
        <a:cs typeface="MS PGothic" charset="0"/>
      </a:defRPr>
    </a:lvl1pPr>
    <a:lvl2pPr marL="457200" algn="l" rtl="0" eaLnBrk="0" fontAlgn="base" hangingPunct="0">
      <a:spcBef>
        <a:spcPct val="30000"/>
      </a:spcBef>
      <a:spcAft>
        <a:spcPct val="0"/>
      </a:spcAft>
      <a:defRPr sz="1200" kern="1200">
        <a:solidFill>
          <a:schemeClr val="tx1"/>
        </a:solidFill>
        <a:latin typeface="Lato Regular"/>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Lato Regular"/>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Lato Regular"/>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Lato Regular"/>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federalregister.gov/documents/2018/06/08/2018-12365/proposed-information-collection-comment-request-2020-censu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census.gov/fieldjobs"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public.govdelivery.com/accounts/USCENSUS/subscriber/new?topic_id=USCENSUS_11941"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A178C8-49A9-E148-8888-1A553E476404}" type="slidenum">
              <a:rPr lang="en-US" altLang="x-none" smtClean="0"/>
              <a:pPr/>
              <a:t>1</a:t>
            </a:fld>
            <a:endParaRPr lang="en-US" altLang="x-none" dirty="0"/>
          </a:p>
        </p:txBody>
      </p:sp>
    </p:spTree>
    <p:extLst>
      <p:ext uri="{BB962C8B-B14F-4D97-AF65-F5344CB8AC3E}">
        <p14:creationId xmlns:p14="http://schemas.microsoft.com/office/powerpoint/2010/main" val="3779369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Lato Regular"/>
                <a:ea typeface="ＭＳ Ｐゴシック" charset="0"/>
                <a:cs typeface="MS PGothic" charset="0"/>
              </a:rPr>
              <a:t>We want to start with the basics. The goal of the Census is to </a:t>
            </a:r>
            <a:r>
              <a:rPr lang="en-US" sz="1200" b="1" i="0" kern="1200" dirty="0">
                <a:solidFill>
                  <a:schemeClr val="tx1"/>
                </a:solidFill>
                <a:effectLst/>
                <a:latin typeface="Lato Regular"/>
                <a:ea typeface="ＭＳ Ｐゴシック" charset="0"/>
                <a:cs typeface="MS PGothic" charset="0"/>
              </a:rPr>
              <a:t>count every person, only once, and in the right place. </a:t>
            </a:r>
            <a:br>
              <a:rPr lang="en-US" sz="1200" b="0" i="0" kern="1200" dirty="0">
                <a:solidFill>
                  <a:schemeClr val="tx1"/>
                </a:solidFill>
                <a:effectLst/>
                <a:latin typeface="Lato Regular"/>
                <a:ea typeface="ＭＳ Ｐゴシック" charset="0"/>
                <a:cs typeface="MS PGothic" charset="0"/>
              </a:rPr>
            </a:br>
            <a:endParaRPr lang="en-US" sz="1200" b="0" i="0" kern="1200" dirty="0">
              <a:solidFill>
                <a:schemeClr val="tx1"/>
              </a:solidFill>
              <a:effectLst/>
              <a:latin typeface="Lato Regular"/>
              <a:ea typeface="ＭＳ Ｐゴシック" charset="0"/>
              <a:cs typeface="MS PGothic"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Lato Regular"/>
                <a:ea typeface="ＭＳ Ｐゴシック" charset="0"/>
                <a:cs typeface="MS PGothic" charset="0"/>
              </a:rPr>
              <a:t>The data collected are governed by a law titled Title 13, which stipulates that no individual's information can be shared outside the Bureau. If someone breaks this law, they face large fines and a possible prison term. </a:t>
            </a:r>
            <a:endParaRPr lang="en-US" dirty="0"/>
          </a:p>
          <a:p>
            <a:endParaRPr lang="en-US" sz="1200" b="0" i="0" kern="1200" dirty="0">
              <a:solidFill>
                <a:schemeClr val="tx1"/>
              </a:solidFill>
              <a:effectLst/>
              <a:latin typeface="Lato Regular"/>
              <a:ea typeface="ＭＳ Ｐゴシック" charset="0"/>
              <a:cs typeface="MS PGothic" charset="0"/>
            </a:endParaRPr>
          </a:p>
        </p:txBody>
      </p:sp>
      <p:sp>
        <p:nvSpPr>
          <p:cNvPr id="4" name="Slide Number Placeholder 3"/>
          <p:cNvSpPr>
            <a:spLocks noGrp="1"/>
          </p:cNvSpPr>
          <p:nvPr>
            <p:ph type="sldNum" sz="quarter" idx="10"/>
          </p:nvPr>
        </p:nvSpPr>
        <p:spPr/>
        <p:txBody>
          <a:bodyPr/>
          <a:lstStyle/>
          <a:p>
            <a:fld id="{46A178C8-49A9-E148-8888-1A553E476404}" type="slidenum">
              <a:rPr lang="en-US" altLang="x-none" smtClean="0"/>
              <a:pPr/>
              <a:t>10</a:t>
            </a:fld>
            <a:endParaRPr lang="en-US" altLang="x-none" dirty="0"/>
          </a:p>
        </p:txBody>
      </p:sp>
    </p:spTree>
    <p:extLst>
      <p:ext uri="{BB962C8B-B14F-4D97-AF65-F5344CB8AC3E}">
        <p14:creationId xmlns:p14="http://schemas.microsoft.com/office/powerpoint/2010/main" val="16908908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Lato Regular"/>
                <a:ea typeface="ＭＳ Ｐゴシック" charset="0"/>
                <a:cs typeface="MS PGothic" charset="0"/>
              </a:rPr>
              <a:t>POLITICAL REPRESENTATION:   </a:t>
            </a:r>
          </a:p>
          <a:p>
            <a:pPr marL="171450" indent="-171450">
              <a:buFont typeface="Arial" panose="020B0604020202020204" pitchFamily="34" charset="0"/>
              <a:buChar char="•"/>
            </a:pPr>
            <a:r>
              <a:rPr lang="en-US" sz="1200" b="0" i="0" kern="1200" dirty="0">
                <a:solidFill>
                  <a:schemeClr val="tx1"/>
                </a:solidFill>
                <a:effectLst/>
                <a:latin typeface="Lato Regular"/>
                <a:ea typeface="ＭＳ Ｐゴシック" charset="0"/>
                <a:cs typeface="MS PGothic" charset="0"/>
              </a:rPr>
              <a:t>The primary purpose is to get a complete count of the people living in the US so that the number of representatives in Congress can be apportioned among states. </a:t>
            </a:r>
          </a:p>
          <a:p>
            <a:pPr marL="171450" indent="-171450">
              <a:buFont typeface="Arial" panose="020B0604020202020204" pitchFamily="34" charset="0"/>
              <a:buChar char="•"/>
            </a:pPr>
            <a:r>
              <a:rPr lang="en-US" sz="1200" b="0" i="0" kern="1200" dirty="0">
                <a:solidFill>
                  <a:schemeClr val="tx1"/>
                </a:solidFill>
                <a:effectLst/>
                <a:latin typeface="Lato Regular"/>
                <a:ea typeface="ＭＳ Ｐゴシック" charset="0"/>
                <a:cs typeface="MS PGothic" charset="0"/>
              </a:rPr>
              <a:t>The decennial census counts are then used to draw the congressional district boundaries. </a:t>
            </a:r>
          </a:p>
          <a:p>
            <a:pPr marL="171450" indent="-171450">
              <a:buFont typeface="Arial" panose="020B0604020202020204" pitchFamily="34" charset="0"/>
              <a:buChar char="•"/>
            </a:pPr>
            <a:r>
              <a:rPr lang="en-US" sz="1200" b="0" i="0" kern="1200" dirty="0">
                <a:solidFill>
                  <a:schemeClr val="tx1"/>
                </a:solidFill>
                <a:effectLst/>
                <a:latin typeface="Lato Regular"/>
                <a:ea typeface="ＭＳ Ｐゴシック" charset="0"/>
                <a:cs typeface="MS PGothic" charset="0"/>
              </a:rPr>
              <a:t>States and Local governments also use the counts to draw districts for state and local elections.</a:t>
            </a:r>
            <a:br>
              <a:rPr lang="en-US" sz="1200" b="0" i="0" kern="1200" dirty="0">
                <a:solidFill>
                  <a:schemeClr val="tx1"/>
                </a:solidFill>
                <a:effectLst/>
                <a:latin typeface="Lato Regular"/>
                <a:ea typeface="ＭＳ Ｐゴシック" charset="0"/>
                <a:cs typeface="MS PGothic" charset="0"/>
              </a:rPr>
            </a:br>
            <a:endParaRPr lang="en-US" sz="1200" b="0" i="0" kern="1200" dirty="0">
              <a:solidFill>
                <a:schemeClr val="tx1"/>
              </a:solidFill>
              <a:effectLst/>
              <a:latin typeface="Lato Regular"/>
              <a:ea typeface="ＭＳ Ｐゴシック" charset="0"/>
              <a:cs typeface="MS PGothic" charset="0"/>
            </a:endParaRPr>
          </a:p>
          <a:p>
            <a:r>
              <a:rPr lang="en-US" sz="1200" b="0" i="0" kern="1200" dirty="0">
                <a:solidFill>
                  <a:schemeClr val="tx1"/>
                </a:solidFill>
                <a:effectLst/>
                <a:latin typeface="Lato Regular"/>
                <a:ea typeface="ＭＳ Ｐゴシック" charset="0"/>
                <a:cs typeface="MS PGothic" charset="0"/>
              </a:rPr>
              <a:t>A complete count ensures that as all of these political boundaries are drawn that everyone is fairly represented. </a:t>
            </a:r>
          </a:p>
          <a:p>
            <a:endParaRPr lang="en-US" sz="1200" b="0" i="0" kern="1200" dirty="0">
              <a:solidFill>
                <a:schemeClr val="tx1"/>
              </a:solidFill>
              <a:effectLst/>
              <a:latin typeface="Lato Regular"/>
              <a:ea typeface="ＭＳ Ｐゴシック" charset="0"/>
              <a:cs typeface="MS PGothic" charset="0"/>
            </a:endParaRPr>
          </a:p>
          <a:p>
            <a:r>
              <a:rPr lang="en-US" sz="1200" b="0" i="0" kern="1200" dirty="0">
                <a:solidFill>
                  <a:schemeClr val="tx1"/>
                </a:solidFill>
                <a:effectLst/>
                <a:latin typeface="Lato Regular"/>
                <a:ea typeface="ＭＳ Ｐゴシック" charset="0"/>
                <a:cs typeface="MS PGothic" charset="0"/>
              </a:rPr>
              <a:t>COMMUNITY INFORMATION: (in future move this to last)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Lato Regular"/>
                <a:ea typeface="ＭＳ Ｐゴシック" charset="0"/>
                <a:cs typeface="MS PGothic" charset="0"/>
              </a:rPr>
              <a:t>The decennial census also is the foundation to many other data sets, including the American Community Survey.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Lato Regular"/>
                <a:ea typeface="ＭＳ Ｐゴシック" charset="0"/>
                <a:cs typeface="MS PGothic" charset="0"/>
              </a:rPr>
              <a:t> - The quality of the decennial data affects the quality of our federal statistics about our communities over the next decade.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Lato Regular"/>
              <a:ea typeface="ＭＳ Ｐゴシック" charset="0"/>
              <a:cs typeface="MS PGothic"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Lato Regular"/>
                <a:ea typeface="ＭＳ Ｐゴシック" charset="0"/>
                <a:cs typeface="MS PGothic" charset="0"/>
              </a:rPr>
              <a:t>INVESTMENT DECISIONS</a:t>
            </a:r>
          </a:p>
          <a:p>
            <a:pPr marL="171450" indent="-171450">
              <a:buFont typeface="Arial" panose="020B0604020202020204" pitchFamily="34" charset="0"/>
              <a:buChar char="•"/>
            </a:pPr>
            <a:r>
              <a:rPr lang="en-US" sz="1200" b="0" i="0" kern="1200" dirty="0">
                <a:solidFill>
                  <a:schemeClr val="tx1"/>
                </a:solidFill>
                <a:effectLst/>
                <a:latin typeface="Lato Regular"/>
                <a:ea typeface="ＭＳ Ｐゴシック" charset="0"/>
                <a:cs typeface="MS PGothic" charset="0"/>
              </a:rPr>
              <a:t>Cities and counties plan for all kinds of services use the data to decide spending priorities- from where to put a new senior center or a new school.</a:t>
            </a:r>
          </a:p>
          <a:p>
            <a:pPr marL="171450" indent="-171450">
              <a:buFont typeface="Arial" panose="020B0604020202020204" pitchFamily="34" charset="0"/>
              <a:buChar char="•"/>
            </a:pPr>
            <a:r>
              <a:rPr lang="en-US" sz="1200" b="0" i="0" kern="1200" dirty="0">
                <a:solidFill>
                  <a:schemeClr val="tx1"/>
                </a:solidFill>
                <a:effectLst/>
                <a:latin typeface="Lato Regular"/>
                <a:ea typeface="ＭＳ Ｐゴシック" charset="0"/>
                <a:cs typeface="MS PGothic" charset="0"/>
              </a:rPr>
              <a:t>The</a:t>
            </a:r>
            <a:r>
              <a:rPr lang="en-US" sz="1200" b="1" i="0" kern="1200" dirty="0">
                <a:solidFill>
                  <a:schemeClr val="tx1"/>
                </a:solidFill>
                <a:effectLst/>
                <a:latin typeface="Lato Regular"/>
                <a:ea typeface="ＭＳ Ｐゴシック" charset="0"/>
                <a:cs typeface="MS PGothic" charset="0"/>
              </a:rPr>
              <a:t> business community</a:t>
            </a:r>
            <a:r>
              <a:rPr lang="en-US" sz="1200" b="0" i="0" kern="1200" dirty="0">
                <a:solidFill>
                  <a:schemeClr val="tx1"/>
                </a:solidFill>
                <a:effectLst/>
                <a:latin typeface="Lato Regular"/>
                <a:ea typeface="ＭＳ Ｐゴシック" charset="0"/>
                <a:cs typeface="MS PGothic" charset="0"/>
              </a:rPr>
              <a:t> use census counts or other data derived from the census all the time to make decisions and market products. They might use these data to figure out where to </a:t>
            </a:r>
            <a:r>
              <a:rPr lang="en-US" sz="1200" b="1" i="0" kern="1200" dirty="0">
                <a:solidFill>
                  <a:schemeClr val="tx1"/>
                </a:solidFill>
                <a:effectLst/>
                <a:latin typeface="Lato Regular"/>
                <a:ea typeface="ＭＳ Ｐゴシック" charset="0"/>
                <a:cs typeface="MS PGothic" charset="0"/>
              </a:rPr>
              <a:t>locate an office, or whether a community has enough people to support a grocery store.</a:t>
            </a:r>
            <a:r>
              <a:rPr lang="en-US" sz="1200" b="0" i="0" kern="1200" dirty="0">
                <a:solidFill>
                  <a:schemeClr val="tx1"/>
                </a:solidFill>
                <a:effectLst/>
                <a:latin typeface="Lato Regular"/>
                <a:ea typeface="ＭＳ Ｐゴシック" charset="0"/>
                <a:cs typeface="MS PGothic" charset="0"/>
              </a:rPr>
              <a:t> </a:t>
            </a:r>
          </a:p>
          <a:p>
            <a:endParaRPr lang="en-US" sz="1200" b="0" i="0" kern="1200" dirty="0">
              <a:solidFill>
                <a:schemeClr val="tx1"/>
              </a:solidFill>
              <a:effectLst/>
              <a:latin typeface="Lato Regular"/>
              <a:ea typeface="ＭＳ Ｐゴシック" charset="0"/>
              <a:cs typeface="MS PGothic" charset="0"/>
            </a:endParaRPr>
          </a:p>
        </p:txBody>
      </p:sp>
      <p:sp>
        <p:nvSpPr>
          <p:cNvPr id="4" name="Slide Number Placeholder 3"/>
          <p:cNvSpPr>
            <a:spLocks noGrp="1"/>
          </p:cNvSpPr>
          <p:nvPr>
            <p:ph type="sldNum" sz="quarter" idx="10"/>
          </p:nvPr>
        </p:nvSpPr>
        <p:spPr/>
        <p:txBody>
          <a:bodyPr/>
          <a:lstStyle/>
          <a:p>
            <a:fld id="{46A178C8-49A9-E148-8888-1A553E476404}" type="slidenum">
              <a:rPr lang="en-US" altLang="x-none" smtClean="0"/>
              <a:pPr/>
              <a:t>11</a:t>
            </a:fld>
            <a:endParaRPr lang="en-US" altLang="x-none" dirty="0"/>
          </a:p>
        </p:txBody>
      </p:sp>
    </p:spTree>
    <p:extLst>
      <p:ext uri="{BB962C8B-B14F-4D97-AF65-F5344CB8AC3E}">
        <p14:creationId xmlns:p14="http://schemas.microsoft.com/office/powerpoint/2010/main" val="613554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i="0" kern="1200" dirty="0">
                <a:solidFill>
                  <a:schemeClr val="tx1"/>
                </a:solidFill>
                <a:effectLst/>
                <a:latin typeface="Lato Regular"/>
                <a:ea typeface="ＭＳ Ｐゴシック" charset="0"/>
                <a:cs typeface="MS PGothic" charset="0"/>
              </a:rPr>
              <a:t>$800 billion of federal funds also are distributed based on data that relies on the decennial census - health and education to  housing and transportation.</a:t>
            </a:r>
          </a:p>
          <a:p>
            <a:pPr marL="0" indent="0">
              <a:buFont typeface="Arial" panose="020B0604020202020204" pitchFamily="34" charset="0"/>
              <a:buNone/>
            </a:pPr>
            <a:endParaRPr lang="en-US" sz="1200" b="0" i="0" kern="1200" dirty="0">
              <a:solidFill>
                <a:schemeClr val="tx1"/>
              </a:solidFill>
              <a:effectLst/>
              <a:latin typeface="Lato Regular"/>
              <a:ea typeface="ＭＳ Ｐゴシック" charset="0"/>
              <a:cs typeface="MS PGothic" charset="0"/>
            </a:endParaRPr>
          </a:p>
          <a:p>
            <a:pPr marL="0" indent="0">
              <a:buFont typeface="Arial" panose="020B0604020202020204" pitchFamily="34" charset="0"/>
              <a:buNone/>
            </a:pPr>
            <a:r>
              <a:rPr lang="en-US" sz="1200" b="0" i="0" kern="1200" dirty="0">
                <a:solidFill>
                  <a:schemeClr val="tx1"/>
                </a:solidFill>
                <a:effectLst/>
                <a:latin typeface="Lato Regular"/>
                <a:ea typeface="ＭＳ Ｐゴシック" charset="0"/>
                <a:cs typeface="MS PGothic" charset="0"/>
              </a:rPr>
              <a:t>If we don't get a complete count - people may not have access to important services.   And we only get this chance once a decade.  If the data are flawed, there will be repercussions for the next ten years.</a:t>
            </a:r>
          </a:p>
          <a:p>
            <a:pPr marL="0" indent="0">
              <a:buFont typeface="Arial" panose="020B0604020202020204" pitchFamily="34" charset="0"/>
              <a:buNone/>
            </a:pPr>
            <a:endParaRPr lang="en-US" sz="1200" b="0" i="0" kern="1200" dirty="0">
              <a:solidFill>
                <a:schemeClr val="tx1"/>
              </a:solidFill>
              <a:effectLst/>
              <a:latin typeface="Lato Regular"/>
              <a:ea typeface="ＭＳ Ｐゴシック" charset="0"/>
            </a:endParaRPr>
          </a:p>
        </p:txBody>
      </p:sp>
      <p:sp>
        <p:nvSpPr>
          <p:cNvPr id="4" name="Slide Number Placeholder 3"/>
          <p:cNvSpPr>
            <a:spLocks noGrp="1"/>
          </p:cNvSpPr>
          <p:nvPr>
            <p:ph type="sldNum" sz="quarter" idx="10"/>
          </p:nvPr>
        </p:nvSpPr>
        <p:spPr/>
        <p:txBody>
          <a:bodyPr/>
          <a:lstStyle/>
          <a:p>
            <a:fld id="{46A178C8-49A9-E148-8888-1A553E476404}" type="slidenum">
              <a:rPr lang="en-US" altLang="x-none" smtClean="0"/>
              <a:pPr/>
              <a:t>12</a:t>
            </a:fld>
            <a:endParaRPr lang="en-US" altLang="x-none" dirty="0"/>
          </a:p>
        </p:txBody>
      </p:sp>
    </p:spTree>
    <p:extLst>
      <p:ext uri="{BB962C8B-B14F-4D97-AF65-F5344CB8AC3E}">
        <p14:creationId xmlns:p14="http://schemas.microsoft.com/office/powerpoint/2010/main" val="18229509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of color have been undercounted since it was discovered that there was an issue with undercounting people in the 1940 census.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People of color vs.  non-Hispanic whites overcounted by </a:t>
            </a:r>
            <a:r>
              <a:rPr lang="en-US" b="1" dirty="0"/>
              <a:t>0.8%.  </a:t>
            </a:r>
            <a:r>
              <a:rPr lang="en-US" b="0" dirty="0"/>
              <a:t>This</a:t>
            </a:r>
            <a:r>
              <a:rPr lang="en-US" b="0" baseline="0" dirty="0"/>
              <a:t> translates to 1.5 million blacks and Latinos not county.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baseline="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baseline="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Renters - compared to a net over-count of 0.6 percent for people living in owner-occupied housing units</a:t>
            </a:r>
          </a:p>
        </p:txBody>
      </p:sp>
      <p:sp>
        <p:nvSpPr>
          <p:cNvPr id="4" name="Slide Number Placeholder 3"/>
          <p:cNvSpPr>
            <a:spLocks noGrp="1"/>
          </p:cNvSpPr>
          <p:nvPr>
            <p:ph type="sldNum" sz="quarter" idx="10"/>
          </p:nvPr>
        </p:nvSpPr>
        <p:spPr/>
        <p:txBody>
          <a:bodyPr/>
          <a:lstStyle/>
          <a:p>
            <a:fld id="{46A178C8-49A9-E148-8888-1A553E476404}" type="slidenum">
              <a:rPr lang="en-US" altLang="x-none" smtClean="0"/>
              <a:pPr/>
              <a:t>13</a:t>
            </a:fld>
            <a:endParaRPr lang="en-US" altLang="x-none" dirty="0"/>
          </a:p>
        </p:txBody>
      </p:sp>
    </p:spTree>
    <p:extLst>
      <p:ext uri="{BB962C8B-B14F-4D97-AF65-F5344CB8AC3E}">
        <p14:creationId xmlns:p14="http://schemas.microsoft.com/office/powerpoint/2010/main" val="28584549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46A178C8-49A9-E148-8888-1A553E476404}" type="slidenum">
              <a:rPr lang="en-US" altLang="x-none" smtClean="0"/>
              <a:pPr/>
              <a:t>14</a:t>
            </a:fld>
            <a:endParaRPr lang="en-US" altLang="x-none" dirty="0"/>
          </a:p>
        </p:txBody>
      </p:sp>
    </p:spTree>
    <p:extLst>
      <p:ext uri="{BB962C8B-B14F-4D97-AF65-F5344CB8AC3E}">
        <p14:creationId xmlns:p14="http://schemas.microsoft.com/office/powerpoint/2010/main" val="26613642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Each </a:t>
            </a:r>
            <a:r>
              <a:rPr lang="en-US" dirty="0"/>
              <a:t>of these could be an hour conversation, but most won’t be a surprise to you.</a:t>
            </a:r>
          </a:p>
          <a:p>
            <a:endParaRPr lang="en-US" dirty="0"/>
          </a:p>
          <a:p>
            <a:r>
              <a:rPr lang="en-US" b="1" dirty="0"/>
              <a:t>Media</a:t>
            </a:r>
            <a:r>
              <a:rPr lang="en-US" dirty="0"/>
              <a:t> – the multiplicity of ways people get news and the emergence of “fake news”</a:t>
            </a:r>
          </a:p>
          <a:p>
            <a:r>
              <a:rPr lang="en-US" b="1" dirty="0"/>
              <a:t>Election</a:t>
            </a:r>
            <a:r>
              <a:rPr lang="en-US" dirty="0"/>
              <a:t> – fear about it being politicized</a:t>
            </a:r>
          </a:p>
          <a:p>
            <a:r>
              <a:rPr lang="en-US" b="1" dirty="0"/>
              <a:t>Internet</a:t>
            </a:r>
            <a:r>
              <a:rPr lang="en-US" dirty="0"/>
              <a:t> – concern about digital divide – how well it will work on mobile, places without widespread broadband, or older browsers.</a:t>
            </a:r>
          </a:p>
          <a:p>
            <a:r>
              <a:rPr lang="en-US" b="1" dirty="0"/>
              <a:t>Funding</a:t>
            </a:r>
            <a:r>
              <a:rPr lang="en-US" dirty="0"/>
              <a:t> – Bureau got started later on communications because of budget constraints from past years</a:t>
            </a:r>
          </a:p>
          <a:p>
            <a:r>
              <a:rPr lang="en-US" b="1" dirty="0"/>
              <a:t>Citizenship question </a:t>
            </a:r>
            <a:r>
              <a:rPr lang="en-US" dirty="0"/>
              <a:t>– In late March, Sec Ross added a question asking about citizenship to the survey.  Currently being fought in the courts, but assuming it goes forward, undocumented immigrants and their families (who might be legal residents) could fear the information will be used against them.  (in future pull this out as a separate slide)</a:t>
            </a:r>
          </a:p>
          <a:p>
            <a:endParaRPr lang="en-US" dirty="0"/>
          </a:p>
          <a:p>
            <a:r>
              <a:rPr lang="en-US" dirty="0"/>
              <a:t>***</a:t>
            </a:r>
          </a:p>
          <a:p>
            <a:r>
              <a:rPr lang="en-US" sz="1200" b="0" i="0" kern="1200" dirty="0">
                <a:solidFill>
                  <a:schemeClr val="tx1"/>
                </a:solidFill>
                <a:effectLst/>
                <a:latin typeface="Lato Regular"/>
                <a:ea typeface="ＭＳ Ｐゴシック" charset="0"/>
                <a:cs typeface="MS PGothic" charset="0"/>
              </a:rPr>
              <a:t>Most stakeholders agree that the citizenship question should not have been added, particularly at this late date when it is too late to test.</a:t>
            </a:r>
          </a:p>
          <a:p>
            <a:endParaRPr lang="en-US" sz="1200" b="0" i="0" kern="1200" dirty="0">
              <a:solidFill>
                <a:schemeClr val="tx1"/>
              </a:solidFill>
              <a:effectLst/>
              <a:latin typeface="Lato Regular"/>
              <a:ea typeface="ＭＳ Ｐゴシック" charset="0"/>
              <a:cs typeface="MS PGothic" charset="0"/>
            </a:endParaRPr>
          </a:p>
          <a:p>
            <a:r>
              <a:rPr lang="en-US" sz="1200" b="0" i="0" kern="1200" dirty="0">
                <a:solidFill>
                  <a:schemeClr val="tx1"/>
                </a:solidFill>
                <a:effectLst/>
                <a:latin typeface="Lato Regular"/>
                <a:ea typeface="ＭＳ Ｐゴシック" charset="0"/>
                <a:cs typeface="MS PGothic" charset="0"/>
              </a:rPr>
              <a:t>By adding a citizenship question to the census, the Trump administration will:</a:t>
            </a:r>
          </a:p>
          <a:p>
            <a:r>
              <a:rPr lang="en-US" sz="1200" b="1" i="0" kern="1200" dirty="0">
                <a:solidFill>
                  <a:schemeClr val="tx1"/>
                </a:solidFill>
                <a:effectLst/>
                <a:latin typeface="Lato Regular"/>
                <a:ea typeface="ＭＳ Ｐゴシック" charset="0"/>
                <a:cs typeface="MS PGothic" charset="0"/>
              </a:rPr>
              <a:t>suppress response rates</a:t>
            </a:r>
            <a:r>
              <a:rPr lang="en-US" sz="1200" b="0" i="0" kern="1200" dirty="0">
                <a:solidFill>
                  <a:schemeClr val="tx1"/>
                </a:solidFill>
                <a:effectLst/>
                <a:latin typeface="Lato Regular"/>
                <a:ea typeface="ＭＳ Ｐゴシック" charset="0"/>
                <a:cs typeface="MS PGothic" charset="0"/>
              </a:rPr>
              <a:t> in immigrant communities,</a:t>
            </a:r>
          </a:p>
          <a:p>
            <a:r>
              <a:rPr lang="en-US" sz="1200" b="1" i="0" kern="1200" dirty="0">
                <a:solidFill>
                  <a:schemeClr val="tx1"/>
                </a:solidFill>
                <a:effectLst/>
                <a:latin typeface="Lato Regular"/>
                <a:ea typeface="ＭＳ Ｐゴシック" charset="0"/>
                <a:cs typeface="MS PGothic" charset="0"/>
              </a:rPr>
              <a:t>increase costs to taxpayers</a:t>
            </a:r>
            <a:r>
              <a:rPr lang="en-US" sz="1200" b="0" i="0" kern="1200" dirty="0">
                <a:solidFill>
                  <a:schemeClr val="tx1"/>
                </a:solidFill>
                <a:effectLst/>
                <a:latin typeface="Lato Regular"/>
                <a:ea typeface="ＭＳ Ｐゴシック" charset="0"/>
                <a:cs typeface="MS PGothic" charset="0"/>
              </a:rPr>
              <a:t> in administering the census,</a:t>
            </a:r>
          </a:p>
          <a:p>
            <a:r>
              <a:rPr lang="en-US" sz="1200" b="0" i="0" kern="1200" dirty="0">
                <a:solidFill>
                  <a:schemeClr val="tx1"/>
                </a:solidFill>
                <a:effectLst/>
                <a:latin typeface="Lato Regular"/>
                <a:ea typeface="ＭＳ Ｐゴシック" charset="0"/>
                <a:cs typeface="MS PGothic" charset="0"/>
              </a:rPr>
              <a:t>and disproportionately </a:t>
            </a:r>
            <a:r>
              <a:rPr lang="en-US" sz="1200" b="1" i="0" kern="1200" dirty="0">
                <a:solidFill>
                  <a:schemeClr val="tx1"/>
                </a:solidFill>
                <a:effectLst/>
                <a:latin typeface="Lato Regular"/>
                <a:ea typeface="ＭＳ Ｐゴシック" charset="0"/>
                <a:cs typeface="MS PGothic" charset="0"/>
              </a:rPr>
              <a:t>impact the allocation of resources</a:t>
            </a:r>
            <a:r>
              <a:rPr lang="en-US" sz="1200" b="0" i="0" kern="1200" dirty="0">
                <a:solidFill>
                  <a:schemeClr val="tx1"/>
                </a:solidFill>
                <a:effectLst/>
                <a:latin typeface="Lato Regular"/>
                <a:ea typeface="ＭＳ Ｐゴシック" charset="0"/>
                <a:cs typeface="MS PGothic" charset="0"/>
              </a:rPr>
              <a:t> for government services in a way that hurts communities of color, low-income communities, and other vulnerable populations.</a:t>
            </a:r>
          </a:p>
          <a:p>
            <a:endParaRPr lang="en-US" sz="1200" b="0" i="0" kern="1200" dirty="0">
              <a:solidFill>
                <a:schemeClr val="tx1"/>
              </a:solidFill>
              <a:effectLst/>
              <a:latin typeface="Lato Regular"/>
              <a:ea typeface="ＭＳ Ｐゴシック" charset="0"/>
              <a:cs typeface="MS PGothic"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Lato Regular"/>
                <a:ea typeface="ＭＳ Ｐゴシック" charset="0"/>
                <a:cs typeface="MS PGothic" charset="0"/>
              </a:rPr>
              <a:t>Problem with late addition - we don't have a way to estimate what kind of impact it has without testing the instrument.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Lato Regular"/>
              <a:ea typeface="ＭＳ Ｐゴシック" charset="0"/>
              <a:cs typeface="MS PGothic"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Lato Regular"/>
                <a:ea typeface="ＭＳ Ｐゴシック" charset="0"/>
                <a:cs typeface="MS PGothic" charset="0"/>
              </a:rPr>
              <a:t>In Interviews and focus groups that the Census Bureau conducted last year, they heard unprecedented increase of concerns about how the data would be used.  Spanish-speakers feared that the responses would be shared with immigration officials.  Respondents stated that the media and political climate undermined their trust in the  </a:t>
            </a:r>
            <a:r>
              <a:rPr lang="en-US" sz="1200" b="0" i="0" kern="1200" dirty="0" err="1">
                <a:solidFill>
                  <a:schemeClr val="tx1"/>
                </a:solidFill>
                <a:effectLst/>
                <a:latin typeface="Lato Regular"/>
                <a:ea typeface="ＭＳ Ｐゴシック" charset="0"/>
                <a:cs typeface="MS PGothic" charset="0"/>
              </a:rPr>
              <a:t>the</a:t>
            </a:r>
            <a:r>
              <a:rPr lang="en-US" sz="1200" b="0" i="0" kern="1200" dirty="0">
                <a:solidFill>
                  <a:schemeClr val="tx1"/>
                </a:solidFill>
                <a:effectLst/>
                <a:latin typeface="Lato Regular"/>
                <a:ea typeface="ＭＳ Ｐゴシック" charset="0"/>
                <a:cs typeface="MS PGothic" charset="0"/>
              </a:rPr>
              <a:t> Census Bureau messages about confidentiality.    These were findings before the citizenship question was added, so I believe they would just be intensified now.</a:t>
            </a:r>
          </a:p>
          <a:p>
            <a:endParaRPr lang="en-US" dirty="0"/>
          </a:p>
        </p:txBody>
      </p:sp>
      <p:sp>
        <p:nvSpPr>
          <p:cNvPr id="4" name="Slide Number Placeholder 3"/>
          <p:cNvSpPr>
            <a:spLocks noGrp="1"/>
          </p:cNvSpPr>
          <p:nvPr>
            <p:ph type="sldNum" sz="quarter" idx="10"/>
          </p:nvPr>
        </p:nvSpPr>
        <p:spPr/>
        <p:txBody>
          <a:bodyPr/>
          <a:lstStyle/>
          <a:p>
            <a:fld id="{46A178C8-49A9-E148-8888-1A553E476404}" type="slidenum">
              <a:rPr lang="en-US" altLang="x-none" smtClean="0"/>
              <a:pPr/>
              <a:t>15</a:t>
            </a:fld>
            <a:endParaRPr lang="en-US" altLang="x-none" dirty="0"/>
          </a:p>
        </p:txBody>
      </p:sp>
    </p:spTree>
    <p:extLst>
      <p:ext uri="{BB962C8B-B14F-4D97-AF65-F5344CB8AC3E}">
        <p14:creationId xmlns:p14="http://schemas.microsoft.com/office/powerpoint/2010/main" val="11192528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So – I promise the rest of the presentation will be more optimistic, but first are there any questions about the basics of the Census or the particular challenges we are facing this time?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46A178C8-49A9-E148-8888-1A553E476404}" type="slidenum">
              <a:rPr lang="en-US" altLang="x-none" smtClean="0"/>
              <a:pPr/>
              <a:t>16</a:t>
            </a:fld>
            <a:endParaRPr lang="en-US" altLang="x-none" dirty="0"/>
          </a:p>
        </p:txBody>
      </p:sp>
    </p:spTree>
    <p:extLst>
      <p:ext uri="{BB962C8B-B14F-4D97-AF65-F5344CB8AC3E}">
        <p14:creationId xmlns:p14="http://schemas.microsoft.com/office/powerpoint/2010/main" val="36494122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 now for the fun part….  </a:t>
            </a:r>
          </a:p>
        </p:txBody>
      </p:sp>
      <p:sp>
        <p:nvSpPr>
          <p:cNvPr id="4" name="Slide Number Placeholder 3"/>
          <p:cNvSpPr>
            <a:spLocks noGrp="1"/>
          </p:cNvSpPr>
          <p:nvPr>
            <p:ph type="sldNum" sz="quarter" idx="10"/>
          </p:nvPr>
        </p:nvSpPr>
        <p:spPr/>
        <p:txBody>
          <a:bodyPr/>
          <a:lstStyle/>
          <a:p>
            <a:fld id="{46A178C8-49A9-E148-8888-1A553E476404}" type="slidenum">
              <a:rPr lang="en-US" altLang="x-none" smtClean="0"/>
              <a:pPr/>
              <a:t>17</a:t>
            </a:fld>
            <a:endParaRPr lang="en-US" altLang="x-none" dirty="0"/>
          </a:p>
        </p:txBody>
      </p:sp>
    </p:spTree>
    <p:extLst>
      <p:ext uri="{BB962C8B-B14F-4D97-AF65-F5344CB8AC3E}">
        <p14:creationId xmlns:p14="http://schemas.microsoft.com/office/powerpoint/2010/main" val="34633947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Does your organization work with? (check all that apply)</a:t>
            </a:r>
            <a:endParaRPr kumimoji="0" lang="en-US" altLang="en-U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Renters</a:t>
            </a:r>
            <a:endParaRPr kumimoji="0" lang="en-US"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Immigrants</a:t>
            </a:r>
            <a:endParaRPr kumimoji="0" lang="en-US"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Families with young children</a:t>
            </a:r>
            <a:endParaRPr kumimoji="0" lang="en-US"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Families with limited income</a:t>
            </a:r>
            <a:endParaRPr kumimoji="0" lang="en-US" altLang="en-US" sz="1200" b="0" i="0" u="none" strike="noStrike" cap="none" normalizeH="0" baseline="0" dirty="0">
              <a:ln>
                <a:noFill/>
              </a:ln>
              <a:solidFill>
                <a:schemeClr val="tx1"/>
              </a:solidFill>
              <a:effectLst/>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People of color</a:t>
            </a:r>
            <a:endParaRPr kumimoji="0" lang="en-US" altLang="en-US" sz="600" b="0" i="0" u="none" strike="noStrike" cap="none" normalizeH="0" baseline="0" dirty="0">
              <a:ln>
                <a:noFill/>
              </a:ln>
              <a:solidFill>
                <a:schemeClr val="tx1"/>
              </a:solidFill>
              <a:effectLst/>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46A178C8-49A9-E148-8888-1A553E476404}" type="slidenum">
              <a:rPr lang="en-US" altLang="x-none" smtClean="0"/>
              <a:pPr/>
              <a:t>18</a:t>
            </a:fld>
            <a:endParaRPr lang="en-US" altLang="x-none" dirty="0"/>
          </a:p>
        </p:txBody>
      </p:sp>
    </p:spTree>
    <p:extLst>
      <p:ext uri="{BB962C8B-B14F-4D97-AF65-F5344CB8AC3E}">
        <p14:creationId xmlns:p14="http://schemas.microsoft.com/office/powerpoint/2010/main" val="13440709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0"/>
            <a:r>
              <a:rPr lang="en-US" sz="1200" dirty="0"/>
              <a:t>The census won’t be successful without groups like you on the ground serving as TRUSTED MESSENGERS about the importance of the Census to your communities. </a:t>
            </a:r>
          </a:p>
          <a:p>
            <a:pPr indent="0"/>
            <a:endParaRPr lang="en-US" sz="1200" dirty="0"/>
          </a:p>
          <a:p>
            <a:pPr indent="0"/>
            <a:r>
              <a:rPr lang="en-US" sz="1200" dirty="0"/>
              <a:t>Whether you work on economic development or affordable housing or education, there’s a political and economic necessity to get involved to make sure the people you work with are counted.</a:t>
            </a:r>
          </a:p>
          <a:p>
            <a:endParaRPr lang="en-US" dirty="0"/>
          </a:p>
        </p:txBody>
      </p:sp>
      <p:sp>
        <p:nvSpPr>
          <p:cNvPr id="4" name="Slide Number Placeholder 3"/>
          <p:cNvSpPr>
            <a:spLocks noGrp="1"/>
          </p:cNvSpPr>
          <p:nvPr>
            <p:ph type="sldNum" sz="quarter" idx="10"/>
          </p:nvPr>
        </p:nvSpPr>
        <p:spPr/>
        <p:txBody>
          <a:bodyPr/>
          <a:lstStyle/>
          <a:p>
            <a:fld id="{46A178C8-49A9-E148-8888-1A553E476404}" type="slidenum">
              <a:rPr lang="en-US" altLang="x-none" smtClean="0"/>
              <a:pPr/>
              <a:t>19</a:t>
            </a:fld>
            <a:endParaRPr lang="en-US" altLang="x-none" dirty="0"/>
          </a:p>
        </p:txBody>
      </p:sp>
    </p:spTree>
    <p:extLst>
      <p:ext uri="{BB962C8B-B14F-4D97-AF65-F5344CB8AC3E}">
        <p14:creationId xmlns:p14="http://schemas.microsoft.com/office/powerpoint/2010/main" val="2510789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Note</a:t>
            </a:r>
            <a:r>
              <a:rPr lang="en-US" dirty="0"/>
              <a:t>: If there is any audio feedback at any point during the call, remind all participants </a:t>
            </a:r>
            <a:r>
              <a:rPr lang="en-US" kern="0" dirty="0">
                <a:latin typeface="Lato" charset="0"/>
                <a:ea typeface="Lato" charset="0"/>
                <a:cs typeface="Lato" charset="0"/>
              </a:rPr>
              <a:t>to </a:t>
            </a:r>
            <a:r>
              <a:rPr lang="en-US" b="1" kern="0" dirty="0">
                <a:solidFill>
                  <a:schemeClr val="accent1"/>
                </a:solidFill>
                <a:latin typeface="Lato" charset="0"/>
                <a:ea typeface="Lato" charset="0"/>
                <a:cs typeface="Lato" charset="0"/>
              </a:rPr>
              <a:t>self-mute</a:t>
            </a:r>
            <a:r>
              <a:rPr lang="en-US" kern="0" dirty="0">
                <a:latin typeface="Lato" charset="0"/>
                <a:ea typeface="Lato" charset="0"/>
                <a:cs typeface="Lato" charset="0"/>
              </a:rPr>
              <a:t> your audio unless they are contributing a question or comment.</a:t>
            </a:r>
            <a:endParaRPr lang="en-US" dirty="0"/>
          </a:p>
          <a:p>
            <a:endParaRPr lang="en-US" dirty="0"/>
          </a:p>
        </p:txBody>
      </p:sp>
      <p:sp>
        <p:nvSpPr>
          <p:cNvPr id="4" name="Slide Number Placeholder 3"/>
          <p:cNvSpPr>
            <a:spLocks noGrp="1"/>
          </p:cNvSpPr>
          <p:nvPr>
            <p:ph type="sldNum" sz="quarter" idx="10"/>
          </p:nvPr>
        </p:nvSpPr>
        <p:spPr/>
        <p:txBody>
          <a:bodyPr/>
          <a:lstStyle/>
          <a:p>
            <a:fld id="{46A178C8-49A9-E148-8888-1A553E476404}" type="slidenum">
              <a:rPr lang="en-US" altLang="x-none" smtClean="0"/>
              <a:pPr/>
              <a:t>2</a:t>
            </a:fld>
            <a:endParaRPr lang="en-US" altLang="x-none" dirty="0"/>
          </a:p>
        </p:txBody>
      </p:sp>
    </p:spTree>
    <p:extLst>
      <p:ext uri="{BB962C8B-B14F-4D97-AF65-F5344CB8AC3E}">
        <p14:creationId xmlns:p14="http://schemas.microsoft.com/office/powerpoint/2010/main" val="23247494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So, what can you do –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First, </a:t>
            </a:r>
            <a:r>
              <a:rPr lang="en-US" sz="1100" b="0" i="0" kern="1200" dirty="0">
                <a:solidFill>
                  <a:schemeClr val="tx1"/>
                </a:solidFill>
                <a:effectLst/>
                <a:latin typeface="Lato Regular"/>
                <a:ea typeface="ＭＳ Ｐゴシック" charset="0"/>
              </a:rPr>
              <a:t>there’s actions you can take at the national level to ensure the best implementation possible.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b="0" i="0" kern="1200" dirty="0">
                <a:solidFill>
                  <a:schemeClr val="tx1"/>
                </a:solidFill>
                <a:effectLst/>
                <a:latin typeface="Lato Regular"/>
                <a:ea typeface="ＭＳ Ｐゴシック" charset="0"/>
                <a:cs typeface="MS PGothic" charset="0"/>
              </a:rPr>
              <a:t>The Bureau has issued a </a:t>
            </a:r>
            <a:r>
              <a:rPr lang="en-US" sz="1200" b="0" i="0" kern="1200" dirty="0">
                <a:solidFill>
                  <a:schemeClr val="tx1"/>
                </a:solidFill>
                <a:effectLst/>
                <a:latin typeface="Lato Regular"/>
                <a:ea typeface="ＭＳ Ｐゴシック" charset="0"/>
                <a:cs typeface="MS PGothic" charset="0"/>
              </a:rPr>
              <a:t>  </a:t>
            </a:r>
            <a:r>
              <a:rPr lang="en-US" sz="1200" b="0" i="0" u="none" strike="noStrike" kern="1200" dirty="0">
                <a:solidFill>
                  <a:schemeClr val="tx1"/>
                </a:solidFill>
                <a:effectLst/>
                <a:latin typeface="Lato Regular"/>
                <a:ea typeface="ＭＳ Ｐゴシック" charset="0"/>
                <a:cs typeface="MS PGothic" charset="0"/>
                <a:hlinkClick r:id="rId3"/>
              </a:rPr>
              <a:t>federal register notice calling for comments</a:t>
            </a:r>
            <a:r>
              <a:rPr lang="en-US" sz="1200" b="0" i="0" kern="1200" dirty="0">
                <a:solidFill>
                  <a:schemeClr val="tx1"/>
                </a:solidFill>
                <a:effectLst/>
                <a:latin typeface="Lato Regular"/>
                <a:ea typeface="ＭＳ Ｐゴシック" charset="0"/>
                <a:cs typeface="MS PGothic" charset="0"/>
              </a:rPr>
              <a:t> on the 2020 Census data collection procedures and questionnaire.  This is an opportunity for individuals or organizations to formally comment on the addition of the citizenship question, in addition to any concerns you have about the other questions and processes.  </a:t>
            </a:r>
            <a:r>
              <a:rPr lang="en-US" sz="1200" b="1" i="0" u="sng" kern="1200" dirty="0">
                <a:solidFill>
                  <a:schemeClr val="tx1"/>
                </a:solidFill>
                <a:effectLst/>
                <a:latin typeface="Lato Regular"/>
                <a:ea typeface="ＭＳ Ｐゴシック" charset="0"/>
                <a:cs typeface="MS PGothic" charset="0"/>
              </a:rPr>
              <a:t>Comments are due by August 7</a:t>
            </a:r>
            <a:r>
              <a:rPr lang="en-US" sz="1200" b="0" i="0" kern="1200" dirty="0">
                <a:solidFill>
                  <a:schemeClr val="tx1"/>
                </a:solidFill>
                <a:effectLst/>
                <a:latin typeface="Lato Regular"/>
                <a:ea typeface="ＭＳ Ｐゴシック" charset="0"/>
                <a:cs typeface="MS PGothic" charset="0"/>
              </a:rPr>
              <a:t>.  I’ve linked to Leadership Conference resources – they have a template letter you can adapt for your own organization. Your voices matter and getting a diverse set of stakeholders around the country to comment can make a difference.</a:t>
            </a:r>
          </a:p>
          <a:p>
            <a:pPr rtl="0"/>
            <a:r>
              <a:rPr lang="en-US" sz="1200" b="0" i="0" kern="1200" dirty="0">
                <a:solidFill>
                  <a:schemeClr val="tx1"/>
                </a:solidFill>
                <a:effectLst/>
                <a:latin typeface="Lato Regular"/>
                <a:ea typeface="ＭＳ Ｐゴシック" charset="0"/>
                <a:cs typeface="MS PGothic" charset="0"/>
              </a:rPr>
              <a:t> </a:t>
            </a:r>
          </a:p>
          <a:p>
            <a:pPr rtl="0"/>
            <a:r>
              <a:rPr lang="en-US" sz="1200" b="0" i="0" kern="1200" dirty="0">
                <a:solidFill>
                  <a:schemeClr val="tx1"/>
                </a:solidFill>
                <a:effectLst/>
                <a:latin typeface="Lato Regular"/>
                <a:ea typeface="ＭＳ Ｐゴシック" charset="0"/>
                <a:cs typeface="MS PGothic" charset="0"/>
              </a:rPr>
              <a:t>The Census needs to be fully funded to ramp up operations over the next year.  Congress people listen to their constituents and you can share the </a:t>
            </a:r>
            <a:r>
              <a:rPr lang="en-US" sz="1200" b="0" i="0" kern="1200" dirty="0" err="1">
                <a:solidFill>
                  <a:schemeClr val="tx1"/>
                </a:solidFill>
                <a:effectLst/>
                <a:latin typeface="Lato Regular"/>
                <a:ea typeface="ＭＳ Ｐゴシック" charset="0"/>
                <a:cs typeface="MS PGothic" charset="0"/>
              </a:rPr>
              <a:t>impt</a:t>
            </a:r>
            <a:r>
              <a:rPr lang="en-US" sz="1200" b="0" i="0" kern="1200" dirty="0">
                <a:solidFill>
                  <a:schemeClr val="tx1"/>
                </a:solidFill>
                <a:effectLst/>
                <a:latin typeface="Lato Regular"/>
                <a:ea typeface="ＭＳ Ｐゴシック" charset="0"/>
                <a:cs typeface="MS PGothic" charset="0"/>
              </a:rPr>
              <a:t> of the Census. For FY19 – the president and house budget are $3.8 billion – $1 billion short of the Senate number and what stakeholders believe is needed.</a:t>
            </a:r>
          </a:p>
          <a:p>
            <a:pPr rtl="0"/>
            <a:endParaRPr lang="en-US" sz="1200" b="0" i="0" kern="1200" dirty="0">
              <a:solidFill>
                <a:schemeClr val="tx1"/>
              </a:solidFill>
              <a:effectLst/>
              <a:latin typeface="Lato Regular"/>
              <a:ea typeface="ＭＳ Ｐゴシック" charset="0"/>
              <a:cs typeface="MS PGothic" charset="0"/>
            </a:endParaRPr>
          </a:p>
          <a:p>
            <a:pPr rtl="0"/>
            <a:r>
              <a:rPr lang="en-US" sz="1200" dirty="0"/>
              <a:t>Census Project tracks appropriations bills and provides sign-on letters and opportunities to weigh in.</a:t>
            </a:r>
          </a:p>
          <a:p>
            <a:pPr rtl="0"/>
            <a:endParaRPr lang="en-US" sz="1200" b="0" i="0" kern="1200" dirty="0">
              <a:solidFill>
                <a:schemeClr val="tx1"/>
              </a:solidFill>
              <a:effectLst/>
              <a:latin typeface="Lato Regular"/>
              <a:ea typeface="ＭＳ Ｐゴシック" charset="0"/>
              <a:cs typeface="MS PGothic" charset="0"/>
            </a:endParaRPr>
          </a:p>
          <a:p>
            <a:pPr rtl="0"/>
            <a:r>
              <a:rPr lang="en-US" sz="1200" b="0" i="0" kern="1200" dirty="0">
                <a:solidFill>
                  <a:schemeClr val="tx1"/>
                </a:solidFill>
                <a:effectLst/>
                <a:latin typeface="Lato Regular"/>
                <a:ea typeface="ＭＳ Ｐゴシック" charset="0"/>
                <a:cs typeface="MS PGothic" charset="0"/>
              </a:rPr>
              <a:t>[insert comment about advocacy rules?]</a:t>
            </a:r>
          </a:p>
          <a:p>
            <a:endParaRPr lang="en-US" dirty="0"/>
          </a:p>
        </p:txBody>
      </p:sp>
      <p:sp>
        <p:nvSpPr>
          <p:cNvPr id="4" name="Slide Number Placeholder 3"/>
          <p:cNvSpPr>
            <a:spLocks noGrp="1"/>
          </p:cNvSpPr>
          <p:nvPr>
            <p:ph type="sldNum" sz="quarter" idx="10"/>
          </p:nvPr>
        </p:nvSpPr>
        <p:spPr/>
        <p:txBody>
          <a:bodyPr/>
          <a:lstStyle/>
          <a:p>
            <a:fld id="{46A178C8-49A9-E148-8888-1A553E476404}" type="slidenum">
              <a:rPr lang="en-US" altLang="x-none" smtClean="0"/>
              <a:pPr/>
              <a:t>20</a:t>
            </a:fld>
            <a:endParaRPr lang="en-US" altLang="x-none" dirty="0"/>
          </a:p>
        </p:txBody>
      </p:sp>
    </p:spTree>
    <p:extLst>
      <p:ext uri="{BB962C8B-B14F-4D97-AF65-F5344CB8AC3E}">
        <p14:creationId xmlns:p14="http://schemas.microsoft.com/office/powerpoint/2010/main" val="31841558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census bureau just released its official website with some basic resources – outreach messages and  fact sheets – We’ll be talking more about the mapping tools and workshop in a moment.</a:t>
            </a:r>
          </a:p>
          <a:p>
            <a:endParaRPr lang="en-US" dirty="0"/>
          </a:p>
          <a:p>
            <a:r>
              <a:rPr lang="en-US" dirty="0"/>
              <a:t>I encourage you to sign up so you can get updates as they post more resources.</a:t>
            </a:r>
          </a:p>
        </p:txBody>
      </p:sp>
      <p:sp>
        <p:nvSpPr>
          <p:cNvPr id="4" name="Slide Number Placeholder 3"/>
          <p:cNvSpPr>
            <a:spLocks noGrp="1"/>
          </p:cNvSpPr>
          <p:nvPr>
            <p:ph type="sldNum" sz="quarter" idx="10"/>
          </p:nvPr>
        </p:nvSpPr>
        <p:spPr/>
        <p:txBody>
          <a:bodyPr/>
          <a:lstStyle/>
          <a:p>
            <a:fld id="{46A178C8-49A9-E148-8888-1A553E476404}" type="slidenum">
              <a:rPr lang="en-US" altLang="x-none" smtClean="0"/>
              <a:pPr/>
              <a:t>21</a:t>
            </a:fld>
            <a:endParaRPr lang="en-US" altLang="x-none" dirty="0"/>
          </a:p>
        </p:txBody>
      </p:sp>
    </p:spTree>
    <p:extLst>
      <p:ext uri="{BB962C8B-B14F-4D97-AF65-F5344CB8AC3E}">
        <p14:creationId xmlns:p14="http://schemas.microsoft.com/office/powerpoint/2010/main" val="35261136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So what should you do locally? Range</a:t>
            </a:r>
            <a:r>
              <a:rPr lang="en-US" baseline="0" dirty="0"/>
              <a:t> of involvement</a:t>
            </a:r>
            <a:r>
              <a:rPr lang="en-US" dirty="0"/>
              <a:t> (Knowing you will make decisions on activities based</a:t>
            </a:r>
            <a:r>
              <a:rPr lang="en-US" baseline="0" dirty="0"/>
              <a:t> on your m</a:t>
            </a:r>
            <a:r>
              <a:rPr lang="en-US" dirty="0"/>
              <a:t>ission</a:t>
            </a:r>
            <a:r>
              <a:rPr lang="en-US" baseline="0" dirty="0"/>
              <a:t>, </a:t>
            </a:r>
            <a:r>
              <a:rPr lang="en-US" dirty="0"/>
              <a:t>interests, and local context).</a:t>
            </a:r>
          </a:p>
          <a:p>
            <a:endParaRPr lang="en-US" dirty="0"/>
          </a:p>
          <a:p>
            <a:r>
              <a:rPr lang="en-US" b="1" dirty="0"/>
              <a:t>INFORMATION GATHERING:  </a:t>
            </a:r>
            <a:r>
              <a:rPr lang="en-US" dirty="0"/>
              <a:t>First is</a:t>
            </a:r>
            <a:r>
              <a:rPr lang="en-US" baseline="0" dirty="0"/>
              <a:t> to find out what activities are happening locally. </a:t>
            </a:r>
            <a:r>
              <a:rPr lang="en-US" sz="1200" baseline="0" dirty="0"/>
              <a:t>Likely f</a:t>
            </a:r>
            <a:r>
              <a:rPr lang="en-US" sz="1200" dirty="0"/>
              <a:t>ormal and informal activities, but it varies</a:t>
            </a:r>
            <a:r>
              <a:rPr lang="en-US" sz="1200" baseline="0" dirty="0"/>
              <a:t> </a:t>
            </a:r>
            <a:r>
              <a:rPr lang="en-US" sz="1200" dirty="0"/>
              <a:t>a lot across</a:t>
            </a:r>
            <a:r>
              <a:rPr lang="en-US" sz="1200" baseline="0" dirty="0"/>
              <a:t> the country where localities are in getting organized</a:t>
            </a:r>
            <a:endParaRPr lang="en-US" sz="1200" dirty="0"/>
          </a:p>
          <a:p>
            <a:endParaRPr lang="en-US" dirty="0"/>
          </a:p>
          <a:p>
            <a:r>
              <a:rPr lang="en-US" dirty="0"/>
              <a:t>Local governments and groups outside of government will be forming Complete Count Committees.</a:t>
            </a:r>
          </a:p>
          <a:p>
            <a:endParaRPr lang="en-US" dirty="0"/>
          </a:p>
          <a:p>
            <a:r>
              <a:rPr lang="en-US" dirty="0"/>
              <a:t>I imagine most of you won’t be leading local coalitions, but your groups have really important perspectives from the ground so I think it’s </a:t>
            </a:r>
            <a:r>
              <a:rPr lang="en-US" dirty="0" err="1"/>
              <a:t>impt</a:t>
            </a:r>
            <a:r>
              <a:rPr lang="en-US" dirty="0"/>
              <a:t> that</a:t>
            </a:r>
            <a:r>
              <a:rPr lang="en-US" baseline="0" dirty="0"/>
              <a:t> voices like yours are at the table.</a:t>
            </a:r>
          </a:p>
          <a:p>
            <a:endParaRPr lang="en-US" baseline="0" dirty="0"/>
          </a:p>
          <a:p>
            <a:r>
              <a:rPr lang="en-US" baseline="0" dirty="0"/>
              <a:t>**</a:t>
            </a:r>
          </a:p>
          <a:p>
            <a:endParaRPr lang="en-US" baseline="0" dirty="0"/>
          </a:p>
          <a:p>
            <a:r>
              <a:rPr lang="en-US" b="1" baseline="0" dirty="0"/>
              <a:t>FUNDERS</a:t>
            </a:r>
            <a:r>
              <a:rPr lang="en-US" baseline="0" dirty="0"/>
              <a:t>: You also can help educate your local funders.</a:t>
            </a: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The Funders Committee on Civic Participation</a:t>
            </a:r>
            <a:r>
              <a:rPr lang="en-US" sz="1200" baseline="0" dirty="0"/>
              <a:t> has prepared a toolkit for </a:t>
            </a:r>
            <a:r>
              <a:rPr lang="en-US" sz="1200" dirty="0"/>
              <a:t>Funders (persuasive,</a:t>
            </a:r>
            <a:r>
              <a:rPr lang="en-US" sz="1200" baseline="0" dirty="0"/>
              <a:t> but also </a:t>
            </a:r>
            <a:r>
              <a:rPr lang="en-US" sz="1200" dirty="0"/>
              <a:t>factsheets, milestone dates)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aseline="0" dirty="0"/>
              <a:t> </a:t>
            </a:r>
            <a:r>
              <a:rPr lang="en-US" sz="1200" dirty="0"/>
              <a:t>– participate – share the information among</a:t>
            </a:r>
            <a:r>
              <a:rPr lang="en-US" sz="1200" baseline="0" dirty="0"/>
              <a:t> their peers and grantees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aseline="0" dirty="0"/>
              <a:t> - </a:t>
            </a:r>
            <a:r>
              <a:rPr lang="en-US" sz="1200" dirty="0"/>
              <a:t>convene – create</a:t>
            </a:r>
            <a:r>
              <a:rPr lang="en-US" sz="1200" baseline="0" dirty="0"/>
              <a:t> spaces to exchange information and ideas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aseline="0" dirty="0"/>
              <a:t> - </a:t>
            </a:r>
            <a:r>
              <a:rPr lang="en-US" sz="1200" dirty="0"/>
              <a:t>invest –</a:t>
            </a:r>
            <a:r>
              <a:rPr lang="en-US" sz="1200" baseline="0" dirty="0"/>
              <a:t> fund organizations – yours or other community organizing groups – to plan and implement outreach or fund a hub to help with information-sharing/coordination</a:t>
            </a: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Some local govts have also funded efforts in the past.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a:t>DAY-TO-DAY</a:t>
            </a:r>
            <a:r>
              <a:rPr lang="en-US" sz="1200" dirty="0"/>
              <a:t>:</a:t>
            </a:r>
            <a:r>
              <a:rPr lang="en-US" sz="1200" baseline="0" dirty="0"/>
              <a:t>  updates in your newsletters, social media, materials at events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baseline="0" dirty="0"/>
              <a:t>JOBS</a:t>
            </a:r>
            <a:r>
              <a:rPr lang="en-US" sz="1200" baseline="0" dirty="0"/>
              <a:t>:  </a:t>
            </a:r>
            <a:r>
              <a:rPr lang="en-US" sz="1200" b="0" i="0" kern="1200" dirty="0">
                <a:solidFill>
                  <a:schemeClr val="tx1"/>
                </a:solidFill>
                <a:effectLst/>
                <a:latin typeface="Lato Regular"/>
                <a:ea typeface="ＭＳ Ｐゴシック" charset="0"/>
                <a:cs typeface="MS PGothic" charset="0"/>
              </a:rPr>
              <a:t>The Census Bureau is already recruiting for many field positions. Starting in Spring 2019, they will be hiring 76,000 people for address canvassing and in Fall 2019, they will begin recruiting for 450,000 field staff to support 2020 operations. Current field jobs are listed on the </a:t>
            </a:r>
            <a:r>
              <a:rPr lang="en-US" sz="1200" b="0" i="0" u="none" strike="noStrike" kern="1200" dirty="0">
                <a:solidFill>
                  <a:schemeClr val="tx1"/>
                </a:solidFill>
                <a:effectLst/>
                <a:latin typeface="Lato Regular"/>
                <a:ea typeface="ＭＳ Ｐゴシック" charset="0"/>
                <a:cs typeface="MS PGothic" charset="0"/>
                <a:hlinkClick r:id="rId3"/>
              </a:rPr>
              <a:t>Census Bureau website</a:t>
            </a:r>
            <a:r>
              <a:rPr lang="en-US" sz="1200" b="0" i="0" kern="1200" dirty="0">
                <a:solidFill>
                  <a:schemeClr val="tx1"/>
                </a:solidFill>
                <a:effectLst/>
                <a:latin typeface="Lato Regular"/>
                <a:ea typeface="ＭＳ Ｐゴシック" charset="0"/>
                <a:cs typeface="MS PGothic" charset="0"/>
              </a:rPr>
              <a:t> and you can also sign up for e</a:t>
            </a:r>
            <a:r>
              <a:rPr lang="en-US" sz="1200" b="0" i="0" u="none" strike="noStrike" kern="1200" dirty="0">
                <a:solidFill>
                  <a:schemeClr val="tx1"/>
                </a:solidFill>
                <a:effectLst/>
                <a:latin typeface="Lato Regular"/>
                <a:ea typeface="ＭＳ Ｐゴシック" charset="0"/>
                <a:cs typeface="MS PGothic" charset="0"/>
                <a:hlinkClick r:id="rId4"/>
              </a:rPr>
              <a:t>mail updates on recruitment efforts</a:t>
            </a:r>
            <a:r>
              <a:rPr lang="en-US" sz="1200" b="0" i="0" kern="1200" dirty="0">
                <a:solidFill>
                  <a:schemeClr val="tx1"/>
                </a:solidFill>
                <a:effectLst/>
                <a:latin typeface="Lato Regular"/>
                <a:ea typeface="ＭＳ Ｐゴシック" charset="0"/>
                <a:cs typeface="MS PGothic" charset="0"/>
              </a:rPr>
              <a:t>.  (will provide links in the resources). A dedicated website is scheduled to be live in Sept 2018.</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Lato Regular"/>
              <a:ea typeface="ＭＳ Ｐゴシック" charset="0"/>
              <a:cs typeface="MS PGothic"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Lato Regular"/>
                <a:ea typeface="ＭＳ Ｐゴシック" charset="0"/>
                <a:cs typeface="MS PGothic" charset="0"/>
              </a:rPr>
              <a:t>Good for individuals</a:t>
            </a:r>
            <a:r>
              <a:rPr lang="en-US" sz="1200" b="0" i="0" kern="1200" baseline="0" dirty="0">
                <a:solidFill>
                  <a:schemeClr val="tx1"/>
                </a:solidFill>
                <a:effectLst/>
                <a:latin typeface="Lato Regular"/>
                <a:ea typeface="ＭＳ Ｐゴシック" charset="0"/>
                <a:cs typeface="MS PGothic" charset="0"/>
              </a:rPr>
              <a:t> for workforce development, but also better if people from hard-to-count neighborhoods are doing the outreach.    </a:t>
            </a:r>
            <a:endParaRPr lang="en-US" dirty="0"/>
          </a:p>
        </p:txBody>
      </p:sp>
      <p:sp>
        <p:nvSpPr>
          <p:cNvPr id="4" name="Slide Number Placeholder 3"/>
          <p:cNvSpPr>
            <a:spLocks noGrp="1"/>
          </p:cNvSpPr>
          <p:nvPr>
            <p:ph type="sldNum" sz="quarter" idx="10"/>
          </p:nvPr>
        </p:nvSpPr>
        <p:spPr/>
        <p:txBody>
          <a:bodyPr/>
          <a:lstStyle/>
          <a:p>
            <a:fld id="{46A178C8-49A9-E148-8888-1A553E476404}" type="slidenum">
              <a:rPr lang="en-US" altLang="x-none" smtClean="0"/>
              <a:pPr/>
              <a:t>22</a:t>
            </a:fld>
            <a:endParaRPr lang="en-US" altLang="x-none" dirty="0"/>
          </a:p>
        </p:txBody>
      </p:sp>
    </p:spTree>
    <p:extLst>
      <p:ext uri="{BB962C8B-B14F-4D97-AF65-F5344CB8AC3E}">
        <p14:creationId xmlns:p14="http://schemas.microsoft.com/office/powerpoint/2010/main" val="26242006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a:t>
            </a:r>
            <a:r>
              <a:rPr lang="en-US" baseline="0" dirty="0"/>
              <a:t> will not be enough time and resources to do intense outreach to everyone or even all the </a:t>
            </a:r>
            <a:r>
              <a:rPr lang="en-US" baseline="0" dirty="0" err="1"/>
              <a:t>ngh</a:t>
            </a:r>
            <a:r>
              <a:rPr lang="en-US" baseline="0" dirty="0"/>
              <a:t> and groups at risk of being undercounted.</a:t>
            </a:r>
          </a:p>
          <a:p>
            <a:endParaRPr lang="en-US" baseline="0" dirty="0"/>
          </a:p>
          <a:p>
            <a:r>
              <a:rPr lang="en-US" baseline="0" dirty="0"/>
              <a:t>So 1 example of where your insights can make a difference is helping to think about priorities – either for your organization or contributing to broader efforts.</a:t>
            </a:r>
          </a:p>
          <a:p>
            <a:endParaRPr lang="en-US" baseline="0" dirty="0"/>
          </a:p>
          <a:p>
            <a:r>
              <a:rPr lang="en-US" baseline="0" dirty="0"/>
              <a:t>There are 3 mapping tools that cover the nation that can help spur ideas.  Each has pros/cons.</a:t>
            </a:r>
            <a:endParaRPr lang="en-US" dirty="0"/>
          </a:p>
        </p:txBody>
      </p:sp>
      <p:sp>
        <p:nvSpPr>
          <p:cNvPr id="4" name="Slide Number Placeholder 3"/>
          <p:cNvSpPr>
            <a:spLocks noGrp="1"/>
          </p:cNvSpPr>
          <p:nvPr>
            <p:ph type="sldNum" sz="quarter" idx="10"/>
          </p:nvPr>
        </p:nvSpPr>
        <p:spPr/>
        <p:txBody>
          <a:bodyPr/>
          <a:lstStyle/>
          <a:p>
            <a:fld id="{46A178C8-49A9-E148-8888-1A553E476404}" type="slidenum">
              <a:rPr lang="en-US" altLang="x-none" smtClean="0"/>
              <a:pPr/>
              <a:t>23</a:t>
            </a:fld>
            <a:endParaRPr lang="en-US" altLang="x-none" dirty="0"/>
          </a:p>
        </p:txBody>
      </p:sp>
    </p:spTree>
    <p:extLst>
      <p:ext uri="{BB962C8B-B14F-4D97-AF65-F5344CB8AC3E}">
        <p14:creationId xmlns:p14="http://schemas.microsoft.com/office/powerpoint/2010/main" val="39481004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Lato Regular"/>
                <a:ea typeface="ＭＳ Ｐゴシック" charset="0"/>
                <a:cs typeface="MS PGothic" charset="0"/>
              </a:rPr>
              <a:t>Response Outreach Area Mapper (ROAM) from the Census Bureau</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Lato Regular"/>
                <a:ea typeface="ＭＳ Ｐゴシック" charset="0"/>
                <a:cs typeface="MS PGothic" charset="0"/>
              </a:rPr>
              <a:t>Shading</a:t>
            </a:r>
            <a:r>
              <a:rPr lang="en-US" sz="1200" b="0" i="0" kern="1200" baseline="0" dirty="0">
                <a:solidFill>
                  <a:schemeClr val="tx1"/>
                </a:solidFill>
                <a:effectLst/>
                <a:latin typeface="Lato Regular"/>
                <a:ea typeface="ＭＳ Ｐゴシック" charset="0"/>
                <a:cs typeface="MS PGothic" charset="0"/>
              </a:rPr>
              <a:t> is based on a m</a:t>
            </a:r>
            <a:r>
              <a:rPr lang="en-US" sz="1200" b="0" i="0" kern="1200" dirty="0">
                <a:solidFill>
                  <a:schemeClr val="tx1"/>
                </a:solidFill>
                <a:effectLst/>
                <a:latin typeface="Lato Regular"/>
                <a:ea typeface="ＭＳ Ｐゴシック" charset="0"/>
                <a:cs typeface="MS PGothic" charset="0"/>
              </a:rPr>
              <a:t>odeled score called the Low-response</a:t>
            </a:r>
            <a:r>
              <a:rPr lang="en-US" sz="1200" b="0" i="0" kern="1200" baseline="0" dirty="0">
                <a:solidFill>
                  <a:schemeClr val="tx1"/>
                </a:solidFill>
                <a:effectLst/>
                <a:latin typeface="Lato Regular"/>
                <a:ea typeface="ＭＳ Ｐゴシック" charset="0"/>
                <a:cs typeface="MS PGothic" charset="0"/>
              </a:rPr>
              <a:t> score (taking characteristics that predicted the 2010 mailing response rates and applying them to more recent data).  The darker the color, the less likely that the households in that area will self-respond. </a:t>
            </a:r>
            <a:endParaRPr lang="en-US" sz="1200" b="0" i="0" kern="1200" dirty="0">
              <a:solidFill>
                <a:schemeClr val="tx1"/>
              </a:solidFill>
              <a:effectLst/>
              <a:latin typeface="Lato Regular"/>
              <a:ea typeface="ＭＳ Ｐゴシック" charset="0"/>
              <a:cs typeface="MS PGothic" charset="0"/>
            </a:endParaRPr>
          </a:p>
          <a:p>
            <a:endParaRPr lang="en-US" sz="1200" b="0" i="0" kern="1200" dirty="0">
              <a:solidFill>
                <a:schemeClr val="tx1"/>
              </a:solidFill>
              <a:effectLst/>
              <a:latin typeface="Lato Regular"/>
              <a:ea typeface="ＭＳ Ｐゴシック" charset="0"/>
              <a:cs typeface="MS PGothic" charset="0"/>
            </a:endParaRPr>
          </a:p>
          <a:p>
            <a:r>
              <a:rPr lang="en-US" sz="1200" b="0" i="0" kern="1200" dirty="0">
                <a:solidFill>
                  <a:schemeClr val="tx1"/>
                </a:solidFill>
                <a:effectLst/>
                <a:latin typeface="Lato Regular"/>
                <a:ea typeface="ＭＳ Ｐゴシック" charset="0"/>
                <a:cs typeface="MS PGothic" charset="0"/>
              </a:rPr>
              <a:t>Snapshot</a:t>
            </a:r>
            <a:r>
              <a:rPr lang="en-US" sz="1200" b="0" i="0" kern="1200" baseline="0" dirty="0">
                <a:solidFill>
                  <a:schemeClr val="tx1"/>
                </a:solidFill>
                <a:effectLst/>
                <a:latin typeface="Lato Regular"/>
                <a:ea typeface="ＭＳ Ｐゴシック" charset="0"/>
                <a:cs typeface="MS PGothic" charset="0"/>
              </a:rPr>
              <a:t> of Chicago – it’s a little hidden by the tract near the top with the aqua boundary.</a:t>
            </a:r>
            <a:endParaRPr lang="en-US" sz="1200" b="0" i="0" kern="1200" dirty="0">
              <a:solidFill>
                <a:schemeClr val="tx1"/>
              </a:solidFill>
              <a:effectLst/>
              <a:latin typeface="Lato Regular"/>
              <a:ea typeface="ＭＳ Ｐゴシック" charset="0"/>
              <a:cs typeface="MS PGothic" charset="0"/>
            </a:endParaRPr>
          </a:p>
          <a:p>
            <a:endParaRPr lang="en-US" sz="1200" b="0" i="0" kern="1200" dirty="0">
              <a:solidFill>
                <a:schemeClr val="tx1"/>
              </a:solidFill>
              <a:effectLst/>
              <a:latin typeface="Lato Regular"/>
              <a:ea typeface="ＭＳ Ｐゴシック" charset="0"/>
              <a:cs typeface="MS PGothic" charset="0"/>
            </a:endParaRPr>
          </a:p>
          <a:p>
            <a:pPr marL="171450" indent="-171450">
              <a:buFont typeface="Arial" panose="020B0604020202020204" pitchFamily="34" charset="0"/>
              <a:buChar char="•"/>
            </a:pPr>
            <a:r>
              <a:rPr lang="en-US" sz="1200" b="0" i="0" kern="1200" dirty="0">
                <a:solidFill>
                  <a:schemeClr val="tx1"/>
                </a:solidFill>
                <a:effectLst/>
                <a:latin typeface="Lato Regular"/>
                <a:ea typeface="ＭＳ Ｐゴシック" charset="0"/>
                <a:cs typeface="MS PGothic" charset="0"/>
              </a:rPr>
              <a:t>Hispanic: 86%</a:t>
            </a:r>
          </a:p>
          <a:p>
            <a:pPr marL="171450" indent="-171450">
              <a:buFont typeface="Arial" panose="020B0604020202020204" pitchFamily="34" charset="0"/>
              <a:buChar char="•"/>
            </a:pPr>
            <a:r>
              <a:rPr lang="en-US" sz="1200" b="0" i="0" kern="1200" dirty="0">
                <a:solidFill>
                  <a:schemeClr val="tx1"/>
                </a:solidFill>
                <a:effectLst/>
                <a:latin typeface="Lato Regular"/>
                <a:ea typeface="ＭＳ Ｐゴシック" charset="0"/>
                <a:cs typeface="MS PGothic" charset="0"/>
              </a:rPr>
              <a:t>Foreign Born: 25%</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i="0" kern="1200" dirty="0">
                <a:solidFill>
                  <a:schemeClr val="tx1"/>
                </a:solidFill>
                <a:effectLst/>
                <a:latin typeface="Lato Regular"/>
                <a:ea typeface="ＭＳ Ｐゴシック" charset="0"/>
                <a:cs typeface="MS PGothic" charset="0"/>
              </a:rPr>
              <a:t>Population 5+ Who Speak English Less Than "Very Well" and Speak Spanish: 30%</a:t>
            </a:r>
          </a:p>
          <a:p>
            <a:pPr marL="171450" indent="-171450">
              <a:buFont typeface="Arial" panose="020B0604020202020204" pitchFamily="34" charset="0"/>
              <a:buChar char="•"/>
            </a:pPr>
            <a:r>
              <a:rPr lang="en-US" sz="1200" b="0" i="0" kern="1200" dirty="0">
                <a:solidFill>
                  <a:schemeClr val="tx1"/>
                </a:solidFill>
                <a:effectLst/>
                <a:latin typeface="Lato Regular"/>
                <a:ea typeface="ＭＳ Ｐゴシック" charset="0"/>
                <a:cs typeface="MS PGothic" charset="0"/>
              </a:rPr>
              <a:t>No One in Household Age 14+ Speaks English "Very Well": 21</a:t>
            </a:r>
            <a:r>
              <a:rPr lang="en-US" sz="1200" b="0" i="0" kern="1200" baseline="0" dirty="0">
                <a:solidFill>
                  <a:schemeClr val="tx1"/>
                </a:solidFill>
                <a:effectLst/>
                <a:latin typeface="Lato Regular"/>
                <a:ea typeface="ＭＳ Ｐゴシック" charset="0"/>
                <a:cs typeface="MS PGothic" charset="0"/>
              </a:rPr>
              <a:t> %</a:t>
            </a:r>
          </a:p>
          <a:p>
            <a:pPr marL="171450" indent="-171450">
              <a:buFont typeface="Arial" panose="020B0604020202020204" pitchFamily="34" charset="0"/>
              <a:buChar char="•"/>
            </a:pPr>
            <a:endParaRPr lang="en-US" sz="1200" b="0" i="0" kern="1200" baseline="0" dirty="0">
              <a:solidFill>
                <a:schemeClr val="tx1"/>
              </a:solidFill>
              <a:effectLst/>
              <a:latin typeface="Lato Regular"/>
              <a:ea typeface="ＭＳ Ｐゴシック" charset="0"/>
              <a:cs typeface="MS PGothic" charset="0"/>
            </a:endParaRPr>
          </a:p>
          <a:p>
            <a:pPr marL="0" indent="0">
              <a:buFont typeface="Arial" panose="020B0604020202020204" pitchFamily="34" charset="0"/>
              <a:buNone/>
            </a:pPr>
            <a:r>
              <a:rPr lang="en-US" sz="1200" b="0" i="0" kern="1200" baseline="0" dirty="0">
                <a:solidFill>
                  <a:schemeClr val="tx1"/>
                </a:solidFill>
                <a:effectLst/>
                <a:latin typeface="Lato Regular"/>
                <a:ea typeface="ＭＳ Ｐゴシック" charset="0"/>
                <a:cs typeface="MS PGothic" charset="0"/>
              </a:rPr>
              <a:t>The information from this and the next 2 mapping tools should just be used as a starting point.</a:t>
            </a:r>
          </a:p>
          <a:p>
            <a:pPr marL="0" indent="0">
              <a:buFont typeface="Arial" panose="020B0604020202020204" pitchFamily="34" charset="0"/>
              <a:buNone/>
            </a:pPr>
            <a:endParaRPr lang="en-US" sz="1200" b="0" i="0" kern="1200" baseline="0" dirty="0">
              <a:solidFill>
                <a:schemeClr val="tx1"/>
              </a:solidFill>
              <a:effectLst/>
              <a:latin typeface="Lato Regular"/>
              <a:ea typeface="ＭＳ Ｐゴシック" charset="0"/>
              <a:cs typeface="MS PGothic" charset="0"/>
            </a:endParaRPr>
          </a:p>
          <a:p>
            <a:pPr marL="0" indent="0">
              <a:buFont typeface="Arial" panose="020B0604020202020204" pitchFamily="34" charset="0"/>
              <a:buNone/>
            </a:pPr>
            <a:r>
              <a:rPr lang="en-US" sz="1200" b="0" i="0" kern="1200" baseline="0" dirty="0">
                <a:solidFill>
                  <a:schemeClr val="tx1"/>
                </a:solidFill>
                <a:effectLst/>
                <a:latin typeface="Lato Regular"/>
                <a:ea typeface="ＭＳ Ｐゴシック" charset="0"/>
                <a:cs typeface="MS PGothic" charset="0"/>
              </a:rPr>
              <a:t>The concern is that they rely on 5 year national data that is already a few years out of date.  So – this information needs to be interpreted through the lens of your local knowledge about neighborhood change – maybe a new large mixed use redevelopment has gone up displacing former residents OR maybe gentrification is pushing low-income households to areas farther from downtown OR maybe there’s been an influx of new immigrant families into a neighborhood. </a:t>
            </a:r>
          </a:p>
        </p:txBody>
      </p:sp>
      <p:sp>
        <p:nvSpPr>
          <p:cNvPr id="4" name="Slide Number Placeholder 3"/>
          <p:cNvSpPr>
            <a:spLocks noGrp="1"/>
          </p:cNvSpPr>
          <p:nvPr>
            <p:ph type="sldNum" sz="quarter" idx="10"/>
          </p:nvPr>
        </p:nvSpPr>
        <p:spPr/>
        <p:txBody>
          <a:bodyPr/>
          <a:lstStyle/>
          <a:p>
            <a:fld id="{46A178C8-49A9-E148-8888-1A553E476404}" type="slidenum">
              <a:rPr lang="en-US" altLang="x-none" smtClean="0"/>
              <a:pPr/>
              <a:t>24</a:t>
            </a:fld>
            <a:endParaRPr lang="en-US" altLang="x-none" dirty="0"/>
          </a:p>
        </p:txBody>
      </p:sp>
    </p:spTree>
    <p:extLst>
      <p:ext uri="{BB962C8B-B14F-4D97-AF65-F5344CB8AC3E}">
        <p14:creationId xmlns:p14="http://schemas.microsoft.com/office/powerpoint/2010/main" val="40151085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another view from</a:t>
            </a:r>
            <a:r>
              <a:rPr lang="en-US" baseline="0" dirty="0"/>
              <a:t> the Census Bureau which has more friendly design.</a:t>
            </a:r>
          </a:p>
          <a:p>
            <a:endParaRPr lang="en-US" baseline="0" dirty="0"/>
          </a:p>
          <a:p>
            <a:r>
              <a:rPr lang="en-US" baseline="0" dirty="0"/>
              <a:t>In this case, the shading is based on the 2010 percent of households who mailed their census form back.  You can start from the county level and then zoom in.</a:t>
            </a:r>
            <a:endParaRPr lang="en-US" dirty="0"/>
          </a:p>
        </p:txBody>
      </p:sp>
      <p:sp>
        <p:nvSpPr>
          <p:cNvPr id="4" name="Slide Number Placeholder 3"/>
          <p:cNvSpPr>
            <a:spLocks noGrp="1"/>
          </p:cNvSpPr>
          <p:nvPr>
            <p:ph type="sldNum" sz="quarter" idx="10"/>
          </p:nvPr>
        </p:nvSpPr>
        <p:spPr/>
        <p:txBody>
          <a:bodyPr/>
          <a:lstStyle/>
          <a:p>
            <a:fld id="{46A178C8-49A9-E148-8888-1A553E476404}" type="slidenum">
              <a:rPr lang="en-US" altLang="x-none" smtClean="0"/>
              <a:pPr/>
              <a:t>25</a:t>
            </a:fld>
            <a:endParaRPr lang="en-US" altLang="x-none" dirty="0"/>
          </a:p>
        </p:txBody>
      </p:sp>
    </p:spTree>
    <p:extLst>
      <p:ext uri="{BB962C8B-B14F-4D97-AF65-F5344CB8AC3E}">
        <p14:creationId xmlns:p14="http://schemas.microsoft.com/office/powerpoint/2010/main" val="16729725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tract level map from the same system of Miami…</a:t>
            </a:r>
          </a:p>
          <a:p>
            <a:endParaRPr lang="en-US" dirty="0"/>
          </a:p>
          <a:p>
            <a:r>
              <a:rPr lang="en-US" dirty="0"/>
              <a:t>In this</a:t>
            </a:r>
            <a:r>
              <a:rPr lang="en-US" baseline="0" dirty="0"/>
              <a:t> </a:t>
            </a:r>
            <a:r>
              <a:rPr lang="en-US" baseline="0" dirty="0" err="1"/>
              <a:t>ngh</a:t>
            </a:r>
            <a:r>
              <a:rPr lang="en-US" baseline="0" dirty="0"/>
              <a:t>, ½ are immigrants and 2/3 of the residents do not speak English at home (Haitian community).</a:t>
            </a:r>
          </a:p>
          <a:p>
            <a:endParaRPr lang="en-US" baseline="0" dirty="0"/>
          </a:p>
          <a:p>
            <a:r>
              <a:rPr lang="en-US" baseline="0" dirty="0"/>
              <a:t>The medium income is only $20,000 with 48 percent poverty rate.</a:t>
            </a:r>
            <a:endParaRPr lang="en-US" dirty="0"/>
          </a:p>
        </p:txBody>
      </p:sp>
      <p:sp>
        <p:nvSpPr>
          <p:cNvPr id="4" name="Slide Number Placeholder 3"/>
          <p:cNvSpPr>
            <a:spLocks noGrp="1"/>
          </p:cNvSpPr>
          <p:nvPr>
            <p:ph type="sldNum" sz="quarter" idx="10"/>
          </p:nvPr>
        </p:nvSpPr>
        <p:spPr/>
        <p:txBody>
          <a:bodyPr/>
          <a:lstStyle/>
          <a:p>
            <a:fld id="{46A178C8-49A9-E148-8888-1A553E476404}" type="slidenum">
              <a:rPr lang="en-US" altLang="x-none" smtClean="0"/>
              <a:pPr/>
              <a:t>26</a:t>
            </a:fld>
            <a:endParaRPr lang="en-US" altLang="x-none" dirty="0"/>
          </a:p>
        </p:txBody>
      </p:sp>
    </p:spTree>
    <p:extLst>
      <p:ext uri="{BB962C8B-B14F-4D97-AF65-F5344CB8AC3E}">
        <p14:creationId xmlns:p14="http://schemas.microsoft.com/office/powerpoint/2010/main" val="7335358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Lato Regular"/>
                <a:ea typeface="ＭＳ Ｐゴシック" charset="0"/>
                <a:cs typeface="MS PGothic" charset="0"/>
              </a:rPr>
              <a:t>Source:</a:t>
            </a:r>
            <a:r>
              <a:rPr lang="en-US" sz="1200" b="0" i="0" kern="1200" baseline="0" dirty="0">
                <a:solidFill>
                  <a:schemeClr val="tx1"/>
                </a:solidFill>
                <a:effectLst/>
                <a:latin typeface="Lato Regular"/>
                <a:ea typeface="ＭＳ Ｐゴシック" charset="0"/>
                <a:cs typeface="MS PGothic" charset="0"/>
              </a:rPr>
              <a:t>  </a:t>
            </a:r>
            <a:r>
              <a:rPr lang="en-US" sz="1200" b="0" i="0" kern="1200" dirty="0">
                <a:solidFill>
                  <a:schemeClr val="tx1"/>
                </a:solidFill>
                <a:effectLst/>
                <a:latin typeface="Lato Regular"/>
                <a:ea typeface="ＭＳ Ｐゴシック" charset="0"/>
                <a:cs typeface="MS PGothic" charset="0"/>
              </a:rPr>
              <a:t>CUNY Center for Urban Research, funded by a</a:t>
            </a:r>
            <a:r>
              <a:rPr lang="en-US" sz="1200" b="0" i="0" kern="1200" baseline="0" dirty="0">
                <a:solidFill>
                  <a:schemeClr val="tx1"/>
                </a:solidFill>
                <a:effectLst/>
                <a:latin typeface="Lato Regular"/>
                <a:ea typeface="ＭＳ Ｐゴシック" charset="0"/>
                <a:cs typeface="MS PGothic" charset="0"/>
              </a:rPr>
              <a:t> philanthropic collaborative.</a:t>
            </a:r>
          </a:p>
          <a:p>
            <a:endParaRPr lang="en-US" sz="1200" b="0" i="0" kern="1200" dirty="0">
              <a:solidFill>
                <a:schemeClr val="tx1"/>
              </a:solidFill>
              <a:effectLst/>
              <a:latin typeface="Lato Regular"/>
              <a:ea typeface="ＭＳ Ｐゴシック" charset="0"/>
              <a:cs typeface="MS PGothic" charset="0"/>
            </a:endParaRPr>
          </a:p>
          <a:p>
            <a:r>
              <a:rPr lang="en-US" dirty="0"/>
              <a:t>This is a</a:t>
            </a:r>
            <a:r>
              <a:rPr lang="en-US" baseline="0" dirty="0"/>
              <a:t> screenshot of LA – shaded by the mail return rate like the previous one.  It includes stats for the various groups likely to be missed – people of color, renters and those in multifamily units, crowded households, young children.  </a:t>
            </a:r>
          </a:p>
          <a:p>
            <a:endParaRPr lang="en-US" baseline="0" dirty="0"/>
          </a:p>
          <a:p>
            <a:r>
              <a:rPr lang="en-US" baseline="0" dirty="0"/>
              <a:t>The advantage of this is that it has good narrative text on the left panel explaining the importance of the different indicators.  </a:t>
            </a:r>
          </a:p>
          <a:p>
            <a:endParaRPr lang="en-US" baseline="0" dirty="0"/>
          </a:p>
          <a:p>
            <a:r>
              <a:rPr lang="en-US" baseline="0" dirty="0"/>
              <a:t>It also has statistics in the narrative from the FCC about internet connectivity. In this case more than 60% of the households did not have an adequate upload/download speed (200 kilobits per second.  In 2014, intro </a:t>
            </a:r>
            <a:r>
              <a:rPr lang="en-US" baseline="0" dirty="0" err="1"/>
              <a:t>dsl</a:t>
            </a:r>
            <a:r>
              <a:rPr lang="en-US" baseline="0" dirty="0"/>
              <a:t> speeds are 1500 kbps)</a:t>
            </a:r>
            <a:endParaRPr lang="en-US" dirty="0"/>
          </a:p>
          <a:p>
            <a:endParaRPr lang="en-US" dirty="0"/>
          </a:p>
          <a:p>
            <a:r>
              <a:rPr lang="en-US" dirty="0"/>
              <a:t>Another  unique feature</a:t>
            </a:r>
            <a:r>
              <a:rPr lang="en-US" baseline="0" dirty="0"/>
              <a:t> of this one is that </a:t>
            </a:r>
            <a:r>
              <a:rPr lang="en-US" dirty="0"/>
              <a:t>This</a:t>
            </a:r>
            <a:r>
              <a:rPr lang="en-US" baseline="0" dirty="0"/>
              <a:t> has congressional and state legislature districts.</a:t>
            </a:r>
            <a:endParaRPr lang="en-US" dirty="0"/>
          </a:p>
        </p:txBody>
      </p:sp>
      <p:sp>
        <p:nvSpPr>
          <p:cNvPr id="4" name="Slide Number Placeholder 3"/>
          <p:cNvSpPr>
            <a:spLocks noGrp="1"/>
          </p:cNvSpPr>
          <p:nvPr>
            <p:ph type="sldNum" sz="quarter" idx="10"/>
          </p:nvPr>
        </p:nvSpPr>
        <p:spPr/>
        <p:txBody>
          <a:bodyPr/>
          <a:lstStyle/>
          <a:p>
            <a:fld id="{46A178C8-49A9-E148-8888-1A553E476404}" type="slidenum">
              <a:rPr lang="en-US" altLang="x-none" smtClean="0"/>
              <a:pPr/>
              <a:t>27</a:t>
            </a:fld>
            <a:endParaRPr lang="en-US" altLang="x-none" dirty="0"/>
          </a:p>
        </p:txBody>
      </p:sp>
    </p:spTree>
    <p:extLst>
      <p:ext uri="{BB962C8B-B14F-4D97-AF65-F5344CB8AC3E}">
        <p14:creationId xmlns:p14="http://schemas.microsoft.com/office/powerpoint/2010/main" val="10891684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Facilitator should discuss some of the results of the interactive poll, open the floor for questions, and prompt discussion using the below discussion prompts:</a:t>
            </a:r>
          </a:p>
          <a:p>
            <a:endParaRPr lang="en-US" dirty="0"/>
          </a:p>
        </p:txBody>
      </p:sp>
      <p:sp>
        <p:nvSpPr>
          <p:cNvPr id="4" name="Slide Number Placeholder 3"/>
          <p:cNvSpPr>
            <a:spLocks noGrp="1"/>
          </p:cNvSpPr>
          <p:nvPr>
            <p:ph type="sldNum" sz="quarter" idx="10"/>
          </p:nvPr>
        </p:nvSpPr>
        <p:spPr/>
        <p:txBody>
          <a:bodyPr/>
          <a:lstStyle/>
          <a:p>
            <a:fld id="{46A178C8-49A9-E148-8888-1A553E476404}" type="slidenum">
              <a:rPr lang="en-US" altLang="x-none" smtClean="0"/>
              <a:pPr/>
              <a:t>28</a:t>
            </a:fld>
            <a:endParaRPr lang="en-US" altLang="x-none" dirty="0"/>
          </a:p>
        </p:txBody>
      </p:sp>
    </p:spTree>
    <p:extLst>
      <p:ext uri="{BB962C8B-B14F-4D97-AF65-F5344CB8AC3E}">
        <p14:creationId xmlns:p14="http://schemas.microsoft.com/office/powerpoint/2010/main" val="32952458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A178C8-49A9-E148-8888-1A553E476404}" type="slidenum">
              <a:rPr lang="en-US" altLang="x-none" smtClean="0"/>
              <a:pPr/>
              <a:t>29</a:t>
            </a:fld>
            <a:endParaRPr lang="en-US" altLang="x-none" dirty="0"/>
          </a:p>
        </p:txBody>
      </p:sp>
    </p:spTree>
    <p:extLst>
      <p:ext uri="{BB962C8B-B14F-4D97-AF65-F5344CB8AC3E}">
        <p14:creationId xmlns:p14="http://schemas.microsoft.com/office/powerpoint/2010/main" val="3038973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A178C8-49A9-E148-8888-1A553E476404}" type="slidenum">
              <a:rPr lang="en-US" altLang="x-none" smtClean="0"/>
              <a:pPr/>
              <a:t>3</a:t>
            </a:fld>
            <a:endParaRPr lang="en-US" altLang="x-none" dirty="0"/>
          </a:p>
        </p:txBody>
      </p:sp>
    </p:spTree>
    <p:extLst>
      <p:ext uri="{BB962C8B-B14F-4D97-AF65-F5344CB8AC3E}">
        <p14:creationId xmlns:p14="http://schemas.microsoft.com/office/powerpoint/2010/main" val="5423532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A178C8-49A9-E148-8888-1A553E476404}" type="slidenum">
              <a:rPr lang="en-US" altLang="x-none" smtClean="0"/>
              <a:pPr/>
              <a:t>30</a:t>
            </a:fld>
            <a:endParaRPr lang="en-US" altLang="x-none" dirty="0"/>
          </a:p>
        </p:txBody>
      </p:sp>
    </p:spTree>
    <p:extLst>
      <p:ext uri="{BB962C8B-B14F-4D97-AF65-F5344CB8AC3E}">
        <p14:creationId xmlns:p14="http://schemas.microsoft.com/office/powerpoint/2010/main" val="35617498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A178C8-49A9-E148-8888-1A553E476404}" type="slidenum">
              <a:rPr lang="en-US" altLang="x-none" smtClean="0"/>
              <a:pPr/>
              <a:t>31</a:t>
            </a:fld>
            <a:endParaRPr lang="en-US" altLang="x-none" dirty="0"/>
          </a:p>
        </p:txBody>
      </p:sp>
    </p:spTree>
    <p:extLst>
      <p:ext uri="{BB962C8B-B14F-4D97-AF65-F5344CB8AC3E}">
        <p14:creationId xmlns:p14="http://schemas.microsoft.com/office/powerpoint/2010/main" val="26372647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A178C8-49A9-E148-8888-1A553E476404}" type="slidenum">
              <a:rPr lang="en-US" altLang="x-none" smtClean="0"/>
              <a:pPr/>
              <a:t>32</a:t>
            </a:fld>
            <a:endParaRPr lang="en-US" altLang="x-none" dirty="0"/>
          </a:p>
        </p:txBody>
      </p:sp>
    </p:spTree>
    <p:extLst>
      <p:ext uri="{BB962C8B-B14F-4D97-AF65-F5344CB8AC3E}">
        <p14:creationId xmlns:p14="http://schemas.microsoft.com/office/powerpoint/2010/main" val="15060734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A178C8-49A9-E148-8888-1A553E476404}" type="slidenum">
              <a:rPr lang="en-US" altLang="x-none" smtClean="0"/>
              <a:pPr/>
              <a:t>33</a:t>
            </a:fld>
            <a:endParaRPr lang="en-US" altLang="x-none" dirty="0"/>
          </a:p>
        </p:txBody>
      </p:sp>
    </p:spTree>
    <p:extLst>
      <p:ext uri="{BB962C8B-B14F-4D97-AF65-F5344CB8AC3E}">
        <p14:creationId xmlns:p14="http://schemas.microsoft.com/office/powerpoint/2010/main" val="7949437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Census Bureau team conducted a "design-thinking" session in Providence in April aimed at reducing the undercount of people of color and young children</a:t>
            </a:r>
          </a:p>
          <a:p>
            <a:endParaRPr lang="en-US" dirty="0"/>
          </a:p>
        </p:txBody>
      </p:sp>
      <p:sp>
        <p:nvSpPr>
          <p:cNvPr id="4" name="Slide Number Placeholder 3"/>
          <p:cNvSpPr>
            <a:spLocks noGrp="1"/>
          </p:cNvSpPr>
          <p:nvPr>
            <p:ph type="sldNum" sz="quarter" idx="10"/>
          </p:nvPr>
        </p:nvSpPr>
        <p:spPr/>
        <p:txBody>
          <a:bodyPr/>
          <a:lstStyle/>
          <a:p>
            <a:fld id="{46A178C8-49A9-E148-8888-1A553E476404}" type="slidenum">
              <a:rPr lang="en-US" altLang="x-none" smtClean="0"/>
              <a:pPr/>
              <a:t>34</a:t>
            </a:fld>
            <a:endParaRPr lang="en-US" altLang="x-none" dirty="0"/>
          </a:p>
        </p:txBody>
      </p:sp>
    </p:spTree>
    <p:extLst>
      <p:ext uri="{BB962C8B-B14F-4D97-AF65-F5344CB8AC3E}">
        <p14:creationId xmlns:p14="http://schemas.microsoft.com/office/powerpoint/2010/main" val="22775056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46A178C8-49A9-E148-8888-1A553E476404}" type="slidenum">
              <a:rPr lang="en-US" altLang="x-none" smtClean="0"/>
              <a:pPr/>
              <a:t>35</a:t>
            </a:fld>
            <a:endParaRPr lang="en-US" altLang="x-none" dirty="0"/>
          </a:p>
        </p:txBody>
      </p:sp>
    </p:spTree>
    <p:extLst>
      <p:ext uri="{BB962C8B-B14F-4D97-AF65-F5344CB8AC3E}">
        <p14:creationId xmlns:p14="http://schemas.microsoft.com/office/powerpoint/2010/main" val="23752289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A178C8-49A9-E148-8888-1A553E476404}" type="slidenum">
              <a:rPr lang="en-US" altLang="x-none" smtClean="0"/>
              <a:pPr/>
              <a:t>36</a:t>
            </a:fld>
            <a:endParaRPr lang="en-US" altLang="x-none" dirty="0"/>
          </a:p>
        </p:txBody>
      </p:sp>
    </p:spTree>
    <p:extLst>
      <p:ext uri="{BB962C8B-B14F-4D97-AF65-F5344CB8AC3E}">
        <p14:creationId xmlns:p14="http://schemas.microsoft.com/office/powerpoint/2010/main" val="4972278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Facilitator should discuss some of the results of the interactive poll, open the floor for questions, and prompt discussion using the below discussion prompts:</a:t>
            </a:r>
          </a:p>
          <a:p>
            <a:endParaRPr lang="en-US" dirty="0"/>
          </a:p>
        </p:txBody>
      </p:sp>
      <p:sp>
        <p:nvSpPr>
          <p:cNvPr id="4" name="Slide Number Placeholder 3"/>
          <p:cNvSpPr>
            <a:spLocks noGrp="1"/>
          </p:cNvSpPr>
          <p:nvPr>
            <p:ph type="sldNum" sz="quarter" idx="10"/>
          </p:nvPr>
        </p:nvSpPr>
        <p:spPr/>
        <p:txBody>
          <a:bodyPr/>
          <a:lstStyle/>
          <a:p>
            <a:fld id="{46A178C8-49A9-E148-8888-1A553E476404}" type="slidenum">
              <a:rPr lang="en-US" altLang="x-none" smtClean="0"/>
              <a:pPr/>
              <a:t>37</a:t>
            </a:fld>
            <a:endParaRPr lang="en-US" altLang="x-none" dirty="0"/>
          </a:p>
        </p:txBody>
      </p:sp>
    </p:spTree>
    <p:extLst>
      <p:ext uri="{BB962C8B-B14F-4D97-AF65-F5344CB8AC3E}">
        <p14:creationId xmlns:p14="http://schemas.microsoft.com/office/powerpoint/2010/main" val="6515057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reminder that all TA</a:t>
            </a:r>
            <a:r>
              <a:rPr lang="en-US" baseline="0" dirty="0"/>
              <a:t> requests can be submitted to the CPM Technical Assistance </a:t>
            </a:r>
            <a:r>
              <a:rPr lang="en-US" baseline="0"/>
              <a:t>email CPMTechnicalAssistance@urban.org </a:t>
            </a:r>
            <a:endParaRPr lang="en-US"/>
          </a:p>
          <a:p>
            <a:r>
              <a:rPr lang="en-US" dirty="0"/>
              <a:t>7/30: Urban will be releasing an online form to streamline the TA request process –</a:t>
            </a:r>
            <a:r>
              <a:rPr lang="en-US" baseline="0" dirty="0"/>
              <a:t> grantees should stay tuned for more information this upcoming week</a:t>
            </a:r>
            <a:endParaRPr lang="en-US" dirty="0"/>
          </a:p>
          <a:p>
            <a:endParaRPr lang="en-US" dirty="0"/>
          </a:p>
        </p:txBody>
      </p:sp>
      <p:sp>
        <p:nvSpPr>
          <p:cNvPr id="4" name="Slide Number Placeholder 3"/>
          <p:cNvSpPr>
            <a:spLocks noGrp="1"/>
          </p:cNvSpPr>
          <p:nvPr>
            <p:ph type="sldNum" sz="quarter" idx="10"/>
          </p:nvPr>
        </p:nvSpPr>
        <p:spPr/>
        <p:txBody>
          <a:bodyPr/>
          <a:lstStyle/>
          <a:p>
            <a:fld id="{46A178C8-49A9-E148-8888-1A553E476404}" type="slidenum">
              <a:rPr lang="en-US" altLang="x-none" smtClean="0"/>
              <a:pPr/>
              <a:t>38</a:t>
            </a:fld>
            <a:endParaRPr lang="en-US" altLang="x-none" dirty="0"/>
          </a:p>
        </p:txBody>
      </p:sp>
    </p:spTree>
    <p:extLst>
      <p:ext uri="{BB962C8B-B14F-4D97-AF65-F5344CB8AC3E}">
        <p14:creationId xmlns:p14="http://schemas.microsoft.com/office/powerpoint/2010/main" val="12043577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A178C8-49A9-E148-8888-1A553E476404}" type="slidenum">
              <a:rPr lang="en-US" altLang="x-none" smtClean="0"/>
              <a:pPr/>
              <a:t>39</a:t>
            </a:fld>
            <a:endParaRPr lang="en-US" altLang="x-none" dirty="0"/>
          </a:p>
        </p:txBody>
      </p:sp>
    </p:spTree>
    <p:extLst>
      <p:ext uri="{BB962C8B-B14F-4D97-AF65-F5344CB8AC3E}">
        <p14:creationId xmlns:p14="http://schemas.microsoft.com/office/powerpoint/2010/main" val="1516886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A178C8-49A9-E148-8888-1A553E476404}" type="slidenum">
              <a:rPr lang="en-US" altLang="x-none" smtClean="0"/>
              <a:pPr/>
              <a:t>4</a:t>
            </a:fld>
            <a:endParaRPr lang="en-US" altLang="x-none" dirty="0"/>
          </a:p>
        </p:txBody>
      </p:sp>
    </p:spTree>
    <p:extLst>
      <p:ext uri="{BB962C8B-B14F-4D97-AF65-F5344CB8AC3E}">
        <p14:creationId xmlns:p14="http://schemas.microsoft.com/office/powerpoint/2010/main" val="1743179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Bring you up-to-date on the 2020 census, communicate the urgency of getting involved now, and spur some ideas about how your organization can contribute.</a:t>
            </a:r>
          </a:p>
        </p:txBody>
      </p:sp>
      <p:sp>
        <p:nvSpPr>
          <p:cNvPr id="4" name="Slide Number Placeholder 3"/>
          <p:cNvSpPr>
            <a:spLocks noGrp="1"/>
          </p:cNvSpPr>
          <p:nvPr>
            <p:ph type="sldNum" sz="quarter" idx="10"/>
          </p:nvPr>
        </p:nvSpPr>
        <p:spPr/>
        <p:txBody>
          <a:bodyPr/>
          <a:lstStyle/>
          <a:p>
            <a:fld id="{46A178C8-49A9-E148-8888-1A553E476404}" type="slidenum">
              <a:rPr lang="en-US" altLang="x-none" smtClean="0"/>
              <a:pPr/>
              <a:t>5</a:t>
            </a:fld>
            <a:endParaRPr lang="en-US" altLang="x-none" dirty="0"/>
          </a:p>
        </p:txBody>
      </p:sp>
    </p:spTree>
    <p:extLst>
      <p:ext uri="{BB962C8B-B14F-4D97-AF65-F5344CB8AC3E}">
        <p14:creationId xmlns:p14="http://schemas.microsoft.com/office/powerpoint/2010/main" val="2349917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There’s three parts to this session and we’ll stop for questions after each one.  I’ll be going through the first two sections and then Claire and I will be covering the last section together.</a:t>
            </a:r>
          </a:p>
          <a:p>
            <a:endParaRPr lang="en-US" dirty="0"/>
          </a:p>
        </p:txBody>
      </p:sp>
      <p:sp>
        <p:nvSpPr>
          <p:cNvPr id="4" name="Slide Number Placeholder 3"/>
          <p:cNvSpPr>
            <a:spLocks noGrp="1"/>
          </p:cNvSpPr>
          <p:nvPr>
            <p:ph type="sldNum" sz="quarter" idx="10"/>
          </p:nvPr>
        </p:nvSpPr>
        <p:spPr/>
        <p:txBody>
          <a:bodyPr/>
          <a:lstStyle/>
          <a:p>
            <a:fld id="{46A178C8-49A9-E148-8888-1A553E476404}" type="slidenum">
              <a:rPr lang="en-US" altLang="x-none" smtClean="0"/>
              <a:pPr/>
              <a:t>6</a:t>
            </a:fld>
            <a:endParaRPr lang="en-US" altLang="x-none" dirty="0"/>
          </a:p>
        </p:txBody>
      </p:sp>
    </p:spTree>
    <p:extLst>
      <p:ext uri="{BB962C8B-B14F-4D97-AF65-F5344CB8AC3E}">
        <p14:creationId xmlns:p14="http://schemas.microsoft.com/office/powerpoint/2010/main" val="568233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Was your organization involved in 2010 Census activities?</a:t>
            </a:r>
            <a:endParaRPr kumimoji="0" lang="en-US" altLang="en-U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Yes, formally - we joined the complete count committee or were a Census Partner.</a:t>
            </a:r>
            <a:endParaRPr kumimoji="0" lang="en-US"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Yes, informally – we promoted the Census through word-of-mouth, newsletters or meetings.</a:t>
            </a:r>
            <a:endParaRPr kumimoji="0" lang="en-US"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No, we weren’t involved.</a:t>
            </a:r>
            <a:endParaRPr kumimoji="0" lang="en-US"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I don’t know.</a:t>
            </a:r>
            <a:endParaRPr kumimoji="0" lang="en-US" altLang="en-US" sz="600" b="0" i="0" u="none" strike="noStrike" cap="none" normalizeH="0" baseline="0" dirty="0">
              <a:ln>
                <a:noFill/>
              </a:ln>
              <a:solidFill>
                <a:schemeClr val="tx1"/>
              </a:solidFill>
              <a:effectLst/>
              <a:latin typeface="Arial" panose="020B0604020202020204" pitchFamily="34" charset="0"/>
            </a:endParaRPr>
          </a:p>
          <a:p>
            <a:pPr lvl="0" eaLnBrk="0" hangingPunct="0">
              <a:spcBef>
                <a:spcPct val="0"/>
              </a:spcBef>
            </a:pPr>
            <a:endParaRPr lang="en-US" altLang="en-US" sz="2000" dirty="0">
              <a:solidFill>
                <a:schemeClr val="tx1"/>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46A178C8-49A9-E148-8888-1A553E476404}" type="slidenum">
              <a:rPr lang="en-US" altLang="x-none" smtClean="0"/>
              <a:pPr/>
              <a:t>7</a:t>
            </a:fld>
            <a:endParaRPr lang="en-US" altLang="x-none" dirty="0"/>
          </a:p>
        </p:txBody>
      </p:sp>
    </p:spTree>
    <p:extLst>
      <p:ext uri="{BB962C8B-B14F-4D97-AF65-F5344CB8AC3E}">
        <p14:creationId xmlns:p14="http://schemas.microsoft.com/office/powerpoint/2010/main" val="2968676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hangingPunct="0">
              <a:spcBef>
                <a:spcPct val="0"/>
              </a:spcBef>
            </a:pPr>
            <a:r>
              <a:rPr lang="en-US" altLang="en-US" sz="1200" dirty="0">
                <a:solidFill>
                  <a:schemeClr val="tx1"/>
                </a:solidFill>
                <a:latin typeface="Arial" panose="020B0604020202020204" pitchFamily="34" charset="0"/>
                <a:ea typeface="Calibri" panose="020F0502020204030204" pitchFamily="34" charset="0"/>
              </a:rPr>
              <a:t>Has your organization engaged in any organizing for 2020 Census promotion in your city?</a:t>
            </a:r>
            <a:endParaRPr lang="en-US" altLang="en-US" sz="500" dirty="0">
              <a:solidFill>
                <a:schemeClr val="tx1"/>
              </a:solidFill>
              <a:latin typeface="Arial" panose="020B0604020202020204" pitchFamily="34" charset="0"/>
            </a:endParaRPr>
          </a:p>
          <a:p>
            <a:pPr lvl="0" eaLnBrk="0" hangingPunct="0">
              <a:spcBef>
                <a:spcPct val="0"/>
              </a:spcBef>
              <a:buFontTx/>
              <a:buAutoNum type="arabicPeriod"/>
            </a:pPr>
            <a:r>
              <a:rPr lang="en-US" altLang="en-US" sz="1200" dirty="0">
                <a:solidFill>
                  <a:schemeClr val="tx1"/>
                </a:solidFill>
                <a:latin typeface="Arial" panose="020B0604020202020204" pitchFamily="34" charset="0"/>
                <a:ea typeface="Times New Roman" panose="02020603050405020304" pitchFamily="18" charset="0"/>
              </a:rPr>
              <a:t>We’ve attended one or more meetings already.</a:t>
            </a:r>
            <a:endParaRPr lang="en-US" altLang="en-US" sz="1200" dirty="0">
              <a:solidFill>
                <a:schemeClr val="tx1"/>
              </a:solidFill>
              <a:latin typeface="Arial" panose="020B0604020202020204" pitchFamily="34" charset="0"/>
              <a:ea typeface="Calibri" panose="020F0502020204030204" pitchFamily="34" charset="0"/>
            </a:endParaRPr>
          </a:p>
          <a:p>
            <a:pPr lvl="0" eaLnBrk="0" hangingPunct="0">
              <a:spcBef>
                <a:spcPct val="0"/>
              </a:spcBef>
              <a:buFontTx/>
              <a:buAutoNum type="arabicPeriod"/>
            </a:pPr>
            <a:r>
              <a:rPr lang="en-US" altLang="en-US" sz="1200" dirty="0">
                <a:solidFill>
                  <a:schemeClr val="tx1"/>
                </a:solidFill>
                <a:latin typeface="Arial" panose="020B0604020202020204" pitchFamily="34" charset="0"/>
                <a:ea typeface="Times New Roman" panose="02020603050405020304" pitchFamily="18" charset="0"/>
              </a:rPr>
              <a:t>We’re aware of others organizing, but haven’t gotten involved yet.</a:t>
            </a:r>
            <a:endParaRPr lang="en-US" altLang="en-US" sz="1200" dirty="0">
              <a:solidFill>
                <a:schemeClr val="tx1"/>
              </a:solidFill>
              <a:latin typeface="Arial" panose="020B0604020202020204" pitchFamily="34" charset="0"/>
              <a:ea typeface="Calibri" panose="020F0502020204030204" pitchFamily="34" charset="0"/>
            </a:endParaRPr>
          </a:p>
          <a:p>
            <a:pPr lvl="0" eaLnBrk="0" hangingPunct="0">
              <a:spcBef>
                <a:spcPct val="0"/>
              </a:spcBef>
              <a:buFontTx/>
              <a:buAutoNum type="arabicPeriod"/>
            </a:pPr>
            <a:r>
              <a:rPr lang="en-US" altLang="en-US" sz="1200" dirty="0">
                <a:solidFill>
                  <a:schemeClr val="tx1"/>
                </a:solidFill>
                <a:latin typeface="Arial" panose="020B0604020202020204" pitchFamily="34" charset="0"/>
                <a:ea typeface="Times New Roman" panose="02020603050405020304" pitchFamily="18" charset="0"/>
              </a:rPr>
              <a:t>We’re not aware of any local organizing, but have begun to discuss how our organization can get involved.</a:t>
            </a:r>
            <a:endParaRPr lang="en-US" altLang="en-US" sz="1200" dirty="0">
              <a:solidFill>
                <a:schemeClr val="tx1"/>
              </a:solidFill>
              <a:latin typeface="Arial" panose="020B0604020202020204" pitchFamily="34" charset="0"/>
              <a:ea typeface="Calibri" panose="020F0502020204030204" pitchFamily="34" charset="0"/>
            </a:endParaRPr>
          </a:p>
          <a:p>
            <a:pPr lvl="0" eaLnBrk="0" hangingPunct="0">
              <a:spcBef>
                <a:spcPct val="0"/>
              </a:spcBef>
              <a:buFontTx/>
              <a:buAutoNum type="arabicPeriod"/>
            </a:pPr>
            <a:r>
              <a:rPr lang="en-US" altLang="en-US" sz="1200" dirty="0">
                <a:solidFill>
                  <a:schemeClr val="tx1"/>
                </a:solidFill>
                <a:latin typeface="Arial" panose="020B0604020202020204" pitchFamily="34" charset="0"/>
                <a:ea typeface="Times New Roman" panose="02020603050405020304" pitchFamily="18" charset="0"/>
              </a:rPr>
              <a:t>We’re not aware of any local organizing, and we haven’t talked about it yet.</a:t>
            </a:r>
            <a:endParaRPr lang="en-US" altLang="en-US" sz="500" dirty="0">
              <a:solidFill>
                <a:schemeClr val="tx1"/>
              </a:solidFill>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46A178C8-49A9-E148-8888-1A553E476404}" type="slidenum">
              <a:rPr lang="en-US" altLang="x-none" smtClean="0"/>
              <a:pPr/>
              <a:t>8</a:t>
            </a:fld>
            <a:endParaRPr lang="en-US" altLang="x-none" dirty="0"/>
          </a:p>
        </p:txBody>
      </p:sp>
    </p:spTree>
    <p:extLst>
      <p:ext uri="{BB962C8B-B14F-4D97-AF65-F5344CB8AC3E}">
        <p14:creationId xmlns:p14="http://schemas.microsoft.com/office/powerpoint/2010/main" val="1756958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A178C8-49A9-E148-8888-1A553E476404}" type="slidenum">
              <a:rPr lang="en-US" altLang="x-none" smtClean="0"/>
              <a:pPr/>
              <a:t>9</a:t>
            </a:fld>
            <a:endParaRPr lang="en-US" altLang="x-none" dirty="0"/>
          </a:p>
        </p:txBody>
      </p:sp>
    </p:spTree>
    <p:extLst>
      <p:ext uri="{BB962C8B-B14F-4D97-AF65-F5344CB8AC3E}">
        <p14:creationId xmlns:p14="http://schemas.microsoft.com/office/powerpoint/2010/main" val="15329333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with Image">
    <p:spTree>
      <p:nvGrpSpPr>
        <p:cNvPr id="1" name=""/>
        <p:cNvGrpSpPr/>
        <p:nvPr/>
      </p:nvGrpSpPr>
      <p:grpSpPr>
        <a:xfrm>
          <a:off x="0" y="0"/>
          <a:ext cx="0" cy="0"/>
          <a:chOff x="0" y="0"/>
          <a:chExt cx="0" cy="0"/>
        </a:xfrm>
      </p:grpSpPr>
      <p:pic>
        <p:nvPicPr>
          <p:cNvPr id="4" name="Picture 5" descr="UI New Logo Complete.png"/>
          <p:cNvPicPr>
            <a:picLocks noChangeAspect="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457200" y="228600"/>
            <a:ext cx="32766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6248400"/>
            <a:ext cx="9144000" cy="609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tx2">
                  <a:lumMod val="60000"/>
                  <a:lumOff val="40000"/>
                </a:schemeClr>
              </a:solidFill>
              <a:latin typeface="Lato Regular"/>
            </a:endParaRPr>
          </a:p>
        </p:txBody>
      </p:sp>
      <p:sp>
        <p:nvSpPr>
          <p:cNvPr id="8" name="Picture Placeholder 7"/>
          <p:cNvSpPr>
            <a:spLocks noGrp="1"/>
          </p:cNvSpPr>
          <p:nvPr>
            <p:ph type="pic" sz="quarter" idx="10"/>
          </p:nvPr>
        </p:nvSpPr>
        <p:spPr>
          <a:xfrm>
            <a:off x="0" y="1143000"/>
            <a:ext cx="9144000" cy="3657600"/>
          </a:xfrm>
        </p:spPr>
        <p:txBody>
          <a:bodyPr/>
          <a:lstStyle/>
          <a:p>
            <a:pPr lvl="0"/>
            <a:r>
              <a:rPr lang="en-US" noProof="0" dirty="0"/>
              <a:t>Click icon to add picture</a:t>
            </a:r>
          </a:p>
        </p:txBody>
      </p:sp>
      <p:sp>
        <p:nvSpPr>
          <p:cNvPr id="2" name="Title 1"/>
          <p:cNvSpPr>
            <a:spLocks noGrp="1"/>
          </p:cNvSpPr>
          <p:nvPr>
            <p:ph type="title"/>
          </p:nvPr>
        </p:nvSpPr>
        <p:spPr>
          <a:xfrm>
            <a:off x="457201" y="5105400"/>
            <a:ext cx="7696199" cy="1371600"/>
          </a:xfrm>
        </p:spPr>
        <p:txBody>
          <a:bodyPr/>
          <a:lstStyle>
            <a:lvl1pPr>
              <a:lnSpc>
                <a:spcPct val="100000"/>
              </a:lnSpc>
              <a:defRPr sz="400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50975317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tex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438400"/>
            <a:ext cx="7772400" cy="3276600"/>
          </a:xfrm>
        </p:spPr>
        <p:txBody>
          <a:bodyPr/>
          <a:lstStyle>
            <a:lvl1pPr marL="0" indent="0">
              <a:lnSpc>
                <a:spcPct val="100000"/>
              </a:lnSpc>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Title 1"/>
          <p:cNvSpPr>
            <a:spLocks noGrp="1"/>
          </p:cNvSpPr>
          <p:nvPr>
            <p:ph type="title"/>
          </p:nvPr>
        </p:nvSpPr>
        <p:spPr>
          <a:xfrm>
            <a:off x="457200" y="533400"/>
            <a:ext cx="8226425" cy="568325"/>
          </a:xfrm>
        </p:spPr>
        <p:txBody>
          <a:bodyPr/>
          <a:lstStyle>
            <a:lvl1pPr>
              <a:defRPr sz="3600">
                <a:latin typeface="Lato Regular"/>
                <a:cs typeface="Lato Regular"/>
              </a:defRPr>
            </a:lvl1pPr>
          </a:lstStyle>
          <a:p>
            <a:r>
              <a:rPr lang="en-US"/>
              <a:t>Click to edit Master title style</a:t>
            </a:r>
            <a:endParaRPr lang="en-US" dirty="0"/>
          </a:p>
        </p:txBody>
      </p:sp>
    </p:spTree>
    <p:extLst>
      <p:ext uri="{BB962C8B-B14F-4D97-AF65-F5344CB8AC3E}">
        <p14:creationId xmlns:p14="http://schemas.microsoft.com/office/powerpoint/2010/main" val="46727920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 grey bar">
    <p:spTree>
      <p:nvGrpSpPr>
        <p:cNvPr id="1" name=""/>
        <p:cNvGrpSpPr/>
        <p:nvPr/>
      </p:nvGrpSpPr>
      <p:grpSpPr>
        <a:xfrm>
          <a:off x="0" y="0"/>
          <a:ext cx="0" cy="0"/>
          <a:chOff x="0" y="0"/>
          <a:chExt cx="0" cy="0"/>
        </a:xfrm>
      </p:grpSpPr>
      <p:sp>
        <p:nvSpPr>
          <p:cNvPr id="5" name="Rectangle 4"/>
          <p:cNvSpPr/>
          <p:nvPr/>
        </p:nvSpPr>
        <p:spPr>
          <a:xfrm>
            <a:off x="0" y="1752600"/>
            <a:ext cx="9144000" cy="4114800"/>
          </a:xfrm>
          <a:prstGeom prst="rect">
            <a:avLst/>
          </a:prstGeom>
          <a:solidFill>
            <a:srgbClr val="E0E1E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 name="Content Placeholder 3"/>
          <p:cNvSpPr>
            <a:spLocks noGrp="1"/>
          </p:cNvSpPr>
          <p:nvPr>
            <p:ph sz="half" idx="2"/>
          </p:nvPr>
        </p:nvSpPr>
        <p:spPr>
          <a:xfrm>
            <a:off x="914400" y="1981200"/>
            <a:ext cx="7543800" cy="3816350"/>
          </a:xfrm>
        </p:spPr>
        <p:txBody>
          <a:bodyPr/>
          <a:lstStyle>
            <a:lvl1pPr>
              <a:defRPr sz="2000">
                <a:solidFill>
                  <a:srgbClr val="000000"/>
                </a:solidFill>
              </a:defRPr>
            </a:lvl1pPr>
            <a:lvl2pPr>
              <a:buClr>
                <a:schemeClr val="accent1"/>
              </a:buClr>
              <a:defRPr sz="1800">
                <a:solidFill>
                  <a:srgbClr val="000000"/>
                </a:solidFill>
              </a:defRPr>
            </a:lvl2pPr>
            <a:lvl3pPr>
              <a:buClr>
                <a:schemeClr val="accent1"/>
              </a:buClr>
              <a:defRPr sz="1600">
                <a:solidFill>
                  <a:srgbClr val="000000"/>
                </a:solidFill>
              </a:defRPr>
            </a:lvl3pPr>
            <a:lvl4pPr>
              <a:buClr>
                <a:schemeClr val="accent1"/>
              </a:buClr>
              <a:defRPr sz="1400">
                <a:solidFill>
                  <a:srgbClr val="000000"/>
                </a:solidFill>
              </a:defRPr>
            </a:lvl4pPr>
            <a:lvl5pPr>
              <a:buClr>
                <a:schemeClr val="accent1"/>
              </a:buClr>
              <a:defRPr sz="1400">
                <a:solidFill>
                  <a:srgbClr val="00000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title"/>
          </p:nvPr>
        </p:nvSpPr>
        <p:spPr>
          <a:xfrm>
            <a:off x="457200" y="533400"/>
            <a:ext cx="8226425" cy="568325"/>
          </a:xfrm>
        </p:spPr>
        <p:txBody>
          <a:bodyPr/>
          <a:lstStyle>
            <a:lvl1pPr>
              <a:defRPr sz="3600">
                <a:latin typeface="Lato Regular"/>
                <a:cs typeface="Lato Regular"/>
              </a:defRPr>
            </a:lvl1pPr>
          </a:lstStyle>
          <a:p>
            <a:r>
              <a:rPr lang="en-US"/>
              <a:t>Click to edit Master title style</a:t>
            </a:r>
            <a:endParaRPr lang="en-US" dirty="0"/>
          </a:p>
        </p:txBody>
      </p:sp>
    </p:spTree>
    <p:extLst>
      <p:ext uri="{BB962C8B-B14F-4D97-AF65-F5344CB8AC3E}">
        <p14:creationId xmlns:p14="http://schemas.microsoft.com/office/powerpoint/2010/main" val="175900738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 two 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54075" y="1676400"/>
            <a:ext cx="3571875" cy="3816350"/>
          </a:xfrm>
        </p:spPr>
        <p:txBody>
          <a:bodyPr/>
          <a:lstStyle>
            <a:lvl1pPr>
              <a:defRPr sz="2000">
                <a:solidFill>
                  <a:schemeClr val="tx1"/>
                </a:solidFill>
              </a:defRPr>
            </a:lvl1pPr>
            <a:lvl2pPr>
              <a:buClr>
                <a:schemeClr val="tx2"/>
              </a:buClr>
              <a:defRPr sz="1800">
                <a:solidFill>
                  <a:schemeClr val="tx1"/>
                </a:solidFill>
              </a:defRPr>
            </a:lvl2pPr>
            <a:lvl3pPr>
              <a:buClr>
                <a:schemeClr val="tx2"/>
              </a:buClr>
              <a:defRPr sz="1600">
                <a:solidFill>
                  <a:schemeClr val="tx1"/>
                </a:solidFill>
              </a:defRPr>
            </a:lvl3pPr>
            <a:lvl4pPr>
              <a:buClr>
                <a:schemeClr val="tx2"/>
              </a:buCl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68876" y="1676400"/>
            <a:ext cx="3489324" cy="3816350"/>
          </a:xfrm>
        </p:spPr>
        <p:txBody>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457200" y="533400"/>
            <a:ext cx="8226425" cy="568325"/>
          </a:xfrm>
        </p:spPr>
        <p:txBody>
          <a:bodyPr/>
          <a:lstStyle>
            <a:lvl1pPr>
              <a:defRPr sz="3600">
                <a:latin typeface="Lato Regular"/>
                <a:cs typeface="Lato Regular"/>
              </a:defRPr>
            </a:lvl1pPr>
          </a:lstStyle>
          <a:p>
            <a:r>
              <a:rPr lang="en-US"/>
              <a:t>Click to edit Master title style</a:t>
            </a:r>
            <a:endParaRPr lang="en-US" dirty="0"/>
          </a:p>
        </p:txBody>
      </p:sp>
    </p:spTree>
    <p:extLst>
      <p:ext uri="{BB962C8B-B14F-4D97-AF65-F5344CB8AC3E}">
        <p14:creationId xmlns:p14="http://schemas.microsoft.com/office/powerpoint/2010/main" val="21395177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black">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 name="Title 1"/>
          <p:cNvSpPr>
            <a:spLocks noGrp="1"/>
          </p:cNvSpPr>
          <p:nvPr>
            <p:ph type="title"/>
          </p:nvPr>
        </p:nvSpPr>
        <p:spPr>
          <a:xfrm>
            <a:off x="457200" y="533400"/>
            <a:ext cx="8226425" cy="568325"/>
          </a:xfrm>
        </p:spPr>
        <p:txBody>
          <a:bodyPr/>
          <a:lstStyle>
            <a:lvl1pPr>
              <a:defRPr sz="3600">
                <a:solidFill>
                  <a:schemeClr val="bg1"/>
                </a:solidFill>
                <a:latin typeface="Lato Regular"/>
                <a:cs typeface="Lato Regular"/>
              </a:defRPr>
            </a:lvl1pPr>
          </a:lstStyle>
          <a:p>
            <a:r>
              <a:rPr lang="en-US"/>
              <a:t>Click to edit Master title style</a:t>
            </a:r>
            <a:endParaRPr lang="en-US" dirty="0"/>
          </a:p>
        </p:txBody>
      </p:sp>
      <p:sp>
        <p:nvSpPr>
          <p:cNvPr id="6" name="Content Placeholder 3"/>
          <p:cNvSpPr>
            <a:spLocks noGrp="1"/>
          </p:cNvSpPr>
          <p:nvPr>
            <p:ph sz="half" idx="2"/>
          </p:nvPr>
        </p:nvSpPr>
        <p:spPr>
          <a:xfrm>
            <a:off x="914400" y="1981200"/>
            <a:ext cx="7543800" cy="3816350"/>
          </a:xfrm>
        </p:spPr>
        <p:txBody>
          <a:bodyPr/>
          <a:lstStyle>
            <a:lvl1pPr indent="0">
              <a:lnSpc>
                <a:spcPct val="100000"/>
              </a:lnSpc>
              <a:defRPr sz="2000">
                <a:solidFill>
                  <a:schemeClr val="bg1"/>
                </a:solidFill>
              </a:defRPr>
            </a:lvl1pPr>
            <a:lvl2pPr indent="0">
              <a:lnSpc>
                <a:spcPct val="100000"/>
              </a:lnSpc>
              <a:buClr>
                <a:schemeClr val="accent1"/>
              </a:buClr>
              <a:defRPr sz="1800">
                <a:solidFill>
                  <a:schemeClr val="bg1"/>
                </a:solidFill>
              </a:defRPr>
            </a:lvl2pPr>
            <a:lvl3pPr indent="0">
              <a:lnSpc>
                <a:spcPct val="100000"/>
              </a:lnSpc>
              <a:buClr>
                <a:schemeClr val="accent1"/>
              </a:buClr>
              <a:defRPr sz="1600">
                <a:solidFill>
                  <a:schemeClr val="bg1"/>
                </a:solidFill>
              </a:defRPr>
            </a:lvl3pPr>
            <a:lvl4pPr indent="0">
              <a:lnSpc>
                <a:spcPct val="100000"/>
              </a:lnSpc>
              <a:buClr>
                <a:schemeClr val="accent1"/>
              </a:buClr>
              <a:defRPr sz="1400">
                <a:solidFill>
                  <a:schemeClr val="bg1"/>
                </a:solidFill>
              </a:defRPr>
            </a:lvl4pPr>
            <a:lvl5pPr indent="0">
              <a:lnSpc>
                <a:spcPct val="100000"/>
              </a:lnSpc>
              <a:buClr>
                <a:schemeClr val="accent1"/>
              </a:buClr>
              <a:defRPr sz="1400">
                <a:solidFill>
                  <a:schemeClr val="bg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7718467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blue">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0096D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 name="Content Placeholder 3"/>
          <p:cNvSpPr>
            <a:spLocks noGrp="1"/>
          </p:cNvSpPr>
          <p:nvPr>
            <p:ph sz="half" idx="2"/>
          </p:nvPr>
        </p:nvSpPr>
        <p:spPr>
          <a:xfrm>
            <a:off x="914400" y="1981200"/>
            <a:ext cx="7543800" cy="3816350"/>
          </a:xfrm>
        </p:spPr>
        <p:txBody>
          <a:bodyPr/>
          <a:lstStyle>
            <a:lvl1pPr indent="0">
              <a:lnSpc>
                <a:spcPct val="100000"/>
              </a:lnSpc>
              <a:defRPr sz="2000">
                <a:solidFill>
                  <a:schemeClr val="bg1"/>
                </a:solidFill>
              </a:defRPr>
            </a:lvl1pPr>
            <a:lvl2pPr indent="0">
              <a:lnSpc>
                <a:spcPct val="100000"/>
              </a:lnSpc>
              <a:buClr>
                <a:schemeClr val="accent1"/>
              </a:buClr>
              <a:defRPr sz="1800">
                <a:solidFill>
                  <a:schemeClr val="bg1"/>
                </a:solidFill>
              </a:defRPr>
            </a:lvl2pPr>
            <a:lvl3pPr indent="0">
              <a:lnSpc>
                <a:spcPct val="100000"/>
              </a:lnSpc>
              <a:buClr>
                <a:schemeClr val="accent1"/>
              </a:buClr>
              <a:defRPr sz="1600">
                <a:solidFill>
                  <a:schemeClr val="bg1"/>
                </a:solidFill>
              </a:defRPr>
            </a:lvl3pPr>
            <a:lvl4pPr indent="0">
              <a:lnSpc>
                <a:spcPct val="100000"/>
              </a:lnSpc>
              <a:buClr>
                <a:schemeClr val="accent1"/>
              </a:buClr>
              <a:defRPr sz="1400">
                <a:solidFill>
                  <a:schemeClr val="bg1"/>
                </a:solidFill>
              </a:defRPr>
            </a:lvl4pPr>
            <a:lvl5pPr indent="0">
              <a:lnSpc>
                <a:spcPct val="100000"/>
              </a:lnSpc>
              <a:buClr>
                <a:schemeClr val="accent1"/>
              </a:buClr>
              <a:defRPr sz="1400">
                <a:solidFill>
                  <a:schemeClr val="bg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title"/>
          </p:nvPr>
        </p:nvSpPr>
        <p:spPr>
          <a:xfrm>
            <a:off x="457200" y="533400"/>
            <a:ext cx="8226425" cy="568325"/>
          </a:xfrm>
        </p:spPr>
        <p:txBody>
          <a:bodyPr/>
          <a:lstStyle>
            <a:lvl1pPr>
              <a:defRPr sz="3600">
                <a:solidFill>
                  <a:schemeClr val="bg1"/>
                </a:solidFill>
                <a:latin typeface="Lato Regular"/>
                <a:cs typeface="Lato Regular"/>
              </a:defRPr>
            </a:lvl1pPr>
          </a:lstStyle>
          <a:p>
            <a:r>
              <a:rPr lang="en-US"/>
              <a:t>Click to edit Master title style</a:t>
            </a:r>
            <a:endParaRPr lang="en-US" dirty="0"/>
          </a:p>
        </p:txBody>
      </p:sp>
    </p:spTree>
    <p:extLst>
      <p:ext uri="{BB962C8B-B14F-4D97-AF65-F5344CB8AC3E}">
        <p14:creationId xmlns:p14="http://schemas.microsoft.com/office/powerpoint/2010/main" val="76403493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 grey">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8" name="Content Placeholder 3"/>
          <p:cNvSpPr>
            <a:spLocks noGrp="1"/>
          </p:cNvSpPr>
          <p:nvPr>
            <p:ph sz="half" idx="2"/>
          </p:nvPr>
        </p:nvSpPr>
        <p:spPr>
          <a:xfrm>
            <a:off x="914400" y="1981200"/>
            <a:ext cx="7543800" cy="3816350"/>
          </a:xfrm>
        </p:spPr>
        <p:txBody>
          <a:bodyPr/>
          <a:lstStyle>
            <a:lvl1pPr indent="0">
              <a:lnSpc>
                <a:spcPct val="100000"/>
              </a:lnSpc>
              <a:defRPr sz="2000">
                <a:solidFill>
                  <a:schemeClr val="bg1"/>
                </a:solidFill>
              </a:defRPr>
            </a:lvl1pPr>
            <a:lvl2pPr indent="0">
              <a:lnSpc>
                <a:spcPct val="100000"/>
              </a:lnSpc>
              <a:buClr>
                <a:schemeClr val="accent1"/>
              </a:buClr>
              <a:defRPr sz="1800">
                <a:solidFill>
                  <a:schemeClr val="bg1"/>
                </a:solidFill>
              </a:defRPr>
            </a:lvl2pPr>
            <a:lvl3pPr indent="0">
              <a:lnSpc>
                <a:spcPct val="100000"/>
              </a:lnSpc>
              <a:buClr>
                <a:schemeClr val="accent1"/>
              </a:buClr>
              <a:defRPr sz="1600">
                <a:solidFill>
                  <a:schemeClr val="bg1"/>
                </a:solidFill>
              </a:defRPr>
            </a:lvl3pPr>
            <a:lvl4pPr indent="0">
              <a:lnSpc>
                <a:spcPct val="100000"/>
              </a:lnSpc>
              <a:buClr>
                <a:schemeClr val="accent1"/>
              </a:buClr>
              <a:defRPr sz="1400">
                <a:solidFill>
                  <a:schemeClr val="bg1"/>
                </a:solidFill>
              </a:defRPr>
            </a:lvl4pPr>
            <a:lvl5pPr indent="0">
              <a:lnSpc>
                <a:spcPct val="100000"/>
              </a:lnSpc>
              <a:buClr>
                <a:schemeClr val="accent1"/>
              </a:buClr>
              <a:defRPr sz="1400">
                <a:solidFill>
                  <a:schemeClr val="bg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457200" y="533400"/>
            <a:ext cx="8226425" cy="568325"/>
          </a:xfrm>
        </p:spPr>
        <p:txBody>
          <a:bodyPr/>
          <a:lstStyle>
            <a:lvl1pPr>
              <a:defRPr sz="3600">
                <a:solidFill>
                  <a:schemeClr val="bg1"/>
                </a:solidFill>
                <a:latin typeface="Lato Regular"/>
                <a:cs typeface="Lato Regular"/>
              </a:defRPr>
            </a:lvl1pPr>
          </a:lstStyle>
          <a:p>
            <a:r>
              <a:rPr lang="en-US"/>
              <a:t>Click to edit Master title style</a:t>
            </a:r>
            <a:endParaRPr lang="en-US" dirty="0"/>
          </a:p>
        </p:txBody>
      </p:sp>
    </p:spTree>
    <p:extLst>
      <p:ext uri="{BB962C8B-B14F-4D97-AF65-F5344CB8AC3E}">
        <p14:creationId xmlns:p14="http://schemas.microsoft.com/office/powerpoint/2010/main" val="133047755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Lato Regular"/>
                <a:cs typeface="Lato Regular"/>
              </a:defRPr>
            </a:lvl1pPr>
          </a:lstStyle>
          <a:p>
            <a:r>
              <a:rPr lang="en-US"/>
              <a:t>Click to edit Master title style</a:t>
            </a:r>
          </a:p>
        </p:txBody>
      </p:sp>
    </p:spTree>
    <p:extLst>
      <p:ext uri="{BB962C8B-B14F-4D97-AF65-F5344CB8AC3E}">
        <p14:creationId xmlns:p14="http://schemas.microsoft.com/office/powerpoint/2010/main" val="99989096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784375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4350"/>
            <a:ext cx="2971800" cy="1695450"/>
          </a:xfrm>
        </p:spPr>
        <p:txBody>
          <a:bodyPr/>
          <a:lstStyle>
            <a:lvl1pPr algn="l">
              <a:defRPr sz="3600" b="1">
                <a:latin typeface="Lato Regular"/>
                <a:cs typeface="Lato Regular"/>
              </a:defRPr>
            </a:lvl1pPr>
          </a:lstStyle>
          <a:p>
            <a:r>
              <a:rPr lang="en-US"/>
              <a:t>Click to edit Master title style</a:t>
            </a:r>
            <a:endParaRPr lang="en-US" dirty="0"/>
          </a:p>
        </p:txBody>
      </p:sp>
      <p:sp>
        <p:nvSpPr>
          <p:cNvPr id="3" name="Content Placeholder 2"/>
          <p:cNvSpPr>
            <a:spLocks noGrp="1"/>
          </p:cNvSpPr>
          <p:nvPr>
            <p:ph idx="1"/>
          </p:nvPr>
        </p:nvSpPr>
        <p:spPr>
          <a:xfrm>
            <a:off x="3575050" y="514350"/>
            <a:ext cx="5111750" cy="5853113"/>
          </a:xfr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209800"/>
            <a:ext cx="3008313" cy="41576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84672037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7200" y="457200"/>
            <a:ext cx="8305800" cy="4953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457200" y="563880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 name="Title 1"/>
          <p:cNvSpPr>
            <a:spLocks noGrp="1"/>
          </p:cNvSpPr>
          <p:nvPr>
            <p:ph type="title"/>
          </p:nvPr>
        </p:nvSpPr>
        <p:spPr>
          <a:xfrm>
            <a:off x="914400" y="838200"/>
            <a:ext cx="6934200" cy="4529138"/>
          </a:xfrm>
        </p:spPr>
        <p:txBody>
          <a:bodyPr anchor="b"/>
          <a:lstStyle>
            <a:lvl1pPr algn="l">
              <a:defRPr sz="3200" b="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60268079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ith no image">
    <p:spTree>
      <p:nvGrpSpPr>
        <p:cNvPr id="1" name=""/>
        <p:cNvGrpSpPr/>
        <p:nvPr/>
      </p:nvGrpSpPr>
      <p:grpSpPr>
        <a:xfrm>
          <a:off x="0" y="0"/>
          <a:ext cx="0" cy="0"/>
          <a:chOff x="0" y="0"/>
          <a:chExt cx="0" cy="0"/>
        </a:xfrm>
      </p:grpSpPr>
      <p:sp>
        <p:nvSpPr>
          <p:cNvPr id="4" name="Rectangle 3"/>
          <p:cNvSpPr/>
          <p:nvPr/>
        </p:nvSpPr>
        <p:spPr>
          <a:xfrm>
            <a:off x="0" y="6324600"/>
            <a:ext cx="9144000" cy="533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grpSp>
        <p:nvGrpSpPr>
          <p:cNvPr id="5" name="Group 4"/>
          <p:cNvGrpSpPr/>
          <p:nvPr/>
        </p:nvGrpSpPr>
        <p:grpSpPr>
          <a:xfrm>
            <a:off x="304800" y="5715000"/>
            <a:ext cx="8580120" cy="883920"/>
            <a:chOff x="304800" y="5715000"/>
            <a:chExt cx="8580120" cy="883920"/>
          </a:xfrm>
          <a:solidFill>
            <a:schemeClr val="accent5">
              <a:lumMod val="40000"/>
              <a:lumOff val="60000"/>
            </a:schemeClr>
          </a:solidFill>
        </p:grpSpPr>
        <p:grpSp>
          <p:nvGrpSpPr>
            <p:cNvPr id="6" name="Group 5"/>
            <p:cNvGrpSpPr/>
            <p:nvPr/>
          </p:nvGrpSpPr>
          <p:grpSpPr>
            <a:xfrm>
              <a:off x="304800" y="6553200"/>
              <a:ext cx="8580120" cy="45720"/>
              <a:chOff x="304800" y="6553200"/>
              <a:chExt cx="8580120" cy="45720"/>
            </a:xfrm>
            <a:grpFill/>
          </p:grpSpPr>
          <p:sp>
            <p:nvSpPr>
              <p:cNvPr id="55" name="Rectangle 54"/>
              <p:cNvSpPr/>
              <p:nvPr/>
            </p:nvSpPr>
            <p:spPr>
              <a:xfrm>
                <a:off x="30480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6" name="Rectangle 55"/>
              <p:cNvSpPr/>
              <p:nvPr/>
            </p:nvSpPr>
            <p:spPr>
              <a:xfrm>
                <a:off x="69272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7" name="Rectangle 56"/>
              <p:cNvSpPr/>
              <p:nvPr/>
            </p:nvSpPr>
            <p:spPr>
              <a:xfrm>
                <a:off x="1080654"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8" name="Rectangle 57"/>
              <p:cNvSpPr/>
              <p:nvPr/>
            </p:nvSpPr>
            <p:spPr>
              <a:xfrm>
                <a:off x="1468581"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9" name="Rectangle 58"/>
              <p:cNvSpPr/>
              <p:nvPr/>
            </p:nvSpPr>
            <p:spPr>
              <a:xfrm>
                <a:off x="1856508"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0" name="Rectangle 59"/>
              <p:cNvSpPr/>
              <p:nvPr/>
            </p:nvSpPr>
            <p:spPr>
              <a:xfrm>
                <a:off x="2244435"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1" name="Rectangle 60"/>
              <p:cNvSpPr/>
              <p:nvPr/>
            </p:nvSpPr>
            <p:spPr>
              <a:xfrm>
                <a:off x="2632362"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2" name="Rectangle 61"/>
              <p:cNvSpPr/>
              <p:nvPr/>
            </p:nvSpPr>
            <p:spPr>
              <a:xfrm>
                <a:off x="3020289"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3" name="Rectangle 62"/>
              <p:cNvSpPr/>
              <p:nvPr/>
            </p:nvSpPr>
            <p:spPr>
              <a:xfrm>
                <a:off x="3408216"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4" name="Rectangle 63"/>
              <p:cNvSpPr/>
              <p:nvPr/>
            </p:nvSpPr>
            <p:spPr>
              <a:xfrm>
                <a:off x="3796143"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5" name="Rectangle 64"/>
              <p:cNvSpPr/>
              <p:nvPr/>
            </p:nvSpPr>
            <p:spPr>
              <a:xfrm>
                <a:off x="418407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6" name="Rectangle 65"/>
              <p:cNvSpPr/>
              <p:nvPr/>
            </p:nvSpPr>
            <p:spPr>
              <a:xfrm>
                <a:off x="457199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7" name="Rectangle 66"/>
              <p:cNvSpPr/>
              <p:nvPr/>
            </p:nvSpPr>
            <p:spPr>
              <a:xfrm>
                <a:off x="4959924"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8" name="Rectangle 67"/>
              <p:cNvSpPr/>
              <p:nvPr/>
            </p:nvSpPr>
            <p:spPr>
              <a:xfrm>
                <a:off x="5347851"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9" name="Rectangle 68"/>
              <p:cNvSpPr/>
              <p:nvPr/>
            </p:nvSpPr>
            <p:spPr>
              <a:xfrm>
                <a:off x="5735778"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0" name="Rectangle 69"/>
              <p:cNvSpPr/>
              <p:nvPr/>
            </p:nvSpPr>
            <p:spPr>
              <a:xfrm>
                <a:off x="6123705"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1" name="Rectangle 70"/>
              <p:cNvSpPr/>
              <p:nvPr/>
            </p:nvSpPr>
            <p:spPr>
              <a:xfrm>
                <a:off x="6511632"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2" name="Rectangle 71"/>
              <p:cNvSpPr/>
              <p:nvPr/>
            </p:nvSpPr>
            <p:spPr>
              <a:xfrm>
                <a:off x="6899559"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3" name="Rectangle 72"/>
              <p:cNvSpPr/>
              <p:nvPr/>
            </p:nvSpPr>
            <p:spPr>
              <a:xfrm>
                <a:off x="7287486"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4" name="Rectangle 73"/>
              <p:cNvSpPr/>
              <p:nvPr/>
            </p:nvSpPr>
            <p:spPr>
              <a:xfrm>
                <a:off x="7675413"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5" name="Rectangle 74"/>
              <p:cNvSpPr/>
              <p:nvPr/>
            </p:nvSpPr>
            <p:spPr>
              <a:xfrm>
                <a:off x="806334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6" name="Rectangle 75"/>
              <p:cNvSpPr/>
              <p:nvPr/>
            </p:nvSpPr>
            <p:spPr>
              <a:xfrm>
                <a:off x="845126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7" name="Rectangle 76"/>
              <p:cNvSpPr/>
              <p:nvPr/>
            </p:nvSpPr>
            <p:spPr>
              <a:xfrm>
                <a:off x="883920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grpSp>
        <p:grpSp>
          <p:nvGrpSpPr>
            <p:cNvPr id="7" name="Group 6"/>
            <p:cNvGrpSpPr/>
            <p:nvPr/>
          </p:nvGrpSpPr>
          <p:grpSpPr>
            <a:xfrm>
              <a:off x="304800" y="6172200"/>
              <a:ext cx="8580120" cy="45720"/>
              <a:chOff x="304800" y="6553200"/>
              <a:chExt cx="8580120" cy="45720"/>
            </a:xfrm>
            <a:grpFill/>
          </p:grpSpPr>
          <p:sp>
            <p:nvSpPr>
              <p:cNvPr id="32" name="Rectangle 31"/>
              <p:cNvSpPr/>
              <p:nvPr/>
            </p:nvSpPr>
            <p:spPr>
              <a:xfrm>
                <a:off x="30480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3" name="Rectangle 32"/>
              <p:cNvSpPr/>
              <p:nvPr/>
            </p:nvSpPr>
            <p:spPr>
              <a:xfrm>
                <a:off x="69272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4" name="Rectangle 33"/>
              <p:cNvSpPr/>
              <p:nvPr/>
            </p:nvSpPr>
            <p:spPr>
              <a:xfrm>
                <a:off x="1080654"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5" name="Rectangle 34"/>
              <p:cNvSpPr/>
              <p:nvPr/>
            </p:nvSpPr>
            <p:spPr>
              <a:xfrm>
                <a:off x="1468581"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6" name="Rectangle 35"/>
              <p:cNvSpPr/>
              <p:nvPr/>
            </p:nvSpPr>
            <p:spPr>
              <a:xfrm>
                <a:off x="1856508"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7" name="Rectangle 36"/>
              <p:cNvSpPr/>
              <p:nvPr/>
            </p:nvSpPr>
            <p:spPr>
              <a:xfrm>
                <a:off x="2244435"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8" name="Rectangle 37"/>
              <p:cNvSpPr/>
              <p:nvPr/>
            </p:nvSpPr>
            <p:spPr>
              <a:xfrm>
                <a:off x="2632362"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9" name="Rectangle 38"/>
              <p:cNvSpPr/>
              <p:nvPr/>
            </p:nvSpPr>
            <p:spPr>
              <a:xfrm>
                <a:off x="3020289"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0" name="Rectangle 39"/>
              <p:cNvSpPr/>
              <p:nvPr/>
            </p:nvSpPr>
            <p:spPr>
              <a:xfrm>
                <a:off x="3408216"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1" name="Rectangle 40"/>
              <p:cNvSpPr/>
              <p:nvPr/>
            </p:nvSpPr>
            <p:spPr>
              <a:xfrm>
                <a:off x="3796143"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2" name="Rectangle 41"/>
              <p:cNvSpPr/>
              <p:nvPr/>
            </p:nvSpPr>
            <p:spPr>
              <a:xfrm>
                <a:off x="418407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3" name="Rectangle 42"/>
              <p:cNvSpPr/>
              <p:nvPr/>
            </p:nvSpPr>
            <p:spPr>
              <a:xfrm>
                <a:off x="457199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4" name="Rectangle 43"/>
              <p:cNvSpPr/>
              <p:nvPr/>
            </p:nvSpPr>
            <p:spPr>
              <a:xfrm>
                <a:off x="4959924"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5" name="Rectangle 44"/>
              <p:cNvSpPr/>
              <p:nvPr/>
            </p:nvSpPr>
            <p:spPr>
              <a:xfrm>
                <a:off x="5347851"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6" name="Rectangle 45"/>
              <p:cNvSpPr/>
              <p:nvPr/>
            </p:nvSpPr>
            <p:spPr>
              <a:xfrm>
                <a:off x="5735778"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7" name="Rectangle 46"/>
              <p:cNvSpPr/>
              <p:nvPr/>
            </p:nvSpPr>
            <p:spPr>
              <a:xfrm>
                <a:off x="6123705"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8" name="Rectangle 47"/>
              <p:cNvSpPr/>
              <p:nvPr/>
            </p:nvSpPr>
            <p:spPr>
              <a:xfrm>
                <a:off x="6511632"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9" name="Rectangle 48"/>
              <p:cNvSpPr/>
              <p:nvPr/>
            </p:nvSpPr>
            <p:spPr>
              <a:xfrm>
                <a:off x="6899559"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0" name="Rectangle 49"/>
              <p:cNvSpPr/>
              <p:nvPr/>
            </p:nvSpPr>
            <p:spPr>
              <a:xfrm>
                <a:off x="7287486"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1" name="Rectangle 50"/>
              <p:cNvSpPr/>
              <p:nvPr/>
            </p:nvSpPr>
            <p:spPr>
              <a:xfrm>
                <a:off x="7675413"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2" name="Rectangle 51"/>
              <p:cNvSpPr/>
              <p:nvPr/>
            </p:nvSpPr>
            <p:spPr>
              <a:xfrm>
                <a:off x="806334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3" name="Rectangle 52"/>
              <p:cNvSpPr/>
              <p:nvPr/>
            </p:nvSpPr>
            <p:spPr>
              <a:xfrm>
                <a:off x="845126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4" name="Rectangle 53"/>
              <p:cNvSpPr/>
              <p:nvPr/>
            </p:nvSpPr>
            <p:spPr>
              <a:xfrm>
                <a:off x="883920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grpSp>
        <p:grpSp>
          <p:nvGrpSpPr>
            <p:cNvPr id="8" name="Group 7"/>
            <p:cNvGrpSpPr/>
            <p:nvPr/>
          </p:nvGrpSpPr>
          <p:grpSpPr>
            <a:xfrm>
              <a:off x="304800" y="5715000"/>
              <a:ext cx="8580120" cy="45720"/>
              <a:chOff x="304800" y="6553200"/>
              <a:chExt cx="8580120" cy="45720"/>
            </a:xfrm>
            <a:grpFill/>
          </p:grpSpPr>
          <p:sp>
            <p:nvSpPr>
              <p:cNvPr id="9" name="Rectangle 8"/>
              <p:cNvSpPr/>
              <p:nvPr/>
            </p:nvSpPr>
            <p:spPr>
              <a:xfrm>
                <a:off x="30480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0" name="Rectangle 9"/>
              <p:cNvSpPr/>
              <p:nvPr/>
            </p:nvSpPr>
            <p:spPr>
              <a:xfrm>
                <a:off x="69272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1" name="Rectangle 10"/>
              <p:cNvSpPr/>
              <p:nvPr/>
            </p:nvSpPr>
            <p:spPr>
              <a:xfrm>
                <a:off x="1080654"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2" name="Rectangle 11"/>
              <p:cNvSpPr/>
              <p:nvPr/>
            </p:nvSpPr>
            <p:spPr>
              <a:xfrm>
                <a:off x="1468581"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3" name="Rectangle 12"/>
              <p:cNvSpPr/>
              <p:nvPr/>
            </p:nvSpPr>
            <p:spPr>
              <a:xfrm>
                <a:off x="1856508"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4" name="Rectangle 13"/>
              <p:cNvSpPr/>
              <p:nvPr/>
            </p:nvSpPr>
            <p:spPr>
              <a:xfrm>
                <a:off x="2244435"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5" name="Rectangle 14"/>
              <p:cNvSpPr/>
              <p:nvPr/>
            </p:nvSpPr>
            <p:spPr>
              <a:xfrm>
                <a:off x="2632362"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6" name="Rectangle 15"/>
              <p:cNvSpPr/>
              <p:nvPr/>
            </p:nvSpPr>
            <p:spPr>
              <a:xfrm>
                <a:off x="3020289"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7" name="Rectangle 16"/>
              <p:cNvSpPr/>
              <p:nvPr/>
            </p:nvSpPr>
            <p:spPr>
              <a:xfrm>
                <a:off x="3408216"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8" name="Rectangle 17"/>
              <p:cNvSpPr/>
              <p:nvPr/>
            </p:nvSpPr>
            <p:spPr>
              <a:xfrm>
                <a:off x="3796143"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9" name="Rectangle 18"/>
              <p:cNvSpPr/>
              <p:nvPr/>
            </p:nvSpPr>
            <p:spPr>
              <a:xfrm>
                <a:off x="418407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0" name="Rectangle 19"/>
              <p:cNvSpPr/>
              <p:nvPr/>
            </p:nvSpPr>
            <p:spPr>
              <a:xfrm>
                <a:off x="457199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1" name="Rectangle 20"/>
              <p:cNvSpPr/>
              <p:nvPr/>
            </p:nvSpPr>
            <p:spPr>
              <a:xfrm>
                <a:off x="4959924"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2" name="Rectangle 21"/>
              <p:cNvSpPr/>
              <p:nvPr/>
            </p:nvSpPr>
            <p:spPr>
              <a:xfrm>
                <a:off x="5347851"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3" name="Rectangle 22"/>
              <p:cNvSpPr/>
              <p:nvPr/>
            </p:nvSpPr>
            <p:spPr>
              <a:xfrm>
                <a:off x="5735778"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4" name="Rectangle 23"/>
              <p:cNvSpPr/>
              <p:nvPr/>
            </p:nvSpPr>
            <p:spPr>
              <a:xfrm>
                <a:off x="6123705"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5" name="Rectangle 24"/>
              <p:cNvSpPr/>
              <p:nvPr/>
            </p:nvSpPr>
            <p:spPr>
              <a:xfrm>
                <a:off x="6511632"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6" name="Rectangle 25"/>
              <p:cNvSpPr/>
              <p:nvPr/>
            </p:nvSpPr>
            <p:spPr>
              <a:xfrm>
                <a:off x="6899559"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7" name="Rectangle 26"/>
              <p:cNvSpPr/>
              <p:nvPr/>
            </p:nvSpPr>
            <p:spPr>
              <a:xfrm>
                <a:off x="7287486"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8" name="Rectangle 27"/>
              <p:cNvSpPr/>
              <p:nvPr/>
            </p:nvSpPr>
            <p:spPr>
              <a:xfrm>
                <a:off x="7675413"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9" name="Rectangle 28"/>
              <p:cNvSpPr/>
              <p:nvPr/>
            </p:nvSpPr>
            <p:spPr>
              <a:xfrm>
                <a:off x="806334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0" name="Rectangle 29"/>
              <p:cNvSpPr/>
              <p:nvPr/>
            </p:nvSpPr>
            <p:spPr>
              <a:xfrm>
                <a:off x="845126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1" name="Rectangle 30"/>
              <p:cNvSpPr/>
              <p:nvPr/>
            </p:nvSpPr>
            <p:spPr>
              <a:xfrm>
                <a:off x="883920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grpSp>
      </p:grpSp>
      <p:pic>
        <p:nvPicPr>
          <p:cNvPr id="78" name="Picture 79" descr="UI New Logo Complet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09600"/>
            <a:ext cx="5410200"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Rectangle 2"/>
          <p:cNvSpPr>
            <a:spLocks noGrp="1" noChangeArrowheads="1"/>
          </p:cNvSpPr>
          <p:nvPr>
            <p:ph type="ctrTitle"/>
          </p:nvPr>
        </p:nvSpPr>
        <p:spPr>
          <a:xfrm>
            <a:off x="762000" y="1524000"/>
            <a:ext cx="7620000" cy="2133600"/>
          </a:xfrm>
        </p:spPr>
        <p:txBody>
          <a:bodyPr anchor="b"/>
          <a:lstStyle>
            <a:lvl1pPr algn="ctr">
              <a:lnSpc>
                <a:spcPct val="100000"/>
              </a:lnSpc>
              <a:defRPr sz="4400" b="0">
                <a:solidFill>
                  <a:schemeClr val="tx2"/>
                </a:solidFill>
                <a:latin typeface="Lato Regular"/>
                <a:cs typeface="Lato Regular"/>
              </a:defRPr>
            </a:lvl1pPr>
          </a:lstStyle>
          <a:p>
            <a:r>
              <a:rPr lang="en-US"/>
              <a:t>Click to edit Master title style</a:t>
            </a:r>
            <a:endParaRPr lang="en-US" dirty="0"/>
          </a:p>
        </p:txBody>
      </p:sp>
      <p:sp>
        <p:nvSpPr>
          <p:cNvPr id="83" name="Rectangle 3"/>
          <p:cNvSpPr>
            <a:spLocks noGrp="1" noChangeArrowheads="1"/>
          </p:cNvSpPr>
          <p:nvPr>
            <p:ph type="subTitle" idx="1"/>
          </p:nvPr>
        </p:nvSpPr>
        <p:spPr>
          <a:xfrm>
            <a:off x="762001" y="3886200"/>
            <a:ext cx="7620000" cy="1752600"/>
          </a:xfrm>
        </p:spPr>
        <p:txBody>
          <a:bodyPr/>
          <a:lstStyle>
            <a:lvl1pPr marL="0" indent="0" algn="ctr">
              <a:lnSpc>
                <a:spcPct val="100000"/>
              </a:lnSpc>
              <a:buFontTx/>
              <a:buNone/>
              <a:defRPr>
                <a:solidFill>
                  <a:schemeClr val="tx1"/>
                </a:solidFill>
              </a:defRPr>
            </a:lvl1pPr>
          </a:lstStyle>
          <a:p>
            <a:r>
              <a:rPr lang="en-US"/>
              <a:t>Click to edit Master subtitle style</a:t>
            </a:r>
            <a:endParaRPr lang="en-US" dirty="0"/>
          </a:p>
        </p:txBody>
      </p:sp>
    </p:spTree>
    <p:extLst>
      <p:ext uri="{BB962C8B-B14F-4D97-AF65-F5344CB8AC3E}">
        <p14:creationId xmlns:p14="http://schemas.microsoft.com/office/powerpoint/2010/main" val="1109344342"/>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754051"/>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533400"/>
            <a:ext cx="2055813" cy="51879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5613" y="533400"/>
            <a:ext cx="6018212" cy="51879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2991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with no image blu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0096D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grpSp>
        <p:nvGrpSpPr>
          <p:cNvPr id="5" name="Group 6"/>
          <p:cNvGrpSpPr>
            <a:grpSpLocks/>
          </p:cNvGrpSpPr>
          <p:nvPr/>
        </p:nvGrpSpPr>
        <p:grpSpPr bwMode="auto">
          <a:xfrm>
            <a:off x="304800" y="5715000"/>
            <a:ext cx="8580438" cy="884238"/>
            <a:chOff x="304800" y="5715000"/>
            <a:chExt cx="8580120" cy="883920"/>
          </a:xfrm>
        </p:grpSpPr>
        <p:grpSp>
          <p:nvGrpSpPr>
            <p:cNvPr id="6" name="Group 7"/>
            <p:cNvGrpSpPr>
              <a:grpSpLocks/>
            </p:cNvGrpSpPr>
            <p:nvPr/>
          </p:nvGrpSpPr>
          <p:grpSpPr bwMode="auto">
            <a:xfrm>
              <a:off x="304800" y="6553200"/>
              <a:ext cx="8580120" cy="45720"/>
              <a:chOff x="304800" y="6553200"/>
              <a:chExt cx="8580120" cy="45720"/>
            </a:xfrm>
          </p:grpSpPr>
          <p:sp>
            <p:nvSpPr>
              <p:cNvPr id="55" name="Rectangle 54"/>
              <p:cNvSpPr/>
              <p:nvPr/>
            </p:nvSpPr>
            <p:spPr>
              <a:xfrm>
                <a:off x="304800"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6" name="Rectangle 55"/>
              <p:cNvSpPr/>
              <p:nvPr/>
            </p:nvSpPr>
            <p:spPr>
              <a:xfrm>
                <a:off x="692136"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7" name="Rectangle 56"/>
              <p:cNvSpPr/>
              <p:nvPr/>
            </p:nvSpPr>
            <p:spPr>
              <a:xfrm>
                <a:off x="1081059"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8" name="Rectangle 57"/>
              <p:cNvSpPr/>
              <p:nvPr/>
            </p:nvSpPr>
            <p:spPr>
              <a:xfrm>
                <a:off x="1468395"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9" name="Rectangle 58"/>
              <p:cNvSpPr/>
              <p:nvPr/>
            </p:nvSpPr>
            <p:spPr>
              <a:xfrm>
                <a:off x="1855731"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0" name="Rectangle 59"/>
              <p:cNvSpPr/>
              <p:nvPr/>
            </p:nvSpPr>
            <p:spPr>
              <a:xfrm>
                <a:off x="2244653"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1" name="Rectangle 60"/>
              <p:cNvSpPr/>
              <p:nvPr/>
            </p:nvSpPr>
            <p:spPr>
              <a:xfrm>
                <a:off x="2631989"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2" name="Rectangle 61"/>
              <p:cNvSpPr/>
              <p:nvPr/>
            </p:nvSpPr>
            <p:spPr>
              <a:xfrm>
                <a:off x="3020912" y="6552898"/>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3" name="Rectangle 62"/>
              <p:cNvSpPr/>
              <p:nvPr/>
            </p:nvSpPr>
            <p:spPr>
              <a:xfrm>
                <a:off x="3408248"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4" name="Rectangle 63"/>
              <p:cNvSpPr/>
              <p:nvPr/>
            </p:nvSpPr>
            <p:spPr>
              <a:xfrm>
                <a:off x="3795584"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5" name="Rectangle 64"/>
              <p:cNvSpPr/>
              <p:nvPr/>
            </p:nvSpPr>
            <p:spPr>
              <a:xfrm>
                <a:off x="4184506"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6" name="Rectangle 65"/>
              <p:cNvSpPr/>
              <p:nvPr/>
            </p:nvSpPr>
            <p:spPr>
              <a:xfrm>
                <a:off x="4571842"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7" name="Rectangle 66"/>
              <p:cNvSpPr/>
              <p:nvPr/>
            </p:nvSpPr>
            <p:spPr>
              <a:xfrm>
                <a:off x="4959177"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8" name="Rectangle 67"/>
              <p:cNvSpPr/>
              <p:nvPr/>
            </p:nvSpPr>
            <p:spPr>
              <a:xfrm>
                <a:off x="5348101"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9" name="Rectangle 68"/>
              <p:cNvSpPr/>
              <p:nvPr/>
            </p:nvSpPr>
            <p:spPr>
              <a:xfrm>
                <a:off x="5735437"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0" name="Rectangle 69"/>
              <p:cNvSpPr/>
              <p:nvPr/>
            </p:nvSpPr>
            <p:spPr>
              <a:xfrm>
                <a:off x="6124359" y="6552898"/>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1" name="Rectangle 70"/>
              <p:cNvSpPr/>
              <p:nvPr/>
            </p:nvSpPr>
            <p:spPr>
              <a:xfrm>
                <a:off x="6511695"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2" name="Rectangle 71"/>
              <p:cNvSpPr/>
              <p:nvPr/>
            </p:nvSpPr>
            <p:spPr>
              <a:xfrm>
                <a:off x="6899031"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3" name="Rectangle 72"/>
              <p:cNvSpPr/>
              <p:nvPr/>
            </p:nvSpPr>
            <p:spPr>
              <a:xfrm>
                <a:off x="7287954"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4" name="Rectangle 73"/>
              <p:cNvSpPr/>
              <p:nvPr/>
            </p:nvSpPr>
            <p:spPr>
              <a:xfrm>
                <a:off x="7675290"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5" name="Rectangle 74"/>
              <p:cNvSpPr/>
              <p:nvPr/>
            </p:nvSpPr>
            <p:spPr>
              <a:xfrm>
                <a:off x="8062625"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6" name="Rectangle 75"/>
              <p:cNvSpPr/>
              <p:nvPr/>
            </p:nvSpPr>
            <p:spPr>
              <a:xfrm>
                <a:off x="8451548"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7" name="Rectangle 76"/>
              <p:cNvSpPr/>
              <p:nvPr/>
            </p:nvSpPr>
            <p:spPr>
              <a:xfrm>
                <a:off x="8838884"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grpSp>
        <p:grpSp>
          <p:nvGrpSpPr>
            <p:cNvPr id="7" name="Group 8"/>
            <p:cNvGrpSpPr>
              <a:grpSpLocks/>
            </p:cNvGrpSpPr>
            <p:nvPr/>
          </p:nvGrpSpPr>
          <p:grpSpPr bwMode="auto">
            <a:xfrm>
              <a:off x="304800" y="6172200"/>
              <a:ext cx="8580120" cy="45720"/>
              <a:chOff x="304800" y="6553200"/>
              <a:chExt cx="8580120" cy="45720"/>
            </a:xfrm>
          </p:grpSpPr>
          <p:sp>
            <p:nvSpPr>
              <p:cNvPr id="32" name="Rectangle 31"/>
              <p:cNvSpPr/>
              <p:nvPr/>
            </p:nvSpPr>
            <p:spPr>
              <a:xfrm>
                <a:off x="304800"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3" name="Rectangle 32"/>
              <p:cNvSpPr/>
              <p:nvPr/>
            </p:nvSpPr>
            <p:spPr>
              <a:xfrm>
                <a:off x="692136"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4" name="Rectangle 33"/>
              <p:cNvSpPr/>
              <p:nvPr/>
            </p:nvSpPr>
            <p:spPr>
              <a:xfrm>
                <a:off x="1081059"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5" name="Rectangle 34"/>
              <p:cNvSpPr/>
              <p:nvPr/>
            </p:nvSpPr>
            <p:spPr>
              <a:xfrm>
                <a:off x="1468395"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6" name="Rectangle 35"/>
              <p:cNvSpPr/>
              <p:nvPr/>
            </p:nvSpPr>
            <p:spPr>
              <a:xfrm>
                <a:off x="1855731"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7" name="Rectangle 36"/>
              <p:cNvSpPr/>
              <p:nvPr/>
            </p:nvSpPr>
            <p:spPr>
              <a:xfrm>
                <a:off x="2244653"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8" name="Rectangle 37"/>
              <p:cNvSpPr/>
              <p:nvPr/>
            </p:nvSpPr>
            <p:spPr>
              <a:xfrm>
                <a:off x="2631989"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9" name="Rectangle 38"/>
              <p:cNvSpPr/>
              <p:nvPr/>
            </p:nvSpPr>
            <p:spPr>
              <a:xfrm>
                <a:off x="3020912" y="6553036"/>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0" name="Rectangle 39"/>
              <p:cNvSpPr/>
              <p:nvPr/>
            </p:nvSpPr>
            <p:spPr>
              <a:xfrm>
                <a:off x="3408248"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1" name="Rectangle 40"/>
              <p:cNvSpPr/>
              <p:nvPr/>
            </p:nvSpPr>
            <p:spPr>
              <a:xfrm>
                <a:off x="3795584"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2" name="Rectangle 41"/>
              <p:cNvSpPr/>
              <p:nvPr/>
            </p:nvSpPr>
            <p:spPr>
              <a:xfrm>
                <a:off x="4184506"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3" name="Rectangle 42"/>
              <p:cNvSpPr/>
              <p:nvPr/>
            </p:nvSpPr>
            <p:spPr>
              <a:xfrm>
                <a:off x="4571842"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4" name="Rectangle 43"/>
              <p:cNvSpPr/>
              <p:nvPr/>
            </p:nvSpPr>
            <p:spPr>
              <a:xfrm>
                <a:off x="4959177"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5" name="Rectangle 44"/>
              <p:cNvSpPr/>
              <p:nvPr/>
            </p:nvSpPr>
            <p:spPr>
              <a:xfrm>
                <a:off x="5348101"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6" name="Rectangle 45"/>
              <p:cNvSpPr/>
              <p:nvPr/>
            </p:nvSpPr>
            <p:spPr>
              <a:xfrm>
                <a:off x="5735437"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7" name="Rectangle 46"/>
              <p:cNvSpPr/>
              <p:nvPr/>
            </p:nvSpPr>
            <p:spPr>
              <a:xfrm>
                <a:off x="6124359" y="6553036"/>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8" name="Rectangle 47"/>
              <p:cNvSpPr/>
              <p:nvPr/>
            </p:nvSpPr>
            <p:spPr>
              <a:xfrm>
                <a:off x="6511695"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9" name="Rectangle 48"/>
              <p:cNvSpPr/>
              <p:nvPr/>
            </p:nvSpPr>
            <p:spPr>
              <a:xfrm>
                <a:off x="6899031"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0" name="Rectangle 49"/>
              <p:cNvSpPr/>
              <p:nvPr/>
            </p:nvSpPr>
            <p:spPr>
              <a:xfrm>
                <a:off x="7287954"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1" name="Rectangle 50"/>
              <p:cNvSpPr/>
              <p:nvPr/>
            </p:nvSpPr>
            <p:spPr>
              <a:xfrm>
                <a:off x="7675290"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2" name="Rectangle 51"/>
              <p:cNvSpPr/>
              <p:nvPr/>
            </p:nvSpPr>
            <p:spPr>
              <a:xfrm>
                <a:off x="8062625"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3" name="Rectangle 52"/>
              <p:cNvSpPr/>
              <p:nvPr/>
            </p:nvSpPr>
            <p:spPr>
              <a:xfrm>
                <a:off x="8451548"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4" name="Rectangle 53"/>
              <p:cNvSpPr/>
              <p:nvPr/>
            </p:nvSpPr>
            <p:spPr>
              <a:xfrm>
                <a:off x="8838884"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grpSp>
        <p:grpSp>
          <p:nvGrpSpPr>
            <p:cNvPr id="8" name="Group 9"/>
            <p:cNvGrpSpPr>
              <a:grpSpLocks/>
            </p:cNvGrpSpPr>
            <p:nvPr/>
          </p:nvGrpSpPr>
          <p:grpSpPr bwMode="auto">
            <a:xfrm>
              <a:off x="304800" y="5715000"/>
              <a:ext cx="8580120" cy="45720"/>
              <a:chOff x="304800" y="6553200"/>
              <a:chExt cx="8580120" cy="45720"/>
            </a:xfrm>
          </p:grpSpPr>
          <p:sp>
            <p:nvSpPr>
              <p:cNvPr id="9" name="Rectangle 8"/>
              <p:cNvSpPr/>
              <p:nvPr/>
            </p:nvSpPr>
            <p:spPr>
              <a:xfrm>
                <a:off x="304800"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0" name="Rectangle 9"/>
              <p:cNvSpPr/>
              <p:nvPr/>
            </p:nvSpPr>
            <p:spPr>
              <a:xfrm>
                <a:off x="692136"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1" name="Rectangle 10"/>
              <p:cNvSpPr/>
              <p:nvPr/>
            </p:nvSpPr>
            <p:spPr>
              <a:xfrm>
                <a:off x="1081059"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2" name="Rectangle 11"/>
              <p:cNvSpPr/>
              <p:nvPr/>
            </p:nvSpPr>
            <p:spPr>
              <a:xfrm>
                <a:off x="1468395"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3" name="Rectangle 12"/>
              <p:cNvSpPr/>
              <p:nvPr/>
            </p:nvSpPr>
            <p:spPr>
              <a:xfrm>
                <a:off x="1855731"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4" name="Rectangle 13"/>
              <p:cNvSpPr/>
              <p:nvPr/>
            </p:nvSpPr>
            <p:spPr>
              <a:xfrm>
                <a:off x="2244653"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5" name="Rectangle 14"/>
              <p:cNvSpPr/>
              <p:nvPr/>
            </p:nvSpPr>
            <p:spPr>
              <a:xfrm>
                <a:off x="2631989"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6" name="Rectangle 15"/>
              <p:cNvSpPr/>
              <p:nvPr/>
            </p:nvSpPr>
            <p:spPr>
              <a:xfrm>
                <a:off x="3020912" y="6553200"/>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7" name="Rectangle 16"/>
              <p:cNvSpPr/>
              <p:nvPr/>
            </p:nvSpPr>
            <p:spPr>
              <a:xfrm>
                <a:off x="3408248"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8" name="Rectangle 17"/>
              <p:cNvSpPr/>
              <p:nvPr/>
            </p:nvSpPr>
            <p:spPr>
              <a:xfrm>
                <a:off x="3795584"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9" name="Rectangle 18"/>
              <p:cNvSpPr/>
              <p:nvPr/>
            </p:nvSpPr>
            <p:spPr>
              <a:xfrm>
                <a:off x="4184506"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0" name="Rectangle 19"/>
              <p:cNvSpPr/>
              <p:nvPr/>
            </p:nvSpPr>
            <p:spPr>
              <a:xfrm>
                <a:off x="4571842"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1" name="Rectangle 20"/>
              <p:cNvSpPr/>
              <p:nvPr/>
            </p:nvSpPr>
            <p:spPr>
              <a:xfrm>
                <a:off x="4959177"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2" name="Rectangle 21"/>
              <p:cNvSpPr/>
              <p:nvPr/>
            </p:nvSpPr>
            <p:spPr>
              <a:xfrm>
                <a:off x="5348101"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3" name="Rectangle 22"/>
              <p:cNvSpPr/>
              <p:nvPr/>
            </p:nvSpPr>
            <p:spPr>
              <a:xfrm>
                <a:off x="5735437"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4" name="Rectangle 23"/>
              <p:cNvSpPr/>
              <p:nvPr/>
            </p:nvSpPr>
            <p:spPr>
              <a:xfrm>
                <a:off x="6124359" y="6553200"/>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5" name="Rectangle 24"/>
              <p:cNvSpPr/>
              <p:nvPr/>
            </p:nvSpPr>
            <p:spPr>
              <a:xfrm>
                <a:off x="6511695"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6" name="Rectangle 25"/>
              <p:cNvSpPr/>
              <p:nvPr/>
            </p:nvSpPr>
            <p:spPr>
              <a:xfrm>
                <a:off x="6899031"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7" name="Rectangle 26"/>
              <p:cNvSpPr/>
              <p:nvPr/>
            </p:nvSpPr>
            <p:spPr>
              <a:xfrm>
                <a:off x="7287954"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8" name="Rectangle 27"/>
              <p:cNvSpPr/>
              <p:nvPr/>
            </p:nvSpPr>
            <p:spPr>
              <a:xfrm>
                <a:off x="7675290"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9" name="Rectangle 28"/>
              <p:cNvSpPr/>
              <p:nvPr/>
            </p:nvSpPr>
            <p:spPr>
              <a:xfrm>
                <a:off x="8062625"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0" name="Rectangle 29"/>
              <p:cNvSpPr/>
              <p:nvPr/>
            </p:nvSpPr>
            <p:spPr>
              <a:xfrm>
                <a:off x="8451548"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1" name="Rectangle 30"/>
              <p:cNvSpPr/>
              <p:nvPr/>
            </p:nvSpPr>
            <p:spPr>
              <a:xfrm>
                <a:off x="8838884"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grpSp>
      </p:grpSp>
      <p:pic>
        <p:nvPicPr>
          <p:cNvPr id="78" name="Picture 79" descr="UI New Logo Complet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09600"/>
            <a:ext cx="5410200"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Rectangle 2"/>
          <p:cNvSpPr>
            <a:spLocks noGrp="1" noChangeArrowheads="1"/>
          </p:cNvSpPr>
          <p:nvPr>
            <p:ph type="ctrTitle"/>
          </p:nvPr>
        </p:nvSpPr>
        <p:spPr>
          <a:xfrm>
            <a:off x="762000" y="1524000"/>
            <a:ext cx="7620000" cy="2133600"/>
          </a:xfrm>
        </p:spPr>
        <p:txBody>
          <a:bodyPr anchor="b"/>
          <a:lstStyle>
            <a:lvl1pPr algn="ctr">
              <a:lnSpc>
                <a:spcPct val="100000"/>
              </a:lnSpc>
              <a:defRPr sz="4400" b="0">
                <a:solidFill>
                  <a:schemeClr val="bg1"/>
                </a:solidFill>
                <a:latin typeface="Lato Regular"/>
                <a:cs typeface="Lato Regular"/>
              </a:defRPr>
            </a:lvl1pPr>
          </a:lstStyle>
          <a:p>
            <a:r>
              <a:rPr lang="en-US"/>
              <a:t>Click to edit Master title style</a:t>
            </a:r>
            <a:endParaRPr lang="en-US" dirty="0"/>
          </a:p>
        </p:txBody>
      </p:sp>
      <p:sp>
        <p:nvSpPr>
          <p:cNvPr id="29699" name="Rectangle 3"/>
          <p:cNvSpPr>
            <a:spLocks noGrp="1" noChangeArrowheads="1"/>
          </p:cNvSpPr>
          <p:nvPr>
            <p:ph type="subTitle" idx="1"/>
          </p:nvPr>
        </p:nvSpPr>
        <p:spPr>
          <a:xfrm>
            <a:off x="762001" y="3886200"/>
            <a:ext cx="7620000" cy="1752600"/>
          </a:xfrm>
        </p:spPr>
        <p:txBody>
          <a:bodyPr/>
          <a:lstStyle>
            <a:lvl1pPr marL="0" indent="0" algn="ctr">
              <a:lnSpc>
                <a:spcPct val="100000"/>
              </a:lnSpc>
              <a:buFontTx/>
              <a:buNone/>
              <a:defRPr>
                <a:solidFill>
                  <a:srgbClr val="FFFFFF"/>
                </a:solidFill>
              </a:defRPr>
            </a:lvl1pPr>
          </a:lstStyle>
          <a:p>
            <a:r>
              <a:rPr lang="en-US"/>
              <a:t>Click to edit Master subtitle style</a:t>
            </a:r>
            <a:endParaRPr lang="en-US" dirty="0"/>
          </a:p>
        </p:txBody>
      </p:sp>
    </p:spTree>
    <p:extLst>
      <p:ext uri="{BB962C8B-B14F-4D97-AF65-F5344CB8AC3E}">
        <p14:creationId xmlns:p14="http://schemas.microsoft.com/office/powerpoint/2010/main" val="29733274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no image black">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grpSp>
        <p:nvGrpSpPr>
          <p:cNvPr id="5" name="Group 6"/>
          <p:cNvGrpSpPr>
            <a:grpSpLocks/>
          </p:cNvGrpSpPr>
          <p:nvPr/>
        </p:nvGrpSpPr>
        <p:grpSpPr bwMode="auto">
          <a:xfrm>
            <a:off x="304800" y="5715000"/>
            <a:ext cx="8580438" cy="884238"/>
            <a:chOff x="304800" y="5715000"/>
            <a:chExt cx="8580120" cy="883920"/>
          </a:xfrm>
        </p:grpSpPr>
        <p:grpSp>
          <p:nvGrpSpPr>
            <p:cNvPr id="6" name="Group 7"/>
            <p:cNvGrpSpPr>
              <a:grpSpLocks/>
            </p:cNvGrpSpPr>
            <p:nvPr/>
          </p:nvGrpSpPr>
          <p:grpSpPr bwMode="auto">
            <a:xfrm>
              <a:off x="304800" y="6553200"/>
              <a:ext cx="8580120" cy="45720"/>
              <a:chOff x="304800" y="6553200"/>
              <a:chExt cx="8580120" cy="45720"/>
            </a:xfrm>
          </p:grpSpPr>
          <p:sp>
            <p:nvSpPr>
              <p:cNvPr id="55" name="Rectangle 54"/>
              <p:cNvSpPr/>
              <p:nvPr/>
            </p:nvSpPr>
            <p:spPr>
              <a:xfrm>
                <a:off x="304800"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6" name="Rectangle 55"/>
              <p:cNvSpPr/>
              <p:nvPr/>
            </p:nvSpPr>
            <p:spPr>
              <a:xfrm>
                <a:off x="692136"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7" name="Rectangle 56"/>
              <p:cNvSpPr/>
              <p:nvPr/>
            </p:nvSpPr>
            <p:spPr>
              <a:xfrm>
                <a:off x="1081059"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8" name="Rectangle 57"/>
              <p:cNvSpPr/>
              <p:nvPr/>
            </p:nvSpPr>
            <p:spPr>
              <a:xfrm>
                <a:off x="1468395"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9" name="Rectangle 58"/>
              <p:cNvSpPr/>
              <p:nvPr/>
            </p:nvSpPr>
            <p:spPr>
              <a:xfrm>
                <a:off x="1855731"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0" name="Rectangle 59"/>
              <p:cNvSpPr/>
              <p:nvPr/>
            </p:nvSpPr>
            <p:spPr>
              <a:xfrm>
                <a:off x="2244653"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1" name="Rectangle 60"/>
              <p:cNvSpPr/>
              <p:nvPr/>
            </p:nvSpPr>
            <p:spPr>
              <a:xfrm>
                <a:off x="2631989"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2" name="Rectangle 61"/>
              <p:cNvSpPr/>
              <p:nvPr/>
            </p:nvSpPr>
            <p:spPr>
              <a:xfrm>
                <a:off x="3020912" y="6552898"/>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3" name="Rectangle 62"/>
              <p:cNvSpPr/>
              <p:nvPr/>
            </p:nvSpPr>
            <p:spPr>
              <a:xfrm>
                <a:off x="3408248"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4" name="Rectangle 63"/>
              <p:cNvSpPr/>
              <p:nvPr/>
            </p:nvSpPr>
            <p:spPr>
              <a:xfrm>
                <a:off x="3795584"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5" name="Rectangle 64"/>
              <p:cNvSpPr/>
              <p:nvPr/>
            </p:nvSpPr>
            <p:spPr>
              <a:xfrm>
                <a:off x="4184506"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6" name="Rectangle 65"/>
              <p:cNvSpPr/>
              <p:nvPr/>
            </p:nvSpPr>
            <p:spPr>
              <a:xfrm>
                <a:off x="4571842"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7" name="Rectangle 66"/>
              <p:cNvSpPr/>
              <p:nvPr/>
            </p:nvSpPr>
            <p:spPr>
              <a:xfrm>
                <a:off x="4959177"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8" name="Rectangle 67"/>
              <p:cNvSpPr/>
              <p:nvPr/>
            </p:nvSpPr>
            <p:spPr>
              <a:xfrm>
                <a:off x="5348101"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9" name="Rectangle 68"/>
              <p:cNvSpPr/>
              <p:nvPr/>
            </p:nvSpPr>
            <p:spPr>
              <a:xfrm>
                <a:off x="5735437"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0" name="Rectangle 69"/>
              <p:cNvSpPr/>
              <p:nvPr/>
            </p:nvSpPr>
            <p:spPr>
              <a:xfrm>
                <a:off x="6124359" y="6552898"/>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1" name="Rectangle 70"/>
              <p:cNvSpPr/>
              <p:nvPr/>
            </p:nvSpPr>
            <p:spPr>
              <a:xfrm>
                <a:off x="6511695"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2" name="Rectangle 71"/>
              <p:cNvSpPr/>
              <p:nvPr/>
            </p:nvSpPr>
            <p:spPr>
              <a:xfrm>
                <a:off x="6899031"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3" name="Rectangle 72"/>
              <p:cNvSpPr/>
              <p:nvPr/>
            </p:nvSpPr>
            <p:spPr>
              <a:xfrm>
                <a:off x="7287954"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4" name="Rectangle 73"/>
              <p:cNvSpPr/>
              <p:nvPr/>
            </p:nvSpPr>
            <p:spPr>
              <a:xfrm>
                <a:off x="7675290"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5" name="Rectangle 74"/>
              <p:cNvSpPr/>
              <p:nvPr/>
            </p:nvSpPr>
            <p:spPr>
              <a:xfrm>
                <a:off x="8062625"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6" name="Rectangle 75"/>
              <p:cNvSpPr/>
              <p:nvPr/>
            </p:nvSpPr>
            <p:spPr>
              <a:xfrm>
                <a:off x="8451548"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7" name="Rectangle 76"/>
              <p:cNvSpPr/>
              <p:nvPr/>
            </p:nvSpPr>
            <p:spPr>
              <a:xfrm>
                <a:off x="8838884"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grpSp>
        <p:grpSp>
          <p:nvGrpSpPr>
            <p:cNvPr id="7" name="Group 8"/>
            <p:cNvGrpSpPr>
              <a:grpSpLocks/>
            </p:cNvGrpSpPr>
            <p:nvPr/>
          </p:nvGrpSpPr>
          <p:grpSpPr bwMode="auto">
            <a:xfrm>
              <a:off x="304800" y="6172200"/>
              <a:ext cx="8580120" cy="45720"/>
              <a:chOff x="304800" y="6553200"/>
              <a:chExt cx="8580120" cy="45720"/>
            </a:xfrm>
          </p:grpSpPr>
          <p:sp>
            <p:nvSpPr>
              <p:cNvPr id="32" name="Rectangle 31"/>
              <p:cNvSpPr/>
              <p:nvPr/>
            </p:nvSpPr>
            <p:spPr>
              <a:xfrm>
                <a:off x="304800"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3" name="Rectangle 32"/>
              <p:cNvSpPr/>
              <p:nvPr/>
            </p:nvSpPr>
            <p:spPr>
              <a:xfrm>
                <a:off x="692136"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4" name="Rectangle 33"/>
              <p:cNvSpPr/>
              <p:nvPr/>
            </p:nvSpPr>
            <p:spPr>
              <a:xfrm>
                <a:off x="1081059"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5" name="Rectangle 34"/>
              <p:cNvSpPr/>
              <p:nvPr/>
            </p:nvSpPr>
            <p:spPr>
              <a:xfrm>
                <a:off x="1468395"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6" name="Rectangle 35"/>
              <p:cNvSpPr/>
              <p:nvPr/>
            </p:nvSpPr>
            <p:spPr>
              <a:xfrm>
                <a:off x="1855731"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7" name="Rectangle 36"/>
              <p:cNvSpPr/>
              <p:nvPr/>
            </p:nvSpPr>
            <p:spPr>
              <a:xfrm>
                <a:off x="2244653"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8" name="Rectangle 37"/>
              <p:cNvSpPr/>
              <p:nvPr/>
            </p:nvSpPr>
            <p:spPr>
              <a:xfrm>
                <a:off x="2631989"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9" name="Rectangle 38"/>
              <p:cNvSpPr/>
              <p:nvPr/>
            </p:nvSpPr>
            <p:spPr>
              <a:xfrm>
                <a:off x="3020912" y="6553036"/>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0" name="Rectangle 39"/>
              <p:cNvSpPr/>
              <p:nvPr/>
            </p:nvSpPr>
            <p:spPr>
              <a:xfrm>
                <a:off x="3408248"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1" name="Rectangle 40"/>
              <p:cNvSpPr/>
              <p:nvPr/>
            </p:nvSpPr>
            <p:spPr>
              <a:xfrm>
                <a:off x="3795584"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2" name="Rectangle 41"/>
              <p:cNvSpPr/>
              <p:nvPr/>
            </p:nvSpPr>
            <p:spPr>
              <a:xfrm>
                <a:off x="4184506"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3" name="Rectangle 42"/>
              <p:cNvSpPr/>
              <p:nvPr/>
            </p:nvSpPr>
            <p:spPr>
              <a:xfrm>
                <a:off x="4571842"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4" name="Rectangle 43"/>
              <p:cNvSpPr/>
              <p:nvPr/>
            </p:nvSpPr>
            <p:spPr>
              <a:xfrm>
                <a:off x="4959177"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5" name="Rectangle 44"/>
              <p:cNvSpPr/>
              <p:nvPr/>
            </p:nvSpPr>
            <p:spPr>
              <a:xfrm>
                <a:off x="5348101"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6" name="Rectangle 45"/>
              <p:cNvSpPr/>
              <p:nvPr/>
            </p:nvSpPr>
            <p:spPr>
              <a:xfrm>
                <a:off x="5735437"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7" name="Rectangle 46"/>
              <p:cNvSpPr/>
              <p:nvPr/>
            </p:nvSpPr>
            <p:spPr>
              <a:xfrm>
                <a:off x="6124359" y="6553036"/>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8" name="Rectangle 47"/>
              <p:cNvSpPr/>
              <p:nvPr/>
            </p:nvSpPr>
            <p:spPr>
              <a:xfrm>
                <a:off x="6511695"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9" name="Rectangle 48"/>
              <p:cNvSpPr/>
              <p:nvPr/>
            </p:nvSpPr>
            <p:spPr>
              <a:xfrm>
                <a:off x="6899031"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0" name="Rectangle 49"/>
              <p:cNvSpPr/>
              <p:nvPr/>
            </p:nvSpPr>
            <p:spPr>
              <a:xfrm>
                <a:off x="7287954"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1" name="Rectangle 50"/>
              <p:cNvSpPr/>
              <p:nvPr/>
            </p:nvSpPr>
            <p:spPr>
              <a:xfrm>
                <a:off x="7675290"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2" name="Rectangle 51"/>
              <p:cNvSpPr/>
              <p:nvPr/>
            </p:nvSpPr>
            <p:spPr>
              <a:xfrm>
                <a:off x="8062625"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3" name="Rectangle 52"/>
              <p:cNvSpPr/>
              <p:nvPr/>
            </p:nvSpPr>
            <p:spPr>
              <a:xfrm>
                <a:off x="8451548"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4" name="Rectangle 53"/>
              <p:cNvSpPr/>
              <p:nvPr/>
            </p:nvSpPr>
            <p:spPr>
              <a:xfrm>
                <a:off x="8838884"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grpSp>
        <p:grpSp>
          <p:nvGrpSpPr>
            <p:cNvPr id="8" name="Group 9"/>
            <p:cNvGrpSpPr>
              <a:grpSpLocks/>
            </p:cNvGrpSpPr>
            <p:nvPr/>
          </p:nvGrpSpPr>
          <p:grpSpPr bwMode="auto">
            <a:xfrm>
              <a:off x="304800" y="5715000"/>
              <a:ext cx="8580120" cy="45720"/>
              <a:chOff x="304800" y="6553200"/>
              <a:chExt cx="8580120" cy="45720"/>
            </a:xfrm>
          </p:grpSpPr>
          <p:sp>
            <p:nvSpPr>
              <p:cNvPr id="9" name="Rectangle 8"/>
              <p:cNvSpPr/>
              <p:nvPr/>
            </p:nvSpPr>
            <p:spPr>
              <a:xfrm>
                <a:off x="304800"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0" name="Rectangle 9"/>
              <p:cNvSpPr/>
              <p:nvPr/>
            </p:nvSpPr>
            <p:spPr>
              <a:xfrm>
                <a:off x="692136"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1" name="Rectangle 10"/>
              <p:cNvSpPr/>
              <p:nvPr/>
            </p:nvSpPr>
            <p:spPr>
              <a:xfrm>
                <a:off x="1081059"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2" name="Rectangle 11"/>
              <p:cNvSpPr/>
              <p:nvPr/>
            </p:nvSpPr>
            <p:spPr>
              <a:xfrm>
                <a:off x="1468395"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3" name="Rectangle 12"/>
              <p:cNvSpPr/>
              <p:nvPr/>
            </p:nvSpPr>
            <p:spPr>
              <a:xfrm>
                <a:off x="1855731"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4" name="Rectangle 13"/>
              <p:cNvSpPr/>
              <p:nvPr/>
            </p:nvSpPr>
            <p:spPr>
              <a:xfrm>
                <a:off x="2244653"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5" name="Rectangle 14"/>
              <p:cNvSpPr/>
              <p:nvPr/>
            </p:nvSpPr>
            <p:spPr>
              <a:xfrm>
                <a:off x="2631989"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6" name="Rectangle 15"/>
              <p:cNvSpPr/>
              <p:nvPr/>
            </p:nvSpPr>
            <p:spPr>
              <a:xfrm>
                <a:off x="3020912" y="6553200"/>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7" name="Rectangle 16"/>
              <p:cNvSpPr/>
              <p:nvPr/>
            </p:nvSpPr>
            <p:spPr>
              <a:xfrm>
                <a:off x="3408248"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8" name="Rectangle 17"/>
              <p:cNvSpPr/>
              <p:nvPr/>
            </p:nvSpPr>
            <p:spPr>
              <a:xfrm>
                <a:off x="3795584"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9" name="Rectangle 18"/>
              <p:cNvSpPr/>
              <p:nvPr/>
            </p:nvSpPr>
            <p:spPr>
              <a:xfrm>
                <a:off x="4184506"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0" name="Rectangle 19"/>
              <p:cNvSpPr/>
              <p:nvPr/>
            </p:nvSpPr>
            <p:spPr>
              <a:xfrm>
                <a:off x="4571842"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1" name="Rectangle 20"/>
              <p:cNvSpPr/>
              <p:nvPr/>
            </p:nvSpPr>
            <p:spPr>
              <a:xfrm>
                <a:off x="4959177"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2" name="Rectangle 21"/>
              <p:cNvSpPr/>
              <p:nvPr/>
            </p:nvSpPr>
            <p:spPr>
              <a:xfrm>
                <a:off x="5348101"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3" name="Rectangle 22"/>
              <p:cNvSpPr/>
              <p:nvPr/>
            </p:nvSpPr>
            <p:spPr>
              <a:xfrm>
                <a:off x="5735437"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4" name="Rectangle 23"/>
              <p:cNvSpPr/>
              <p:nvPr/>
            </p:nvSpPr>
            <p:spPr>
              <a:xfrm>
                <a:off x="6124359" y="6553200"/>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5" name="Rectangle 24"/>
              <p:cNvSpPr/>
              <p:nvPr/>
            </p:nvSpPr>
            <p:spPr>
              <a:xfrm>
                <a:off x="6511695"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6" name="Rectangle 25"/>
              <p:cNvSpPr/>
              <p:nvPr/>
            </p:nvSpPr>
            <p:spPr>
              <a:xfrm>
                <a:off x="6899031"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7" name="Rectangle 26"/>
              <p:cNvSpPr/>
              <p:nvPr/>
            </p:nvSpPr>
            <p:spPr>
              <a:xfrm>
                <a:off x="7287954"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8" name="Rectangle 27"/>
              <p:cNvSpPr/>
              <p:nvPr/>
            </p:nvSpPr>
            <p:spPr>
              <a:xfrm>
                <a:off x="7675290"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9" name="Rectangle 28"/>
              <p:cNvSpPr/>
              <p:nvPr/>
            </p:nvSpPr>
            <p:spPr>
              <a:xfrm>
                <a:off x="8062625"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0" name="Rectangle 29"/>
              <p:cNvSpPr/>
              <p:nvPr/>
            </p:nvSpPr>
            <p:spPr>
              <a:xfrm>
                <a:off x="8451548"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1" name="Rectangle 30"/>
              <p:cNvSpPr/>
              <p:nvPr/>
            </p:nvSpPr>
            <p:spPr>
              <a:xfrm>
                <a:off x="8838884"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grpSp>
      </p:grpSp>
      <p:pic>
        <p:nvPicPr>
          <p:cNvPr id="80" name="Picture 79" descr="UI New Logo Complet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09600"/>
            <a:ext cx="5410200"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Rectangle 2"/>
          <p:cNvSpPr>
            <a:spLocks noGrp="1" noChangeArrowheads="1"/>
          </p:cNvSpPr>
          <p:nvPr>
            <p:ph type="ctrTitle"/>
          </p:nvPr>
        </p:nvSpPr>
        <p:spPr>
          <a:xfrm>
            <a:off x="762000" y="1524000"/>
            <a:ext cx="7620000" cy="2133600"/>
          </a:xfrm>
        </p:spPr>
        <p:txBody>
          <a:bodyPr anchor="b"/>
          <a:lstStyle>
            <a:lvl1pPr algn="ctr">
              <a:lnSpc>
                <a:spcPct val="100000"/>
              </a:lnSpc>
              <a:defRPr sz="4400" b="0">
                <a:solidFill>
                  <a:schemeClr val="bg1"/>
                </a:solidFill>
                <a:latin typeface="Lato Regular"/>
                <a:cs typeface="Lato Regular"/>
              </a:defRPr>
            </a:lvl1pPr>
          </a:lstStyle>
          <a:p>
            <a:r>
              <a:rPr lang="en-US"/>
              <a:t>Click to edit Master title style</a:t>
            </a:r>
            <a:endParaRPr lang="en-US" dirty="0"/>
          </a:p>
        </p:txBody>
      </p:sp>
      <p:sp>
        <p:nvSpPr>
          <p:cNvPr id="79" name="Rectangle 3"/>
          <p:cNvSpPr>
            <a:spLocks noGrp="1" noChangeArrowheads="1"/>
          </p:cNvSpPr>
          <p:nvPr>
            <p:ph type="subTitle" idx="1"/>
          </p:nvPr>
        </p:nvSpPr>
        <p:spPr>
          <a:xfrm>
            <a:off x="762001" y="3886200"/>
            <a:ext cx="7620000" cy="1752600"/>
          </a:xfrm>
        </p:spPr>
        <p:txBody>
          <a:bodyPr/>
          <a:lstStyle>
            <a:lvl1pPr marL="0" indent="0" algn="ctr">
              <a:lnSpc>
                <a:spcPct val="100000"/>
              </a:lnSpc>
              <a:buFontTx/>
              <a:buNone/>
              <a:defRPr>
                <a:solidFill>
                  <a:srgbClr val="FFFFFF"/>
                </a:solidFill>
              </a:defRPr>
            </a:lvl1pPr>
          </a:lstStyle>
          <a:p>
            <a:r>
              <a:rPr lang="en-US"/>
              <a:t>Click to edit Master subtitle style</a:t>
            </a:r>
            <a:endParaRPr lang="en-US" dirty="0"/>
          </a:p>
        </p:txBody>
      </p:sp>
    </p:spTree>
    <p:extLst>
      <p:ext uri="{BB962C8B-B14F-4D97-AF65-F5344CB8AC3E}">
        <p14:creationId xmlns:p14="http://schemas.microsoft.com/office/powerpoint/2010/main" val="7691461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no image grey">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grpSp>
        <p:nvGrpSpPr>
          <p:cNvPr id="5" name="Group 6"/>
          <p:cNvGrpSpPr>
            <a:grpSpLocks/>
          </p:cNvGrpSpPr>
          <p:nvPr/>
        </p:nvGrpSpPr>
        <p:grpSpPr bwMode="auto">
          <a:xfrm>
            <a:off x="304800" y="5715000"/>
            <a:ext cx="8580438" cy="884238"/>
            <a:chOff x="304800" y="5715000"/>
            <a:chExt cx="8580120" cy="883920"/>
          </a:xfrm>
        </p:grpSpPr>
        <p:grpSp>
          <p:nvGrpSpPr>
            <p:cNvPr id="6" name="Group 7"/>
            <p:cNvGrpSpPr>
              <a:grpSpLocks/>
            </p:cNvGrpSpPr>
            <p:nvPr/>
          </p:nvGrpSpPr>
          <p:grpSpPr bwMode="auto">
            <a:xfrm>
              <a:off x="304800" y="6553200"/>
              <a:ext cx="8580120" cy="45720"/>
              <a:chOff x="304800" y="6553200"/>
              <a:chExt cx="8580120" cy="45720"/>
            </a:xfrm>
          </p:grpSpPr>
          <p:sp>
            <p:nvSpPr>
              <p:cNvPr id="55" name="Rectangle 54"/>
              <p:cNvSpPr/>
              <p:nvPr/>
            </p:nvSpPr>
            <p:spPr>
              <a:xfrm>
                <a:off x="304800"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6" name="Rectangle 55"/>
              <p:cNvSpPr/>
              <p:nvPr/>
            </p:nvSpPr>
            <p:spPr>
              <a:xfrm>
                <a:off x="692136"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7" name="Rectangle 56"/>
              <p:cNvSpPr/>
              <p:nvPr/>
            </p:nvSpPr>
            <p:spPr>
              <a:xfrm>
                <a:off x="1081059"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8" name="Rectangle 57"/>
              <p:cNvSpPr/>
              <p:nvPr/>
            </p:nvSpPr>
            <p:spPr>
              <a:xfrm>
                <a:off x="1468395"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9" name="Rectangle 58"/>
              <p:cNvSpPr/>
              <p:nvPr/>
            </p:nvSpPr>
            <p:spPr>
              <a:xfrm>
                <a:off x="1855731"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0" name="Rectangle 59"/>
              <p:cNvSpPr/>
              <p:nvPr/>
            </p:nvSpPr>
            <p:spPr>
              <a:xfrm>
                <a:off x="2244653"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1" name="Rectangle 60"/>
              <p:cNvSpPr/>
              <p:nvPr/>
            </p:nvSpPr>
            <p:spPr>
              <a:xfrm>
                <a:off x="2631989"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2" name="Rectangle 61"/>
              <p:cNvSpPr/>
              <p:nvPr/>
            </p:nvSpPr>
            <p:spPr>
              <a:xfrm>
                <a:off x="3020912" y="6552898"/>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3" name="Rectangle 62"/>
              <p:cNvSpPr/>
              <p:nvPr/>
            </p:nvSpPr>
            <p:spPr>
              <a:xfrm>
                <a:off x="3408248"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4" name="Rectangle 63"/>
              <p:cNvSpPr/>
              <p:nvPr/>
            </p:nvSpPr>
            <p:spPr>
              <a:xfrm>
                <a:off x="3795584"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5" name="Rectangle 64"/>
              <p:cNvSpPr/>
              <p:nvPr/>
            </p:nvSpPr>
            <p:spPr>
              <a:xfrm>
                <a:off x="4184506"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6" name="Rectangle 65"/>
              <p:cNvSpPr/>
              <p:nvPr/>
            </p:nvSpPr>
            <p:spPr>
              <a:xfrm>
                <a:off x="4571842"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7" name="Rectangle 66"/>
              <p:cNvSpPr/>
              <p:nvPr/>
            </p:nvSpPr>
            <p:spPr>
              <a:xfrm>
                <a:off x="4959177"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8" name="Rectangle 67"/>
              <p:cNvSpPr/>
              <p:nvPr/>
            </p:nvSpPr>
            <p:spPr>
              <a:xfrm>
                <a:off x="5348101"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9" name="Rectangle 68"/>
              <p:cNvSpPr/>
              <p:nvPr/>
            </p:nvSpPr>
            <p:spPr>
              <a:xfrm>
                <a:off x="5735437"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0" name="Rectangle 69"/>
              <p:cNvSpPr/>
              <p:nvPr/>
            </p:nvSpPr>
            <p:spPr>
              <a:xfrm>
                <a:off x="6124359" y="6552898"/>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1" name="Rectangle 70"/>
              <p:cNvSpPr/>
              <p:nvPr/>
            </p:nvSpPr>
            <p:spPr>
              <a:xfrm>
                <a:off x="6511695"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2" name="Rectangle 71"/>
              <p:cNvSpPr/>
              <p:nvPr/>
            </p:nvSpPr>
            <p:spPr>
              <a:xfrm>
                <a:off x="6899031"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3" name="Rectangle 72"/>
              <p:cNvSpPr/>
              <p:nvPr/>
            </p:nvSpPr>
            <p:spPr>
              <a:xfrm>
                <a:off x="7287954"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4" name="Rectangle 73"/>
              <p:cNvSpPr/>
              <p:nvPr/>
            </p:nvSpPr>
            <p:spPr>
              <a:xfrm>
                <a:off x="7675290"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5" name="Rectangle 74"/>
              <p:cNvSpPr/>
              <p:nvPr/>
            </p:nvSpPr>
            <p:spPr>
              <a:xfrm>
                <a:off x="8062625"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6" name="Rectangle 75"/>
              <p:cNvSpPr/>
              <p:nvPr/>
            </p:nvSpPr>
            <p:spPr>
              <a:xfrm>
                <a:off x="8451548"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7" name="Rectangle 76"/>
              <p:cNvSpPr/>
              <p:nvPr/>
            </p:nvSpPr>
            <p:spPr>
              <a:xfrm>
                <a:off x="8838884"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grpSp>
        <p:grpSp>
          <p:nvGrpSpPr>
            <p:cNvPr id="7" name="Group 8"/>
            <p:cNvGrpSpPr>
              <a:grpSpLocks/>
            </p:cNvGrpSpPr>
            <p:nvPr/>
          </p:nvGrpSpPr>
          <p:grpSpPr bwMode="auto">
            <a:xfrm>
              <a:off x="304800" y="6172200"/>
              <a:ext cx="8580120" cy="45720"/>
              <a:chOff x="304800" y="6553200"/>
              <a:chExt cx="8580120" cy="45720"/>
            </a:xfrm>
          </p:grpSpPr>
          <p:sp>
            <p:nvSpPr>
              <p:cNvPr id="32" name="Rectangle 31"/>
              <p:cNvSpPr/>
              <p:nvPr/>
            </p:nvSpPr>
            <p:spPr>
              <a:xfrm>
                <a:off x="304800"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3" name="Rectangle 32"/>
              <p:cNvSpPr/>
              <p:nvPr/>
            </p:nvSpPr>
            <p:spPr>
              <a:xfrm>
                <a:off x="692136"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4" name="Rectangle 33"/>
              <p:cNvSpPr/>
              <p:nvPr/>
            </p:nvSpPr>
            <p:spPr>
              <a:xfrm>
                <a:off x="1081059"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5" name="Rectangle 34"/>
              <p:cNvSpPr/>
              <p:nvPr/>
            </p:nvSpPr>
            <p:spPr>
              <a:xfrm>
                <a:off x="1468395"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6" name="Rectangle 35"/>
              <p:cNvSpPr/>
              <p:nvPr/>
            </p:nvSpPr>
            <p:spPr>
              <a:xfrm>
                <a:off x="1855731"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7" name="Rectangle 36"/>
              <p:cNvSpPr/>
              <p:nvPr/>
            </p:nvSpPr>
            <p:spPr>
              <a:xfrm>
                <a:off x="2244653"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8" name="Rectangle 37"/>
              <p:cNvSpPr/>
              <p:nvPr/>
            </p:nvSpPr>
            <p:spPr>
              <a:xfrm>
                <a:off x="2631989"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9" name="Rectangle 38"/>
              <p:cNvSpPr/>
              <p:nvPr/>
            </p:nvSpPr>
            <p:spPr>
              <a:xfrm>
                <a:off x="3020912" y="6553036"/>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0" name="Rectangle 39"/>
              <p:cNvSpPr/>
              <p:nvPr/>
            </p:nvSpPr>
            <p:spPr>
              <a:xfrm>
                <a:off x="3408248"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1" name="Rectangle 40"/>
              <p:cNvSpPr/>
              <p:nvPr/>
            </p:nvSpPr>
            <p:spPr>
              <a:xfrm>
                <a:off x="3795584"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2" name="Rectangle 41"/>
              <p:cNvSpPr/>
              <p:nvPr/>
            </p:nvSpPr>
            <p:spPr>
              <a:xfrm>
                <a:off x="4184506"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3" name="Rectangle 42"/>
              <p:cNvSpPr/>
              <p:nvPr/>
            </p:nvSpPr>
            <p:spPr>
              <a:xfrm>
                <a:off x="4571842"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4" name="Rectangle 43"/>
              <p:cNvSpPr/>
              <p:nvPr/>
            </p:nvSpPr>
            <p:spPr>
              <a:xfrm>
                <a:off x="4959177"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5" name="Rectangle 44"/>
              <p:cNvSpPr/>
              <p:nvPr/>
            </p:nvSpPr>
            <p:spPr>
              <a:xfrm>
                <a:off x="5348101"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6" name="Rectangle 45"/>
              <p:cNvSpPr/>
              <p:nvPr/>
            </p:nvSpPr>
            <p:spPr>
              <a:xfrm>
                <a:off x="5735437"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7" name="Rectangle 46"/>
              <p:cNvSpPr/>
              <p:nvPr/>
            </p:nvSpPr>
            <p:spPr>
              <a:xfrm>
                <a:off x="6124359" y="6553036"/>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8" name="Rectangle 47"/>
              <p:cNvSpPr/>
              <p:nvPr/>
            </p:nvSpPr>
            <p:spPr>
              <a:xfrm>
                <a:off x="6511695"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9" name="Rectangle 48"/>
              <p:cNvSpPr/>
              <p:nvPr/>
            </p:nvSpPr>
            <p:spPr>
              <a:xfrm>
                <a:off x="6899031"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0" name="Rectangle 49"/>
              <p:cNvSpPr/>
              <p:nvPr/>
            </p:nvSpPr>
            <p:spPr>
              <a:xfrm>
                <a:off x="7287954"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1" name="Rectangle 50"/>
              <p:cNvSpPr/>
              <p:nvPr/>
            </p:nvSpPr>
            <p:spPr>
              <a:xfrm>
                <a:off x="7675290"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2" name="Rectangle 51"/>
              <p:cNvSpPr/>
              <p:nvPr/>
            </p:nvSpPr>
            <p:spPr>
              <a:xfrm>
                <a:off x="8062625"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3" name="Rectangle 52"/>
              <p:cNvSpPr/>
              <p:nvPr/>
            </p:nvSpPr>
            <p:spPr>
              <a:xfrm>
                <a:off x="8451548"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4" name="Rectangle 53"/>
              <p:cNvSpPr/>
              <p:nvPr/>
            </p:nvSpPr>
            <p:spPr>
              <a:xfrm>
                <a:off x="8838884"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grpSp>
        <p:grpSp>
          <p:nvGrpSpPr>
            <p:cNvPr id="8" name="Group 9"/>
            <p:cNvGrpSpPr>
              <a:grpSpLocks/>
            </p:cNvGrpSpPr>
            <p:nvPr/>
          </p:nvGrpSpPr>
          <p:grpSpPr bwMode="auto">
            <a:xfrm>
              <a:off x="304800" y="5715000"/>
              <a:ext cx="8580120" cy="45720"/>
              <a:chOff x="304800" y="6553200"/>
              <a:chExt cx="8580120" cy="45720"/>
            </a:xfrm>
          </p:grpSpPr>
          <p:sp>
            <p:nvSpPr>
              <p:cNvPr id="9" name="Rectangle 8"/>
              <p:cNvSpPr/>
              <p:nvPr/>
            </p:nvSpPr>
            <p:spPr>
              <a:xfrm>
                <a:off x="304800"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0" name="Rectangle 9"/>
              <p:cNvSpPr/>
              <p:nvPr/>
            </p:nvSpPr>
            <p:spPr>
              <a:xfrm>
                <a:off x="692136"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1" name="Rectangle 10"/>
              <p:cNvSpPr/>
              <p:nvPr/>
            </p:nvSpPr>
            <p:spPr>
              <a:xfrm>
                <a:off x="1081059"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2" name="Rectangle 11"/>
              <p:cNvSpPr/>
              <p:nvPr/>
            </p:nvSpPr>
            <p:spPr>
              <a:xfrm>
                <a:off x="1468395"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3" name="Rectangle 12"/>
              <p:cNvSpPr/>
              <p:nvPr/>
            </p:nvSpPr>
            <p:spPr>
              <a:xfrm>
                <a:off x="1855731"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4" name="Rectangle 13"/>
              <p:cNvSpPr/>
              <p:nvPr/>
            </p:nvSpPr>
            <p:spPr>
              <a:xfrm>
                <a:off x="2244653"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5" name="Rectangle 14"/>
              <p:cNvSpPr/>
              <p:nvPr/>
            </p:nvSpPr>
            <p:spPr>
              <a:xfrm>
                <a:off x="2631989"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6" name="Rectangle 15"/>
              <p:cNvSpPr/>
              <p:nvPr/>
            </p:nvSpPr>
            <p:spPr>
              <a:xfrm>
                <a:off x="3020912" y="6553200"/>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7" name="Rectangle 16"/>
              <p:cNvSpPr/>
              <p:nvPr/>
            </p:nvSpPr>
            <p:spPr>
              <a:xfrm>
                <a:off x="3408248"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8" name="Rectangle 17"/>
              <p:cNvSpPr/>
              <p:nvPr/>
            </p:nvSpPr>
            <p:spPr>
              <a:xfrm>
                <a:off x="3795584"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9" name="Rectangle 18"/>
              <p:cNvSpPr/>
              <p:nvPr/>
            </p:nvSpPr>
            <p:spPr>
              <a:xfrm>
                <a:off x="4184506"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0" name="Rectangle 19"/>
              <p:cNvSpPr/>
              <p:nvPr/>
            </p:nvSpPr>
            <p:spPr>
              <a:xfrm>
                <a:off x="4571842"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1" name="Rectangle 20"/>
              <p:cNvSpPr/>
              <p:nvPr/>
            </p:nvSpPr>
            <p:spPr>
              <a:xfrm>
                <a:off x="4959177"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2" name="Rectangle 21"/>
              <p:cNvSpPr/>
              <p:nvPr/>
            </p:nvSpPr>
            <p:spPr>
              <a:xfrm>
                <a:off x="5348101"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3" name="Rectangle 22"/>
              <p:cNvSpPr/>
              <p:nvPr/>
            </p:nvSpPr>
            <p:spPr>
              <a:xfrm>
                <a:off x="5735437"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4" name="Rectangle 23"/>
              <p:cNvSpPr/>
              <p:nvPr/>
            </p:nvSpPr>
            <p:spPr>
              <a:xfrm>
                <a:off x="6124359" y="6553200"/>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5" name="Rectangle 24"/>
              <p:cNvSpPr/>
              <p:nvPr/>
            </p:nvSpPr>
            <p:spPr>
              <a:xfrm>
                <a:off x="6511695"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6" name="Rectangle 25"/>
              <p:cNvSpPr/>
              <p:nvPr/>
            </p:nvSpPr>
            <p:spPr>
              <a:xfrm>
                <a:off x="6899031"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7" name="Rectangle 26"/>
              <p:cNvSpPr/>
              <p:nvPr/>
            </p:nvSpPr>
            <p:spPr>
              <a:xfrm>
                <a:off x="7287954"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8" name="Rectangle 27"/>
              <p:cNvSpPr/>
              <p:nvPr/>
            </p:nvSpPr>
            <p:spPr>
              <a:xfrm>
                <a:off x="7675290"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9" name="Rectangle 28"/>
              <p:cNvSpPr/>
              <p:nvPr/>
            </p:nvSpPr>
            <p:spPr>
              <a:xfrm>
                <a:off x="8062625"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0" name="Rectangle 29"/>
              <p:cNvSpPr/>
              <p:nvPr/>
            </p:nvSpPr>
            <p:spPr>
              <a:xfrm>
                <a:off x="8451548"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1" name="Rectangle 30"/>
              <p:cNvSpPr/>
              <p:nvPr/>
            </p:nvSpPr>
            <p:spPr>
              <a:xfrm>
                <a:off x="8838884"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grpSp>
      </p:grpSp>
      <p:pic>
        <p:nvPicPr>
          <p:cNvPr id="78" name="Picture 79" descr="UI New Logo Complet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09600"/>
            <a:ext cx="5410200"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Rectangle 3"/>
          <p:cNvSpPr>
            <a:spLocks noGrp="1" noChangeArrowheads="1"/>
          </p:cNvSpPr>
          <p:nvPr>
            <p:ph type="subTitle" idx="1"/>
          </p:nvPr>
        </p:nvSpPr>
        <p:spPr>
          <a:xfrm>
            <a:off x="762001" y="3886200"/>
            <a:ext cx="7620000" cy="1752600"/>
          </a:xfrm>
        </p:spPr>
        <p:txBody>
          <a:bodyPr/>
          <a:lstStyle>
            <a:lvl1pPr marL="0" indent="0" algn="ctr">
              <a:buFontTx/>
              <a:buNone/>
              <a:defRPr>
                <a:solidFill>
                  <a:srgbClr val="FFFFFF"/>
                </a:solidFill>
              </a:defRPr>
            </a:lvl1pPr>
          </a:lstStyle>
          <a:p>
            <a:r>
              <a:rPr lang="en-US"/>
              <a:t>Click to edit Master subtitle style</a:t>
            </a:r>
            <a:endParaRPr lang="en-US" dirty="0"/>
          </a:p>
        </p:txBody>
      </p:sp>
      <p:sp>
        <p:nvSpPr>
          <p:cNvPr id="81" name="Rectangle 2"/>
          <p:cNvSpPr>
            <a:spLocks noGrp="1" noChangeArrowheads="1"/>
          </p:cNvSpPr>
          <p:nvPr>
            <p:ph type="ctrTitle"/>
          </p:nvPr>
        </p:nvSpPr>
        <p:spPr>
          <a:xfrm>
            <a:off x="762000" y="1524000"/>
            <a:ext cx="7620000" cy="2133600"/>
          </a:xfrm>
        </p:spPr>
        <p:txBody>
          <a:bodyPr anchor="b"/>
          <a:lstStyle>
            <a:lvl1pPr algn="ctr">
              <a:lnSpc>
                <a:spcPct val="100000"/>
              </a:lnSpc>
              <a:defRPr sz="4400" b="0">
                <a:solidFill>
                  <a:schemeClr val="bg1"/>
                </a:solidFill>
                <a:latin typeface="Lato Regular"/>
                <a:cs typeface="Lato Regular"/>
              </a:defRPr>
            </a:lvl1pPr>
          </a:lstStyle>
          <a:p>
            <a:r>
              <a:rPr lang="en-US"/>
              <a:t>Click to edit Master title style</a:t>
            </a:r>
            <a:endParaRPr lang="en-US" dirty="0"/>
          </a:p>
        </p:txBody>
      </p:sp>
    </p:spTree>
    <p:extLst>
      <p:ext uri="{BB962C8B-B14F-4D97-AF65-F5344CB8AC3E}">
        <p14:creationId xmlns:p14="http://schemas.microsoft.com/office/powerpoint/2010/main" val="206619523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title blu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0096D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0" name="Rectangle 3"/>
          <p:cNvSpPr>
            <a:spLocks noGrp="1" noChangeArrowheads="1"/>
          </p:cNvSpPr>
          <p:nvPr>
            <p:ph type="subTitle" idx="1"/>
          </p:nvPr>
        </p:nvSpPr>
        <p:spPr>
          <a:xfrm>
            <a:off x="762001" y="3886200"/>
            <a:ext cx="7620000" cy="1752600"/>
          </a:xfrm>
        </p:spPr>
        <p:txBody>
          <a:bodyPr/>
          <a:lstStyle>
            <a:lvl1pPr marL="0" indent="0" algn="ctr">
              <a:lnSpc>
                <a:spcPct val="100000"/>
              </a:lnSpc>
              <a:buFontTx/>
              <a:buNone/>
              <a:defRPr>
                <a:solidFill>
                  <a:srgbClr val="FFFFFF"/>
                </a:solidFill>
              </a:defRPr>
            </a:lvl1pPr>
          </a:lstStyle>
          <a:p>
            <a:r>
              <a:rPr lang="en-US"/>
              <a:t>Click to edit Master subtitle style</a:t>
            </a:r>
            <a:endParaRPr lang="en-US" dirty="0"/>
          </a:p>
        </p:txBody>
      </p:sp>
      <p:sp>
        <p:nvSpPr>
          <p:cNvPr id="5" name="Rectangle 2"/>
          <p:cNvSpPr>
            <a:spLocks noGrp="1" noChangeArrowheads="1"/>
          </p:cNvSpPr>
          <p:nvPr>
            <p:ph type="ctrTitle"/>
          </p:nvPr>
        </p:nvSpPr>
        <p:spPr>
          <a:xfrm>
            <a:off x="762000" y="1524000"/>
            <a:ext cx="7620000" cy="2133600"/>
          </a:xfrm>
        </p:spPr>
        <p:txBody>
          <a:bodyPr anchor="b"/>
          <a:lstStyle>
            <a:lvl1pPr algn="ctr">
              <a:lnSpc>
                <a:spcPct val="100000"/>
              </a:lnSpc>
              <a:defRPr sz="4400" b="0">
                <a:solidFill>
                  <a:schemeClr val="bg1"/>
                </a:solidFill>
                <a:latin typeface="Lato Regular"/>
                <a:cs typeface="Lato Regular"/>
              </a:defRPr>
            </a:lvl1pPr>
          </a:lstStyle>
          <a:p>
            <a:r>
              <a:rPr lang="en-US"/>
              <a:t>Click to edit Master title style</a:t>
            </a:r>
            <a:endParaRPr lang="en-US" dirty="0"/>
          </a:p>
        </p:txBody>
      </p:sp>
    </p:spTree>
    <p:extLst>
      <p:ext uri="{BB962C8B-B14F-4D97-AF65-F5344CB8AC3E}">
        <p14:creationId xmlns:p14="http://schemas.microsoft.com/office/powerpoint/2010/main" val="173265862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title black">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8" name="Rectangle 3"/>
          <p:cNvSpPr>
            <a:spLocks noGrp="1" noChangeArrowheads="1"/>
          </p:cNvSpPr>
          <p:nvPr>
            <p:ph type="subTitle" idx="1"/>
          </p:nvPr>
        </p:nvSpPr>
        <p:spPr>
          <a:xfrm>
            <a:off x="762001" y="3886200"/>
            <a:ext cx="7620000" cy="1752600"/>
          </a:xfrm>
        </p:spPr>
        <p:txBody>
          <a:bodyPr/>
          <a:lstStyle>
            <a:lvl1pPr marL="0" indent="0" algn="ctr">
              <a:lnSpc>
                <a:spcPct val="100000"/>
              </a:lnSpc>
              <a:buFontTx/>
              <a:buNone/>
              <a:defRPr>
                <a:solidFill>
                  <a:srgbClr val="FFFFFF"/>
                </a:solidFill>
              </a:defRPr>
            </a:lvl1pPr>
          </a:lstStyle>
          <a:p>
            <a:r>
              <a:rPr lang="en-US"/>
              <a:t>Click to edit Master subtitle style</a:t>
            </a:r>
            <a:endParaRPr lang="en-US" dirty="0"/>
          </a:p>
        </p:txBody>
      </p:sp>
      <p:sp>
        <p:nvSpPr>
          <p:cNvPr id="5" name="Rectangle 2"/>
          <p:cNvSpPr>
            <a:spLocks noGrp="1" noChangeArrowheads="1"/>
          </p:cNvSpPr>
          <p:nvPr>
            <p:ph type="ctrTitle"/>
          </p:nvPr>
        </p:nvSpPr>
        <p:spPr>
          <a:xfrm>
            <a:off x="762000" y="1524000"/>
            <a:ext cx="7620000" cy="2133600"/>
          </a:xfrm>
        </p:spPr>
        <p:txBody>
          <a:bodyPr anchor="b"/>
          <a:lstStyle>
            <a:lvl1pPr algn="ctr">
              <a:lnSpc>
                <a:spcPct val="100000"/>
              </a:lnSpc>
              <a:defRPr sz="4400" b="0">
                <a:solidFill>
                  <a:schemeClr val="bg1"/>
                </a:solidFill>
                <a:latin typeface="Lato Regular"/>
                <a:cs typeface="Lato Regular"/>
              </a:defRPr>
            </a:lvl1pPr>
          </a:lstStyle>
          <a:p>
            <a:r>
              <a:rPr lang="en-US"/>
              <a:t>Click to edit Master title style</a:t>
            </a:r>
            <a:endParaRPr lang="en-US" dirty="0"/>
          </a:p>
        </p:txBody>
      </p:sp>
    </p:spTree>
    <p:extLst>
      <p:ext uri="{BB962C8B-B14F-4D97-AF65-F5344CB8AC3E}">
        <p14:creationId xmlns:p14="http://schemas.microsoft.com/office/powerpoint/2010/main" val="91517302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title grey">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 name="Rectangle 3"/>
          <p:cNvSpPr>
            <a:spLocks noGrp="1" noChangeArrowheads="1"/>
          </p:cNvSpPr>
          <p:nvPr>
            <p:ph type="subTitle" idx="1"/>
          </p:nvPr>
        </p:nvSpPr>
        <p:spPr>
          <a:xfrm>
            <a:off x="762001" y="3886200"/>
            <a:ext cx="7620000" cy="1752600"/>
          </a:xfrm>
        </p:spPr>
        <p:txBody>
          <a:bodyPr/>
          <a:lstStyle>
            <a:lvl1pPr marL="0" indent="0" algn="ctr">
              <a:buFontTx/>
              <a:buNone/>
              <a:defRPr>
                <a:solidFill>
                  <a:srgbClr val="FFFFFF"/>
                </a:solidFill>
              </a:defRPr>
            </a:lvl1pPr>
          </a:lstStyle>
          <a:p>
            <a:r>
              <a:rPr lang="en-US"/>
              <a:t>Click to edit Master subtitle style</a:t>
            </a:r>
            <a:endParaRPr lang="en-US" dirty="0"/>
          </a:p>
        </p:txBody>
      </p:sp>
      <p:sp>
        <p:nvSpPr>
          <p:cNvPr id="5" name="Rectangle 2"/>
          <p:cNvSpPr>
            <a:spLocks noGrp="1" noChangeArrowheads="1"/>
          </p:cNvSpPr>
          <p:nvPr>
            <p:ph type="ctrTitle"/>
          </p:nvPr>
        </p:nvSpPr>
        <p:spPr>
          <a:xfrm>
            <a:off x="762000" y="1524000"/>
            <a:ext cx="7620000" cy="2133600"/>
          </a:xfrm>
        </p:spPr>
        <p:txBody>
          <a:bodyPr anchor="b"/>
          <a:lstStyle>
            <a:lvl1pPr algn="ctr">
              <a:lnSpc>
                <a:spcPct val="100000"/>
              </a:lnSpc>
              <a:defRPr sz="4400" b="0">
                <a:solidFill>
                  <a:schemeClr val="bg1"/>
                </a:solidFill>
                <a:latin typeface="Lato Regular"/>
                <a:cs typeface="Lato Regular"/>
              </a:defRPr>
            </a:lvl1pPr>
          </a:lstStyle>
          <a:p>
            <a:r>
              <a:rPr lang="en-US"/>
              <a:t>Click to edit Master title style</a:t>
            </a:r>
            <a:endParaRPr lang="en-US" dirty="0"/>
          </a:p>
        </p:txBody>
      </p:sp>
    </p:spTree>
    <p:extLst>
      <p:ext uri="{BB962C8B-B14F-4D97-AF65-F5344CB8AC3E}">
        <p14:creationId xmlns:p14="http://schemas.microsoft.com/office/powerpoint/2010/main" val="103506732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6425" cy="568325"/>
          </a:xfrm>
        </p:spPr>
        <p:txBody>
          <a:bodyPr/>
          <a:lstStyle>
            <a:lvl1pPr>
              <a:defRPr sz="3600">
                <a:latin typeface="Lato Regular"/>
                <a:cs typeface="Lato Regular"/>
              </a:defRPr>
            </a:lvl1pPr>
          </a:lstStyle>
          <a:p>
            <a:r>
              <a:rPr lang="en-US"/>
              <a:t>Click to edit Master title style</a:t>
            </a:r>
            <a:endParaRPr lang="en-US" dirty="0"/>
          </a:p>
        </p:txBody>
      </p:sp>
      <p:sp>
        <p:nvSpPr>
          <p:cNvPr id="3" name="Content Placeholder 2"/>
          <p:cNvSpPr>
            <a:spLocks noGrp="1"/>
          </p:cNvSpPr>
          <p:nvPr>
            <p:ph idx="1"/>
          </p:nvPr>
        </p:nvSpPr>
        <p:spPr>
          <a:xfrm>
            <a:off x="455613" y="1219200"/>
            <a:ext cx="7910512" cy="4273550"/>
          </a:xfrm>
        </p:spPr>
        <p:txBody>
          <a:bodyPr/>
          <a:lstStyle>
            <a:lvl1pPr>
              <a:defRPr sz="18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3380552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838200"/>
            <a:ext cx="8226425" cy="568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455613" y="1784350"/>
            <a:ext cx="7910512"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45720" numCol="1" anchor="t" anchorCtr="0" compatLnSpc="1">
            <a:prstTxWarp prst="textNoShape">
              <a:avLst/>
            </a:prstTxWarp>
          </a:bodyPr>
          <a:lstStyle/>
          <a:p>
            <a:pPr lvl="0"/>
            <a:r>
              <a:rPr lang="en-US" altLang="x-none"/>
              <a:t>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3" name="Rectangle 2"/>
          <p:cNvSpPr/>
          <p:nvPr/>
        </p:nvSpPr>
        <p:spPr>
          <a:xfrm>
            <a:off x="0" y="0"/>
            <a:ext cx="9144000" cy="76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tx2">
                  <a:lumMod val="60000"/>
                  <a:lumOff val="40000"/>
                </a:schemeClr>
              </a:solidFill>
              <a:latin typeface="Lato Regular"/>
              <a:cs typeface="Lato Regular"/>
            </a:endParaRPr>
          </a:p>
        </p:txBody>
      </p:sp>
      <p:pic>
        <p:nvPicPr>
          <p:cNvPr id="1029" name="Picture 3" descr="UI New Logo String for PPT.png"/>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152400" y="6629400"/>
            <a:ext cx="4114800"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35" r:id="rId9"/>
    <p:sldLayoutId id="2147483836" r:id="rId10"/>
    <p:sldLayoutId id="2147483852" r:id="rId11"/>
    <p:sldLayoutId id="2147483837" r:id="rId12"/>
    <p:sldLayoutId id="2147483853" r:id="rId13"/>
    <p:sldLayoutId id="2147483854" r:id="rId14"/>
    <p:sldLayoutId id="2147483855" r:id="rId15"/>
    <p:sldLayoutId id="2147483838" r:id="rId16"/>
    <p:sldLayoutId id="2147483839" r:id="rId17"/>
    <p:sldLayoutId id="2147483840" r:id="rId18"/>
    <p:sldLayoutId id="2147483841" r:id="rId19"/>
    <p:sldLayoutId id="2147483842" r:id="rId20"/>
    <p:sldLayoutId id="2147483843" r:id="rId21"/>
  </p:sldLayoutIdLst>
  <p:transition/>
  <p:hf hdr="0" ftr="0"/>
  <p:txStyles>
    <p:titleStyle>
      <a:lvl1pPr algn="l" rtl="0" eaLnBrk="1" fontAlgn="base" hangingPunct="1">
        <a:spcBef>
          <a:spcPct val="0"/>
        </a:spcBef>
        <a:spcAft>
          <a:spcPct val="0"/>
        </a:spcAft>
        <a:defRPr sz="3200" kern="1200" spc="-40">
          <a:solidFill>
            <a:schemeClr val="tx1"/>
          </a:solidFill>
          <a:latin typeface="Lato Black"/>
          <a:ea typeface="MS PGothic" pitchFamily="34" charset="-128"/>
          <a:cs typeface="Lato Black"/>
        </a:defRPr>
      </a:lvl1pPr>
      <a:lvl2pPr algn="l" rtl="0" eaLnBrk="1" fontAlgn="base" hangingPunct="1">
        <a:spcBef>
          <a:spcPct val="0"/>
        </a:spcBef>
        <a:spcAft>
          <a:spcPct val="0"/>
        </a:spcAft>
        <a:defRPr sz="3200">
          <a:solidFill>
            <a:schemeClr val="tx1"/>
          </a:solidFill>
          <a:latin typeface="Lato Black" charset="0"/>
          <a:ea typeface="MS PGothic" pitchFamily="34" charset="-128"/>
          <a:cs typeface="Lato Black" charset="0"/>
        </a:defRPr>
      </a:lvl2pPr>
      <a:lvl3pPr algn="l" rtl="0" eaLnBrk="1" fontAlgn="base" hangingPunct="1">
        <a:spcBef>
          <a:spcPct val="0"/>
        </a:spcBef>
        <a:spcAft>
          <a:spcPct val="0"/>
        </a:spcAft>
        <a:defRPr sz="3200">
          <a:solidFill>
            <a:schemeClr val="tx1"/>
          </a:solidFill>
          <a:latin typeface="Lato Black" charset="0"/>
          <a:ea typeface="MS PGothic" pitchFamily="34" charset="-128"/>
          <a:cs typeface="Lato Black" charset="0"/>
        </a:defRPr>
      </a:lvl3pPr>
      <a:lvl4pPr algn="l" rtl="0" eaLnBrk="1" fontAlgn="base" hangingPunct="1">
        <a:spcBef>
          <a:spcPct val="0"/>
        </a:spcBef>
        <a:spcAft>
          <a:spcPct val="0"/>
        </a:spcAft>
        <a:defRPr sz="3200">
          <a:solidFill>
            <a:schemeClr val="tx1"/>
          </a:solidFill>
          <a:latin typeface="Lato Black" charset="0"/>
          <a:ea typeface="MS PGothic" pitchFamily="34" charset="-128"/>
          <a:cs typeface="Lato Black" charset="0"/>
        </a:defRPr>
      </a:lvl4pPr>
      <a:lvl5pPr algn="l" rtl="0" eaLnBrk="1" fontAlgn="base" hangingPunct="1">
        <a:spcBef>
          <a:spcPct val="0"/>
        </a:spcBef>
        <a:spcAft>
          <a:spcPct val="0"/>
        </a:spcAft>
        <a:defRPr sz="3200">
          <a:solidFill>
            <a:schemeClr val="tx1"/>
          </a:solidFill>
          <a:latin typeface="Lato Black" charset="0"/>
          <a:ea typeface="MS PGothic" pitchFamily="34" charset="-128"/>
          <a:cs typeface="Lato Black" charset="0"/>
        </a:defRPr>
      </a:lvl5pPr>
      <a:lvl6pPr marL="457200" algn="l" rtl="0" eaLnBrk="1" fontAlgn="base" hangingPunct="1">
        <a:lnSpc>
          <a:spcPct val="75000"/>
        </a:lnSpc>
        <a:spcBef>
          <a:spcPct val="0"/>
        </a:spcBef>
        <a:spcAft>
          <a:spcPct val="0"/>
        </a:spcAft>
        <a:defRPr sz="3200">
          <a:solidFill>
            <a:srgbClr val="FF0000"/>
          </a:solidFill>
          <a:latin typeface="Arial Black" pitchFamily="34" charset="0"/>
        </a:defRPr>
      </a:lvl6pPr>
      <a:lvl7pPr marL="914400" algn="l" rtl="0" eaLnBrk="1" fontAlgn="base" hangingPunct="1">
        <a:lnSpc>
          <a:spcPct val="75000"/>
        </a:lnSpc>
        <a:spcBef>
          <a:spcPct val="0"/>
        </a:spcBef>
        <a:spcAft>
          <a:spcPct val="0"/>
        </a:spcAft>
        <a:defRPr sz="3200">
          <a:solidFill>
            <a:srgbClr val="FF0000"/>
          </a:solidFill>
          <a:latin typeface="Arial Black" pitchFamily="34" charset="0"/>
        </a:defRPr>
      </a:lvl7pPr>
      <a:lvl8pPr marL="1371600" algn="l" rtl="0" eaLnBrk="1" fontAlgn="base" hangingPunct="1">
        <a:lnSpc>
          <a:spcPct val="75000"/>
        </a:lnSpc>
        <a:spcBef>
          <a:spcPct val="0"/>
        </a:spcBef>
        <a:spcAft>
          <a:spcPct val="0"/>
        </a:spcAft>
        <a:defRPr sz="3200">
          <a:solidFill>
            <a:srgbClr val="FF0000"/>
          </a:solidFill>
          <a:latin typeface="Arial Black" pitchFamily="34" charset="0"/>
        </a:defRPr>
      </a:lvl8pPr>
      <a:lvl9pPr marL="1828800" algn="l" rtl="0" eaLnBrk="1" fontAlgn="base" hangingPunct="1">
        <a:lnSpc>
          <a:spcPct val="75000"/>
        </a:lnSpc>
        <a:spcBef>
          <a:spcPct val="0"/>
        </a:spcBef>
        <a:spcAft>
          <a:spcPct val="0"/>
        </a:spcAft>
        <a:defRPr sz="3200">
          <a:solidFill>
            <a:srgbClr val="FF0000"/>
          </a:solidFill>
          <a:latin typeface="Arial Black" pitchFamily="34" charset="0"/>
        </a:defRPr>
      </a:lvl9pPr>
    </p:titleStyle>
    <p:bodyStyle>
      <a:lvl1pPr marL="342900" indent="-685800" algn="l" rtl="0" eaLnBrk="1" fontAlgn="base" hangingPunct="1">
        <a:lnSpc>
          <a:spcPts val="2700"/>
        </a:lnSpc>
        <a:spcBef>
          <a:spcPct val="20000"/>
        </a:spcBef>
        <a:spcAft>
          <a:spcPct val="0"/>
        </a:spcAft>
        <a:defRPr sz="2000">
          <a:solidFill>
            <a:srgbClr val="000000"/>
          </a:solidFill>
          <a:latin typeface="Lato Regular"/>
          <a:ea typeface="MS PGothic" pitchFamily="34" charset="-128"/>
          <a:cs typeface="Lato Regular"/>
        </a:defRPr>
      </a:lvl1pPr>
      <a:lvl2pPr marL="465138" indent="-190500" algn="l" rtl="0" eaLnBrk="1" fontAlgn="base" hangingPunct="1">
        <a:lnSpc>
          <a:spcPts val="2125"/>
        </a:lnSpc>
        <a:spcBef>
          <a:spcPts val="988"/>
        </a:spcBef>
        <a:spcAft>
          <a:spcPts val="1200"/>
        </a:spcAft>
        <a:buClr>
          <a:schemeClr val="tx2"/>
        </a:buClr>
        <a:buFont typeface="Wingdings" charset="2"/>
        <a:buChar char="§"/>
        <a:defRPr sz="1600">
          <a:solidFill>
            <a:schemeClr val="tx1"/>
          </a:solidFill>
          <a:latin typeface="Lato Regular"/>
          <a:ea typeface="MS PGothic" pitchFamily="34" charset="-128"/>
          <a:cs typeface="Lato Regular"/>
        </a:defRPr>
      </a:lvl2pPr>
      <a:lvl3pPr marL="885825" indent="-136525" algn="l" rtl="0" eaLnBrk="1" fontAlgn="base" hangingPunct="1">
        <a:lnSpc>
          <a:spcPct val="85000"/>
        </a:lnSpc>
        <a:spcBef>
          <a:spcPts val="600"/>
        </a:spcBef>
        <a:spcAft>
          <a:spcPct val="0"/>
        </a:spcAft>
        <a:buClr>
          <a:schemeClr val="tx2"/>
        </a:buClr>
        <a:buFont typeface="Wingdings" charset="2"/>
        <a:buChar char="§"/>
        <a:defRPr sz="1600">
          <a:solidFill>
            <a:schemeClr val="tx1"/>
          </a:solidFill>
          <a:latin typeface="Lato Regular"/>
          <a:ea typeface="MS PGothic" pitchFamily="34" charset="-128"/>
          <a:cs typeface="Lato Regular"/>
        </a:defRPr>
      </a:lvl3pPr>
      <a:lvl4pPr marL="1141413" indent="-209550" algn="l" rtl="0" eaLnBrk="1" fontAlgn="base" hangingPunct="1">
        <a:lnSpc>
          <a:spcPct val="85000"/>
        </a:lnSpc>
        <a:spcBef>
          <a:spcPts val="600"/>
        </a:spcBef>
        <a:spcAft>
          <a:spcPct val="0"/>
        </a:spcAft>
        <a:buClr>
          <a:schemeClr val="tx2"/>
        </a:buClr>
        <a:buFont typeface="Wingdings" charset="2"/>
        <a:buChar char="§"/>
        <a:defRPr sz="1400">
          <a:solidFill>
            <a:schemeClr val="tx1"/>
          </a:solidFill>
          <a:latin typeface="Lato Regular"/>
          <a:ea typeface="MS PGothic" pitchFamily="34" charset="-128"/>
          <a:cs typeface="Lato Regular"/>
        </a:defRPr>
      </a:lvl4pPr>
      <a:lvl5pPr marL="1370013" indent="-171450" algn="l" rtl="0" eaLnBrk="1" fontAlgn="base" hangingPunct="1">
        <a:lnSpc>
          <a:spcPct val="85000"/>
        </a:lnSpc>
        <a:spcBef>
          <a:spcPct val="20000"/>
        </a:spcBef>
        <a:spcAft>
          <a:spcPct val="0"/>
        </a:spcAft>
        <a:buClr>
          <a:schemeClr val="tx2"/>
        </a:buClr>
        <a:buFont typeface="Wingdings" charset="2"/>
        <a:buChar char="§"/>
        <a:defRPr sz="1400">
          <a:solidFill>
            <a:schemeClr val="tx1"/>
          </a:solidFill>
          <a:latin typeface="Lato Regular"/>
          <a:ea typeface="MS PGothic" pitchFamily="34" charset="-128"/>
          <a:cs typeface="Lato Regular"/>
        </a:defRPr>
      </a:lvl5pPr>
      <a:lvl6pPr marL="2514600" indent="-228600" algn="l" rtl="0" eaLnBrk="1" fontAlgn="base" hangingPunct="1">
        <a:lnSpc>
          <a:spcPct val="85000"/>
        </a:lnSpc>
        <a:spcBef>
          <a:spcPct val="20000"/>
        </a:spcBef>
        <a:spcAft>
          <a:spcPct val="0"/>
        </a:spcAft>
        <a:buChar char="»"/>
        <a:defRPr sz="2000">
          <a:solidFill>
            <a:schemeClr val="tx1"/>
          </a:solidFill>
          <a:latin typeface="+mn-lt"/>
          <a:ea typeface="+mn-ea"/>
        </a:defRPr>
      </a:lvl6pPr>
      <a:lvl7pPr marL="2971800" indent="-228600" algn="l" rtl="0" eaLnBrk="1" fontAlgn="base" hangingPunct="1">
        <a:lnSpc>
          <a:spcPct val="85000"/>
        </a:lnSpc>
        <a:spcBef>
          <a:spcPct val="20000"/>
        </a:spcBef>
        <a:spcAft>
          <a:spcPct val="0"/>
        </a:spcAft>
        <a:buChar char="»"/>
        <a:defRPr sz="2000">
          <a:solidFill>
            <a:schemeClr val="tx1"/>
          </a:solidFill>
          <a:latin typeface="+mn-lt"/>
          <a:ea typeface="+mn-ea"/>
        </a:defRPr>
      </a:lvl7pPr>
      <a:lvl8pPr marL="3429000" indent="-228600" algn="l" rtl="0" eaLnBrk="1" fontAlgn="base" hangingPunct="1">
        <a:lnSpc>
          <a:spcPct val="85000"/>
        </a:lnSpc>
        <a:spcBef>
          <a:spcPct val="20000"/>
        </a:spcBef>
        <a:spcAft>
          <a:spcPct val="0"/>
        </a:spcAft>
        <a:buChar char="»"/>
        <a:defRPr sz="2000">
          <a:solidFill>
            <a:schemeClr val="tx1"/>
          </a:solidFill>
          <a:latin typeface="+mn-lt"/>
          <a:ea typeface="+mn-ea"/>
        </a:defRPr>
      </a:lvl8pPr>
      <a:lvl9pPr marL="3886200" indent="-228600" algn="l" rtl="0" eaLnBrk="1" fontAlgn="base" hangingPunct="1">
        <a:lnSpc>
          <a:spcPct val="85000"/>
        </a:lnSpc>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hyperlink" Target="http://civilrightsdocs.info/pdf/census/Census-Citizenship-Question-Fact-Sheet.pdf" TargetMode="External"/><Relationship Id="rId2" Type="http://schemas.openxmlformats.org/officeDocument/2006/relationships/notesSlide" Target="../notesSlides/notesSlide20.xml"/><Relationship Id="rId1" Type="http://schemas.openxmlformats.org/officeDocument/2006/relationships/slideLayout" Target="../slideLayouts/slideLayout9.xml"/><Relationship Id="rId5" Type="http://schemas.openxmlformats.org/officeDocument/2006/relationships/hyperlink" Target="https://thecensusproject.org/" TargetMode="External"/><Relationship Id="rId4" Type="http://schemas.openxmlformats.org/officeDocument/2006/relationships/hyperlink" Target="http://cqrcengage.com/censuscounts2020/app/act-on-a-regulation?0&amp;engagementId=485820"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census.gov/partners/join.html" TargetMode="External"/><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hyperlink" Target="https://funderscommittee.org/resource/2020-census-funder-toolkit/" TargetMode="External"/><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hyperlink" Target="https://www.census.gov/partners/maps.html" TargetMode="External"/><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hyperlink" Target="https://www.censushardtocountmaps2020.u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9.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1.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9.xml"/><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9.xml"/><Relationship Id="rId5" Type="http://schemas.openxmlformats.org/officeDocument/2006/relationships/image" Target="../media/image43.jpeg"/><Relationship Id="rId4" Type="http://schemas.openxmlformats.org/officeDocument/2006/relationships/image" Target="../media/image42.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mailto:CPMTechnicalAssistance@urban.org" TargetMode="External"/><Relationship Id="rId2" Type="http://schemas.openxmlformats.org/officeDocument/2006/relationships/notesSlide" Target="../notesSlides/notesSlide38.xml"/><Relationship Id="rId1" Type="http://schemas.openxmlformats.org/officeDocument/2006/relationships/slideLayout" Target="../slideLayouts/slideLayout9.xml"/><Relationship Id="rId5" Type="http://schemas.openxmlformats.org/officeDocument/2006/relationships/image" Target="../media/image45.svg"/><Relationship Id="rId4" Type="http://schemas.openxmlformats.org/officeDocument/2006/relationships/image" Target="../media/image44.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E654BAC4-CC58-4C5D-8566-ADB14708F09F}"/>
              </a:ext>
            </a:extLst>
          </p:cNvPr>
          <p:cNvSpPr txBox="1">
            <a:spLocks/>
          </p:cNvSpPr>
          <p:nvPr/>
        </p:nvSpPr>
        <p:spPr bwMode="auto">
          <a:xfrm>
            <a:off x="915732" y="1447800"/>
            <a:ext cx="731254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ctr" rtl="0" eaLnBrk="0" fontAlgn="base" hangingPunct="0">
              <a:lnSpc>
                <a:spcPct val="100000"/>
              </a:lnSpc>
              <a:spcBef>
                <a:spcPct val="0"/>
              </a:spcBef>
              <a:spcAft>
                <a:spcPct val="0"/>
              </a:spcAft>
              <a:defRPr sz="4400" b="0" kern="1200" spc="-40">
                <a:solidFill>
                  <a:schemeClr val="tx2"/>
                </a:solidFill>
                <a:latin typeface="Lato Regular"/>
                <a:ea typeface="MS PGothic" pitchFamily="34" charset="-128"/>
                <a:cs typeface="Lato Regular"/>
              </a:defRPr>
            </a:lvl1pPr>
            <a:lvl2pPr algn="l" rtl="0" eaLnBrk="0" fontAlgn="base" hangingPunct="0">
              <a:spcBef>
                <a:spcPct val="0"/>
              </a:spcBef>
              <a:spcAft>
                <a:spcPct val="0"/>
              </a:spcAft>
              <a:defRPr sz="3200">
                <a:solidFill>
                  <a:schemeClr val="tx1"/>
                </a:solidFill>
                <a:latin typeface="Lato Black" charset="0"/>
                <a:ea typeface="MS PGothic" pitchFamily="34" charset="-128"/>
                <a:cs typeface="Lato Black" charset="0"/>
              </a:defRPr>
            </a:lvl2pPr>
            <a:lvl3pPr algn="l" rtl="0" eaLnBrk="0" fontAlgn="base" hangingPunct="0">
              <a:spcBef>
                <a:spcPct val="0"/>
              </a:spcBef>
              <a:spcAft>
                <a:spcPct val="0"/>
              </a:spcAft>
              <a:defRPr sz="3200">
                <a:solidFill>
                  <a:schemeClr val="tx1"/>
                </a:solidFill>
                <a:latin typeface="Lato Black" charset="0"/>
                <a:ea typeface="MS PGothic" pitchFamily="34" charset="-128"/>
                <a:cs typeface="Lato Black" charset="0"/>
              </a:defRPr>
            </a:lvl3pPr>
            <a:lvl4pPr algn="l" rtl="0" eaLnBrk="0" fontAlgn="base" hangingPunct="0">
              <a:spcBef>
                <a:spcPct val="0"/>
              </a:spcBef>
              <a:spcAft>
                <a:spcPct val="0"/>
              </a:spcAft>
              <a:defRPr sz="3200">
                <a:solidFill>
                  <a:schemeClr val="tx1"/>
                </a:solidFill>
                <a:latin typeface="Lato Black" charset="0"/>
                <a:ea typeface="MS PGothic" pitchFamily="34" charset="-128"/>
                <a:cs typeface="Lato Black" charset="0"/>
              </a:defRPr>
            </a:lvl4pPr>
            <a:lvl5pPr algn="l" rtl="0" eaLnBrk="0" fontAlgn="base" hangingPunct="0">
              <a:spcBef>
                <a:spcPct val="0"/>
              </a:spcBef>
              <a:spcAft>
                <a:spcPct val="0"/>
              </a:spcAft>
              <a:defRPr sz="3200">
                <a:solidFill>
                  <a:schemeClr val="tx1"/>
                </a:solidFill>
                <a:latin typeface="Lato Black" charset="0"/>
                <a:ea typeface="MS PGothic" pitchFamily="34" charset="-128"/>
                <a:cs typeface="Lato Black" charset="0"/>
              </a:defRPr>
            </a:lvl5pPr>
            <a:lvl6pPr marL="457200" algn="l" rtl="0" fontAlgn="base">
              <a:lnSpc>
                <a:spcPct val="75000"/>
              </a:lnSpc>
              <a:spcBef>
                <a:spcPct val="0"/>
              </a:spcBef>
              <a:spcAft>
                <a:spcPct val="0"/>
              </a:spcAft>
              <a:defRPr sz="3200">
                <a:solidFill>
                  <a:srgbClr val="FF0000"/>
                </a:solidFill>
                <a:latin typeface="Arial Black" pitchFamily="34" charset="0"/>
              </a:defRPr>
            </a:lvl6pPr>
            <a:lvl7pPr marL="914400" algn="l" rtl="0" fontAlgn="base">
              <a:lnSpc>
                <a:spcPct val="75000"/>
              </a:lnSpc>
              <a:spcBef>
                <a:spcPct val="0"/>
              </a:spcBef>
              <a:spcAft>
                <a:spcPct val="0"/>
              </a:spcAft>
              <a:defRPr sz="3200">
                <a:solidFill>
                  <a:srgbClr val="FF0000"/>
                </a:solidFill>
                <a:latin typeface="Arial Black" pitchFamily="34" charset="0"/>
              </a:defRPr>
            </a:lvl7pPr>
            <a:lvl8pPr marL="1371600" algn="l" rtl="0" fontAlgn="base">
              <a:lnSpc>
                <a:spcPct val="75000"/>
              </a:lnSpc>
              <a:spcBef>
                <a:spcPct val="0"/>
              </a:spcBef>
              <a:spcAft>
                <a:spcPct val="0"/>
              </a:spcAft>
              <a:defRPr sz="3200">
                <a:solidFill>
                  <a:srgbClr val="FF0000"/>
                </a:solidFill>
                <a:latin typeface="Arial Black" pitchFamily="34" charset="0"/>
              </a:defRPr>
            </a:lvl8pPr>
            <a:lvl9pPr marL="1828800" algn="l" rtl="0" fontAlgn="base">
              <a:lnSpc>
                <a:spcPct val="75000"/>
              </a:lnSpc>
              <a:spcBef>
                <a:spcPct val="0"/>
              </a:spcBef>
              <a:spcAft>
                <a:spcPct val="0"/>
              </a:spcAft>
              <a:defRPr sz="3200">
                <a:solidFill>
                  <a:srgbClr val="FF0000"/>
                </a:solidFill>
                <a:latin typeface="Arial Black" pitchFamily="34" charset="0"/>
              </a:defRPr>
            </a:lvl9pPr>
          </a:lstStyle>
          <a:p>
            <a:pPr>
              <a:defRPr/>
            </a:pPr>
            <a:r>
              <a:rPr lang="en-US" sz="4500" i="1" dirty="0">
                <a:latin typeface="Lato Black" panose="020F0A02020204030203" pitchFamily="34" charset="0"/>
                <a:ea typeface="ＭＳ Ｐゴシック" charset="0"/>
              </a:rPr>
              <a:t>The 2020 Census</a:t>
            </a:r>
          </a:p>
          <a:p>
            <a:pPr>
              <a:defRPr/>
            </a:pPr>
            <a:r>
              <a:rPr lang="en-US" sz="2400" i="1" dirty="0">
                <a:latin typeface="Lato Black" panose="020F0A02020204030203" pitchFamily="34" charset="0"/>
                <a:ea typeface="ＭＳ Ｐゴシック" charset="0"/>
              </a:rPr>
              <a:t>Mobilizing Data-Driven Local Outreach</a:t>
            </a:r>
          </a:p>
        </p:txBody>
      </p:sp>
      <p:sp>
        <p:nvSpPr>
          <p:cNvPr id="13" name="TextBox 12">
            <a:extLst>
              <a:ext uri="{FF2B5EF4-FFF2-40B4-BE49-F238E27FC236}">
                <a16:creationId xmlns:a16="http://schemas.microsoft.com/office/drawing/2014/main" id="{6E55FD6F-6862-48D5-B35E-ECC0F4DC37F0}"/>
              </a:ext>
            </a:extLst>
          </p:cNvPr>
          <p:cNvSpPr txBox="1"/>
          <p:nvPr/>
        </p:nvSpPr>
        <p:spPr>
          <a:xfrm>
            <a:off x="2413977" y="3048003"/>
            <a:ext cx="4316053" cy="738664"/>
          </a:xfrm>
          <a:prstGeom prst="rect">
            <a:avLst/>
          </a:prstGeom>
          <a:noFill/>
        </p:spPr>
        <p:txBody>
          <a:bodyPr wrap="square" rtlCol="0">
            <a:spAutoFit/>
          </a:bodyPr>
          <a:lstStyle/>
          <a:p>
            <a:pPr algn="ctr" fontAlgn="base">
              <a:spcBef>
                <a:spcPct val="0"/>
              </a:spcBef>
              <a:spcAft>
                <a:spcPct val="0"/>
              </a:spcAft>
            </a:pPr>
            <a:r>
              <a:rPr lang="en-US" sz="2100" dirty="0">
                <a:solidFill>
                  <a:srgbClr val="FF0000"/>
                </a:solidFill>
                <a:latin typeface="Lato Black" panose="020F0A02020204030203" pitchFamily="34" charset="0"/>
                <a:ea typeface="MS PGothic" charset="0"/>
                <a:cs typeface="MS PGothic" charset="0"/>
              </a:rPr>
              <a:t>Thank you for joining us!</a:t>
            </a:r>
          </a:p>
          <a:p>
            <a:pPr algn="ctr" fontAlgn="base">
              <a:spcBef>
                <a:spcPct val="0"/>
              </a:spcBef>
              <a:spcAft>
                <a:spcPct val="0"/>
              </a:spcAft>
            </a:pPr>
            <a:r>
              <a:rPr lang="en-US" sz="2100" dirty="0">
                <a:solidFill>
                  <a:srgbClr val="FF0000"/>
                </a:solidFill>
                <a:latin typeface="Lato Black" panose="020F0A02020204030203" pitchFamily="34" charset="0"/>
                <a:ea typeface="MS PGothic" charset="0"/>
                <a:cs typeface="MS PGothic" charset="0"/>
              </a:rPr>
              <a:t>We will get started shortly!</a:t>
            </a:r>
          </a:p>
        </p:txBody>
      </p:sp>
      <p:sp>
        <p:nvSpPr>
          <p:cNvPr id="14" name="TextBox 13">
            <a:extLst>
              <a:ext uri="{FF2B5EF4-FFF2-40B4-BE49-F238E27FC236}">
                <a16:creationId xmlns:a16="http://schemas.microsoft.com/office/drawing/2014/main" id="{B5F45230-AE8B-48BE-BDBA-DB82D588785C}"/>
              </a:ext>
            </a:extLst>
          </p:cNvPr>
          <p:cNvSpPr txBox="1"/>
          <p:nvPr/>
        </p:nvSpPr>
        <p:spPr>
          <a:xfrm>
            <a:off x="2257425" y="4082780"/>
            <a:ext cx="4629150" cy="1938992"/>
          </a:xfrm>
          <a:prstGeom prst="rect">
            <a:avLst/>
          </a:prstGeom>
          <a:noFill/>
        </p:spPr>
        <p:txBody>
          <a:bodyPr wrap="square" rtlCol="0">
            <a:spAutoFit/>
          </a:bodyPr>
          <a:lstStyle/>
          <a:p>
            <a:pPr fontAlgn="base">
              <a:spcBef>
                <a:spcPct val="0"/>
              </a:spcBef>
              <a:spcAft>
                <a:spcPct val="0"/>
              </a:spcAft>
            </a:pPr>
            <a:r>
              <a:rPr lang="en-US" i="1" dirty="0">
                <a:solidFill>
                  <a:srgbClr val="CECFCE">
                    <a:lumMod val="25000"/>
                  </a:srgbClr>
                </a:solidFill>
                <a:latin typeface="Lato" panose="020F0502020204030203" pitchFamily="34" charset="0"/>
                <a:ea typeface="MS PGothic" charset="0"/>
                <a:cs typeface="MS PGothic" charset="0"/>
              </a:rPr>
              <a:t>*For the best webinar experience:</a:t>
            </a:r>
          </a:p>
          <a:p>
            <a:pPr marL="600045" lvl="1" indent="-257162" fontAlgn="base">
              <a:spcBef>
                <a:spcPct val="0"/>
              </a:spcBef>
              <a:spcAft>
                <a:spcPct val="0"/>
              </a:spcAft>
              <a:buFont typeface="Arial" panose="020B0604020202020204" pitchFamily="34" charset="0"/>
              <a:buChar char="•"/>
            </a:pPr>
            <a:r>
              <a:rPr lang="en-US" dirty="0">
                <a:solidFill>
                  <a:srgbClr val="CECFCE">
                    <a:lumMod val="25000"/>
                  </a:srgbClr>
                </a:solidFill>
                <a:latin typeface="Lato" panose="020F0502020204030203" pitchFamily="34" charset="0"/>
                <a:ea typeface="MS PGothic" charset="0"/>
                <a:cs typeface="MS PGothic" charset="0"/>
              </a:rPr>
              <a:t>Listen by dialing in via landline phone</a:t>
            </a:r>
          </a:p>
          <a:p>
            <a:pPr marL="600045" lvl="1" indent="-257162" fontAlgn="base">
              <a:spcBef>
                <a:spcPct val="0"/>
              </a:spcBef>
              <a:spcAft>
                <a:spcPct val="0"/>
              </a:spcAft>
              <a:buFont typeface="Arial" panose="020B0604020202020204" pitchFamily="34" charset="0"/>
              <a:buChar char="•"/>
            </a:pPr>
            <a:r>
              <a:rPr lang="en-US" dirty="0">
                <a:solidFill>
                  <a:srgbClr val="CECFCE">
                    <a:lumMod val="25000"/>
                  </a:srgbClr>
                </a:solidFill>
                <a:latin typeface="Lato" panose="020F0502020204030203" pitchFamily="34" charset="0"/>
                <a:ea typeface="MS PGothic" charset="0"/>
                <a:cs typeface="MS PGothic" charset="0"/>
              </a:rPr>
              <a:t>Watch webinar on computer screen</a:t>
            </a:r>
          </a:p>
        </p:txBody>
      </p:sp>
    </p:spTree>
    <p:extLst>
      <p:ext uri="{BB962C8B-B14F-4D97-AF65-F5344CB8AC3E}">
        <p14:creationId xmlns:p14="http://schemas.microsoft.com/office/powerpoint/2010/main" val="383291967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Lato Black" panose="020F0A02020204030203" pitchFamily="34" charset="0"/>
              </a:rPr>
              <a:t>What is the Decennial Census?</a:t>
            </a:r>
          </a:p>
        </p:txBody>
      </p:sp>
      <p:sp>
        <p:nvSpPr>
          <p:cNvPr id="4" name="Rectangle: Rounded Corners 3">
            <a:extLst>
              <a:ext uri="{FF2B5EF4-FFF2-40B4-BE49-F238E27FC236}">
                <a16:creationId xmlns:a16="http://schemas.microsoft.com/office/drawing/2014/main" id="{59C9861F-CFA1-4BC8-81EE-0CEA9749E360}"/>
              </a:ext>
            </a:extLst>
          </p:cNvPr>
          <p:cNvSpPr/>
          <p:nvPr/>
        </p:nvSpPr>
        <p:spPr>
          <a:xfrm>
            <a:off x="468086" y="1447800"/>
            <a:ext cx="8208840" cy="4343400"/>
          </a:xfrm>
          <a:prstGeom prst="roundRect">
            <a:avLst>
              <a:gd name="adj" fmla="val 296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ts val="0"/>
              </a:spcBef>
              <a:spcAft>
                <a:spcPts val="1200"/>
              </a:spcAft>
              <a:buFont typeface="Arial" panose="020B0604020202020204" pitchFamily="34" charset="0"/>
              <a:buChar char="•"/>
            </a:pPr>
            <a:endParaRPr lang="en-US" sz="2000" dirty="0">
              <a:solidFill>
                <a:schemeClr val="tx1"/>
              </a:solidFill>
              <a:latin typeface="Lato" panose="020F0502020204030203" pitchFamily="34" charset="0"/>
            </a:endParaRPr>
          </a:p>
          <a:p>
            <a:pPr marL="342900" indent="-342900">
              <a:buFont typeface="Arial" panose="020B0604020202020204" pitchFamily="34" charset="0"/>
              <a:buChar char="•"/>
            </a:pPr>
            <a:endParaRPr lang="en-US" sz="2000" dirty="0">
              <a:solidFill>
                <a:schemeClr val="tx1"/>
              </a:solidFill>
              <a:latin typeface="Lato" panose="020F0502020204030203" pitchFamily="34" charset="0"/>
            </a:endParaRPr>
          </a:p>
          <a:p>
            <a:pPr marL="342900" indent="-342900">
              <a:buFont typeface="Arial" panose="020B0604020202020204" pitchFamily="34" charset="0"/>
              <a:buChar char="•"/>
            </a:pPr>
            <a:endParaRPr lang="en-US" sz="2000" dirty="0">
              <a:solidFill>
                <a:schemeClr val="tx1"/>
              </a:solidFill>
              <a:latin typeface="Lato" panose="020F0502020204030203" pitchFamily="34" charset="0"/>
            </a:endParaRPr>
          </a:p>
        </p:txBody>
      </p:sp>
      <p:sp>
        <p:nvSpPr>
          <p:cNvPr id="10" name="Rectangle: Rounded Corners 9">
            <a:extLst>
              <a:ext uri="{FF2B5EF4-FFF2-40B4-BE49-F238E27FC236}">
                <a16:creationId xmlns:a16="http://schemas.microsoft.com/office/drawing/2014/main" id="{15FA84DB-5841-4B56-A79C-57969FE79650}"/>
              </a:ext>
            </a:extLst>
          </p:cNvPr>
          <p:cNvSpPr/>
          <p:nvPr/>
        </p:nvSpPr>
        <p:spPr>
          <a:xfrm>
            <a:off x="447326" y="1676400"/>
            <a:ext cx="8229600" cy="783193"/>
          </a:xfrm>
          <a:prstGeom prst="roundRect">
            <a:avLst/>
          </a:prstGeom>
          <a:solidFill>
            <a:srgbClr val="1696D2"/>
          </a:solidFill>
          <a:ln w="22225">
            <a:solidFill>
              <a:srgbClr val="1696D2"/>
            </a:solidFill>
          </a:ln>
        </p:spPr>
        <p:txBody>
          <a:bodyPr wrap="square" anchor="ctr" anchorCtr="0">
            <a:spAutoFit/>
          </a:bodyPr>
          <a:lstStyle/>
          <a:p>
            <a:pPr lvl="0"/>
            <a:r>
              <a:rPr lang="en-US" sz="2000" dirty="0">
                <a:solidFill>
                  <a:schemeClr val="bg1"/>
                </a:solidFill>
                <a:latin typeface="Lato" panose="020F0502020204030203" pitchFamily="34" charset="0"/>
              </a:rPr>
              <a:t>The U.S. Census counts </a:t>
            </a:r>
            <a:r>
              <a:rPr lang="en-US" sz="2000" b="1" dirty="0">
                <a:solidFill>
                  <a:srgbClr val="FFC000"/>
                </a:solidFill>
                <a:latin typeface="Lato" panose="020F0502020204030203" pitchFamily="34" charset="0"/>
              </a:rPr>
              <a:t>every</a:t>
            </a:r>
            <a:r>
              <a:rPr lang="en-US" sz="2000" dirty="0">
                <a:latin typeface="Lato" panose="020F0502020204030203" pitchFamily="34" charset="0"/>
              </a:rPr>
              <a:t> </a:t>
            </a:r>
            <a:r>
              <a:rPr lang="en-US" sz="2000" dirty="0">
                <a:solidFill>
                  <a:schemeClr val="bg1"/>
                </a:solidFill>
                <a:latin typeface="Lato" panose="020F0502020204030203" pitchFamily="34" charset="0"/>
              </a:rPr>
              <a:t>resident in the U.S. every 10 years as mandated by the Constitution </a:t>
            </a:r>
          </a:p>
        </p:txBody>
      </p:sp>
      <p:grpSp>
        <p:nvGrpSpPr>
          <p:cNvPr id="2" name="Group 1"/>
          <p:cNvGrpSpPr/>
          <p:nvPr/>
        </p:nvGrpSpPr>
        <p:grpSpPr>
          <a:xfrm>
            <a:off x="468086" y="2944296"/>
            <a:ext cx="8226425" cy="2826544"/>
            <a:chOff x="468086" y="2944296"/>
            <a:chExt cx="8226425" cy="2826544"/>
          </a:xfrm>
        </p:grpSpPr>
        <p:grpSp>
          <p:nvGrpSpPr>
            <p:cNvPr id="14" name="Group 13">
              <a:extLst>
                <a:ext uri="{FF2B5EF4-FFF2-40B4-BE49-F238E27FC236}">
                  <a16:creationId xmlns:a16="http://schemas.microsoft.com/office/drawing/2014/main" id="{349D9507-4D38-4D0F-9BEE-FAA99F929ADB}"/>
                </a:ext>
              </a:extLst>
            </p:cNvPr>
            <p:cNvGrpSpPr/>
            <p:nvPr/>
          </p:nvGrpSpPr>
          <p:grpSpPr>
            <a:xfrm>
              <a:off x="468086" y="2944296"/>
              <a:ext cx="8226425" cy="2362200"/>
              <a:chOff x="457199" y="1371600"/>
              <a:chExt cx="8226425" cy="1524000"/>
            </a:xfrm>
          </p:grpSpPr>
          <p:sp>
            <p:nvSpPr>
              <p:cNvPr id="15" name="Rectangle 31">
                <a:extLst>
                  <a:ext uri="{FF2B5EF4-FFF2-40B4-BE49-F238E27FC236}">
                    <a16:creationId xmlns:a16="http://schemas.microsoft.com/office/drawing/2014/main" id="{012C1C60-B6B0-4109-A7E0-3B27431F199C}"/>
                  </a:ext>
                </a:extLst>
              </p:cNvPr>
              <p:cNvSpPr/>
              <p:nvPr/>
            </p:nvSpPr>
            <p:spPr>
              <a:xfrm>
                <a:off x="457199" y="1371600"/>
                <a:ext cx="8226425" cy="1524000"/>
              </a:xfrm>
              <a:prstGeom prst="roundRect">
                <a:avLst/>
              </a:prstGeom>
              <a:solidFill>
                <a:srgbClr val="0A4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32">
                <a:extLst>
                  <a:ext uri="{FF2B5EF4-FFF2-40B4-BE49-F238E27FC236}">
                    <a16:creationId xmlns:a16="http://schemas.microsoft.com/office/drawing/2014/main" id="{EAD407F7-2258-455C-8F95-85B5948CB953}"/>
                  </a:ext>
                </a:extLst>
              </p:cNvPr>
              <p:cNvSpPr/>
              <p:nvPr/>
            </p:nvSpPr>
            <p:spPr>
              <a:xfrm>
                <a:off x="2579914" y="1447800"/>
                <a:ext cx="5956663" cy="1371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Arial" panose="020B0604020202020204" pitchFamily="34" charset="0"/>
                  <a:buChar char="•"/>
                </a:pPr>
                <a:r>
                  <a:rPr lang="en-US" dirty="0"/>
                  <a:t>The z</a:t>
                </a:r>
              </a:p>
            </p:txBody>
          </p:sp>
          <p:sp>
            <p:nvSpPr>
              <p:cNvPr id="17" name="TextBox 16">
                <a:extLst>
                  <a:ext uri="{FF2B5EF4-FFF2-40B4-BE49-F238E27FC236}">
                    <a16:creationId xmlns:a16="http://schemas.microsoft.com/office/drawing/2014/main" id="{4A047550-5102-4B19-9F4B-0BC69513A886}"/>
                  </a:ext>
                </a:extLst>
              </p:cNvPr>
              <p:cNvSpPr txBox="1"/>
              <p:nvPr/>
            </p:nvSpPr>
            <p:spPr>
              <a:xfrm>
                <a:off x="591003" y="1705208"/>
                <a:ext cx="1981202" cy="856789"/>
              </a:xfrm>
              <a:prstGeom prst="roundRect">
                <a:avLst/>
              </a:prstGeom>
              <a:noFill/>
            </p:spPr>
            <p:txBody>
              <a:bodyPr wrap="square" rtlCol="0" anchor="ctr">
                <a:spAutoFit/>
              </a:bodyPr>
              <a:lstStyle/>
              <a:p>
                <a:pPr algn="ctr"/>
                <a:r>
                  <a:rPr lang="en-US" dirty="0">
                    <a:solidFill>
                      <a:schemeClr val="bg1"/>
                    </a:solidFill>
                    <a:latin typeface="Lato" panose="020F0502020204030203" pitchFamily="34" charset="0"/>
                  </a:rPr>
                  <a:t>The Census data are </a:t>
                </a:r>
                <a:r>
                  <a:rPr lang="en-US" b="1" dirty="0">
                    <a:solidFill>
                      <a:srgbClr val="FFC000"/>
                    </a:solidFill>
                    <a:latin typeface="Lato" panose="020F0502020204030203" pitchFamily="34" charset="0"/>
                  </a:rPr>
                  <a:t>confidential</a:t>
                </a:r>
              </a:p>
            </p:txBody>
          </p:sp>
        </p:grpSp>
        <p:sp>
          <p:nvSpPr>
            <p:cNvPr id="18" name="TextBox 17">
              <a:extLst>
                <a:ext uri="{FF2B5EF4-FFF2-40B4-BE49-F238E27FC236}">
                  <a16:creationId xmlns:a16="http://schemas.microsoft.com/office/drawing/2014/main" id="{867AC36D-BB95-482F-8E3D-EDF4B0721BCE}"/>
                </a:ext>
              </a:extLst>
            </p:cNvPr>
            <p:cNvSpPr txBox="1"/>
            <p:nvPr/>
          </p:nvSpPr>
          <p:spPr>
            <a:xfrm>
              <a:off x="2649583" y="3062406"/>
              <a:ext cx="5839097" cy="2708434"/>
            </a:xfrm>
            <a:prstGeom prst="rect">
              <a:avLst/>
            </a:prstGeom>
            <a:noFill/>
          </p:spPr>
          <p:txBody>
            <a:bodyPr wrap="square" rtlCol="0">
              <a:spAutoFit/>
            </a:bodyPr>
            <a:lstStyle/>
            <a:p>
              <a:pPr marL="350838" indent="-342900">
                <a:buClr>
                  <a:srgbClr val="0A4C6A"/>
                </a:buClr>
                <a:buFont typeface="Wingdings" panose="05000000000000000000" pitchFamily="2" charset="2"/>
                <a:buChar char="§"/>
              </a:pPr>
              <a:r>
                <a:rPr lang="en-US" sz="1800" dirty="0">
                  <a:latin typeface="Lato" panose="020F0502020204030203" pitchFamily="34" charset="0"/>
                </a:rPr>
                <a:t>The Bureau cannot share personal responses with any other government agency, outside entity, or court of law for any reason</a:t>
              </a:r>
            </a:p>
            <a:p>
              <a:pPr marL="350838" indent="-342900">
                <a:buClr>
                  <a:srgbClr val="0A4C6A"/>
                </a:buClr>
                <a:buFont typeface="Wingdings" panose="05000000000000000000" pitchFamily="2" charset="2"/>
                <a:buChar char="§"/>
              </a:pPr>
              <a:r>
                <a:rPr lang="en-US" sz="1800" dirty="0">
                  <a:latin typeface="Lato" panose="020F0502020204030203" pitchFamily="34" charset="0"/>
                </a:rPr>
                <a:t>The oath that Census Bureau employees take not to reveal personal information is enforced for life</a:t>
              </a:r>
            </a:p>
            <a:p>
              <a:pPr marL="350838" indent="-342900">
                <a:buClr>
                  <a:srgbClr val="0A4C6A"/>
                </a:buClr>
                <a:buFont typeface="Wingdings" panose="05000000000000000000" pitchFamily="2" charset="2"/>
                <a:buChar char="§"/>
              </a:pPr>
              <a:r>
                <a:rPr lang="en-US" sz="1800" dirty="0">
                  <a:latin typeface="Lato" panose="020F0502020204030203" pitchFamily="34" charset="0"/>
                </a:rPr>
                <a:t>Violations are subject to fines up to $250K and up to 5 years in prison</a:t>
              </a:r>
            </a:p>
            <a:p>
              <a:pPr marL="7938"/>
              <a:endParaRPr lang="en-US" sz="2200" dirty="0"/>
            </a:p>
            <a:p>
              <a:pPr marL="350838" indent="-342900">
                <a:buFont typeface="Wingdings" panose="05000000000000000000" pitchFamily="2" charset="2"/>
                <a:buChar char="§"/>
              </a:pPr>
              <a:endParaRPr lang="en-US" sz="2200" dirty="0"/>
            </a:p>
          </p:txBody>
        </p:sp>
      </p:grpSp>
    </p:spTree>
    <p:extLst>
      <p:ext uri="{BB962C8B-B14F-4D97-AF65-F5344CB8AC3E}">
        <p14:creationId xmlns:p14="http://schemas.microsoft.com/office/powerpoint/2010/main" val="78581874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Lato Black" panose="020F0A02020204030203" pitchFamily="34" charset="0"/>
              </a:rPr>
              <a:t>The Census Affects Your Community</a:t>
            </a:r>
          </a:p>
        </p:txBody>
      </p:sp>
      <p:sp>
        <p:nvSpPr>
          <p:cNvPr id="4" name="Rectangle: Rounded Corners 3">
            <a:extLst>
              <a:ext uri="{FF2B5EF4-FFF2-40B4-BE49-F238E27FC236}">
                <a16:creationId xmlns:a16="http://schemas.microsoft.com/office/drawing/2014/main" id="{59C9861F-CFA1-4BC8-81EE-0CEA9749E360}"/>
              </a:ext>
            </a:extLst>
          </p:cNvPr>
          <p:cNvSpPr/>
          <p:nvPr/>
        </p:nvSpPr>
        <p:spPr>
          <a:xfrm>
            <a:off x="468086" y="1447800"/>
            <a:ext cx="8208840" cy="4343400"/>
          </a:xfrm>
          <a:prstGeom prst="roundRect">
            <a:avLst>
              <a:gd name="adj" fmla="val 296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ts val="0"/>
              </a:spcBef>
              <a:spcAft>
                <a:spcPts val="1200"/>
              </a:spcAft>
              <a:buFont typeface="Arial" panose="020B0604020202020204" pitchFamily="34" charset="0"/>
              <a:buChar char="•"/>
            </a:pPr>
            <a:endParaRPr lang="en-US" sz="2000" dirty="0">
              <a:solidFill>
                <a:schemeClr val="tx1"/>
              </a:solidFill>
              <a:latin typeface="Lato" panose="020F0502020204030203" pitchFamily="34" charset="0"/>
            </a:endParaRPr>
          </a:p>
          <a:p>
            <a:pPr marL="342900" indent="-342900">
              <a:buFont typeface="Arial" panose="020B0604020202020204" pitchFamily="34" charset="0"/>
              <a:buChar char="•"/>
            </a:pPr>
            <a:endParaRPr lang="en-US" sz="2000" dirty="0">
              <a:solidFill>
                <a:schemeClr val="tx1"/>
              </a:solidFill>
              <a:latin typeface="Lato" panose="020F0502020204030203" pitchFamily="34" charset="0"/>
            </a:endParaRPr>
          </a:p>
          <a:p>
            <a:pPr marL="342900" indent="-342900">
              <a:buFont typeface="Arial" panose="020B0604020202020204" pitchFamily="34" charset="0"/>
              <a:buChar char="•"/>
            </a:pPr>
            <a:endParaRPr lang="en-US" sz="2000" dirty="0">
              <a:solidFill>
                <a:schemeClr val="tx1"/>
              </a:solidFill>
              <a:latin typeface="Lato" panose="020F0502020204030203" pitchFamily="34" charset="0"/>
            </a:endParaRPr>
          </a:p>
        </p:txBody>
      </p:sp>
      <p:sp>
        <p:nvSpPr>
          <p:cNvPr id="2" name="Rectangle: Rounded Corners 1">
            <a:extLst>
              <a:ext uri="{FF2B5EF4-FFF2-40B4-BE49-F238E27FC236}">
                <a16:creationId xmlns:a16="http://schemas.microsoft.com/office/drawing/2014/main" id="{141CF1F4-A193-4715-BDC6-D2BBD89D1F37}"/>
              </a:ext>
            </a:extLst>
          </p:cNvPr>
          <p:cNvSpPr/>
          <p:nvPr/>
        </p:nvSpPr>
        <p:spPr>
          <a:xfrm>
            <a:off x="403055" y="3742798"/>
            <a:ext cx="8229600" cy="783193"/>
          </a:xfrm>
          <a:prstGeom prst="roundRect">
            <a:avLst/>
          </a:prstGeom>
          <a:solidFill>
            <a:schemeClr val="tx2">
              <a:lumMod val="20000"/>
              <a:lumOff val="80000"/>
            </a:schemeClr>
          </a:solidFill>
          <a:ln w="9525">
            <a:solidFill>
              <a:schemeClr val="accent5"/>
            </a:solidFill>
          </a:ln>
        </p:spPr>
        <p:txBody>
          <a:bodyPr wrap="square" anchor="ctr" anchorCtr="0">
            <a:spAutoFit/>
          </a:bodyPr>
          <a:lstStyle/>
          <a:p>
            <a:pPr lvl="0"/>
            <a:r>
              <a:rPr lang="en-US" sz="2000" dirty="0">
                <a:latin typeface="Lato" panose="020F0502020204030203" pitchFamily="34" charset="0"/>
              </a:rPr>
              <a:t>Statistical agencies use Census data as input for many other data sources including the American Community Survey</a:t>
            </a:r>
          </a:p>
        </p:txBody>
      </p:sp>
      <p:sp>
        <p:nvSpPr>
          <p:cNvPr id="8" name="Rectangle: Rounded Corners 7">
            <a:extLst>
              <a:ext uri="{FF2B5EF4-FFF2-40B4-BE49-F238E27FC236}">
                <a16:creationId xmlns:a16="http://schemas.microsoft.com/office/drawing/2014/main" id="{5548911F-3567-4649-828C-BDFEF5B196E7}"/>
              </a:ext>
            </a:extLst>
          </p:cNvPr>
          <p:cNvSpPr/>
          <p:nvPr/>
        </p:nvSpPr>
        <p:spPr>
          <a:xfrm>
            <a:off x="403055" y="1376401"/>
            <a:ext cx="8229600" cy="1804749"/>
          </a:xfrm>
          <a:prstGeom prst="roundRect">
            <a:avLst/>
          </a:prstGeom>
          <a:solidFill>
            <a:schemeClr val="accent2">
              <a:lumMod val="60000"/>
              <a:lumOff val="40000"/>
            </a:schemeClr>
          </a:solidFill>
          <a:ln w="9525">
            <a:solidFill>
              <a:schemeClr val="accent5"/>
            </a:solidFill>
          </a:ln>
        </p:spPr>
        <p:txBody>
          <a:bodyPr wrap="square" anchor="ctr" anchorCtr="0">
            <a:spAutoFit/>
          </a:bodyPr>
          <a:lstStyle/>
          <a:p>
            <a:pPr>
              <a:spcBef>
                <a:spcPts val="0"/>
              </a:spcBef>
              <a:spcAft>
                <a:spcPts val="0"/>
              </a:spcAft>
            </a:pPr>
            <a:r>
              <a:rPr lang="en-US" sz="2000" dirty="0">
                <a:latin typeface="Lato" panose="020F0502020204030203" pitchFamily="34" charset="0"/>
              </a:rPr>
              <a:t>Governments use the counts to:</a:t>
            </a:r>
          </a:p>
          <a:p>
            <a:pPr marL="800100" lvl="1" indent="-342900">
              <a:spcBef>
                <a:spcPts val="0"/>
              </a:spcBef>
              <a:spcAft>
                <a:spcPts val="0"/>
              </a:spcAft>
              <a:buClr>
                <a:srgbClr val="12719E"/>
              </a:buClr>
              <a:buFont typeface="Wingdings" panose="05000000000000000000" pitchFamily="2" charset="2"/>
              <a:buChar char="§"/>
            </a:pPr>
            <a:r>
              <a:rPr lang="en-US" sz="2000" dirty="0">
                <a:latin typeface="Lato" panose="020F0502020204030203" pitchFamily="34" charset="0"/>
              </a:rPr>
              <a:t>Apportion the number of representatives in Congress among states</a:t>
            </a:r>
          </a:p>
          <a:p>
            <a:pPr marL="800100" lvl="1" indent="-342900">
              <a:spcBef>
                <a:spcPts val="0"/>
              </a:spcBef>
              <a:spcAft>
                <a:spcPts val="0"/>
              </a:spcAft>
              <a:buClr>
                <a:srgbClr val="12719E"/>
              </a:buClr>
              <a:buFont typeface="Wingdings" panose="05000000000000000000" pitchFamily="2" charset="2"/>
              <a:buChar char="§"/>
            </a:pPr>
            <a:r>
              <a:rPr lang="en-US" sz="2000" dirty="0">
                <a:latin typeface="Lato" panose="020F0502020204030203" pitchFamily="34" charset="0"/>
              </a:rPr>
              <a:t>Draw districts for state and local elections</a:t>
            </a:r>
          </a:p>
          <a:p>
            <a:pPr marL="800100" lvl="1" indent="-342900">
              <a:spcBef>
                <a:spcPts val="0"/>
              </a:spcBef>
              <a:spcAft>
                <a:spcPts val="0"/>
              </a:spcAft>
              <a:buClr>
                <a:srgbClr val="12719E"/>
              </a:buClr>
              <a:buFont typeface="Wingdings" panose="05000000000000000000" pitchFamily="2" charset="2"/>
              <a:buChar char="§"/>
            </a:pPr>
            <a:r>
              <a:rPr lang="en-US" sz="2000" dirty="0">
                <a:latin typeface="Lato" panose="020F0502020204030203" pitchFamily="34" charset="0"/>
              </a:rPr>
              <a:t>Draw the congressional district boundaries</a:t>
            </a:r>
          </a:p>
        </p:txBody>
      </p:sp>
      <p:sp>
        <p:nvSpPr>
          <p:cNvPr id="11" name="Rectangle: Rounded Corners 6">
            <a:extLst>
              <a:ext uri="{FF2B5EF4-FFF2-40B4-BE49-F238E27FC236}">
                <a16:creationId xmlns:a16="http://schemas.microsoft.com/office/drawing/2014/main" id="{8F3377B4-AE75-468E-8560-5B5C36BF0CDD}"/>
              </a:ext>
            </a:extLst>
          </p:cNvPr>
          <p:cNvSpPr/>
          <p:nvPr/>
        </p:nvSpPr>
        <p:spPr>
          <a:xfrm>
            <a:off x="403055" y="4917380"/>
            <a:ext cx="8229600" cy="783193"/>
          </a:xfrm>
          <a:prstGeom prst="roundRect">
            <a:avLst/>
          </a:prstGeom>
          <a:solidFill>
            <a:srgbClr val="1696D2"/>
          </a:solidFill>
          <a:ln w="9525">
            <a:solidFill>
              <a:schemeClr val="accent5"/>
            </a:solidFill>
          </a:ln>
        </p:spPr>
        <p:txBody>
          <a:bodyPr wrap="square" anchor="ctr" anchorCtr="0">
            <a:spAutoFit/>
          </a:bodyPr>
          <a:lstStyle/>
          <a:p>
            <a:pPr lvl="0"/>
            <a:r>
              <a:rPr lang="en-US" sz="2000" dirty="0">
                <a:latin typeface="Lato" panose="020F0502020204030203" pitchFamily="34" charset="0"/>
              </a:rPr>
              <a:t>State and local governments and businesses also use decennial and decennial-influenced data for investment decisions</a:t>
            </a:r>
          </a:p>
        </p:txBody>
      </p:sp>
    </p:spTree>
    <p:extLst>
      <p:ext uri="{BB962C8B-B14F-4D97-AF65-F5344CB8AC3E}">
        <p14:creationId xmlns:p14="http://schemas.microsoft.com/office/powerpoint/2010/main" val="72435801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3AD8E-7107-4246-8C57-BDB0D60CCA7D}"/>
              </a:ext>
            </a:extLst>
          </p:cNvPr>
          <p:cNvSpPr>
            <a:spLocks noGrp="1"/>
          </p:cNvSpPr>
          <p:nvPr>
            <p:ph type="title"/>
          </p:nvPr>
        </p:nvSpPr>
        <p:spPr/>
        <p:txBody>
          <a:bodyPr/>
          <a:lstStyle/>
          <a:p>
            <a:r>
              <a:rPr lang="en-US" dirty="0">
                <a:latin typeface="Lato Black" panose="020F0A02020204030203" pitchFamily="34" charset="0"/>
              </a:rPr>
              <a:t>The Census Affects Your Community</a:t>
            </a:r>
          </a:p>
        </p:txBody>
      </p:sp>
      <p:sp>
        <p:nvSpPr>
          <p:cNvPr id="3" name="Content Placeholder 2">
            <a:extLst>
              <a:ext uri="{FF2B5EF4-FFF2-40B4-BE49-F238E27FC236}">
                <a16:creationId xmlns:a16="http://schemas.microsoft.com/office/drawing/2014/main" id="{14E6D0C2-5132-49FA-BEC1-69B943E0E589}"/>
              </a:ext>
            </a:extLst>
          </p:cNvPr>
          <p:cNvSpPr>
            <a:spLocks noGrp="1"/>
          </p:cNvSpPr>
          <p:nvPr>
            <p:ph idx="1"/>
          </p:nvPr>
        </p:nvSpPr>
        <p:spPr>
          <a:xfrm>
            <a:off x="152400" y="1219200"/>
            <a:ext cx="8305800" cy="533400"/>
          </a:xfrm>
        </p:spPr>
        <p:txBody>
          <a:bodyPr anchor="t"/>
          <a:lstStyle/>
          <a:p>
            <a:pPr indent="0" algn="ctr"/>
            <a:r>
              <a:rPr lang="en-US" sz="2000" dirty="0">
                <a:latin typeface="Lato" panose="020F0502020204030203" pitchFamily="34" charset="0"/>
              </a:rPr>
              <a:t>300 federal programs geographically allocated over $800 billion a year based on Census-derived statistics in FY15</a:t>
            </a:r>
          </a:p>
          <a:p>
            <a:pPr marL="122238" lvl="1" indent="0" algn="ctr">
              <a:buNone/>
            </a:pPr>
            <a:endParaRPr lang="en-US" dirty="0"/>
          </a:p>
        </p:txBody>
      </p:sp>
      <p:grpSp>
        <p:nvGrpSpPr>
          <p:cNvPr id="60" name="Group 59">
            <a:extLst>
              <a:ext uri="{FF2B5EF4-FFF2-40B4-BE49-F238E27FC236}">
                <a16:creationId xmlns:a16="http://schemas.microsoft.com/office/drawing/2014/main" id="{D73FF1A3-9E61-4395-8C7B-73FE8827F20B}"/>
              </a:ext>
            </a:extLst>
          </p:cNvPr>
          <p:cNvGrpSpPr/>
          <p:nvPr/>
        </p:nvGrpSpPr>
        <p:grpSpPr>
          <a:xfrm>
            <a:off x="455039" y="3261934"/>
            <a:ext cx="4139804" cy="1077218"/>
            <a:chOff x="480060" y="3225423"/>
            <a:chExt cx="4139804" cy="1077218"/>
          </a:xfrm>
        </p:grpSpPr>
        <p:grpSp>
          <p:nvGrpSpPr>
            <p:cNvPr id="44" name="Group 43">
              <a:extLst>
                <a:ext uri="{FF2B5EF4-FFF2-40B4-BE49-F238E27FC236}">
                  <a16:creationId xmlns:a16="http://schemas.microsoft.com/office/drawing/2014/main" id="{559D0A24-E76E-43C4-BB18-B155277B8C4E}"/>
                </a:ext>
              </a:extLst>
            </p:cNvPr>
            <p:cNvGrpSpPr/>
            <p:nvPr/>
          </p:nvGrpSpPr>
          <p:grpSpPr>
            <a:xfrm>
              <a:off x="480060" y="3304934"/>
              <a:ext cx="914400" cy="914400"/>
              <a:chOff x="4130039" y="1822296"/>
              <a:chExt cx="857249" cy="914400"/>
            </a:xfrm>
          </p:grpSpPr>
          <p:sp>
            <p:nvSpPr>
              <p:cNvPr id="38" name="Oval 37">
                <a:extLst>
                  <a:ext uri="{FF2B5EF4-FFF2-40B4-BE49-F238E27FC236}">
                    <a16:creationId xmlns:a16="http://schemas.microsoft.com/office/drawing/2014/main" id="{EC09E73E-9D3A-43B5-A0E0-B3034475588A}"/>
                  </a:ext>
                </a:extLst>
              </p:cNvPr>
              <p:cNvSpPr/>
              <p:nvPr/>
            </p:nvSpPr>
            <p:spPr>
              <a:xfrm>
                <a:off x="4130039" y="1822296"/>
                <a:ext cx="857249" cy="914400"/>
              </a:xfrm>
              <a:prstGeom prst="ellipse">
                <a:avLst/>
              </a:prstGeom>
              <a:solidFill>
                <a:srgbClr val="127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Graphic 21" descr="Family with two children">
                <a:extLst>
                  <a:ext uri="{FF2B5EF4-FFF2-40B4-BE49-F238E27FC236}">
                    <a16:creationId xmlns:a16="http://schemas.microsoft.com/office/drawing/2014/main" id="{5B8DDFD3-016E-41C9-A523-012FBE496AA2}"/>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72901" y="1852776"/>
                <a:ext cx="771524" cy="771524"/>
              </a:xfrm>
              <a:prstGeom prst="rect">
                <a:avLst/>
              </a:prstGeom>
            </p:spPr>
          </p:pic>
        </p:grpSp>
        <p:sp>
          <p:nvSpPr>
            <p:cNvPr id="49" name="TextBox 48">
              <a:extLst>
                <a:ext uri="{FF2B5EF4-FFF2-40B4-BE49-F238E27FC236}">
                  <a16:creationId xmlns:a16="http://schemas.microsoft.com/office/drawing/2014/main" id="{243FE2B3-0FEC-4CBD-8FF0-711C12D0B2C7}"/>
                </a:ext>
              </a:extLst>
            </p:cNvPr>
            <p:cNvSpPr txBox="1"/>
            <p:nvPr/>
          </p:nvSpPr>
          <p:spPr>
            <a:xfrm>
              <a:off x="1515586" y="3225423"/>
              <a:ext cx="3104278" cy="1077218"/>
            </a:xfrm>
            <a:prstGeom prst="rect">
              <a:avLst/>
            </a:prstGeom>
            <a:noFill/>
            <a:ln>
              <a:noFill/>
            </a:ln>
          </p:spPr>
          <p:txBody>
            <a:bodyPr wrap="square" rtlCol="0">
              <a:spAutoFit/>
            </a:bodyPr>
            <a:lstStyle/>
            <a:p>
              <a:pPr marL="0" lvl="1"/>
              <a:r>
                <a:rPr lang="en-US" sz="1600" dirty="0">
                  <a:latin typeface="Lato" panose="020F0502020204030203" pitchFamily="34" charset="0"/>
                </a:rPr>
                <a:t>Child services: Title IV-E Foster Care and Adoption Assistance, Child Care and Development Fund </a:t>
              </a:r>
              <a:endParaRPr lang="en-US" sz="1600" dirty="0"/>
            </a:p>
          </p:txBody>
        </p:sp>
      </p:grpSp>
      <p:grpSp>
        <p:nvGrpSpPr>
          <p:cNvPr id="59" name="Group 58">
            <a:extLst>
              <a:ext uri="{FF2B5EF4-FFF2-40B4-BE49-F238E27FC236}">
                <a16:creationId xmlns:a16="http://schemas.microsoft.com/office/drawing/2014/main" id="{6CEC5239-CBD6-4A62-BE57-2EB640BDA138}"/>
              </a:ext>
            </a:extLst>
          </p:cNvPr>
          <p:cNvGrpSpPr/>
          <p:nvPr/>
        </p:nvGrpSpPr>
        <p:grpSpPr>
          <a:xfrm>
            <a:off x="464728" y="2181788"/>
            <a:ext cx="4042331" cy="914400"/>
            <a:chOff x="480060" y="1961668"/>
            <a:chExt cx="4042331" cy="914400"/>
          </a:xfrm>
        </p:grpSpPr>
        <p:grpSp>
          <p:nvGrpSpPr>
            <p:cNvPr id="43" name="Group 42">
              <a:extLst>
                <a:ext uri="{FF2B5EF4-FFF2-40B4-BE49-F238E27FC236}">
                  <a16:creationId xmlns:a16="http://schemas.microsoft.com/office/drawing/2014/main" id="{B5358BF0-A248-4994-8540-4B461ECCC8FE}"/>
                </a:ext>
              </a:extLst>
            </p:cNvPr>
            <p:cNvGrpSpPr/>
            <p:nvPr/>
          </p:nvGrpSpPr>
          <p:grpSpPr>
            <a:xfrm>
              <a:off x="480060" y="1961668"/>
              <a:ext cx="914400" cy="914400"/>
              <a:chOff x="431074" y="2166288"/>
              <a:chExt cx="914400" cy="914400"/>
            </a:xfrm>
          </p:grpSpPr>
          <p:sp>
            <p:nvSpPr>
              <p:cNvPr id="33" name="Oval 32">
                <a:extLst>
                  <a:ext uri="{FF2B5EF4-FFF2-40B4-BE49-F238E27FC236}">
                    <a16:creationId xmlns:a16="http://schemas.microsoft.com/office/drawing/2014/main" id="{BC74DB23-4072-464C-AC5C-47CFF57AD4F9}"/>
                  </a:ext>
                </a:extLst>
              </p:cNvPr>
              <p:cNvSpPr/>
              <p:nvPr/>
            </p:nvSpPr>
            <p:spPr>
              <a:xfrm>
                <a:off x="431074" y="2166288"/>
                <a:ext cx="914400" cy="914400"/>
              </a:xfrm>
              <a:prstGeom prst="ellipse">
                <a:avLst/>
              </a:prstGeom>
              <a:solidFill>
                <a:srgbClr val="062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Graphic 20" descr="Medical">
                <a:extLst>
                  <a:ext uri="{FF2B5EF4-FFF2-40B4-BE49-F238E27FC236}">
                    <a16:creationId xmlns:a16="http://schemas.microsoft.com/office/drawing/2014/main" id="{06187404-70C9-4959-AAA7-EF8FC9A836A2}"/>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6794" y="2204249"/>
                <a:ext cx="822960" cy="822960"/>
              </a:xfrm>
              <a:prstGeom prst="rect">
                <a:avLst/>
              </a:prstGeom>
            </p:spPr>
          </p:pic>
        </p:grpSp>
        <p:sp>
          <p:nvSpPr>
            <p:cNvPr id="50" name="TextBox 49">
              <a:extLst>
                <a:ext uri="{FF2B5EF4-FFF2-40B4-BE49-F238E27FC236}">
                  <a16:creationId xmlns:a16="http://schemas.microsoft.com/office/drawing/2014/main" id="{C660E15E-259F-41A3-BC65-24386423D4C8}"/>
                </a:ext>
              </a:extLst>
            </p:cNvPr>
            <p:cNvSpPr txBox="1"/>
            <p:nvPr/>
          </p:nvSpPr>
          <p:spPr>
            <a:xfrm>
              <a:off x="1515586" y="2118722"/>
              <a:ext cx="3006805" cy="584775"/>
            </a:xfrm>
            <a:prstGeom prst="rect">
              <a:avLst/>
            </a:prstGeom>
            <a:noFill/>
            <a:ln>
              <a:noFill/>
            </a:ln>
          </p:spPr>
          <p:txBody>
            <a:bodyPr wrap="square" rtlCol="0">
              <a:spAutoFit/>
            </a:bodyPr>
            <a:lstStyle/>
            <a:p>
              <a:pPr marL="0" lvl="1"/>
              <a:r>
                <a:rPr lang="en-US" sz="1600" dirty="0">
                  <a:latin typeface="Lato" panose="020F0502020204030203" pitchFamily="34" charset="0"/>
                </a:rPr>
                <a:t>Health: Medicaid, Children’s Health Insurance Program  </a:t>
              </a:r>
              <a:endParaRPr lang="en-US" sz="1600" dirty="0"/>
            </a:p>
          </p:txBody>
        </p:sp>
      </p:grpSp>
      <p:grpSp>
        <p:nvGrpSpPr>
          <p:cNvPr id="61" name="Group 60">
            <a:extLst>
              <a:ext uri="{FF2B5EF4-FFF2-40B4-BE49-F238E27FC236}">
                <a16:creationId xmlns:a16="http://schemas.microsoft.com/office/drawing/2014/main" id="{ED1C7623-65BF-4D3B-B385-5BCA7C32C7C6}"/>
              </a:ext>
            </a:extLst>
          </p:cNvPr>
          <p:cNvGrpSpPr/>
          <p:nvPr/>
        </p:nvGrpSpPr>
        <p:grpSpPr>
          <a:xfrm>
            <a:off x="480060" y="4495800"/>
            <a:ext cx="3319621" cy="914400"/>
            <a:chOff x="480060" y="4648200"/>
            <a:chExt cx="3319621" cy="914400"/>
          </a:xfrm>
        </p:grpSpPr>
        <p:grpSp>
          <p:nvGrpSpPr>
            <p:cNvPr id="45" name="Group 44">
              <a:extLst>
                <a:ext uri="{FF2B5EF4-FFF2-40B4-BE49-F238E27FC236}">
                  <a16:creationId xmlns:a16="http://schemas.microsoft.com/office/drawing/2014/main" id="{36616DC6-69D7-4D09-9A6E-9A111DFBCCF0}"/>
                </a:ext>
              </a:extLst>
            </p:cNvPr>
            <p:cNvGrpSpPr/>
            <p:nvPr/>
          </p:nvGrpSpPr>
          <p:grpSpPr>
            <a:xfrm>
              <a:off x="480060" y="4648200"/>
              <a:ext cx="914400" cy="914400"/>
              <a:chOff x="6142807" y="2606040"/>
              <a:chExt cx="914400" cy="914400"/>
            </a:xfrm>
          </p:grpSpPr>
          <p:sp>
            <p:nvSpPr>
              <p:cNvPr id="42" name="Oval 41">
                <a:extLst>
                  <a:ext uri="{FF2B5EF4-FFF2-40B4-BE49-F238E27FC236}">
                    <a16:creationId xmlns:a16="http://schemas.microsoft.com/office/drawing/2014/main" id="{83D4D171-D802-4142-BFC3-B1284E700739}"/>
                  </a:ext>
                </a:extLst>
              </p:cNvPr>
              <p:cNvSpPr/>
              <p:nvPr/>
            </p:nvSpPr>
            <p:spPr>
              <a:xfrm>
                <a:off x="6142807" y="2606040"/>
                <a:ext cx="914400" cy="914400"/>
              </a:xfrm>
              <a:prstGeom prst="ellipse">
                <a:avLst/>
              </a:prstGeom>
              <a:solidFill>
                <a:srgbClr val="46A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Graphic 23" descr="Car">
                <a:extLst>
                  <a:ext uri="{FF2B5EF4-FFF2-40B4-BE49-F238E27FC236}">
                    <a16:creationId xmlns:a16="http://schemas.microsoft.com/office/drawing/2014/main" id="{DF0A2D84-3A09-4726-9B7E-ADB59E0FBE49}"/>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02680" y="2606040"/>
                <a:ext cx="822960" cy="822960"/>
              </a:xfrm>
              <a:prstGeom prst="rect">
                <a:avLst/>
              </a:prstGeom>
            </p:spPr>
          </p:pic>
        </p:grpSp>
        <p:sp>
          <p:nvSpPr>
            <p:cNvPr id="51" name="TextBox 50">
              <a:extLst>
                <a:ext uri="{FF2B5EF4-FFF2-40B4-BE49-F238E27FC236}">
                  <a16:creationId xmlns:a16="http://schemas.microsoft.com/office/drawing/2014/main" id="{379DACCF-0DE1-49AD-BD6D-8891F75D9235}"/>
                </a:ext>
              </a:extLst>
            </p:cNvPr>
            <p:cNvSpPr txBox="1"/>
            <p:nvPr/>
          </p:nvSpPr>
          <p:spPr>
            <a:xfrm>
              <a:off x="1515586" y="4825425"/>
              <a:ext cx="2284095" cy="584775"/>
            </a:xfrm>
            <a:prstGeom prst="rect">
              <a:avLst/>
            </a:prstGeom>
            <a:noFill/>
            <a:ln>
              <a:noFill/>
            </a:ln>
          </p:spPr>
          <p:txBody>
            <a:bodyPr wrap="square" rtlCol="0">
              <a:spAutoFit/>
            </a:bodyPr>
            <a:lstStyle/>
            <a:p>
              <a:pPr marL="0" lvl="1"/>
              <a:r>
                <a:rPr lang="en-US" sz="1600" dirty="0">
                  <a:latin typeface="Lato" panose="020F0502020204030203" pitchFamily="34" charset="0"/>
                </a:rPr>
                <a:t>Transportation: Highway funds  </a:t>
              </a:r>
              <a:endParaRPr lang="en-US" sz="1600" dirty="0"/>
            </a:p>
          </p:txBody>
        </p:sp>
      </p:grpSp>
      <p:grpSp>
        <p:nvGrpSpPr>
          <p:cNvPr id="57" name="Group 56">
            <a:extLst>
              <a:ext uri="{FF2B5EF4-FFF2-40B4-BE49-F238E27FC236}">
                <a16:creationId xmlns:a16="http://schemas.microsoft.com/office/drawing/2014/main" id="{7C4C970C-7CB6-4952-901A-F502B02BC704}"/>
              </a:ext>
            </a:extLst>
          </p:cNvPr>
          <p:cNvGrpSpPr/>
          <p:nvPr/>
        </p:nvGrpSpPr>
        <p:grpSpPr>
          <a:xfrm>
            <a:off x="4800600" y="4495800"/>
            <a:ext cx="3881313" cy="914400"/>
            <a:chOff x="4800600" y="4648200"/>
            <a:chExt cx="3881313" cy="914400"/>
          </a:xfrm>
        </p:grpSpPr>
        <p:grpSp>
          <p:nvGrpSpPr>
            <p:cNvPr id="48" name="Group 47">
              <a:extLst>
                <a:ext uri="{FF2B5EF4-FFF2-40B4-BE49-F238E27FC236}">
                  <a16:creationId xmlns:a16="http://schemas.microsoft.com/office/drawing/2014/main" id="{CC35D8F7-BFD1-4CC3-BE9C-453BF951252A}"/>
                </a:ext>
              </a:extLst>
            </p:cNvPr>
            <p:cNvGrpSpPr/>
            <p:nvPr/>
          </p:nvGrpSpPr>
          <p:grpSpPr>
            <a:xfrm>
              <a:off x="4800600" y="4648200"/>
              <a:ext cx="914400" cy="914400"/>
              <a:chOff x="3848100" y="5551651"/>
              <a:chExt cx="914400" cy="914400"/>
            </a:xfrm>
          </p:grpSpPr>
          <p:sp>
            <p:nvSpPr>
              <p:cNvPr id="40" name="Oval 39">
                <a:extLst>
                  <a:ext uri="{FF2B5EF4-FFF2-40B4-BE49-F238E27FC236}">
                    <a16:creationId xmlns:a16="http://schemas.microsoft.com/office/drawing/2014/main" id="{C919A617-2529-4231-B20C-601FBF2FFD08}"/>
                  </a:ext>
                </a:extLst>
              </p:cNvPr>
              <p:cNvSpPr/>
              <p:nvPr/>
            </p:nvSpPr>
            <p:spPr>
              <a:xfrm>
                <a:off x="3848100" y="5551651"/>
                <a:ext cx="914400" cy="914400"/>
              </a:xfrm>
              <a:prstGeom prst="ellipse">
                <a:avLst/>
              </a:prstGeom>
              <a:solidFill>
                <a:srgbClr val="9D9D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 name="Graphic 29" descr="Books">
                <a:extLst>
                  <a:ext uri="{FF2B5EF4-FFF2-40B4-BE49-F238E27FC236}">
                    <a16:creationId xmlns:a16="http://schemas.microsoft.com/office/drawing/2014/main" id="{41A6BB36-0309-4C9E-BEAB-EC1AD5056A7B}"/>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939540" y="5643091"/>
                <a:ext cx="731520" cy="731520"/>
              </a:xfrm>
              <a:prstGeom prst="rect">
                <a:avLst/>
              </a:prstGeom>
            </p:spPr>
          </p:pic>
        </p:grpSp>
        <p:sp>
          <p:nvSpPr>
            <p:cNvPr id="52" name="TextBox 51">
              <a:extLst>
                <a:ext uri="{FF2B5EF4-FFF2-40B4-BE49-F238E27FC236}">
                  <a16:creationId xmlns:a16="http://schemas.microsoft.com/office/drawing/2014/main" id="{0813668C-03BE-4AC2-8B90-93AF59A995A3}"/>
                </a:ext>
              </a:extLst>
            </p:cNvPr>
            <p:cNvSpPr txBox="1"/>
            <p:nvPr/>
          </p:nvSpPr>
          <p:spPr>
            <a:xfrm>
              <a:off x="5833031" y="4825425"/>
              <a:ext cx="2848882" cy="584775"/>
            </a:xfrm>
            <a:prstGeom prst="rect">
              <a:avLst/>
            </a:prstGeom>
            <a:noFill/>
            <a:ln>
              <a:noFill/>
            </a:ln>
          </p:spPr>
          <p:txBody>
            <a:bodyPr wrap="square" rtlCol="0">
              <a:spAutoFit/>
            </a:bodyPr>
            <a:lstStyle/>
            <a:p>
              <a:pPr marL="0" lvl="1"/>
              <a:r>
                <a:rPr lang="en-US" sz="1600" dirty="0">
                  <a:latin typeface="Lato" panose="020F0502020204030203" pitchFamily="34" charset="0"/>
                </a:rPr>
                <a:t>Education: Head Start, Title I, and special education grants    </a:t>
              </a:r>
              <a:endParaRPr lang="en-US" sz="1600" dirty="0"/>
            </a:p>
          </p:txBody>
        </p:sp>
      </p:grpSp>
      <p:grpSp>
        <p:nvGrpSpPr>
          <p:cNvPr id="56" name="Group 55">
            <a:extLst>
              <a:ext uri="{FF2B5EF4-FFF2-40B4-BE49-F238E27FC236}">
                <a16:creationId xmlns:a16="http://schemas.microsoft.com/office/drawing/2014/main" id="{7FF8AA14-12AE-4B6D-A5A8-EC5188761477}"/>
              </a:ext>
            </a:extLst>
          </p:cNvPr>
          <p:cNvGrpSpPr/>
          <p:nvPr/>
        </p:nvGrpSpPr>
        <p:grpSpPr>
          <a:xfrm>
            <a:off x="4800600" y="3214807"/>
            <a:ext cx="3881641" cy="1077218"/>
            <a:chOff x="4800600" y="3184465"/>
            <a:chExt cx="3881641" cy="1077218"/>
          </a:xfrm>
        </p:grpSpPr>
        <p:grpSp>
          <p:nvGrpSpPr>
            <p:cNvPr id="47" name="Group 46">
              <a:extLst>
                <a:ext uri="{FF2B5EF4-FFF2-40B4-BE49-F238E27FC236}">
                  <a16:creationId xmlns:a16="http://schemas.microsoft.com/office/drawing/2014/main" id="{70ED754B-A773-49C0-AB66-413FFC3F6922}"/>
                </a:ext>
              </a:extLst>
            </p:cNvPr>
            <p:cNvGrpSpPr/>
            <p:nvPr/>
          </p:nvGrpSpPr>
          <p:grpSpPr>
            <a:xfrm>
              <a:off x="4800600" y="3304934"/>
              <a:ext cx="914400" cy="914400"/>
              <a:chOff x="3656012" y="3970983"/>
              <a:chExt cx="914400" cy="914400"/>
            </a:xfrm>
          </p:grpSpPr>
          <p:sp>
            <p:nvSpPr>
              <p:cNvPr id="39" name="Oval 38">
                <a:extLst>
                  <a:ext uri="{FF2B5EF4-FFF2-40B4-BE49-F238E27FC236}">
                    <a16:creationId xmlns:a16="http://schemas.microsoft.com/office/drawing/2014/main" id="{ADB0C869-8D3F-488A-A1B4-EB16C3FE77F7}"/>
                  </a:ext>
                </a:extLst>
              </p:cNvPr>
              <p:cNvSpPr/>
              <p:nvPr/>
            </p:nvSpPr>
            <p:spPr>
              <a:xfrm>
                <a:off x="3656012" y="3970983"/>
                <a:ext cx="914400" cy="914400"/>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Graphic 27" descr="House">
                <a:extLst>
                  <a:ext uri="{FF2B5EF4-FFF2-40B4-BE49-F238E27FC236}">
                    <a16:creationId xmlns:a16="http://schemas.microsoft.com/office/drawing/2014/main" id="{A57796CB-546C-4581-B62B-889959B5FED3}"/>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47452" y="4038600"/>
                <a:ext cx="731520" cy="731520"/>
              </a:xfrm>
              <a:prstGeom prst="rect">
                <a:avLst/>
              </a:prstGeom>
            </p:spPr>
          </p:pic>
        </p:grpSp>
        <p:sp>
          <p:nvSpPr>
            <p:cNvPr id="53" name="TextBox 52">
              <a:extLst>
                <a:ext uri="{FF2B5EF4-FFF2-40B4-BE49-F238E27FC236}">
                  <a16:creationId xmlns:a16="http://schemas.microsoft.com/office/drawing/2014/main" id="{8D34A43E-B03E-4540-A354-3E74C27512BB}"/>
                </a:ext>
              </a:extLst>
            </p:cNvPr>
            <p:cNvSpPr txBox="1"/>
            <p:nvPr/>
          </p:nvSpPr>
          <p:spPr>
            <a:xfrm>
              <a:off x="5833031" y="3184465"/>
              <a:ext cx="2849210" cy="1077218"/>
            </a:xfrm>
            <a:prstGeom prst="rect">
              <a:avLst/>
            </a:prstGeom>
            <a:noFill/>
            <a:ln>
              <a:noFill/>
            </a:ln>
          </p:spPr>
          <p:txBody>
            <a:bodyPr wrap="square" rtlCol="0">
              <a:spAutoFit/>
            </a:bodyPr>
            <a:lstStyle/>
            <a:p>
              <a:pPr marL="0" lvl="1"/>
              <a:r>
                <a:rPr lang="en-US" sz="1600" dirty="0">
                  <a:latin typeface="Lato" panose="020F0502020204030203" pitchFamily="34" charset="0"/>
                </a:rPr>
                <a:t>Housing: Housing vouchers and project based subsidies, Low-income Home Energy Assistance    </a:t>
              </a:r>
              <a:endParaRPr lang="en-US" sz="1600" dirty="0"/>
            </a:p>
          </p:txBody>
        </p:sp>
      </p:grpSp>
      <p:grpSp>
        <p:nvGrpSpPr>
          <p:cNvPr id="58" name="Group 57">
            <a:extLst>
              <a:ext uri="{FF2B5EF4-FFF2-40B4-BE49-F238E27FC236}">
                <a16:creationId xmlns:a16="http://schemas.microsoft.com/office/drawing/2014/main" id="{A0C49107-8A8A-48DB-B4AB-5CAB0F32C95A}"/>
              </a:ext>
            </a:extLst>
          </p:cNvPr>
          <p:cNvGrpSpPr/>
          <p:nvPr/>
        </p:nvGrpSpPr>
        <p:grpSpPr>
          <a:xfrm>
            <a:off x="4800600" y="2177345"/>
            <a:ext cx="3886200" cy="914400"/>
            <a:chOff x="4800600" y="1961668"/>
            <a:chExt cx="3886200" cy="914400"/>
          </a:xfrm>
        </p:grpSpPr>
        <p:grpSp>
          <p:nvGrpSpPr>
            <p:cNvPr id="46" name="Group 45">
              <a:extLst>
                <a:ext uri="{FF2B5EF4-FFF2-40B4-BE49-F238E27FC236}">
                  <a16:creationId xmlns:a16="http://schemas.microsoft.com/office/drawing/2014/main" id="{6633D5B0-722F-4587-A9F8-4C038CE5C979}"/>
                </a:ext>
              </a:extLst>
            </p:cNvPr>
            <p:cNvGrpSpPr/>
            <p:nvPr/>
          </p:nvGrpSpPr>
          <p:grpSpPr>
            <a:xfrm>
              <a:off x="4800600" y="1961668"/>
              <a:ext cx="914400" cy="914400"/>
              <a:chOff x="6858000" y="4519623"/>
              <a:chExt cx="914400" cy="914400"/>
            </a:xfrm>
          </p:grpSpPr>
          <p:sp>
            <p:nvSpPr>
              <p:cNvPr id="41" name="Oval 40">
                <a:extLst>
                  <a:ext uri="{FF2B5EF4-FFF2-40B4-BE49-F238E27FC236}">
                    <a16:creationId xmlns:a16="http://schemas.microsoft.com/office/drawing/2014/main" id="{97997895-69C3-4FAC-B0E3-CCE6D136EE8A}"/>
                  </a:ext>
                </a:extLst>
              </p:cNvPr>
              <p:cNvSpPr/>
              <p:nvPr/>
            </p:nvSpPr>
            <p:spPr>
              <a:xfrm>
                <a:off x="6858000" y="4519623"/>
                <a:ext cx="914400" cy="914400"/>
              </a:xfrm>
              <a:prstGeom prst="ellipse">
                <a:avLst/>
              </a:prstGeom>
              <a:solidFill>
                <a:srgbClr val="A2D4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Graphic 25" descr="Fork and knife">
                <a:extLst>
                  <a:ext uri="{FF2B5EF4-FFF2-40B4-BE49-F238E27FC236}">
                    <a16:creationId xmlns:a16="http://schemas.microsoft.com/office/drawing/2014/main" id="{8CBDB09D-BF13-49AE-BE45-6BDF0F56B061}"/>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995160" y="4656783"/>
                <a:ext cx="640080" cy="640080"/>
              </a:xfrm>
              <a:prstGeom prst="rect">
                <a:avLst/>
              </a:prstGeom>
            </p:spPr>
          </p:pic>
        </p:grpSp>
        <p:sp>
          <p:nvSpPr>
            <p:cNvPr id="54" name="TextBox 53">
              <a:extLst>
                <a:ext uri="{FF2B5EF4-FFF2-40B4-BE49-F238E27FC236}">
                  <a16:creationId xmlns:a16="http://schemas.microsoft.com/office/drawing/2014/main" id="{ECBB8D5E-AE04-42ED-A03B-C44C7114F337}"/>
                </a:ext>
              </a:extLst>
            </p:cNvPr>
            <p:cNvSpPr txBox="1"/>
            <p:nvPr/>
          </p:nvSpPr>
          <p:spPr>
            <a:xfrm>
              <a:off x="5833031" y="2140046"/>
              <a:ext cx="2853769" cy="584775"/>
            </a:xfrm>
            <a:prstGeom prst="rect">
              <a:avLst/>
            </a:prstGeom>
            <a:noFill/>
            <a:ln>
              <a:noFill/>
            </a:ln>
          </p:spPr>
          <p:txBody>
            <a:bodyPr wrap="square" rtlCol="0">
              <a:spAutoFit/>
            </a:bodyPr>
            <a:lstStyle/>
            <a:p>
              <a:pPr marL="0" lvl="1"/>
              <a:r>
                <a:rPr lang="en-US" sz="1600" dirty="0">
                  <a:latin typeface="Lato" panose="020F0502020204030203" pitchFamily="34" charset="0"/>
                </a:rPr>
                <a:t>Food and nutrition: SNAP, school lunch program </a:t>
              </a:r>
              <a:endParaRPr lang="en-US" sz="1600" dirty="0"/>
            </a:p>
          </p:txBody>
        </p:sp>
      </p:grpSp>
    </p:spTree>
    <p:extLst>
      <p:ext uri="{BB962C8B-B14F-4D97-AF65-F5344CB8AC3E}">
        <p14:creationId xmlns:p14="http://schemas.microsoft.com/office/powerpoint/2010/main" val="296107480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40DC8D50-4CC2-4D27-8AD6-BFC0486970FE}"/>
              </a:ext>
            </a:extLst>
          </p:cNvPr>
          <p:cNvGrpSpPr/>
          <p:nvPr/>
        </p:nvGrpSpPr>
        <p:grpSpPr>
          <a:xfrm>
            <a:off x="457200" y="1371600"/>
            <a:ext cx="8226425" cy="4724400"/>
            <a:chOff x="457199" y="1524000"/>
            <a:chExt cx="8226425" cy="4724400"/>
          </a:xfrm>
          <a:solidFill>
            <a:srgbClr val="12719E"/>
          </a:solidFill>
        </p:grpSpPr>
        <p:sp>
          <p:nvSpPr>
            <p:cNvPr id="14" name="Rectangle: Rounded Corners 3">
              <a:extLst>
                <a:ext uri="{FF2B5EF4-FFF2-40B4-BE49-F238E27FC236}">
                  <a16:creationId xmlns:a16="http://schemas.microsoft.com/office/drawing/2014/main" id="{76584A61-CA90-412C-9DBB-A237A525A460}"/>
                </a:ext>
              </a:extLst>
            </p:cNvPr>
            <p:cNvSpPr/>
            <p:nvPr/>
          </p:nvSpPr>
          <p:spPr>
            <a:xfrm>
              <a:off x="457199" y="1524000"/>
              <a:ext cx="8226425" cy="47244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5">
              <a:extLst>
                <a:ext uri="{FF2B5EF4-FFF2-40B4-BE49-F238E27FC236}">
                  <a16:creationId xmlns:a16="http://schemas.microsoft.com/office/drawing/2014/main" id="{1F527582-EA11-420E-B548-A14379B778C9}"/>
                </a:ext>
              </a:extLst>
            </p:cNvPr>
            <p:cNvSpPr/>
            <p:nvPr/>
          </p:nvSpPr>
          <p:spPr>
            <a:xfrm>
              <a:off x="547051" y="2895600"/>
              <a:ext cx="8046720" cy="320954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E479276A-EDCF-4C55-9EC4-6559E5F0ED3C}"/>
              </a:ext>
            </a:extLst>
          </p:cNvPr>
          <p:cNvSpPr>
            <a:spLocks noGrp="1"/>
          </p:cNvSpPr>
          <p:nvPr>
            <p:ph type="title"/>
          </p:nvPr>
        </p:nvSpPr>
        <p:spPr/>
        <p:txBody>
          <a:bodyPr/>
          <a:lstStyle/>
          <a:p>
            <a:r>
              <a:rPr lang="en-US" dirty="0">
                <a:latin typeface="Lato Black" panose="020F0A02020204030203" pitchFamily="34" charset="0"/>
              </a:rPr>
              <a:t>Who Does the Census Miss?</a:t>
            </a:r>
          </a:p>
        </p:txBody>
      </p:sp>
      <p:sp>
        <p:nvSpPr>
          <p:cNvPr id="8" name="TextBox 7">
            <a:extLst>
              <a:ext uri="{FF2B5EF4-FFF2-40B4-BE49-F238E27FC236}">
                <a16:creationId xmlns:a16="http://schemas.microsoft.com/office/drawing/2014/main" id="{BFE926E4-1165-4168-BB76-0F8263B74088}"/>
              </a:ext>
            </a:extLst>
          </p:cNvPr>
          <p:cNvSpPr txBox="1"/>
          <p:nvPr/>
        </p:nvSpPr>
        <p:spPr>
          <a:xfrm>
            <a:off x="760411" y="1726023"/>
            <a:ext cx="7620000" cy="584775"/>
          </a:xfrm>
          <a:prstGeom prst="rect">
            <a:avLst/>
          </a:prstGeom>
          <a:noFill/>
        </p:spPr>
        <p:txBody>
          <a:bodyPr wrap="square" rtlCol="0">
            <a:spAutoFit/>
          </a:bodyPr>
          <a:lstStyle/>
          <a:p>
            <a:pPr algn="ctr"/>
            <a:r>
              <a:rPr lang="en-US" sz="3200" dirty="0">
                <a:solidFill>
                  <a:schemeClr val="bg1"/>
                </a:solidFill>
                <a:latin typeface="Lato" panose="020F0502020204030203" pitchFamily="34" charset="0"/>
              </a:rPr>
              <a:t>In 2010, the Census </a:t>
            </a:r>
            <a:r>
              <a:rPr lang="en-US" sz="3200" b="1" dirty="0">
                <a:solidFill>
                  <a:srgbClr val="FDC111"/>
                </a:solidFill>
                <a:latin typeface="Lato" panose="020F0502020204030203" pitchFamily="34" charset="0"/>
              </a:rPr>
              <a:t>missed</a:t>
            </a:r>
            <a:r>
              <a:rPr lang="en-US" sz="3200" dirty="0">
                <a:solidFill>
                  <a:schemeClr val="bg1"/>
                </a:solidFill>
                <a:latin typeface="Lato" panose="020F0502020204030203" pitchFamily="34" charset="0"/>
              </a:rPr>
              <a:t> counting:</a:t>
            </a:r>
          </a:p>
        </p:txBody>
      </p:sp>
      <p:sp>
        <p:nvSpPr>
          <p:cNvPr id="9" name="Rectangle: Rounded Corners 5">
            <a:extLst>
              <a:ext uri="{FF2B5EF4-FFF2-40B4-BE49-F238E27FC236}">
                <a16:creationId xmlns:a16="http://schemas.microsoft.com/office/drawing/2014/main" id="{1F527582-EA11-420E-B548-A14379B778C9}"/>
              </a:ext>
            </a:extLst>
          </p:cNvPr>
          <p:cNvSpPr/>
          <p:nvPr/>
        </p:nvSpPr>
        <p:spPr>
          <a:xfrm>
            <a:off x="547051" y="2734056"/>
            <a:ext cx="8046720" cy="320954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Table 9">
            <a:extLst>
              <a:ext uri="{FF2B5EF4-FFF2-40B4-BE49-F238E27FC236}">
                <a16:creationId xmlns:a16="http://schemas.microsoft.com/office/drawing/2014/main" id="{D04D7043-B71B-42F7-9B55-E2BB9AEA6161}"/>
              </a:ext>
            </a:extLst>
          </p:cNvPr>
          <p:cNvGraphicFramePr>
            <a:graphicFrameLocks noGrp="1"/>
          </p:cNvGraphicFramePr>
          <p:nvPr>
            <p:extLst/>
          </p:nvPr>
        </p:nvGraphicFramePr>
        <p:xfrm>
          <a:off x="547051" y="2734056"/>
          <a:ext cx="8046720" cy="3209544"/>
        </p:xfrm>
        <a:graphic>
          <a:graphicData uri="http://schemas.openxmlformats.org/drawingml/2006/table">
            <a:tbl>
              <a:tblPr firstRow="1" bandRow="1">
                <a:tableStyleId>{2D5ABB26-0587-4C30-8999-92F81FD0307C}</a:tableStyleId>
              </a:tblPr>
              <a:tblGrid>
                <a:gridCol w="2682240">
                  <a:extLst>
                    <a:ext uri="{9D8B030D-6E8A-4147-A177-3AD203B41FA5}">
                      <a16:colId xmlns:a16="http://schemas.microsoft.com/office/drawing/2014/main" val="2908271659"/>
                    </a:ext>
                  </a:extLst>
                </a:gridCol>
                <a:gridCol w="2682240">
                  <a:extLst>
                    <a:ext uri="{9D8B030D-6E8A-4147-A177-3AD203B41FA5}">
                      <a16:colId xmlns:a16="http://schemas.microsoft.com/office/drawing/2014/main" val="4089126482"/>
                    </a:ext>
                  </a:extLst>
                </a:gridCol>
                <a:gridCol w="2682240">
                  <a:extLst>
                    <a:ext uri="{9D8B030D-6E8A-4147-A177-3AD203B41FA5}">
                      <a16:colId xmlns:a16="http://schemas.microsoft.com/office/drawing/2014/main" val="3023311687"/>
                    </a:ext>
                  </a:extLst>
                </a:gridCol>
              </a:tblGrid>
              <a:tr h="3209544">
                <a:tc>
                  <a:txBody>
                    <a:bodyPr/>
                    <a:lstStyle/>
                    <a:p>
                      <a:pPr algn="ctr"/>
                      <a:r>
                        <a:rPr lang="en-US" sz="2400" b="1" dirty="0">
                          <a:solidFill>
                            <a:srgbClr val="46ABDB"/>
                          </a:solidFill>
                          <a:latin typeface="Lato" panose="020F0502020204030203" pitchFamily="34" charset="0"/>
                        </a:rPr>
                        <a:t>2.1% </a:t>
                      </a:r>
                      <a:r>
                        <a:rPr lang="en-US" sz="2400" dirty="0">
                          <a:latin typeface="Lato" panose="020F0502020204030203" pitchFamily="34" charset="0"/>
                        </a:rPr>
                        <a:t>of blacks and </a:t>
                      </a:r>
                      <a:r>
                        <a:rPr lang="en-US" sz="2400" b="1" dirty="0">
                          <a:solidFill>
                            <a:srgbClr val="46ABDB"/>
                          </a:solidFill>
                          <a:latin typeface="Lato" panose="020F0502020204030203" pitchFamily="34" charset="0"/>
                        </a:rPr>
                        <a:t>1.5%</a:t>
                      </a:r>
                      <a:r>
                        <a:rPr lang="en-US" sz="2400" dirty="0">
                          <a:latin typeface="Lato" panose="020F0502020204030203" pitchFamily="34" charset="0"/>
                        </a:rPr>
                        <a:t> of Latinos</a:t>
                      </a:r>
                    </a:p>
                  </a:txBody>
                  <a:tcPr anchor="ctr">
                    <a:lnR w="12700" cap="flat" cmpd="sng" algn="ctr">
                      <a:solidFill>
                        <a:schemeClr val="tx1"/>
                      </a:solidFill>
                      <a:prstDash val="solid"/>
                      <a:round/>
                      <a:headEnd type="none" w="med" len="med"/>
                      <a:tailEnd type="none" w="med" len="med"/>
                    </a:lnR>
                  </a:tcPr>
                </a:tc>
                <a:tc>
                  <a:txBody>
                    <a:bodyPr/>
                    <a:lstStyle/>
                    <a:p>
                      <a:pPr algn="ctr"/>
                      <a:r>
                        <a:rPr lang="en-US" sz="2400" b="1" dirty="0">
                          <a:solidFill>
                            <a:srgbClr val="46ABDB"/>
                          </a:solidFill>
                          <a:latin typeface="Lato" panose="020F0502020204030203" pitchFamily="34" charset="0"/>
                        </a:rPr>
                        <a:t>0.7% </a:t>
                      </a:r>
                      <a:r>
                        <a:rPr lang="en-US" sz="2400" b="0" dirty="0">
                          <a:solidFill>
                            <a:schemeClr val="tx1"/>
                          </a:solidFill>
                          <a:latin typeface="Lato" panose="020F0502020204030203" pitchFamily="34" charset="0"/>
                        </a:rPr>
                        <a:t>of children under 5</a:t>
                      </a:r>
                      <a:endParaRPr lang="en-US" sz="2400" b="1" dirty="0">
                        <a:solidFill>
                          <a:srgbClr val="46ABDB"/>
                        </a:solidFill>
                        <a:latin typeface="Lato" panose="020F0502020204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400" b="1" dirty="0">
                          <a:solidFill>
                            <a:srgbClr val="46ABDB"/>
                          </a:solidFill>
                          <a:latin typeface="Lato" panose="020F0502020204030203" pitchFamily="34" charset="0"/>
                        </a:rPr>
                        <a:t>1.1%</a:t>
                      </a:r>
                      <a:r>
                        <a:rPr lang="en-US" sz="2400" dirty="0">
                          <a:solidFill>
                            <a:srgbClr val="46ABDB"/>
                          </a:solidFill>
                          <a:latin typeface="Lato" panose="020F0502020204030203" pitchFamily="34" charset="0"/>
                        </a:rPr>
                        <a:t> </a:t>
                      </a:r>
                      <a:r>
                        <a:rPr lang="en-US" sz="2400" dirty="0">
                          <a:latin typeface="Lato" panose="020F0502020204030203" pitchFamily="34" charset="0"/>
                        </a:rPr>
                        <a:t>of people living in rental housing</a:t>
                      </a:r>
                      <a:endParaRPr lang="en-US" sz="2400" b="1" dirty="0">
                        <a:solidFill>
                          <a:srgbClr val="46ABDB"/>
                        </a:solidFill>
                        <a:latin typeface="Lato" panose="020F0502020204030203" pitchFamily="34" charset="0"/>
                      </a:endParaRP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305427911"/>
                  </a:ext>
                </a:extLst>
              </a:tr>
            </a:tbl>
          </a:graphicData>
        </a:graphic>
      </p:graphicFrame>
    </p:spTree>
    <p:extLst>
      <p:ext uri="{BB962C8B-B14F-4D97-AF65-F5344CB8AC3E}">
        <p14:creationId xmlns:p14="http://schemas.microsoft.com/office/powerpoint/2010/main" val="297954662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atin typeface="Lato Black" panose="020F0A02020204030203" pitchFamily="34" charset="0"/>
              </a:rPr>
              <a:t>Why Is There An </a:t>
            </a:r>
            <a:r>
              <a:rPr lang="en-US" dirty="0">
                <a:latin typeface="Lato Black" panose="020F0A02020204030203" pitchFamily="34" charset="0"/>
              </a:rPr>
              <a:t>Undercount?</a:t>
            </a:r>
          </a:p>
        </p:txBody>
      </p:sp>
      <p:sp>
        <p:nvSpPr>
          <p:cNvPr id="4" name="Rectangle: Rounded Corners 3">
            <a:extLst>
              <a:ext uri="{FF2B5EF4-FFF2-40B4-BE49-F238E27FC236}">
                <a16:creationId xmlns:a16="http://schemas.microsoft.com/office/drawing/2014/main" id="{59C9861F-CFA1-4BC8-81EE-0CEA9749E360}"/>
              </a:ext>
            </a:extLst>
          </p:cNvPr>
          <p:cNvSpPr/>
          <p:nvPr/>
        </p:nvSpPr>
        <p:spPr>
          <a:xfrm>
            <a:off x="468086" y="1447800"/>
            <a:ext cx="8208840" cy="4343400"/>
          </a:xfrm>
          <a:prstGeom prst="roundRect">
            <a:avLst>
              <a:gd name="adj" fmla="val 296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ts val="0"/>
              </a:spcBef>
              <a:spcAft>
                <a:spcPts val="1200"/>
              </a:spcAft>
              <a:buFont typeface="Arial" panose="020B0604020202020204" pitchFamily="34" charset="0"/>
              <a:buChar char="•"/>
            </a:pPr>
            <a:endParaRPr lang="en-US" sz="2000" dirty="0">
              <a:solidFill>
                <a:schemeClr val="tx1"/>
              </a:solidFill>
              <a:latin typeface="Lato" panose="020F0502020204030203" pitchFamily="34" charset="0"/>
            </a:endParaRPr>
          </a:p>
          <a:p>
            <a:pPr marL="342900" indent="-342900">
              <a:buFont typeface="Arial" panose="020B0604020202020204" pitchFamily="34" charset="0"/>
              <a:buChar char="•"/>
            </a:pPr>
            <a:endParaRPr lang="en-US" sz="2000" dirty="0">
              <a:solidFill>
                <a:schemeClr val="tx1"/>
              </a:solidFill>
              <a:latin typeface="Lato" panose="020F0502020204030203" pitchFamily="34" charset="0"/>
            </a:endParaRPr>
          </a:p>
          <a:p>
            <a:pPr marL="342900" indent="-342900">
              <a:buFont typeface="Arial" panose="020B0604020202020204" pitchFamily="34" charset="0"/>
              <a:buChar char="•"/>
            </a:pPr>
            <a:endParaRPr lang="en-US" sz="2000" dirty="0">
              <a:solidFill>
                <a:schemeClr val="tx1"/>
              </a:solidFill>
              <a:latin typeface="Lato" panose="020F0502020204030203" pitchFamily="34" charset="0"/>
            </a:endParaRPr>
          </a:p>
        </p:txBody>
      </p:sp>
      <p:sp>
        <p:nvSpPr>
          <p:cNvPr id="2" name="Rectangle: Rounded Corners 1">
            <a:extLst>
              <a:ext uri="{FF2B5EF4-FFF2-40B4-BE49-F238E27FC236}">
                <a16:creationId xmlns:a16="http://schemas.microsoft.com/office/drawing/2014/main" id="{141CF1F4-A193-4715-BDC6-D2BBD89D1F37}"/>
              </a:ext>
            </a:extLst>
          </p:cNvPr>
          <p:cNvSpPr/>
          <p:nvPr/>
        </p:nvSpPr>
        <p:spPr>
          <a:xfrm>
            <a:off x="460829" y="4206122"/>
            <a:ext cx="8229600" cy="578882"/>
          </a:xfrm>
          <a:prstGeom prst="roundRect">
            <a:avLst/>
          </a:prstGeom>
          <a:solidFill>
            <a:schemeClr val="tx2">
              <a:lumMod val="20000"/>
              <a:lumOff val="80000"/>
            </a:schemeClr>
          </a:solidFill>
          <a:ln w="9525">
            <a:solidFill>
              <a:schemeClr val="accent5"/>
            </a:solidFill>
          </a:ln>
        </p:spPr>
        <p:txBody>
          <a:bodyPr wrap="square" anchor="ctr" anchorCtr="0">
            <a:spAutoFit/>
          </a:bodyPr>
          <a:lstStyle/>
          <a:p>
            <a:pPr>
              <a:spcBef>
                <a:spcPts val="0"/>
              </a:spcBef>
              <a:spcAft>
                <a:spcPts val="1200"/>
              </a:spcAft>
            </a:pPr>
            <a:r>
              <a:rPr lang="en-US" sz="2800" dirty="0">
                <a:latin typeface="Lato" panose="020F0502020204030203" pitchFamily="34" charset="0"/>
              </a:rPr>
              <a:t>Complex household arrangements</a:t>
            </a:r>
          </a:p>
        </p:txBody>
      </p:sp>
      <p:sp>
        <p:nvSpPr>
          <p:cNvPr id="7" name="Rectangle: Rounded Corners 6">
            <a:extLst>
              <a:ext uri="{FF2B5EF4-FFF2-40B4-BE49-F238E27FC236}">
                <a16:creationId xmlns:a16="http://schemas.microsoft.com/office/drawing/2014/main" id="{8F3377B4-AE75-468E-8560-5B5C36BF0CDD}"/>
              </a:ext>
            </a:extLst>
          </p:cNvPr>
          <p:cNvSpPr/>
          <p:nvPr/>
        </p:nvSpPr>
        <p:spPr>
          <a:xfrm>
            <a:off x="460829" y="4968122"/>
            <a:ext cx="8229600" cy="578882"/>
          </a:xfrm>
          <a:prstGeom prst="roundRect">
            <a:avLst/>
          </a:prstGeom>
          <a:solidFill>
            <a:srgbClr val="1696D2"/>
          </a:solidFill>
          <a:ln w="9525">
            <a:solidFill>
              <a:schemeClr val="accent5"/>
            </a:solidFill>
          </a:ln>
        </p:spPr>
        <p:txBody>
          <a:bodyPr wrap="square" anchor="ctr" anchorCtr="0">
            <a:spAutoFit/>
          </a:bodyPr>
          <a:lstStyle/>
          <a:p>
            <a:pPr>
              <a:spcBef>
                <a:spcPts val="0"/>
              </a:spcBef>
              <a:spcAft>
                <a:spcPts val="1200"/>
              </a:spcAft>
            </a:pPr>
            <a:r>
              <a:rPr lang="en-US" sz="2800" dirty="0">
                <a:latin typeface="Lato" panose="020F0502020204030203" pitchFamily="34" charset="0"/>
              </a:rPr>
              <a:t>Mistrust of government</a:t>
            </a:r>
          </a:p>
        </p:txBody>
      </p:sp>
      <p:sp>
        <p:nvSpPr>
          <p:cNvPr id="8" name="Rectangle: Rounded Corners 7">
            <a:extLst>
              <a:ext uri="{FF2B5EF4-FFF2-40B4-BE49-F238E27FC236}">
                <a16:creationId xmlns:a16="http://schemas.microsoft.com/office/drawing/2014/main" id="{5548911F-3567-4649-828C-BDFEF5B196E7}"/>
              </a:ext>
            </a:extLst>
          </p:cNvPr>
          <p:cNvSpPr/>
          <p:nvPr/>
        </p:nvSpPr>
        <p:spPr>
          <a:xfrm>
            <a:off x="460829" y="3444122"/>
            <a:ext cx="8229600" cy="578882"/>
          </a:xfrm>
          <a:prstGeom prst="roundRect">
            <a:avLst/>
          </a:prstGeom>
          <a:solidFill>
            <a:schemeClr val="accent2">
              <a:lumMod val="60000"/>
              <a:lumOff val="40000"/>
            </a:schemeClr>
          </a:solidFill>
          <a:ln w="9525">
            <a:solidFill>
              <a:schemeClr val="accent5"/>
            </a:solidFill>
          </a:ln>
        </p:spPr>
        <p:txBody>
          <a:bodyPr wrap="square" anchor="ctr" anchorCtr="0">
            <a:spAutoFit/>
          </a:bodyPr>
          <a:lstStyle/>
          <a:p>
            <a:pPr>
              <a:spcBef>
                <a:spcPts val="0"/>
              </a:spcBef>
              <a:spcAft>
                <a:spcPts val="1200"/>
              </a:spcAft>
            </a:pPr>
            <a:r>
              <a:rPr lang="en-US" sz="2800" dirty="0">
                <a:latin typeface="Lato" panose="020F0502020204030203" pitchFamily="34" charset="0"/>
              </a:rPr>
              <a:t>Language barriers</a:t>
            </a:r>
          </a:p>
        </p:txBody>
      </p:sp>
      <p:sp>
        <p:nvSpPr>
          <p:cNvPr id="9" name="Rectangle: Rounded Corners 8">
            <a:extLst>
              <a:ext uri="{FF2B5EF4-FFF2-40B4-BE49-F238E27FC236}">
                <a16:creationId xmlns:a16="http://schemas.microsoft.com/office/drawing/2014/main" id="{5C965DC8-389E-42AC-93F3-478AC7215C2F}"/>
              </a:ext>
            </a:extLst>
          </p:cNvPr>
          <p:cNvSpPr/>
          <p:nvPr/>
        </p:nvSpPr>
        <p:spPr>
          <a:xfrm>
            <a:off x="464457" y="1905000"/>
            <a:ext cx="8229600" cy="578882"/>
          </a:xfrm>
          <a:prstGeom prst="roundRect">
            <a:avLst/>
          </a:prstGeom>
          <a:solidFill>
            <a:schemeClr val="bg1">
              <a:lumMod val="95000"/>
            </a:schemeClr>
          </a:solidFill>
          <a:ln w="9525">
            <a:solidFill>
              <a:schemeClr val="accent5"/>
            </a:solidFill>
          </a:ln>
        </p:spPr>
        <p:txBody>
          <a:bodyPr wrap="square" anchor="ctr" anchorCtr="0">
            <a:spAutoFit/>
          </a:bodyPr>
          <a:lstStyle/>
          <a:p>
            <a:pPr>
              <a:spcBef>
                <a:spcPts val="0"/>
              </a:spcBef>
              <a:spcAft>
                <a:spcPts val="1200"/>
              </a:spcAft>
            </a:pPr>
            <a:r>
              <a:rPr lang="en-US" sz="2800" dirty="0">
                <a:latin typeface="Lato" panose="020F0502020204030203" pitchFamily="34" charset="0"/>
              </a:rPr>
              <a:t>Missing the housing unit altogether</a:t>
            </a:r>
          </a:p>
        </p:txBody>
      </p:sp>
      <p:sp>
        <p:nvSpPr>
          <p:cNvPr id="10" name="Rectangle: Rounded Corners 9">
            <a:extLst>
              <a:ext uri="{FF2B5EF4-FFF2-40B4-BE49-F238E27FC236}">
                <a16:creationId xmlns:a16="http://schemas.microsoft.com/office/drawing/2014/main" id="{15FA84DB-5841-4B56-A79C-57969FE79650}"/>
              </a:ext>
            </a:extLst>
          </p:cNvPr>
          <p:cNvSpPr/>
          <p:nvPr/>
        </p:nvSpPr>
        <p:spPr>
          <a:xfrm>
            <a:off x="457200" y="2682122"/>
            <a:ext cx="8229600" cy="578882"/>
          </a:xfrm>
          <a:prstGeom prst="roundRect">
            <a:avLst/>
          </a:prstGeom>
          <a:solidFill>
            <a:schemeClr val="accent2">
              <a:lumMod val="20000"/>
              <a:lumOff val="80000"/>
            </a:schemeClr>
          </a:solidFill>
          <a:ln w="9525">
            <a:solidFill>
              <a:schemeClr val="accent5"/>
            </a:solidFill>
          </a:ln>
        </p:spPr>
        <p:txBody>
          <a:bodyPr wrap="square" anchor="ctr" anchorCtr="0">
            <a:spAutoFit/>
          </a:bodyPr>
          <a:lstStyle/>
          <a:p>
            <a:pPr>
              <a:spcBef>
                <a:spcPts val="0"/>
              </a:spcBef>
              <a:spcAft>
                <a:spcPts val="1200"/>
              </a:spcAft>
            </a:pPr>
            <a:r>
              <a:rPr lang="en-US" sz="2800" dirty="0">
                <a:latin typeface="Lato" panose="020F0502020204030203" pitchFamily="34" charset="0"/>
              </a:rPr>
              <a:t>Housing instability</a:t>
            </a:r>
          </a:p>
        </p:txBody>
      </p:sp>
    </p:spTree>
    <p:extLst>
      <p:ext uri="{BB962C8B-B14F-4D97-AF65-F5344CB8AC3E}">
        <p14:creationId xmlns:p14="http://schemas.microsoft.com/office/powerpoint/2010/main" val="331744800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Lato Black" panose="020F0A02020204030203" pitchFamily="34" charset="0"/>
              </a:rPr>
              <a:t>New Challenges for 2020</a:t>
            </a:r>
          </a:p>
        </p:txBody>
      </p:sp>
      <p:sp>
        <p:nvSpPr>
          <p:cNvPr id="4" name="Rectangle: Rounded Corners 3">
            <a:extLst>
              <a:ext uri="{FF2B5EF4-FFF2-40B4-BE49-F238E27FC236}">
                <a16:creationId xmlns:a16="http://schemas.microsoft.com/office/drawing/2014/main" id="{59C9861F-CFA1-4BC8-81EE-0CEA9749E360}"/>
              </a:ext>
            </a:extLst>
          </p:cNvPr>
          <p:cNvSpPr/>
          <p:nvPr/>
        </p:nvSpPr>
        <p:spPr>
          <a:xfrm>
            <a:off x="468086" y="1447800"/>
            <a:ext cx="8208840" cy="4343400"/>
          </a:xfrm>
          <a:prstGeom prst="roundRect">
            <a:avLst>
              <a:gd name="adj" fmla="val 296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ts val="0"/>
              </a:spcBef>
              <a:spcAft>
                <a:spcPts val="1200"/>
              </a:spcAft>
              <a:buFont typeface="Arial" panose="020B0604020202020204" pitchFamily="34" charset="0"/>
              <a:buChar char="•"/>
            </a:pPr>
            <a:endParaRPr lang="en-US" sz="2000" dirty="0">
              <a:solidFill>
                <a:schemeClr val="tx1"/>
              </a:solidFill>
              <a:latin typeface="Lato" panose="020F0502020204030203" pitchFamily="34" charset="0"/>
            </a:endParaRPr>
          </a:p>
          <a:p>
            <a:pPr marL="342900" indent="-342900">
              <a:buFont typeface="Arial" panose="020B0604020202020204" pitchFamily="34" charset="0"/>
              <a:buChar char="•"/>
            </a:pPr>
            <a:endParaRPr lang="en-US" sz="2000" dirty="0">
              <a:solidFill>
                <a:schemeClr val="tx1"/>
              </a:solidFill>
              <a:latin typeface="Lato" panose="020F0502020204030203" pitchFamily="34" charset="0"/>
            </a:endParaRPr>
          </a:p>
          <a:p>
            <a:pPr marL="342900" indent="-342900">
              <a:buFont typeface="Arial" panose="020B0604020202020204" pitchFamily="34" charset="0"/>
              <a:buChar char="•"/>
            </a:pPr>
            <a:endParaRPr lang="en-US" sz="2000" dirty="0">
              <a:solidFill>
                <a:schemeClr val="tx1"/>
              </a:solidFill>
              <a:latin typeface="Lato" panose="020F0502020204030203" pitchFamily="34" charset="0"/>
            </a:endParaRPr>
          </a:p>
        </p:txBody>
      </p:sp>
      <p:sp>
        <p:nvSpPr>
          <p:cNvPr id="13" name="Oval 12">
            <a:extLst>
              <a:ext uri="{FF2B5EF4-FFF2-40B4-BE49-F238E27FC236}">
                <a16:creationId xmlns:a16="http://schemas.microsoft.com/office/drawing/2014/main" id="{BC74DB23-4072-464C-AC5C-47CFF57AD4F9}"/>
              </a:ext>
            </a:extLst>
          </p:cNvPr>
          <p:cNvSpPr/>
          <p:nvPr/>
        </p:nvSpPr>
        <p:spPr>
          <a:xfrm>
            <a:off x="450956" y="1863724"/>
            <a:ext cx="914400" cy="914400"/>
          </a:xfrm>
          <a:prstGeom prst="ellipse">
            <a:avLst/>
          </a:prstGeom>
          <a:solidFill>
            <a:srgbClr val="062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6" descr="Newspaper">
            <a:extLst>
              <a:ext uri="{FF2B5EF4-FFF2-40B4-BE49-F238E27FC236}">
                <a16:creationId xmlns:a16="http://schemas.microsoft.com/office/drawing/2014/main" id="{94687F76-52D3-41D7-A5F1-9F93E27A0527}"/>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6262" y="1919030"/>
            <a:ext cx="803787" cy="803787"/>
          </a:xfrm>
          <a:prstGeom prst="rect">
            <a:avLst/>
          </a:prstGeom>
        </p:spPr>
      </p:pic>
      <p:sp>
        <p:nvSpPr>
          <p:cNvPr id="5" name="TextBox 4"/>
          <p:cNvSpPr txBox="1"/>
          <p:nvPr/>
        </p:nvSpPr>
        <p:spPr>
          <a:xfrm>
            <a:off x="1403532" y="1840915"/>
            <a:ext cx="2895600" cy="1015663"/>
          </a:xfrm>
          <a:prstGeom prst="rect">
            <a:avLst/>
          </a:prstGeom>
          <a:noFill/>
        </p:spPr>
        <p:txBody>
          <a:bodyPr wrap="square" rtlCol="0">
            <a:spAutoFit/>
          </a:bodyPr>
          <a:lstStyle/>
          <a:p>
            <a:r>
              <a:rPr lang="en-US" sz="2000" dirty="0">
                <a:latin typeface="Lato" panose="020F0502020204030203" pitchFamily="34" charset="0"/>
              </a:rPr>
              <a:t>The fractured media environment makes it harder to reach people</a:t>
            </a:r>
          </a:p>
        </p:txBody>
      </p:sp>
      <p:grpSp>
        <p:nvGrpSpPr>
          <p:cNvPr id="18" name="Group 17"/>
          <p:cNvGrpSpPr/>
          <p:nvPr/>
        </p:nvGrpSpPr>
        <p:grpSpPr>
          <a:xfrm>
            <a:off x="4572000" y="1863724"/>
            <a:ext cx="914400" cy="914400"/>
            <a:chOff x="4800600" y="1863724"/>
            <a:chExt cx="914400" cy="914400"/>
          </a:xfrm>
        </p:grpSpPr>
        <p:sp>
          <p:nvSpPr>
            <p:cNvPr id="15" name="Oval 14">
              <a:extLst>
                <a:ext uri="{FF2B5EF4-FFF2-40B4-BE49-F238E27FC236}">
                  <a16:creationId xmlns:a16="http://schemas.microsoft.com/office/drawing/2014/main" id="{EC09E73E-9D3A-43B5-A0E0-B3034475588A}"/>
                </a:ext>
              </a:extLst>
            </p:cNvPr>
            <p:cNvSpPr/>
            <p:nvPr/>
          </p:nvSpPr>
          <p:spPr>
            <a:xfrm>
              <a:off x="4800600" y="1863724"/>
              <a:ext cx="914400" cy="914400"/>
            </a:xfrm>
            <a:prstGeom prst="ellipse">
              <a:avLst/>
            </a:prstGeom>
            <a:solidFill>
              <a:srgbClr val="127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Graphic 11" descr="Lecturer">
              <a:extLst>
                <a:ext uri="{FF2B5EF4-FFF2-40B4-BE49-F238E27FC236}">
                  <a16:creationId xmlns:a16="http://schemas.microsoft.com/office/drawing/2014/main" id="{0E6AFC8C-0913-4EE8-9609-0B9E0DF3421D}"/>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92040" y="1955163"/>
              <a:ext cx="731520" cy="731520"/>
            </a:xfrm>
            <a:prstGeom prst="rect">
              <a:avLst/>
            </a:prstGeom>
          </p:spPr>
        </p:pic>
      </p:grpSp>
      <p:sp>
        <p:nvSpPr>
          <p:cNvPr id="6" name="TextBox 5"/>
          <p:cNvSpPr txBox="1"/>
          <p:nvPr/>
        </p:nvSpPr>
        <p:spPr>
          <a:xfrm>
            <a:off x="5562600" y="1840915"/>
            <a:ext cx="3320868" cy="1015663"/>
          </a:xfrm>
          <a:prstGeom prst="rect">
            <a:avLst/>
          </a:prstGeom>
          <a:noFill/>
        </p:spPr>
        <p:txBody>
          <a:bodyPr wrap="square" rtlCol="0">
            <a:spAutoFit/>
          </a:bodyPr>
          <a:lstStyle/>
          <a:p>
            <a:r>
              <a:rPr lang="en-US" sz="2000" dirty="0">
                <a:latin typeface="Lato" panose="020F0502020204030203" pitchFamily="34" charset="0"/>
              </a:rPr>
              <a:t>The campaigns for the 2020 election year will complicate the media messages</a:t>
            </a:r>
          </a:p>
        </p:txBody>
      </p:sp>
      <p:sp>
        <p:nvSpPr>
          <p:cNvPr id="21" name="Oval 20">
            <a:extLst>
              <a:ext uri="{FF2B5EF4-FFF2-40B4-BE49-F238E27FC236}">
                <a16:creationId xmlns:a16="http://schemas.microsoft.com/office/drawing/2014/main" id="{83D4D171-D802-4142-BFC3-B1284E700739}"/>
              </a:ext>
            </a:extLst>
          </p:cNvPr>
          <p:cNvSpPr/>
          <p:nvPr/>
        </p:nvSpPr>
        <p:spPr>
          <a:xfrm>
            <a:off x="454020" y="3124199"/>
            <a:ext cx="914400" cy="914400"/>
          </a:xfrm>
          <a:prstGeom prst="ellipse">
            <a:avLst/>
          </a:prstGeom>
          <a:solidFill>
            <a:srgbClr val="46A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12" descr="Monitor">
            <a:extLst>
              <a:ext uri="{FF2B5EF4-FFF2-40B4-BE49-F238E27FC236}">
                <a16:creationId xmlns:a16="http://schemas.microsoft.com/office/drawing/2014/main" id="{8454C1FE-EA57-4C65-A90E-E3EA954C2BEF}"/>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06261" y="3206397"/>
            <a:ext cx="803787" cy="803787"/>
          </a:xfrm>
          <a:prstGeom prst="rect">
            <a:avLst/>
          </a:prstGeom>
        </p:spPr>
      </p:pic>
      <p:sp>
        <p:nvSpPr>
          <p:cNvPr id="24" name="TextBox 23"/>
          <p:cNvSpPr txBox="1"/>
          <p:nvPr/>
        </p:nvSpPr>
        <p:spPr>
          <a:xfrm>
            <a:off x="1403532" y="3110745"/>
            <a:ext cx="2895600" cy="1323439"/>
          </a:xfrm>
          <a:prstGeom prst="rect">
            <a:avLst/>
          </a:prstGeom>
          <a:noFill/>
        </p:spPr>
        <p:txBody>
          <a:bodyPr wrap="square" rtlCol="0">
            <a:spAutoFit/>
          </a:bodyPr>
          <a:lstStyle/>
          <a:p>
            <a:pPr>
              <a:spcBef>
                <a:spcPts val="0"/>
              </a:spcBef>
              <a:spcAft>
                <a:spcPts val="1200"/>
              </a:spcAft>
            </a:pPr>
            <a:r>
              <a:rPr lang="en-US" sz="2000" dirty="0">
                <a:latin typeface="Lato" panose="020F0502020204030203" pitchFamily="34" charset="0"/>
              </a:rPr>
              <a:t>The Census Bureau will accept responses through the internet for the first time</a:t>
            </a:r>
          </a:p>
        </p:txBody>
      </p:sp>
      <p:sp>
        <p:nvSpPr>
          <p:cNvPr id="29" name="Oval 28">
            <a:extLst>
              <a:ext uri="{FF2B5EF4-FFF2-40B4-BE49-F238E27FC236}">
                <a16:creationId xmlns:a16="http://schemas.microsoft.com/office/drawing/2014/main" id="{ADB0C869-8D3F-488A-A1B4-EB16C3FE77F7}"/>
              </a:ext>
            </a:extLst>
          </p:cNvPr>
          <p:cNvSpPr/>
          <p:nvPr/>
        </p:nvSpPr>
        <p:spPr>
          <a:xfrm>
            <a:off x="4566246" y="3162300"/>
            <a:ext cx="914400" cy="914400"/>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Graphic 12" descr="Chat">
            <a:extLst>
              <a:ext uri="{FF2B5EF4-FFF2-40B4-BE49-F238E27FC236}">
                <a16:creationId xmlns:a16="http://schemas.microsoft.com/office/drawing/2014/main" id="{8A92A423-C14F-4B7B-8DAB-D14AFC0F313C}"/>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663440" y="3307080"/>
            <a:ext cx="731520" cy="731520"/>
          </a:xfrm>
          <a:prstGeom prst="rect">
            <a:avLst/>
          </a:prstGeom>
        </p:spPr>
      </p:pic>
      <p:sp>
        <p:nvSpPr>
          <p:cNvPr id="32" name="TextBox 31"/>
          <p:cNvSpPr txBox="1"/>
          <p:nvPr/>
        </p:nvSpPr>
        <p:spPr>
          <a:xfrm>
            <a:off x="5577840" y="3124199"/>
            <a:ext cx="3099086" cy="1323439"/>
          </a:xfrm>
          <a:prstGeom prst="rect">
            <a:avLst/>
          </a:prstGeom>
          <a:noFill/>
        </p:spPr>
        <p:txBody>
          <a:bodyPr wrap="square" rtlCol="0">
            <a:spAutoFit/>
          </a:bodyPr>
          <a:lstStyle/>
          <a:p>
            <a:pPr>
              <a:spcBef>
                <a:spcPts val="0"/>
              </a:spcBef>
              <a:spcAft>
                <a:spcPts val="1200"/>
              </a:spcAft>
            </a:pPr>
            <a:r>
              <a:rPr lang="en-US" sz="2000" dirty="0">
                <a:latin typeface="Lato" panose="020F0502020204030203" pitchFamily="34" charset="0"/>
              </a:rPr>
              <a:t>Funding for Census related communications has decreased and been delayed</a:t>
            </a:r>
          </a:p>
        </p:txBody>
      </p:sp>
      <p:grpSp>
        <p:nvGrpSpPr>
          <p:cNvPr id="37" name="Group 36"/>
          <p:cNvGrpSpPr/>
          <p:nvPr/>
        </p:nvGrpSpPr>
        <p:grpSpPr>
          <a:xfrm>
            <a:off x="2263064" y="4970858"/>
            <a:ext cx="914400" cy="914400"/>
            <a:chOff x="437363" y="4538694"/>
            <a:chExt cx="914400" cy="914400"/>
          </a:xfrm>
        </p:grpSpPr>
        <p:sp>
          <p:nvSpPr>
            <p:cNvPr id="33" name="Oval 32">
              <a:extLst>
                <a:ext uri="{FF2B5EF4-FFF2-40B4-BE49-F238E27FC236}">
                  <a16:creationId xmlns:a16="http://schemas.microsoft.com/office/drawing/2014/main" id="{97997895-69C3-4FAC-B0E3-CCE6D136EE8A}"/>
                </a:ext>
              </a:extLst>
            </p:cNvPr>
            <p:cNvSpPr/>
            <p:nvPr/>
          </p:nvSpPr>
          <p:spPr>
            <a:xfrm>
              <a:off x="437363" y="4538694"/>
              <a:ext cx="914400" cy="914400"/>
            </a:xfrm>
            <a:prstGeom prst="ellipse">
              <a:avLst/>
            </a:prstGeom>
            <a:solidFill>
              <a:srgbClr val="A2D4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Graphic 8" descr="Stopwatch">
              <a:extLst>
                <a:ext uri="{FF2B5EF4-FFF2-40B4-BE49-F238E27FC236}">
                  <a16:creationId xmlns:a16="http://schemas.microsoft.com/office/drawing/2014/main" id="{39024DE5-1D8B-4B36-A3D9-3E728D8A8A74}"/>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28803" y="4630134"/>
              <a:ext cx="731520" cy="731520"/>
            </a:xfrm>
            <a:prstGeom prst="rect">
              <a:avLst/>
            </a:prstGeom>
          </p:spPr>
        </p:pic>
      </p:grpSp>
      <p:sp>
        <p:nvSpPr>
          <p:cNvPr id="36" name="TextBox 35"/>
          <p:cNvSpPr txBox="1"/>
          <p:nvPr/>
        </p:nvSpPr>
        <p:spPr>
          <a:xfrm>
            <a:off x="3215640" y="4688351"/>
            <a:ext cx="3413760" cy="1323439"/>
          </a:xfrm>
          <a:prstGeom prst="rect">
            <a:avLst/>
          </a:prstGeom>
          <a:noFill/>
        </p:spPr>
        <p:txBody>
          <a:bodyPr wrap="square" rtlCol="0">
            <a:spAutoFit/>
          </a:bodyPr>
          <a:lstStyle/>
          <a:p>
            <a:pPr>
              <a:spcBef>
                <a:spcPts val="0"/>
              </a:spcBef>
              <a:spcAft>
                <a:spcPts val="1200"/>
              </a:spcAft>
            </a:pPr>
            <a:r>
              <a:rPr lang="en-US" sz="2000" dirty="0">
                <a:latin typeface="Lato" panose="020F0502020204030203" pitchFamily="34" charset="0"/>
              </a:rPr>
              <a:t>Last-minute addition of the citizenship question will mean immigrants may not trust completing the Census</a:t>
            </a:r>
          </a:p>
        </p:txBody>
      </p:sp>
    </p:spTree>
    <p:extLst>
      <p:ext uri="{BB962C8B-B14F-4D97-AF65-F5344CB8AC3E}">
        <p14:creationId xmlns:p14="http://schemas.microsoft.com/office/powerpoint/2010/main" val="45398727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EF9C0F4-E920-4370-B65C-1970D53FB262}"/>
              </a:ext>
            </a:extLst>
          </p:cNvPr>
          <p:cNvSpPr/>
          <p:nvPr/>
        </p:nvSpPr>
        <p:spPr>
          <a:xfrm>
            <a:off x="0" y="2819400"/>
            <a:ext cx="9144000"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Lato Black" panose="020F0A02020204030203" pitchFamily="34" charset="0"/>
              </a:rPr>
              <a:t>Questions?</a:t>
            </a:r>
          </a:p>
        </p:txBody>
      </p:sp>
    </p:spTree>
    <p:extLst>
      <p:ext uri="{BB962C8B-B14F-4D97-AF65-F5344CB8AC3E}">
        <p14:creationId xmlns:p14="http://schemas.microsoft.com/office/powerpoint/2010/main" val="179148855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EF9C0F4-E920-4370-B65C-1970D53FB262}"/>
              </a:ext>
            </a:extLst>
          </p:cNvPr>
          <p:cNvSpPr/>
          <p:nvPr/>
        </p:nvSpPr>
        <p:spPr>
          <a:xfrm>
            <a:off x="0" y="2819400"/>
            <a:ext cx="9144000"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Lato Black" panose="020F0A02020204030203" pitchFamily="34" charset="0"/>
              </a:rPr>
              <a:t>Ways to Get Involved</a:t>
            </a:r>
          </a:p>
        </p:txBody>
      </p:sp>
    </p:spTree>
    <p:extLst>
      <p:ext uri="{BB962C8B-B14F-4D97-AF65-F5344CB8AC3E}">
        <p14:creationId xmlns:p14="http://schemas.microsoft.com/office/powerpoint/2010/main" val="276726934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EF9C0F4-E920-4370-B65C-1970D53FB262}"/>
              </a:ext>
            </a:extLst>
          </p:cNvPr>
          <p:cNvSpPr/>
          <p:nvPr/>
        </p:nvSpPr>
        <p:spPr>
          <a:xfrm>
            <a:off x="0" y="2819400"/>
            <a:ext cx="9144000"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Lato Black" panose="020F0A02020204030203" pitchFamily="34" charset="0"/>
              </a:rPr>
              <a:t>Poll</a:t>
            </a:r>
          </a:p>
        </p:txBody>
      </p:sp>
    </p:spTree>
    <p:extLst>
      <p:ext uri="{BB962C8B-B14F-4D97-AF65-F5344CB8AC3E}">
        <p14:creationId xmlns:p14="http://schemas.microsoft.com/office/powerpoint/2010/main" val="224932271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B4F26-62B8-476D-B530-B96D9EBD7FB3}"/>
              </a:ext>
            </a:extLst>
          </p:cNvPr>
          <p:cNvSpPr>
            <a:spLocks noGrp="1"/>
          </p:cNvSpPr>
          <p:nvPr>
            <p:ph type="title"/>
          </p:nvPr>
        </p:nvSpPr>
        <p:spPr/>
        <p:txBody>
          <a:bodyPr/>
          <a:lstStyle/>
          <a:p>
            <a:r>
              <a:rPr lang="en-US" dirty="0">
                <a:latin typeface="Lato Black" panose="020F0A02020204030203" pitchFamily="34" charset="0"/>
              </a:rPr>
              <a:t>We need you!</a:t>
            </a:r>
          </a:p>
        </p:txBody>
      </p:sp>
      <p:sp>
        <p:nvSpPr>
          <p:cNvPr id="3" name="Rectangle 2"/>
          <p:cNvSpPr/>
          <p:nvPr/>
        </p:nvSpPr>
        <p:spPr>
          <a:xfrm>
            <a:off x="429004" y="1383177"/>
            <a:ext cx="8176258" cy="461665"/>
          </a:xfrm>
          <a:prstGeom prst="rect">
            <a:avLst/>
          </a:prstGeom>
        </p:spPr>
        <p:txBody>
          <a:bodyPr wrap="square">
            <a:spAutoFit/>
          </a:bodyPr>
          <a:lstStyle/>
          <a:p>
            <a:r>
              <a:rPr lang="en-US" dirty="0">
                <a:latin typeface="Lato Regular" panose="020F0502020204030203" pitchFamily="34" charset="0"/>
              </a:rPr>
              <a:t>Your organizations can be </a:t>
            </a:r>
            <a:r>
              <a:rPr lang="en-US" b="1" dirty="0">
                <a:latin typeface="Lato Regular" panose="020F0502020204030203" pitchFamily="34" charset="0"/>
              </a:rPr>
              <a:t>trusted messengers </a:t>
            </a:r>
            <a:r>
              <a:rPr lang="en-US" dirty="0">
                <a:latin typeface="Lato Regular" panose="020F0502020204030203" pitchFamily="34" charset="0"/>
              </a:rPr>
              <a:t>that:</a:t>
            </a:r>
          </a:p>
        </p:txBody>
      </p:sp>
      <p:sp>
        <p:nvSpPr>
          <p:cNvPr id="8" name="Rectangle: Rounded Corners 7">
            <a:extLst>
              <a:ext uri="{FF2B5EF4-FFF2-40B4-BE49-F238E27FC236}">
                <a16:creationId xmlns:a16="http://schemas.microsoft.com/office/drawing/2014/main" id="{5548911F-3567-4649-828C-BDFEF5B196E7}"/>
              </a:ext>
            </a:extLst>
          </p:cNvPr>
          <p:cNvSpPr/>
          <p:nvPr/>
        </p:nvSpPr>
        <p:spPr>
          <a:xfrm>
            <a:off x="443789" y="3880226"/>
            <a:ext cx="8229600" cy="510778"/>
          </a:xfrm>
          <a:prstGeom prst="roundRect">
            <a:avLst/>
          </a:prstGeom>
          <a:solidFill>
            <a:schemeClr val="accent2">
              <a:lumMod val="60000"/>
              <a:lumOff val="40000"/>
            </a:schemeClr>
          </a:solidFill>
          <a:ln w="22225">
            <a:solidFill>
              <a:schemeClr val="accent5"/>
            </a:solidFill>
          </a:ln>
        </p:spPr>
        <p:txBody>
          <a:bodyPr wrap="square" anchor="ctr" anchorCtr="0">
            <a:spAutoFit/>
          </a:bodyPr>
          <a:lstStyle/>
          <a:p>
            <a:r>
              <a:rPr lang="en-US" dirty="0">
                <a:latin typeface="Lato" panose="020F0502020204030203" pitchFamily="34" charset="0"/>
              </a:rPr>
              <a:t>Know local priority issues and concerns</a:t>
            </a:r>
          </a:p>
        </p:txBody>
      </p:sp>
      <p:sp>
        <p:nvSpPr>
          <p:cNvPr id="9" name="Rectangle: Rounded Corners 8">
            <a:extLst>
              <a:ext uri="{FF2B5EF4-FFF2-40B4-BE49-F238E27FC236}">
                <a16:creationId xmlns:a16="http://schemas.microsoft.com/office/drawing/2014/main" id="{5C965DC8-389E-42AC-93F3-478AC7215C2F}"/>
              </a:ext>
            </a:extLst>
          </p:cNvPr>
          <p:cNvSpPr/>
          <p:nvPr/>
        </p:nvSpPr>
        <p:spPr>
          <a:xfrm>
            <a:off x="443789" y="2133600"/>
            <a:ext cx="8229600" cy="510778"/>
          </a:xfrm>
          <a:prstGeom prst="roundRect">
            <a:avLst/>
          </a:prstGeom>
          <a:solidFill>
            <a:schemeClr val="bg1">
              <a:lumMod val="95000"/>
            </a:schemeClr>
          </a:solidFill>
          <a:ln w="22225">
            <a:solidFill>
              <a:schemeClr val="accent5"/>
            </a:solidFill>
          </a:ln>
        </p:spPr>
        <p:txBody>
          <a:bodyPr wrap="square" anchor="ctr" anchorCtr="0">
            <a:spAutoFit/>
          </a:bodyPr>
          <a:lstStyle/>
          <a:p>
            <a:r>
              <a:rPr lang="en-US" dirty="0">
                <a:latin typeface="Lato" panose="020F0502020204030203" pitchFamily="34" charset="0"/>
              </a:rPr>
              <a:t>Know the neighborhoods and the people you serve</a:t>
            </a:r>
          </a:p>
        </p:txBody>
      </p:sp>
      <p:sp>
        <p:nvSpPr>
          <p:cNvPr id="10" name="Rectangle: Rounded Corners 9">
            <a:extLst>
              <a:ext uri="{FF2B5EF4-FFF2-40B4-BE49-F238E27FC236}">
                <a16:creationId xmlns:a16="http://schemas.microsoft.com/office/drawing/2014/main" id="{15FA84DB-5841-4B56-A79C-57969FE79650}"/>
              </a:ext>
            </a:extLst>
          </p:cNvPr>
          <p:cNvSpPr/>
          <p:nvPr/>
        </p:nvSpPr>
        <p:spPr>
          <a:xfrm>
            <a:off x="460829" y="3006913"/>
            <a:ext cx="8229600" cy="510778"/>
          </a:xfrm>
          <a:prstGeom prst="roundRect">
            <a:avLst/>
          </a:prstGeom>
          <a:solidFill>
            <a:schemeClr val="accent2">
              <a:lumMod val="20000"/>
              <a:lumOff val="80000"/>
            </a:schemeClr>
          </a:solidFill>
          <a:ln w="22225">
            <a:solidFill>
              <a:schemeClr val="accent5"/>
            </a:solidFill>
          </a:ln>
        </p:spPr>
        <p:txBody>
          <a:bodyPr wrap="square" anchor="ctr" anchorCtr="0">
            <a:spAutoFit/>
          </a:bodyPr>
          <a:lstStyle/>
          <a:p>
            <a:r>
              <a:rPr lang="en-US" dirty="0">
                <a:latin typeface="Lato" panose="020F0502020204030203" pitchFamily="34" charset="0"/>
              </a:rPr>
              <a:t>Know how your neighborhoods are changing</a:t>
            </a:r>
          </a:p>
        </p:txBody>
      </p:sp>
      <p:sp>
        <p:nvSpPr>
          <p:cNvPr id="11" name="Rectangle: Rounded Corners 1">
            <a:extLst>
              <a:ext uri="{FF2B5EF4-FFF2-40B4-BE49-F238E27FC236}">
                <a16:creationId xmlns:a16="http://schemas.microsoft.com/office/drawing/2014/main" id="{141CF1F4-A193-4715-BDC6-D2BBD89D1F37}"/>
              </a:ext>
            </a:extLst>
          </p:cNvPr>
          <p:cNvSpPr/>
          <p:nvPr/>
        </p:nvSpPr>
        <p:spPr>
          <a:xfrm>
            <a:off x="460829" y="4753539"/>
            <a:ext cx="8229600" cy="510778"/>
          </a:xfrm>
          <a:prstGeom prst="roundRect">
            <a:avLst/>
          </a:prstGeom>
          <a:solidFill>
            <a:schemeClr val="tx2">
              <a:lumMod val="20000"/>
              <a:lumOff val="80000"/>
            </a:schemeClr>
          </a:solidFill>
          <a:ln w="22225">
            <a:solidFill>
              <a:schemeClr val="accent5"/>
            </a:solidFill>
          </a:ln>
        </p:spPr>
        <p:txBody>
          <a:bodyPr wrap="square" anchor="ctr" anchorCtr="0">
            <a:spAutoFit/>
          </a:bodyPr>
          <a:lstStyle/>
          <a:p>
            <a:r>
              <a:rPr lang="en-US" dirty="0">
                <a:latin typeface="Lato" panose="020F0502020204030203" pitchFamily="34" charset="0"/>
              </a:rPr>
              <a:t>Collaborate with key players in public and nonprofit sectors</a:t>
            </a:r>
          </a:p>
        </p:txBody>
      </p:sp>
    </p:spTree>
    <p:extLst>
      <p:ext uri="{BB962C8B-B14F-4D97-AF65-F5344CB8AC3E}">
        <p14:creationId xmlns:p14="http://schemas.microsoft.com/office/powerpoint/2010/main" val="346622758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7772400" cy="1362075"/>
          </a:xfrm>
        </p:spPr>
        <p:txBody>
          <a:bodyPr/>
          <a:lstStyle/>
          <a:p>
            <a:pPr>
              <a:defRPr/>
            </a:pPr>
            <a:r>
              <a:rPr lang="en-US" dirty="0">
                <a:latin typeface="Lato Black" panose="020F0A02020204030203" pitchFamily="34" charset="0"/>
                <a:ea typeface="ＭＳ Ｐゴシック" charset="0"/>
              </a:rPr>
              <a:t>A Few Housekeeping Notes</a:t>
            </a:r>
          </a:p>
        </p:txBody>
      </p:sp>
      <p:sp>
        <p:nvSpPr>
          <p:cNvPr id="6" name="Content Placeholder 2">
            <a:extLst>
              <a:ext uri="{FF2B5EF4-FFF2-40B4-BE49-F238E27FC236}">
                <a16:creationId xmlns:a16="http://schemas.microsoft.com/office/drawing/2014/main" id="{7243CED5-2646-4B9F-9C01-6B7EB98EFFDF}"/>
              </a:ext>
            </a:extLst>
          </p:cNvPr>
          <p:cNvSpPr txBox="1">
            <a:spLocks/>
          </p:cNvSpPr>
          <p:nvPr/>
        </p:nvSpPr>
        <p:spPr bwMode="auto">
          <a:xfrm>
            <a:off x="400052" y="1621038"/>
            <a:ext cx="8485958" cy="3479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34290" rIns="0" bIns="34290" numCol="1" anchor="t" anchorCtr="0" compatLnSpc="1">
            <a:prstTxWarp prst="textNoShape">
              <a:avLst/>
            </a:prstTxWarp>
          </a:bodyPr>
          <a:lstStyle>
            <a:lvl1pPr marL="0" indent="0" algn="l" rtl="0" eaLnBrk="0" fontAlgn="base" hangingPunct="0">
              <a:lnSpc>
                <a:spcPct val="100000"/>
              </a:lnSpc>
              <a:spcBef>
                <a:spcPct val="20000"/>
              </a:spcBef>
              <a:spcAft>
                <a:spcPct val="0"/>
              </a:spcAft>
              <a:buNone/>
              <a:defRPr sz="2000">
                <a:solidFill>
                  <a:srgbClr val="000000"/>
                </a:solidFill>
                <a:latin typeface="Lato Regular"/>
                <a:ea typeface="MS PGothic" pitchFamily="34" charset="-128"/>
                <a:cs typeface="Lato Regular"/>
              </a:defRPr>
            </a:lvl1pPr>
            <a:lvl2pPr marL="457200" indent="0" algn="l" rtl="0" eaLnBrk="0" fontAlgn="base" hangingPunct="0">
              <a:lnSpc>
                <a:spcPts val="2125"/>
              </a:lnSpc>
              <a:spcBef>
                <a:spcPts val="988"/>
              </a:spcBef>
              <a:spcAft>
                <a:spcPts val="1200"/>
              </a:spcAft>
              <a:buClr>
                <a:schemeClr val="tx2"/>
              </a:buClr>
              <a:buFont typeface="Wingdings" charset="0"/>
              <a:buNone/>
              <a:defRPr sz="1800">
                <a:solidFill>
                  <a:schemeClr val="tx1"/>
                </a:solidFill>
                <a:latin typeface="Lato Regular"/>
                <a:ea typeface="MS PGothic" pitchFamily="34" charset="-128"/>
                <a:cs typeface="Lato Regular"/>
              </a:defRPr>
            </a:lvl2pPr>
            <a:lvl3pPr marL="914400" indent="0" algn="l" rtl="0" eaLnBrk="0" fontAlgn="base" hangingPunct="0">
              <a:lnSpc>
                <a:spcPct val="85000"/>
              </a:lnSpc>
              <a:spcBef>
                <a:spcPts val="600"/>
              </a:spcBef>
              <a:spcAft>
                <a:spcPct val="0"/>
              </a:spcAft>
              <a:buClr>
                <a:schemeClr val="tx2"/>
              </a:buClr>
              <a:buFont typeface="Wingdings" charset="0"/>
              <a:buNone/>
              <a:defRPr sz="1600">
                <a:solidFill>
                  <a:schemeClr val="tx1"/>
                </a:solidFill>
                <a:latin typeface="Lato Regular"/>
                <a:ea typeface="MS PGothic" pitchFamily="34" charset="-128"/>
                <a:cs typeface="Lato Regular"/>
              </a:defRPr>
            </a:lvl3pPr>
            <a:lvl4pPr marL="1371600" indent="0" algn="l" rtl="0" eaLnBrk="0" fontAlgn="base" hangingPunct="0">
              <a:lnSpc>
                <a:spcPct val="85000"/>
              </a:lnSpc>
              <a:spcBef>
                <a:spcPts val="600"/>
              </a:spcBef>
              <a:spcAft>
                <a:spcPct val="0"/>
              </a:spcAft>
              <a:buClr>
                <a:schemeClr val="tx2"/>
              </a:buClr>
              <a:buFont typeface="Wingdings" charset="0"/>
              <a:buNone/>
              <a:defRPr sz="1400">
                <a:solidFill>
                  <a:schemeClr val="tx1"/>
                </a:solidFill>
                <a:latin typeface="Lato Regular"/>
                <a:ea typeface="MS PGothic" pitchFamily="34" charset="-128"/>
                <a:cs typeface="Lato Regular"/>
              </a:defRPr>
            </a:lvl4pPr>
            <a:lvl5pPr marL="1828800" indent="0" algn="l" rtl="0" eaLnBrk="0" fontAlgn="base" hangingPunct="0">
              <a:lnSpc>
                <a:spcPct val="85000"/>
              </a:lnSpc>
              <a:spcBef>
                <a:spcPct val="20000"/>
              </a:spcBef>
              <a:spcAft>
                <a:spcPct val="0"/>
              </a:spcAft>
              <a:buClr>
                <a:schemeClr val="tx2"/>
              </a:buClr>
              <a:buFont typeface="Wingdings" charset="0"/>
              <a:buNone/>
              <a:defRPr sz="1400">
                <a:solidFill>
                  <a:schemeClr val="tx1"/>
                </a:solidFill>
                <a:latin typeface="Lato Regular"/>
                <a:ea typeface="MS PGothic" pitchFamily="34" charset="-128"/>
                <a:cs typeface="Lato Regular"/>
              </a:defRPr>
            </a:lvl5pPr>
            <a:lvl6pPr marL="2286000" indent="0" algn="l" rtl="0" fontAlgn="base">
              <a:lnSpc>
                <a:spcPct val="85000"/>
              </a:lnSpc>
              <a:spcBef>
                <a:spcPct val="20000"/>
              </a:spcBef>
              <a:spcAft>
                <a:spcPct val="0"/>
              </a:spcAft>
              <a:buNone/>
              <a:defRPr sz="1400">
                <a:solidFill>
                  <a:schemeClr val="tx1"/>
                </a:solidFill>
                <a:latin typeface="+mn-lt"/>
                <a:ea typeface="+mn-ea"/>
              </a:defRPr>
            </a:lvl6pPr>
            <a:lvl7pPr marL="2743200" indent="0" algn="l" rtl="0" fontAlgn="base">
              <a:lnSpc>
                <a:spcPct val="85000"/>
              </a:lnSpc>
              <a:spcBef>
                <a:spcPct val="20000"/>
              </a:spcBef>
              <a:spcAft>
                <a:spcPct val="0"/>
              </a:spcAft>
              <a:buNone/>
              <a:defRPr sz="1400">
                <a:solidFill>
                  <a:schemeClr val="tx1"/>
                </a:solidFill>
                <a:latin typeface="+mn-lt"/>
                <a:ea typeface="+mn-ea"/>
              </a:defRPr>
            </a:lvl7pPr>
            <a:lvl8pPr marL="3200400" indent="0" algn="l" rtl="0" fontAlgn="base">
              <a:lnSpc>
                <a:spcPct val="85000"/>
              </a:lnSpc>
              <a:spcBef>
                <a:spcPct val="20000"/>
              </a:spcBef>
              <a:spcAft>
                <a:spcPct val="0"/>
              </a:spcAft>
              <a:buNone/>
              <a:defRPr sz="1400">
                <a:solidFill>
                  <a:schemeClr val="tx1"/>
                </a:solidFill>
                <a:latin typeface="+mn-lt"/>
                <a:ea typeface="+mn-ea"/>
              </a:defRPr>
            </a:lvl8pPr>
            <a:lvl9pPr marL="3657600" indent="0" algn="l" rtl="0" fontAlgn="base">
              <a:lnSpc>
                <a:spcPct val="85000"/>
              </a:lnSpc>
              <a:spcBef>
                <a:spcPct val="20000"/>
              </a:spcBef>
              <a:spcAft>
                <a:spcPct val="0"/>
              </a:spcAft>
              <a:buNone/>
              <a:defRPr sz="1400">
                <a:solidFill>
                  <a:schemeClr val="tx1"/>
                </a:solidFill>
                <a:latin typeface="+mn-lt"/>
                <a:ea typeface="+mn-ea"/>
              </a:defRPr>
            </a:lvl9pPr>
          </a:lstStyle>
          <a:p>
            <a:pPr marL="257162" indent="-257162" defTabSz="685766">
              <a:buFont typeface="Arial" panose="020B0604020202020204" pitchFamily="34" charset="0"/>
              <a:buChar char="•"/>
              <a:defRPr/>
            </a:pPr>
            <a:r>
              <a:rPr lang="en-US" sz="2100" kern="0" dirty="0">
                <a:latin typeface="Lato" charset="0"/>
                <a:ea typeface="Lato" charset="0"/>
                <a:cs typeface="Lato" charset="0"/>
              </a:rPr>
              <a:t>To keep background noise at a minimum, please </a:t>
            </a:r>
            <a:r>
              <a:rPr lang="en-US" sz="2100" b="1" kern="0" dirty="0">
                <a:solidFill>
                  <a:schemeClr val="accent1"/>
                </a:solidFill>
                <a:latin typeface="Lato" charset="0"/>
                <a:ea typeface="Lato" charset="0"/>
                <a:cs typeface="Lato" charset="0"/>
              </a:rPr>
              <a:t>self-mute</a:t>
            </a:r>
            <a:r>
              <a:rPr lang="en-US" sz="2100" kern="0" dirty="0">
                <a:latin typeface="Lato" charset="0"/>
                <a:ea typeface="Lato" charset="0"/>
                <a:cs typeface="Lato" charset="0"/>
              </a:rPr>
              <a:t> when not contributing a question/comment.</a:t>
            </a:r>
          </a:p>
          <a:p>
            <a:pPr marL="257162" indent="-257162">
              <a:buFont typeface="Arial" panose="020B0604020202020204" pitchFamily="34" charset="0"/>
              <a:buChar char="•"/>
              <a:defRPr/>
            </a:pPr>
            <a:r>
              <a:rPr lang="en-US" sz="2100" dirty="0">
                <a:latin typeface="Lato" panose="020F0502020204030203" pitchFamily="34" charset="0"/>
              </a:rPr>
              <a:t>Type your </a:t>
            </a:r>
            <a:r>
              <a:rPr lang="en-US" sz="2100" b="1" dirty="0">
                <a:solidFill>
                  <a:schemeClr val="accent1"/>
                </a:solidFill>
                <a:latin typeface="Lato" panose="020F0502020204030203" pitchFamily="34" charset="0"/>
              </a:rPr>
              <a:t>questions</a:t>
            </a:r>
            <a:r>
              <a:rPr lang="en-US" sz="2100" dirty="0">
                <a:solidFill>
                  <a:schemeClr val="accent1"/>
                </a:solidFill>
                <a:latin typeface="Lato" panose="020F0502020204030203" pitchFamily="34" charset="0"/>
              </a:rPr>
              <a:t> </a:t>
            </a:r>
            <a:r>
              <a:rPr lang="en-US" sz="2100" dirty="0">
                <a:latin typeface="Lato" panose="020F0502020204030203" pitchFamily="34" charset="0"/>
              </a:rPr>
              <a:t>into the chat box.</a:t>
            </a:r>
          </a:p>
          <a:p>
            <a:pPr marL="257162" indent="-257162" defTabSz="685766">
              <a:buFont typeface="Arial" panose="020B0604020202020204" pitchFamily="34" charset="0"/>
              <a:buChar char="•"/>
              <a:defRPr/>
            </a:pPr>
            <a:endParaRPr lang="en-US" sz="2100" kern="0" dirty="0">
              <a:latin typeface="Lato" charset="0"/>
              <a:ea typeface="Lato" charset="0"/>
              <a:cs typeface="Lato" charset="0"/>
            </a:endParaRPr>
          </a:p>
          <a:p>
            <a:pPr marL="257162" indent="-257162" defTabSz="685766">
              <a:buFont typeface="Arial" panose="020B0604020202020204" pitchFamily="34" charset="0"/>
              <a:buChar char="•"/>
              <a:defRPr/>
            </a:pPr>
            <a:endParaRPr lang="en-US" sz="2100" kern="0" dirty="0">
              <a:latin typeface="Lato" charset="0"/>
              <a:ea typeface="Lato" charset="0"/>
              <a:cs typeface="Lato" charset="0"/>
            </a:endParaRPr>
          </a:p>
          <a:p>
            <a:pPr marL="257162" indent="-257162" defTabSz="685766">
              <a:buFont typeface="Arial" panose="020B0604020202020204" pitchFamily="34" charset="0"/>
              <a:buChar char="•"/>
              <a:defRPr/>
            </a:pPr>
            <a:endParaRPr lang="en-US" sz="2100" b="1" kern="0" dirty="0">
              <a:solidFill>
                <a:schemeClr val="accent1"/>
              </a:solidFill>
              <a:latin typeface="Lato" charset="0"/>
              <a:ea typeface="Lato" charset="0"/>
              <a:cs typeface="Lato" charset="0"/>
            </a:endParaRPr>
          </a:p>
          <a:p>
            <a:pPr marL="257162" indent="-257162" defTabSz="685766">
              <a:buFont typeface="Arial" panose="020B0604020202020204" pitchFamily="34" charset="0"/>
              <a:buChar char="•"/>
              <a:defRPr/>
            </a:pPr>
            <a:endParaRPr lang="en-US" sz="2100" b="1" kern="0" dirty="0">
              <a:solidFill>
                <a:schemeClr val="accent1"/>
              </a:solidFill>
              <a:latin typeface="Lato" charset="0"/>
              <a:ea typeface="Lato" charset="0"/>
              <a:cs typeface="Lato" charset="0"/>
            </a:endParaRPr>
          </a:p>
          <a:p>
            <a:pPr marL="257162" indent="-257162" defTabSz="685766">
              <a:buFont typeface="Arial" panose="020B0604020202020204" pitchFamily="34" charset="0"/>
              <a:buChar char="•"/>
              <a:defRPr/>
            </a:pPr>
            <a:endParaRPr lang="en-US" sz="2100" b="1" kern="0" dirty="0">
              <a:solidFill>
                <a:schemeClr val="accent1"/>
              </a:solidFill>
              <a:latin typeface="Lato" charset="0"/>
              <a:ea typeface="Lato" charset="0"/>
              <a:cs typeface="Lato" charset="0"/>
            </a:endParaRPr>
          </a:p>
          <a:p>
            <a:pPr marL="257162" indent="-257162" defTabSz="685766">
              <a:buFont typeface="Arial" panose="020B0604020202020204" pitchFamily="34" charset="0"/>
              <a:buChar char="•"/>
              <a:defRPr/>
            </a:pPr>
            <a:endParaRPr lang="en-US" sz="2100" b="1" kern="0" dirty="0">
              <a:solidFill>
                <a:schemeClr val="accent1"/>
              </a:solidFill>
              <a:latin typeface="Lato" charset="0"/>
              <a:ea typeface="Lato" charset="0"/>
              <a:cs typeface="Lato" charset="0"/>
            </a:endParaRPr>
          </a:p>
          <a:p>
            <a:pPr marL="257162" indent="-257162" defTabSz="685766">
              <a:buFont typeface="Arial" panose="020B0604020202020204" pitchFamily="34" charset="0"/>
              <a:buChar char="•"/>
              <a:defRPr/>
            </a:pPr>
            <a:endParaRPr lang="en-US" sz="2100" b="1" kern="0" dirty="0">
              <a:solidFill>
                <a:schemeClr val="accent1"/>
              </a:solidFill>
              <a:latin typeface="Lato" charset="0"/>
              <a:ea typeface="Lato" charset="0"/>
              <a:cs typeface="Lato" charset="0"/>
            </a:endParaRPr>
          </a:p>
          <a:p>
            <a:pPr marL="257162" indent="-257162" defTabSz="685766">
              <a:buFont typeface="Arial" panose="020B0604020202020204" pitchFamily="34" charset="0"/>
              <a:buChar char="•"/>
              <a:defRPr/>
            </a:pPr>
            <a:r>
              <a:rPr lang="en-US" sz="2100" b="1" kern="0" dirty="0">
                <a:solidFill>
                  <a:schemeClr val="accent1"/>
                </a:solidFill>
                <a:latin typeface="Lato" charset="0"/>
                <a:ea typeface="Lato" charset="0"/>
                <a:cs typeface="Lato" charset="0"/>
              </a:rPr>
              <a:t>Webinar Q&amp;A is being recorded</a:t>
            </a:r>
            <a:r>
              <a:rPr lang="en-US" sz="2100" b="1" kern="0" dirty="0">
                <a:latin typeface="Lato" charset="0"/>
                <a:ea typeface="Lato" charset="0"/>
                <a:cs typeface="Lato" charset="0"/>
              </a:rPr>
              <a:t> and will be available in the Resource Library.</a:t>
            </a:r>
          </a:p>
          <a:p>
            <a:pPr algn="just" defTabSz="685766">
              <a:defRPr/>
            </a:pPr>
            <a:endParaRPr lang="en-US" sz="2100" kern="0" dirty="0">
              <a:latin typeface="Lato" charset="0"/>
              <a:ea typeface="Lato" charset="0"/>
              <a:cs typeface="Lato" charset="0"/>
            </a:endParaRPr>
          </a:p>
          <a:p>
            <a:pPr algn="just" defTabSz="685766">
              <a:defRPr/>
            </a:pPr>
            <a:endParaRPr lang="en-US" sz="2100" kern="0" dirty="0">
              <a:latin typeface="Lato" charset="0"/>
              <a:ea typeface="Lato" charset="0"/>
              <a:cs typeface="Lato" charset="0"/>
            </a:endParaRPr>
          </a:p>
        </p:txBody>
      </p:sp>
      <p:pic>
        <p:nvPicPr>
          <p:cNvPr id="7" name="Picture 4">
            <a:extLst>
              <a:ext uri="{FF2B5EF4-FFF2-40B4-BE49-F238E27FC236}">
                <a16:creationId xmlns:a16="http://schemas.microsoft.com/office/drawing/2014/main" id="{41A00A8A-C534-4AA6-A566-668A1E61C700}"/>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43031" y="2953512"/>
            <a:ext cx="3200400" cy="2126985"/>
          </a:xfrm>
          <a:prstGeom prst="rect">
            <a:avLst/>
          </a:prstGeom>
          <a:noFill/>
          <a:ln w="254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rrow: Bent-Up 1">
            <a:extLst>
              <a:ext uri="{FF2B5EF4-FFF2-40B4-BE49-F238E27FC236}">
                <a16:creationId xmlns:a16="http://schemas.microsoft.com/office/drawing/2014/main" id="{FF8CF11A-7053-4CC5-B64F-34B395456B96}"/>
              </a:ext>
            </a:extLst>
          </p:cNvPr>
          <p:cNvSpPr/>
          <p:nvPr/>
        </p:nvSpPr>
        <p:spPr>
          <a:xfrm rot="5400000">
            <a:off x="2289308" y="2968493"/>
            <a:ext cx="2126984" cy="2133600"/>
          </a:xfrm>
          <a:prstGeom prst="bentUpArrow">
            <a:avLst>
              <a:gd name="adj1" fmla="val 7920"/>
              <a:gd name="adj2" fmla="val 9444"/>
              <a:gd name="adj3" fmla="val 157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4567843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44ADA-3FA7-4937-B3FE-263E2CB91165}"/>
              </a:ext>
            </a:extLst>
          </p:cNvPr>
          <p:cNvSpPr>
            <a:spLocks noGrp="1"/>
          </p:cNvSpPr>
          <p:nvPr>
            <p:ph type="title"/>
          </p:nvPr>
        </p:nvSpPr>
        <p:spPr/>
        <p:txBody>
          <a:bodyPr/>
          <a:lstStyle/>
          <a:p>
            <a:r>
              <a:rPr lang="en-US" dirty="0">
                <a:latin typeface="Lato Black" panose="020F0A02020204030203" pitchFamily="34" charset="0"/>
              </a:rPr>
              <a:t>National Activism</a:t>
            </a:r>
          </a:p>
        </p:txBody>
      </p:sp>
      <p:grpSp>
        <p:nvGrpSpPr>
          <p:cNvPr id="14" name="Group 13">
            <a:extLst>
              <a:ext uri="{FF2B5EF4-FFF2-40B4-BE49-F238E27FC236}">
                <a16:creationId xmlns:a16="http://schemas.microsoft.com/office/drawing/2014/main" id="{8E843AC8-9DB5-4D94-8B87-DA917E1358CE}"/>
              </a:ext>
            </a:extLst>
          </p:cNvPr>
          <p:cNvGrpSpPr/>
          <p:nvPr/>
        </p:nvGrpSpPr>
        <p:grpSpPr>
          <a:xfrm>
            <a:off x="457199" y="1371600"/>
            <a:ext cx="8226425" cy="2362200"/>
            <a:chOff x="457199" y="1371600"/>
            <a:chExt cx="8226425" cy="1524000"/>
          </a:xfrm>
        </p:grpSpPr>
        <p:sp>
          <p:nvSpPr>
            <p:cNvPr id="4" name="Rectangle 3">
              <a:extLst>
                <a:ext uri="{FF2B5EF4-FFF2-40B4-BE49-F238E27FC236}">
                  <a16:creationId xmlns:a16="http://schemas.microsoft.com/office/drawing/2014/main" id="{558AB4EB-69DC-4CCD-B423-8C9A27A4A1A2}"/>
                </a:ext>
              </a:extLst>
            </p:cNvPr>
            <p:cNvSpPr/>
            <p:nvPr/>
          </p:nvSpPr>
          <p:spPr>
            <a:xfrm>
              <a:off x="457199" y="1371600"/>
              <a:ext cx="8226425" cy="1524000"/>
            </a:xfrm>
            <a:prstGeom prst="roundRect">
              <a:avLst/>
            </a:prstGeom>
            <a:solidFill>
              <a:srgbClr val="0A4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5136D79-5502-4478-9782-BEB615460479}"/>
                </a:ext>
              </a:extLst>
            </p:cNvPr>
            <p:cNvSpPr/>
            <p:nvPr/>
          </p:nvSpPr>
          <p:spPr>
            <a:xfrm>
              <a:off x="2590800" y="1447800"/>
              <a:ext cx="5956663" cy="1371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Arial" panose="020B0604020202020204" pitchFamily="34" charset="0"/>
                <a:buChar char="•"/>
              </a:pPr>
              <a:r>
                <a:rPr lang="en-US" dirty="0"/>
                <a:t>z</a:t>
              </a:r>
            </a:p>
          </p:txBody>
        </p:sp>
        <p:sp>
          <p:nvSpPr>
            <p:cNvPr id="10" name="TextBox 9">
              <a:extLst>
                <a:ext uri="{FF2B5EF4-FFF2-40B4-BE49-F238E27FC236}">
                  <a16:creationId xmlns:a16="http://schemas.microsoft.com/office/drawing/2014/main" id="{0F42E56B-A9A3-46E8-A2E5-D8A337E7C64B}"/>
                </a:ext>
              </a:extLst>
            </p:cNvPr>
            <p:cNvSpPr txBox="1"/>
            <p:nvPr/>
          </p:nvSpPr>
          <p:spPr>
            <a:xfrm>
              <a:off x="468085" y="1793082"/>
              <a:ext cx="2104120" cy="681037"/>
            </a:xfrm>
            <a:prstGeom prst="roundRect">
              <a:avLst/>
            </a:prstGeom>
            <a:noFill/>
          </p:spPr>
          <p:txBody>
            <a:bodyPr wrap="square" rtlCol="0" anchor="ctr">
              <a:spAutoFit/>
            </a:bodyPr>
            <a:lstStyle/>
            <a:p>
              <a:pPr algn="ctr"/>
              <a:r>
                <a:rPr lang="en-US" sz="2800" dirty="0">
                  <a:solidFill>
                    <a:schemeClr val="bg1"/>
                  </a:solidFill>
                  <a:latin typeface="Lato" panose="020F0502020204030203" pitchFamily="34" charset="0"/>
                </a:rPr>
                <a:t>Citizenship Question</a:t>
              </a:r>
            </a:p>
          </p:txBody>
        </p:sp>
      </p:grpSp>
      <p:sp>
        <p:nvSpPr>
          <p:cNvPr id="23" name="TextBox 22">
            <a:extLst>
              <a:ext uri="{FF2B5EF4-FFF2-40B4-BE49-F238E27FC236}">
                <a16:creationId xmlns:a16="http://schemas.microsoft.com/office/drawing/2014/main" id="{B580D0F5-0F92-4F7C-9DD5-4754E08E8A62}"/>
              </a:ext>
            </a:extLst>
          </p:cNvPr>
          <p:cNvSpPr txBox="1"/>
          <p:nvPr/>
        </p:nvSpPr>
        <p:spPr>
          <a:xfrm>
            <a:off x="2708953" y="1893687"/>
            <a:ext cx="5839097" cy="1323439"/>
          </a:xfrm>
          <a:prstGeom prst="rect">
            <a:avLst/>
          </a:prstGeom>
          <a:noFill/>
        </p:spPr>
        <p:txBody>
          <a:bodyPr wrap="square" rtlCol="0">
            <a:spAutoFit/>
          </a:bodyPr>
          <a:lstStyle/>
          <a:p>
            <a:pPr marL="342900" indent="-342900">
              <a:buClr>
                <a:srgbClr val="0A4C6A"/>
              </a:buClr>
              <a:buFont typeface="Wingdings" panose="05000000000000000000" pitchFamily="2" charset="2"/>
              <a:buChar char="§"/>
            </a:pPr>
            <a:r>
              <a:rPr lang="en-US" sz="2000" dirty="0">
                <a:latin typeface="Lato" panose="020F0502020204030203" pitchFamily="34" charset="0"/>
              </a:rPr>
              <a:t>Federal Register requests feedback on the questionnaire by </a:t>
            </a:r>
            <a:r>
              <a:rPr lang="en-US" sz="2000" b="1" u="sng" dirty="0">
                <a:latin typeface="Lato" panose="020F0502020204030203" pitchFamily="34" charset="0"/>
              </a:rPr>
              <a:t>August 7</a:t>
            </a:r>
          </a:p>
          <a:p>
            <a:pPr marL="350838" indent="-342900">
              <a:buClr>
                <a:srgbClr val="0A4C6A"/>
              </a:buClr>
              <a:buFont typeface="Wingdings" panose="05000000000000000000" pitchFamily="2" charset="2"/>
              <a:buChar char="§"/>
            </a:pPr>
            <a:r>
              <a:rPr lang="en-US" sz="2000" i="1" dirty="0">
                <a:latin typeface="Lato" panose="020F0502020204030203" pitchFamily="34" charset="0"/>
              </a:rPr>
              <a:t>Resource</a:t>
            </a:r>
            <a:r>
              <a:rPr lang="en-US" sz="2000" dirty="0">
                <a:latin typeface="Lato" panose="020F0502020204030203" pitchFamily="34" charset="0"/>
              </a:rPr>
              <a:t>: Leadership Conference </a:t>
            </a:r>
            <a:r>
              <a:rPr lang="en-US" sz="2000" dirty="0">
                <a:latin typeface="Lato" panose="020F0502020204030203" pitchFamily="34" charset="0"/>
                <a:hlinkClick r:id="rId3"/>
              </a:rPr>
              <a:t>Fact Sheet</a:t>
            </a:r>
            <a:r>
              <a:rPr lang="en-US" sz="2000" dirty="0">
                <a:latin typeface="Lato" panose="020F0502020204030203" pitchFamily="34" charset="0"/>
              </a:rPr>
              <a:t> and </a:t>
            </a:r>
            <a:r>
              <a:rPr lang="en-US" sz="2000" dirty="0">
                <a:latin typeface="Lato" panose="020F0502020204030203" pitchFamily="34" charset="0"/>
                <a:hlinkClick r:id="rId4"/>
              </a:rPr>
              <a:t>Comment Form</a:t>
            </a:r>
            <a:endParaRPr lang="en-US" sz="2000" dirty="0">
              <a:latin typeface="Lato" panose="020F0502020204030203" pitchFamily="34" charset="0"/>
            </a:endParaRPr>
          </a:p>
        </p:txBody>
      </p:sp>
      <p:grpSp>
        <p:nvGrpSpPr>
          <p:cNvPr id="31" name="Group 30">
            <a:extLst>
              <a:ext uri="{FF2B5EF4-FFF2-40B4-BE49-F238E27FC236}">
                <a16:creationId xmlns:a16="http://schemas.microsoft.com/office/drawing/2014/main" id="{349D9507-4D38-4D0F-9BEE-FAA99F929ADB}"/>
              </a:ext>
            </a:extLst>
          </p:cNvPr>
          <p:cNvGrpSpPr/>
          <p:nvPr/>
        </p:nvGrpSpPr>
        <p:grpSpPr>
          <a:xfrm>
            <a:off x="468085" y="3924627"/>
            <a:ext cx="8226425" cy="2362200"/>
            <a:chOff x="457199" y="1371600"/>
            <a:chExt cx="8226425" cy="1524000"/>
          </a:xfrm>
        </p:grpSpPr>
        <p:sp>
          <p:nvSpPr>
            <p:cNvPr id="32" name="Rectangle 31">
              <a:extLst>
                <a:ext uri="{FF2B5EF4-FFF2-40B4-BE49-F238E27FC236}">
                  <a16:creationId xmlns:a16="http://schemas.microsoft.com/office/drawing/2014/main" id="{012C1C60-B6B0-4109-A7E0-3B27431F199C}"/>
                </a:ext>
              </a:extLst>
            </p:cNvPr>
            <p:cNvSpPr/>
            <p:nvPr/>
          </p:nvSpPr>
          <p:spPr>
            <a:xfrm>
              <a:off x="457199" y="1371600"/>
              <a:ext cx="8226425" cy="1524000"/>
            </a:xfrm>
            <a:prstGeom prst="roundRect">
              <a:avLst/>
            </a:prstGeom>
            <a:solidFill>
              <a:srgbClr val="0A4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AD407F7-2258-455C-8F95-85B5948CB953}"/>
                </a:ext>
              </a:extLst>
            </p:cNvPr>
            <p:cNvSpPr/>
            <p:nvPr/>
          </p:nvSpPr>
          <p:spPr>
            <a:xfrm>
              <a:off x="2579914" y="1447800"/>
              <a:ext cx="5956663" cy="1371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Arial" panose="020B0604020202020204" pitchFamily="34" charset="0"/>
                <a:buChar char="•"/>
              </a:pPr>
              <a:r>
                <a:rPr lang="en-US" dirty="0"/>
                <a:t>z</a:t>
              </a:r>
            </a:p>
          </p:txBody>
        </p:sp>
        <p:sp>
          <p:nvSpPr>
            <p:cNvPr id="34" name="TextBox 33">
              <a:extLst>
                <a:ext uri="{FF2B5EF4-FFF2-40B4-BE49-F238E27FC236}">
                  <a16:creationId xmlns:a16="http://schemas.microsoft.com/office/drawing/2014/main" id="{4A047550-5102-4B19-9F4B-0BC69513A886}"/>
                </a:ext>
              </a:extLst>
            </p:cNvPr>
            <p:cNvSpPr txBox="1"/>
            <p:nvPr/>
          </p:nvSpPr>
          <p:spPr>
            <a:xfrm>
              <a:off x="591003" y="1946865"/>
              <a:ext cx="1981202" cy="373472"/>
            </a:xfrm>
            <a:prstGeom prst="roundRect">
              <a:avLst/>
            </a:prstGeom>
            <a:noFill/>
          </p:spPr>
          <p:txBody>
            <a:bodyPr wrap="square" rtlCol="0" anchor="ctr">
              <a:spAutoFit/>
            </a:bodyPr>
            <a:lstStyle/>
            <a:p>
              <a:pPr algn="ctr"/>
              <a:r>
                <a:rPr lang="en-US" sz="2800" dirty="0">
                  <a:solidFill>
                    <a:schemeClr val="bg1"/>
                  </a:solidFill>
                  <a:latin typeface="Lato" panose="020F0502020204030203" pitchFamily="34" charset="0"/>
                </a:rPr>
                <a:t>Funding</a:t>
              </a:r>
            </a:p>
          </p:txBody>
        </p:sp>
      </p:grpSp>
      <p:sp>
        <p:nvSpPr>
          <p:cNvPr id="36" name="TextBox 35">
            <a:extLst>
              <a:ext uri="{FF2B5EF4-FFF2-40B4-BE49-F238E27FC236}">
                <a16:creationId xmlns:a16="http://schemas.microsoft.com/office/drawing/2014/main" id="{867AC36D-BB95-482F-8E3D-EDF4B0721BCE}"/>
              </a:ext>
            </a:extLst>
          </p:cNvPr>
          <p:cNvSpPr txBox="1"/>
          <p:nvPr/>
        </p:nvSpPr>
        <p:spPr>
          <a:xfrm>
            <a:off x="2743200" y="4137777"/>
            <a:ext cx="5839097" cy="2616101"/>
          </a:xfrm>
          <a:prstGeom prst="rect">
            <a:avLst/>
          </a:prstGeom>
          <a:noFill/>
        </p:spPr>
        <p:txBody>
          <a:bodyPr wrap="square" rtlCol="0">
            <a:spAutoFit/>
          </a:bodyPr>
          <a:lstStyle/>
          <a:p>
            <a:pPr marL="350838" indent="-342900">
              <a:buClr>
                <a:srgbClr val="0A4C6A"/>
              </a:buClr>
              <a:buFont typeface="Wingdings" panose="05000000000000000000" pitchFamily="2" charset="2"/>
              <a:buChar char="§"/>
            </a:pPr>
            <a:r>
              <a:rPr lang="en-US" sz="2000" dirty="0">
                <a:latin typeface="Lato" panose="020F0502020204030203" pitchFamily="34" charset="0"/>
              </a:rPr>
              <a:t>Adequate Congressional appropriations for operations and communications is not assured</a:t>
            </a:r>
          </a:p>
          <a:p>
            <a:pPr marL="350838" indent="-342900">
              <a:buClr>
                <a:srgbClr val="0A4C6A"/>
              </a:buClr>
              <a:buFont typeface="Wingdings" panose="05000000000000000000" pitchFamily="2" charset="2"/>
              <a:buChar char="§"/>
            </a:pPr>
            <a:r>
              <a:rPr lang="en-US" sz="2000" dirty="0">
                <a:latin typeface="Lato" panose="020F0502020204030203" pitchFamily="34" charset="0"/>
              </a:rPr>
              <a:t>There is support from Democrats and Republicans, but they need to hear from their constituents</a:t>
            </a:r>
          </a:p>
          <a:p>
            <a:pPr marL="350838" indent="-342900">
              <a:buClr>
                <a:srgbClr val="0A4C6A"/>
              </a:buClr>
              <a:buFont typeface="Wingdings" panose="05000000000000000000" pitchFamily="2" charset="2"/>
              <a:buChar char="§"/>
            </a:pPr>
            <a:r>
              <a:rPr lang="en-US" sz="2000" i="1" dirty="0">
                <a:latin typeface="Lato" panose="020F0502020204030203" pitchFamily="34" charset="0"/>
              </a:rPr>
              <a:t>Resource</a:t>
            </a:r>
            <a:r>
              <a:rPr lang="en-US" sz="2000" dirty="0">
                <a:latin typeface="Lato" panose="020F0502020204030203" pitchFamily="34" charset="0"/>
              </a:rPr>
              <a:t>: </a:t>
            </a:r>
            <a:r>
              <a:rPr lang="en-US" sz="2000" dirty="0">
                <a:latin typeface="Lato" panose="020F0502020204030203" pitchFamily="34" charset="0"/>
                <a:hlinkClick r:id="rId5"/>
              </a:rPr>
              <a:t>Census Project</a:t>
            </a:r>
            <a:endParaRPr lang="en-US" sz="2000" dirty="0">
              <a:latin typeface="Lato" panose="020F0502020204030203" pitchFamily="34" charset="0"/>
            </a:endParaRPr>
          </a:p>
          <a:p>
            <a:pPr marL="7938"/>
            <a:endParaRPr lang="en-US" sz="2200" dirty="0"/>
          </a:p>
          <a:p>
            <a:pPr marL="350838" indent="-342900">
              <a:buFont typeface="Wingdings" panose="05000000000000000000" pitchFamily="2" charset="2"/>
              <a:buChar char="§"/>
            </a:pPr>
            <a:endParaRPr lang="en-US" sz="2200" dirty="0"/>
          </a:p>
        </p:txBody>
      </p:sp>
    </p:spTree>
    <p:extLst>
      <p:ext uri="{BB962C8B-B14F-4D97-AF65-F5344CB8AC3E}">
        <p14:creationId xmlns:p14="http://schemas.microsoft.com/office/powerpoint/2010/main" val="210268474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4027B-D89C-4DCF-9505-3E64B85638AD}"/>
              </a:ext>
            </a:extLst>
          </p:cNvPr>
          <p:cNvSpPr>
            <a:spLocks noGrp="1"/>
          </p:cNvSpPr>
          <p:nvPr>
            <p:ph type="title"/>
          </p:nvPr>
        </p:nvSpPr>
        <p:spPr/>
        <p:txBody>
          <a:bodyPr/>
          <a:lstStyle/>
          <a:p>
            <a:r>
              <a:rPr lang="en-US" dirty="0">
                <a:latin typeface="Lato Black" panose="020F0A02020204030203" pitchFamily="34" charset="0"/>
              </a:rPr>
              <a:t>Local Activism: Get Connected </a:t>
            </a:r>
          </a:p>
        </p:txBody>
      </p:sp>
      <p:sp>
        <p:nvSpPr>
          <p:cNvPr id="4" name="Rectangle: Rounded Corners 3">
            <a:extLst>
              <a:ext uri="{FF2B5EF4-FFF2-40B4-BE49-F238E27FC236}">
                <a16:creationId xmlns:a16="http://schemas.microsoft.com/office/drawing/2014/main" id="{59C9861F-CFA1-4BC8-81EE-0CEA9749E360}"/>
              </a:ext>
            </a:extLst>
          </p:cNvPr>
          <p:cNvSpPr/>
          <p:nvPr/>
        </p:nvSpPr>
        <p:spPr>
          <a:xfrm>
            <a:off x="457198" y="1390427"/>
            <a:ext cx="8226425" cy="1066800"/>
          </a:xfrm>
          <a:prstGeom prst="roundRect">
            <a:avLst/>
          </a:prstGeom>
          <a:solidFill>
            <a:srgbClr val="CFE8F3"/>
          </a:solidFill>
          <a:ln w="38100">
            <a:solidFill>
              <a:srgbClr val="9D9D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dirty="0">
                <a:solidFill>
                  <a:schemeClr val="tx1"/>
                </a:solidFill>
                <a:latin typeface="Lato" panose="020F0502020204030203" pitchFamily="34" charset="0"/>
              </a:rPr>
              <a:t>Sign up to be a </a:t>
            </a:r>
            <a:r>
              <a:rPr lang="en-US" u="sng" dirty="0">
                <a:solidFill>
                  <a:schemeClr val="tx2"/>
                </a:solidFill>
                <a:latin typeface="Lato" panose="020F0502020204030203" pitchFamily="34" charset="0"/>
                <a:hlinkClick r:id="rId3"/>
              </a:rPr>
              <a:t>Census partner organization </a:t>
            </a:r>
            <a:endParaRPr lang="en-US" u="sng" dirty="0">
              <a:solidFill>
                <a:schemeClr val="tx2"/>
              </a:solidFill>
              <a:latin typeface="Lato" panose="020F0502020204030203" pitchFamily="34" charset="0"/>
            </a:endParaRPr>
          </a:p>
        </p:txBody>
      </p:sp>
      <p:sp>
        <p:nvSpPr>
          <p:cNvPr id="6" name="Rectangle: Rounded Corners 5">
            <a:extLst>
              <a:ext uri="{FF2B5EF4-FFF2-40B4-BE49-F238E27FC236}">
                <a16:creationId xmlns:a16="http://schemas.microsoft.com/office/drawing/2014/main" id="{9440379F-CC11-4B70-A251-C0B4B79D5D32}"/>
              </a:ext>
            </a:extLst>
          </p:cNvPr>
          <p:cNvSpPr/>
          <p:nvPr/>
        </p:nvSpPr>
        <p:spPr>
          <a:xfrm>
            <a:off x="457202" y="2647727"/>
            <a:ext cx="8226425" cy="1924273"/>
          </a:xfrm>
          <a:prstGeom prst="roundRect">
            <a:avLst>
              <a:gd name="adj" fmla="val 9163"/>
            </a:avLst>
          </a:prstGeom>
          <a:solidFill>
            <a:srgbClr val="0A4C6A"/>
          </a:solidFill>
          <a:ln w="38100">
            <a:solidFill>
              <a:srgbClr val="9D9D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dirty="0">
                <a:latin typeface="Lato" panose="020F0502020204030203" pitchFamily="34" charset="0"/>
              </a:rPr>
              <a:t>Website includes: </a:t>
            </a:r>
          </a:p>
          <a:p>
            <a:pPr marL="1188720" lvl="3" indent="-365760">
              <a:buFont typeface="Arial" panose="020B0604020202020204" pitchFamily="34" charset="0"/>
              <a:buChar char="•"/>
            </a:pPr>
            <a:r>
              <a:rPr lang="en-US" sz="2200" dirty="0">
                <a:latin typeface="Lato" panose="020F0502020204030203" pitchFamily="34" charset="0"/>
              </a:rPr>
              <a:t>Census 101 Fact Sheets </a:t>
            </a:r>
          </a:p>
          <a:p>
            <a:pPr marL="1188720" lvl="3" indent="-365760">
              <a:buFont typeface="Arial" panose="020B0604020202020204" pitchFamily="34" charset="0"/>
              <a:buChar char="•"/>
            </a:pPr>
            <a:r>
              <a:rPr lang="en-US" sz="2200" dirty="0">
                <a:latin typeface="Lato" panose="020F0502020204030203" pitchFamily="34" charset="0"/>
              </a:rPr>
              <a:t>Audience Outreach Toolkit </a:t>
            </a:r>
          </a:p>
          <a:p>
            <a:pPr marL="1188720" lvl="3" indent="-365760">
              <a:buFont typeface="Arial" panose="020B0604020202020204" pitchFamily="34" charset="0"/>
              <a:buChar char="•"/>
            </a:pPr>
            <a:r>
              <a:rPr lang="en-US" sz="2200" dirty="0">
                <a:latin typeface="Lato" panose="020F0502020204030203" pitchFamily="34" charset="0"/>
              </a:rPr>
              <a:t>Mapping Tools</a:t>
            </a:r>
          </a:p>
          <a:p>
            <a:pPr marL="1188720" lvl="3" indent="-365760">
              <a:buFont typeface="Arial" panose="020B0604020202020204" pitchFamily="34" charset="0"/>
              <a:buChar char="•"/>
            </a:pPr>
            <a:r>
              <a:rPr lang="en-US" sz="2200" dirty="0">
                <a:latin typeface="Lato" panose="020F0502020204030203" pitchFamily="34" charset="0"/>
              </a:rPr>
              <a:t>Census Solutions Workshop </a:t>
            </a:r>
          </a:p>
        </p:txBody>
      </p:sp>
      <p:sp>
        <p:nvSpPr>
          <p:cNvPr id="7" name="Rectangle: Rounded Corners 3">
            <a:extLst>
              <a:ext uri="{FF2B5EF4-FFF2-40B4-BE49-F238E27FC236}">
                <a16:creationId xmlns:a16="http://schemas.microsoft.com/office/drawing/2014/main" id="{59C9861F-CFA1-4BC8-81EE-0CEA9749E360}"/>
              </a:ext>
            </a:extLst>
          </p:cNvPr>
          <p:cNvSpPr/>
          <p:nvPr/>
        </p:nvSpPr>
        <p:spPr>
          <a:xfrm>
            <a:off x="457200" y="4735516"/>
            <a:ext cx="8226425" cy="1066800"/>
          </a:xfrm>
          <a:prstGeom prst="roundRect">
            <a:avLst/>
          </a:prstGeom>
          <a:solidFill>
            <a:schemeClr val="accent1">
              <a:lumMod val="20000"/>
              <a:lumOff val="80000"/>
            </a:schemeClr>
          </a:solidFill>
          <a:ln w="38100">
            <a:solidFill>
              <a:srgbClr val="9D9D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dirty="0">
                <a:solidFill>
                  <a:schemeClr val="bg1"/>
                </a:solidFill>
                <a:latin typeface="Lato" panose="020F0502020204030203" pitchFamily="34" charset="0"/>
              </a:rPr>
              <a:t> </a:t>
            </a:r>
            <a:r>
              <a:rPr lang="en-US" dirty="0">
                <a:solidFill>
                  <a:schemeClr val="tx1"/>
                </a:solidFill>
                <a:latin typeface="Lato" panose="020F0502020204030203" pitchFamily="34" charset="0"/>
              </a:rPr>
              <a:t>Resource: </a:t>
            </a:r>
            <a:r>
              <a:rPr lang="en-US" u="sng" dirty="0">
                <a:solidFill>
                  <a:srgbClr val="CFE8F3"/>
                </a:solidFill>
                <a:latin typeface="Lato" panose="020F0502020204030203" pitchFamily="34" charset="0"/>
                <a:hlinkClick r:id="rId3"/>
              </a:rPr>
              <a:t>Census Partnership Website </a:t>
            </a:r>
            <a:endParaRPr lang="en-US" u="sng" dirty="0">
              <a:solidFill>
                <a:srgbClr val="CFE8F3"/>
              </a:solidFill>
              <a:latin typeface="Lato" panose="020F0502020204030203" pitchFamily="34" charset="0"/>
            </a:endParaRPr>
          </a:p>
        </p:txBody>
      </p:sp>
    </p:spTree>
    <p:extLst>
      <p:ext uri="{BB962C8B-B14F-4D97-AF65-F5344CB8AC3E}">
        <p14:creationId xmlns:p14="http://schemas.microsoft.com/office/powerpoint/2010/main" val="350462009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44ADA-3FA7-4937-B3FE-263E2CB91165}"/>
              </a:ext>
            </a:extLst>
          </p:cNvPr>
          <p:cNvSpPr>
            <a:spLocks noGrp="1"/>
          </p:cNvSpPr>
          <p:nvPr>
            <p:ph type="title"/>
          </p:nvPr>
        </p:nvSpPr>
        <p:spPr/>
        <p:txBody>
          <a:bodyPr/>
          <a:lstStyle/>
          <a:p>
            <a:r>
              <a:rPr lang="en-US" dirty="0">
                <a:latin typeface="Lato Black" panose="020F0A02020204030203" pitchFamily="34" charset="0"/>
              </a:rPr>
              <a:t>Local Activism: Get Started </a:t>
            </a:r>
          </a:p>
        </p:txBody>
      </p:sp>
      <p:grpSp>
        <p:nvGrpSpPr>
          <p:cNvPr id="8" name="Group 7"/>
          <p:cNvGrpSpPr/>
          <p:nvPr/>
        </p:nvGrpSpPr>
        <p:grpSpPr>
          <a:xfrm>
            <a:off x="457198" y="1371600"/>
            <a:ext cx="8226426" cy="1524000"/>
            <a:chOff x="457198" y="1371600"/>
            <a:chExt cx="8226426" cy="1524000"/>
          </a:xfrm>
        </p:grpSpPr>
        <p:grpSp>
          <p:nvGrpSpPr>
            <p:cNvPr id="7" name="Group 6"/>
            <p:cNvGrpSpPr/>
            <p:nvPr/>
          </p:nvGrpSpPr>
          <p:grpSpPr>
            <a:xfrm>
              <a:off x="457198" y="1371600"/>
              <a:ext cx="8226426" cy="1524000"/>
              <a:chOff x="457198" y="1371600"/>
              <a:chExt cx="8226426" cy="1524000"/>
            </a:xfrm>
          </p:grpSpPr>
          <p:sp>
            <p:nvSpPr>
              <p:cNvPr id="4" name="Rectangle 3">
                <a:extLst>
                  <a:ext uri="{FF2B5EF4-FFF2-40B4-BE49-F238E27FC236}">
                    <a16:creationId xmlns:a16="http://schemas.microsoft.com/office/drawing/2014/main" id="{558AB4EB-69DC-4CCD-B423-8C9A27A4A1A2}"/>
                  </a:ext>
                </a:extLst>
              </p:cNvPr>
              <p:cNvSpPr/>
              <p:nvPr/>
            </p:nvSpPr>
            <p:spPr>
              <a:xfrm>
                <a:off x="457199" y="1371600"/>
                <a:ext cx="8226425" cy="1524000"/>
              </a:xfrm>
              <a:prstGeom prst="roundRect">
                <a:avLst/>
              </a:prstGeom>
              <a:solidFill>
                <a:srgbClr val="0A4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5136D79-5502-4478-9782-BEB615460479}"/>
                  </a:ext>
                </a:extLst>
              </p:cNvPr>
              <p:cNvSpPr/>
              <p:nvPr/>
            </p:nvSpPr>
            <p:spPr>
              <a:xfrm>
                <a:off x="2653937" y="1447800"/>
                <a:ext cx="5956663" cy="1371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Arial" panose="020B0604020202020204" pitchFamily="34" charset="0"/>
                  <a:buChar char="•"/>
                </a:pPr>
                <a:r>
                  <a:rPr lang="en-US" dirty="0"/>
                  <a:t>z</a:t>
                </a:r>
              </a:p>
            </p:txBody>
          </p:sp>
          <p:sp>
            <p:nvSpPr>
              <p:cNvPr id="10" name="TextBox 9">
                <a:extLst>
                  <a:ext uri="{FF2B5EF4-FFF2-40B4-BE49-F238E27FC236}">
                    <a16:creationId xmlns:a16="http://schemas.microsoft.com/office/drawing/2014/main" id="{0F42E56B-A9A3-46E8-A2E5-D8A337E7C64B}"/>
                  </a:ext>
                </a:extLst>
              </p:cNvPr>
              <p:cNvSpPr txBox="1"/>
              <p:nvPr/>
            </p:nvSpPr>
            <p:spPr>
              <a:xfrm>
                <a:off x="457198" y="1431488"/>
                <a:ext cx="2196739" cy="1328023"/>
              </a:xfrm>
              <a:prstGeom prst="roundRect">
                <a:avLst/>
              </a:prstGeom>
              <a:noFill/>
            </p:spPr>
            <p:txBody>
              <a:bodyPr wrap="square" rtlCol="0" anchor="ctr">
                <a:spAutoFit/>
              </a:bodyPr>
              <a:lstStyle/>
              <a:p>
                <a:pPr algn="ctr"/>
                <a:r>
                  <a:rPr lang="en-US" dirty="0">
                    <a:solidFill>
                      <a:schemeClr val="bg1"/>
                    </a:solidFill>
                    <a:latin typeface="Lato" panose="020F0502020204030203" pitchFamily="34" charset="0"/>
                  </a:rPr>
                  <a:t>What’s happening locally?</a:t>
                </a:r>
              </a:p>
            </p:txBody>
          </p:sp>
        </p:grpSp>
        <p:sp>
          <p:nvSpPr>
            <p:cNvPr id="23" name="TextBox 22">
              <a:extLst>
                <a:ext uri="{FF2B5EF4-FFF2-40B4-BE49-F238E27FC236}">
                  <a16:creationId xmlns:a16="http://schemas.microsoft.com/office/drawing/2014/main" id="{B580D0F5-0F92-4F7C-9DD5-4754E08E8A62}"/>
                </a:ext>
              </a:extLst>
            </p:cNvPr>
            <p:cNvSpPr txBox="1"/>
            <p:nvPr/>
          </p:nvSpPr>
          <p:spPr>
            <a:xfrm>
              <a:off x="2743200" y="1526176"/>
              <a:ext cx="5867400" cy="1328023"/>
            </a:xfrm>
            <a:prstGeom prst="roundRect">
              <a:avLst/>
            </a:prstGeom>
            <a:noFill/>
          </p:spPr>
          <p:txBody>
            <a:bodyPr wrap="square" rtlCol="0">
              <a:spAutoFit/>
            </a:bodyPr>
            <a:lstStyle/>
            <a:p>
              <a:pPr marL="342900" indent="-342900">
                <a:buClr>
                  <a:srgbClr val="12719E"/>
                </a:buClr>
                <a:buFont typeface="Wingdings" panose="05000000000000000000" pitchFamily="2" charset="2"/>
                <a:buChar char="§"/>
              </a:pPr>
              <a:r>
                <a:rPr lang="en-US" dirty="0">
                  <a:latin typeface="Lato" panose="020F0502020204030203" pitchFamily="34" charset="0"/>
                </a:rPr>
                <a:t>Civil rights and other advocacy groups</a:t>
              </a:r>
            </a:p>
            <a:p>
              <a:pPr marL="342900" indent="-342900">
                <a:buClr>
                  <a:srgbClr val="12719E"/>
                </a:buClr>
                <a:buFont typeface="Wingdings" panose="05000000000000000000" pitchFamily="2" charset="2"/>
                <a:buChar char="§"/>
              </a:pPr>
              <a:r>
                <a:rPr lang="en-US" dirty="0">
                  <a:latin typeface="Lato" panose="020F0502020204030203" pitchFamily="34" charset="0"/>
                </a:rPr>
                <a:t>Complete count committee (city, county, state level)</a:t>
              </a:r>
            </a:p>
          </p:txBody>
        </p:sp>
      </p:grpSp>
      <p:grpSp>
        <p:nvGrpSpPr>
          <p:cNvPr id="12" name="Group 11"/>
          <p:cNvGrpSpPr/>
          <p:nvPr/>
        </p:nvGrpSpPr>
        <p:grpSpPr>
          <a:xfrm>
            <a:off x="457197" y="3088712"/>
            <a:ext cx="8226426" cy="1524000"/>
            <a:chOff x="457197" y="3088712"/>
            <a:chExt cx="8226426" cy="1524000"/>
          </a:xfrm>
        </p:grpSpPr>
        <p:grpSp>
          <p:nvGrpSpPr>
            <p:cNvPr id="15" name="Group 14">
              <a:extLst>
                <a:ext uri="{FF2B5EF4-FFF2-40B4-BE49-F238E27FC236}">
                  <a16:creationId xmlns:a16="http://schemas.microsoft.com/office/drawing/2014/main" id="{04E01909-24AB-4ADD-AC8A-C475B6D27B06}"/>
                </a:ext>
              </a:extLst>
            </p:cNvPr>
            <p:cNvGrpSpPr/>
            <p:nvPr/>
          </p:nvGrpSpPr>
          <p:grpSpPr>
            <a:xfrm>
              <a:off x="457197" y="3088712"/>
              <a:ext cx="8226426" cy="1524000"/>
              <a:chOff x="457198" y="1417799"/>
              <a:chExt cx="8226426" cy="1524000"/>
            </a:xfrm>
          </p:grpSpPr>
          <p:sp>
            <p:nvSpPr>
              <p:cNvPr id="16" name="Rectangle 15">
                <a:extLst>
                  <a:ext uri="{FF2B5EF4-FFF2-40B4-BE49-F238E27FC236}">
                    <a16:creationId xmlns:a16="http://schemas.microsoft.com/office/drawing/2014/main" id="{2DF4DCA0-B46F-4712-92E9-85D2C9A4DDD1}"/>
                  </a:ext>
                </a:extLst>
              </p:cNvPr>
              <p:cNvSpPr/>
              <p:nvPr/>
            </p:nvSpPr>
            <p:spPr>
              <a:xfrm>
                <a:off x="457199" y="1417799"/>
                <a:ext cx="8226425" cy="1524000"/>
              </a:xfrm>
              <a:prstGeom prst="roundRect">
                <a:avLst/>
              </a:prstGeom>
              <a:solidFill>
                <a:srgbClr val="127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E4217F5-C2CF-42F2-9936-C0E4B2CCE108}"/>
                  </a:ext>
                </a:extLst>
              </p:cNvPr>
              <p:cNvSpPr/>
              <p:nvPr/>
            </p:nvSpPr>
            <p:spPr>
              <a:xfrm>
                <a:off x="2653937" y="1493999"/>
                <a:ext cx="5956663" cy="1371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z</a:t>
                </a:r>
              </a:p>
            </p:txBody>
          </p:sp>
          <p:sp>
            <p:nvSpPr>
              <p:cNvPr id="18" name="TextBox 17">
                <a:extLst>
                  <a:ext uri="{FF2B5EF4-FFF2-40B4-BE49-F238E27FC236}">
                    <a16:creationId xmlns:a16="http://schemas.microsoft.com/office/drawing/2014/main" id="{77E50A26-2379-4097-8DAC-0793E8B7E706}"/>
                  </a:ext>
                </a:extLst>
              </p:cNvPr>
              <p:cNvSpPr txBox="1"/>
              <p:nvPr/>
            </p:nvSpPr>
            <p:spPr>
              <a:xfrm>
                <a:off x="457198" y="1493019"/>
                <a:ext cx="2196738" cy="1280160"/>
              </a:xfrm>
              <a:prstGeom prst="roundRect">
                <a:avLst/>
              </a:prstGeom>
              <a:noFill/>
            </p:spPr>
            <p:txBody>
              <a:bodyPr wrap="square" rtlCol="0" anchor="ctr">
                <a:spAutoFit/>
              </a:bodyPr>
              <a:lstStyle/>
              <a:p>
                <a:pPr algn="ctr"/>
                <a:r>
                  <a:rPr lang="en-US" dirty="0">
                    <a:solidFill>
                      <a:schemeClr val="bg1"/>
                    </a:solidFill>
                    <a:latin typeface="Lato" panose="020F0502020204030203" pitchFamily="34" charset="0"/>
                  </a:rPr>
                  <a:t>How can you educate key stakeholders?</a:t>
                </a:r>
              </a:p>
            </p:txBody>
          </p:sp>
        </p:grpSp>
        <p:sp>
          <p:nvSpPr>
            <p:cNvPr id="24" name="TextBox 23">
              <a:extLst>
                <a:ext uri="{FF2B5EF4-FFF2-40B4-BE49-F238E27FC236}">
                  <a16:creationId xmlns:a16="http://schemas.microsoft.com/office/drawing/2014/main" id="{C2E097CB-C8E0-475E-9369-DB9818074A3E}"/>
                </a:ext>
              </a:extLst>
            </p:cNvPr>
            <p:cNvSpPr txBox="1"/>
            <p:nvPr/>
          </p:nvSpPr>
          <p:spPr>
            <a:xfrm>
              <a:off x="2816223" y="3344311"/>
              <a:ext cx="5867400" cy="919401"/>
            </a:xfrm>
            <a:prstGeom prst="roundRect">
              <a:avLst/>
            </a:prstGeom>
            <a:noFill/>
          </p:spPr>
          <p:txBody>
            <a:bodyPr wrap="square" rtlCol="0">
              <a:spAutoFit/>
            </a:bodyPr>
            <a:lstStyle/>
            <a:p>
              <a:pPr marL="342900" indent="-342900">
                <a:buClr>
                  <a:srgbClr val="12719E"/>
                </a:buClr>
                <a:buFont typeface="Wingdings" panose="05000000000000000000" pitchFamily="2" charset="2"/>
                <a:buChar char="§"/>
              </a:pPr>
              <a:r>
                <a:rPr lang="en-US" dirty="0">
                  <a:latin typeface="Lato" panose="020F0502020204030203" pitchFamily="34" charset="0"/>
                </a:rPr>
                <a:t>Funders, local officials, business leaders </a:t>
              </a:r>
            </a:p>
            <a:p>
              <a:pPr marL="342900" indent="-342900">
                <a:buClr>
                  <a:srgbClr val="12719E"/>
                </a:buClr>
                <a:buFont typeface="Wingdings" panose="05000000000000000000" pitchFamily="2" charset="2"/>
                <a:buChar char="§"/>
              </a:pPr>
              <a:r>
                <a:rPr lang="en-US" dirty="0">
                  <a:latin typeface="Lato" panose="020F0502020204030203" pitchFamily="34" charset="0"/>
                </a:rPr>
                <a:t>Resource: </a:t>
              </a:r>
              <a:r>
                <a:rPr lang="en-US" u="sng" dirty="0">
                  <a:solidFill>
                    <a:schemeClr val="tx2"/>
                  </a:solidFill>
                  <a:latin typeface="Lato" panose="020F0502020204030203" pitchFamily="34" charset="0"/>
                  <a:hlinkClick r:id="rId3"/>
                </a:rPr>
                <a:t>FCCP Funders’ Toolkit  </a:t>
              </a:r>
              <a:endParaRPr lang="en-US" u="sng" dirty="0">
                <a:solidFill>
                  <a:schemeClr val="tx2"/>
                </a:solidFill>
                <a:latin typeface="Lato" panose="020F0502020204030203" pitchFamily="34" charset="0"/>
              </a:endParaRPr>
            </a:p>
          </p:txBody>
        </p:sp>
      </p:grpSp>
      <p:grpSp>
        <p:nvGrpSpPr>
          <p:cNvPr id="19" name="Group 18">
            <a:extLst>
              <a:ext uri="{FF2B5EF4-FFF2-40B4-BE49-F238E27FC236}">
                <a16:creationId xmlns:a16="http://schemas.microsoft.com/office/drawing/2014/main" id="{F37AC6C4-606D-4E5A-8E93-906897B5930E}"/>
              </a:ext>
            </a:extLst>
          </p:cNvPr>
          <p:cNvGrpSpPr/>
          <p:nvPr/>
        </p:nvGrpSpPr>
        <p:grpSpPr>
          <a:xfrm>
            <a:off x="457198" y="4805824"/>
            <a:ext cx="8226425" cy="1524000"/>
            <a:chOff x="457199" y="1371600"/>
            <a:chExt cx="8226425" cy="1524000"/>
          </a:xfrm>
        </p:grpSpPr>
        <p:sp>
          <p:nvSpPr>
            <p:cNvPr id="20" name="Rectangle 19">
              <a:extLst>
                <a:ext uri="{FF2B5EF4-FFF2-40B4-BE49-F238E27FC236}">
                  <a16:creationId xmlns:a16="http://schemas.microsoft.com/office/drawing/2014/main" id="{BCF5B620-22D3-479D-957C-02E18DA20F7A}"/>
                </a:ext>
              </a:extLst>
            </p:cNvPr>
            <p:cNvSpPr/>
            <p:nvPr/>
          </p:nvSpPr>
          <p:spPr>
            <a:xfrm>
              <a:off x="457199" y="1371600"/>
              <a:ext cx="8226425" cy="152400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Wingdings" panose="05000000000000000000" pitchFamily="2" charset="2"/>
                <a:buChar char="§"/>
              </a:pPr>
              <a:endParaRPr lang="en-US"/>
            </a:p>
          </p:txBody>
        </p:sp>
        <p:sp>
          <p:nvSpPr>
            <p:cNvPr id="21" name="Rectangle 20">
              <a:extLst>
                <a:ext uri="{FF2B5EF4-FFF2-40B4-BE49-F238E27FC236}">
                  <a16:creationId xmlns:a16="http://schemas.microsoft.com/office/drawing/2014/main" id="{1C7FED9D-3072-4646-A8AF-95533791586F}"/>
                </a:ext>
              </a:extLst>
            </p:cNvPr>
            <p:cNvSpPr/>
            <p:nvPr/>
          </p:nvSpPr>
          <p:spPr>
            <a:xfrm>
              <a:off x="531811" y="1447800"/>
              <a:ext cx="8077199" cy="1371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Clr>
                  <a:srgbClr val="12719E"/>
                </a:buClr>
                <a:buFont typeface="Wingdings" panose="05000000000000000000" pitchFamily="2" charset="2"/>
                <a:buChar char="§"/>
              </a:pPr>
              <a:r>
                <a:rPr lang="en-US" dirty="0">
                  <a:solidFill>
                    <a:schemeClr val="tx1"/>
                  </a:solidFill>
                  <a:latin typeface="Lato" panose="020F0502020204030203" pitchFamily="34" charset="0"/>
                </a:rPr>
                <a:t>What are ways to start spreading the word day-to-day? </a:t>
              </a:r>
            </a:p>
            <a:p>
              <a:pPr marL="342900" indent="-342900">
                <a:buClr>
                  <a:srgbClr val="12719E"/>
                </a:buClr>
                <a:buFont typeface="Wingdings" panose="05000000000000000000" pitchFamily="2" charset="2"/>
                <a:buChar char="§"/>
              </a:pPr>
              <a:r>
                <a:rPr lang="en-US" dirty="0">
                  <a:solidFill>
                    <a:schemeClr val="tx1"/>
                  </a:solidFill>
                  <a:latin typeface="Lato" panose="020F0502020204030203" pitchFamily="34" charset="0"/>
                </a:rPr>
                <a:t>What opportunities exist to link residents to Decennial Census jobs? </a:t>
              </a:r>
            </a:p>
          </p:txBody>
        </p:sp>
      </p:grpSp>
    </p:spTree>
    <p:extLst>
      <p:ext uri="{BB962C8B-B14F-4D97-AF65-F5344CB8AC3E}">
        <p14:creationId xmlns:p14="http://schemas.microsoft.com/office/powerpoint/2010/main" val="181727982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4027B-D89C-4DCF-9505-3E64B85638AD}"/>
              </a:ext>
            </a:extLst>
          </p:cNvPr>
          <p:cNvSpPr>
            <a:spLocks noGrp="1"/>
          </p:cNvSpPr>
          <p:nvPr>
            <p:ph type="title"/>
          </p:nvPr>
        </p:nvSpPr>
        <p:spPr/>
        <p:txBody>
          <a:bodyPr/>
          <a:lstStyle/>
          <a:p>
            <a:r>
              <a:rPr lang="en-US" dirty="0">
                <a:latin typeface="Lato Black" panose="020F0A02020204030203" pitchFamily="34" charset="0"/>
              </a:rPr>
              <a:t>Local Activism: Think Strategically </a:t>
            </a:r>
          </a:p>
        </p:txBody>
      </p:sp>
      <p:sp>
        <p:nvSpPr>
          <p:cNvPr id="4" name="Rectangle: Rounded Corners 3">
            <a:extLst>
              <a:ext uri="{FF2B5EF4-FFF2-40B4-BE49-F238E27FC236}">
                <a16:creationId xmlns:a16="http://schemas.microsoft.com/office/drawing/2014/main" id="{59C9861F-CFA1-4BC8-81EE-0CEA9749E360}"/>
              </a:ext>
            </a:extLst>
          </p:cNvPr>
          <p:cNvSpPr/>
          <p:nvPr/>
        </p:nvSpPr>
        <p:spPr>
          <a:xfrm>
            <a:off x="457200" y="1676400"/>
            <a:ext cx="8226425" cy="1066800"/>
          </a:xfrm>
          <a:prstGeom prst="roundRect">
            <a:avLst/>
          </a:prstGeom>
          <a:solidFill>
            <a:srgbClr val="CFE8F3"/>
          </a:solidFill>
          <a:ln w="38100">
            <a:solidFill>
              <a:srgbClr val="9D9D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dirty="0">
                <a:solidFill>
                  <a:schemeClr val="tx1"/>
                </a:solidFill>
                <a:latin typeface="Lato" panose="020F0502020204030203" pitchFamily="34" charset="0"/>
              </a:rPr>
              <a:t>What are the neighborhoods and groups that should be prioritized?  </a:t>
            </a:r>
          </a:p>
        </p:txBody>
      </p:sp>
      <p:sp>
        <p:nvSpPr>
          <p:cNvPr id="7" name="Rectangle: Rounded Corners 3">
            <a:extLst>
              <a:ext uri="{FF2B5EF4-FFF2-40B4-BE49-F238E27FC236}">
                <a16:creationId xmlns:a16="http://schemas.microsoft.com/office/drawing/2014/main" id="{59C9861F-CFA1-4BC8-81EE-0CEA9749E360}"/>
              </a:ext>
            </a:extLst>
          </p:cNvPr>
          <p:cNvSpPr/>
          <p:nvPr/>
        </p:nvSpPr>
        <p:spPr>
          <a:xfrm>
            <a:off x="457202" y="3181573"/>
            <a:ext cx="8226425" cy="1066800"/>
          </a:xfrm>
          <a:prstGeom prst="roundRect">
            <a:avLst/>
          </a:prstGeom>
          <a:solidFill>
            <a:schemeClr val="accent1">
              <a:lumMod val="20000"/>
              <a:lumOff val="80000"/>
            </a:schemeClr>
          </a:solidFill>
          <a:ln w="38100">
            <a:solidFill>
              <a:srgbClr val="9D9D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dirty="0">
                <a:solidFill>
                  <a:schemeClr val="tx1"/>
                </a:solidFill>
                <a:latin typeface="Lato" panose="020F0502020204030203" pitchFamily="34" charset="0"/>
              </a:rPr>
              <a:t>Resources: </a:t>
            </a:r>
            <a:r>
              <a:rPr lang="en-US" dirty="0">
                <a:solidFill>
                  <a:schemeClr val="tx1"/>
                </a:solidFill>
                <a:latin typeface="Lato" panose="020F0502020204030203" pitchFamily="34" charset="0"/>
                <a:hlinkClick r:id="rId3"/>
              </a:rPr>
              <a:t>Census </a:t>
            </a:r>
            <a:r>
              <a:rPr lang="en-US" u="sng" dirty="0">
                <a:latin typeface="Lato" panose="020F0502020204030203" pitchFamily="34" charset="0"/>
                <a:hlinkClick r:id="rId3"/>
              </a:rPr>
              <a:t>Low- Response Rate </a:t>
            </a:r>
            <a:r>
              <a:rPr lang="en-US" dirty="0">
                <a:solidFill>
                  <a:schemeClr val="tx1"/>
                </a:solidFill>
                <a:latin typeface="Lato" panose="020F0502020204030203" pitchFamily="34" charset="0"/>
              </a:rPr>
              <a:t>&amp;</a:t>
            </a:r>
            <a:r>
              <a:rPr lang="en-US" dirty="0">
                <a:latin typeface="Lato" panose="020F0502020204030203" pitchFamily="34" charset="0"/>
                <a:hlinkClick r:id="rId4"/>
              </a:rPr>
              <a:t> </a:t>
            </a:r>
            <a:r>
              <a:rPr lang="en-US" u="sng" dirty="0">
                <a:latin typeface="Lato" panose="020F0502020204030203" pitchFamily="34" charset="0"/>
                <a:hlinkClick r:id="rId4"/>
              </a:rPr>
              <a:t>Engagement Maps Hard-to-Count Map</a:t>
            </a:r>
            <a:r>
              <a:rPr lang="en-US" u="sng" dirty="0">
                <a:latin typeface="Lato" panose="020F0502020204030203" pitchFamily="34" charset="0"/>
              </a:rPr>
              <a:t> </a:t>
            </a:r>
            <a:endParaRPr lang="en-US" u="sng" dirty="0">
              <a:solidFill>
                <a:srgbClr val="CFE8F3"/>
              </a:solidFill>
              <a:latin typeface="Lato" panose="020F0502020204030203" pitchFamily="34" charset="0"/>
            </a:endParaRPr>
          </a:p>
        </p:txBody>
      </p:sp>
    </p:spTree>
    <p:extLst>
      <p:ext uri="{BB962C8B-B14F-4D97-AF65-F5344CB8AC3E}">
        <p14:creationId xmlns:p14="http://schemas.microsoft.com/office/powerpoint/2010/main" val="136506331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9276A-EDCF-4C55-9EC4-6559E5F0ED3C}"/>
              </a:ext>
            </a:extLst>
          </p:cNvPr>
          <p:cNvSpPr>
            <a:spLocks noGrp="1"/>
          </p:cNvSpPr>
          <p:nvPr>
            <p:ph type="title"/>
          </p:nvPr>
        </p:nvSpPr>
        <p:spPr/>
        <p:txBody>
          <a:bodyPr/>
          <a:lstStyle/>
          <a:p>
            <a:r>
              <a:rPr lang="en-US" dirty="0">
                <a:latin typeface="Lato Black" panose="020F0A02020204030203" pitchFamily="34" charset="0"/>
              </a:rPr>
              <a:t>INSERT MAPPING SLIDES</a:t>
            </a:r>
          </a:p>
        </p:txBody>
      </p:sp>
      <p:pic>
        <p:nvPicPr>
          <p:cNvPr id="4" name="Content Placeholder 3" descr="A close up of a map&#10;&#10;Description generated with high confidence">
            <a:extLst>
              <a:ext uri="{FF2B5EF4-FFF2-40B4-BE49-F238E27FC236}">
                <a16:creationId xmlns:a16="http://schemas.microsoft.com/office/drawing/2014/main" id="{58B3D097-C0D0-489B-8360-FD4F8276C549}"/>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1099"/>
          <a:stretch/>
        </p:blipFill>
        <p:spPr>
          <a:xfrm>
            <a:off x="0" y="0"/>
            <a:ext cx="9156378" cy="6858000"/>
          </a:xfrm>
        </p:spPr>
      </p:pic>
    </p:spTree>
    <p:extLst>
      <p:ext uri="{BB962C8B-B14F-4D97-AF65-F5344CB8AC3E}">
        <p14:creationId xmlns:p14="http://schemas.microsoft.com/office/powerpoint/2010/main" val="378336022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1F3FD-D8E0-491F-952E-3E5E1F8BBC23}"/>
              </a:ext>
            </a:extLst>
          </p:cNvPr>
          <p:cNvSpPr>
            <a:spLocks noGrp="1"/>
          </p:cNvSpPr>
          <p:nvPr>
            <p:ph type="title"/>
          </p:nvPr>
        </p:nvSpPr>
        <p:spPr/>
        <p:txBody>
          <a:bodyPr/>
          <a:lstStyle/>
          <a:p>
            <a:endParaRPr lang="en-US"/>
          </a:p>
        </p:txBody>
      </p:sp>
      <p:pic>
        <p:nvPicPr>
          <p:cNvPr id="5" name="Content Placeholder 4" descr="A screenshot of a cell phone&#10;&#10;Description generated with very high confidence">
            <a:extLst>
              <a:ext uri="{FF2B5EF4-FFF2-40B4-BE49-F238E27FC236}">
                <a16:creationId xmlns:a16="http://schemas.microsoft.com/office/drawing/2014/main" id="{0449BAC4-421C-46B6-A63F-1D1C1EE704BA}"/>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610" t="1140"/>
          <a:stretch/>
        </p:blipFill>
        <p:spPr>
          <a:xfrm>
            <a:off x="-4354" y="0"/>
            <a:ext cx="9148354" cy="6858000"/>
          </a:xfrm>
        </p:spPr>
      </p:pic>
    </p:spTree>
    <p:extLst>
      <p:ext uri="{BB962C8B-B14F-4D97-AF65-F5344CB8AC3E}">
        <p14:creationId xmlns:p14="http://schemas.microsoft.com/office/powerpoint/2010/main" val="2933078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9276A-EDCF-4C55-9EC4-6559E5F0ED3C}"/>
              </a:ext>
            </a:extLst>
          </p:cNvPr>
          <p:cNvSpPr>
            <a:spLocks noGrp="1"/>
          </p:cNvSpPr>
          <p:nvPr>
            <p:ph type="title"/>
          </p:nvPr>
        </p:nvSpPr>
        <p:spPr/>
        <p:txBody>
          <a:bodyPr/>
          <a:lstStyle/>
          <a:p>
            <a:r>
              <a:rPr lang="en-US" dirty="0">
                <a:latin typeface="Lato Black" panose="020F0A02020204030203" pitchFamily="34" charset="0"/>
              </a:rPr>
              <a:t>Mapping Resources</a:t>
            </a:r>
          </a:p>
        </p:txBody>
      </p:sp>
      <p:sp>
        <p:nvSpPr>
          <p:cNvPr id="6" name="Content Placeholder 2">
            <a:extLst>
              <a:ext uri="{FF2B5EF4-FFF2-40B4-BE49-F238E27FC236}">
                <a16:creationId xmlns:a16="http://schemas.microsoft.com/office/drawing/2014/main" id="{A569F9AA-113B-4AA0-9603-2BE270D6EA30}"/>
              </a:ext>
            </a:extLst>
          </p:cNvPr>
          <p:cNvSpPr>
            <a:spLocks noGrp="1"/>
          </p:cNvSpPr>
          <p:nvPr>
            <p:ph idx="1"/>
          </p:nvPr>
        </p:nvSpPr>
        <p:spPr>
          <a:xfrm>
            <a:off x="152399" y="1295400"/>
            <a:ext cx="8531225" cy="914400"/>
          </a:xfrm>
        </p:spPr>
        <p:txBody>
          <a:bodyPr anchor="t"/>
          <a:lstStyle/>
          <a:p>
            <a:pPr marL="122238" lvl="1" indent="0">
              <a:buNone/>
            </a:pPr>
            <a:endParaRPr lang="en-US" sz="2000" dirty="0"/>
          </a:p>
          <a:p>
            <a:pPr marL="407988" lvl="1" indent="-285750">
              <a:buFont typeface="Arial" panose="020B0604020202020204" pitchFamily="34" charset="0"/>
              <a:buChar char="•"/>
            </a:pPr>
            <a:endParaRPr lang="en-US" sz="1800" dirty="0"/>
          </a:p>
          <a:p>
            <a:pPr marL="122238" lvl="1" indent="0">
              <a:buNone/>
            </a:pPr>
            <a:endParaRPr lang="en-US" dirty="0"/>
          </a:p>
        </p:txBody>
      </p:sp>
      <p:pic>
        <p:nvPicPr>
          <p:cNvPr id="5" name="Picture 4" descr="A screenshot of a cell phone&#10;&#10;Description generated with very high confidence">
            <a:extLst>
              <a:ext uri="{FF2B5EF4-FFF2-40B4-BE49-F238E27FC236}">
                <a16:creationId xmlns:a16="http://schemas.microsoft.com/office/drawing/2014/main" id="{2FBAA311-6233-4145-A5D6-1555819B76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62586"/>
          </a:xfrm>
          <a:prstGeom prst="rect">
            <a:avLst/>
          </a:prstGeom>
        </p:spPr>
      </p:pic>
      <p:cxnSp>
        <p:nvCxnSpPr>
          <p:cNvPr id="8" name="Straight Arrow Connector 7">
            <a:extLst>
              <a:ext uri="{FF2B5EF4-FFF2-40B4-BE49-F238E27FC236}">
                <a16:creationId xmlns:a16="http://schemas.microsoft.com/office/drawing/2014/main" id="{E8A36C18-BD9A-43A2-97A3-EFF68AE0DB42}"/>
              </a:ext>
            </a:extLst>
          </p:cNvPr>
          <p:cNvCxnSpPr>
            <a:cxnSpLocks/>
          </p:cNvCxnSpPr>
          <p:nvPr/>
        </p:nvCxnSpPr>
        <p:spPr>
          <a:xfrm flipH="1">
            <a:off x="4724400" y="525416"/>
            <a:ext cx="457200" cy="457200"/>
          </a:xfrm>
          <a:prstGeom prst="straightConnector1">
            <a:avLst/>
          </a:prstGeom>
          <a:ln w="44450" cap="flat" cmpd="sng" algn="ctr">
            <a:solidFill>
              <a:srgbClr val="C0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09089024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descr="A close up of a map&#10;&#10;Description generated with high confidence">
            <a:extLst>
              <a:ext uri="{FF2B5EF4-FFF2-40B4-BE49-F238E27FC236}">
                <a16:creationId xmlns:a16="http://schemas.microsoft.com/office/drawing/2014/main" id="{1D055EB8-6372-4AEB-B368-81E2950501A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35443510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EF9C0F4-E920-4370-B65C-1970D53FB262}"/>
              </a:ext>
            </a:extLst>
          </p:cNvPr>
          <p:cNvSpPr/>
          <p:nvPr/>
        </p:nvSpPr>
        <p:spPr>
          <a:xfrm>
            <a:off x="0" y="2819400"/>
            <a:ext cx="9144000"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Lato Black" panose="020F0A02020204030203" pitchFamily="34" charset="0"/>
              </a:rPr>
              <a:t>Questions?</a:t>
            </a:r>
          </a:p>
        </p:txBody>
      </p:sp>
    </p:spTree>
    <p:extLst>
      <p:ext uri="{BB962C8B-B14F-4D97-AF65-F5344CB8AC3E}">
        <p14:creationId xmlns:p14="http://schemas.microsoft.com/office/powerpoint/2010/main" val="178057687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EF9C0F4-E920-4370-B65C-1970D53FB262}"/>
              </a:ext>
            </a:extLst>
          </p:cNvPr>
          <p:cNvSpPr/>
          <p:nvPr/>
        </p:nvSpPr>
        <p:spPr>
          <a:xfrm>
            <a:off x="0" y="2819400"/>
            <a:ext cx="9144000"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Lato Black" panose="020F0A02020204030203" pitchFamily="34" charset="0"/>
              </a:rPr>
              <a:t>Census Solutions Workshop</a:t>
            </a:r>
          </a:p>
        </p:txBody>
      </p:sp>
    </p:spTree>
    <p:extLst>
      <p:ext uri="{BB962C8B-B14F-4D97-AF65-F5344CB8AC3E}">
        <p14:creationId xmlns:p14="http://schemas.microsoft.com/office/powerpoint/2010/main" val="324365097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EF9C0F4-E920-4370-B65C-1970D53FB262}"/>
              </a:ext>
            </a:extLst>
          </p:cNvPr>
          <p:cNvSpPr/>
          <p:nvPr/>
        </p:nvSpPr>
        <p:spPr>
          <a:xfrm>
            <a:off x="0" y="2819400"/>
            <a:ext cx="9144000"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400" dirty="0">
                <a:solidFill>
                  <a:prstClr val="black"/>
                </a:solidFill>
                <a:latin typeface="Lato Black" panose="020F0A02020204030203" pitchFamily="34" charset="0"/>
              </a:rPr>
              <a:t>Citi Foundation</a:t>
            </a:r>
          </a:p>
          <a:p>
            <a:pPr lvl="0" algn="ctr"/>
            <a:r>
              <a:rPr lang="en-US" sz="4400" dirty="0">
                <a:solidFill>
                  <a:prstClr val="black"/>
                </a:solidFill>
                <a:latin typeface="Lato Black" panose="020F0A02020204030203" pitchFamily="34" charset="0"/>
              </a:rPr>
              <a:t>Welcome</a:t>
            </a:r>
            <a:endParaRPr kumimoji="0" lang="en-US" sz="4400" b="0" i="0" u="none" strike="noStrike" kern="1200" cap="none" spc="0" normalizeH="0" baseline="0" noProof="0" dirty="0">
              <a:ln>
                <a:noFill/>
              </a:ln>
              <a:solidFill>
                <a:prstClr val="black"/>
              </a:solidFill>
              <a:effectLst/>
              <a:uLnTx/>
              <a:uFillTx/>
              <a:latin typeface="Lato Black" panose="020F0A02020204030203" pitchFamily="34" charset="0"/>
              <a:ea typeface="+mn-ea"/>
              <a:cs typeface="+mn-cs"/>
            </a:endParaRPr>
          </a:p>
        </p:txBody>
      </p:sp>
    </p:spTree>
    <p:extLst>
      <p:ext uri="{BB962C8B-B14F-4D97-AF65-F5344CB8AC3E}">
        <p14:creationId xmlns:p14="http://schemas.microsoft.com/office/powerpoint/2010/main" val="575235071"/>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Lato Black" panose="020F0A02020204030203" pitchFamily="34" charset="0"/>
              </a:rPr>
              <a:t>Census Solutions Workshop </a:t>
            </a:r>
          </a:p>
        </p:txBody>
      </p:sp>
      <p:sp>
        <p:nvSpPr>
          <p:cNvPr id="9" name="Rectangle 8"/>
          <p:cNvSpPr/>
          <p:nvPr/>
        </p:nvSpPr>
        <p:spPr>
          <a:xfrm>
            <a:off x="444136" y="1150203"/>
            <a:ext cx="8686801" cy="1384995"/>
          </a:xfrm>
          <a:prstGeom prst="rect">
            <a:avLst/>
          </a:prstGeom>
        </p:spPr>
        <p:txBody>
          <a:bodyPr wrap="square">
            <a:spAutoFit/>
          </a:bodyPr>
          <a:lstStyle/>
          <a:p>
            <a:pPr marL="342900" indent="-342900">
              <a:buClr>
                <a:srgbClr val="1696D2"/>
              </a:buClr>
              <a:buFont typeface="Arial" panose="020B0604020202020204" pitchFamily="34" charset="0"/>
              <a:buChar char="•"/>
            </a:pPr>
            <a:r>
              <a:rPr lang="en-US" sz="2100" kern="0" dirty="0">
                <a:solidFill>
                  <a:srgbClr val="000000"/>
                </a:solidFill>
                <a:latin typeface="Lato" panose="020F0502020204030203" pitchFamily="34" charset="0"/>
              </a:rPr>
              <a:t>A creative, collaborative, problem-solving event to bring together diverse thinkers</a:t>
            </a:r>
          </a:p>
          <a:p>
            <a:pPr marL="342900" indent="-342900">
              <a:buClr>
                <a:srgbClr val="1696D2"/>
              </a:buClr>
              <a:buFont typeface="Arial" panose="020B0604020202020204" pitchFamily="34" charset="0"/>
              <a:buChar char="•"/>
            </a:pPr>
            <a:r>
              <a:rPr lang="en-US" sz="2100" kern="0" dirty="0">
                <a:solidFill>
                  <a:srgbClr val="000000"/>
                </a:solidFill>
                <a:latin typeface="Lato" panose="020F0502020204030203" pitchFamily="34" charset="0"/>
              </a:rPr>
              <a:t>Structured process to brainstorm, prioritize and propose action steps</a:t>
            </a:r>
          </a:p>
          <a:p>
            <a:pPr marL="342900" indent="-342900">
              <a:buClr>
                <a:srgbClr val="1696D2"/>
              </a:buClr>
              <a:buFont typeface="Arial" panose="020B0604020202020204" pitchFamily="34" charset="0"/>
              <a:buChar char="•"/>
            </a:pPr>
            <a:r>
              <a:rPr lang="en-US" sz="2100" kern="0" dirty="0">
                <a:solidFill>
                  <a:srgbClr val="000000"/>
                </a:solidFill>
                <a:latin typeface="Lato" panose="020F0502020204030203" pitchFamily="34" charset="0"/>
              </a:rPr>
              <a:t>Generates new ways of: </a:t>
            </a:r>
          </a:p>
        </p:txBody>
      </p:sp>
      <p:grpSp>
        <p:nvGrpSpPr>
          <p:cNvPr id="22" name="Group 21">
            <a:extLst>
              <a:ext uri="{FF2B5EF4-FFF2-40B4-BE49-F238E27FC236}">
                <a16:creationId xmlns:a16="http://schemas.microsoft.com/office/drawing/2014/main" id="{F4309BE3-13ED-4759-9ADA-AF2B31B15E8F}"/>
              </a:ext>
            </a:extLst>
          </p:cNvPr>
          <p:cNvGrpSpPr/>
          <p:nvPr/>
        </p:nvGrpSpPr>
        <p:grpSpPr>
          <a:xfrm>
            <a:off x="1320436" y="2667000"/>
            <a:ext cx="6934200" cy="3604360"/>
            <a:chOff x="608013" y="2323799"/>
            <a:chExt cx="6859587" cy="3802681"/>
          </a:xfrm>
        </p:grpSpPr>
        <p:sp>
          <p:nvSpPr>
            <p:cNvPr id="5" name="TextBox 4"/>
            <p:cNvSpPr txBox="1"/>
            <p:nvPr/>
          </p:nvSpPr>
          <p:spPr>
            <a:xfrm>
              <a:off x="1872933" y="2395385"/>
              <a:ext cx="5594667" cy="954107"/>
            </a:xfrm>
            <a:prstGeom prst="rect">
              <a:avLst/>
            </a:prstGeom>
            <a:noFill/>
          </p:spPr>
          <p:txBody>
            <a:bodyPr wrap="square" rtlCol="0">
              <a:spAutoFit/>
            </a:bodyPr>
            <a:lstStyle/>
            <a:p>
              <a:pPr>
                <a:buClr>
                  <a:srgbClr val="1696D2"/>
                </a:buClr>
              </a:pPr>
              <a:r>
                <a:rPr lang="en-US" dirty="0">
                  <a:latin typeface="Lato" panose="020F0502020204030203" pitchFamily="34" charset="0"/>
                </a:rPr>
                <a:t>Communicating the importance of Census data </a:t>
              </a:r>
            </a:p>
          </p:txBody>
        </p:sp>
        <p:sp>
          <p:nvSpPr>
            <p:cNvPr id="10" name="TextBox 9"/>
            <p:cNvSpPr txBox="1"/>
            <p:nvPr/>
          </p:nvSpPr>
          <p:spPr>
            <a:xfrm>
              <a:off x="1872932" y="3741906"/>
              <a:ext cx="5594666" cy="530850"/>
            </a:xfrm>
            <a:prstGeom prst="rect">
              <a:avLst/>
            </a:prstGeom>
            <a:noFill/>
          </p:spPr>
          <p:txBody>
            <a:bodyPr wrap="square" rtlCol="0">
              <a:spAutoFit/>
            </a:bodyPr>
            <a:lstStyle/>
            <a:p>
              <a:pPr>
                <a:buClr>
                  <a:srgbClr val="1696D2"/>
                </a:buClr>
              </a:pPr>
              <a:r>
                <a:rPr lang="en-US" dirty="0">
                  <a:latin typeface="Lato" panose="020F0502020204030203" pitchFamily="34" charset="0"/>
                </a:rPr>
                <a:t>Reaching hard to count populations </a:t>
              </a:r>
            </a:p>
          </p:txBody>
        </p:sp>
        <p:sp>
          <p:nvSpPr>
            <p:cNvPr id="11" name="TextBox 10"/>
            <p:cNvSpPr txBox="1"/>
            <p:nvPr/>
          </p:nvSpPr>
          <p:spPr>
            <a:xfrm>
              <a:off x="1872932" y="5101490"/>
              <a:ext cx="5181600" cy="954107"/>
            </a:xfrm>
            <a:prstGeom prst="rect">
              <a:avLst/>
            </a:prstGeom>
            <a:noFill/>
          </p:spPr>
          <p:txBody>
            <a:bodyPr wrap="square" rtlCol="0">
              <a:spAutoFit/>
            </a:bodyPr>
            <a:lstStyle/>
            <a:p>
              <a:pPr>
                <a:buClr>
                  <a:srgbClr val="1696D2"/>
                </a:buClr>
              </a:pPr>
              <a:r>
                <a:rPr lang="en-US" dirty="0">
                  <a:latin typeface="Lato" panose="020F0502020204030203" pitchFamily="34" charset="0"/>
                </a:rPr>
                <a:t>Encouraging participation in Census Bureau surveys </a:t>
              </a:r>
            </a:p>
          </p:txBody>
        </p:sp>
        <p:grpSp>
          <p:nvGrpSpPr>
            <p:cNvPr id="7" name="Group 6">
              <a:extLst>
                <a:ext uri="{FF2B5EF4-FFF2-40B4-BE49-F238E27FC236}">
                  <a16:creationId xmlns:a16="http://schemas.microsoft.com/office/drawing/2014/main" id="{82707BF2-DC23-4378-BD5A-B37A5279666D}"/>
                </a:ext>
              </a:extLst>
            </p:cNvPr>
            <p:cNvGrpSpPr/>
            <p:nvPr/>
          </p:nvGrpSpPr>
          <p:grpSpPr>
            <a:xfrm>
              <a:off x="608013" y="2323799"/>
              <a:ext cx="1097280" cy="1097280"/>
              <a:chOff x="2438400" y="2209800"/>
              <a:chExt cx="1097280" cy="1097280"/>
            </a:xfrm>
          </p:grpSpPr>
          <p:sp>
            <p:nvSpPr>
              <p:cNvPr id="3" name="Oval 2">
                <a:extLst>
                  <a:ext uri="{FF2B5EF4-FFF2-40B4-BE49-F238E27FC236}">
                    <a16:creationId xmlns:a16="http://schemas.microsoft.com/office/drawing/2014/main" id="{B80B8E51-FC2F-4F68-A177-7EA1B8CE8F02}"/>
                  </a:ext>
                </a:extLst>
              </p:cNvPr>
              <p:cNvSpPr/>
              <p:nvPr/>
            </p:nvSpPr>
            <p:spPr>
              <a:xfrm>
                <a:off x="2438400" y="2209800"/>
                <a:ext cx="1097280" cy="1097280"/>
              </a:xfrm>
              <a:prstGeom prst="ellipse">
                <a:avLst/>
              </a:prstGeom>
              <a:solidFill>
                <a:srgbClr val="0A4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Graphic 5" descr="Megaphone">
                <a:extLst>
                  <a:ext uri="{FF2B5EF4-FFF2-40B4-BE49-F238E27FC236}">
                    <a16:creationId xmlns:a16="http://schemas.microsoft.com/office/drawing/2014/main" id="{EDA117BE-F16A-4269-B52C-3908BA34237A}"/>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29840" y="2301240"/>
                <a:ext cx="914400" cy="914400"/>
              </a:xfrm>
              <a:prstGeom prst="rect">
                <a:avLst/>
              </a:prstGeom>
            </p:spPr>
          </p:pic>
        </p:grpSp>
        <p:grpSp>
          <p:nvGrpSpPr>
            <p:cNvPr id="16" name="Group 15">
              <a:extLst>
                <a:ext uri="{FF2B5EF4-FFF2-40B4-BE49-F238E27FC236}">
                  <a16:creationId xmlns:a16="http://schemas.microsoft.com/office/drawing/2014/main" id="{44AD99C7-B491-468F-9BD9-D71465830B51}"/>
                </a:ext>
              </a:extLst>
            </p:cNvPr>
            <p:cNvGrpSpPr/>
            <p:nvPr/>
          </p:nvGrpSpPr>
          <p:grpSpPr>
            <a:xfrm>
              <a:off x="608013" y="3676499"/>
              <a:ext cx="1097280" cy="1097280"/>
              <a:chOff x="2346960" y="3592983"/>
              <a:chExt cx="1097280" cy="1097280"/>
            </a:xfrm>
          </p:grpSpPr>
          <p:sp>
            <p:nvSpPr>
              <p:cNvPr id="12" name="Oval 11">
                <a:extLst>
                  <a:ext uri="{FF2B5EF4-FFF2-40B4-BE49-F238E27FC236}">
                    <a16:creationId xmlns:a16="http://schemas.microsoft.com/office/drawing/2014/main" id="{BAB3300D-4B2C-4009-9819-19E9DA0F9C21}"/>
                  </a:ext>
                </a:extLst>
              </p:cNvPr>
              <p:cNvSpPr/>
              <p:nvPr/>
            </p:nvSpPr>
            <p:spPr>
              <a:xfrm>
                <a:off x="2346960" y="3592983"/>
                <a:ext cx="1097280" cy="1097280"/>
              </a:xfrm>
              <a:prstGeom prst="ellipse">
                <a:avLst/>
              </a:prstGeom>
              <a:solidFill>
                <a:srgbClr val="46A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Users">
                <a:extLst>
                  <a:ext uri="{FF2B5EF4-FFF2-40B4-BE49-F238E27FC236}">
                    <a16:creationId xmlns:a16="http://schemas.microsoft.com/office/drawing/2014/main" id="{A8070842-65CF-4E73-884C-A20623AE8BD9}"/>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392680" y="3642360"/>
                <a:ext cx="1005840" cy="1005840"/>
              </a:xfrm>
              <a:prstGeom prst="rect">
                <a:avLst/>
              </a:prstGeom>
            </p:spPr>
          </p:pic>
        </p:grpSp>
        <p:grpSp>
          <p:nvGrpSpPr>
            <p:cNvPr id="19" name="Group 18">
              <a:extLst>
                <a:ext uri="{FF2B5EF4-FFF2-40B4-BE49-F238E27FC236}">
                  <a16:creationId xmlns:a16="http://schemas.microsoft.com/office/drawing/2014/main" id="{B5B9487A-62CD-44B8-8BFE-727090EE043E}"/>
                </a:ext>
              </a:extLst>
            </p:cNvPr>
            <p:cNvGrpSpPr/>
            <p:nvPr/>
          </p:nvGrpSpPr>
          <p:grpSpPr>
            <a:xfrm>
              <a:off x="608013" y="5029200"/>
              <a:ext cx="1097280" cy="1097280"/>
              <a:chOff x="2346960" y="5003345"/>
              <a:chExt cx="1097280" cy="1097280"/>
            </a:xfrm>
          </p:grpSpPr>
          <p:sp>
            <p:nvSpPr>
              <p:cNvPr id="14" name="Oval 13">
                <a:extLst>
                  <a:ext uri="{FF2B5EF4-FFF2-40B4-BE49-F238E27FC236}">
                    <a16:creationId xmlns:a16="http://schemas.microsoft.com/office/drawing/2014/main" id="{C6D2EF76-1E9C-44AD-BFFC-1D2FBC95AF00}"/>
                  </a:ext>
                </a:extLst>
              </p:cNvPr>
              <p:cNvSpPr/>
              <p:nvPr/>
            </p:nvSpPr>
            <p:spPr>
              <a:xfrm>
                <a:off x="2346960" y="5003345"/>
                <a:ext cx="1097280" cy="10972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descr="Checklist">
                <a:extLst>
                  <a:ext uri="{FF2B5EF4-FFF2-40B4-BE49-F238E27FC236}">
                    <a16:creationId xmlns:a16="http://schemas.microsoft.com/office/drawing/2014/main" id="{61A67F14-1548-4DA5-B88B-67171F795DB4}"/>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438400" y="5094785"/>
                <a:ext cx="914400" cy="914400"/>
              </a:xfrm>
              <a:prstGeom prst="rect">
                <a:avLst/>
              </a:prstGeom>
            </p:spPr>
          </p:pic>
        </p:grpSp>
      </p:grpSp>
    </p:spTree>
    <p:extLst>
      <p:ext uri="{BB962C8B-B14F-4D97-AF65-F5344CB8AC3E}">
        <p14:creationId xmlns:p14="http://schemas.microsoft.com/office/powerpoint/2010/main" val="26503466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959" y="304800"/>
            <a:ext cx="8226425" cy="568325"/>
          </a:xfrm>
        </p:spPr>
        <p:txBody>
          <a:bodyPr/>
          <a:lstStyle/>
          <a:p>
            <a:r>
              <a:rPr lang="en-US" dirty="0">
                <a:latin typeface="Lato Black" panose="020F0A02020204030203" pitchFamily="34" charset="0"/>
              </a:rPr>
              <a:t>Census Solutions Workshop </a:t>
            </a:r>
          </a:p>
        </p:txBody>
      </p:sp>
      <p:graphicFrame>
        <p:nvGraphicFramePr>
          <p:cNvPr id="8" name="Diagram 7"/>
          <p:cNvGraphicFramePr/>
          <p:nvPr>
            <p:extLst>
              <p:ext uri="{D42A27DB-BD31-4B8C-83A1-F6EECF244321}">
                <p14:modId xmlns:p14="http://schemas.microsoft.com/office/powerpoint/2010/main" val="4095765572"/>
              </p:ext>
            </p:extLst>
          </p:nvPr>
        </p:nvGraphicFramePr>
        <p:xfrm>
          <a:off x="521667" y="1066800"/>
          <a:ext cx="7884717" cy="5172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p:cNvSpPr txBox="1"/>
          <p:nvPr/>
        </p:nvSpPr>
        <p:spPr>
          <a:xfrm>
            <a:off x="3282925" y="2895600"/>
            <a:ext cx="2362200" cy="1754326"/>
          </a:xfrm>
          <a:prstGeom prst="rect">
            <a:avLst/>
          </a:prstGeom>
          <a:noFill/>
        </p:spPr>
        <p:txBody>
          <a:bodyPr wrap="square" rtlCol="0">
            <a:spAutoFit/>
          </a:bodyPr>
          <a:lstStyle/>
          <a:p>
            <a:pPr algn="ctr"/>
            <a:r>
              <a:rPr lang="en-US" sz="3600" dirty="0">
                <a:latin typeface="Lato Black" panose="020F0A02020204030203" pitchFamily="34" charset="0"/>
              </a:rPr>
              <a:t>Design </a:t>
            </a:r>
          </a:p>
          <a:p>
            <a:pPr algn="ctr"/>
            <a:r>
              <a:rPr lang="en-US" sz="3600" dirty="0">
                <a:latin typeface="Lato Black" panose="020F0A02020204030203" pitchFamily="34" charset="0"/>
              </a:rPr>
              <a:t>Thinking </a:t>
            </a:r>
          </a:p>
          <a:p>
            <a:pPr algn="ctr"/>
            <a:r>
              <a:rPr lang="en-US" sz="3600" dirty="0">
                <a:latin typeface="Lato Black" panose="020F0A02020204030203" pitchFamily="34" charset="0"/>
              </a:rPr>
              <a:t>Approach</a:t>
            </a:r>
          </a:p>
        </p:txBody>
      </p:sp>
    </p:spTree>
    <p:extLst>
      <p:ext uri="{BB962C8B-B14F-4D97-AF65-F5344CB8AC3E}">
        <p14:creationId xmlns:p14="http://schemas.microsoft.com/office/powerpoint/2010/main" val="2827293888"/>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9276A-EDCF-4C55-9EC4-6559E5F0ED3C}"/>
              </a:ext>
            </a:extLst>
          </p:cNvPr>
          <p:cNvSpPr>
            <a:spLocks noGrp="1"/>
          </p:cNvSpPr>
          <p:nvPr>
            <p:ph type="title"/>
          </p:nvPr>
        </p:nvSpPr>
        <p:spPr/>
        <p:txBody>
          <a:bodyPr/>
          <a:lstStyle/>
          <a:p>
            <a:r>
              <a:rPr lang="en-US" dirty="0">
                <a:latin typeface="Lato Black" panose="020F0A02020204030203" pitchFamily="34" charset="0"/>
              </a:rPr>
              <a:t>Census Solutions Workshop Toolkit</a:t>
            </a:r>
          </a:p>
        </p:txBody>
      </p:sp>
      <p:sp>
        <p:nvSpPr>
          <p:cNvPr id="6" name="Content Placeholder 2">
            <a:extLst>
              <a:ext uri="{FF2B5EF4-FFF2-40B4-BE49-F238E27FC236}">
                <a16:creationId xmlns:a16="http://schemas.microsoft.com/office/drawing/2014/main" id="{A569F9AA-113B-4AA0-9603-2BE270D6EA30}"/>
              </a:ext>
            </a:extLst>
          </p:cNvPr>
          <p:cNvSpPr>
            <a:spLocks noGrp="1"/>
          </p:cNvSpPr>
          <p:nvPr>
            <p:ph idx="1"/>
          </p:nvPr>
        </p:nvSpPr>
        <p:spPr>
          <a:xfrm>
            <a:off x="152399" y="1295400"/>
            <a:ext cx="8531225" cy="914400"/>
          </a:xfrm>
        </p:spPr>
        <p:txBody>
          <a:bodyPr anchor="t"/>
          <a:lstStyle/>
          <a:p>
            <a:pPr marL="122238" lvl="1" indent="0">
              <a:buNone/>
            </a:pPr>
            <a:endParaRPr lang="en-US" sz="2000" dirty="0"/>
          </a:p>
          <a:p>
            <a:pPr marL="407988" lvl="1" indent="-285750">
              <a:buFont typeface="Arial" panose="020B0604020202020204" pitchFamily="34" charset="0"/>
              <a:buChar char="•"/>
            </a:pPr>
            <a:endParaRPr lang="en-US" sz="1800" dirty="0"/>
          </a:p>
          <a:p>
            <a:pPr marL="122238" lvl="1" indent="0">
              <a:buNone/>
            </a:pP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237260916"/>
              </p:ext>
            </p:extLst>
          </p:nvPr>
        </p:nvGraphicFramePr>
        <p:xfrm>
          <a:off x="457197" y="1295400"/>
          <a:ext cx="8226423" cy="822960"/>
        </p:xfrm>
        <a:graphic>
          <a:graphicData uri="http://schemas.openxmlformats.org/drawingml/2006/table">
            <a:tbl>
              <a:tblPr firstRow="1" bandRow="1">
                <a:tableStyleId>{2D5ABB26-0587-4C30-8999-92F81FD0307C}</a:tableStyleId>
              </a:tblPr>
              <a:tblGrid>
                <a:gridCol w="609600">
                  <a:extLst>
                    <a:ext uri="{9D8B030D-6E8A-4147-A177-3AD203B41FA5}">
                      <a16:colId xmlns:a16="http://schemas.microsoft.com/office/drawing/2014/main" val="904041293"/>
                    </a:ext>
                  </a:extLst>
                </a:gridCol>
                <a:gridCol w="3276603">
                  <a:extLst>
                    <a:ext uri="{9D8B030D-6E8A-4147-A177-3AD203B41FA5}">
                      <a16:colId xmlns:a16="http://schemas.microsoft.com/office/drawing/2014/main" val="4084602154"/>
                    </a:ext>
                  </a:extLst>
                </a:gridCol>
                <a:gridCol w="4340220">
                  <a:extLst>
                    <a:ext uri="{9D8B030D-6E8A-4147-A177-3AD203B41FA5}">
                      <a16:colId xmlns:a16="http://schemas.microsoft.com/office/drawing/2014/main" val="2454515533"/>
                    </a:ext>
                  </a:extLst>
                </a:gridCol>
              </a:tblGrid>
              <a:tr h="660400">
                <a:tc>
                  <a:txBody>
                    <a:bodyPr/>
                    <a:lstStyle/>
                    <a:p>
                      <a:pPr algn="ctr"/>
                      <a:r>
                        <a:rPr lang="en-US" sz="4400" dirty="0">
                          <a:solidFill>
                            <a:schemeClr val="bg1"/>
                          </a:solidFill>
                          <a:latin typeface="Lato" panose="020F0502020204030203" pitchFamily="34" charset="0"/>
                        </a:rPr>
                        <a:t>1</a:t>
                      </a:r>
                      <a:endParaRPr lang="en-US" sz="4400" b="0" dirty="0">
                        <a:solidFill>
                          <a:schemeClr val="bg1"/>
                        </a:solidFill>
                        <a:latin typeface="Lato" panose="020F0502020204030203" pitchFamily="34" charset="0"/>
                      </a:endParaRPr>
                    </a:p>
                  </a:txBody>
                  <a:tcPr anchor="ctr">
                    <a:solidFill>
                      <a:schemeClr val="tx2">
                        <a:lumMod val="50000"/>
                      </a:schemeClr>
                    </a:solidFill>
                  </a:tcPr>
                </a:tc>
                <a:tc>
                  <a:txBody>
                    <a:bodyPr/>
                    <a:lstStyle/>
                    <a:p>
                      <a:pPr algn="l"/>
                      <a:r>
                        <a:rPr lang="en-US" sz="3400" dirty="0">
                          <a:solidFill>
                            <a:schemeClr val="bg1"/>
                          </a:solidFill>
                          <a:latin typeface="Lato Black" panose="020F0A02020204030203" pitchFamily="34" charset="0"/>
                        </a:rPr>
                        <a:t>OVERVIEW</a:t>
                      </a:r>
                      <a:endParaRPr lang="en-US" sz="3400" b="0" dirty="0">
                        <a:solidFill>
                          <a:schemeClr val="bg1"/>
                        </a:solidFill>
                        <a:latin typeface="Lato Black" panose="020F0A02020204030203" pitchFamily="34" charset="0"/>
                      </a:endParaRPr>
                    </a:p>
                  </a:txBody>
                  <a:tcPr anchor="ctr">
                    <a:solidFill>
                      <a:schemeClr val="tx2">
                        <a:lumMod val="50000"/>
                      </a:schemeClr>
                    </a:solidFill>
                  </a:tcPr>
                </a:tc>
                <a:tc>
                  <a:txBody>
                    <a:bodyPr/>
                    <a:lstStyle/>
                    <a:p>
                      <a:pPr marL="0" indent="0" algn="l"/>
                      <a:r>
                        <a:rPr lang="en-US" sz="1600" dirty="0">
                          <a:solidFill>
                            <a:schemeClr val="bg1"/>
                          </a:solidFill>
                          <a:latin typeface="Lato" panose="020F0502020204030203" pitchFamily="34" charset="0"/>
                        </a:rPr>
                        <a:t>Why host a Census Solutions Workshop:</a:t>
                      </a:r>
                      <a:r>
                        <a:rPr lang="en-US" sz="1600" baseline="0" dirty="0">
                          <a:solidFill>
                            <a:schemeClr val="bg1"/>
                          </a:solidFill>
                          <a:latin typeface="Lato" panose="020F0502020204030203" pitchFamily="34" charset="0"/>
                        </a:rPr>
                        <a:t> What it looks like, why it matters and who benefits from it</a:t>
                      </a:r>
                      <a:endParaRPr lang="en-US" sz="1600" b="0" dirty="0">
                        <a:solidFill>
                          <a:schemeClr val="bg1"/>
                        </a:solidFill>
                        <a:latin typeface="Lato" panose="020F0502020204030203" pitchFamily="34" charset="0"/>
                      </a:endParaRPr>
                    </a:p>
                  </a:txBody>
                  <a:tcPr>
                    <a:solidFill>
                      <a:schemeClr val="tx2">
                        <a:lumMod val="50000"/>
                      </a:schemeClr>
                    </a:solidFill>
                  </a:tcPr>
                </a:tc>
                <a:extLst>
                  <a:ext uri="{0D108BD9-81ED-4DB2-BD59-A6C34878D82A}">
                    <a16:rowId xmlns:a16="http://schemas.microsoft.com/office/drawing/2014/main" val="1082342378"/>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476292148"/>
              </p:ext>
            </p:extLst>
          </p:nvPr>
        </p:nvGraphicFramePr>
        <p:xfrm>
          <a:off x="457197" y="2324354"/>
          <a:ext cx="8226423" cy="822960"/>
        </p:xfrm>
        <a:graphic>
          <a:graphicData uri="http://schemas.openxmlformats.org/drawingml/2006/table">
            <a:tbl>
              <a:tblPr firstRow="1" bandRow="1">
                <a:tableStyleId>{2D5ABB26-0587-4C30-8999-92F81FD0307C}</a:tableStyleId>
              </a:tblPr>
              <a:tblGrid>
                <a:gridCol w="609600">
                  <a:extLst>
                    <a:ext uri="{9D8B030D-6E8A-4147-A177-3AD203B41FA5}">
                      <a16:colId xmlns:a16="http://schemas.microsoft.com/office/drawing/2014/main" val="904041293"/>
                    </a:ext>
                  </a:extLst>
                </a:gridCol>
                <a:gridCol w="3276601">
                  <a:extLst>
                    <a:ext uri="{9D8B030D-6E8A-4147-A177-3AD203B41FA5}">
                      <a16:colId xmlns:a16="http://schemas.microsoft.com/office/drawing/2014/main" val="4084602154"/>
                    </a:ext>
                  </a:extLst>
                </a:gridCol>
                <a:gridCol w="4340222">
                  <a:extLst>
                    <a:ext uri="{9D8B030D-6E8A-4147-A177-3AD203B41FA5}">
                      <a16:colId xmlns:a16="http://schemas.microsoft.com/office/drawing/2014/main" val="2454515533"/>
                    </a:ext>
                  </a:extLst>
                </a:gridCol>
              </a:tblGrid>
              <a:tr h="660400">
                <a:tc>
                  <a:txBody>
                    <a:bodyPr/>
                    <a:lstStyle/>
                    <a:p>
                      <a:pPr algn="ctr"/>
                      <a:r>
                        <a:rPr lang="en-US" sz="4400" b="0" dirty="0">
                          <a:solidFill>
                            <a:schemeClr val="bg1"/>
                          </a:solidFill>
                          <a:latin typeface="Lato" panose="020F0502020204030203" pitchFamily="34" charset="0"/>
                        </a:rPr>
                        <a:t>2</a:t>
                      </a:r>
                    </a:p>
                  </a:txBody>
                  <a:tcPr anchor="ctr">
                    <a:solidFill>
                      <a:schemeClr val="tx2">
                        <a:lumMod val="50000"/>
                      </a:schemeClr>
                    </a:solidFill>
                  </a:tcPr>
                </a:tc>
                <a:tc>
                  <a:txBody>
                    <a:bodyPr/>
                    <a:lstStyle/>
                    <a:p>
                      <a:pPr algn="l"/>
                      <a:r>
                        <a:rPr lang="en-US" sz="3400" b="0" dirty="0">
                          <a:solidFill>
                            <a:schemeClr val="bg1"/>
                          </a:solidFill>
                          <a:latin typeface="Lato Black" panose="020F0A02020204030203" pitchFamily="34" charset="0"/>
                        </a:rPr>
                        <a:t>LOGISTICS</a:t>
                      </a:r>
                    </a:p>
                  </a:txBody>
                  <a:tcPr anchor="ctr">
                    <a:solidFill>
                      <a:schemeClr val="tx2">
                        <a:lumMod val="50000"/>
                      </a:schemeClr>
                    </a:solidFill>
                  </a:tcPr>
                </a:tc>
                <a:tc>
                  <a:txBody>
                    <a:bodyPr/>
                    <a:lstStyle/>
                    <a:p>
                      <a:r>
                        <a:rPr lang="en-US" sz="1600" dirty="0">
                          <a:solidFill>
                            <a:schemeClr val="bg1"/>
                          </a:solidFill>
                          <a:latin typeface="Lato" panose="020F0502020204030203" pitchFamily="34" charset="0"/>
                        </a:rPr>
                        <a:t>How to host a Census Solutions Workshop: Roles and responsibilities</a:t>
                      </a:r>
                      <a:r>
                        <a:rPr lang="en-US" sz="1600" baseline="0" dirty="0">
                          <a:solidFill>
                            <a:schemeClr val="bg1"/>
                          </a:solidFill>
                          <a:latin typeface="Lato" panose="020F0502020204030203" pitchFamily="34" charset="0"/>
                        </a:rPr>
                        <a:t>, planning timeline, checklists, and what to keep in mind</a:t>
                      </a:r>
                      <a:endParaRPr lang="en-US" sz="1600" b="0" dirty="0">
                        <a:solidFill>
                          <a:schemeClr val="bg1"/>
                        </a:solidFill>
                        <a:latin typeface="Lato" panose="020F0502020204030203" pitchFamily="34" charset="0"/>
                      </a:endParaRPr>
                    </a:p>
                  </a:txBody>
                  <a:tcPr>
                    <a:solidFill>
                      <a:schemeClr val="tx2">
                        <a:lumMod val="50000"/>
                      </a:schemeClr>
                    </a:solidFill>
                  </a:tcPr>
                </a:tc>
                <a:extLst>
                  <a:ext uri="{0D108BD9-81ED-4DB2-BD59-A6C34878D82A}">
                    <a16:rowId xmlns:a16="http://schemas.microsoft.com/office/drawing/2014/main" val="1082342378"/>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231006044"/>
              </p:ext>
            </p:extLst>
          </p:nvPr>
        </p:nvGraphicFramePr>
        <p:xfrm>
          <a:off x="457197" y="3353308"/>
          <a:ext cx="8226423" cy="822960"/>
        </p:xfrm>
        <a:graphic>
          <a:graphicData uri="http://schemas.openxmlformats.org/drawingml/2006/table">
            <a:tbl>
              <a:tblPr firstRow="1" bandRow="1">
                <a:tableStyleId>{2D5ABB26-0587-4C30-8999-92F81FD0307C}</a:tableStyleId>
              </a:tblPr>
              <a:tblGrid>
                <a:gridCol w="609600">
                  <a:extLst>
                    <a:ext uri="{9D8B030D-6E8A-4147-A177-3AD203B41FA5}">
                      <a16:colId xmlns:a16="http://schemas.microsoft.com/office/drawing/2014/main" val="904041293"/>
                    </a:ext>
                  </a:extLst>
                </a:gridCol>
                <a:gridCol w="3276601">
                  <a:extLst>
                    <a:ext uri="{9D8B030D-6E8A-4147-A177-3AD203B41FA5}">
                      <a16:colId xmlns:a16="http://schemas.microsoft.com/office/drawing/2014/main" val="4084602154"/>
                    </a:ext>
                  </a:extLst>
                </a:gridCol>
                <a:gridCol w="4340222">
                  <a:extLst>
                    <a:ext uri="{9D8B030D-6E8A-4147-A177-3AD203B41FA5}">
                      <a16:colId xmlns:a16="http://schemas.microsoft.com/office/drawing/2014/main" val="2454515533"/>
                    </a:ext>
                  </a:extLst>
                </a:gridCol>
              </a:tblGrid>
              <a:tr h="660400">
                <a:tc>
                  <a:txBody>
                    <a:bodyPr/>
                    <a:lstStyle/>
                    <a:p>
                      <a:pPr algn="ctr"/>
                      <a:r>
                        <a:rPr lang="en-US" sz="4400" b="0" dirty="0">
                          <a:solidFill>
                            <a:schemeClr val="bg1"/>
                          </a:solidFill>
                          <a:latin typeface="Lato" panose="020F0502020204030203" pitchFamily="34" charset="0"/>
                        </a:rPr>
                        <a:t>3</a:t>
                      </a:r>
                    </a:p>
                  </a:txBody>
                  <a:tcPr anchor="ctr">
                    <a:solidFill>
                      <a:schemeClr val="tx2">
                        <a:lumMod val="50000"/>
                      </a:schemeClr>
                    </a:solidFill>
                  </a:tcPr>
                </a:tc>
                <a:tc>
                  <a:txBody>
                    <a:bodyPr/>
                    <a:lstStyle/>
                    <a:p>
                      <a:pPr algn="l"/>
                      <a:r>
                        <a:rPr lang="en-US" sz="3400" b="0" dirty="0">
                          <a:solidFill>
                            <a:schemeClr val="bg1"/>
                          </a:solidFill>
                          <a:latin typeface="Lato Black" panose="020F0A02020204030203" pitchFamily="34" charset="0"/>
                        </a:rPr>
                        <a:t>ACTIVITIES</a:t>
                      </a:r>
                    </a:p>
                  </a:txBody>
                  <a:tcPr anchor="ctr">
                    <a:solidFill>
                      <a:schemeClr val="tx2">
                        <a:lumMod val="50000"/>
                      </a:schemeClr>
                    </a:solidFill>
                  </a:tcPr>
                </a:tc>
                <a:tc>
                  <a:txBody>
                    <a:bodyPr/>
                    <a:lstStyle/>
                    <a:p>
                      <a:r>
                        <a:rPr lang="en-US" sz="1600" dirty="0">
                          <a:solidFill>
                            <a:schemeClr val="bg1"/>
                          </a:solidFill>
                          <a:latin typeface="Lato" panose="020F0502020204030203" pitchFamily="34" charset="0"/>
                        </a:rPr>
                        <a:t>What to do at a Census Solutions Workshop:</a:t>
                      </a:r>
                      <a:r>
                        <a:rPr lang="en-US" sz="1600" baseline="0" dirty="0">
                          <a:solidFill>
                            <a:schemeClr val="bg1"/>
                          </a:solidFill>
                          <a:latin typeface="Lato" panose="020F0502020204030203" pitchFamily="34" charset="0"/>
                        </a:rPr>
                        <a:t> Sample agendas, step by step guide to the activities suggested</a:t>
                      </a:r>
                      <a:endParaRPr lang="en-US" sz="1600" b="0" dirty="0">
                        <a:solidFill>
                          <a:schemeClr val="bg1"/>
                        </a:solidFill>
                        <a:latin typeface="Lato" panose="020F0502020204030203" pitchFamily="34" charset="0"/>
                      </a:endParaRPr>
                    </a:p>
                  </a:txBody>
                  <a:tcPr>
                    <a:solidFill>
                      <a:schemeClr val="tx2">
                        <a:lumMod val="50000"/>
                      </a:schemeClr>
                    </a:solidFill>
                  </a:tcPr>
                </a:tc>
                <a:extLst>
                  <a:ext uri="{0D108BD9-81ED-4DB2-BD59-A6C34878D82A}">
                    <a16:rowId xmlns:a16="http://schemas.microsoft.com/office/drawing/2014/main" val="1082342378"/>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418891307"/>
              </p:ext>
            </p:extLst>
          </p:nvPr>
        </p:nvGraphicFramePr>
        <p:xfrm>
          <a:off x="457197" y="4353433"/>
          <a:ext cx="8226423" cy="822960"/>
        </p:xfrm>
        <a:graphic>
          <a:graphicData uri="http://schemas.openxmlformats.org/drawingml/2006/table">
            <a:tbl>
              <a:tblPr firstRow="1" bandRow="1">
                <a:tableStyleId>{2D5ABB26-0587-4C30-8999-92F81FD0307C}</a:tableStyleId>
              </a:tblPr>
              <a:tblGrid>
                <a:gridCol w="609600">
                  <a:extLst>
                    <a:ext uri="{9D8B030D-6E8A-4147-A177-3AD203B41FA5}">
                      <a16:colId xmlns:a16="http://schemas.microsoft.com/office/drawing/2014/main" val="904041293"/>
                    </a:ext>
                  </a:extLst>
                </a:gridCol>
                <a:gridCol w="3276602">
                  <a:extLst>
                    <a:ext uri="{9D8B030D-6E8A-4147-A177-3AD203B41FA5}">
                      <a16:colId xmlns:a16="http://schemas.microsoft.com/office/drawing/2014/main" val="4084602154"/>
                    </a:ext>
                  </a:extLst>
                </a:gridCol>
                <a:gridCol w="4340221">
                  <a:extLst>
                    <a:ext uri="{9D8B030D-6E8A-4147-A177-3AD203B41FA5}">
                      <a16:colId xmlns:a16="http://schemas.microsoft.com/office/drawing/2014/main" val="2454515533"/>
                    </a:ext>
                  </a:extLst>
                </a:gridCol>
              </a:tblGrid>
              <a:tr h="660400">
                <a:tc>
                  <a:txBody>
                    <a:bodyPr/>
                    <a:lstStyle/>
                    <a:p>
                      <a:pPr algn="ctr"/>
                      <a:r>
                        <a:rPr lang="en-US" sz="4400" b="0" dirty="0">
                          <a:solidFill>
                            <a:schemeClr val="bg1"/>
                          </a:solidFill>
                          <a:latin typeface="Lato" panose="020F0502020204030203" pitchFamily="34" charset="0"/>
                        </a:rPr>
                        <a:t>4</a:t>
                      </a:r>
                    </a:p>
                  </a:txBody>
                  <a:tcPr anchor="ctr">
                    <a:solidFill>
                      <a:schemeClr val="tx2">
                        <a:lumMod val="50000"/>
                      </a:schemeClr>
                    </a:solidFill>
                  </a:tcPr>
                </a:tc>
                <a:tc>
                  <a:txBody>
                    <a:bodyPr/>
                    <a:lstStyle/>
                    <a:p>
                      <a:pPr algn="l"/>
                      <a:r>
                        <a:rPr lang="en-US" sz="3400" b="0" dirty="0">
                          <a:solidFill>
                            <a:schemeClr val="bg1"/>
                          </a:solidFill>
                          <a:latin typeface="Lato Black" panose="020F0A02020204030203" pitchFamily="34" charset="0"/>
                        </a:rPr>
                        <a:t>CASE STUDIES</a:t>
                      </a:r>
                    </a:p>
                  </a:txBody>
                  <a:tcPr anchor="ctr">
                    <a:solidFill>
                      <a:schemeClr val="tx2">
                        <a:lumMod val="50000"/>
                      </a:schemeClr>
                    </a:solidFill>
                  </a:tcPr>
                </a:tc>
                <a:tc>
                  <a:txBody>
                    <a:bodyPr/>
                    <a:lstStyle/>
                    <a:p>
                      <a:r>
                        <a:rPr lang="en-US" sz="1600" dirty="0">
                          <a:solidFill>
                            <a:schemeClr val="bg1"/>
                          </a:solidFill>
                          <a:latin typeface="Lato" panose="020F0502020204030203" pitchFamily="34" charset="0"/>
                        </a:rPr>
                        <a:t>What we’ve</a:t>
                      </a:r>
                      <a:r>
                        <a:rPr lang="en-US" sz="1600" baseline="0" dirty="0">
                          <a:solidFill>
                            <a:schemeClr val="bg1"/>
                          </a:solidFill>
                          <a:latin typeface="Lato" panose="020F0502020204030203" pitchFamily="34" charset="0"/>
                        </a:rPr>
                        <a:t> learned from hosting Census Solutions Workshops: Lessons from pilot workshops</a:t>
                      </a:r>
                      <a:endParaRPr lang="en-US" sz="1600" b="0" dirty="0">
                        <a:solidFill>
                          <a:schemeClr val="bg1"/>
                        </a:solidFill>
                        <a:latin typeface="Lato" panose="020F0502020204030203" pitchFamily="34" charset="0"/>
                      </a:endParaRPr>
                    </a:p>
                  </a:txBody>
                  <a:tcPr>
                    <a:solidFill>
                      <a:schemeClr val="tx2">
                        <a:lumMod val="50000"/>
                      </a:schemeClr>
                    </a:solidFill>
                  </a:tcPr>
                </a:tc>
                <a:extLst>
                  <a:ext uri="{0D108BD9-81ED-4DB2-BD59-A6C34878D82A}">
                    <a16:rowId xmlns:a16="http://schemas.microsoft.com/office/drawing/2014/main" val="1082342378"/>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912097618"/>
              </p:ext>
            </p:extLst>
          </p:nvPr>
        </p:nvGraphicFramePr>
        <p:xfrm>
          <a:off x="457197" y="5364099"/>
          <a:ext cx="8226423" cy="822960"/>
        </p:xfrm>
        <a:graphic>
          <a:graphicData uri="http://schemas.openxmlformats.org/drawingml/2006/table">
            <a:tbl>
              <a:tblPr firstRow="1" bandRow="1">
                <a:tableStyleId>{2D5ABB26-0587-4C30-8999-92F81FD0307C}</a:tableStyleId>
              </a:tblPr>
              <a:tblGrid>
                <a:gridCol w="609600">
                  <a:extLst>
                    <a:ext uri="{9D8B030D-6E8A-4147-A177-3AD203B41FA5}">
                      <a16:colId xmlns:a16="http://schemas.microsoft.com/office/drawing/2014/main" val="904041293"/>
                    </a:ext>
                  </a:extLst>
                </a:gridCol>
                <a:gridCol w="3276602">
                  <a:extLst>
                    <a:ext uri="{9D8B030D-6E8A-4147-A177-3AD203B41FA5}">
                      <a16:colId xmlns:a16="http://schemas.microsoft.com/office/drawing/2014/main" val="4084602154"/>
                    </a:ext>
                  </a:extLst>
                </a:gridCol>
                <a:gridCol w="4340221">
                  <a:extLst>
                    <a:ext uri="{9D8B030D-6E8A-4147-A177-3AD203B41FA5}">
                      <a16:colId xmlns:a16="http://schemas.microsoft.com/office/drawing/2014/main" val="2454515533"/>
                    </a:ext>
                  </a:extLst>
                </a:gridCol>
              </a:tblGrid>
              <a:tr h="660400">
                <a:tc>
                  <a:txBody>
                    <a:bodyPr/>
                    <a:lstStyle/>
                    <a:p>
                      <a:pPr algn="ctr"/>
                      <a:r>
                        <a:rPr lang="en-US" sz="4400" b="0" dirty="0">
                          <a:solidFill>
                            <a:schemeClr val="bg1"/>
                          </a:solidFill>
                          <a:latin typeface="Lato" panose="020F0502020204030203" pitchFamily="34" charset="0"/>
                        </a:rPr>
                        <a:t>5</a:t>
                      </a:r>
                    </a:p>
                  </a:txBody>
                  <a:tcPr anchor="ctr">
                    <a:solidFill>
                      <a:schemeClr val="tx2">
                        <a:lumMod val="50000"/>
                      </a:schemeClr>
                    </a:solidFill>
                  </a:tcPr>
                </a:tc>
                <a:tc>
                  <a:txBody>
                    <a:bodyPr/>
                    <a:lstStyle/>
                    <a:p>
                      <a:pPr algn="l"/>
                      <a:r>
                        <a:rPr lang="en-US" sz="3400" b="0" dirty="0">
                          <a:solidFill>
                            <a:schemeClr val="bg1"/>
                          </a:solidFill>
                          <a:latin typeface="Lato Black" panose="020F0A02020204030203" pitchFamily="34" charset="0"/>
                        </a:rPr>
                        <a:t>RESOURCES</a:t>
                      </a:r>
                    </a:p>
                  </a:txBody>
                  <a:tcPr anchor="ctr">
                    <a:solidFill>
                      <a:schemeClr val="tx2">
                        <a:lumMod val="50000"/>
                      </a:schemeClr>
                    </a:solidFill>
                  </a:tcPr>
                </a:tc>
                <a:tc>
                  <a:txBody>
                    <a:bodyPr/>
                    <a:lstStyle/>
                    <a:p>
                      <a:r>
                        <a:rPr lang="en-US" sz="1600" dirty="0">
                          <a:solidFill>
                            <a:schemeClr val="bg1"/>
                          </a:solidFill>
                          <a:latin typeface="Lato" panose="020F0502020204030203" pitchFamily="34" charset="0"/>
                        </a:rPr>
                        <a:t>Tools and Materials</a:t>
                      </a:r>
                      <a:r>
                        <a:rPr lang="en-US" sz="1600" baseline="0" dirty="0">
                          <a:solidFill>
                            <a:schemeClr val="bg1"/>
                          </a:solidFill>
                          <a:latin typeface="Lato" panose="020F0502020204030203" pitchFamily="34" charset="0"/>
                        </a:rPr>
                        <a:t> you can use at your Census Solutions Workshop: worksheets, checklists, and printable handouts</a:t>
                      </a:r>
                      <a:endParaRPr lang="en-US" sz="1600" b="0" dirty="0">
                        <a:solidFill>
                          <a:schemeClr val="bg1"/>
                        </a:solidFill>
                        <a:latin typeface="Lato" panose="020F0502020204030203" pitchFamily="34" charset="0"/>
                      </a:endParaRPr>
                    </a:p>
                  </a:txBody>
                  <a:tcPr>
                    <a:solidFill>
                      <a:schemeClr val="tx2">
                        <a:lumMod val="50000"/>
                      </a:schemeClr>
                    </a:solidFill>
                  </a:tcPr>
                </a:tc>
                <a:extLst>
                  <a:ext uri="{0D108BD9-81ED-4DB2-BD59-A6C34878D82A}">
                    <a16:rowId xmlns:a16="http://schemas.microsoft.com/office/drawing/2014/main" val="1082342378"/>
                  </a:ext>
                </a:extLst>
              </a:tr>
            </a:tbl>
          </a:graphicData>
        </a:graphic>
      </p:graphicFrame>
    </p:spTree>
    <p:extLst>
      <p:ext uri="{BB962C8B-B14F-4D97-AF65-F5344CB8AC3E}">
        <p14:creationId xmlns:p14="http://schemas.microsoft.com/office/powerpoint/2010/main" val="2963768452"/>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9276A-EDCF-4C55-9EC4-6559E5F0ED3C}"/>
              </a:ext>
            </a:extLst>
          </p:cNvPr>
          <p:cNvSpPr>
            <a:spLocks noGrp="1"/>
          </p:cNvSpPr>
          <p:nvPr>
            <p:ph type="title"/>
          </p:nvPr>
        </p:nvSpPr>
        <p:spPr/>
        <p:txBody>
          <a:bodyPr/>
          <a:lstStyle/>
          <a:p>
            <a:r>
              <a:rPr lang="en-US" dirty="0">
                <a:latin typeface="Lato Black" panose="020F0A02020204030203" pitchFamily="34" charset="0"/>
              </a:rPr>
              <a:t>Census Solutions Workshops</a:t>
            </a:r>
          </a:p>
        </p:txBody>
      </p:sp>
      <p:sp>
        <p:nvSpPr>
          <p:cNvPr id="6" name="Content Placeholder 2">
            <a:extLst>
              <a:ext uri="{FF2B5EF4-FFF2-40B4-BE49-F238E27FC236}">
                <a16:creationId xmlns:a16="http://schemas.microsoft.com/office/drawing/2014/main" id="{A569F9AA-113B-4AA0-9603-2BE270D6EA30}"/>
              </a:ext>
            </a:extLst>
          </p:cNvPr>
          <p:cNvSpPr>
            <a:spLocks noGrp="1"/>
          </p:cNvSpPr>
          <p:nvPr>
            <p:ph idx="1"/>
          </p:nvPr>
        </p:nvSpPr>
        <p:spPr>
          <a:xfrm>
            <a:off x="152399" y="1295400"/>
            <a:ext cx="8531225" cy="914400"/>
          </a:xfrm>
        </p:spPr>
        <p:txBody>
          <a:bodyPr anchor="t"/>
          <a:lstStyle/>
          <a:p>
            <a:pPr marL="122238" lvl="1" indent="0">
              <a:buNone/>
            </a:pPr>
            <a:endParaRPr lang="en-US" sz="2000" dirty="0"/>
          </a:p>
          <a:p>
            <a:pPr marL="407988" lvl="1" indent="-285750">
              <a:buFont typeface="Arial" panose="020B0604020202020204" pitchFamily="34" charset="0"/>
              <a:buChar char="•"/>
            </a:pPr>
            <a:endParaRPr lang="en-US" sz="1800" dirty="0"/>
          </a:p>
          <a:p>
            <a:pPr marL="122238" lvl="1" indent="0">
              <a:buNone/>
            </a:pPr>
            <a:endParaRPr lang="en-US" dirty="0"/>
          </a:p>
        </p:txBody>
      </p:sp>
      <p:grpSp>
        <p:nvGrpSpPr>
          <p:cNvPr id="11" name="Group 10"/>
          <p:cNvGrpSpPr/>
          <p:nvPr/>
        </p:nvGrpSpPr>
        <p:grpSpPr>
          <a:xfrm>
            <a:off x="379411" y="1752600"/>
            <a:ext cx="8382001" cy="4191000"/>
            <a:chOff x="942385" y="946298"/>
            <a:chExt cx="9349354" cy="3624632"/>
          </a:xfrm>
        </p:grpSpPr>
        <p:pic>
          <p:nvPicPr>
            <p:cNvPr id="12" name="Picture 2" descr="https://lh3.googleusercontent.com/9wBobh4wC7CfjbnW5BIrQWIscoxNkVt19gWgHtHRyrUgl0WuLF8bODgB4LxKKVAOERvj_jt8JdlTLypdskNDrko_gP4swd8_S9sCPzNW1AdNM8GqVEuBnr7m2TuQyuL98ikV1Zrhf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9585" y="946298"/>
              <a:ext cx="8892154" cy="362463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s://lh5.googleusercontent.com/6G1P6SX9DRDB8526P28iS4Hay9oNMUNJcXna_oCMzmM3n8DdhQ-QAYc_ygkG4VJfVSrVwBZVxLp1ReIcZZFpLM4F4k_rGa0JNsAR31NnwJaFoHYmypbw5HREoRBUHCdBf7VOOhZyJi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385" y="2401111"/>
              <a:ext cx="1085850" cy="55245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95948677"/>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9276A-EDCF-4C55-9EC4-6559E5F0ED3C}"/>
              </a:ext>
            </a:extLst>
          </p:cNvPr>
          <p:cNvSpPr>
            <a:spLocks noGrp="1"/>
          </p:cNvSpPr>
          <p:nvPr>
            <p:ph type="title"/>
          </p:nvPr>
        </p:nvSpPr>
        <p:spPr/>
        <p:txBody>
          <a:bodyPr/>
          <a:lstStyle/>
          <a:p>
            <a:r>
              <a:rPr lang="en-US" dirty="0">
                <a:latin typeface="Lato Black" panose="020F0A02020204030203" pitchFamily="34" charset="0"/>
              </a:rPr>
              <a:t>Providence Workshop - Spring 2018</a:t>
            </a:r>
          </a:p>
        </p:txBody>
      </p:sp>
      <p:pic>
        <p:nvPicPr>
          <p:cNvPr id="9" name="Content Placeholder 3">
            <a:extLst>
              <a:ext uri="{FF2B5EF4-FFF2-40B4-BE49-F238E27FC236}">
                <a16:creationId xmlns:a16="http://schemas.microsoft.com/office/drawing/2014/main" id="{0BD46188-7A2D-4074-A554-07125A8EF0B5}"/>
              </a:ext>
            </a:extLst>
          </p:cNvPr>
          <p:cNvPicPr>
            <a:picLocks noChangeAspect="1"/>
          </p:cNvPicPr>
          <p:nvPr/>
        </p:nvPicPr>
        <p:blipFill>
          <a:blip r:embed="rId3"/>
          <a:stretch>
            <a:fillRect/>
          </a:stretch>
        </p:blipFill>
        <p:spPr bwMode="auto">
          <a:xfrm>
            <a:off x="5181600" y="1399456"/>
            <a:ext cx="3724162" cy="2029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pic>
        <p:nvPicPr>
          <p:cNvPr id="10" name="Picture 9">
            <a:extLst>
              <a:ext uri="{FF2B5EF4-FFF2-40B4-BE49-F238E27FC236}">
                <a16:creationId xmlns:a16="http://schemas.microsoft.com/office/drawing/2014/main" id="{8B1A5875-2514-4300-BFAA-0AD7ABD5B6F6}"/>
              </a:ext>
            </a:extLst>
          </p:cNvPr>
          <p:cNvPicPr>
            <a:picLocks noChangeAspect="1"/>
          </p:cNvPicPr>
          <p:nvPr/>
        </p:nvPicPr>
        <p:blipFill rotWithShape="1">
          <a:blip r:embed="rId4"/>
          <a:srcRect r="54761"/>
          <a:stretch/>
        </p:blipFill>
        <p:spPr>
          <a:xfrm>
            <a:off x="5190478" y="3652590"/>
            <a:ext cx="2601474" cy="2702342"/>
          </a:xfrm>
          <a:prstGeom prst="rect">
            <a:avLst/>
          </a:prstGeom>
        </p:spPr>
      </p:pic>
      <p:grpSp>
        <p:nvGrpSpPr>
          <p:cNvPr id="13" name="Group 12">
            <a:extLst>
              <a:ext uri="{FF2B5EF4-FFF2-40B4-BE49-F238E27FC236}">
                <a16:creationId xmlns:a16="http://schemas.microsoft.com/office/drawing/2014/main" id="{A61DCD3E-36B4-40F4-84B0-9CB86AA1107D}"/>
              </a:ext>
            </a:extLst>
          </p:cNvPr>
          <p:cNvGrpSpPr/>
          <p:nvPr/>
        </p:nvGrpSpPr>
        <p:grpSpPr>
          <a:xfrm>
            <a:off x="7838477" y="5638800"/>
            <a:ext cx="1000723" cy="609600"/>
            <a:chOff x="7838477" y="5638800"/>
            <a:chExt cx="1000723" cy="609600"/>
          </a:xfrm>
        </p:grpSpPr>
        <p:pic>
          <p:nvPicPr>
            <p:cNvPr id="11" name="Picture 10">
              <a:extLst>
                <a:ext uri="{FF2B5EF4-FFF2-40B4-BE49-F238E27FC236}">
                  <a16:creationId xmlns:a16="http://schemas.microsoft.com/office/drawing/2014/main" id="{D234A7E5-6D80-4985-BC9A-434ABE67699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43645" y="5867400"/>
              <a:ext cx="819355" cy="381000"/>
            </a:xfrm>
            <a:prstGeom prst="rect">
              <a:avLst/>
            </a:prstGeom>
          </p:spPr>
        </p:pic>
        <p:sp>
          <p:nvSpPr>
            <p:cNvPr id="12" name="TextBox 11">
              <a:extLst>
                <a:ext uri="{FF2B5EF4-FFF2-40B4-BE49-F238E27FC236}">
                  <a16:creationId xmlns:a16="http://schemas.microsoft.com/office/drawing/2014/main" id="{5B098EF2-CC07-4126-8A78-6EE5422726FB}"/>
                </a:ext>
              </a:extLst>
            </p:cNvPr>
            <p:cNvSpPr txBox="1"/>
            <p:nvPr/>
          </p:nvSpPr>
          <p:spPr>
            <a:xfrm>
              <a:off x="7838477" y="5638800"/>
              <a:ext cx="1000723" cy="276999"/>
            </a:xfrm>
            <a:prstGeom prst="rect">
              <a:avLst/>
            </a:prstGeom>
            <a:noFill/>
          </p:spPr>
          <p:txBody>
            <a:bodyPr wrap="none" rtlCol="0">
              <a:spAutoFit/>
            </a:bodyPr>
            <a:lstStyle/>
            <a:p>
              <a:r>
                <a:rPr lang="en-US" sz="1200" dirty="0"/>
                <a:t>Photo credit:</a:t>
              </a:r>
            </a:p>
          </p:txBody>
        </p:sp>
      </p:grpSp>
      <p:sp>
        <p:nvSpPr>
          <p:cNvPr id="14" name="Rectangle: Rounded Corners 7">
            <a:extLst>
              <a:ext uri="{FF2B5EF4-FFF2-40B4-BE49-F238E27FC236}">
                <a16:creationId xmlns:a16="http://schemas.microsoft.com/office/drawing/2014/main" id="{5548911F-3567-4649-828C-BDFEF5B196E7}"/>
              </a:ext>
            </a:extLst>
          </p:cNvPr>
          <p:cNvSpPr/>
          <p:nvPr/>
        </p:nvSpPr>
        <p:spPr>
          <a:xfrm>
            <a:off x="317499" y="4653587"/>
            <a:ext cx="4480560" cy="1123712"/>
          </a:xfrm>
          <a:prstGeom prst="roundRect">
            <a:avLst/>
          </a:prstGeom>
          <a:solidFill>
            <a:schemeClr val="accent2">
              <a:lumMod val="60000"/>
              <a:lumOff val="40000"/>
            </a:schemeClr>
          </a:solidFill>
          <a:ln w="22225">
            <a:solidFill>
              <a:schemeClr val="accent5"/>
            </a:solidFill>
          </a:ln>
        </p:spPr>
        <p:txBody>
          <a:bodyPr wrap="square" anchor="ctr" anchorCtr="0">
            <a:spAutoFit/>
          </a:bodyPr>
          <a:lstStyle/>
          <a:p>
            <a:pPr>
              <a:spcBef>
                <a:spcPts val="0"/>
              </a:spcBef>
              <a:spcAft>
                <a:spcPts val="1200"/>
              </a:spcAft>
            </a:pPr>
            <a:r>
              <a:rPr lang="en-US" sz="2000" dirty="0">
                <a:latin typeface="Lato" panose="020F0502020204030203" pitchFamily="34" charset="0"/>
              </a:rPr>
              <a:t>Featured high-level speakers– mayor, Secretary of State, National Urban League executive director  </a:t>
            </a:r>
          </a:p>
        </p:txBody>
      </p:sp>
      <p:sp>
        <p:nvSpPr>
          <p:cNvPr id="15" name="Rectangle: Rounded Corners 8">
            <a:extLst>
              <a:ext uri="{FF2B5EF4-FFF2-40B4-BE49-F238E27FC236}">
                <a16:creationId xmlns:a16="http://schemas.microsoft.com/office/drawing/2014/main" id="{5C965DC8-389E-42AC-93F3-478AC7215C2F}"/>
              </a:ext>
            </a:extLst>
          </p:cNvPr>
          <p:cNvSpPr/>
          <p:nvPr/>
        </p:nvSpPr>
        <p:spPr>
          <a:xfrm>
            <a:off x="317499" y="1395928"/>
            <a:ext cx="4480560" cy="783193"/>
          </a:xfrm>
          <a:prstGeom prst="roundRect">
            <a:avLst/>
          </a:prstGeom>
          <a:solidFill>
            <a:schemeClr val="bg1">
              <a:lumMod val="95000"/>
            </a:schemeClr>
          </a:solidFill>
          <a:ln w="22225">
            <a:solidFill>
              <a:schemeClr val="accent5"/>
            </a:solidFill>
          </a:ln>
        </p:spPr>
        <p:txBody>
          <a:bodyPr wrap="square" anchor="ctr" anchorCtr="0">
            <a:spAutoFit/>
          </a:bodyPr>
          <a:lstStyle/>
          <a:p>
            <a:pPr>
              <a:spcBef>
                <a:spcPts val="0"/>
              </a:spcBef>
              <a:spcAft>
                <a:spcPts val="1200"/>
              </a:spcAft>
            </a:pPr>
            <a:r>
              <a:rPr lang="en-US" sz="2000" dirty="0">
                <a:latin typeface="Lato" panose="020F0502020204030203" pitchFamily="34" charset="0"/>
              </a:rPr>
              <a:t>Focused on reducing the undercount of people of color and young children </a:t>
            </a:r>
          </a:p>
        </p:txBody>
      </p:sp>
      <p:sp>
        <p:nvSpPr>
          <p:cNvPr id="16" name="Rectangle: Rounded Corners 9">
            <a:extLst>
              <a:ext uri="{FF2B5EF4-FFF2-40B4-BE49-F238E27FC236}">
                <a16:creationId xmlns:a16="http://schemas.microsoft.com/office/drawing/2014/main" id="{15FA84DB-5841-4B56-A79C-57969FE79650}"/>
              </a:ext>
            </a:extLst>
          </p:cNvPr>
          <p:cNvSpPr/>
          <p:nvPr/>
        </p:nvSpPr>
        <p:spPr>
          <a:xfrm>
            <a:off x="317499" y="2526626"/>
            <a:ext cx="4480560" cy="1804749"/>
          </a:xfrm>
          <a:prstGeom prst="roundRect">
            <a:avLst/>
          </a:prstGeom>
          <a:solidFill>
            <a:schemeClr val="accent2">
              <a:lumMod val="20000"/>
              <a:lumOff val="80000"/>
            </a:schemeClr>
          </a:solidFill>
          <a:ln w="22225">
            <a:solidFill>
              <a:schemeClr val="accent5"/>
            </a:solidFill>
          </a:ln>
        </p:spPr>
        <p:txBody>
          <a:bodyPr wrap="square" anchor="ctr" anchorCtr="0">
            <a:spAutoFit/>
          </a:bodyPr>
          <a:lstStyle/>
          <a:p>
            <a:pPr>
              <a:spcBef>
                <a:spcPts val="0"/>
              </a:spcBef>
              <a:spcAft>
                <a:spcPts val="1200"/>
              </a:spcAft>
            </a:pPr>
            <a:r>
              <a:rPr lang="en-US" sz="2000" dirty="0">
                <a:latin typeface="Lato" panose="020F0502020204030203" pitchFamily="34" charset="0"/>
              </a:rPr>
              <a:t>Sponsored by National Urban League, Annie E. Casey-Kids Count, Children’s Leadership Council, American Library Association and the state/local library networks </a:t>
            </a:r>
          </a:p>
        </p:txBody>
      </p:sp>
    </p:spTree>
    <p:extLst>
      <p:ext uri="{BB962C8B-B14F-4D97-AF65-F5344CB8AC3E}">
        <p14:creationId xmlns:p14="http://schemas.microsoft.com/office/powerpoint/2010/main" val="1121302044"/>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B4F26-62B8-476D-B530-B96D9EBD7FB3}"/>
              </a:ext>
            </a:extLst>
          </p:cNvPr>
          <p:cNvSpPr>
            <a:spLocks noGrp="1"/>
          </p:cNvSpPr>
          <p:nvPr>
            <p:ph type="title"/>
          </p:nvPr>
        </p:nvSpPr>
        <p:spPr/>
        <p:txBody>
          <a:bodyPr/>
          <a:lstStyle/>
          <a:p>
            <a:r>
              <a:rPr lang="en-US" dirty="0">
                <a:latin typeface="Lato Black" panose="020F0A02020204030203" pitchFamily="34" charset="0"/>
              </a:rPr>
              <a:t>Questions to Consider</a:t>
            </a:r>
          </a:p>
        </p:txBody>
      </p:sp>
      <p:sp>
        <p:nvSpPr>
          <p:cNvPr id="8" name="Rectangle: Rounded Corners 7">
            <a:extLst>
              <a:ext uri="{FF2B5EF4-FFF2-40B4-BE49-F238E27FC236}">
                <a16:creationId xmlns:a16="http://schemas.microsoft.com/office/drawing/2014/main" id="{5548911F-3567-4649-828C-BDFEF5B196E7}"/>
              </a:ext>
            </a:extLst>
          </p:cNvPr>
          <p:cNvSpPr/>
          <p:nvPr/>
        </p:nvSpPr>
        <p:spPr>
          <a:xfrm>
            <a:off x="570025" y="4232559"/>
            <a:ext cx="8229600" cy="851297"/>
          </a:xfrm>
          <a:prstGeom prst="roundRect">
            <a:avLst/>
          </a:prstGeom>
          <a:solidFill>
            <a:schemeClr val="accent2">
              <a:lumMod val="60000"/>
              <a:lumOff val="40000"/>
            </a:schemeClr>
          </a:solidFill>
          <a:ln w="22225">
            <a:solidFill>
              <a:schemeClr val="accent5"/>
            </a:solidFill>
          </a:ln>
        </p:spPr>
        <p:txBody>
          <a:bodyPr wrap="square" anchor="ctr" anchorCtr="0">
            <a:spAutoFit/>
          </a:bodyPr>
          <a:lstStyle/>
          <a:p>
            <a:r>
              <a:rPr lang="en-US" sz="2200" dirty="0">
                <a:latin typeface="Lato" panose="020F0502020204030203" pitchFamily="34" charset="0"/>
              </a:rPr>
              <a:t>Is there a mechanism to hold groups accountable after the workshop?</a:t>
            </a:r>
          </a:p>
        </p:txBody>
      </p:sp>
      <p:sp>
        <p:nvSpPr>
          <p:cNvPr id="9" name="Rectangle: Rounded Corners 8">
            <a:extLst>
              <a:ext uri="{FF2B5EF4-FFF2-40B4-BE49-F238E27FC236}">
                <a16:creationId xmlns:a16="http://schemas.microsoft.com/office/drawing/2014/main" id="{5C965DC8-389E-42AC-93F3-478AC7215C2F}"/>
              </a:ext>
            </a:extLst>
          </p:cNvPr>
          <p:cNvSpPr/>
          <p:nvPr/>
        </p:nvSpPr>
        <p:spPr>
          <a:xfrm>
            <a:off x="609600" y="1539849"/>
            <a:ext cx="8229600" cy="476726"/>
          </a:xfrm>
          <a:prstGeom prst="roundRect">
            <a:avLst/>
          </a:prstGeom>
          <a:solidFill>
            <a:schemeClr val="bg1">
              <a:lumMod val="95000"/>
            </a:schemeClr>
          </a:solidFill>
          <a:ln w="22225">
            <a:solidFill>
              <a:schemeClr val="accent5"/>
            </a:solidFill>
          </a:ln>
        </p:spPr>
        <p:txBody>
          <a:bodyPr wrap="square" anchor="ctr" anchorCtr="0">
            <a:spAutoFit/>
          </a:bodyPr>
          <a:lstStyle/>
          <a:p>
            <a:r>
              <a:rPr lang="en-US" sz="2200" dirty="0">
                <a:latin typeface="Lato" panose="020F0502020204030203" pitchFamily="34" charset="0"/>
              </a:rPr>
              <a:t>What is the right focus question for the workshop?</a:t>
            </a:r>
          </a:p>
        </p:txBody>
      </p:sp>
      <p:sp>
        <p:nvSpPr>
          <p:cNvPr id="10" name="Rectangle: Rounded Corners 9">
            <a:extLst>
              <a:ext uri="{FF2B5EF4-FFF2-40B4-BE49-F238E27FC236}">
                <a16:creationId xmlns:a16="http://schemas.microsoft.com/office/drawing/2014/main" id="{15FA84DB-5841-4B56-A79C-57969FE79650}"/>
              </a:ext>
            </a:extLst>
          </p:cNvPr>
          <p:cNvSpPr/>
          <p:nvPr/>
        </p:nvSpPr>
        <p:spPr>
          <a:xfrm>
            <a:off x="570025" y="2239218"/>
            <a:ext cx="8229600" cy="1770698"/>
          </a:xfrm>
          <a:prstGeom prst="roundRect">
            <a:avLst/>
          </a:prstGeom>
          <a:solidFill>
            <a:schemeClr val="accent2">
              <a:lumMod val="20000"/>
              <a:lumOff val="80000"/>
            </a:schemeClr>
          </a:solidFill>
          <a:ln w="22225">
            <a:solidFill>
              <a:schemeClr val="accent5"/>
            </a:solidFill>
          </a:ln>
        </p:spPr>
        <p:txBody>
          <a:bodyPr wrap="square" anchor="ctr" anchorCtr="0">
            <a:spAutoFit/>
          </a:bodyPr>
          <a:lstStyle/>
          <a:p>
            <a:r>
              <a:rPr lang="en-US" sz="2200" dirty="0">
                <a:latin typeface="Lato" panose="020F0502020204030203" pitchFamily="34" charset="0"/>
              </a:rPr>
              <a:t>Who are the right people to be in the room for a given focus question?</a:t>
            </a:r>
          </a:p>
          <a:p>
            <a:pPr marL="1257300" lvl="2" indent="-342900">
              <a:buFont typeface="Wingdings" panose="05000000000000000000" pitchFamily="2" charset="2"/>
              <a:buChar char="§"/>
            </a:pPr>
            <a:r>
              <a:rPr lang="en-US" sz="1800" dirty="0">
                <a:latin typeface="Lato" panose="020F0502020204030203" pitchFamily="34" charset="0"/>
              </a:rPr>
              <a:t>Government, private sector, service providers, advocates, funders, residents?</a:t>
            </a:r>
          </a:p>
          <a:p>
            <a:pPr marL="1257300" lvl="2" indent="-342900">
              <a:buFont typeface="Wingdings" panose="05000000000000000000" pitchFamily="2" charset="2"/>
              <a:buChar char="§"/>
            </a:pPr>
            <a:r>
              <a:rPr lang="en-US" sz="1800" dirty="0">
                <a:latin typeface="Lato" panose="020F0502020204030203" pitchFamily="34" charset="0"/>
              </a:rPr>
              <a:t>Who else can you bring in beyond the </a:t>
            </a:r>
            <a:r>
              <a:rPr lang="en-US" sz="1800">
                <a:latin typeface="Lato" panose="020F0502020204030203" pitchFamily="34" charset="0"/>
              </a:rPr>
              <a:t>usual suspects? </a:t>
            </a:r>
            <a:endParaRPr lang="en-US" sz="1800" dirty="0">
              <a:latin typeface="Lato" panose="020F0502020204030203" pitchFamily="34" charset="0"/>
            </a:endParaRPr>
          </a:p>
        </p:txBody>
      </p:sp>
      <p:sp>
        <p:nvSpPr>
          <p:cNvPr id="11" name="Rectangle: Rounded Corners 1">
            <a:extLst>
              <a:ext uri="{FF2B5EF4-FFF2-40B4-BE49-F238E27FC236}">
                <a16:creationId xmlns:a16="http://schemas.microsoft.com/office/drawing/2014/main" id="{141CF1F4-A193-4715-BDC6-D2BBD89D1F37}"/>
              </a:ext>
            </a:extLst>
          </p:cNvPr>
          <p:cNvSpPr/>
          <p:nvPr/>
        </p:nvSpPr>
        <p:spPr>
          <a:xfrm>
            <a:off x="570025" y="5306498"/>
            <a:ext cx="8229600" cy="851297"/>
          </a:xfrm>
          <a:prstGeom prst="roundRect">
            <a:avLst/>
          </a:prstGeom>
          <a:solidFill>
            <a:schemeClr val="tx2">
              <a:lumMod val="20000"/>
              <a:lumOff val="80000"/>
            </a:schemeClr>
          </a:solidFill>
          <a:ln w="22225">
            <a:solidFill>
              <a:schemeClr val="accent5"/>
            </a:solidFill>
          </a:ln>
        </p:spPr>
        <p:txBody>
          <a:bodyPr wrap="square" anchor="ctr" anchorCtr="0">
            <a:spAutoFit/>
          </a:bodyPr>
          <a:lstStyle/>
          <a:p>
            <a:r>
              <a:rPr lang="en-US" sz="2200" dirty="0">
                <a:latin typeface="Lato" panose="020F0502020204030203" pitchFamily="34" charset="0"/>
              </a:rPr>
              <a:t>Is there a mechanism for groups to stay engaged or communicate after the workshop?</a:t>
            </a:r>
          </a:p>
        </p:txBody>
      </p:sp>
    </p:spTree>
    <p:extLst>
      <p:ext uri="{BB962C8B-B14F-4D97-AF65-F5344CB8AC3E}">
        <p14:creationId xmlns:p14="http://schemas.microsoft.com/office/powerpoint/2010/main" val="3398092722"/>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9276A-EDCF-4C55-9EC4-6559E5F0ED3C}"/>
              </a:ext>
            </a:extLst>
          </p:cNvPr>
          <p:cNvSpPr>
            <a:spLocks noGrp="1"/>
          </p:cNvSpPr>
          <p:nvPr>
            <p:ph type="title"/>
          </p:nvPr>
        </p:nvSpPr>
        <p:spPr>
          <a:xfrm>
            <a:off x="457199" y="304800"/>
            <a:ext cx="8226425" cy="568325"/>
          </a:xfrm>
        </p:spPr>
        <p:txBody>
          <a:bodyPr/>
          <a:lstStyle/>
          <a:p>
            <a:r>
              <a:rPr lang="en-US" dirty="0">
                <a:latin typeface="Lato Black" panose="020F0A02020204030203" pitchFamily="34" charset="0"/>
              </a:rPr>
              <a:t>Census Timeline</a:t>
            </a:r>
            <a:br>
              <a:rPr lang="en-US" dirty="0">
                <a:latin typeface="Lato Black" panose="020F0A02020204030203" pitchFamily="34" charset="0"/>
              </a:rPr>
            </a:br>
            <a:endParaRPr lang="en-US" dirty="0">
              <a:latin typeface="Lato Black" panose="020F0A02020204030203" pitchFamily="34" charset="0"/>
            </a:endParaRPr>
          </a:p>
        </p:txBody>
      </p:sp>
      <p:graphicFrame>
        <p:nvGraphicFramePr>
          <p:cNvPr id="3" name="Table 2">
            <a:extLst>
              <a:ext uri="{FF2B5EF4-FFF2-40B4-BE49-F238E27FC236}">
                <a16:creationId xmlns:a16="http://schemas.microsoft.com/office/drawing/2014/main" id="{CD44724B-4C71-4F17-840D-5D6FEB17EB51}"/>
              </a:ext>
            </a:extLst>
          </p:cNvPr>
          <p:cNvGraphicFramePr>
            <a:graphicFrameLocks noGrp="1"/>
          </p:cNvGraphicFramePr>
          <p:nvPr>
            <p:extLst>
              <p:ext uri="{D42A27DB-BD31-4B8C-83A1-F6EECF244321}">
                <p14:modId xmlns:p14="http://schemas.microsoft.com/office/powerpoint/2010/main" val="618892783"/>
              </p:ext>
            </p:extLst>
          </p:nvPr>
        </p:nvGraphicFramePr>
        <p:xfrm>
          <a:off x="246855" y="990600"/>
          <a:ext cx="8647112" cy="5314612"/>
        </p:xfrm>
        <a:graphic>
          <a:graphicData uri="http://schemas.openxmlformats.org/drawingml/2006/table">
            <a:tbl>
              <a:tblPr firstRow="1" bandRow="1">
                <a:tableStyleId>{5C22544A-7EE6-4342-B048-85BDC9FD1C3A}</a:tableStyleId>
              </a:tblPr>
              <a:tblGrid>
                <a:gridCol w="3258036">
                  <a:extLst>
                    <a:ext uri="{9D8B030D-6E8A-4147-A177-3AD203B41FA5}">
                      <a16:colId xmlns:a16="http://schemas.microsoft.com/office/drawing/2014/main" val="4110159731"/>
                    </a:ext>
                  </a:extLst>
                </a:gridCol>
                <a:gridCol w="5389076">
                  <a:extLst>
                    <a:ext uri="{9D8B030D-6E8A-4147-A177-3AD203B41FA5}">
                      <a16:colId xmlns:a16="http://schemas.microsoft.com/office/drawing/2014/main" val="695170876"/>
                    </a:ext>
                  </a:extLst>
                </a:gridCol>
              </a:tblGrid>
              <a:tr h="290552">
                <a:tc>
                  <a:txBody>
                    <a:bodyPr/>
                    <a:lstStyle/>
                    <a:p>
                      <a:r>
                        <a:rPr lang="en-US" dirty="0">
                          <a:latin typeface="Lato" panose="020F0502020204030203" pitchFamily="34" charset="0"/>
                        </a:rPr>
                        <a:t>Date </a:t>
                      </a:r>
                    </a:p>
                  </a:txBody>
                  <a:tcPr/>
                </a:tc>
                <a:tc>
                  <a:txBody>
                    <a:bodyPr/>
                    <a:lstStyle/>
                    <a:p>
                      <a:r>
                        <a:rPr lang="en-US" dirty="0">
                          <a:latin typeface="Lato" panose="020F0502020204030203" pitchFamily="34" charset="0"/>
                        </a:rPr>
                        <a:t>Action </a:t>
                      </a:r>
                    </a:p>
                  </a:txBody>
                  <a:tcPr/>
                </a:tc>
                <a:extLst>
                  <a:ext uri="{0D108BD9-81ED-4DB2-BD59-A6C34878D82A}">
                    <a16:rowId xmlns:a16="http://schemas.microsoft.com/office/drawing/2014/main" val="1249042757"/>
                  </a:ext>
                </a:extLst>
              </a:tr>
              <a:tr h="290552">
                <a:tc>
                  <a:txBody>
                    <a:bodyPr/>
                    <a:lstStyle/>
                    <a:p>
                      <a:r>
                        <a:rPr lang="en-US" dirty="0">
                          <a:latin typeface="Lato" panose="020F0502020204030203" pitchFamily="34" charset="0"/>
                        </a:rPr>
                        <a:t>April 2018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Lato" panose="020F0502020204030203" pitchFamily="34" charset="0"/>
                        </a:rPr>
                        <a:t>Launch of Census Partnership program</a:t>
                      </a:r>
                    </a:p>
                  </a:txBody>
                  <a:tcPr/>
                </a:tc>
                <a:extLst>
                  <a:ext uri="{0D108BD9-81ED-4DB2-BD59-A6C34878D82A}">
                    <a16:rowId xmlns:a16="http://schemas.microsoft.com/office/drawing/2014/main" val="2219796999"/>
                  </a:ext>
                </a:extLst>
              </a:tr>
              <a:tr h="290552">
                <a:tc>
                  <a:txBody>
                    <a:bodyPr/>
                    <a:lstStyle/>
                    <a:p>
                      <a:r>
                        <a:rPr lang="en-US" dirty="0">
                          <a:latin typeface="Lato" panose="020F0502020204030203" pitchFamily="34" charset="0"/>
                        </a:rPr>
                        <a:t>August 7, 2018</a:t>
                      </a:r>
                    </a:p>
                  </a:txBody>
                  <a:tcPr/>
                </a:tc>
                <a:tc>
                  <a:txBody>
                    <a:bodyPr/>
                    <a:lstStyle/>
                    <a:p>
                      <a:r>
                        <a:rPr lang="en-US" dirty="0">
                          <a:latin typeface="Lato" panose="020F0502020204030203" pitchFamily="34" charset="0"/>
                        </a:rPr>
                        <a:t>Comments due on questionnaire</a:t>
                      </a:r>
                    </a:p>
                  </a:txBody>
                  <a:tcPr/>
                </a:tc>
                <a:extLst>
                  <a:ext uri="{0D108BD9-81ED-4DB2-BD59-A6C34878D82A}">
                    <a16:rowId xmlns:a16="http://schemas.microsoft.com/office/drawing/2014/main" val="967195763"/>
                  </a:ext>
                </a:extLst>
              </a:tr>
              <a:tr h="290552">
                <a:tc>
                  <a:txBody>
                    <a:bodyPr/>
                    <a:lstStyle/>
                    <a:p>
                      <a:r>
                        <a:rPr lang="en-US" dirty="0">
                          <a:latin typeface="Lato" panose="020F0502020204030203" pitchFamily="34" charset="0"/>
                        </a:rPr>
                        <a:t>Summer/Fall 2018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Lato" panose="020F0502020204030203" pitchFamily="34" charset="0"/>
                        </a:rPr>
                        <a:t>Launch of Complete Count Committees</a:t>
                      </a:r>
                    </a:p>
                  </a:txBody>
                  <a:tcPr/>
                </a:tc>
                <a:extLst>
                  <a:ext uri="{0D108BD9-81ED-4DB2-BD59-A6C34878D82A}">
                    <a16:rowId xmlns:a16="http://schemas.microsoft.com/office/drawing/2014/main" val="2598562161"/>
                  </a:ext>
                </a:extLst>
              </a:tr>
              <a:tr h="508466">
                <a:tc>
                  <a:txBody>
                    <a:bodyPr/>
                    <a:lstStyle/>
                    <a:p>
                      <a:r>
                        <a:rPr lang="en-US" dirty="0">
                          <a:latin typeface="Lato" panose="020F0502020204030203" pitchFamily="34" charset="0"/>
                        </a:rPr>
                        <a:t>Fall 2018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Lato" panose="020F0502020204030203" pitchFamily="34" charset="0"/>
                        </a:rPr>
                        <a:t>Barriers, Attitudes, and Motivators Survey results</a:t>
                      </a:r>
                    </a:p>
                  </a:txBody>
                  <a:tcPr/>
                </a:tc>
                <a:extLst>
                  <a:ext uri="{0D108BD9-81ED-4DB2-BD59-A6C34878D82A}">
                    <a16:rowId xmlns:a16="http://schemas.microsoft.com/office/drawing/2014/main" val="1670127391"/>
                  </a:ext>
                </a:extLst>
              </a:tr>
              <a:tr h="290552">
                <a:tc>
                  <a:txBody>
                    <a:bodyPr/>
                    <a:lstStyle/>
                    <a:p>
                      <a:r>
                        <a:rPr lang="en-US" dirty="0">
                          <a:latin typeface="Lato" panose="020F0502020204030203" pitchFamily="34" charset="0"/>
                        </a:rPr>
                        <a:t>Spring/Summer 2019</a:t>
                      </a:r>
                    </a:p>
                  </a:txBody>
                  <a:tcPr/>
                </a:tc>
                <a:tc>
                  <a:txBody>
                    <a:bodyPr/>
                    <a:lstStyle/>
                    <a:p>
                      <a:r>
                        <a:rPr lang="en-US" dirty="0">
                          <a:latin typeface="Lato" panose="020F0502020204030203" pitchFamily="34" charset="0"/>
                        </a:rPr>
                        <a:t>Hire ~76,000 people for address canvassing</a:t>
                      </a:r>
                    </a:p>
                  </a:txBody>
                  <a:tcPr/>
                </a:tc>
                <a:extLst>
                  <a:ext uri="{0D108BD9-81ED-4DB2-BD59-A6C34878D82A}">
                    <a16:rowId xmlns:a16="http://schemas.microsoft.com/office/drawing/2014/main" val="2138298718"/>
                  </a:ext>
                </a:extLst>
              </a:tr>
              <a:tr h="508466">
                <a:tc>
                  <a:txBody>
                    <a:bodyPr/>
                    <a:lstStyle/>
                    <a:p>
                      <a:r>
                        <a:rPr lang="en-US" dirty="0">
                          <a:latin typeface="Lato" panose="020F0502020204030203" pitchFamily="34" charset="0"/>
                        </a:rPr>
                        <a:t>Spring/Summer 2019</a:t>
                      </a:r>
                    </a:p>
                  </a:txBody>
                  <a:tcPr/>
                </a:tc>
                <a:tc>
                  <a:txBody>
                    <a:bodyPr/>
                    <a:lstStyle/>
                    <a:p>
                      <a:r>
                        <a:rPr lang="en-US" dirty="0">
                          <a:latin typeface="Lato" panose="020F0502020204030203" pitchFamily="34" charset="0"/>
                        </a:rPr>
                        <a:t>Finalize electronic/paper versions of questionnaire</a:t>
                      </a:r>
                    </a:p>
                  </a:txBody>
                  <a:tcPr/>
                </a:tc>
                <a:extLst>
                  <a:ext uri="{0D108BD9-81ED-4DB2-BD59-A6C34878D82A}">
                    <a16:rowId xmlns:a16="http://schemas.microsoft.com/office/drawing/2014/main" val="527949807"/>
                  </a:ext>
                </a:extLst>
              </a:tr>
              <a:tr h="2905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Lato" panose="020F0502020204030203" pitchFamily="34" charset="0"/>
                        </a:rPr>
                        <a:t>Fall 2019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Lato" panose="020F0502020204030203" pitchFamily="34" charset="0"/>
                        </a:rPr>
                        <a:t>Open and staff 248 Area Census offices</a:t>
                      </a:r>
                    </a:p>
                  </a:txBody>
                  <a:tcPr/>
                </a:tc>
                <a:extLst>
                  <a:ext uri="{0D108BD9-81ED-4DB2-BD59-A6C34878D82A}">
                    <a16:rowId xmlns:a16="http://schemas.microsoft.com/office/drawing/2014/main" val="3595291637"/>
                  </a:ext>
                </a:extLst>
              </a:tr>
              <a:tr h="2905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Lato" panose="020F0502020204030203" pitchFamily="34" charset="0"/>
                        </a:rPr>
                        <a:t>Fall 2019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Lato" panose="020F0502020204030203" pitchFamily="34" charset="0"/>
                        </a:rPr>
                        <a:t>Recruitment starts for ~450,000 staff</a:t>
                      </a:r>
                    </a:p>
                  </a:txBody>
                  <a:tcPr/>
                </a:tc>
                <a:extLst>
                  <a:ext uri="{0D108BD9-81ED-4DB2-BD59-A6C34878D82A}">
                    <a16:rowId xmlns:a16="http://schemas.microsoft.com/office/drawing/2014/main" val="3096723509"/>
                  </a:ext>
                </a:extLst>
              </a:tr>
              <a:tr h="2905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Lato" panose="020F0502020204030203" pitchFamily="34" charset="0"/>
                        </a:rPr>
                        <a:t>January – April 2020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Lato" panose="020F0502020204030203" pitchFamily="34" charset="0"/>
                        </a:rPr>
                        <a:t>National advertising campaign</a:t>
                      </a:r>
                    </a:p>
                  </a:txBody>
                  <a:tcPr/>
                </a:tc>
                <a:extLst>
                  <a:ext uri="{0D108BD9-81ED-4DB2-BD59-A6C34878D82A}">
                    <a16:rowId xmlns:a16="http://schemas.microsoft.com/office/drawing/2014/main" val="3187598446"/>
                  </a:ext>
                </a:extLst>
              </a:tr>
              <a:tr h="2905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FF0000"/>
                          </a:solidFill>
                          <a:latin typeface="Lato" panose="020F0502020204030203" pitchFamily="34" charset="0"/>
                          <a:ea typeface="+mn-ea"/>
                          <a:cs typeface="+mn-cs"/>
                        </a:rPr>
                        <a:t>April 1, 2020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FF0000"/>
                          </a:solidFill>
                          <a:latin typeface="Lato" panose="020F0502020204030203" pitchFamily="34" charset="0"/>
                          <a:ea typeface="+mn-ea"/>
                          <a:cs typeface="+mn-cs"/>
                        </a:rPr>
                        <a:t>Census Day!</a:t>
                      </a:r>
                    </a:p>
                  </a:txBody>
                  <a:tcPr/>
                </a:tc>
                <a:extLst>
                  <a:ext uri="{0D108BD9-81ED-4DB2-BD59-A6C34878D82A}">
                    <a16:rowId xmlns:a16="http://schemas.microsoft.com/office/drawing/2014/main" val="2614912832"/>
                  </a:ext>
                </a:extLst>
              </a:tr>
              <a:tr h="2905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Lato" panose="020F0502020204030203" pitchFamily="34" charset="0"/>
                        </a:rPr>
                        <a:t>May – July 2020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Lato" panose="020F0502020204030203" pitchFamily="34" charset="0"/>
                        </a:rPr>
                        <a:t>Non-response follow-up efforts</a:t>
                      </a:r>
                    </a:p>
                  </a:txBody>
                  <a:tcPr/>
                </a:tc>
                <a:extLst>
                  <a:ext uri="{0D108BD9-81ED-4DB2-BD59-A6C34878D82A}">
                    <a16:rowId xmlns:a16="http://schemas.microsoft.com/office/drawing/2014/main" val="2876634744"/>
                  </a:ext>
                </a:extLst>
              </a:tr>
              <a:tr h="5084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Lato" panose="020F0502020204030203" pitchFamily="34" charset="0"/>
                        </a:rPr>
                        <a:t>December 31, 2020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Lato" panose="020F0502020204030203" pitchFamily="34" charset="0"/>
                        </a:rPr>
                        <a:t>Publish state population totals and congressional apportionment </a:t>
                      </a:r>
                    </a:p>
                  </a:txBody>
                  <a:tcPr/>
                </a:tc>
                <a:extLst>
                  <a:ext uri="{0D108BD9-81ED-4DB2-BD59-A6C34878D82A}">
                    <a16:rowId xmlns:a16="http://schemas.microsoft.com/office/drawing/2014/main" val="910686534"/>
                  </a:ext>
                </a:extLst>
              </a:tr>
            </a:tbl>
          </a:graphicData>
        </a:graphic>
      </p:graphicFrame>
    </p:spTree>
    <p:extLst>
      <p:ext uri="{BB962C8B-B14F-4D97-AF65-F5344CB8AC3E}">
        <p14:creationId xmlns:p14="http://schemas.microsoft.com/office/powerpoint/2010/main" val="81887157"/>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EF9C0F4-E920-4370-B65C-1970D53FB262}"/>
              </a:ext>
            </a:extLst>
          </p:cNvPr>
          <p:cNvSpPr/>
          <p:nvPr/>
        </p:nvSpPr>
        <p:spPr>
          <a:xfrm>
            <a:off x="0" y="2819400"/>
            <a:ext cx="9144000"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Lato Black" panose="020F0A02020204030203" pitchFamily="34" charset="0"/>
              </a:rPr>
              <a:t>Questions?</a:t>
            </a:r>
          </a:p>
        </p:txBody>
      </p:sp>
    </p:spTree>
    <p:extLst>
      <p:ext uri="{BB962C8B-B14F-4D97-AF65-F5344CB8AC3E}">
        <p14:creationId xmlns:p14="http://schemas.microsoft.com/office/powerpoint/2010/main" val="2125336318"/>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8BD35-3EBA-4507-AC19-BEF51E4D2F40}"/>
              </a:ext>
            </a:extLst>
          </p:cNvPr>
          <p:cNvSpPr>
            <a:spLocks noGrp="1"/>
          </p:cNvSpPr>
          <p:nvPr>
            <p:ph type="title"/>
          </p:nvPr>
        </p:nvSpPr>
        <p:spPr>
          <a:xfrm>
            <a:off x="76200" y="533400"/>
            <a:ext cx="9268691" cy="568325"/>
          </a:xfrm>
        </p:spPr>
        <p:txBody>
          <a:bodyPr lIns="457200" bIns="530352"/>
          <a:lstStyle/>
          <a:p>
            <a:r>
              <a:rPr lang="en-US" dirty="0">
                <a:latin typeface="Lato Black" panose="020F0A02020204030203" pitchFamily="34" charset="0"/>
              </a:rPr>
              <a:t>Community Progress Makers Technical Assistance</a:t>
            </a:r>
          </a:p>
        </p:txBody>
      </p:sp>
      <p:sp>
        <p:nvSpPr>
          <p:cNvPr id="5" name="TextBox 4">
            <a:extLst>
              <a:ext uri="{FF2B5EF4-FFF2-40B4-BE49-F238E27FC236}">
                <a16:creationId xmlns:a16="http://schemas.microsoft.com/office/drawing/2014/main" id="{AB72AEFE-86D8-43C7-9C4C-A220BCC7782A}"/>
              </a:ext>
            </a:extLst>
          </p:cNvPr>
          <p:cNvSpPr txBox="1"/>
          <p:nvPr/>
        </p:nvSpPr>
        <p:spPr>
          <a:xfrm>
            <a:off x="533400" y="1766966"/>
            <a:ext cx="7910512" cy="1107996"/>
          </a:xfrm>
          <a:prstGeom prst="rect">
            <a:avLst/>
          </a:prstGeom>
          <a:noFill/>
        </p:spPr>
        <p:txBody>
          <a:bodyPr wrap="square" rtlCol="0">
            <a:spAutoFit/>
          </a:bodyPr>
          <a:lstStyle/>
          <a:p>
            <a:pPr algn="just"/>
            <a:r>
              <a:rPr lang="en-US" sz="2200" dirty="0">
                <a:latin typeface="Lato Regular" panose="020F0502020204030203" pitchFamily="34" charset="0"/>
              </a:rPr>
              <a:t>All Technical Assistance requests should be submitted by email to </a:t>
            </a:r>
            <a:r>
              <a:rPr lang="en-US" sz="2200" dirty="0">
                <a:latin typeface="Lato Regular" panose="020F0502020204030203" pitchFamily="34" charset="0"/>
                <a:hlinkClick r:id="rId3"/>
              </a:rPr>
              <a:t>CPMTechnicalAssistance@urban.org</a:t>
            </a:r>
            <a:r>
              <a:rPr lang="en-US" sz="2200" dirty="0">
                <a:latin typeface="Lato Regular" panose="020F0502020204030203" pitchFamily="34" charset="0"/>
              </a:rPr>
              <a:t> and a scheduler will contact you to gather information and book an appointment.</a:t>
            </a:r>
          </a:p>
        </p:txBody>
      </p:sp>
      <p:grpSp>
        <p:nvGrpSpPr>
          <p:cNvPr id="4" name="Group 3"/>
          <p:cNvGrpSpPr/>
          <p:nvPr/>
        </p:nvGrpSpPr>
        <p:grpSpPr>
          <a:xfrm>
            <a:off x="984128" y="3543011"/>
            <a:ext cx="7009056" cy="1600200"/>
            <a:chOff x="984006" y="3943350"/>
            <a:chExt cx="7085256" cy="1562100"/>
          </a:xfrm>
        </p:grpSpPr>
        <p:grpSp>
          <p:nvGrpSpPr>
            <p:cNvPr id="6" name="Group 5"/>
            <p:cNvGrpSpPr/>
            <p:nvPr/>
          </p:nvGrpSpPr>
          <p:grpSpPr>
            <a:xfrm>
              <a:off x="984006" y="3943350"/>
              <a:ext cx="7085256" cy="1562100"/>
              <a:chOff x="687144" y="2495550"/>
              <a:chExt cx="7085256" cy="1562100"/>
            </a:xfrm>
          </p:grpSpPr>
          <p:sp>
            <p:nvSpPr>
              <p:cNvPr id="7" name="Rounded Rectangle 6"/>
              <p:cNvSpPr/>
              <p:nvPr/>
            </p:nvSpPr>
            <p:spPr>
              <a:xfrm>
                <a:off x="1981200" y="2895600"/>
                <a:ext cx="5791200" cy="7620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solidFill>
                    <a:latin typeface="Lato Regular" panose="020F0502020204030203" pitchFamily="34" charset="0"/>
                  </a:rPr>
                  <a:t>CPMTechnicalAssistance@urban.org</a:t>
                </a:r>
                <a:endParaRPr lang="en-US" dirty="0">
                  <a:solidFill>
                    <a:schemeClr val="tx1"/>
                  </a:solidFill>
                  <a:latin typeface="Lato Regular" panose="020F0502020204030203" pitchFamily="34" charset="0"/>
                </a:endParaRPr>
              </a:p>
            </p:txBody>
          </p:sp>
          <p:sp>
            <p:nvSpPr>
              <p:cNvPr id="8" name="Oval 7"/>
              <p:cNvSpPr/>
              <p:nvPr/>
            </p:nvSpPr>
            <p:spPr>
              <a:xfrm>
                <a:off x="687144" y="2495550"/>
                <a:ext cx="1600200" cy="1562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Graphic 7" descr="Envelope">
              <a:extLst>
                <a:ext uri="{FF2B5EF4-FFF2-40B4-BE49-F238E27FC236}">
                  <a16:creationId xmlns:a16="http://schemas.microsoft.com/office/drawing/2014/main" id="{57FCE808-CB4F-4261-B314-22959EA94C27}"/>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26906" y="4267200"/>
              <a:ext cx="914400" cy="914400"/>
            </a:xfrm>
            <a:prstGeom prst="rect">
              <a:avLst/>
            </a:prstGeom>
          </p:spPr>
        </p:pic>
      </p:grpSp>
    </p:spTree>
    <p:extLst>
      <p:ext uri="{BB962C8B-B14F-4D97-AF65-F5344CB8AC3E}">
        <p14:creationId xmlns:p14="http://schemas.microsoft.com/office/powerpoint/2010/main" val="2580098040"/>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EF9C0F4-E920-4370-B65C-1970D53FB262}"/>
              </a:ext>
            </a:extLst>
          </p:cNvPr>
          <p:cNvSpPr/>
          <p:nvPr/>
        </p:nvSpPr>
        <p:spPr>
          <a:xfrm>
            <a:off x="0" y="2819400"/>
            <a:ext cx="9144000"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Lato Black" panose="020F0A02020204030203" pitchFamily="34" charset="0"/>
              </a:rPr>
              <a:t>Thank You!</a:t>
            </a:r>
          </a:p>
        </p:txBody>
      </p:sp>
    </p:spTree>
    <p:extLst>
      <p:ext uri="{BB962C8B-B14F-4D97-AF65-F5344CB8AC3E}">
        <p14:creationId xmlns:p14="http://schemas.microsoft.com/office/powerpoint/2010/main" val="76080627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9FA0CB-1053-4D90-8959-287F5D81CC67}"/>
              </a:ext>
            </a:extLst>
          </p:cNvPr>
          <p:cNvSpPr>
            <a:spLocks noGrp="1"/>
          </p:cNvSpPr>
          <p:nvPr>
            <p:ph type="title"/>
          </p:nvPr>
        </p:nvSpPr>
        <p:spPr/>
        <p:txBody>
          <a:bodyPr/>
          <a:lstStyle/>
          <a:p>
            <a:r>
              <a:rPr lang="en-US" dirty="0">
                <a:latin typeface="Lato Black" panose="020F0A02020204030203" pitchFamily="34" charset="0"/>
              </a:rPr>
              <a:t>Introduction</a:t>
            </a:r>
          </a:p>
        </p:txBody>
      </p:sp>
      <p:sp>
        <p:nvSpPr>
          <p:cNvPr id="5" name="Freeform 5">
            <a:extLst>
              <a:ext uri="{FF2B5EF4-FFF2-40B4-BE49-F238E27FC236}">
                <a16:creationId xmlns:a16="http://schemas.microsoft.com/office/drawing/2014/main" id="{3D72864B-C833-4668-9ABF-1CA9E8579447}"/>
              </a:ext>
            </a:extLst>
          </p:cNvPr>
          <p:cNvSpPr/>
          <p:nvPr/>
        </p:nvSpPr>
        <p:spPr>
          <a:xfrm>
            <a:off x="454025" y="1447800"/>
            <a:ext cx="8229600" cy="2242868"/>
          </a:xfrm>
          <a:custGeom>
            <a:avLst/>
            <a:gdLst>
              <a:gd name="connsiteX0" fmla="*/ 0 w 7619999"/>
              <a:gd name="connsiteY0" fmla="*/ 213360 h 2133599"/>
              <a:gd name="connsiteX1" fmla="*/ 213360 w 7619999"/>
              <a:gd name="connsiteY1" fmla="*/ 0 h 2133599"/>
              <a:gd name="connsiteX2" fmla="*/ 7406639 w 7619999"/>
              <a:gd name="connsiteY2" fmla="*/ 0 h 2133599"/>
              <a:gd name="connsiteX3" fmla="*/ 7619999 w 7619999"/>
              <a:gd name="connsiteY3" fmla="*/ 213360 h 2133599"/>
              <a:gd name="connsiteX4" fmla="*/ 7619999 w 7619999"/>
              <a:gd name="connsiteY4" fmla="*/ 1920239 h 2133599"/>
              <a:gd name="connsiteX5" fmla="*/ 7406639 w 7619999"/>
              <a:gd name="connsiteY5" fmla="*/ 2133599 h 2133599"/>
              <a:gd name="connsiteX6" fmla="*/ 213360 w 7619999"/>
              <a:gd name="connsiteY6" fmla="*/ 2133599 h 2133599"/>
              <a:gd name="connsiteX7" fmla="*/ 0 w 7619999"/>
              <a:gd name="connsiteY7" fmla="*/ 1920239 h 2133599"/>
              <a:gd name="connsiteX8" fmla="*/ 0 w 7619999"/>
              <a:gd name="connsiteY8" fmla="*/ 213360 h 213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19999" h="2133599">
                <a:moveTo>
                  <a:pt x="0" y="213360"/>
                </a:moveTo>
                <a:cubicBezTo>
                  <a:pt x="0" y="95525"/>
                  <a:pt x="95525" y="0"/>
                  <a:pt x="213360" y="0"/>
                </a:cubicBezTo>
                <a:lnTo>
                  <a:pt x="7406639" y="0"/>
                </a:lnTo>
                <a:cubicBezTo>
                  <a:pt x="7524474" y="0"/>
                  <a:pt x="7619999" y="95525"/>
                  <a:pt x="7619999" y="213360"/>
                </a:cubicBezTo>
                <a:lnTo>
                  <a:pt x="7619999" y="1920239"/>
                </a:lnTo>
                <a:cubicBezTo>
                  <a:pt x="7619999" y="2038074"/>
                  <a:pt x="7524474" y="2133599"/>
                  <a:pt x="7406639" y="2133599"/>
                </a:cubicBezTo>
                <a:lnTo>
                  <a:pt x="213360" y="2133599"/>
                </a:lnTo>
                <a:cubicBezTo>
                  <a:pt x="95525" y="2133599"/>
                  <a:pt x="0" y="2038074"/>
                  <a:pt x="0" y="1920239"/>
                </a:cubicBezTo>
                <a:lnTo>
                  <a:pt x="0" y="213360"/>
                </a:lnTo>
                <a:close/>
              </a:path>
            </a:pathLst>
          </a:custGeom>
          <a:ln>
            <a:solidFill>
              <a:schemeClr val="tx1"/>
            </a:solidFill>
          </a:ln>
        </p:spPr>
        <p:style>
          <a:lnRef idx="2">
            <a:schemeClr val="accent4"/>
          </a:lnRef>
          <a:fillRef idx="1">
            <a:schemeClr val="lt1"/>
          </a:fillRef>
          <a:effectRef idx="0">
            <a:schemeClr val="accent4"/>
          </a:effectRef>
          <a:fontRef idx="minor">
            <a:schemeClr val="dk1"/>
          </a:fontRef>
        </p:style>
        <p:txBody>
          <a:bodyPr spcFirstLastPara="0" vert="horz" wrap="square" lIns="1905000" tIns="167640" rIns="167640" bIns="167640" numCol="1" spcCol="1270" anchor="t" anchorCtr="0">
            <a:noAutofit/>
          </a:bodyPr>
          <a:lstStyle/>
          <a:p>
            <a:pPr lvl="1" defTabSz="1955800">
              <a:lnSpc>
                <a:spcPct val="90000"/>
              </a:lnSpc>
              <a:spcAft>
                <a:spcPts val="0"/>
              </a:spcAft>
            </a:pPr>
            <a:r>
              <a:rPr lang="en-US" sz="3600" dirty="0">
                <a:solidFill>
                  <a:srgbClr val="1696D2"/>
                </a:solidFill>
                <a:latin typeface="Lato" panose="020F0502020204030203" pitchFamily="34" charset="0"/>
              </a:rPr>
              <a:t>Kathryn Pettit</a:t>
            </a:r>
          </a:p>
          <a:p>
            <a:pPr marL="457200" lvl="2" defTabSz="1511300">
              <a:lnSpc>
                <a:spcPct val="90000"/>
              </a:lnSpc>
              <a:spcAft>
                <a:spcPct val="15000"/>
              </a:spcAft>
            </a:pPr>
            <a:r>
              <a:rPr lang="en-US" dirty="0">
                <a:solidFill>
                  <a:srgbClr val="000000"/>
                </a:solidFill>
                <a:latin typeface="Lato" panose="020F0502020204030203" pitchFamily="34" charset="0"/>
              </a:rPr>
              <a:t>Principal Research Associate, Metropolitan Housing and Communities Policy Center</a:t>
            </a:r>
          </a:p>
        </p:txBody>
      </p:sp>
      <p:pic>
        <p:nvPicPr>
          <p:cNvPr id="7" name="Picture 6">
            <a:extLst>
              <a:ext uri="{FF2B5EF4-FFF2-40B4-BE49-F238E27FC236}">
                <a16:creationId xmlns:a16="http://schemas.microsoft.com/office/drawing/2014/main" id="{5AE2A1A9-DB06-4547-980F-48CF5E947E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671955"/>
            <a:ext cx="1666586" cy="1833245"/>
          </a:xfrm>
          <a:prstGeom prst="rect">
            <a:avLst/>
          </a:prstGeom>
        </p:spPr>
      </p:pic>
      <p:sp>
        <p:nvSpPr>
          <p:cNvPr id="8" name="Freeform 5">
            <a:extLst>
              <a:ext uri="{FF2B5EF4-FFF2-40B4-BE49-F238E27FC236}">
                <a16:creationId xmlns:a16="http://schemas.microsoft.com/office/drawing/2014/main" id="{3D72864B-C833-4668-9ABF-1CA9E8579447}"/>
              </a:ext>
            </a:extLst>
          </p:cNvPr>
          <p:cNvSpPr/>
          <p:nvPr/>
        </p:nvSpPr>
        <p:spPr>
          <a:xfrm>
            <a:off x="454025" y="4005532"/>
            <a:ext cx="8229600" cy="2242868"/>
          </a:xfrm>
          <a:custGeom>
            <a:avLst/>
            <a:gdLst>
              <a:gd name="connsiteX0" fmla="*/ 0 w 7619999"/>
              <a:gd name="connsiteY0" fmla="*/ 213360 h 2133599"/>
              <a:gd name="connsiteX1" fmla="*/ 213360 w 7619999"/>
              <a:gd name="connsiteY1" fmla="*/ 0 h 2133599"/>
              <a:gd name="connsiteX2" fmla="*/ 7406639 w 7619999"/>
              <a:gd name="connsiteY2" fmla="*/ 0 h 2133599"/>
              <a:gd name="connsiteX3" fmla="*/ 7619999 w 7619999"/>
              <a:gd name="connsiteY3" fmla="*/ 213360 h 2133599"/>
              <a:gd name="connsiteX4" fmla="*/ 7619999 w 7619999"/>
              <a:gd name="connsiteY4" fmla="*/ 1920239 h 2133599"/>
              <a:gd name="connsiteX5" fmla="*/ 7406639 w 7619999"/>
              <a:gd name="connsiteY5" fmla="*/ 2133599 h 2133599"/>
              <a:gd name="connsiteX6" fmla="*/ 213360 w 7619999"/>
              <a:gd name="connsiteY6" fmla="*/ 2133599 h 2133599"/>
              <a:gd name="connsiteX7" fmla="*/ 0 w 7619999"/>
              <a:gd name="connsiteY7" fmla="*/ 1920239 h 2133599"/>
              <a:gd name="connsiteX8" fmla="*/ 0 w 7619999"/>
              <a:gd name="connsiteY8" fmla="*/ 213360 h 213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19999" h="2133599">
                <a:moveTo>
                  <a:pt x="0" y="213360"/>
                </a:moveTo>
                <a:cubicBezTo>
                  <a:pt x="0" y="95525"/>
                  <a:pt x="95525" y="0"/>
                  <a:pt x="213360" y="0"/>
                </a:cubicBezTo>
                <a:lnTo>
                  <a:pt x="7406639" y="0"/>
                </a:lnTo>
                <a:cubicBezTo>
                  <a:pt x="7524474" y="0"/>
                  <a:pt x="7619999" y="95525"/>
                  <a:pt x="7619999" y="213360"/>
                </a:cubicBezTo>
                <a:lnTo>
                  <a:pt x="7619999" y="1920239"/>
                </a:lnTo>
                <a:cubicBezTo>
                  <a:pt x="7619999" y="2038074"/>
                  <a:pt x="7524474" y="2133599"/>
                  <a:pt x="7406639" y="2133599"/>
                </a:cubicBezTo>
                <a:lnTo>
                  <a:pt x="213360" y="2133599"/>
                </a:lnTo>
                <a:cubicBezTo>
                  <a:pt x="95525" y="2133599"/>
                  <a:pt x="0" y="2038074"/>
                  <a:pt x="0" y="1920239"/>
                </a:cubicBezTo>
                <a:lnTo>
                  <a:pt x="0" y="213360"/>
                </a:lnTo>
                <a:close/>
              </a:path>
            </a:pathLst>
          </a:custGeom>
          <a:ln>
            <a:solidFill>
              <a:schemeClr val="tx1"/>
            </a:solidFill>
          </a:ln>
        </p:spPr>
        <p:style>
          <a:lnRef idx="2">
            <a:schemeClr val="accent4"/>
          </a:lnRef>
          <a:fillRef idx="1">
            <a:schemeClr val="lt1"/>
          </a:fillRef>
          <a:effectRef idx="0">
            <a:schemeClr val="accent4"/>
          </a:effectRef>
          <a:fontRef idx="minor">
            <a:schemeClr val="dk1"/>
          </a:fontRef>
        </p:style>
        <p:txBody>
          <a:bodyPr spcFirstLastPara="0" vert="horz" wrap="square" lIns="1905000" tIns="167640" rIns="167640" bIns="167640" numCol="1" spcCol="1270" anchor="t" anchorCtr="0">
            <a:noAutofit/>
          </a:bodyPr>
          <a:lstStyle/>
          <a:p>
            <a:pPr lvl="1" defTabSz="1955800">
              <a:lnSpc>
                <a:spcPct val="90000"/>
              </a:lnSpc>
              <a:spcAft>
                <a:spcPts val="0"/>
              </a:spcAft>
            </a:pPr>
            <a:r>
              <a:rPr lang="en-US" sz="3600" dirty="0">
                <a:solidFill>
                  <a:srgbClr val="1696D2"/>
                </a:solidFill>
                <a:latin typeface="Lato" panose="020F0502020204030203" pitchFamily="34" charset="0"/>
              </a:rPr>
              <a:t>Claire Ross  </a:t>
            </a:r>
          </a:p>
          <a:p>
            <a:pPr marL="457200" lvl="2" defTabSz="1511300">
              <a:lnSpc>
                <a:spcPct val="90000"/>
              </a:lnSpc>
              <a:spcAft>
                <a:spcPct val="15000"/>
              </a:spcAft>
            </a:pPr>
            <a:r>
              <a:rPr lang="en-US" dirty="0">
                <a:solidFill>
                  <a:srgbClr val="000000"/>
                </a:solidFill>
                <a:latin typeface="Lato" panose="020F0502020204030203" pitchFamily="34" charset="0"/>
              </a:rPr>
              <a:t>National Partnership Specialist, National Partnership Communications Directorate, U.S. Census Bureau</a:t>
            </a:r>
          </a:p>
          <a:p>
            <a:pPr marL="285750" lvl="1" indent="-285750" defTabSz="1511300">
              <a:lnSpc>
                <a:spcPct val="90000"/>
              </a:lnSpc>
              <a:spcAft>
                <a:spcPct val="15000"/>
              </a:spcAft>
              <a:buChar char="••"/>
            </a:pPr>
            <a:endParaRPr lang="en-US" sz="3400" dirty="0"/>
          </a:p>
        </p:txBody>
      </p:sp>
      <p:sp>
        <p:nvSpPr>
          <p:cNvPr id="10" name="Text Placeholder 1"/>
          <p:cNvSpPr>
            <a:spLocks noGrp="1"/>
          </p:cNvSpPr>
          <p:nvPr>
            <p:ph type="body" idx="1"/>
          </p:nvPr>
        </p:nvSpPr>
        <p:spPr>
          <a:xfrm>
            <a:off x="1066003" y="7620000"/>
            <a:ext cx="1664208" cy="1837944"/>
          </a:xfrm>
        </p:spPr>
        <p:txBody>
          <a:bodyPr/>
          <a:lstStyle/>
          <a:p>
            <a:endParaRPr lang="en-US" dirty="0"/>
          </a:p>
        </p:txBody>
      </p:sp>
      <p:pic>
        <p:nvPicPr>
          <p:cNvPr id="11" name="Picture 2" descr="Claire Ro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378" y="4267200"/>
            <a:ext cx="1664208" cy="1664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830975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Lato Black" panose="020F0A02020204030203" pitchFamily="34" charset="0"/>
                <a:ea typeface="ＭＳ Ｐゴシック" charset="0"/>
              </a:rPr>
              <a:t>Session Goals</a:t>
            </a:r>
            <a:br>
              <a:rPr lang="en-US" dirty="0">
                <a:latin typeface="Lato Black" panose="020F0A02020204030203" pitchFamily="34" charset="0"/>
                <a:ea typeface="ＭＳ Ｐゴシック" charset="0"/>
              </a:rPr>
            </a:br>
            <a:endParaRPr lang="en-US" dirty="0"/>
          </a:p>
        </p:txBody>
      </p:sp>
      <p:sp>
        <p:nvSpPr>
          <p:cNvPr id="6" name="Rectangle: Rounded Corners 4">
            <a:extLst>
              <a:ext uri="{FF2B5EF4-FFF2-40B4-BE49-F238E27FC236}">
                <a16:creationId xmlns:a16="http://schemas.microsoft.com/office/drawing/2014/main" id="{87147C8F-1326-401D-8252-5109F0E2CD4B}"/>
              </a:ext>
            </a:extLst>
          </p:cNvPr>
          <p:cNvSpPr/>
          <p:nvPr/>
        </p:nvSpPr>
        <p:spPr>
          <a:xfrm>
            <a:off x="457198" y="1884566"/>
            <a:ext cx="8193443" cy="731520"/>
          </a:xfrm>
          <a:prstGeom prst="roundRect">
            <a:avLst/>
          </a:prstGeom>
          <a:solidFill>
            <a:schemeClr val="accent2">
              <a:lumMod val="20000"/>
              <a:lumOff val="80000"/>
            </a:schemeClr>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x-none" dirty="0">
                <a:solidFill>
                  <a:schemeClr val="tx1"/>
                </a:solidFill>
                <a:latin typeface="Lato Regular" panose="020F0502020204030203" pitchFamily="34" charset="0"/>
                <a:ea typeface="MS PGothic" charset="-128"/>
              </a:rPr>
              <a:t>Uncover the background on the status of the Decennial Census</a:t>
            </a:r>
            <a:endParaRPr lang="en-US" dirty="0">
              <a:solidFill>
                <a:schemeClr val="tx1"/>
              </a:solidFill>
              <a:latin typeface="Lato Regular" panose="020F0502020204030203" pitchFamily="34" charset="0"/>
            </a:endParaRPr>
          </a:p>
        </p:txBody>
      </p:sp>
      <p:sp>
        <p:nvSpPr>
          <p:cNvPr id="7" name="Rectangle: Rounded Corners 6">
            <a:extLst>
              <a:ext uri="{FF2B5EF4-FFF2-40B4-BE49-F238E27FC236}">
                <a16:creationId xmlns:a16="http://schemas.microsoft.com/office/drawing/2014/main" id="{A3F3ABCF-8F9F-4E5C-A27A-11D81F72BD63}"/>
              </a:ext>
            </a:extLst>
          </p:cNvPr>
          <p:cNvSpPr/>
          <p:nvPr/>
        </p:nvSpPr>
        <p:spPr>
          <a:xfrm>
            <a:off x="457199" y="3160954"/>
            <a:ext cx="8226424" cy="731520"/>
          </a:xfrm>
          <a:prstGeom prst="roundRect">
            <a:avLst/>
          </a:prstGeom>
          <a:solidFill>
            <a:schemeClr val="accent2">
              <a:lumMod val="60000"/>
              <a:lumOff val="40000"/>
            </a:schemeClr>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x-none" dirty="0">
                <a:solidFill>
                  <a:schemeClr val="tx1"/>
                </a:solidFill>
                <a:latin typeface="Lato Regular" charset="0"/>
                <a:ea typeface="MS PGothic" charset="-128"/>
              </a:rPr>
              <a:t>Discuss current resources available for communications</a:t>
            </a:r>
            <a:endParaRPr lang="en-US" dirty="0">
              <a:solidFill>
                <a:schemeClr val="tx1"/>
              </a:solidFill>
              <a:latin typeface="Lato" panose="020F0502020204030203" pitchFamily="34" charset="0"/>
            </a:endParaRPr>
          </a:p>
        </p:txBody>
      </p:sp>
      <p:sp>
        <p:nvSpPr>
          <p:cNvPr id="8" name="Rectangle: Rounded Corners 8">
            <a:extLst>
              <a:ext uri="{FF2B5EF4-FFF2-40B4-BE49-F238E27FC236}">
                <a16:creationId xmlns:a16="http://schemas.microsoft.com/office/drawing/2014/main" id="{0BACD64A-4A6C-49C4-AB00-814F6AD38096}"/>
              </a:ext>
            </a:extLst>
          </p:cNvPr>
          <p:cNvSpPr/>
          <p:nvPr/>
        </p:nvSpPr>
        <p:spPr>
          <a:xfrm>
            <a:off x="457198" y="4450080"/>
            <a:ext cx="8226425" cy="731520"/>
          </a:xfrm>
          <a:prstGeom prst="roundRect">
            <a:avLst/>
          </a:prstGeom>
          <a:solidFill>
            <a:schemeClr val="tx2">
              <a:lumMod val="20000"/>
              <a:lumOff val="80000"/>
            </a:schemeClr>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pPr>
            <a:r>
              <a:rPr lang="en-US" dirty="0">
                <a:solidFill>
                  <a:schemeClr val="tx1"/>
                </a:solidFill>
                <a:latin typeface="Lato Regular" panose="020F0502020204030203" pitchFamily="34" charset="0"/>
                <a:ea typeface="MS PGothic" charset="-128"/>
              </a:rPr>
              <a:t>E</a:t>
            </a:r>
            <a:r>
              <a:rPr lang="en-US" altLang="x-none" dirty="0">
                <a:solidFill>
                  <a:schemeClr val="tx1"/>
                </a:solidFill>
                <a:latin typeface="Lato Regular" panose="020F0502020204030203" pitchFamily="34" charset="0"/>
                <a:ea typeface="MS PGothic" charset="-128"/>
              </a:rPr>
              <a:t>xplore ideas on how local organizations and actors can get involved</a:t>
            </a:r>
          </a:p>
        </p:txBody>
      </p:sp>
    </p:spTree>
    <p:extLst>
      <p:ext uri="{BB962C8B-B14F-4D97-AF65-F5344CB8AC3E}">
        <p14:creationId xmlns:p14="http://schemas.microsoft.com/office/powerpoint/2010/main" val="216889243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095FBA-9E36-4CCD-8309-03E966E75DAE}"/>
              </a:ext>
            </a:extLst>
          </p:cNvPr>
          <p:cNvSpPr>
            <a:spLocks noGrp="1"/>
          </p:cNvSpPr>
          <p:nvPr>
            <p:ph type="title"/>
          </p:nvPr>
        </p:nvSpPr>
        <p:spPr/>
        <p:txBody>
          <a:bodyPr/>
          <a:lstStyle/>
          <a:p>
            <a:r>
              <a:rPr lang="en-US" dirty="0">
                <a:latin typeface="Lato Black" panose="020F0A02020204030203" pitchFamily="34" charset="0"/>
              </a:rPr>
              <a:t>Agenda</a:t>
            </a:r>
          </a:p>
        </p:txBody>
      </p:sp>
      <p:grpSp>
        <p:nvGrpSpPr>
          <p:cNvPr id="13" name="Group 12">
            <a:extLst>
              <a:ext uri="{FF2B5EF4-FFF2-40B4-BE49-F238E27FC236}">
                <a16:creationId xmlns:a16="http://schemas.microsoft.com/office/drawing/2014/main" id="{99F69382-72D7-4CB4-B853-5426FF0C8B4A}"/>
              </a:ext>
            </a:extLst>
          </p:cNvPr>
          <p:cNvGrpSpPr/>
          <p:nvPr/>
        </p:nvGrpSpPr>
        <p:grpSpPr>
          <a:xfrm>
            <a:off x="662940" y="1828800"/>
            <a:ext cx="7818120" cy="3550920"/>
            <a:chOff x="609600" y="2011680"/>
            <a:chExt cx="7818120" cy="3550920"/>
          </a:xfrm>
        </p:grpSpPr>
        <p:grpSp>
          <p:nvGrpSpPr>
            <p:cNvPr id="12" name="Group 11">
              <a:extLst>
                <a:ext uri="{FF2B5EF4-FFF2-40B4-BE49-F238E27FC236}">
                  <a16:creationId xmlns:a16="http://schemas.microsoft.com/office/drawing/2014/main" id="{647B21BA-A8C4-4F0F-B450-7677B991D860}"/>
                </a:ext>
              </a:extLst>
            </p:cNvPr>
            <p:cNvGrpSpPr/>
            <p:nvPr/>
          </p:nvGrpSpPr>
          <p:grpSpPr>
            <a:xfrm>
              <a:off x="609600" y="2011680"/>
              <a:ext cx="7818120" cy="914400"/>
              <a:chOff x="609600" y="2011680"/>
              <a:chExt cx="7818120" cy="914400"/>
            </a:xfrm>
          </p:grpSpPr>
          <p:sp>
            <p:nvSpPr>
              <p:cNvPr id="4" name="Oval 3">
                <a:extLst>
                  <a:ext uri="{FF2B5EF4-FFF2-40B4-BE49-F238E27FC236}">
                    <a16:creationId xmlns:a16="http://schemas.microsoft.com/office/drawing/2014/main" id="{99D80C9D-AA7F-41D2-AA8D-5823E5F52E7F}"/>
                  </a:ext>
                </a:extLst>
              </p:cNvPr>
              <p:cNvSpPr/>
              <p:nvPr/>
            </p:nvSpPr>
            <p:spPr>
              <a:xfrm>
                <a:off x="609600" y="2011680"/>
                <a:ext cx="914400" cy="914400"/>
              </a:xfrm>
              <a:prstGeom prst="ellipse">
                <a:avLst/>
              </a:prstGeom>
              <a:solidFill>
                <a:srgbClr val="1696D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Lato" panose="020F0502020204030203" pitchFamily="34" charset="0"/>
                  </a:rPr>
                  <a:t>1</a:t>
                </a:r>
              </a:p>
            </p:txBody>
          </p:sp>
          <p:sp>
            <p:nvSpPr>
              <p:cNvPr id="5" name="Rectangle: Rounded Corners 4">
                <a:extLst>
                  <a:ext uri="{FF2B5EF4-FFF2-40B4-BE49-F238E27FC236}">
                    <a16:creationId xmlns:a16="http://schemas.microsoft.com/office/drawing/2014/main" id="{87147C8F-1326-401D-8252-5109F0E2CD4B}"/>
                  </a:ext>
                </a:extLst>
              </p:cNvPr>
              <p:cNvSpPr/>
              <p:nvPr/>
            </p:nvSpPr>
            <p:spPr>
              <a:xfrm>
                <a:off x="1752600" y="2087880"/>
                <a:ext cx="6675120" cy="731520"/>
              </a:xfrm>
              <a:prstGeom prst="roundRect">
                <a:avLst/>
              </a:prstGeom>
              <a:solidFill>
                <a:schemeClr val="bg1"/>
              </a:solidFill>
              <a:ln w="38100">
                <a:solidFill>
                  <a:srgbClr val="1696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latin typeface="Lato" panose="020F0502020204030203" pitchFamily="34" charset="0"/>
                  </a:rPr>
                  <a:t>   Background on the Decennial Census </a:t>
                </a:r>
              </a:p>
            </p:txBody>
          </p:sp>
        </p:grpSp>
        <p:grpSp>
          <p:nvGrpSpPr>
            <p:cNvPr id="11" name="Group 10">
              <a:extLst>
                <a:ext uri="{FF2B5EF4-FFF2-40B4-BE49-F238E27FC236}">
                  <a16:creationId xmlns:a16="http://schemas.microsoft.com/office/drawing/2014/main" id="{53D03BCC-10FB-4CAB-B55A-32505DB8114F}"/>
                </a:ext>
              </a:extLst>
            </p:cNvPr>
            <p:cNvGrpSpPr/>
            <p:nvPr/>
          </p:nvGrpSpPr>
          <p:grpSpPr>
            <a:xfrm>
              <a:off x="609600" y="3329940"/>
              <a:ext cx="7818120" cy="914400"/>
              <a:chOff x="609600" y="3378835"/>
              <a:chExt cx="7818120" cy="914400"/>
            </a:xfrm>
          </p:grpSpPr>
          <p:sp>
            <p:nvSpPr>
              <p:cNvPr id="6" name="Oval 5">
                <a:extLst>
                  <a:ext uri="{FF2B5EF4-FFF2-40B4-BE49-F238E27FC236}">
                    <a16:creationId xmlns:a16="http://schemas.microsoft.com/office/drawing/2014/main" id="{8580824B-03F3-4BD2-9509-560550D9A8DE}"/>
                  </a:ext>
                </a:extLst>
              </p:cNvPr>
              <p:cNvSpPr/>
              <p:nvPr/>
            </p:nvSpPr>
            <p:spPr>
              <a:xfrm>
                <a:off x="609600" y="3378835"/>
                <a:ext cx="914400" cy="914400"/>
              </a:xfrm>
              <a:prstGeom prst="ellipse">
                <a:avLst/>
              </a:prstGeom>
              <a:solidFill>
                <a:srgbClr val="1696D2"/>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Lato" panose="020F0502020204030203" pitchFamily="34" charset="0"/>
                  </a:rPr>
                  <a:t>2</a:t>
                </a:r>
              </a:p>
            </p:txBody>
          </p:sp>
          <p:sp>
            <p:nvSpPr>
              <p:cNvPr id="7" name="Rectangle: Rounded Corners 6">
                <a:extLst>
                  <a:ext uri="{FF2B5EF4-FFF2-40B4-BE49-F238E27FC236}">
                    <a16:creationId xmlns:a16="http://schemas.microsoft.com/office/drawing/2014/main" id="{A3F3ABCF-8F9F-4E5C-A27A-11D81F72BD63}"/>
                  </a:ext>
                </a:extLst>
              </p:cNvPr>
              <p:cNvSpPr/>
              <p:nvPr/>
            </p:nvSpPr>
            <p:spPr>
              <a:xfrm>
                <a:off x="1752600" y="3455035"/>
                <a:ext cx="6675120" cy="731520"/>
              </a:xfrm>
              <a:prstGeom prst="roundRect">
                <a:avLst/>
              </a:prstGeom>
              <a:solidFill>
                <a:schemeClr val="bg1"/>
              </a:solidFill>
              <a:ln w="38100">
                <a:solidFill>
                  <a:srgbClr val="1696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latin typeface="Lato" panose="020F0502020204030203" pitchFamily="34" charset="0"/>
                  </a:rPr>
                  <a:t>   Ways to Get Involved </a:t>
                </a:r>
              </a:p>
            </p:txBody>
          </p:sp>
        </p:grpSp>
        <p:grpSp>
          <p:nvGrpSpPr>
            <p:cNvPr id="10" name="Group 9">
              <a:extLst>
                <a:ext uri="{FF2B5EF4-FFF2-40B4-BE49-F238E27FC236}">
                  <a16:creationId xmlns:a16="http://schemas.microsoft.com/office/drawing/2014/main" id="{566F3B8A-50DE-44EC-9125-26F0642800F1}"/>
                </a:ext>
              </a:extLst>
            </p:cNvPr>
            <p:cNvGrpSpPr/>
            <p:nvPr/>
          </p:nvGrpSpPr>
          <p:grpSpPr>
            <a:xfrm>
              <a:off x="609600" y="4648200"/>
              <a:ext cx="7818120" cy="914400"/>
              <a:chOff x="609600" y="4648200"/>
              <a:chExt cx="7818120" cy="914400"/>
            </a:xfrm>
          </p:grpSpPr>
          <p:sp>
            <p:nvSpPr>
              <p:cNvPr id="8" name="Oval 7">
                <a:extLst>
                  <a:ext uri="{FF2B5EF4-FFF2-40B4-BE49-F238E27FC236}">
                    <a16:creationId xmlns:a16="http://schemas.microsoft.com/office/drawing/2014/main" id="{4BC58566-FC81-4B25-8D21-77EB000AE6DF}"/>
                  </a:ext>
                </a:extLst>
              </p:cNvPr>
              <p:cNvSpPr/>
              <p:nvPr/>
            </p:nvSpPr>
            <p:spPr>
              <a:xfrm>
                <a:off x="609600" y="4648200"/>
                <a:ext cx="914400" cy="914400"/>
              </a:xfrm>
              <a:prstGeom prst="ellipse">
                <a:avLst/>
              </a:prstGeom>
              <a:solidFill>
                <a:srgbClr val="1696D2"/>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Lato" panose="020F0502020204030203" pitchFamily="34" charset="0"/>
                  </a:rPr>
                  <a:t>3</a:t>
                </a:r>
              </a:p>
            </p:txBody>
          </p:sp>
          <p:sp>
            <p:nvSpPr>
              <p:cNvPr id="9" name="Rectangle: Rounded Corners 8">
                <a:extLst>
                  <a:ext uri="{FF2B5EF4-FFF2-40B4-BE49-F238E27FC236}">
                    <a16:creationId xmlns:a16="http://schemas.microsoft.com/office/drawing/2014/main" id="{0BACD64A-4A6C-49C4-AB00-814F6AD38096}"/>
                  </a:ext>
                </a:extLst>
              </p:cNvPr>
              <p:cNvSpPr/>
              <p:nvPr/>
            </p:nvSpPr>
            <p:spPr>
              <a:xfrm>
                <a:off x="1752600" y="4724400"/>
                <a:ext cx="6675120" cy="731520"/>
              </a:xfrm>
              <a:prstGeom prst="roundRect">
                <a:avLst/>
              </a:prstGeom>
              <a:solidFill>
                <a:schemeClr val="bg1"/>
              </a:solidFill>
              <a:ln w="38100">
                <a:solidFill>
                  <a:srgbClr val="1696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latin typeface="Lato" panose="020F0502020204030203" pitchFamily="34" charset="0"/>
                  </a:rPr>
                  <a:t>   Census Design Workshop</a:t>
                </a:r>
              </a:p>
            </p:txBody>
          </p:sp>
        </p:grpSp>
      </p:grpSp>
    </p:spTree>
    <p:extLst>
      <p:ext uri="{BB962C8B-B14F-4D97-AF65-F5344CB8AC3E}">
        <p14:creationId xmlns:p14="http://schemas.microsoft.com/office/powerpoint/2010/main" val="361316524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EF9C0F4-E920-4370-B65C-1970D53FB262}"/>
              </a:ext>
            </a:extLst>
          </p:cNvPr>
          <p:cNvSpPr/>
          <p:nvPr/>
        </p:nvSpPr>
        <p:spPr>
          <a:xfrm>
            <a:off x="0" y="2819400"/>
            <a:ext cx="9144000"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Lato Black" panose="020F0A02020204030203" pitchFamily="34" charset="0"/>
              </a:rPr>
              <a:t>Poll </a:t>
            </a:r>
          </a:p>
        </p:txBody>
      </p:sp>
    </p:spTree>
    <p:extLst>
      <p:ext uri="{BB962C8B-B14F-4D97-AF65-F5344CB8AC3E}">
        <p14:creationId xmlns:p14="http://schemas.microsoft.com/office/powerpoint/2010/main" val="266248901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EF9C0F4-E920-4370-B65C-1970D53FB262}"/>
              </a:ext>
            </a:extLst>
          </p:cNvPr>
          <p:cNvSpPr/>
          <p:nvPr/>
        </p:nvSpPr>
        <p:spPr>
          <a:xfrm>
            <a:off x="0" y="2819400"/>
            <a:ext cx="9144000"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Lato Black" panose="020F0A02020204030203" pitchFamily="34" charset="0"/>
              </a:rPr>
              <a:t>Poll </a:t>
            </a:r>
          </a:p>
        </p:txBody>
      </p:sp>
    </p:spTree>
    <p:extLst>
      <p:ext uri="{BB962C8B-B14F-4D97-AF65-F5344CB8AC3E}">
        <p14:creationId xmlns:p14="http://schemas.microsoft.com/office/powerpoint/2010/main" val="146874864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EF9C0F4-E920-4370-B65C-1970D53FB262}"/>
              </a:ext>
            </a:extLst>
          </p:cNvPr>
          <p:cNvSpPr/>
          <p:nvPr/>
        </p:nvSpPr>
        <p:spPr>
          <a:xfrm>
            <a:off x="0" y="2819400"/>
            <a:ext cx="9144000"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Lato Black" panose="020F0A02020204030203" pitchFamily="34" charset="0"/>
              </a:rPr>
              <a:t>Background</a:t>
            </a:r>
          </a:p>
        </p:txBody>
      </p:sp>
    </p:spTree>
    <p:extLst>
      <p:ext uri="{BB962C8B-B14F-4D97-AF65-F5344CB8AC3E}">
        <p14:creationId xmlns:p14="http://schemas.microsoft.com/office/powerpoint/2010/main" val="3135752473"/>
      </p:ext>
    </p:extLst>
  </p:cSld>
  <p:clrMapOvr>
    <a:masterClrMapping/>
  </p:clrMapOvr>
  <p:transition/>
</p:sld>
</file>

<file path=ppt/theme/theme1.xml><?xml version="1.0" encoding="utf-8"?>
<a:theme xmlns:a="http://schemas.openxmlformats.org/drawingml/2006/main" name="UI New Brand Basic 1">
  <a:themeElements>
    <a:clrScheme name="Custom 6">
      <a:dk1>
        <a:sysClr val="windowText" lastClr="000000"/>
      </a:dk1>
      <a:lt1>
        <a:sysClr val="window" lastClr="FFFFFF"/>
      </a:lt1>
      <a:dk2>
        <a:srgbClr val="0096D2"/>
      </a:dk2>
      <a:lt2>
        <a:srgbClr val="CECFCE"/>
      </a:lt2>
      <a:accent1>
        <a:srgbClr val="0096D2"/>
      </a:accent1>
      <a:accent2>
        <a:srgbClr val="9FC7DE"/>
      </a:accent2>
      <a:accent3>
        <a:srgbClr val="153D66"/>
      </a:accent3>
      <a:accent4>
        <a:srgbClr val="828381"/>
      </a:accent4>
      <a:accent5>
        <a:srgbClr val="B1B3B1"/>
      </a:accent5>
      <a:accent6>
        <a:srgbClr val="F0BA1B"/>
      </a:accent6>
      <a:hlink>
        <a:srgbClr val="3091C4"/>
      </a:hlink>
      <a:folHlink>
        <a:srgbClr val="FAB156"/>
      </a:folHlink>
    </a:clrScheme>
    <a:fontScheme name="Urban Pop">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rban-PPT-Template" id="{F7B0968A-F309-BD45-B1FE-409242697644}" vid="{00342698-FDE2-F848-A0D9-C5EC201F84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7438</TotalTime>
  <Words>2829</Words>
  <Application>Microsoft Office PowerPoint</Application>
  <PresentationFormat>On-screen Show (4:3)</PresentationFormat>
  <Paragraphs>397</Paragraphs>
  <Slides>39</Slides>
  <Notes>39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ＭＳ Ｐゴシック</vt:lpstr>
      <vt:lpstr>ＭＳ Ｐゴシック</vt:lpstr>
      <vt:lpstr>Arial</vt:lpstr>
      <vt:lpstr>Arial Black</vt:lpstr>
      <vt:lpstr>Calibri</vt:lpstr>
      <vt:lpstr>Gill Sans MT</vt:lpstr>
      <vt:lpstr>Lato</vt:lpstr>
      <vt:lpstr>Lato Black</vt:lpstr>
      <vt:lpstr>Lato Regular</vt:lpstr>
      <vt:lpstr>Times New Roman</vt:lpstr>
      <vt:lpstr>Wingdings</vt:lpstr>
      <vt:lpstr>UI New Brand Basic 1</vt:lpstr>
      <vt:lpstr>PowerPoint Presentation</vt:lpstr>
      <vt:lpstr>A Few Housekeeping Notes</vt:lpstr>
      <vt:lpstr>PowerPoint Presentation</vt:lpstr>
      <vt:lpstr>Introduction</vt:lpstr>
      <vt:lpstr>Session Goals </vt:lpstr>
      <vt:lpstr>Agenda</vt:lpstr>
      <vt:lpstr>PowerPoint Presentation</vt:lpstr>
      <vt:lpstr>PowerPoint Presentation</vt:lpstr>
      <vt:lpstr>PowerPoint Presentation</vt:lpstr>
      <vt:lpstr>What is the Decennial Census?</vt:lpstr>
      <vt:lpstr>The Census Affects Your Community</vt:lpstr>
      <vt:lpstr>The Census Affects Your Community</vt:lpstr>
      <vt:lpstr>Who Does the Census Miss?</vt:lpstr>
      <vt:lpstr>Why Is There An Undercount?</vt:lpstr>
      <vt:lpstr>New Challenges for 2020</vt:lpstr>
      <vt:lpstr>PowerPoint Presentation</vt:lpstr>
      <vt:lpstr>PowerPoint Presentation</vt:lpstr>
      <vt:lpstr>PowerPoint Presentation</vt:lpstr>
      <vt:lpstr>We need you!</vt:lpstr>
      <vt:lpstr>National Activism</vt:lpstr>
      <vt:lpstr>Local Activism: Get Connected </vt:lpstr>
      <vt:lpstr>Local Activism: Get Started </vt:lpstr>
      <vt:lpstr>Local Activism: Think Strategically </vt:lpstr>
      <vt:lpstr>INSERT MAPPING SLIDES</vt:lpstr>
      <vt:lpstr>PowerPoint Presentation</vt:lpstr>
      <vt:lpstr>Mapping Resources</vt:lpstr>
      <vt:lpstr>PowerPoint Presentation</vt:lpstr>
      <vt:lpstr>PowerPoint Presentation</vt:lpstr>
      <vt:lpstr>PowerPoint Presentation</vt:lpstr>
      <vt:lpstr>Census Solutions Workshop </vt:lpstr>
      <vt:lpstr>Census Solutions Workshop </vt:lpstr>
      <vt:lpstr>Census Solutions Workshop Toolkit</vt:lpstr>
      <vt:lpstr>Census Solutions Workshops</vt:lpstr>
      <vt:lpstr>Providence Workshop - Spring 2018</vt:lpstr>
      <vt:lpstr>Questions to Consider</vt:lpstr>
      <vt:lpstr>Census Timeline </vt:lpstr>
      <vt:lpstr>PowerPoint Presentation</vt:lpstr>
      <vt:lpstr>Community Progress Makers Technical Assistance</vt:lpstr>
      <vt:lpstr>PowerPoint Presentation</vt:lpstr>
    </vt:vector>
  </TitlesOfParts>
  <Manager/>
  <Company>The Urban Institute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Carter, Jill</dc:creator>
  <cp:keywords/>
  <dc:description/>
  <cp:lastModifiedBy>Pettit, Kathryn</cp:lastModifiedBy>
  <cp:revision>259</cp:revision>
  <cp:lastPrinted>2018-07-11T15:10:56Z</cp:lastPrinted>
  <dcterms:created xsi:type="dcterms:W3CDTF">2018-06-15T13:43:44Z</dcterms:created>
  <dcterms:modified xsi:type="dcterms:W3CDTF">2018-07-31T15:23:48Z</dcterms:modified>
  <cp:category/>
</cp:coreProperties>
</file>