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9" r:id="rId3"/>
    <p:sldId id="257" r:id="rId4"/>
    <p:sldId id="258" r:id="rId5"/>
    <p:sldId id="262" r:id="rId6"/>
    <p:sldId id="263" r:id="rId7"/>
    <p:sldId id="264" r:id="rId8"/>
    <p:sldId id="265" r:id="rId9"/>
    <p:sldId id="266" r:id="rId10"/>
    <p:sldId id="267" r:id="rId11"/>
    <p:sldId id="272" r:id="rId12"/>
    <p:sldId id="268" r:id="rId13"/>
    <p:sldId id="269" r:id="rId14"/>
    <p:sldId id="270" r:id="rId15"/>
    <p:sldId id="271" r:id="rId16"/>
    <p:sldId id="275" r:id="rId17"/>
    <p:sldId id="261" r:id="rId18"/>
    <p:sldId id="283" r:id="rId19"/>
    <p:sldId id="281" r:id="rId20"/>
    <p:sldId id="282" r:id="rId21"/>
    <p:sldId id="277" r:id="rId22"/>
    <p:sldId id="278" r:id="rId23"/>
    <p:sldId id="279" r:id="rId24"/>
    <p:sldId id="280" r:id="rId25"/>
  </p:sldIdLst>
  <p:sldSz cx="12192000" cy="6858000"/>
  <p:notesSz cx="6954838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59033" autoAdjust="0"/>
  </p:normalViewPr>
  <p:slideViewPr>
    <p:cSldViewPr snapToGrid="0">
      <p:cViewPr varScale="1">
        <p:scale>
          <a:sx n="65" d="100"/>
          <a:sy n="65" d="100"/>
        </p:scale>
        <p:origin x="1494" y="6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364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6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7072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9466" y="0"/>
            <a:ext cx="3013763" cy="467072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A6117DCA-F489-4392-8BDB-20B81272AC16}" type="datetimeFigureOut">
              <a:rPr lang="en-US" smtClean="0"/>
              <a:pPr/>
              <a:t>3/30/2016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13763" cy="467071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9466" y="8842030"/>
            <a:ext cx="3013763" cy="467071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BD0B8EFB-EEFA-4174-A3B5-DEA4B0CA0A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1283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7072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9466" y="0"/>
            <a:ext cx="3013763" cy="467072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CA14CC51-BB82-4C93-9EE6-790F5B009070}" type="datetimeFigureOut">
              <a:rPr lang="en-US" smtClean="0"/>
              <a:pPr/>
              <a:t>3/30/2016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63638"/>
            <a:ext cx="5583238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30" tIns="46465" rIns="92930" bIns="4646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484" y="4480004"/>
            <a:ext cx="5563870" cy="3665458"/>
          </a:xfrm>
          <a:prstGeom prst="rect">
            <a:avLst/>
          </a:prstGeom>
        </p:spPr>
        <p:txBody>
          <a:bodyPr vert="horz" lIns="92930" tIns="46465" rIns="92930" bIns="4646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13763" cy="467071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9466" y="8842030"/>
            <a:ext cx="3013763" cy="467071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13A8F077-0438-4E4E-9923-BF043C181E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281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r>
              <a:rPr lang="en-US" baseline="0" dirty="0" smtClean="0"/>
              <a:t> min for intros and setup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8F077-0438-4E4E-9923-BF043C181E9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4012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 min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8F077-0438-4E4E-9923-BF043C181E9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1198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30 sec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8F077-0438-4E4E-9923-BF043C181E9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2579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 min</a:t>
            </a:r>
          </a:p>
          <a:p>
            <a:endParaRPr lang="en-US" dirty="0" smtClean="0"/>
          </a:p>
          <a:p>
            <a:r>
              <a:rPr lang="en-US" dirty="0" smtClean="0"/>
              <a:t>Recognize</a:t>
            </a:r>
            <a:r>
              <a:rPr lang="en-US" baseline="0" dirty="0" smtClean="0"/>
              <a:t> RWJF in audience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8F077-0438-4E4E-9923-BF043C181E9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4763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 min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8F077-0438-4E4E-9923-BF043C181E92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7757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30 sec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(Old note:</a:t>
            </a:r>
          </a:p>
          <a:p>
            <a:r>
              <a:rPr lang="en-US" dirty="0" smtClean="0"/>
              <a:t>And with</a:t>
            </a:r>
            <a:r>
              <a:rPr lang="en-US" baseline="0" dirty="0" smtClean="0"/>
              <a:t> consent we can start to build a family-level dataset that captures things like parent employment and transportation and after school child-care.  This is the dashboard we need to support family-centered approaches)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F72E0-2FED-4EEE-86C0-62D66FC0A94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9603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30 sec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8F077-0438-4E4E-9923-BF043C181E92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3600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30 sec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8F077-0438-4E4E-9923-BF043C181E92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8168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 min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8F077-0438-4E4E-9923-BF043C181E92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6834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Leilah</a:t>
            </a:r>
            <a:r>
              <a:rPr lang="en-US" baseline="0" dirty="0" smtClean="0"/>
              <a:t> </a:t>
            </a:r>
            <a:r>
              <a:rPr lang="en-US" baseline="0" dirty="0" smtClean="0"/>
              <a:t>start here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8F077-0438-4E4E-9923-BF043C181E92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7752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 min</a:t>
            </a:r>
          </a:p>
          <a:p>
            <a:endParaRPr lang="en-US" dirty="0" smtClean="0"/>
          </a:p>
          <a:p>
            <a:r>
              <a:rPr lang="en-US" dirty="0" smtClean="0"/>
              <a:t>LP revise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8F077-0438-4E4E-9923-BF043C181E92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3375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30 sec - Leilah</a:t>
            </a:r>
            <a:r>
              <a:rPr lang="en-US" baseline="0" dirty="0" smtClean="0"/>
              <a:t> start here</a:t>
            </a:r>
          </a:p>
          <a:p>
            <a:endParaRPr lang="en-US" dirty="0" smtClean="0"/>
          </a:p>
          <a:p>
            <a:r>
              <a:rPr lang="en-US" dirty="0" smtClean="0"/>
              <a:t>LP revise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8F077-0438-4E4E-9923-BF043C181E9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2758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 min</a:t>
            </a:r>
          </a:p>
          <a:p>
            <a:endParaRPr lang="en-US" dirty="0" smtClean="0"/>
          </a:p>
          <a:p>
            <a:r>
              <a:rPr lang="en-US" dirty="0" smtClean="0"/>
              <a:t>LP revise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8F077-0438-4E4E-9923-BF043C181E92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3375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 min</a:t>
            </a:r>
          </a:p>
          <a:p>
            <a:endParaRPr lang="en-US" dirty="0" smtClean="0"/>
          </a:p>
          <a:p>
            <a:r>
              <a:rPr lang="en-US" dirty="0" smtClean="0"/>
              <a:t>LP revise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8F077-0438-4E4E-9923-BF043C181E92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33752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 min</a:t>
            </a:r>
          </a:p>
          <a:p>
            <a:endParaRPr lang="en-US" dirty="0" smtClean="0"/>
          </a:p>
          <a:p>
            <a:r>
              <a:rPr lang="en-US" dirty="0" smtClean="0"/>
              <a:t>LP revise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8F077-0438-4E4E-9923-BF043C181E92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66751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 min</a:t>
            </a:r>
          </a:p>
          <a:p>
            <a:endParaRPr lang="en-US" dirty="0" smtClean="0"/>
          </a:p>
          <a:p>
            <a:r>
              <a:rPr lang="en-US" dirty="0" smtClean="0"/>
              <a:t>LP revise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8F077-0438-4E4E-9923-BF043C181E92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00676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</a:t>
            </a:r>
            <a:r>
              <a:rPr lang="en-US" baseline="0" dirty="0" smtClean="0"/>
              <a:t> close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8F077-0438-4E4E-9923-BF043C181E92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7298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 min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8F077-0438-4E4E-9923-BF043C181E9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1456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 min</a:t>
            </a:r>
          </a:p>
          <a:p>
            <a:endParaRPr lang="en-US" dirty="0" smtClean="0"/>
          </a:p>
          <a:p>
            <a:r>
              <a:rPr lang="en-US" dirty="0" smtClean="0"/>
              <a:t>Recognize MV in audience</a:t>
            </a:r>
          </a:p>
          <a:p>
            <a:endParaRPr lang="en-US" dirty="0" smtClean="0"/>
          </a:p>
          <a:p>
            <a:r>
              <a:rPr lang="en-US" dirty="0" smtClean="0"/>
              <a:t>Recognize</a:t>
            </a:r>
            <a:r>
              <a:rPr lang="en-US" baseline="0" dirty="0" smtClean="0"/>
              <a:t> MEB and TVB in audience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8F077-0438-4E4E-9923-BF043C181E9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0012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 min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8F077-0438-4E4E-9923-BF043C181E9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2736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15</a:t>
            </a:r>
            <a:r>
              <a:rPr lang="en-US" baseline="0" dirty="0" smtClean="0"/>
              <a:t> sec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8F077-0438-4E4E-9923-BF043C181E9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51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30 sec</a:t>
            </a:r>
          </a:p>
          <a:p>
            <a:endParaRPr lang="en-US" dirty="0" smtClean="0"/>
          </a:p>
          <a:p>
            <a:r>
              <a:rPr lang="en-US" dirty="0" smtClean="0"/>
              <a:t>Ref panel discussion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8F077-0438-4E4E-9923-BF043C181E9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1478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30 sec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8F077-0438-4E4E-9923-BF043C181E9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0427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15 sec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8F077-0438-4E4E-9923-BF043C181E9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5837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1122363"/>
            <a:ext cx="9639300" cy="2387600"/>
          </a:xfrm>
        </p:spPr>
        <p:txBody>
          <a:bodyPr anchor="b"/>
          <a:lstStyle>
            <a:lvl1pPr algn="l">
              <a:defRPr sz="60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3602038"/>
            <a:ext cx="96393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13EE7-2A1C-476B-8CF1-A194F1C18725}" type="datetimeFigureOut">
              <a:rPr lang="en-US" smtClean="0"/>
              <a:pPr/>
              <a:t>3/30/2016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0CA9F-2660-4B04-BD01-DB924A0A9D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255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13EE7-2A1C-476B-8CF1-A194F1C18725}" type="datetimeFigureOut">
              <a:rPr lang="en-US" smtClean="0"/>
              <a:pPr/>
              <a:t>3/30/2016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0CA9F-2660-4B04-BD01-DB924A0A9D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650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13EE7-2A1C-476B-8CF1-A194F1C18725}" type="datetimeFigureOut">
              <a:rPr lang="en-US" smtClean="0"/>
              <a:pPr/>
              <a:t>3/30/2016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0CA9F-2660-4B04-BD01-DB924A0A9D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495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0CA9F-2660-4B04-BD01-DB924A0A9D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767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13EE7-2A1C-476B-8CF1-A194F1C18725}" type="datetimeFigureOut">
              <a:rPr lang="en-US" smtClean="0"/>
              <a:pPr/>
              <a:t>3/30/2016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0CA9F-2660-4B04-BD01-DB924A0A9D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87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13EE7-2A1C-476B-8CF1-A194F1C18725}" type="datetimeFigureOut">
              <a:rPr lang="en-US" smtClean="0"/>
              <a:pPr/>
              <a:t>3/30/2016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0CA9F-2660-4B04-BD01-DB924A0A9D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294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13EE7-2A1C-476B-8CF1-A194F1C18725}" type="datetimeFigureOut">
              <a:rPr lang="en-US" smtClean="0"/>
              <a:pPr/>
              <a:t>3/30/2016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0CA9F-2660-4B04-BD01-DB924A0A9D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744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13EE7-2A1C-476B-8CF1-A194F1C18725}" type="datetimeFigureOut">
              <a:rPr lang="en-US" smtClean="0"/>
              <a:pPr/>
              <a:t>3/30/2016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0CA9F-2660-4B04-BD01-DB924A0A9D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286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13EE7-2A1C-476B-8CF1-A194F1C18725}" type="datetimeFigureOut">
              <a:rPr lang="en-US" smtClean="0"/>
              <a:pPr/>
              <a:t>3/30/2016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0CA9F-2660-4B04-BD01-DB924A0A9D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142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13EE7-2A1C-476B-8CF1-A194F1C18725}" type="datetimeFigureOut">
              <a:rPr lang="en-US" smtClean="0"/>
              <a:pPr/>
              <a:t>3/30/2016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0CA9F-2660-4B04-BD01-DB924A0A9D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25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13EE7-2A1C-476B-8CF1-A194F1C18725}" type="datetimeFigureOut">
              <a:rPr lang="en-US" smtClean="0"/>
              <a:pPr/>
              <a:t>3/30/2016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0CA9F-2660-4B04-BD01-DB924A0A9D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66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713EE7-2A1C-476B-8CF1-A194F1C18725}" type="datetimeFigureOut">
              <a:rPr lang="en-US" smtClean="0"/>
              <a:pPr/>
              <a:t>3/30/2016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0CA9F-2660-4B04-BD01-DB924A0A9D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942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cinow.info/wp-content/uploads/2015/05/aacog_area.jp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13933" y="741363"/>
            <a:ext cx="9144000" cy="2387600"/>
          </a:xfrm>
        </p:spPr>
        <p:txBody>
          <a:bodyPr/>
          <a:lstStyle/>
          <a:p>
            <a:pPr algn="l"/>
            <a:r>
              <a:rPr lang="en-US" dirty="0" smtClean="0"/>
              <a:t>CI:Now and </a:t>
            </a:r>
            <a:br>
              <a:rPr lang="en-US" dirty="0" smtClean="0"/>
            </a:br>
            <a:r>
              <a:rPr lang="en-US" dirty="0" smtClean="0"/>
              <a:t>Growing Local Data Capacity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32200"/>
            <a:ext cx="9144000" cy="2209800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pPr algn="l"/>
            <a:r>
              <a:rPr lang="en-US" dirty="0" smtClean="0"/>
              <a:t>Laura McKieran, Director, Community Information Now</a:t>
            </a:r>
          </a:p>
          <a:p>
            <a:pPr algn="l"/>
            <a:r>
              <a:rPr lang="en-US" dirty="0" smtClean="0"/>
              <a:t>Leilah Powell, Chief of Policy, Office of Mayor Ivy R. Taylor</a:t>
            </a:r>
          </a:p>
          <a:p>
            <a:pPr algn="l"/>
            <a:endParaRPr lang="en-US" dirty="0" smtClean="0"/>
          </a:p>
          <a:p>
            <a:pPr algn="l"/>
            <a:r>
              <a:rPr lang="en-US" dirty="0" smtClean="0"/>
              <a:t>April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755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0983" y="192602"/>
            <a:ext cx="3718464" cy="335817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00511" y="180325"/>
            <a:ext cx="4106198" cy="65376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/>
          <a:srcRect t="2660" b="1572"/>
          <a:stretch/>
        </p:blipFill>
        <p:spPr>
          <a:xfrm>
            <a:off x="9225161" y="225769"/>
            <a:ext cx="2548132" cy="3291840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423C6-AC67-4DCE-9971-AEB7D0C93392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 cstate="print"/>
          <a:srcRect t="5374" b="585"/>
          <a:stretch/>
        </p:blipFill>
        <p:spPr>
          <a:xfrm>
            <a:off x="9202817" y="3629578"/>
            <a:ext cx="2570476" cy="3088431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 cstate="print"/>
          <a:srcRect t="26016" r="12188" b="14309"/>
          <a:stretch>
            <a:fillRect/>
          </a:stretch>
        </p:blipFill>
        <p:spPr bwMode="auto">
          <a:xfrm>
            <a:off x="390984" y="3951678"/>
            <a:ext cx="4091076" cy="2003549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</p:pic>
      <p:pic>
        <p:nvPicPr>
          <p:cNvPr id="10" name="Picture 9" descr="CiNowLogo.png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90983" y="6356129"/>
            <a:ext cx="1532194" cy="315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86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02409" y="181232"/>
            <a:ext cx="7287166" cy="6454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ular Callout 3"/>
          <p:cNvSpPr/>
          <p:nvPr/>
        </p:nvSpPr>
        <p:spPr>
          <a:xfrm>
            <a:off x="5638800" y="457200"/>
            <a:ext cx="1447800" cy="990600"/>
          </a:xfrm>
          <a:prstGeom prst="wedgeRectCallout">
            <a:avLst>
              <a:gd name="adj1" fmla="val -80220"/>
              <a:gd name="adj2" fmla="val 101076"/>
            </a:avLst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current selection criteria</a:t>
            </a:r>
          </a:p>
        </p:txBody>
      </p:sp>
      <p:sp>
        <p:nvSpPr>
          <p:cNvPr id="6" name="Rectangular Callout 5"/>
          <p:cNvSpPr/>
          <p:nvPr/>
        </p:nvSpPr>
        <p:spPr>
          <a:xfrm>
            <a:off x="4953000" y="3505200"/>
            <a:ext cx="1447800" cy="990600"/>
          </a:xfrm>
          <a:prstGeom prst="wedgeRectCallout">
            <a:avLst>
              <a:gd name="adj1" fmla="val 98884"/>
              <a:gd name="adj2" fmla="val 33567"/>
            </a:avLst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change selection criteria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5825" y="1445955"/>
            <a:ext cx="366606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nowdata.cinow.info</a:t>
            </a:r>
          </a:p>
          <a:p>
            <a:endParaRPr lang="en-US" sz="2000" dirty="0" smtClean="0">
              <a:solidFill>
                <a:schemeClr val="bg2">
                  <a:lumMod val="50000"/>
                </a:schemeClr>
              </a:solidFill>
            </a:endParaRPr>
          </a:p>
          <a:p>
            <a:endParaRPr lang="en-US" sz="2000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Curated, searchable repository of online data resources</a:t>
            </a:r>
          </a:p>
          <a:p>
            <a:endParaRPr lang="en-US" sz="2000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Built in Django</a:t>
            </a:r>
          </a:p>
          <a:p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Live but maintenance not funded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423C6-AC67-4DCE-9971-AEB7D0C93392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35825" y="356659"/>
            <a:ext cx="4689389" cy="1325563"/>
          </a:xfrm>
        </p:spPr>
        <p:txBody>
          <a:bodyPr/>
          <a:lstStyle/>
          <a:p>
            <a:r>
              <a:rPr lang="en-US" dirty="0" smtClean="0">
                <a:solidFill>
                  <a:srgbClr val="005272"/>
                </a:solidFill>
              </a:rPr>
              <a:t>Data Explorer</a:t>
            </a:r>
            <a:endParaRPr lang="en-US" dirty="0">
              <a:solidFill>
                <a:srgbClr val="005272"/>
              </a:solidFill>
            </a:endParaRPr>
          </a:p>
        </p:txBody>
      </p:sp>
      <p:pic>
        <p:nvPicPr>
          <p:cNvPr id="9" name="Picture 8" descr="CiNowLogo.pn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20826" y="6223276"/>
            <a:ext cx="1532194" cy="315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915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5272"/>
                </a:solidFill>
              </a:rPr>
              <a:t>Evaluation of collaborative interventions</a:t>
            </a:r>
            <a:endParaRPr lang="en-US" dirty="0">
              <a:solidFill>
                <a:srgbClr val="00527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9799" y="1529291"/>
            <a:ext cx="10515600" cy="4600576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Center for Health Care Services’ integrated care for “high utilizers”</a:t>
            </a:r>
          </a:p>
          <a:p>
            <a:pPr lvl="1"/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Process, behavioral health status, physical health status, quality of life, ER visits, general hospital inpatient stays, incarcerations, cost</a:t>
            </a:r>
          </a:p>
          <a:p>
            <a:pPr lvl="1"/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RWFJ Data Across Sectors for Health (DASH) – CHCS + HASA HIE for community treatment plan</a:t>
            </a:r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BHFSA-funded CHW/</a:t>
            </a:r>
            <a:r>
              <a:rPr lang="en-US" i="1" dirty="0" err="1" smtClean="0">
                <a:solidFill>
                  <a:schemeClr val="bg2">
                    <a:lumMod val="50000"/>
                  </a:schemeClr>
                </a:solidFill>
              </a:rPr>
              <a:t>promotora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hospital readmission prevention program</a:t>
            </a:r>
          </a:p>
          <a:p>
            <a:pPr lvl="1"/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30-day readmissions, 180-day readmissions, quality of life, satisfaction, mortality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Out-of-school time programs for academic success</a:t>
            </a:r>
          </a:p>
          <a:p>
            <a:pPr lvl="1"/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Attendance, course grades, STAAR scores</a:t>
            </a:r>
          </a:p>
          <a:p>
            <a:pPr marL="0" indent="0">
              <a:buNone/>
            </a:pPr>
            <a:endParaRPr lang="en-US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Common denominator is </a:t>
            </a:r>
            <a:r>
              <a:rPr lang="en-US" dirty="0" smtClean="0">
                <a:solidFill>
                  <a:srgbClr val="005272"/>
                </a:solidFill>
              </a:rPr>
              <a:t>integration of administrative datasets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423C6-AC67-4DCE-9971-AEB7D0C93392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" name="Picture 4" descr="CiNowLogo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176387" y="6297561"/>
            <a:ext cx="1532194" cy="315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9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9852"/>
            <a:ext cx="10515600" cy="1325563"/>
          </a:xfrm>
        </p:spPr>
        <p:txBody>
          <a:bodyPr/>
          <a:lstStyle/>
          <a:p>
            <a:r>
              <a:rPr lang="en-US" dirty="0" smtClean="0"/>
              <a:t>CommunityViewer – integrated admin data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4253" y="1895124"/>
            <a:ext cx="7873482" cy="4184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97386" y="1982140"/>
            <a:ext cx="2777660" cy="1619476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rgbClr val="005272"/>
                </a:solidFill>
              </a:rPr>
              <a:t>Person-level dashboard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423C6-AC67-4DCE-9971-AEB7D0C93392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7" name="Picture 6" descr="CiNowLogo.pn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54022" y="6311900"/>
            <a:ext cx="1532194" cy="315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972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dirty="0" smtClean="0">
                <a:solidFill>
                  <a:srgbClr val="005272"/>
                </a:solidFill>
              </a:rPr>
              <a:t>CommunityViewer household &amp; </a:t>
            </a:r>
            <a:r>
              <a:rPr lang="en-US" sz="4000" dirty="0">
                <a:solidFill>
                  <a:srgbClr val="005272"/>
                </a:solidFill>
              </a:rPr>
              <a:t>family dashboards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t="33662" r="28406" b="6950"/>
          <a:stretch/>
        </p:blipFill>
        <p:spPr bwMode="auto">
          <a:xfrm>
            <a:off x="1524000" y="1690688"/>
            <a:ext cx="9144000" cy="4206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423C6-AC67-4DCE-9971-AEB7D0C93392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5" name="Picture 4" descr="CiNowLogo.pn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176387" y="6297561"/>
            <a:ext cx="1532194" cy="315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719625"/>
      </p:ext>
    </p:extLst>
  </p:cSld>
  <p:clrMapOvr>
    <a:masterClrMapping/>
  </p:clrMapOvr>
  <p:transition spd="slow" advClick="0" advTm="15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 b="4217"/>
          <a:stretch>
            <a:fillRect/>
          </a:stretch>
        </p:blipFill>
        <p:spPr bwMode="auto">
          <a:xfrm>
            <a:off x="1905000" y="1456960"/>
            <a:ext cx="8313722" cy="5401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>
                <a:solidFill>
                  <a:srgbClr val="005272"/>
                </a:solidFill>
              </a:rPr>
              <a:t>CommunityViewer Public Reports</a:t>
            </a:r>
            <a:endParaRPr lang="en-US" sz="4000" dirty="0">
              <a:solidFill>
                <a:srgbClr val="005272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423C6-AC67-4DCE-9971-AEB7D0C93392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5" name="Picture 4" descr="CiNowLogo.pn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176387" y="6297561"/>
            <a:ext cx="1532194" cy="315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418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/>
          <a:srcRect l="3184" t="7465" r="4490" b="12838"/>
          <a:stretch/>
        </p:blipFill>
        <p:spPr>
          <a:xfrm>
            <a:off x="1655210" y="93305"/>
            <a:ext cx="7955280" cy="655942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423C6-AC67-4DCE-9971-AEB7D0C93392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5" name="Picture 4" descr="CiNowLogo.pn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176387" y="6297561"/>
            <a:ext cx="1532194" cy="315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84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What We’d Like to Be Doing More Of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r>
              <a:rPr lang="en-US" dirty="0" smtClean="0"/>
              <a:t>Deeper-dive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research</a:t>
            </a:r>
            <a:r>
              <a:rPr lang="en-US" dirty="0" smtClean="0"/>
              <a:t>:  effect sizes, variable associations</a:t>
            </a:r>
          </a:p>
          <a:p>
            <a:pPr marL="457200" lvl="1" indent="0">
              <a:buNone/>
            </a:pPr>
            <a:r>
              <a:rPr lang="en-US" dirty="0" smtClean="0"/>
              <a:t>Need clear research question(s) to meet current local need, data permissions</a:t>
            </a:r>
          </a:p>
          <a:p>
            <a:pPr>
              <a:spcBef>
                <a:spcPts val="2400"/>
              </a:spcBef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Open data portal</a:t>
            </a:r>
            <a:r>
              <a:rPr lang="en-US" dirty="0" smtClean="0"/>
              <a:t>:  download of datasets with metadata</a:t>
            </a:r>
          </a:p>
          <a:p>
            <a:pPr marL="457200" lvl="1" indent="0">
              <a:buNone/>
            </a:pPr>
            <a:r>
              <a:rPr lang="en-US" dirty="0" smtClean="0"/>
              <a:t>Need clarity about audience, </a:t>
            </a:r>
            <a:r>
              <a:rPr lang="en-US" dirty="0" smtClean="0"/>
              <a:t>data needs, format</a:t>
            </a:r>
            <a:r>
              <a:rPr lang="en-US" dirty="0" smtClean="0"/>
              <a:t>, </a:t>
            </a:r>
            <a:r>
              <a:rPr lang="en-US" dirty="0" smtClean="0"/>
              <a:t>permissions</a:t>
            </a:r>
            <a:endParaRPr lang="en-US" dirty="0" smtClean="0"/>
          </a:p>
          <a:p>
            <a:pPr>
              <a:spcBef>
                <a:spcPts val="2400"/>
              </a:spcBef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Data literacy training </a:t>
            </a:r>
            <a:r>
              <a:rPr lang="en-US" dirty="0" smtClean="0"/>
              <a:t>and supports</a:t>
            </a:r>
          </a:p>
          <a:p>
            <a:pPr marL="457200" lvl="1" indent="0">
              <a:buNone/>
            </a:pPr>
            <a:r>
              <a:rPr lang="en-US" dirty="0" smtClean="0"/>
              <a:t>Curricula and tools available; need clarity about audience and format (“just in time” vs. “Data Day”)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sz="3200" dirty="0" smtClean="0"/>
              <a:t>… and funding.</a:t>
            </a:r>
            <a:endParaRPr lang="en-US" sz="3200" dirty="0"/>
          </a:p>
        </p:txBody>
      </p:sp>
      <p:pic>
        <p:nvPicPr>
          <p:cNvPr id="4" name="Picture 3" descr="CiNowLogo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176387" y="6297561"/>
            <a:ext cx="1532194" cy="315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817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3747" y="4504309"/>
            <a:ext cx="6684911" cy="152173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2">
                    <a:lumMod val="50000"/>
                  </a:schemeClr>
                </a:solidFill>
              </a:rPr>
              <a:t>Leilah Powell, Chief of </a:t>
            </a:r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</a:rPr>
              <a:t>Policy</a:t>
            </a:r>
            <a:br>
              <a:rPr lang="en-US" sz="40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</a:rPr>
              <a:t>Office </a:t>
            </a:r>
            <a:r>
              <a:rPr lang="en-US" sz="4000" dirty="0">
                <a:solidFill>
                  <a:schemeClr val="bg2">
                    <a:lumMod val="50000"/>
                  </a:schemeClr>
                </a:solidFill>
              </a:rPr>
              <a:t>of Mayor Ivy R. Taylor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013747" y="1072262"/>
            <a:ext cx="10515600" cy="246274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Growing Local Data Capacity:</a:t>
            </a:r>
          </a:p>
          <a:p>
            <a:r>
              <a:rPr lang="en-US" sz="4800" dirty="0" smtClean="0"/>
              <a:t>The Public Policy Perspective</a:t>
            </a:r>
            <a:endParaRPr lang="en-US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8060" y="4935179"/>
            <a:ext cx="3567829" cy="954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617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Are We Having a Conversation About Data?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0"/>
            <a:ext cx="10515600" cy="4476135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Mayor Ivy R. Taylor—elected June, 2015</a:t>
            </a:r>
          </a:p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Background in community development, non-profit, local government</a:t>
            </a:r>
          </a:p>
          <a:p>
            <a:pPr>
              <a:buNone/>
            </a:pPr>
            <a:endParaRPr lang="en-US" dirty="0" smtClean="0">
              <a:solidFill>
                <a:schemeClr val="bg2">
                  <a:lumMod val="50000"/>
                </a:schemeClr>
              </a:solidFill>
            </a:endParaRPr>
          </a:p>
          <a:p>
            <a:pPr>
              <a:buNone/>
            </a:pPr>
            <a:r>
              <a:rPr lang="en-US" dirty="0" smtClean="0"/>
              <a:t>Elected Official’s Perspective:</a:t>
            </a:r>
          </a:p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Better data will support community engagement on urban issues through improved accountability</a:t>
            </a:r>
          </a:p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Focus on outcomes rather than outputs</a:t>
            </a:r>
          </a:p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Must be able to accurately represent community needs and assets in order to work with federal, national funders—and local philanthropic community</a:t>
            </a:r>
          </a:p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Current lack of a specific public policy entity/function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30269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483" y="5130613"/>
            <a:ext cx="6198214" cy="838695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</a:rPr>
              <a:t>Laura McKieran, Director</a:t>
            </a:r>
            <a:endParaRPr lang="en-US" sz="4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013746" y="1072262"/>
            <a:ext cx="10888201" cy="246274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Community Information Now</a:t>
            </a:r>
          </a:p>
          <a:p>
            <a:r>
              <a:rPr lang="en-US" sz="4200" dirty="0"/>
              <a:t>Local data that’s trustworthy, neutral, and </a:t>
            </a:r>
            <a:r>
              <a:rPr lang="en-US" sz="4200" dirty="0" smtClean="0"/>
              <a:t>timely</a:t>
            </a:r>
            <a:endParaRPr lang="en-US" sz="4200" dirty="0"/>
          </a:p>
        </p:txBody>
      </p:sp>
      <p:pic>
        <p:nvPicPr>
          <p:cNvPr id="7" name="Picture 6" descr="CiNowLogo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31396" y="5235678"/>
            <a:ext cx="3429012" cy="733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750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19150"/>
            <a:ext cx="10515600" cy="871538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How Can We Support a More Developed Data Ecosystem?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0"/>
            <a:ext cx="10515600" cy="48006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pPr marL="514350" indent="-514350">
              <a:lnSpc>
                <a:spcPct val="150000"/>
              </a:lnSpc>
            </a:pPr>
            <a:r>
              <a:rPr lang="en-US" dirty="0" smtClean="0"/>
              <a:t>Centralized integrated datasets, standards, and metrics </a:t>
            </a:r>
          </a:p>
          <a:p>
            <a:pPr marL="514350" indent="-514350">
              <a:lnSpc>
                <a:spcPct val="150000"/>
              </a:lnSpc>
            </a:pPr>
            <a:r>
              <a:rPr lang="en-US" dirty="0" smtClean="0"/>
              <a:t>Annual community survey</a:t>
            </a:r>
          </a:p>
          <a:p>
            <a:pPr marL="514350" indent="-514350">
              <a:lnSpc>
                <a:spcPct val="150000"/>
              </a:lnSpc>
            </a:pPr>
            <a:r>
              <a:rPr lang="en-US" dirty="0" smtClean="0"/>
              <a:t>Data advocacy and innovation</a:t>
            </a:r>
          </a:p>
          <a:p>
            <a:pPr marL="514350" indent="-514350">
              <a:lnSpc>
                <a:spcPct val="150000"/>
              </a:lnSpc>
            </a:pPr>
            <a:r>
              <a:rPr lang="en-US" dirty="0" smtClean="0"/>
              <a:t>Availability of open source data [ideal condition]</a:t>
            </a:r>
          </a:p>
          <a:p>
            <a:pPr marL="514350" indent="-514350">
              <a:lnSpc>
                <a:spcPct val="150000"/>
              </a:lnSpc>
            </a:pPr>
            <a:r>
              <a:rPr lang="en-US" dirty="0" smtClean="0"/>
              <a:t>Support for Smart City innovations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269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Conversations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57350"/>
            <a:ext cx="10515600" cy="4519613"/>
          </a:xfrm>
        </p:spPr>
        <p:txBody>
          <a:bodyPr>
            <a:normAutofit/>
          </a:bodyPr>
          <a:lstStyle/>
          <a:p>
            <a:r>
              <a:rPr lang="en-US" dirty="0" smtClean="0"/>
              <a:t>Feb 2016 convening of organizations that provide and/or use data</a:t>
            </a:r>
          </a:p>
          <a:p>
            <a:pPr lvl="1"/>
            <a:r>
              <a:rPr lang="en-US" dirty="0" smtClean="0"/>
              <a:t>Leadership from Mayor’s Office, SA Area Foundation, CI:NOW</a:t>
            </a:r>
          </a:p>
          <a:p>
            <a:r>
              <a:rPr lang="en-US" dirty="0" smtClean="0"/>
              <a:t>Common issues:  sharing/access, collecting/mining, quality, integration, analysis</a:t>
            </a:r>
          </a:p>
          <a:p>
            <a:r>
              <a:rPr lang="en-US" dirty="0" smtClean="0"/>
              <a:t>Immediate next steps:  </a:t>
            </a:r>
          </a:p>
          <a:p>
            <a:pPr lvl="1"/>
            <a:r>
              <a:rPr lang="en-US" dirty="0" smtClean="0"/>
              <a:t>White paper with shared vision, history and current efforts, data success stories</a:t>
            </a:r>
          </a:p>
          <a:p>
            <a:pPr lvl="1"/>
            <a:r>
              <a:rPr lang="en-US" dirty="0" smtClean="0"/>
              <a:t>Directory of “data folk” in order to build network</a:t>
            </a:r>
          </a:p>
          <a:p>
            <a:pPr lvl="1"/>
            <a:r>
              <a:rPr lang="en-US" dirty="0" smtClean="0"/>
              <a:t>Electronic discussion forum/platform</a:t>
            </a:r>
          </a:p>
          <a:p>
            <a:pPr lvl="1"/>
            <a:r>
              <a:rPr lang="en-US" dirty="0" smtClean="0"/>
              <a:t>Comparison/peer cities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269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“What does data nirvana look like?”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81100"/>
            <a:ext cx="10515600" cy="5048250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en-US" i="1" dirty="0" smtClean="0"/>
              <a:t>“The ability to effectively gather, report and use information to answer meaningful questions without unnecessary constraints.”</a:t>
            </a:r>
          </a:p>
          <a:p>
            <a:pPr lvl="0">
              <a:buNone/>
            </a:pPr>
            <a:r>
              <a:rPr lang="en-US" i="1" dirty="0" smtClean="0"/>
              <a:t>“Client-centered connectivity will enable cross-sector coordination around people”</a:t>
            </a:r>
          </a:p>
          <a:p>
            <a:pPr lvl="0">
              <a:buNone/>
            </a:pPr>
            <a:r>
              <a:rPr lang="en-US" dirty="0" smtClean="0"/>
              <a:t>Constraints:</a:t>
            </a:r>
          </a:p>
          <a:p>
            <a:pPr lvl="0"/>
            <a:r>
              <a:rPr lang="en-US" dirty="0" smtClean="0"/>
              <a:t>Identifying </a:t>
            </a:r>
            <a:r>
              <a:rPr lang="en-US" dirty="0"/>
              <a:t>current needs and a way of identifying emerging needs</a:t>
            </a:r>
          </a:p>
          <a:p>
            <a:pPr lvl="0"/>
            <a:r>
              <a:rPr lang="en-US" dirty="0"/>
              <a:t>Mapping local data assets and gaps, and costs of both</a:t>
            </a:r>
          </a:p>
          <a:p>
            <a:pPr lvl="0"/>
            <a:r>
              <a:rPr lang="en-US" dirty="0"/>
              <a:t>Identifying funds and other resources to build assets and fill </a:t>
            </a:r>
            <a:r>
              <a:rPr lang="en-US" dirty="0" smtClean="0"/>
              <a:t>gaps</a:t>
            </a:r>
          </a:p>
          <a:p>
            <a:pPr lvl="0"/>
            <a:r>
              <a:rPr lang="en-US" dirty="0" smtClean="0"/>
              <a:t>Maintenance</a:t>
            </a:r>
          </a:p>
          <a:p>
            <a:pPr lvl="0"/>
            <a:r>
              <a:rPr lang="en-US" dirty="0" smtClean="0"/>
              <a:t>Technical requirements/barriers</a:t>
            </a:r>
          </a:p>
          <a:p>
            <a:pPr lvl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947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We Get There: Determining/Negotiating Roles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Build on existing </a:t>
            </a:r>
            <a:r>
              <a:rPr lang="en-US" dirty="0" smtClean="0"/>
              <a:t>capacity to develop network of complementary data sets/nodes</a:t>
            </a:r>
            <a:endParaRPr lang="en-US" dirty="0"/>
          </a:p>
          <a:p>
            <a:pPr lvl="0"/>
            <a:r>
              <a:rPr lang="en-US" dirty="0"/>
              <a:t>Centralized vs de-centralized </a:t>
            </a:r>
            <a:r>
              <a:rPr lang="en-US" dirty="0" smtClean="0"/>
              <a:t>functions/assets</a:t>
            </a:r>
          </a:p>
          <a:p>
            <a:pPr lvl="0"/>
            <a:r>
              <a:rPr lang="en-US" dirty="0" smtClean="0"/>
              <a:t>Legal constraints and legislative mandates</a:t>
            </a:r>
          </a:p>
          <a:p>
            <a:pPr lvl="0"/>
            <a:r>
              <a:rPr lang="en-US" dirty="0" smtClean="0"/>
              <a:t>Determining audience—policy makers, policy implementers, broader community</a:t>
            </a:r>
          </a:p>
          <a:p>
            <a:pPr lvl="0"/>
            <a:r>
              <a:rPr lang="en-US" dirty="0" smtClean="0"/>
              <a:t>Developing community capacity to produce and use data: service providers, funders, media, general public</a:t>
            </a:r>
          </a:p>
          <a:p>
            <a:pPr lvl="0"/>
            <a:r>
              <a:rPr lang="en-US" dirty="0" smtClean="0"/>
              <a:t>Funding!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9964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423C6-AC67-4DCE-9971-AEB7D0C93392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689496" y="1149349"/>
            <a:ext cx="8851900" cy="2898775"/>
          </a:xfrm>
        </p:spPr>
        <p:txBody>
          <a:bodyPr>
            <a:normAutofit fontScale="92500" lnSpcReduction="20000"/>
          </a:bodyPr>
          <a:lstStyle/>
          <a:p>
            <a:pPr marL="0" indent="6350">
              <a:buNone/>
            </a:pPr>
            <a:r>
              <a:rPr lang="en-US" sz="4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You’re </a:t>
            </a:r>
            <a:r>
              <a:rPr lang="en-US" sz="45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doing the hard work of </a:t>
            </a:r>
            <a:endParaRPr lang="en-US" sz="45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6350">
              <a:buNone/>
            </a:pPr>
            <a:r>
              <a:rPr lang="en-US" sz="4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changing </a:t>
            </a:r>
            <a:r>
              <a:rPr lang="en-US" sz="45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our community for the better.</a:t>
            </a:r>
          </a:p>
          <a:p>
            <a:pPr marL="222250" indent="6350">
              <a:buNone/>
            </a:pPr>
            <a:endParaRPr lang="en-US" sz="4400" dirty="0" smtClean="0"/>
          </a:p>
          <a:p>
            <a:pPr marL="222250" indent="6350">
              <a:buNone/>
            </a:pPr>
            <a:endParaRPr lang="en-US" sz="4400" dirty="0"/>
          </a:p>
          <a:p>
            <a:pPr marL="908050" indent="6350" algn="r">
              <a:buNone/>
            </a:pPr>
            <a:r>
              <a:rPr lang="en-US" sz="4700" dirty="0">
                <a:solidFill>
                  <a:srgbClr val="005272"/>
                </a:solidFill>
              </a:rPr>
              <a:t>How can we help you?</a:t>
            </a:r>
          </a:p>
          <a:p>
            <a:pPr marL="908050" indent="6350" algn="r">
              <a:buNone/>
            </a:pPr>
            <a:endParaRPr lang="en-US" sz="4400" dirty="0" smtClean="0"/>
          </a:p>
          <a:p>
            <a:pPr marL="908050" indent="6350" algn="r">
              <a:buNone/>
            </a:pPr>
            <a:endParaRPr lang="en-US" sz="4400" dirty="0"/>
          </a:p>
          <a:p>
            <a:pPr indent="6350">
              <a:buNone/>
            </a:pPr>
            <a:endParaRPr lang="en-US" sz="2000" dirty="0"/>
          </a:p>
          <a:p>
            <a:pPr marL="0" indent="6350">
              <a:buNone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6" name="Picture 5" descr="CiNowLogo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92696" y="4917531"/>
            <a:ext cx="3102637" cy="536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603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64092" y="543505"/>
            <a:ext cx="10195559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Late 1990s: A Community </a:t>
            </a:r>
            <a:r>
              <a:rPr lang="en-US" sz="2000" dirty="0"/>
              <a:t>Network (SATNET) and the </a:t>
            </a:r>
            <a:r>
              <a:rPr lang="en-US" sz="2000" dirty="0" smtClean="0"/>
              <a:t>SA Community </a:t>
            </a:r>
            <a:r>
              <a:rPr lang="en-US" sz="2000" dirty="0"/>
              <a:t>Information System (</a:t>
            </a:r>
            <a:r>
              <a:rPr lang="en-US" sz="2000" dirty="0" smtClean="0"/>
              <a:t>SACIS)  </a:t>
            </a:r>
          </a:p>
          <a:p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Common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goal: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easy public access to information </a:t>
            </a:r>
            <a:r>
              <a:rPr lang="en-US" sz="2000" dirty="0"/>
              <a:t>related to healthcare, education, and social </a:t>
            </a:r>
            <a:r>
              <a:rPr lang="en-US" sz="2000" dirty="0" smtClean="0"/>
              <a:t>services</a:t>
            </a:r>
            <a:endParaRPr lang="en-US" sz="2000" dirty="0"/>
          </a:p>
          <a:p>
            <a:r>
              <a:rPr lang="en-US" sz="2000" dirty="0" smtClean="0"/>
              <a:t> </a:t>
            </a:r>
          </a:p>
          <a:p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Planning meetings</a:t>
            </a:r>
            <a:r>
              <a:rPr lang="en-US" sz="2000" dirty="0" smtClean="0"/>
              <a:t>: over 30 </a:t>
            </a:r>
            <a:r>
              <a:rPr lang="en-US" sz="2000" dirty="0"/>
              <a:t>public, private, and non-profit </a:t>
            </a:r>
            <a:r>
              <a:rPr lang="en-US" sz="2000" dirty="0" smtClean="0"/>
              <a:t>organizations</a:t>
            </a:r>
          </a:p>
          <a:p>
            <a:pPr marL="228600"/>
            <a:r>
              <a:rPr lang="en-US" sz="2000" dirty="0" smtClean="0"/>
              <a:t>AACOG, City of SA, Kronkosky Charitable Fdn, Methodist Healthcare Ministries, SA Area Foundation, UT San Antonio, United Way of San Antonio</a:t>
            </a:r>
          </a:p>
          <a:p>
            <a:endParaRPr lang="en-US" sz="2000" dirty="0"/>
          </a:p>
          <a:p>
            <a:r>
              <a:rPr lang="en-US" sz="2000" dirty="0" smtClean="0"/>
              <a:t>2000: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SATNET and SACIS merged </a:t>
            </a:r>
            <a:r>
              <a:rPr lang="en-US" sz="2000" dirty="0" smtClean="0"/>
              <a:t>into Alamo Area Community Information System (AACIS)</a:t>
            </a:r>
          </a:p>
          <a:p>
            <a:endParaRPr lang="en-US" sz="2000" dirty="0"/>
          </a:p>
          <a:p>
            <a:r>
              <a:rPr lang="en-US" sz="2000" dirty="0" smtClean="0"/>
              <a:t>2008: Contract with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UT School of Public Health, SA Regional Campus</a:t>
            </a:r>
          </a:p>
          <a:p>
            <a:endParaRPr lang="en-US" sz="2000" dirty="0" smtClean="0"/>
          </a:p>
          <a:p>
            <a:r>
              <a:rPr lang="en-US" sz="2000" dirty="0" smtClean="0"/>
              <a:t>2009-2010:  AACIS rebranded as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Community Information Now </a:t>
            </a:r>
            <a:r>
              <a:rPr lang="en-US" sz="2000" dirty="0" smtClean="0"/>
              <a:t>(CI:Now) and accepted into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NNIP</a:t>
            </a:r>
          </a:p>
          <a:p>
            <a:endParaRPr lang="en-US" sz="2000" dirty="0"/>
          </a:p>
          <a:p>
            <a:pPr marL="228600" indent="-228600"/>
            <a:r>
              <a:rPr lang="en-US" sz="2000" dirty="0" smtClean="0"/>
              <a:t>2016: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Many relevant providers </a:t>
            </a:r>
            <a:r>
              <a:rPr lang="en-US" sz="2000" dirty="0" smtClean="0"/>
              <a:t>of data and/or analysis, including CI:Now, Texas State Demographic Center, City of SA, Bexar Co., Metro Health, P16 Plus, State of Texas, Trinity Univ., UT Health </a:t>
            </a:r>
            <a:r>
              <a:rPr lang="en-US" sz="2000" dirty="0" err="1" smtClean="0"/>
              <a:t>Sci</a:t>
            </a:r>
            <a:r>
              <a:rPr lang="en-US" sz="2000" dirty="0" smtClean="0"/>
              <a:t> </a:t>
            </a:r>
            <a:r>
              <a:rPr lang="en-US" sz="2000" dirty="0" err="1" smtClean="0"/>
              <a:t>Ctr</a:t>
            </a:r>
            <a:r>
              <a:rPr lang="en-US" sz="2000" dirty="0" smtClean="0"/>
              <a:t> </a:t>
            </a:r>
          </a:p>
          <a:p>
            <a:endParaRPr lang="en-US" sz="2000" dirty="0"/>
          </a:p>
        </p:txBody>
      </p:sp>
      <p:pic>
        <p:nvPicPr>
          <p:cNvPr id="4" name="Picture 3" descr="CiNowLogo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176387" y="6297561"/>
            <a:ext cx="1532194" cy="315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872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acog_area">
            <a:hlinkClick r:id="rId3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8805" y="850873"/>
            <a:ext cx="3716867" cy="300146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635000" y="1456293"/>
            <a:ext cx="10195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16542"/>
          </a:xfrm>
        </p:spPr>
        <p:txBody>
          <a:bodyPr/>
          <a:lstStyle/>
          <a:p>
            <a:r>
              <a:rPr lang="en-US" dirty="0" smtClean="0"/>
              <a:t>CI:Now in 2016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78493"/>
            <a:ext cx="835660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Annual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budget ~$500K</a:t>
            </a:r>
          </a:p>
          <a:p>
            <a:pPr marL="457200" lvl="1" indent="0">
              <a:buNone/>
            </a:pPr>
            <a:r>
              <a:rPr lang="en-US" dirty="0" smtClean="0"/>
              <a:t>general operating support only 15% of revenue</a:t>
            </a:r>
          </a:p>
          <a:p>
            <a:pPr>
              <a:spcBef>
                <a:spcPts val="1400"/>
              </a:spcBef>
            </a:pPr>
            <a:r>
              <a:rPr lang="en-US" dirty="0" smtClean="0"/>
              <a:t>5 staff,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4.45 FTE</a:t>
            </a:r>
          </a:p>
          <a:p>
            <a:pPr>
              <a:spcBef>
                <a:spcPts val="1400"/>
              </a:spcBef>
            </a:pPr>
            <a:r>
              <a:rPr lang="en-US" dirty="0" smtClean="0"/>
              <a:t>Unincorporated; 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United Way is fiscal agent </a:t>
            </a:r>
            <a:r>
              <a:rPr lang="en-US" dirty="0" smtClean="0"/>
              <a:t>and</a:t>
            </a:r>
            <a:br>
              <a:rPr lang="en-US" dirty="0" smtClean="0"/>
            </a:br>
            <a:r>
              <a:rPr lang="en-US" dirty="0" smtClean="0"/>
              <a:t>longtime funder</a:t>
            </a:r>
          </a:p>
          <a:p>
            <a:pPr>
              <a:spcBef>
                <a:spcPts val="1400"/>
              </a:spcBef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UTSPH SA Regional Campus </a:t>
            </a:r>
            <a:r>
              <a:rPr lang="en-US" dirty="0" smtClean="0"/>
              <a:t>(SARC) is partner and staff “home”, plus academic resources, data access</a:t>
            </a:r>
          </a:p>
          <a:p>
            <a:pPr>
              <a:spcBef>
                <a:spcPts val="1400"/>
              </a:spcBef>
            </a:pPr>
            <a:r>
              <a:rPr lang="en-US" dirty="0" smtClean="0"/>
              <a:t>Geographic focus: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Bexar and 11 counties </a:t>
            </a:r>
            <a:r>
              <a:rPr lang="en-US" dirty="0" smtClean="0"/>
              <a:t>surrounding</a:t>
            </a:r>
          </a:p>
          <a:p>
            <a:pPr>
              <a:spcBef>
                <a:spcPts val="1400"/>
              </a:spcBef>
            </a:pPr>
            <a:r>
              <a:rPr lang="en-US" dirty="0" smtClean="0"/>
              <a:t>Cover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all issue areas</a:t>
            </a:r>
            <a:r>
              <a:rPr lang="en-US" dirty="0" smtClean="0"/>
              <a:t>, esp. education and health</a:t>
            </a:r>
          </a:p>
          <a:p>
            <a:pPr>
              <a:spcBef>
                <a:spcPts val="1400"/>
              </a:spcBef>
            </a:pPr>
            <a:r>
              <a:rPr lang="en-US" dirty="0" smtClean="0"/>
              <a:t>Active local partner in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NNIP</a:t>
            </a:r>
          </a:p>
        </p:txBody>
      </p:sp>
      <p:pic>
        <p:nvPicPr>
          <p:cNvPr id="7" name="Picture 6" descr="CiNowLogo.pn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176387" y="6297561"/>
            <a:ext cx="1532194" cy="315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955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5272"/>
                </a:solidFill>
              </a:rPr>
              <a:t>What We Do</a:t>
            </a:r>
            <a:endParaRPr lang="en-US" dirty="0">
              <a:solidFill>
                <a:srgbClr val="00527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83567"/>
            <a:ext cx="10515600" cy="4693396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n-US" dirty="0"/>
              <a:t>Collection and analysis of </a:t>
            </a:r>
            <a:r>
              <a:rPr lang="en-US" dirty="0">
                <a:solidFill>
                  <a:srgbClr val="005272"/>
                </a:solidFill>
              </a:rPr>
              <a:t>secondary/existing data </a:t>
            </a:r>
            <a:r>
              <a:rPr lang="en-US" dirty="0"/>
              <a:t>to assist in neighborhood and community planning or change </a:t>
            </a:r>
            <a:r>
              <a:rPr lang="en-US" dirty="0" smtClean="0"/>
              <a:t>monitoring</a:t>
            </a:r>
            <a:endParaRPr lang="en-US" dirty="0"/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n-US" dirty="0" smtClean="0">
                <a:solidFill>
                  <a:srgbClr val="005272"/>
                </a:solidFill>
              </a:rPr>
              <a:t>Integration/linkage </a:t>
            </a:r>
            <a:r>
              <a:rPr lang="en-US" dirty="0">
                <a:solidFill>
                  <a:srgbClr val="005272"/>
                </a:solidFill>
              </a:rPr>
              <a:t>of administrative datasets </a:t>
            </a:r>
            <a:r>
              <a:rPr lang="en-US" dirty="0"/>
              <a:t>to link the records of individuals or households across service sectors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n-US" dirty="0">
                <a:solidFill>
                  <a:srgbClr val="005272"/>
                </a:solidFill>
              </a:rPr>
              <a:t>Data visualization </a:t>
            </a:r>
            <a:r>
              <a:rPr lang="en-US" dirty="0"/>
              <a:t>through maps, charts, scatterplots, and other formats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n-US" dirty="0" smtClean="0">
                <a:solidFill>
                  <a:srgbClr val="005272"/>
                </a:solidFill>
              </a:rPr>
              <a:t>Dashboards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and </a:t>
            </a:r>
            <a:r>
              <a:rPr lang="en-US" dirty="0" smtClean="0"/>
              <a:t>other online progress reporting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n-US" dirty="0" smtClean="0">
                <a:solidFill>
                  <a:srgbClr val="005272"/>
                </a:solidFill>
              </a:rPr>
              <a:t>Evaluation </a:t>
            </a:r>
            <a:r>
              <a:rPr lang="en-US" dirty="0"/>
              <a:t>of intervention effects on community-wide systems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n-US" dirty="0" smtClean="0"/>
              <a:t>Assisting </a:t>
            </a:r>
            <a:r>
              <a:rPr lang="en-US" dirty="0"/>
              <a:t>many different audiences in </a:t>
            </a:r>
            <a:r>
              <a:rPr lang="en-US" dirty="0">
                <a:solidFill>
                  <a:srgbClr val="005272"/>
                </a:solidFill>
              </a:rPr>
              <a:t>understanding and using data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n-US" dirty="0"/>
              <a:t>Consultation on the development of </a:t>
            </a:r>
            <a:r>
              <a:rPr lang="en-US" dirty="0">
                <a:solidFill>
                  <a:srgbClr val="005272"/>
                </a:solidFill>
              </a:rPr>
              <a:t>outcomes/results and indicators </a:t>
            </a:r>
            <a:r>
              <a:rPr lang="en-US" dirty="0"/>
              <a:t>and selection of data sources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423C6-AC67-4DCE-9971-AEB7D0C93392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" name="Picture 4" descr="CiNowLogo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102645" y="6346641"/>
            <a:ext cx="1532194" cy="315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276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34161"/>
          </a:xfrm>
        </p:spPr>
        <p:txBody>
          <a:bodyPr/>
          <a:lstStyle/>
          <a:p>
            <a:r>
              <a:rPr lang="en-US" dirty="0" smtClean="0"/>
              <a:t>Some of our projects and partnerships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/>
          <a:srcRect t="-119" b="7781"/>
          <a:stretch/>
        </p:blipFill>
        <p:spPr>
          <a:xfrm>
            <a:off x="1912971" y="1623526"/>
            <a:ext cx="7968148" cy="5150499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423C6-AC67-4DCE-9971-AEB7D0C93392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7" name="Picture 6" descr="CiNowLogo.pn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176387" y="6297561"/>
            <a:ext cx="1532194" cy="315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431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support for </a:t>
            </a:r>
            <a:r>
              <a:rPr lang="en-US" dirty="0" err="1" smtClean="0"/>
              <a:t>PaCT</a:t>
            </a:r>
            <a:r>
              <a:rPr lang="en-US" dirty="0" smtClean="0"/>
              <a:t> place-based initiatives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dirty="0" err="1" smtClean="0"/>
              <a:t>PaCT</a:t>
            </a:r>
            <a:r>
              <a:rPr lang="en-US" dirty="0" smtClean="0"/>
              <a:t> – Promise and Choice Together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dirty="0" smtClean="0">
                <a:solidFill>
                  <a:srgbClr val="005272"/>
                </a:solidFill>
              </a:rPr>
              <a:t>Eastside Promise Neighborhood </a:t>
            </a:r>
            <a:r>
              <a:rPr lang="en-US" dirty="0" smtClean="0"/>
              <a:t>(US DOE education and early childhood; UWSA is lead)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dirty="0" smtClean="0">
                <a:solidFill>
                  <a:srgbClr val="005272"/>
                </a:solidFill>
              </a:rPr>
              <a:t>Wheatley Choice Neighborhood </a:t>
            </a:r>
            <a:r>
              <a:rPr lang="en-US" dirty="0" smtClean="0"/>
              <a:t>(US HUD housing and neighborhood; SAHA is lead)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dirty="0" smtClean="0">
                <a:solidFill>
                  <a:srgbClr val="005272"/>
                </a:solidFill>
              </a:rPr>
              <a:t>Dual-gen multi-issue </a:t>
            </a:r>
            <a:r>
              <a:rPr lang="en-US" dirty="0" smtClean="0"/>
              <a:t>(Annie E. Casey Fdn Family Centered Community Change;  UWSA is lead)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Community Safety </a:t>
            </a:r>
            <a:r>
              <a:rPr lang="en-US" dirty="0" smtClean="0"/>
              <a:t>(US DOJ Byrne; UWSA and SAHA are leads)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dirty="0" smtClean="0">
                <a:solidFill>
                  <a:srgbClr val="005272"/>
                </a:solidFill>
              </a:rPr>
              <a:t>Promise Zone </a:t>
            </a:r>
            <a:r>
              <a:rPr lang="en-US" dirty="0" smtClean="0"/>
              <a:t>(US HUD designation; COSA is lead)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423C6-AC67-4DCE-9971-AEB7D0C93392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" name="Picture 4" descr="CiNowLogo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176387" y="6297561"/>
            <a:ext cx="1532194" cy="315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04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an Antonio Promise Zone Map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4" b="10191"/>
          <a:stretch/>
        </p:blipFill>
        <p:spPr bwMode="auto">
          <a:xfrm>
            <a:off x="594568" y="410546"/>
            <a:ext cx="5595364" cy="5904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87771" y="410546"/>
            <a:ext cx="5079920" cy="2752532"/>
          </a:xfrm>
          <a:prstGeom prst="rect">
            <a:avLst/>
          </a:prstGeom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5" cstate="print"/>
          <a:srcRect t="13008" r="-742" b="5948"/>
          <a:stretch/>
        </p:blipFill>
        <p:spPr bwMode="auto">
          <a:xfrm>
            <a:off x="6487771" y="3446969"/>
            <a:ext cx="5175493" cy="3000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423C6-AC67-4DCE-9971-AEB7D0C9339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230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Assessing and monitoring community conditions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dirty="0" smtClean="0"/>
              <a:t>United Way Children’s Issue Council Dashboard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dirty="0" smtClean="0"/>
              <a:t>SA2020 Data Dashboard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dirty="0" smtClean="0"/>
              <a:t>Promise Zone Dashboard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dirty="0" smtClean="0"/>
              <a:t>Community Needs Assessment for Comal and Guadalupe </a:t>
            </a:r>
            <a:r>
              <a:rPr lang="en-US" dirty="0" err="1" smtClean="0"/>
              <a:t>Co.s</a:t>
            </a:r>
            <a:r>
              <a:rPr lang="en-US" dirty="0" smtClean="0"/>
              <a:t> (2014)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dirty="0" smtClean="0"/>
              <a:t>2016 Bexar County Community Health </a:t>
            </a:r>
            <a:r>
              <a:rPr lang="en-US" dirty="0" smtClean="0"/>
              <a:t>Assessment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Data visualization: trends, demographic &amp; geographic distributions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Direct data download</a:t>
            </a:r>
            <a:endParaRPr lang="en-US" sz="2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423C6-AC67-4DCE-9971-AEB7D0C93392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5" name="Picture 4" descr="CiNowLogo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176387" y="6297561"/>
            <a:ext cx="1532194" cy="315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240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1826</TotalTime>
  <Words>1155</Words>
  <Application>Microsoft Office PowerPoint</Application>
  <PresentationFormat>Widescreen</PresentationFormat>
  <Paragraphs>225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Office Theme</vt:lpstr>
      <vt:lpstr>CI:Now and  Growing Local Data Capacity</vt:lpstr>
      <vt:lpstr>Laura McKieran, Director</vt:lpstr>
      <vt:lpstr>PowerPoint Presentation</vt:lpstr>
      <vt:lpstr>CI:Now in 2016</vt:lpstr>
      <vt:lpstr>What We Do</vt:lpstr>
      <vt:lpstr>Some of our projects and partnerships</vt:lpstr>
      <vt:lpstr>Data support for PaCT place-based initiatives</vt:lpstr>
      <vt:lpstr>PowerPoint Presentation</vt:lpstr>
      <vt:lpstr>Assessing and monitoring community conditions</vt:lpstr>
      <vt:lpstr>PowerPoint Presentation</vt:lpstr>
      <vt:lpstr>Data Explorer</vt:lpstr>
      <vt:lpstr>Evaluation of collaborative interventions</vt:lpstr>
      <vt:lpstr>CommunityViewer – integrated admin data</vt:lpstr>
      <vt:lpstr>CommunityViewer household &amp; family dashboards</vt:lpstr>
      <vt:lpstr>CommunityViewer Public Reports</vt:lpstr>
      <vt:lpstr>PowerPoint Presentation</vt:lpstr>
      <vt:lpstr>What We’d Like to Be Doing More Of</vt:lpstr>
      <vt:lpstr>Leilah Powell, Chief of Policy Office of Mayor Ivy R. Taylor</vt:lpstr>
      <vt:lpstr>Why Are We Having a Conversation About Data?</vt:lpstr>
      <vt:lpstr>How Can We Support a More Developed Data Ecosystem? </vt:lpstr>
      <vt:lpstr>New Conversations</vt:lpstr>
      <vt:lpstr>“What does data nirvana look like?”  </vt:lpstr>
      <vt:lpstr>How Do We Get There: Determining/Negotiating Roles </vt:lpstr>
      <vt:lpstr>PowerPoint Presentation</vt:lpstr>
    </vt:vector>
  </TitlesOfParts>
  <Company>UT Health School of Public Health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CI:Now and  Growing Local Data Capacity</dc:title>
  <dc:creator>McKieran, Laura C</dc:creator>
  <cp:lastModifiedBy>McKieran, Laura C</cp:lastModifiedBy>
  <cp:revision>42</cp:revision>
  <cp:lastPrinted>2016-03-23T18:25:22Z</cp:lastPrinted>
  <dcterms:created xsi:type="dcterms:W3CDTF">2016-03-23T15:55:18Z</dcterms:created>
  <dcterms:modified xsi:type="dcterms:W3CDTF">2016-03-30T20:03:07Z</dcterms:modified>
</cp:coreProperties>
</file>