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258" r:id="rId3"/>
    <p:sldId id="344" r:id="rId4"/>
    <p:sldId id="299" r:id="rId5"/>
    <p:sldId id="337" r:id="rId6"/>
    <p:sldId id="327" r:id="rId7"/>
    <p:sldId id="285" r:id="rId8"/>
    <p:sldId id="308" r:id="rId9"/>
    <p:sldId id="307" r:id="rId10"/>
    <p:sldId id="332" r:id="rId11"/>
    <p:sldId id="339" r:id="rId12"/>
    <p:sldId id="347" r:id="rId13"/>
    <p:sldId id="348" r:id="rId14"/>
    <p:sldId id="341" r:id="rId15"/>
    <p:sldId id="345" r:id="rId16"/>
    <p:sldId id="309" r:id="rId17"/>
    <p:sldId id="342" r:id="rId18"/>
    <p:sldId id="323" r:id="rId1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EFE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1461" autoAdjust="0"/>
  </p:normalViewPr>
  <p:slideViewPr>
    <p:cSldViewPr snapToGrid="0">
      <p:cViewPr varScale="1">
        <p:scale>
          <a:sx n="79" d="100"/>
          <a:sy n="79" d="100"/>
        </p:scale>
        <p:origin x="169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64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 snapToGrid="0">
      <p:cViewPr varScale="1">
        <p:scale>
          <a:sx n="84" d="100"/>
          <a:sy n="84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6117DCA-F489-4392-8BDB-20B81272AC16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D0B8EFB-EEFA-4174-A3B5-DEA4B0CA0A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28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A14CC51-BB82-4C93-9EE6-790F5B009070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13A8F077-0438-4E4E-9923-BF043C181E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81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75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72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89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71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49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495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80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054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558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83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0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96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4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34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54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02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6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122363"/>
            <a:ext cx="9639300" cy="2387600"/>
          </a:xfrm>
        </p:spPr>
        <p:txBody>
          <a:bodyPr anchor="b"/>
          <a:lstStyle>
            <a:lvl1pPr algn="l">
              <a:defRPr sz="6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3602038"/>
            <a:ext cx="96393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5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5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1"/>
            <a:ext cx="10515600" cy="8128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9758"/>
            <a:ext cx="10515600" cy="509164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0178" y="6338357"/>
            <a:ext cx="422868" cy="365125"/>
          </a:xfrm>
        </p:spPr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iNowLogo.pn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87703" y="6447264"/>
            <a:ext cx="1532194" cy="31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6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9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4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8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4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13EE7-2A1C-476B-8CF1-A194F1C18725}" type="datetimeFigureOut">
              <a:rPr lang="en-US" smtClean="0"/>
              <a:pPr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CA9F-2660-4B04-BD01-DB924A0A9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4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1401" y="425816"/>
            <a:ext cx="4810125" cy="4248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510" y="5423747"/>
            <a:ext cx="6027415" cy="1241520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Community Information Now</a:t>
            </a:r>
            <a:br>
              <a:rPr lang="en-US" sz="3200" b="1" dirty="0"/>
            </a:br>
            <a:r>
              <a:rPr lang="en-US" sz="2400" dirty="0"/>
              <a:t>Local data that’s trustworthy, neutral, and </a:t>
            </a:r>
            <a:r>
              <a:rPr lang="en-US" sz="2400" dirty="0" smtClean="0"/>
              <a:t>timely</a:t>
            </a:r>
            <a:br>
              <a:rPr lang="en-US" sz="2400" dirty="0" smtClean="0"/>
            </a:br>
            <a:r>
              <a:rPr lang="en-US" sz="12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Laura McKieran, Executive Director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69096" y="425816"/>
            <a:ext cx="10888201" cy="24627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/>
          </a:p>
        </p:txBody>
      </p:sp>
      <p:pic>
        <p:nvPicPr>
          <p:cNvPr id="7" name="Picture 6" descr="CiNowLogo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52568" y="5698276"/>
            <a:ext cx="3125563" cy="69246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31724" y="2905346"/>
            <a:ext cx="10888201" cy="121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Community Progress Makers </a:t>
            </a:r>
          </a:p>
          <a:p>
            <a:r>
              <a:rPr lang="en-US" sz="3600" dirty="0" smtClean="0"/>
              <a:t>Citi Foundation</a:t>
            </a:r>
          </a:p>
          <a:p>
            <a:r>
              <a:rPr lang="en-US" sz="3600" dirty="0" smtClean="0"/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July 24, 2017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31724" y="1483943"/>
            <a:ext cx="10888201" cy="121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Organizing for a Data-Driven Community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5617" b="288"/>
          <a:stretch/>
        </p:blipFill>
        <p:spPr>
          <a:xfrm>
            <a:off x="923471" y="748660"/>
            <a:ext cx="10115324" cy="590614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78040"/>
            <a:ext cx="9873343" cy="3025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/>
              <a:t>ARDA Community Strategy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19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77426"/>
              </p:ext>
            </p:extLst>
          </p:nvPr>
        </p:nvGraphicFramePr>
        <p:xfrm>
          <a:off x="926592" y="1159580"/>
          <a:ext cx="4839206" cy="51311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39206"/>
              </a:tblGrid>
              <a:tr h="657320">
                <a:tc>
                  <a:txBody>
                    <a:bodyPr/>
                    <a:lstStyle/>
                    <a:p>
                      <a:pPr marL="119063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Infrastructure</a:t>
                      </a:r>
                      <a:r>
                        <a:rPr lang="en-US" sz="1600" spc="5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</a:t>
                      </a:r>
                      <a:r>
                        <a:rPr lang="en-US" sz="1600" spc="16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capacity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656">
                <a:tc>
                  <a:txBody>
                    <a:bodyPr/>
                    <a:lstStyle/>
                    <a:p>
                      <a:pPr marL="119063" marR="75565" indent="0">
                        <a:lnSpc>
                          <a:spcPct val="100000"/>
                        </a:lnSpc>
                        <a:spcBef>
                          <a:spcPts val="54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1600" spc="1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r>
                        <a:rPr lang="en-US" sz="1600" spc="3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3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7073">
                <a:tc>
                  <a:txBody>
                    <a:bodyPr/>
                    <a:lstStyle/>
                    <a:p>
                      <a:pPr marL="119063" marR="75565" indent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relevant,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unbiased,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sustainably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2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timely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that:</a:t>
                      </a:r>
                    </a:p>
                    <a:p>
                      <a:pPr marL="79375" marR="75565" indent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US" sz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33813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connected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across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sectors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573405" lvl="0" indent="-338138">
                        <a:lnSpc>
                          <a:spcPct val="100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common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definitions</a:t>
                      </a:r>
                      <a:r>
                        <a:rPr lang="en-US" sz="1600" spc="6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7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552450" lvl="0" indent="-33813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600" spc="4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visualized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communicated</a:t>
                      </a:r>
                      <a:r>
                        <a:rPr lang="en-US" sz="1600" spc="1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effectively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461010" lvl="0" indent="-33813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transparency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source,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limitations,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600" spc="5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</a:t>
                      </a:r>
                      <a:r>
                        <a:rPr lang="en-US" sz="1600" spc="10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1600" spc="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3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transformed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analyzed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3869">
                <a:tc>
                  <a:txBody>
                    <a:bodyPr/>
                    <a:lstStyle/>
                    <a:p>
                      <a:pPr marL="119063" marR="55245" indent="0" algn="l">
                        <a:lnSpc>
                          <a:spcPct val="100000"/>
                        </a:lnSpc>
                        <a:spcBef>
                          <a:spcPts val="54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relevant,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unbiased,</a:t>
                      </a:r>
                      <a:r>
                        <a:rPr lang="en-US" sz="1600" spc="21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timely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appropriate</a:t>
                      </a:r>
                      <a:r>
                        <a:rPr lang="en-US" sz="1600" spc="1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protections</a:t>
                      </a:r>
                      <a:r>
                        <a:rPr lang="en-US" sz="1600" spc="7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8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permissions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656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600" spc="4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4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4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spc="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spc="4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</a:t>
                      </a:r>
                      <a:r>
                        <a:rPr lang="en-US" sz="1600" spc="19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services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tools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580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Directory</a:t>
                      </a:r>
                      <a:r>
                        <a:rPr lang="en-US" sz="1600" spc="3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en-US" sz="1600" spc="3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recent</a:t>
                      </a:r>
                      <a:r>
                        <a:rPr lang="en-US" sz="1600" spc="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7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7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analyses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616977"/>
              </p:ext>
            </p:extLst>
          </p:nvPr>
        </p:nvGraphicFramePr>
        <p:xfrm>
          <a:off x="6443133" y="1159578"/>
          <a:ext cx="4952999" cy="51311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952999"/>
              </a:tblGrid>
              <a:tr h="831426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Network</a:t>
                      </a:r>
                      <a:r>
                        <a:rPr lang="en-US" sz="1600" spc="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professionals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</a:t>
                      </a:r>
                      <a:r>
                        <a:rPr lang="en-US" sz="1600" spc="21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backbone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organization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8214">
                <a:tc>
                  <a:txBody>
                    <a:bodyPr/>
                    <a:lstStyle/>
                    <a:p>
                      <a:pPr marL="119063" marR="51435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coaching,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consultation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19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understanding,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using,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7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valuing</a:t>
                      </a:r>
                      <a:r>
                        <a:rPr lang="en-US" sz="1600" spc="6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3166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repository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shared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freely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publicly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1565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shared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protected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5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en-US" sz="1600" spc="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appropriate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3768">
                <a:tc>
                  <a:txBody>
                    <a:bodyPr/>
                    <a:lstStyle/>
                    <a:p>
                      <a:pPr marL="119063" marR="9017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directly</a:t>
                      </a:r>
                      <a:r>
                        <a:rPr lang="en-US" sz="1600" spc="2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and/or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via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facilitated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connections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600" spc="16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researchers/analysts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168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Maintained</a:t>
                      </a:r>
                      <a:r>
                        <a:rPr lang="en-US" sz="1600" spc="6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6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ecosystem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7848">
                <a:tc>
                  <a:txBody>
                    <a:bodyPr/>
                    <a:lstStyle/>
                    <a:p>
                      <a:pPr marL="119063" marR="66675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Platform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sharing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9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internal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external</a:t>
                      </a:r>
                      <a:r>
                        <a:rPr lang="en-US" sz="1600" spc="19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colleagues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5932222" y="3479547"/>
            <a:ext cx="344487" cy="153987"/>
            <a:chOff x="3907" y="6039"/>
            <a:chExt cx="543" cy="244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3907" y="6039"/>
              <a:ext cx="543" cy="244"/>
            </a:xfrm>
            <a:custGeom>
              <a:avLst/>
              <a:gdLst>
                <a:gd name="T0" fmla="+- 0 4328 3907"/>
                <a:gd name="T1" fmla="*/ T0 w 543"/>
                <a:gd name="T2" fmla="+- 0 6282 6039"/>
                <a:gd name="T3" fmla="*/ 6282 h 244"/>
                <a:gd name="T4" fmla="+- 0 4328 3907"/>
                <a:gd name="T5" fmla="*/ T4 w 543"/>
                <a:gd name="T6" fmla="+- 0 6221 6039"/>
                <a:gd name="T7" fmla="*/ 6221 h 244"/>
                <a:gd name="T8" fmla="+- 0 3907 3907"/>
                <a:gd name="T9" fmla="*/ T8 w 543"/>
                <a:gd name="T10" fmla="+- 0 6221 6039"/>
                <a:gd name="T11" fmla="*/ 6221 h 244"/>
                <a:gd name="T12" fmla="+- 0 3907 3907"/>
                <a:gd name="T13" fmla="*/ T12 w 543"/>
                <a:gd name="T14" fmla="+- 0 6099 6039"/>
                <a:gd name="T15" fmla="*/ 6099 h 244"/>
                <a:gd name="T16" fmla="+- 0 4328 3907"/>
                <a:gd name="T17" fmla="*/ T16 w 543"/>
                <a:gd name="T18" fmla="+- 0 6099 6039"/>
                <a:gd name="T19" fmla="*/ 6099 h 244"/>
                <a:gd name="T20" fmla="+- 0 4328 3907"/>
                <a:gd name="T21" fmla="*/ T20 w 543"/>
                <a:gd name="T22" fmla="+- 0 6039 6039"/>
                <a:gd name="T23" fmla="*/ 6039 h 244"/>
                <a:gd name="T24" fmla="+- 0 4449 3907"/>
                <a:gd name="T25" fmla="*/ T24 w 543"/>
                <a:gd name="T26" fmla="+- 0 6160 6039"/>
                <a:gd name="T27" fmla="*/ 6160 h 244"/>
                <a:gd name="T28" fmla="+- 0 4328 3907"/>
                <a:gd name="T29" fmla="*/ T28 w 543"/>
                <a:gd name="T30" fmla="+- 0 6282 6039"/>
                <a:gd name="T31" fmla="*/ 6282 h 2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43" h="244">
                  <a:moveTo>
                    <a:pt x="421" y="243"/>
                  </a:moveTo>
                  <a:lnTo>
                    <a:pt x="421" y="182"/>
                  </a:lnTo>
                  <a:lnTo>
                    <a:pt x="0" y="182"/>
                  </a:lnTo>
                  <a:lnTo>
                    <a:pt x="0" y="60"/>
                  </a:lnTo>
                  <a:lnTo>
                    <a:pt x="421" y="60"/>
                  </a:lnTo>
                  <a:lnTo>
                    <a:pt x="421" y="0"/>
                  </a:lnTo>
                  <a:lnTo>
                    <a:pt x="542" y="121"/>
                  </a:lnTo>
                  <a:lnTo>
                    <a:pt x="421" y="243"/>
                  </a:lnTo>
                  <a:close/>
                </a:path>
              </a:pathLst>
            </a:custGeom>
            <a:noFill/>
            <a:ln w="889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58334" y="651933"/>
            <a:ext cx="1033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Community Data Need			   ARDA Community Strategy to Address Need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8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5359"/>
              </p:ext>
            </p:extLst>
          </p:nvPr>
        </p:nvGraphicFramePr>
        <p:xfrm>
          <a:off x="926592" y="1159580"/>
          <a:ext cx="4839206" cy="51311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39206"/>
              </a:tblGrid>
              <a:tr h="657320">
                <a:tc>
                  <a:txBody>
                    <a:bodyPr/>
                    <a:lstStyle/>
                    <a:p>
                      <a:pPr marL="119063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Infrastructure</a:t>
                      </a:r>
                      <a:r>
                        <a:rPr lang="en-US" sz="1600" spc="5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</a:t>
                      </a:r>
                      <a:r>
                        <a:rPr lang="en-US" sz="1600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capacity</a:t>
                      </a:r>
                      <a:r>
                        <a:rPr lang="en-US" sz="1600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656">
                <a:tc>
                  <a:txBody>
                    <a:bodyPr/>
                    <a:lstStyle/>
                    <a:p>
                      <a:pPr marL="119063" marR="75565" indent="0">
                        <a:lnSpc>
                          <a:spcPct val="100000"/>
                        </a:lnSpc>
                        <a:spcBef>
                          <a:spcPts val="54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1600" spc="1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r>
                        <a:rPr lang="en-US" sz="1600" spc="3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3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7073">
                <a:tc>
                  <a:txBody>
                    <a:bodyPr/>
                    <a:lstStyle/>
                    <a:p>
                      <a:pPr marL="119063" marR="75565" indent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relevant,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unbiased,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sustainably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2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timely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that:</a:t>
                      </a:r>
                    </a:p>
                    <a:p>
                      <a:pPr marL="79375" marR="75565" indent="0" algn="l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US" sz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2254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connected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across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sectors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573405" lvl="0" indent="-225425">
                        <a:lnSpc>
                          <a:spcPct val="100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common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definitions</a:t>
                      </a:r>
                      <a:r>
                        <a:rPr lang="en-US" sz="1600" spc="6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7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standards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552450" lvl="0" indent="-2254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600" spc="4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visualized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communicated</a:t>
                      </a:r>
                      <a:r>
                        <a:rPr lang="en-US" sz="1600" spc="1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effectively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461010" lvl="0" indent="-2254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750"/>
                        <a:buFont typeface="Calibri" panose="020F0502020204030204" pitchFamily="34" charset="0"/>
                        <a:buChar char="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transparency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source,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limitations,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600" spc="5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</a:t>
                      </a:r>
                      <a:r>
                        <a:rPr lang="en-US" sz="1600" spc="10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1600" spc="2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3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transformed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analyzed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3869">
                <a:tc>
                  <a:txBody>
                    <a:bodyPr/>
                    <a:lstStyle/>
                    <a:p>
                      <a:pPr marL="119063" marR="55245" indent="0" algn="l">
                        <a:lnSpc>
                          <a:spcPct val="100000"/>
                        </a:lnSpc>
                        <a:spcBef>
                          <a:spcPts val="54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relevant,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unbiased,</a:t>
                      </a:r>
                      <a:r>
                        <a:rPr lang="en-US" sz="1600" spc="21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timely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600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appropriate</a:t>
                      </a:r>
                      <a:r>
                        <a:rPr lang="en-US" sz="1600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protections</a:t>
                      </a:r>
                      <a:r>
                        <a:rPr lang="en-US" sz="1600" spc="7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permissions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656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600" spc="4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en-US" sz="1600" spc="4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4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spc="5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spc="4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</a:t>
                      </a:r>
                      <a:r>
                        <a:rPr lang="en-US" sz="1600" spc="19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services</a:t>
                      </a:r>
                      <a:r>
                        <a:rPr lang="en-US" sz="1600" spc="4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tools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580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Directory</a:t>
                      </a:r>
                      <a:r>
                        <a:rPr lang="en-US" sz="1600" spc="3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en-US" sz="1600" spc="3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recent</a:t>
                      </a:r>
                      <a:r>
                        <a:rPr lang="en-US" sz="1600" spc="2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7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7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analyses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141929"/>
              </p:ext>
            </p:extLst>
          </p:nvPr>
        </p:nvGraphicFramePr>
        <p:xfrm>
          <a:off x="6443133" y="1159578"/>
          <a:ext cx="4952999" cy="51311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952999"/>
              </a:tblGrid>
              <a:tr h="831426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Network</a:t>
                      </a:r>
                      <a:r>
                        <a:rPr lang="en-US" sz="1600" spc="5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6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6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professionals</a:t>
                      </a:r>
                      <a:r>
                        <a:rPr lang="en-US" sz="1600" spc="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</a:t>
                      </a:r>
                      <a:r>
                        <a:rPr lang="en-US" sz="1600" spc="21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6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backbone</a:t>
                      </a:r>
                      <a:r>
                        <a:rPr lang="en-US" sz="1600" spc="6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organization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8214">
                <a:tc>
                  <a:txBody>
                    <a:bodyPr/>
                    <a:lstStyle/>
                    <a:p>
                      <a:pPr marL="119063" marR="51435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coaching,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consultation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19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spc="6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understanding,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using,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7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valuing</a:t>
                      </a:r>
                      <a:r>
                        <a:rPr lang="en-US" sz="1600" spc="6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3166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repository</a:t>
                      </a:r>
                      <a:r>
                        <a:rPr lang="en-US" sz="1600" spc="3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shared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freely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publicly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1565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</a:t>
                      </a:r>
                      <a:r>
                        <a:rPr lang="en-US" sz="1600" spc="4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4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shared</a:t>
                      </a:r>
                      <a:r>
                        <a:rPr lang="en-US" sz="1600" spc="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protected</a:t>
                      </a:r>
                      <a:r>
                        <a:rPr lang="en-US" sz="1600" spc="14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</a:t>
                      </a:r>
                      <a:r>
                        <a:rPr lang="en-US" sz="1600" spc="55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5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en-US" sz="1600" spc="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appropriate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3768">
                <a:tc>
                  <a:txBody>
                    <a:bodyPr/>
                    <a:lstStyle/>
                    <a:p>
                      <a:pPr marL="119063" marR="9017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services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</a:t>
                      </a:r>
                      <a:r>
                        <a:rPr lang="en-US" sz="1600" spc="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directly</a:t>
                      </a:r>
                      <a:r>
                        <a:rPr lang="en-US" sz="1600" spc="24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and/or</a:t>
                      </a:r>
                      <a:r>
                        <a:rPr lang="en-US" sz="1600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via</a:t>
                      </a:r>
                      <a:r>
                        <a:rPr lang="en-US" sz="1600" spc="6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facilitated</a:t>
                      </a:r>
                      <a:r>
                        <a:rPr lang="en-US" sz="1600" spc="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connections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600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researchers/analysts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168">
                <a:tc>
                  <a:txBody>
                    <a:bodyPr/>
                    <a:lstStyle/>
                    <a:p>
                      <a:pPr marL="119063" marR="0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Maintained</a:t>
                      </a:r>
                      <a:r>
                        <a:rPr lang="en-US" sz="1600" spc="6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</a:t>
                      </a:r>
                      <a:r>
                        <a:rPr lang="en-US" sz="1600" spc="6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ecosystem</a:t>
                      </a:r>
                      <a:r>
                        <a:rPr lang="en-US" sz="1600" spc="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7848">
                <a:tc>
                  <a:txBody>
                    <a:bodyPr/>
                    <a:lstStyle/>
                    <a:p>
                      <a:pPr marL="119063" marR="66675" indent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Platform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sharing</a:t>
                      </a:r>
                      <a:r>
                        <a:rPr lang="en-US" sz="1600" spc="4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</a:t>
                      </a:r>
                      <a:r>
                        <a:rPr lang="en-US" sz="1600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19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presentations</a:t>
                      </a:r>
                      <a:r>
                        <a:rPr lang="en-US" sz="1600" spc="5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600" spc="6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internal</a:t>
                      </a:r>
                      <a:r>
                        <a:rPr lang="en-US" sz="1600" spc="5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600" spc="6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external</a:t>
                      </a:r>
                      <a:r>
                        <a:rPr lang="en-US" sz="1600" spc="19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colleagues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5932222" y="3479547"/>
            <a:ext cx="344487" cy="153987"/>
            <a:chOff x="3907" y="6039"/>
            <a:chExt cx="543" cy="244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3907" y="6039"/>
              <a:ext cx="543" cy="244"/>
            </a:xfrm>
            <a:custGeom>
              <a:avLst/>
              <a:gdLst>
                <a:gd name="T0" fmla="+- 0 4328 3907"/>
                <a:gd name="T1" fmla="*/ T0 w 543"/>
                <a:gd name="T2" fmla="+- 0 6282 6039"/>
                <a:gd name="T3" fmla="*/ 6282 h 244"/>
                <a:gd name="T4" fmla="+- 0 4328 3907"/>
                <a:gd name="T5" fmla="*/ T4 w 543"/>
                <a:gd name="T6" fmla="+- 0 6221 6039"/>
                <a:gd name="T7" fmla="*/ 6221 h 244"/>
                <a:gd name="T8" fmla="+- 0 3907 3907"/>
                <a:gd name="T9" fmla="*/ T8 w 543"/>
                <a:gd name="T10" fmla="+- 0 6221 6039"/>
                <a:gd name="T11" fmla="*/ 6221 h 244"/>
                <a:gd name="T12" fmla="+- 0 3907 3907"/>
                <a:gd name="T13" fmla="*/ T12 w 543"/>
                <a:gd name="T14" fmla="+- 0 6099 6039"/>
                <a:gd name="T15" fmla="*/ 6099 h 244"/>
                <a:gd name="T16" fmla="+- 0 4328 3907"/>
                <a:gd name="T17" fmla="*/ T16 w 543"/>
                <a:gd name="T18" fmla="+- 0 6099 6039"/>
                <a:gd name="T19" fmla="*/ 6099 h 244"/>
                <a:gd name="T20" fmla="+- 0 4328 3907"/>
                <a:gd name="T21" fmla="*/ T20 w 543"/>
                <a:gd name="T22" fmla="+- 0 6039 6039"/>
                <a:gd name="T23" fmla="*/ 6039 h 244"/>
                <a:gd name="T24" fmla="+- 0 4449 3907"/>
                <a:gd name="T25" fmla="*/ T24 w 543"/>
                <a:gd name="T26" fmla="+- 0 6160 6039"/>
                <a:gd name="T27" fmla="*/ 6160 h 244"/>
                <a:gd name="T28" fmla="+- 0 4328 3907"/>
                <a:gd name="T29" fmla="*/ T28 w 543"/>
                <a:gd name="T30" fmla="+- 0 6282 6039"/>
                <a:gd name="T31" fmla="*/ 6282 h 2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43" h="244">
                  <a:moveTo>
                    <a:pt x="421" y="243"/>
                  </a:moveTo>
                  <a:lnTo>
                    <a:pt x="421" y="182"/>
                  </a:lnTo>
                  <a:lnTo>
                    <a:pt x="0" y="182"/>
                  </a:lnTo>
                  <a:lnTo>
                    <a:pt x="0" y="60"/>
                  </a:lnTo>
                  <a:lnTo>
                    <a:pt x="421" y="60"/>
                  </a:lnTo>
                  <a:lnTo>
                    <a:pt x="421" y="0"/>
                  </a:lnTo>
                  <a:lnTo>
                    <a:pt x="542" y="121"/>
                  </a:lnTo>
                  <a:lnTo>
                    <a:pt x="421" y="243"/>
                  </a:lnTo>
                  <a:close/>
                </a:path>
              </a:pathLst>
            </a:custGeom>
            <a:noFill/>
            <a:ln w="889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58334" y="651933"/>
            <a:ext cx="1033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Community Data Need			   ARDA Community Strategy to Address Need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91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67" y="1066611"/>
            <a:ext cx="11755890" cy="488968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78040"/>
            <a:ext cx="9873343" cy="3025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/>
              <a:t>Sample Community Strategy Budget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89367" y="3755136"/>
            <a:ext cx="11755890" cy="2011680"/>
          </a:xfrm>
          <a:prstGeom prst="rect">
            <a:avLst/>
          </a:prstGeom>
          <a:solidFill>
            <a:srgbClr val="FFFF00">
              <a:alpha val="6000"/>
            </a:srgbClr>
          </a:solidFill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8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0"/>
            <a:ext cx="11136086" cy="1325563"/>
          </a:xfrm>
        </p:spPr>
        <p:txBody>
          <a:bodyPr>
            <a:normAutofit/>
          </a:bodyPr>
          <a:lstStyle/>
          <a:p>
            <a:r>
              <a:rPr lang="en-US" sz="3100" dirty="0" smtClean="0"/>
              <a:t>How your organization </a:t>
            </a:r>
            <a:r>
              <a:rPr lang="en-US" sz="3100" dirty="0"/>
              <a:t>can financially support </a:t>
            </a:r>
            <a:r>
              <a:rPr lang="en-US" sz="3100" dirty="0" smtClean="0"/>
              <a:t>a Community Strategy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0976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Align a portion of your own budget with a part of the Community Strategy, so that you are directly contributing toward shared goals</a:t>
            </a:r>
          </a:p>
          <a:p>
            <a:pPr lvl="0"/>
            <a:r>
              <a:rPr lang="en-US" dirty="0"/>
              <a:t>Donate in-kind costs (staff time, office space, data, software license seats, equipment, supplies)</a:t>
            </a:r>
          </a:p>
          <a:p>
            <a:pPr lvl="0"/>
            <a:r>
              <a:rPr lang="en-US" dirty="0"/>
              <a:t>Routinely build support for part of the Community Strategy into your requests for funding;</a:t>
            </a:r>
          </a:p>
          <a:p>
            <a:pPr lvl="0"/>
            <a:r>
              <a:rPr lang="en-US" dirty="0"/>
              <a:t>Collaborate rather than compete with other organizations for data-related grants; </a:t>
            </a:r>
          </a:p>
          <a:p>
            <a:pPr lvl="0"/>
            <a:r>
              <a:rPr lang="en-US" dirty="0"/>
              <a:t>Identify and help secure </a:t>
            </a:r>
            <a:r>
              <a:rPr lang="en-US" i="1" dirty="0"/>
              <a:t>new/additional </a:t>
            </a:r>
            <a:r>
              <a:rPr lang="en-US" dirty="0"/>
              <a:t>funds from new or existing sources</a:t>
            </a:r>
          </a:p>
          <a:p>
            <a:pPr lvl="0"/>
            <a:r>
              <a:rPr lang="en-US" dirty="0"/>
              <a:t>Serve as administrators for funding for Community Strategy </a:t>
            </a:r>
            <a:r>
              <a:rPr lang="en-US" dirty="0" smtClean="0"/>
              <a:t>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1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86" y="0"/>
            <a:ext cx="10515600" cy="1325563"/>
          </a:xfrm>
        </p:spPr>
        <p:txBody>
          <a:bodyPr/>
          <a:lstStyle/>
          <a:p>
            <a:r>
              <a:rPr lang="en-US" dirty="0" smtClean="0"/>
              <a:t>Some early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86" y="1228026"/>
            <a:ext cx="10515600" cy="501427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Shared goals and direction</a:t>
            </a:r>
          </a:p>
          <a:p>
            <a:pPr lvl="1"/>
            <a:r>
              <a:rPr lang="en-US" dirty="0"/>
              <a:t>Vision statement and values finalized</a:t>
            </a:r>
          </a:p>
          <a:p>
            <a:pPr lvl="1"/>
            <a:r>
              <a:rPr lang="en-US" dirty="0"/>
              <a:t>Community Strategy drafted</a:t>
            </a:r>
          </a:p>
          <a:p>
            <a:pPr lvl="1"/>
            <a:r>
              <a:rPr lang="en-US" dirty="0"/>
              <a:t>Shared language developed (Glossary of Key Data Terms)</a:t>
            </a:r>
          </a:p>
          <a:p>
            <a:pPr lvl="0"/>
            <a:r>
              <a:rPr lang="en-US" dirty="0"/>
              <a:t>Leadership development</a:t>
            </a:r>
          </a:p>
          <a:p>
            <a:pPr lvl="1"/>
            <a:r>
              <a:rPr lang="en-US" dirty="0"/>
              <a:t>Plan for elected Steering Committee hammered out</a:t>
            </a:r>
          </a:p>
          <a:p>
            <a:pPr lvl="1"/>
            <a:r>
              <a:rPr lang="en-US" dirty="0"/>
              <a:t>Steering Committee Charter nearly finalized</a:t>
            </a:r>
          </a:p>
          <a:p>
            <a:pPr lvl="0"/>
            <a:r>
              <a:rPr lang="en-US" dirty="0"/>
              <a:t>Outreach and community building</a:t>
            </a:r>
          </a:p>
          <a:p>
            <a:pPr lvl="1"/>
            <a:r>
              <a:rPr lang="en-US" dirty="0"/>
              <a:t>Other coalitions and initiatives discovered (Alamo Area GIS User Group, San Antonio Data Science Meetup); ecosystem map drafted</a:t>
            </a:r>
          </a:p>
          <a:p>
            <a:pPr lvl="1"/>
            <a:r>
              <a:rPr lang="en-US" dirty="0"/>
              <a:t>High level of local energy and interest</a:t>
            </a:r>
          </a:p>
          <a:p>
            <a:pPr lvl="1"/>
            <a:r>
              <a:rPr lang="en-US" dirty="0"/>
              <a:t>Access to data has already increased through new relationships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1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652892" y="-301"/>
            <a:ext cx="10999715" cy="6858301"/>
            <a:chOff x="1154856" y="-18323"/>
            <a:chExt cx="10999715" cy="6858301"/>
          </a:xfrm>
        </p:grpSpPr>
        <p:grpSp>
          <p:nvGrpSpPr>
            <p:cNvPr id="5" name="Group 4"/>
            <p:cNvGrpSpPr/>
            <p:nvPr/>
          </p:nvGrpSpPr>
          <p:grpSpPr>
            <a:xfrm>
              <a:off x="1154856" y="250455"/>
              <a:ext cx="10696133" cy="6584181"/>
              <a:chOff x="1585842" y="898146"/>
              <a:chExt cx="9329724" cy="5372470"/>
            </a:xfrm>
          </p:grpSpPr>
          <p:sp>
            <p:nvSpPr>
              <p:cNvPr id="7" name="Freeform 6"/>
              <p:cNvSpPr/>
              <p:nvPr/>
            </p:nvSpPr>
            <p:spPr>
              <a:xfrm rot="17700000">
                <a:off x="1166744" y="1834335"/>
                <a:ext cx="2292158" cy="619640"/>
              </a:xfrm>
              <a:custGeom>
                <a:avLst/>
                <a:gdLst>
                  <a:gd name="connsiteX0" fmla="*/ 0 w 1285768"/>
                  <a:gd name="connsiteY0" fmla="*/ 0 h 619640"/>
                  <a:gd name="connsiteX1" fmla="*/ 1285768 w 1285768"/>
                  <a:gd name="connsiteY1" fmla="*/ 0 h 619640"/>
                  <a:gd name="connsiteX2" fmla="*/ 1285768 w 1285768"/>
                  <a:gd name="connsiteY2" fmla="*/ 619640 h 619640"/>
                  <a:gd name="connsiteX3" fmla="*/ 0 w 1285768"/>
                  <a:gd name="connsiteY3" fmla="*/ 619640 h 619640"/>
                  <a:gd name="connsiteX4" fmla="*/ 0 w 1285768"/>
                  <a:gd name="connsiteY4" fmla="*/ 0 h 61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5768" h="619640">
                    <a:moveTo>
                      <a:pt x="0" y="0"/>
                    </a:moveTo>
                    <a:lnTo>
                      <a:pt x="1285768" y="0"/>
                    </a:lnTo>
                    <a:lnTo>
                      <a:pt x="1285768" y="619640"/>
                    </a:lnTo>
                    <a:lnTo>
                      <a:pt x="0" y="61964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799" tIns="-1" rIns="0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AACIS formed (late 90s)</a:t>
                </a:r>
                <a:endParaRPr lang="en-US" sz="2000" kern="1200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415619" y="3247178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Freeform 8"/>
              <p:cNvSpPr/>
              <p:nvPr/>
            </p:nvSpPr>
            <p:spPr>
              <a:xfrm rot="17700000">
                <a:off x="797802" y="4282349"/>
                <a:ext cx="2289876" cy="713795"/>
              </a:xfrm>
              <a:custGeom>
                <a:avLst/>
                <a:gdLst>
                  <a:gd name="connsiteX0" fmla="*/ 0 w 1480405"/>
                  <a:gd name="connsiteY0" fmla="*/ 0 h 713795"/>
                  <a:gd name="connsiteX1" fmla="*/ 1480405 w 1480405"/>
                  <a:gd name="connsiteY1" fmla="*/ 0 h 713795"/>
                  <a:gd name="connsiteX2" fmla="*/ 1480405 w 1480405"/>
                  <a:gd name="connsiteY2" fmla="*/ 713795 h 713795"/>
                  <a:gd name="connsiteX3" fmla="*/ 0 w 1480405"/>
                  <a:gd name="connsiteY3" fmla="*/ 713795 h 713795"/>
                  <a:gd name="connsiteX4" fmla="*/ 0 w 1480405"/>
                  <a:gd name="connsiteY4" fmla="*/ 0 h 71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0405" h="713795">
                    <a:moveTo>
                      <a:pt x="0" y="0"/>
                    </a:moveTo>
                    <a:lnTo>
                      <a:pt x="1480405" y="0"/>
                    </a:lnTo>
                    <a:lnTo>
                      <a:pt x="1480405" y="713795"/>
                    </a:lnTo>
                    <a:lnTo>
                      <a:pt x="0" y="71379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0800" bIns="-1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Rebranded CI:Now (‘08)</a:t>
                </a:r>
                <a:endParaRPr lang="en-US" sz="2000" kern="12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7700000">
                <a:off x="2448604" y="2760066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Oval 10"/>
              <p:cNvSpPr/>
              <p:nvPr/>
            </p:nvSpPr>
            <p:spPr>
              <a:xfrm>
                <a:off x="4797406" y="3293803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1225557"/>
                  <a:satOff val="-1705"/>
                  <a:lumOff val="-654"/>
                  <a:alphaOff val="0"/>
                </a:schemeClr>
              </a:fillRef>
              <a:effectRef idx="0">
                <a:schemeClr val="accent5">
                  <a:hueOff val="-1225557"/>
                  <a:satOff val="-1705"/>
                  <a:lumOff val="-65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Freeform 11"/>
              <p:cNvSpPr/>
              <p:nvPr/>
            </p:nvSpPr>
            <p:spPr>
              <a:xfrm rot="17700000">
                <a:off x="4623491" y="4126022"/>
                <a:ext cx="690619" cy="332990"/>
              </a:xfrm>
              <a:custGeom>
                <a:avLst/>
                <a:gdLst>
                  <a:gd name="connsiteX0" fmla="*/ 0 w 690619"/>
                  <a:gd name="connsiteY0" fmla="*/ 0 h 332990"/>
                  <a:gd name="connsiteX1" fmla="*/ 690619 w 690619"/>
                  <a:gd name="connsiteY1" fmla="*/ 0 h 332990"/>
                  <a:gd name="connsiteX2" fmla="*/ 690619 w 690619"/>
                  <a:gd name="connsiteY2" fmla="*/ 332990 h 332990"/>
                  <a:gd name="connsiteX3" fmla="*/ 0 w 690619"/>
                  <a:gd name="connsiteY3" fmla="*/ 332990 h 332990"/>
                  <a:gd name="connsiteX4" fmla="*/ 0 w 690619"/>
                  <a:gd name="connsiteY4" fmla="*/ 0 h 332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0619" h="332990">
                    <a:moveTo>
                      <a:pt x="0" y="0"/>
                    </a:moveTo>
                    <a:lnTo>
                      <a:pt x="690619" y="0"/>
                    </a:lnTo>
                    <a:lnTo>
                      <a:pt x="690619" y="332990"/>
                    </a:lnTo>
                    <a:lnTo>
                      <a:pt x="0" y="33299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8420" bIns="-1" numCol="1" spcCol="1270" anchor="ctr" anchorCtr="0">
                <a:noAutofit/>
              </a:bodyPr>
              <a:lstStyle/>
              <a:p>
                <a:pPr lvl="0" algn="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kern="1200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17700000">
                <a:off x="2830285" y="3198428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Rectangle 15"/>
              <p:cNvSpPr/>
              <p:nvPr/>
            </p:nvSpPr>
            <p:spPr>
              <a:xfrm rot="17700000">
                <a:off x="3515433" y="2677897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Oval 16"/>
              <p:cNvSpPr/>
              <p:nvPr/>
            </p:nvSpPr>
            <p:spPr>
              <a:xfrm>
                <a:off x="6359876" y="3297772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3676672"/>
                  <a:satOff val="-5114"/>
                  <a:lumOff val="-1961"/>
                  <a:alphaOff val="0"/>
                </a:schemeClr>
              </a:fillRef>
              <a:effectRef idx="0">
                <a:schemeClr val="accent5">
                  <a:hueOff val="-3676672"/>
                  <a:satOff val="-5114"/>
                  <a:lumOff val="-196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Freeform 17"/>
              <p:cNvSpPr/>
              <p:nvPr/>
            </p:nvSpPr>
            <p:spPr>
              <a:xfrm rot="17700000">
                <a:off x="3464745" y="4126022"/>
                <a:ext cx="690619" cy="332990"/>
              </a:xfrm>
              <a:custGeom>
                <a:avLst/>
                <a:gdLst>
                  <a:gd name="connsiteX0" fmla="*/ 0 w 690619"/>
                  <a:gd name="connsiteY0" fmla="*/ 0 h 332990"/>
                  <a:gd name="connsiteX1" fmla="*/ 690619 w 690619"/>
                  <a:gd name="connsiteY1" fmla="*/ 0 h 332990"/>
                  <a:gd name="connsiteX2" fmla="*/ 690619 w 690619"/>
                  <a:gd name="connsiteY2" fmla="*/ 332990 h 332990"/>
                  <a:gd name="connsiteX3" fmla="*/ 0 w 690619"/>
                  <a:gd name="connsiteY3" fmla="*/ 332990 h 332990"/>
                  <a:gd name="connsiteX4" fmla="*/ 0 w 690619"/>
                  <a:gd name="connsiteY4" fmla="*/ 0 h 332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0619" h="332990">
                    <a:moveTo>
                      <a:pt x="0" y="0"/>
                    </a:moveTo>
                    <a:lnTo>
                      <a:pt x="690619" y="0"/>
                    </a:lnTo>
                    <a:lnTo>
                      <a:pt x="690619" y="332990"/>
                    </a:lnTo>
                    <a:lnTo>
                      <a:pt x="0" y="33299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8420" bIns="-1" numCol="1" spcCol="1270" anchor="ctr" anchorCtr="0">
                <a:noAutofit/>
              </a:bodyPr>
              <a:lstStyle/>
              <a:p>
                <a:pPr lvl="0" algn="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kern="1200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7700000">
                <a:off x="3897113" y="3198428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Freeform 20"/>
              <p:cNvSpPr/>
              <p:nvPr/>
            </p:nvSpPr>
            <p:spPr>
              <a:xfrm rot="17700000">
                <a:off x="2709222" y="1769514"/>
                <a:ext cx="2424340" cy="681604"/>
              </a:xfrm>
              <a:custGeom>
                <a:avLst/>
                <a:gdLst>
                  <a:gd name="connsiteX0" fmla="*/ 0 w 1414344"/>
                  <a:gd name="connsiteY0" fmla="*/ 0 h 681604"/>
                  <a:gd name="connsiteX1" fmla="*/ 1414344 w 1414344"/>
                  <a:gd name="connsiteY1" fmla="*/ 0 h 681604"/>
                  <a:gd name="connsiteX2" fmla="*/ 1414344 w 1414344"/>
                  <a:gd name="connsiteY2" fmla="*/ 681604 h 681604"/>
                  <a:gd name="connsiteX3" fmla="*/ 0 w 1414344"/>
                  <a:gd name="connsiteY3" fmla="*/ 681604 h 681604"/>
                  <a:gd name="connsiteX4" fmla="*/ 0 w 1414344"/>
                  <a:gd name="connsiteY4" fmla="*/ 0 h 681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4344" h="681604">
                    <a:moveTo>
                      <a:pt x="0" y="0"/>
                    </a:moveTo>
                    <a:lnTo>
                      <a:pt x="1414344" y="0"/>
                    </a:lnTo>
                    <a:lnTo>
                      <a:pt x="1414344" y="681604"/>
                    </a:lnTo>
                    <a:lnTo>
                      <a:pt x="0" y="68160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799" tIns="-1" rIns="-1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“Data Nirvana” </a:t>
                </a:r>
                <a:r>
                  <a:rPr lang="en-US" sz="2000" kern="1200" dirty="0" err="1" smtClean="0"/>
                  <a:t>mtg</a:t>
                </a:r>
                <a:r>
                  <a:rPr lang="en-US" sz="2000" kern="1200" dirty="0" smtClean="0"/>
                  <a:t> (2/16)</a:t>
                </a:r>
                <a:endParaRPr lang="en-US" sz="2000" kern="1200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986351" y="3288146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4902230"/>
                  <a:satOff val="-6819"/>
                  <a:lumOff val="-2615"/>
                  <a:alphaOff val="0"/>
                </a:schemeClr>
              </a:fillRef>
              <a:effectRef idx="0">
                <a:schemeClr val="accent5">
                  <a:hueOff val="-4902230"/>
                  <a:satOff val="-6819"/>
                  <a:lumOff val="-261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Freeform 22"/>
              <p:cNvSpPr/>
              <p:nvPr/>
            </p:nvSpPr>
            <p:spPr>
              <a:xfrm rot="17700000">
                <a:off x="2481923" y="4446359"/>
                <a:ext cx="2516796" cy="713795"/>
              </a:xfrm>
              <a:custGeom>
                <a:avLst/>
                <a:gdLst>
                  <a:gd name="connsiteX0" fmla="*/ 0 w 1480405"/>
                  <a:gd name="connsiteY0" fmla="*/ 0 h 713795"/>
                  <a:gd name="connsiteX1" fmla="*/ 1480405 w 1480405"/>
                  <a:gd name="connsiteY1" fmla="*/ 0 h 713795"/>
                  <a:gd name="connsiteX2" fmla="*/ 1480405 w 1480405"/>
                  <a:gd name="connsiteY2" fmla="*/ 713795 h 713795"/>
                  <a:gd name="connsiteX3" fmla="*/ 0 w 1480405"/>
                  <a:gd name="connsiteY3" fmla="*/ 713795 h 713795"/>
                  <a:gd name="connsiteX4" fmla="*/ 0 w 1480405"/>
                  <a:gd name="connsiteY4" fmla="*/ 0 h 71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0405" h="713795">
                    <a:moveTo>
                      <a:pt x="0" y="0"/>
                    </a:moveTo>
                    <a:lnTo>
                      <a:pt x="1480405" y="0"/>
                    </a:lnTo>
                    <a:lnTo>
                      <a:pt x="1480405" y="713795"/>
                    </a:lnTo>
                    <a:lnTo>
                      <a:pt x="0" y="71379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0800" bIns="-1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“Small group” formed (8/16)</a:t>
                </a:r>
                <a:endParaRPr lang="en-US" sz="2000" kern="12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 rot="17700000">
                <a:off x="5573585" y="2760066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Freeform 25"/>
              <p:cNvSpPr/>
              <p:nvPr/>
            </p:nvSpPr>
            <p:spPr>
              <a:xfrm rot="17700000">
                <a:off x="4476749" y="4630857"/>
                <a:ext cx="2708430" cy="571088"/>
              </a:xfrm>
              <a:custGeom>
                <a:avLst/>
                <a:gdLst>
                  <a:gd name="connsiteX0" fmla="*/ 0 w 2167454"/>
                  <a:gd name="connsiteY0" fmla="*/ 0 h 1045065"/>
                  <a:gd name="connsiteX1" fmla="*/ 2167454 w 2167454"/>
                  <a:gd name="connsiteY1" fmla="*/ 0 h 1045065"/>
                  <a:gd name="connsiteX2" fmla="*/ 2167454 w 2167454"/>
                  <a:gd name="connsiteY2" fmla="*/ 1045065 h 1045065"/>
                  <a:gd name="connsiteX3" fmla="*/ 0 w 2167454"/>
                  <a:gd name="connsiteY3" fmla="*/ 1045065 h 1045065"/>
                  <a:gd name="connsiteX4" fmla="*/ 0 w 2167454"/>
                  <a:gd name="connsiteY4" fmla="*/ 0 h 1045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67454" h="1045065">
                    <a:moveTo>
                      <a:pt x="0" y="0"/>
                    </a:moveTo>
                    <a:lnTo>
                      <a:pt x="2167454" y="0"/>
                    </a:lnTo>
                    <a:lnTo>
                      <a:pt x="2167454" y="1045065"/>
                    </a:lnTo>
                    <a:lnTo>
                      <a:pt x="0" y="104506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-1" rIns="50800" bIns="0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Interim Steering </a:t>
                </a:r>
                <a:r>
                  <a:rPr lang="en-US" sz="2000" kern="1200" dirty="0" err="1" smtClean="0"/>
                  <a:t>Cmte</a:t>
                </a:r>
                <a:r>
                  <a:rPr lang="en-US" sz="2000" kern="1200" dirty="0" smtClean="0"/>
                  <a:t>  (10/16)</a:t>
                </a:r>
                <a:endParaRPr lang="en-US" sz="2000" kern="12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 rot="17700000">
                <a:off x="6590014" y="2378727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Oval 27"/>
              <p:cNvSpPr/>
              <p:nvPr/>
            </p:nvSpPr>
            <p:spPr>
              <a:xfrm>
                <a:off x="7117618" y="3288146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7353344"/>
                  <a:satOff val="-10228"/>
                  <a:lumOff val="-3922"/>
                  <a:alphaOff val="0"/>
                </a:schemeClr>
              </a:fillRef>
              <a:effectRef idx="0">
                <a:schemeClr val="accent5">
                  <a:hueOff val="-7353344"/>
                  <a:satOff val="-10228"/>
                  <a:lumOff val="-392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Freeform 28"/>
              <p:cNvSpPr/>
              <p:nvPr/>
            </p:nvSpPr>
            <p:spPr>
              <a:xfrm rot="17700000">
                <a:off x="3198577" y="4502159"/>
                <a:ext cx="2576017" cy="713795"/>
              </a:xfrm>
              <a:custGeom>
                <a:avLst/>
                <a:gdLst>
                  <a:gd name="connsiteX0" fmla="*/ 0 w 1480405"/>
                  <a:gd name="connsiteY0" fmla="*/ 0 h 713795"/>
                  <a:gd name="connsiteX1" fmla="*/ 1480405 w 1480405"/>
                  <a:gd name="connsiteY1" fmla="*/ 0 h 713795"/>
                  <a:gd name="connsiteX2" fmla="*/ 1480405 w 1480405"/>
                  <a:gd name="connsiteY2" fmla="*/ 713795 h 713795"/>
                  <a:gd name="connsiteX3" fmla="*/ 0 w 1480405"/>
                  <a:gd name="connsiteY3" fmla="*/ 713795 h 713795"/>
                  <a:gd name="connsiteX4" fmla="*/ 0 w 1480405"/>
                  <a:gd name="connsiteY4" fmla="*/ 0 h 71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0405" h="713795">
                    <a:moveTo>
                      <a:pt x="0" y="0"/>
                    </a:moveTo>
                    <a:lnTo>
                      <a:pt x="1480405" y="0"/>
                    </a:lnTo>
                    <a:lnTo>
                      <a:pt x="1480405" y="713795"/>
                    </a:lnTo>
                    <a:lnTo>
                      <a:pt x="0" y="71379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0800" bIns="-1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Product Vision Board (9/16)</a:t>
                </a:r>
                <a:endParaRPr lang="en-US" sz="2000" kern="12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17700000">
                <a:off x="7513525" y="2760066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Donut 30"/>
              <p:cNvSpPr/>
              <p:nvPr/>
            </p:nvSpPr>
            <p:spPr>
              <a:xfrm>
                <a:off x="5523867" y="3241197"/>
                <a:ext cx="437604" cy="399125"/>
              </a:xfrm>
              <a:prstGeom prst="donut">
                <a:avLst>
                  <a:gd name="adj" fmla="val 2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Freeform 31"/>
              <p:cNvSpPr/>
              <p:nvPr/>
            </p:nvSpPr>
            <p:spPr>
              <a:xfrm rot="17700000">
                <a:off x="5357975" y="2031289"/>
                <a:ext cx="2017981" cy="619640"/>
              </a:xfrm>
              <a:custGeom>
                <a:avLst/>
                <a:gdLst>
                  <a:gd name="connsiteX0" fmla="*/ 0 w 1285768"/>
                  <a:gd name="connsiteY0" fmla="*/ 0 h 619640"/>
                  <a:gd name="connsiteX1" fmla="*/ 1285768 w 1285768"/>
                  <a:gd name="connsiteY1" fmla="*/ 0 h 619640"/>
                  <a:gd name="connsiteX2" fmla="*/ 1285768 w 1285768"/>
                  <a:gd name="connsiteY2" fmla="*/ 619640 h 619640"/>
                  <a:gd name="connsiteX3" fmla="*/ 0 w 1285768"/>
                  <a:gd name="connsiteY3" fmla="*/ 619640 h 619640"/>
                  <a:gd name="connsiteX4" fmla="*/ 0 w 1285768"/>
                  <a:gd name="connsiteY4" fmla="*/ 0 h 61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5768" h="619640">
                    <a:moveTo>
                      <a:pt x="0" y="0"/>
                    </a:moveTo>
                    <a:lnTo>
                      <a:pt x="1285768" y="0"/>
                    </a:lnTo>
                    <a:lnTo>
                      <a:pt x="1285768" y="619640"/>
                    </a:lnTo>
                    <a:lnTo>
                      <a:pt x="0" y="61964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0" rIns="0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Alamo Regional Data Alliance  (9/16)</a:t>
                </a:r>
                <a:endParaRPr lang="en-US" sz="2000" kern="1200" dirty="0"/>
              </a:p>
            </p:txBody>
          </p:sp>
          <p:sp>
            <p:nvSpPr>
              <p:cNvPr id="34" name="Freeform 33"/>
              <p:cNvSpPr/>
              <p:nvPr/>
            </p:nvSpPr>
            <p:spPr>
              <a:xfrm rot="17700000">
                <a:off x="5657127" y="4380605"/>
                <a:ext cx="2151259" cy="449043"/>
              </a:xfrm>
              <a:custGeom>
                <a:avLst/>
                <a:gdLst>
                  <a:gd name="connsiteX0" fmla="*/ 0 w 1690628"/>
                  <a:gd name="connsiteY0" fmla="*/ 0 h 996685"/>
                  <a:gd name="connsiteX1" fmla="*/ 1690628 w 1690628"/>
                  <a:gd name="connsiteY1" fmla="*/ 0 h 996685"/>
                  <a:gd name="connsiteX2" fmla="*/ 1690628 w 1690628"/>
                  <a:gd name="connsiteY2" fmla="*/ 996685 h 996685"/>
                  <a:gd name="connsiteX3" fmla="*/ 0 w 1690628"/>
                  <a:gd name="connsiteY3" fmla="*/ 996685 h 996685"/>
                  <a:gd name="connsiteX4" fmla="*/ 0 w 1690628"/>
                  <a:gd name="connsiteY4" fmla="*/ 0 h 996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90628" h="996685">
                    <a:moveTo>
                      <a:pt x="0" y="0"/>
                    </a:moveTo>
                    <a:lnTo>
                      <a:pt x="1690628" y="0"/>
                    </a:lnTo>
                    <a:lnTo>
                      <a:pt x="1690628" y="996685"/>
                    </a:lnTo>
                    <a:lnTo>
                      <a:pt x="0" y="9966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799" tIns="-1" rIns="0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CI:Now</a:t>
                </a:r>
                <a:r>
                  <a:rPr lang="en-US" sz="2000" kern="1200" baseline="0" dirty="0" smtClean="0"/>
                  <a:t> staffing (10/16)</a:t>
                </a:r>
                <a:endParaRPr lang="en-US" sz="2000" kern="1200" dirty="0"/>
              </a:p>
            </p:txBody>
          </p:sp>
          <p:sp>
            <p:nvSpPr>
              <p:cNvPr id="36" name="Freeform 35"/>
              <p:cNvSpPr/>
              <p:nvPr/>
            </p:nvSpPr>
            <p:spPr>
              <a:xfrm rot="17700000">
                <a:off x="10324012" y="2984060"/>
                <a:ext cx="798360" cy="384748"/>
              </a:xfrm>
              <a:custGeom>
                <a:avLst/>
                <a:gdLst>
                  <a:gd name="connsiteX0" fmla="*/ 0 w 798360"/>
                  <a:gd name="connsiteY0" fmla="*/ 0 h 384748"/>
                  <a:gd name="connsiteX1" fmla="*/ 798360 w 798360"/>
                  <a:gd name="connsiteY1" fmla="*/ 0 h 384748"/>
                  <a:gd name="connsiteX2" fmla="*/ 798360 w 798360"/>
                  <a:gd name="connsiteY2" fmla="*/ 384748 h 384748"/>
                  <a:gd name="connsiteX3" fmla="*/ 0 w 798360"/>
                  <a:gd name="connsiteY3" fmla="*/ 384748 h 384748"/>
                  <a:gd name="connsiteX4" fmla="*/ 0 w 798360"/>
                  <a:gd name="connsiteY4" fmla="*/ 0 h 384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8360" h="384748">
                    <a:moveTo>
                      <a:pt x="0" y="0"/>
                    </a:moveTo>
                    <a:lnTo>
                      <a:pt x="798360" y="0"/>
                    </a:lnTo>
                    <a:lnTo>
                      <a:pt x="798360" y="384748"/>
                    </a:lnTo>
                    <a:lnTo>
                      <a:pt x="0" y="38474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8580" tIns="0" rIns="0" bIns="0" numCol="1" spcCol="1270" anchor="ctr" anchorCtr="0">
                <a:noAutofit/>
              </a:bodyPr>
              <a:lstStyle/>
              <a:p>
                <a:pPr lvl="0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700" kern="1200"/>
              </a:p>
            </p:txBody>
          </p:sp>
        </p:grpSp>
        <p:sp>
          <p:nvSpPr>
            <p:cNvPr id="38" name="Donut 37"/>
            <p:cNvSpPr/>
            <p:nvPr/>
          </p:nvSpPr>
          <p:spPr>
            <a:xfrm>
              <a:off x="8157252" y="3144256"/>
              <a:ext cx="484204" cy="489144"/>
            </a:xfrm>
            <a:prstGeom prst="donut">
              <a:avLst>
                <a:gd name="adj" fmla="val 2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reeform 38"/>
            <p:cNvSpPr/>
            <p:nvPr/>
          </p:nvSpPr>
          <p:spPr>
            <a:xfrm rot="17700000">
              <a:off x="7565110" y="1322635"/>
              <a:ext cx="3210781" cy="710391"/>
            </a:xfrm>
            <a:custGeom>
              <a:avLst/>
              <a:gdLst>
                <a:gd name="connsiteX0" fmla="*/ 0 w 1285768"/>
                <a:gd name="connsiteY0" fmla="*/ 0 h 619640"/>
                <a:gd name="connsiteX1" fmla="*/ 1285768 w 1285768"/>
                <a:gd name="connsiteY1" fmla="*/ 0 h 619640"/>
                <a:gd name="connsiteX2" fmla="*/ 1285768 w 1285768"/>
                <a:gd name="connsiteY2" fmla="*/ 619640 h 619640"/>
                <a:gd name="connsiteX3" fmla="*/ 0 w 1285768"/>
                <a:gd name="connsiteY3" fmla="*/ 619640 h 619640"/>
                <a:gd name="connsiteX4" fmla="*/ 0 w 1285768"/>
                <a:gd name="connsiteY4" fmla="*/ 0 h 619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768" h="619640">
                  <a:moveTo>
                    <a:pt x="0" y="0"/>
                  </a:moveTo>
                  <a:lnTo>
                    <a:pt x="1285768" y="0"/>
                  </a:lnTo>
                  <a:lnTo>
                    <a:pt x="1285768" y="619640"/>
                  </a:lnTo>
                  <a:lnTo>
                    <a:pt x="0" y="619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0" tIns="0" rIns="0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Alliance convening (3/17)</a:t>
              </a:r>
              <a:endParaRPr lang="en-US" sz="2000" kern="120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9019903" y="3186429"/>
              <a:ext cx="423063" cy="40854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225557"/>
                <a:satOff val="-1705"/>
                <a:lumOff val="-654"/>
                <a:alphaOff val="0"/>
              </a:schemeClr>
            </a:fillRef>
            <a:effectRef idx="0">
              <a:schemeClr val="accent5">
                <a:hueOff val="-1225557"/>
                <a:satOff val="-1705"/>
                <a:lumOff val="-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9968430" y="3148780"/>
              <a:ext cx="423063" cy="40854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0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Freeform 41"/>
            <p:cNvSpPr/>
            <p:nvPr/>
          </p:nvSpPr>
          <p:spPr>
            <a:xfrm rot="17700000">
              <a:off x="7829074" y="4852968"/>
              <a:ext cx="3319292" cy="654728"/>
            </a:xfrm>
            <a:custGeom>
              <a:avLst/>
              <a:gdLst>
                <a:gd name="connsiteX0" fmla="*/ 0 w 2167454"/>
                <a:gd name="connsiteY0" fmla="*/ 0 h 1045065"/>
                <a:gd name="connsiteX1" fmla="*/ 2167454 w 2167454"/>
                <a:gd name="connsiteY1" fmla="*/ 0 h 1045065"/>
                <a:gd name="connsiteX2" fmla="*/ 2167454 w 2167454"/>
                <a:gd name="connsiteY2" fmla="*/ 1045065 h 1045065"/>
                <a:gd name="connsiteX3" fmla="*/ 0 w 2167454"/>
                <a:gd name="connsiteY3" fmla="*/ 1045065 h 1045065"/>
                <a:gd name="connsiteX4" fmla="*/ 0 w 2167454"/>
                <a:gd name="connsiteY4" fmla="*/ 0 h 1045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7454" h="1045065">
                  <a:moveTo>
                    <a:pt x="0" y="0"/>
                  </a:moveTo>
                  <a:lnTo>
                    <a:pt x="2167454" y="0"/>
                  </a:lnTo>
                  <a:lnTo>
                    <a:pt x="2167454" y="1045065"/>
                  </a:lnTo>
                  <a:lnTo>
                    <a:pt x="0" y="10450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-1" rIns="50800" bIns="0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Steering </a:t>
              </a:r>
              <a:r>
                <a:rPr lang="en-US" sz="2000" kern="1200" dirty="0" err="1" smtClean="0"/>
                <a:t>Cmte</a:t>
              </a:r>
              <a:r>
                <a:rPr lang="en-US" sz="2000" kern="1200" dirty="0" smtClean="0"/>
                <a:t>  elections (9/17)</a:t>
              </a:r>
              <a:endParaRPr lang="en-US" sz="2000" kern="1200" dirty="0"/>
            </a:p>
          </p:txBody>
        </p:sp>
        <p:sp>
          <p:nvSpPr>
            <p:cNvPr id="43" name="Freeform 42"/>
            <p:cNvSpPr/>
            <p:nvPr/>
          </p:nvSpPr>
          <p:spPr>
            <a:xfrm rot="17700000">
              <a:off x="6982640" y="4810131"/>
              <a:ext cx="3157014" cy="818336"/>
            </a:xfrm>
            <a:custGeom>
              <a:avLst/>
              <a:gdLst>
                <a:gd name="connsiteX0" fmla="*/ 0 w 1480405"/>
                <a:gd name="connsiteY0" fmla="*/ 0 h 713795"/>
                <a:gd name="connsiteX1" fmla="*/ 1480405 w 1480405"/>
                <a:gd name="connsiteY1" fmla="*/ 0 h 713795"/>
                <a:gd name="connsiteX2" fmla="*/ 1480405 w 1480405"/>
                <a:gd name="connsiteY2" fmla="*/ 713795 h 713795"/>
                <a:gd name="connsiteX3" fmla="*/ 0 w 1480405"/>
                <a:gd name="connsiteY3" fmla="*/ 713795 h 713795"/>
                <a:gd name="connsiteX4" fmla="*/ 0 w 1480405"/>
                <a:gd name="connsiteY4" fmla="*/ 0 h 71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0405" h="713795">
                  <a:moveTo>
                    <a:pt x="0" y="0"/>
                  </a:moveTo>
                  <a:lnTo>
                    <a:pt x="1480405" y="0"/>
                  </a:lnTo>
                  <a:lnTo>
                    <a:pt x="1480405" y="713795"/>
                  </a:lnTo>
                  <a:lnTo>
                    <a:pt x="0" y="7137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50800" bIns="-1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Website launch, membership drive (8/17)</a:t>
              </a:r>
              <a:endParaRPr lang="en-US" sz="2000" kern="1200" dirty="0"/>
            </a:p>
          </p:txBody>
        </p:sp>
        <p:sp>
          <p:nvSpPr>
            <p:cNvPr id="45" name="Freeform 44"/>
            <p:cNvSpPr/>
            <p:nvPr/>
          </p:nvSpPr>
          <p:spPr>
            <a:xfrm rot="17700000">
              <a:off x="10193985" y="1231872"/>
              <a:ext cx="3210781" cy="710391"/>
            </a:xfrm>
            <a:custGeom>
              <a:avLst/>
              <a:gdLst>
                <a:gd name="connsiteX0" fmla="*/ 0 w 1285768"/>
                <a:gd name="connsiteY0" fmla="*/ 0 h 619640"/>
                <a:gd name="connsiteX1" fmla="*/ 1285768 w 1285768"/>
                <a:gd name="connsiteY1" fmla="*/ 0 h 619640"/>
                <a:gd name="connsiteX2" fmla="*/ 1285768 w 1285768"/>
                <a:gd name="connsiteY2" fmla="*/ 619640 h 619640"/>
                <a:gd name="connsiteX3" fmla="*/ 0 w 1285768"/>
                <a:gd name="connsiteY3" fmla="*/ 619640 h 619640"/>
                <a:gd name="connsiteX4" fmla="*/ 0 w 1285768"/>
                <a:gd name="connsiteY4" fmla="*/ 0 h 619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768" h="619640">
                  <a:moveTo>
                    <a:pt x="0" y="0"/>
                  </a:moveTo>
                  <a:lnTo>
                    <a:pt x="1285768" y="0"/>
                  </a:lnTo>
                  <a:lnTo>
                    <a:pt x="1285768" y="619640"/>
                  </a:lnTo>
                  <a:lnTo>
                    <a:pt x="0" y="619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0" tIns="0" rIns="0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Steering </a:t>
              </a:r>
              <a:r>
                <a:rPr lang="en-US" sz="2000" dirty="0" err="1" smtClean="0"/>
                <a:t>Cmte</a:t>
              </a:r>
              <a:r>
                <a:rPr lang="en-US" sz="2000" dirty="0" smtClean="0"/>
                <a:t> launch (10/17)</a:t>
              </a:r>
              <a:endParaRPr lang="en-US" sz="2000" kern="1200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11498889" y="3094761"/>
              <a:ext cx="423063" cy="40854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Freeform 46"/>
            <p:cNvSpPr/>
            <p:nvPr/>
          </p:nvSpPr>
          <p:spPr>
            <a:xfrm rot="17700000">
              <a:off x="9300112" y="4743771"/>
              <a:ext cx="3288090" cy="818336"/>
            </a:xfrm>
            <a:custGeom>
              <a:avLst/>
              <a:gdLst>
                <a:gd name="connsiteX0" fmla="*/ 0 w 1480405"/>
                <a:gd name="connsiteY0" fmla="*/ 0 h 713795"/>
                <a:gd name="connsiteX1" fmla="*/ 1480405 w 1480405"/>
                <a:gd name="connsiteY1" fmla="*/ 0 h 713795"/>
                <a:gd name="connsiteX2" fmla="*/ 1480405 w 1480405"/>
                <a:gd name="connsiteY2" fmla="*/ 713795 h 713795"/>
                <a:gd name="connsiteX3" fmla="*/ 0 w 1480405"/>
                <a:gd name="connsiteY3" fmla="*/ 713795 h 713795"/>
                <a:gd name="connsiteX4" fmla="*/ 0 w 1480405"/>
                <a:gd name="connsiteY4" fmla="*/ 0 h 71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0405" h="713795">
                  <a:moveTo>
                    <a:pt x="0" y="0"/>
                  </a:moveTo>
                  <a:lnTo>
                    <a:pt x="1480405" y="0"/>
                  </a:lnTo>
                  <a:lnTo>
                    <a:pt x="1480405" y="713795"/>
                  </a:lnTo>
                  <a:lnTo>
                    <a:pt x="0" y="7137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50800" bIns="-1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Workgroups launch (10-11/17)</a:t>
              </a:r>
              <a:endParaRPr lang="en-US" sz="2000" kern="1200" dirty="0"/>
            </a:p>
          </p:txBody>
        </p:sp>
      </p:grpSp>
      <p:sp>
        <p:nvSpPr>
          <p:cNvPr id="49" name="Donut 48"/>
          <p:cNvSpPr/>
          <p:nvPr/>
        </p:nvSpPr>
        <p:spPr>
          <a:xfrm>
            <a:off x="2369403" y="3147311"/>
            <a:ext cx="484204" cy="489144"/>
          </a:xfrm>
          <a:prstGeom prst="donut">
            <a:avLst>
              <a:gd name="adj" fmla="val 2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Donut 49"/>
          <p:cNvSpPr/>
          <p:nvPr/>
        </p:nvSpPr>
        <p:spPr>
          <a:xfrm>
            <a:off x="399754" y="3147311"/>
            <a:ext cx="484204" cy="489144"/>
          </a:xfrm>
          <a:prstGeom prst="donut">
            <a:avLst>
              <a:gd name="adj" fmla="val 2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Donut 50"/>
          <p:cNvSpPr/>
          <p:nvPr/>
        </p:nvSpPr>
        <p:spPr>
          <a:xfrm>
            <a:off x="10210354" y="3106062"/>
            <a:ext cx="484204" cy="489144"/>
          </a:xfrm>
          <a:prstGeom prst="donut">
            <a:avLst>
              <a:gd name="adj" fmla="val 2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63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239" y="1479367"/>
            <a:ext cx="8388681" cy="52214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5532" y="232230"/>
            <a:ext cx="3293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alamodata.org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971" y="2576286"/>
            <a:ext cx="34142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Steering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Cmte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Charter</a:t>
            </a: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Participation guide</a:t>
            </a: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The story so far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524" y="824430"/>
            <a:ext cx="10313276" cy="2898861"/>
          </a:xfrm>
        </p:spPr>
        <p:txBody>
          <a:bodyPr>
            <a:normAutofit fontScale="92500" lnSpcReduction="10000"/>
          </a:bodyPr>
          <a:lstStyle/>
          <a:p>
            <a:pPr marL="0" indent="6350">
              <a:buNone/>
            </a:pPr>
            <a:r>
              <a:rPr lang="en-US" sz="4600" dirty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n-US" sz="4600" dirty="0" smtClean="0">
                <a:solidFill>
                  <a:schemeClr val="accent5">
                    <a:lumMod val="75000"/>
                  </a:schemeClr>
                </a:solidFill>
              </a:rPr>
              <a:t>rustworthy.</a:t>
            </a:r>
            <a:r>
              <a:rPr lang="en-US" sz="4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4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600" dirty="0" smtClean="0">
                <a:solidFill>
                  <a:schemeClr val="accent5">
                    <a:lumMod val="75000"/>
                  </a:schemeClr>
                </a:solidFill>
              </a:rPr>
              <a:t>Neutral.</a:t>
            </a:r>
            <a:r>
              <a:rPr lang="en-US" sz="4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4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600" dirty="0" smtClean="0">
                <a:solidFill>
                  <a:schemeClr val="accent5">
                    <a:lumMod val="75000"/>
                  </a:schemeClr>
                </a:solidFill>
              </a:rPr>
              <a:t>Timely.</a:t>
            </a:r>
          </a:p>
          <a:p>
            <a:pPr marL="222250" indent="6350">
              <a:buNone/>
            </a:pPr>
            <a:endParaRPr lang="en-US" sz="2800" dirty="0"/>
          </a:p>
          <a:p>
            <a:pPr marL="908050" indent="6350" algn="r">
              <a:buNone/>
            </a:pPr>
            <a:r>
              <a:rPr lang="en-US" sz="4700" dirty="0">
                <a:solidFill>
                  <a:srgbClr val="005272"/>
                </a:solidFill>
              </a:rPr>
              <a:t>How can we help you?</a:t>
            </a:r>
          </a:p>
          <a:p>
            <a:pPr marL="908050" indent="6350" algn="r">
              <a:buNone/>
            </a:pPr>
            <a:endParaRPr lang="en-US" sz="4400" dirty="0" smtClean="0"/>
          </a:p>
          <a:p>
            <a:pPr marL="908050" indent="6350" algn="r">
              <a:buNone/>
            </a:pPr>
            <a:endParaRPr lang="en-US" sz="4400" dirty="0"/>
          </a:p>
          <a:p>
            <a:pPr indent="6350">
              <a:buNone/>
            </a:pPr>
            <a:endParaRPr lang="en-US" sz="2000" dirty="0"/>
          </a:p>
          <a:p>
            <a:pPr marL="0" indent="635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Picture 5" descr="CiNowLogo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84252" y="5226543"/>
            <a:ext cx="4300152" cy="8863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40524" y="2997589"/>
            <a:ext cx="430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Laura.C.McKieran@uth.tmc.edu</a:t>
            </a:r>
          </a:p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CINow.info</a:t>
            </a:r>
          </a:p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210.276.9007</a:t>
            </a:r>
          </a:p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http://cinow.info/newsletter-signup/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0524" y="4789498"/>
            <a:ext cx="30066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5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Credits:</a:t>
            </a:r>
          </a:p>
          <a:p>
            <a:pPr marL="231775" indent="635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Clarissa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Ozuna, PhD(c)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31775" indent="635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Norma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Garza,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DrPH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(c)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31775" indent="635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Courtney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Denton, MPH</a:t>
            </a:r>
          </a:p>
          <a:p>
            <a:pPr marL="231775"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Jef Waltman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033000" y="6331459"/>
            <a:ext cx="2065867" cy="4249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87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5000" y="1456293"/>
            <a:ext cx="1019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CI:Now’s data role in the San Antonio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Nonprofit local data intermediary; annual budget ~$500K</a:t>
            </a:r>
          </a:p>
          <a:p>
            <a:r>
              <a:rPr lang="en-US" sz="2400" dirty="0" smtClean="0">
                <a:latin typeface="+mj-lt"/>
              </a:rPr>
              <a:t>UT School of Public Health in SA is partner and staff “home”</a:t>
            </a:r>
          </a:p>
          <a:p>
            <a:r>
              <a:rPr lang="en-US" sz="2400" dirty="0" smtClean="0">
                <a:latin typeface="+mj-lt"/>
              </a:rPr>
              <a:t>Cover all issue areas, esp. education and health &amp; human services</a:t>
            </a:r>
          </a:p>
          <a:p>
            <a:r>
              <a:rPr lang="en-US" sz="2400" dirty="0" smtClean="0">
                <a:latin typeface="+mj-lt"/>
              </a:rPr>
              <a:t>Five ways we help:</a:t>
            </a:r>
          </a:p>
          <a:p>
            <a:pPr marL="633413" indent="-401638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Open up access to timely, relevant, neutral data</a:t>
            </a:r>
          </a:p>
          <a:p>
            <a:pPr marL="633413" indent="-401638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Assess and monitor community conditions</a:t>
            </a:r>
          </a:p>
          <a:p>
            <a:pPr marL="633413" indent="-401638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Assist in understanding and using data</a:t>
            </a:r>
          </a:p>
          <a:p>
            <a:pPr marL="633413" indent="-401638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Consult on the development of outcomes/results and indicators and selection of data sources</a:t>
            </a:r>
          </a:p>
          <a:p>
            <a:pPr marL="633413" indent="-401638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Bring others together to build our local capacity to use data to improve quality of life: Alamo Regional Data Alliance</a:t>
            </a:r>
          </a:p>
        </p:txBody>
      </p:sp>
      <p:pic>
        <p:nvPicPr>
          <p:cNvPr id="8" name="Pictur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432" y="6072163"/>
            <a:ext cx="4561555" cy="69272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4775" y="291282"/>
            <a:ext cx="161925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5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rationale for </a:t>
            </a:r>
            <a:r>
              <a:rPr lang="en-US" i="1" dirty="0" smtClean="0"/>
              <a:t>not </a:t>
            </a:r>
            <a:r>
              <a:rPr lang="en-US" dirty="0" smtClean="0"/>
              <a:t>using data?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55320" y="1285790"/>
            <a:ext cx="10515600" cy="50916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Things like….</a:t>
            </a:r>
          </a:p>
          <a:p>
            <a:pPr marL="463550" indent="-341313"/>
            <a:r>
              <a:rPr lang="en-US" dirty="0" smtClean="0"/>
              <a:t>Planning for infrastructure, interventions</a:t>
            </a:r>
          </a:p>
          <a:p>
            <a:pPr marL="463550" indent="-341313"/>
            <a:r>
              <a:rPr lang="en-US" dirty="0" smtClean="0"/>
              <a:t>Budgeting and resource allocation</a:t>
            </a:r>
          </a:p>
          <a:p>
            <a:pPr marL="463550" indent="-341313"/>
            <a:r>
              <a:rPr lang="en-US" dirty="0" smtClean="0"/>
              <a:t>Monitoring progress; performance management</a:t>
            </a:r>
          </a:p>
          <a:p>
            <a:pPr marL="463550" indent="-341313"/>
            <a:r>
              <a:rPr lang="en-US" dirty="0" smtClean="0"/>
              <a:t>Organizing and advocacy</a:t>
            </a:r>
          </a:p>
          <a:p>
            <a:pPr marL="463550" indent="-341313"/>
            <a:r>
              <a:rPr lang="en-US" dirty="0" smtClean="0"/>
              <a:t>Problem-solving complex issues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Should be driven by….</a:t>
            </a:r>
          </a:p>
          <a:p>
            <a:pPr marL="463550" indent="-354013">
              <a:buFont typeface="+mj-lt"/>
              <a:buAutoNum type="alphaUcPeriod"/>
            </a:pPr>
            <a:r>
              <a:rPr lang="en-US" dirty="0" smtClean="0"/>
              <a:t>The personal passions and quirks of the people with the deepest pockets</a:t>
            </a:r>
          </a:p>
          <a:p>
            <a:pPr marL="463550" indent="-354013">
              <a:buFont typeface="+mj-lt"/>
              <a:buAutoNum type="alphaUcPeriod"/>
            </a:pPr>
            <a:r>
              <a:rPr lang="en-US" dirty="0" smtClean="0"/>
              <a:t>The good old boy/girl network of sketchy favors and ridiculous feuds</a:t>
            </a:r>
          </a:p>
          <a:p>
            <a:pPr marL="463550" indent="-354013">
              <a:buFont typeface="+mj-lt"/>
              <a:buAutoNum type="alphaUcPeriod"/>
            </a:pPr>
            <a:r>
              <a:rPr lang="en-US" dirty="0" smtClean="0"/>
              <a:t>The biggest jerk in the room the day we had that stupid retreat</a:t>
            </a:r>
          </a:p>
          <a:p>
            <a:pPr marL="463550" indent="-354013">
              <a:buFont typeface="+mj-lt"/>
              <a:buAutoNum type="alphaUcPeriod"/>
            </a:pPr>
            <a:r>
              <a:rPr lang="en-US" dirty="0" smtClean="0"/>
              <a:t>The very best information we can get</a:t>
            </a:r>
          </a:p>
        </p:txBody>
      </p:sp>
    </p:spTree>
    <p:extLst>
      <p:ext uri="{BB962C8B-B14F-4D97-AF65-F5344CB8AC3E}">
        <p14:creationId xmlns:p14="http://schemas.microsoft.com/office/powerpoint/2010/main" val="199755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needed for a community to be good at using data?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44286"/>
            <a:ext cx="10515600" cy="50916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Widespread…</a:t>
            </a:r>
          </a:p>
          <a:p>
            <a:pPr marL="463550" lvl="0" indent="-341313"/>
            <a:r>
              <a:rPr lang="en-US" dirty="0" smtClean="0"/>
              <a:t>culture of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valuing data</a:t>
            </a:r>
          </a:p>
          <a:p>
            <a:pPr marL="463550" lvl="0" indent="-341313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literacy</a:t>
            </a:r>
          </a:p>
          <a:p>
            <a:pPr marL="463550" lvl="0" indent="-341313"/>
            <a:r>
              <a:rPr lang="en-US" dirty="0" smtClean="0"/>
              <a:t>processes and structures to support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engagement around data </a:t>
            </a:r>
          </a:p>
          <a:p>
            <a:pPr marL="463550" lvl="0" indent="-341313"/>
            <a:r>
              <a:rPr lang="en-US" dirty="0" smtClean="0"/>
              <a:t>good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management </a:t>
            </a:r>
            <a:r>
              <a:rPr lang="en-US" dirty="0" smtClean="0"/>
              <a:t>practices</a:t>
            </a:r>
          </a:p>
          <a:p>
            <a:pPr marL="463550" lvl="0" indent="-341313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access </a:t>
            </a:r>
            <a:r>
              <a:rPr lang="en-US" dirty="0" smtClean="0"/>
              <a:t>to data</a:t>
            </a:r>
          </a:p>
          <a:p>
            <a:pPr marL="463550" lvl="0" indent="-341313"/>
            <a:r>
              <a:rPr lang="en-US" dirty="0" smtClean="0"/>
              <a:t>access to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help in using data </a:t>
            </a:r>
            <a:r>
              <a:rPr lang="en-US" dirty="0" smtClean="0"/>
              <a:t>effectively</a:t>
            </a:r>
          </a:p>
          <a:p>
            <a:pPr marL="463550" lvl="0" indent="-341313"/>
            <a:r>
              <a:rPr lang="en-US" dirty="0" smtClean="0"/>
              <a:t>collaborative and continual planning and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coordinated action to build local capacity</a:t>
            </a:r>
            <a:r>
              <a:rPr lang="en-US" dirty="0" smtClean="0"/>
              <a:t> to use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bother organizing and coordinating?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one organization holds all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</a:t>
            </a:r>
          </a:p>
          <a:p>
            <a:pPr lvl="1"/>
            <a:r>
              <a:rPr lang="en-US" dirty="0" smtClean="0"/>
              <a:t>the info you need is in somebody else’s dataset</a:t>
            </a:r>
          </a:p>
          <a:p>
            <a:pPr lvl="1"/>
            <a:r>
              <a:rPr lang="en-US" dirty="0" smtClean="0"/>
              <a:t>legitimate privacy issues and red-herring turf issues are both real</a:t>
            </a:r>
          </a:p>
          <a:p>
            <a:endParaRPr lang="en-US" dirty="0" smtClean="0"/>
          </a:p>
          <a:p>
            <a:r>
              <a:rPr lang="en-US" dirty="0" smtClean="0"/>
              <a:t>No one organization holds all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power</a:t>
            </a:r>
          </a:p>
          <a:p>
            <a:pPr lvl="1"/>
            <a:r>
              <a:rPr lang="en-US" dirty="0" smtClean="0"/>
              <a:t>to share or get data</a:t>
            </a:r>
          </a:p>
          <a:p>
            <a:pPr lvl="1"/>
            <a:r>
              <a:rPr lang="en-US" dirty="0" smtClean="0"/>
              <a:t>to set public policy, organizational policies and practices</a:t>
            </a:r>
          </a:p>
          <a:p>
            <a:pPr lvl="1"/>
            <a:r>
              <a:rPr lang="en-US" dirty="0" smtClean="0"/>
              <a:t>to use data thoughtfully and to good effect</a:t>
            </a:r>
          </a:p>
          <a:p>
            <a:pPr lvl="1"/>
            <a:r>
              <a:rPr lang="en-US" dirty="0" smtClean="0"/>
              <a:t>to access funding and human resources</a:t>
            </a:r>
          </a:p>
          <a:p>
            <a:endParaRPr lang="en-US" dirty="0" smtClean="0"/>
          </a:p>
          <a:p>
            <a:r>
              <a:rPr lang="en-US" dirty="0" smtClean="0"/>
              <a:t>No one organization holds all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good ideas</a:t>
            </a:r>
          </a:p>
          <a:p>
            <a:pPr lvl="1"/>
            <a:r>
              <a:rPr lang="en-US" dirty="0" smtClean="0"/>
              <a:t>More brains are so much better than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1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71347" y="4363"/>
            <a:ext cx="11040256" cy="6937568"/>
            <a:chOff x="1285680" y="438416"/>
            <a:chExt cx="9629886" cy="5917168"/>
          </a:xfrm>
        </p:grpSpPr>
        <p:sp>
          <p:nvSpPr>
            <p:cNvPr id="6" name="Donut 5"/>
            <p:cNvSpPr/>
            <p:nvPr/>
          </p:nvSpPr>
          <p:spPr>
            <a:xfrm>
              <a:off x="1285680" y="3243429"/>
              <a:ext cx="413986" cy="422791"/>
            </a:xfrm>
            <a:prstGeom prst="donut">
              <a:avLst>
                <a:gd name="adj" fmla="val 2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 rot="17700000">
              <a:off x="982933" y="1923390"/>
              <a:ext cx="2292158" cy="619640"/>
            </a:xfrm>
            <a:custGeom>
              <a:avLst/>
              <a:gdLst>
                <a:gd name="connsiteX0" fmla="*/ 0 w 1285768"/>
                <a:gd name="connsiteY0" fmla="*/ 0 h 619640"/>
                <a:gd name="connsiteX1" fmla="*/ 1285768 w 1285768"/>
                <a:gd name="connsiteY1" fmla="*/ 0 h 619640"/>
                <a:gd name="connsiteX2" fmla="*/ 1285768 w 1285768"/>
                <a:gd name="connsiteY2" fmla="*/ 619640 h 619640"/>
                <a:gd name="connsiteX3" fmla="*/ 0 w 1285768"/>
                <a:gd name="connsiteY3" fmla="*/ 619640 h 619640"/>
                <a:gd name="connsiteX4" fmla="*/ 0 w 1285768"/>
                <a:gd name="connsiteY4" fmla="*/ 0 h 619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768" h="619640">
                  <a:moveTo>
                    <a:pt x="0" y="0"/>
                  </a:moveTo>
                  <a:lnTo>
                    <a:pt x="1285768" y="0"/>
                  </a:lnTo>
                  <a:lnTo>
                    <a:pt x="1285768" y="619640"/>
                  </a:lnTo>
                  <a:lnTo>
                    <a:pt x="0" y="619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799" tIns="-1" rIns="0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AACIS formed (late 90s)</a:t>
              </a:r>
              <a:endParaRPr lang="en-US" sz="2000" kern="12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073178" y="3288146"/>
              <a:ext cx="333357" cy="3333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 rot="17700000">
              <a:off x="537002" y="4372363"/>
              <a:ext cx="2289876" cy="713795"/>
            </a:xfrm>
            <a:custGeom>
              <a:avLst/>
              <a:gdLst>
                <a:gd name="connsiteX0" fmla="*/ 0 w 1480405"/>
                <a:gd name="connsiteY0" fmla="*/ 0 h 713795"/>
                <a:gd name="connsiteX1" fmla="*/ 1480405 w 1480405"/>
                <a:gd name="connsiteY1" fmla="*/ 0 h 713795"/>
                <a:gd name="connsiteX2" fmla="*/ 1480405 w 1480405"/>
                <a:gd name="connsiteY2" fmla="*/ 713795 h 713795"/>
                <a:gd name="connsiteX3" fmla="*/ 0 w 1480405"/>
                <a:gd name="connsiteY3" fmla="*/ 713795 h 713795"/>
                <a:gd name="connsiteX4" fmla="*/ 0 w 1480405"/>
                <a:gd name="connsiteY4" fmla="*/ 0 h 71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0405" h="713795">
                  <a:moveTo>
                    <a:pt x="0" y="0"/>
                  </a:moveTo>
                  <a:lnTo>
                    <a:pt x="1480405" y="0"/>
                  </a:lnTo>
                  <a:lnTo>
                    <a:pt x="1480405" y="713795"/>
                  </a:lnTo>
                  <a:lnTo>
                    <a:pt x="0" y="7137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50800" bIns="-1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Rebranded CI:Now (‘08)</a:t>
              </a:r>
              <a:endParaRPr lang="en-US" sz="2000" kern="1200" dirty="0"/>
            </a:p>
          </p:txBody>
        </p:sp>
        <p:sp>
          <p:nvSpPr>
            <p:cNvPr id="10" name="Rectangle 9"/>
            <p:cNvSpPr/>
            <p:nvPr/>
          </p:nvSpPr>
          <p:spPr>
            <a:xfrm rot="17700000">
              <a:off x="2448604" y="2760066"/>
              <a:ext cx="690619" cy="3329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Oval 10"/>
            <p:cNvSpPr/>
            <p:nvPr/>
          </p:nvSpPr>
          <p:spPr>
            <a:xfrm>
              <a:off x="4138809" y="3284068"/>
              <a:ext cx="333357" cy="3333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225557"/>
                <a:satOff val="-1705"/>
                <a:lumOff val="-654"/>
                <a:alphaOff val="0"/>
              </a:schemeClr>
            </a:fillRef>
            <a:effectRef idx="0">
              <a:schemeClr val="accent5">
                <a:hueOff val="-1225557"/>
                <a:satOff val="-1705"/>
                <a:lumOff val="-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 rot="17700000">
              <a:off x="4623491" y="4126022"/>
              <a:ext cx="690619" cy="332990"/>
            </a:xfrm>
            <a:custGeom>
              <a:avLst/>
              <a:gdLst>
                <a:gd name="connsiteX0" fmla="*/ 0 w 690619"/>
                <a:gd name="connsiteY0" fmla="*/ 0 h 332990"/>
                <a:gd name="connsiteX1" fmla="*/ 690619 w 690619"/>
                <a:gd name="connsiteY1" fmla="*/ 0 h 332990"/>
                <a:gd name="connsiteX2" fmla="*/ 690619 w 690619"/>
                <a:gd name="connsiteY2" fmla="*/ 332990 h 332990"/>
                <a:gd name="connsiteX3" fmla="*/ 0 w 690619"/>
                <a:gd name="connsiteY3" fmla="*/ 332990 h 332990"/>
                <a:gd name="connsiteX4" fmla="*/ 0 w 690619"/>
                <a:gd name="connsiteY4" fmla="*/ 0 h 33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619" h="332990">
                  <a:moveTo>
                    <a:pt x="0" y="0"/>
                  </a:moveTo>
                  <a:lnTo>
                    <a:pt x="690619" y="0"/>
                  </a:lnTo>
                  <a:lnTo>
                    <a:pt x="690619" y="332990"/>
                  </a:lnTo>
                  <a:lnTo>
                    <a:pt x="0" y="33299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58420" bIns="-1" numCol="1" spcCol="1270" anchor="ctr" anchorCtr="0">
              <a:noAutofit/>
            </a:bodyPr>
            <a:lstStyle/>
            <a:p>
              <a:pPr lvl="0" algn="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  <p:sp>
          <p:nvSpPr>
            <p:cNvPr id="13" name="Rectangle 12"/>
            <p:cNvSpPr/>
            <p:nvPr/>
          </p:nvSpPr>
          <p:spPr>
            <a:xfrm rot="17700000">
              <a:off x="2830285" y="3198428"/>
              <a:ext cx="690619" cy="3329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/>
            <p:cNvSpPr/>
            <p:nvPr/>
          </p:nvSpPr>
          <p:spPr>
            <a:xfrm rot="17700000">
              <a:off x="3515433" y="2677897"/>
              <a:ext cx="690619" cy="3329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 rot="17700000">
              <a:off x="3464745" y="4126022"/>
              <a:ext cx="690619" cy="332990"/>
            </a:xfrm>
            <a:custGeom>
              <a:avLst/>
              <a:gdLst>
                <a:gd name="connsiteX0" fmla="*/ 0 w 690619"/>
                <a:gd name="connsiteY0" fmla="*/ 0 h 332990"/>
                <a:gd name="connsiteX1" fmla="*/ 690619 w 690619"/>
                <a:gd name="connsiteY1" fmla="*/ 0 h 332990"/>
                <a:gd name="connsiteX2" fmla="*/ 690619 w 690619"/>
                <a:gd name="connsiteY2" fmla="*/ 332990 h 332990"/>
                <a:gd name="connsiteX3" fmla="*/ 0 w 690619"/>
                <a:gd name="connsiteY3" fmla="*/ 332990 h 332990"/>
                <a:gd name="connsiteX4" fmla="*/ 0 w 690619"/>
                <a:gd name="connsiteY4" fmla="*/ 0 h 33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619" h="332990">
                  <a:moveTo>
                    <a:pt x="0" y="0"/>
                  </a:moveTo>
                  <a:lnTo>
                    <a:pt x="690619" y="0"/>
                  </a:lnTo>
                  <a:lnTo>
                    <a:pt x="690619" y="332990"/>
                  </a:lnTo>
                  <a:lnTo>
                    <a:pt x="0" y="33299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58420" bIns="-1" numCol="1" spcCol="1270" anchor="ctr" anchorCtr="0">
              <a:noAutofit/>
            </a:bodyPr>
            <a:lstStyle/>
            <a:p>
              <a:pPr lvl="0" algn="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  <p:sp>
          <p:nvSpPr>
            <p:cNvPr id="19" name="Rectangle 18"/>
            <p:cNvSpPr/>
            <p:nvPr/>
          </p:nvSpPr>
          <p:spPr>
            <a:xfrm rot="17700000">
              <a:off x="3897113" y="3198428"/>
              <a:ext cx="690619" cy="3329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Donut 19"/>
            <p:cNvSpPr/>
            <p:nvPr/>
          </p:nvSpPr>
          <p:spPr>
            <a:xfrm>
              <a:off x="2676892" y="3251184"/>
              <a:ext cx="381534" cy="399125"/>
            </a:xfrm>
            <a:prstGeom prst="donut">
              <a:avLst>
                <a:gd name="adj" fmla="val 2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 rot="17700000">
              <a:off x="2191255" y="1561084"/>
              <a:ext cx="2926939" cy="681604"/>
            </a:xfrm>
            <a:custGeom>
              <a:avLst/>
              <a:gdLst>
                <a:gd name="connsiteX0" fmla="*/ 0 w 1414344"/>
                <a:gd name="connsiteY0" fmla="*/ 0 h 681604"/>
                <a:gd name="connsiteX1" fmla="*/ 1414344 w 1414344"/>
                <a:gd name="connsiteY1" fmla="*/ 0 h 681604"/>
                <a:gd name="connsiteX2" fmla="*/ 1414344 w 1414344"/>
                <a:gd name="connsiteY2" fmla="*/ 681604 h 681604"/>
                <a:gd name="connsiteX3" fmla="*/ 0 w 1414344"/>
                <a:gd name="connsiteY3" fmla="*/ 681604 h 681604"/>
                <a:gd name="connsiteX4" fmla="*/ 0 w 1414344"/>
                <a:gd name="connsiteY4" fmla="*/ 0 h 681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344" h="681604">
                  <a:moveTo>
                    <a:pt x="0" y="0"/>
                  </a:moveTo>
                  <a:lnTo>
                    <a:pt x="1414344" y="0"/>
                  </a:lnTo>
                  <a:lnTo>
                    <a:pt x="1414344" y="681604"/>
                  </a:lnTo>
                  <a:lnTo>
                    <a:pt x="0" y="6816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799" tIns="-1" rIns="-1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“Data Nirvana” meeting (2/16)</a:t>
              </a:r>
              <a:endParaRPr lang="en-US" sz="2000" kern="1200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3431939" y="3284068"/>
              <a:ext cx="333357" cy="3333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0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 rot="17700000">
              <a:off x="1448007" y="4583961"/>
              <a:ext cx="2829450" cy="713795"/>
            </a:xfrm>
            <a:custGeom>
              <a:avLst/>
              <a:gdLst>
                <a:gd name="connsiteX0" fmla="*/ 0 w 1480405"/>
                <a:gd name="connsiteY0" fmla="*/ 0 h 713795"/>
                <a:gd name="connsiteX1" fmla="*/ 1480405 w 1480405"/>
                <a:gd name="connsiteY1" fmla="*/ 0 h 713795"/>
                <a:gd name="connsiteX2" fmla="*/ 1480405 w 1480405"/>
                <a:gd name="connsiteY2" fmla="*/ 713795 h 713795"/>
                <a:gd name="connsiteX3" fmla="*/ 0 w 1480405"/>
                <a:gd name="connsiteY3" fmla="*/ 713795 h 713795"/>
                <a:gd name="connsiteX4" fmla="*/ 0 w 1480405"/>
                <a:gd name="connsiteY4" fmla="*/ 0 h 71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0405" h="713795">
                  <a:moveTo>
                    <a:pt x="0" y="0"/>
                  </a:moveTo>
                  <a:lnTo>
                    <a:pt x="1480405" y="0"/>
                  </a:lnTo>
                  <a:lnTo>
                    <a:pt x="1480405" y="713795"/>
                  </a:lnTo>
                  <a:lnTo>
                    <a:pt x="0" y="7137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50800" bIns="-1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“Small group” formed (8/16)</a:t>
              </a:r>
              <a:endParaRPr lang="en-US" sz="2000" kern="1200" dirty="0"/>
            </a:p>
          </p:txBody>
        </p:sp>
        <p:sp>
          <p:nvSpPr>
            <p:cNvPr id="24" name="Rectangle 23"/>
            <p:cNvSpPr/>
            <p:nvPr/>
          </p:nvSpPr>
          <p:spPr>
            <a:xfrm rot="17700000">
              <a:off x="5573585" y="2760066"/>
              <a:ext cx="690619" cy="3329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ectangle 26"/>
            <p:cNvSpPr/>
            <p:nvPr/>
          </p:nvSpPr>
          <p:spPr>
            <a:xfrm rot="17700000">
              <a:off x="6590014" y="2378727"/>
              <a:ext cx="690619" cy="3329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reeform 28"/>
            <p:cNvSpPr/>
            <p:nvPr/>
          </p:nvSpPr>
          <p:spPr>
            <a:xfrm rot="17700000">
              <a:off x="2388552" y="4498081"/>
              <a:ext cx="2576017" cy="713795"/>
            </a:xfrm>
            <a:custGeom>
              <a:avLst/>
              <a:gdLst>
                <a:gd name="connsiteX0" fmla="*/ 0 w 1480405"/>
                <a:gd name="connsiteY0" fmla="*/ 0 h 713795"/>
                <a:gd name="connsiteX1" fmla="*/ 1480405 w 1480405"/>
                <a:gd name="connsiteY1" fmla="*/ 0 h 713795"/>
                <a:gd name="connsiteX2" fmla="*/ 1480405 w 1480405"/>
                <a:gd name="connsiteY2" fmla="*/ 713795 h 713795"/>
                <a:gd name="connsiteX3" fmla="*/ 0 w 1480405"/>
                <a:gd name="connsiteY3" fmla="*/ 713795 h 713795"/>
                <a:gd name="connsiteX4" fmla="*/ 0 w 1480405"/>
                <a:gd name="connsiteY4" fmla="*/ 0 h 71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0405" h="713795">
                  <a:moveTo>
                    <a:pt x="0" y="0"/>
                  </a:moveTo>
                  <a:lnTo>
                    <a:pt x="1480405" y="0"/>
                  </a:lnTo>
                  <a:lnTo>
                    <a:pt x="1480405" y="713795"/>
                  </a:lnTo>
                  <a:lnTo>
                    <a:pt x="0" y="7137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50800" bIns="-1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Product Vision Board (9/16)</a:t>
              </a:r>
              <a:endParaRPr lang="en-US" sz="2000" kern="1200" dirty="0"/>
            </a:p>
          </p:txBody>
        </p:sp>
        <p:sp>
          <p:nvSpPr>
            <p:cNvPr id="30" name="Rectangle 29"/>
            <p:cNvSpPr/>
            <p:nvPr/>
          </p:nvSpPr>
          <p:spPr>
            <a:xfrm rot="17700000">
              <a:off x="7513525" y="2760066"/>
              <a:ext cx="690619" cy="3329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Freeform 35"/>
            <p:cNvSpPr/>
            <p:nvPr/>
          </p:nvSpPr>
          <p:spPr>
            <a:xfrm rot="17700000">
              <a:off x="10324012" y="2984060"/>
              <a:ext cx="798360" cy="384748"/>
            </a:xfrm>
            <a:custGeom>
              <a:avLst/>
              <a:gdLst>
                <a:gd name="connsiteX0" fmla="*/ 0 w 798360"/>
                <a:gd name="connsiteY0" fmla="*/ 0 h 384748"/>
                <a:gd name="connsiteX1" fmla="*/ 798360 w 798360"/>
                <a:gd name="connsiteY1" fmla="*/ 0 h 384748"/>
                <a:gd name="connsiteX2" fmla="*/ 798360 w 798360"/>
                <a:gd name="connsiteY2" fmla="*/ 384748 h 384748"/>
                <a:gd name="connsiteX3" fmla="*/ 0 w 798360"/>
                <a:gd name="connsiteY3" fmla="*/ 384748 h 384748"/>
                <a:gd name="connsiteX4" fmla="*/ 0 w 798360"/>
                <a:gd name="connsiteY4" fmla="*/ 0 h 384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360" h="384748">
                  <a:moveTo>
                    <a:pt x="0" y="0"/>
                  </a:moveTo>
                  <a:lnTo>
                    <a:pt x="798360" y="0"/>
                  </a:lnTo>
                  <a:lnTo>
                    <a:pt x="798360" y="384748"/>
                  </a:lnTo>
                  <a:lnTo>
                    <a:pt x="0" y="38474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0" rIns="0" bIns="0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kern="120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063" y="2045498"/>
            <a:ext cx="63341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13" y="0"/>
            <a:ext cx="8352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0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767878" y="-202305"/>
            <a:ext cx="10083605" cy="7142601"/>
            <a:chOff x="1767384" y="-307965"/>
            <a:chExt cx="10083605" cy="7142601"/>
          </a:xfrm>
        </p:grpSpPr>
        <p:grpSp>
          <p:nvGrpSpPr>
            <p:cNvPr id="5" name="Group 4"/>
            <p:cNvGrpSpPr/>
            <p:nvPr/>
          </p:nvGrpSpPr>
          <p:grpSpPr>
            <a:xfrm>
              <a:off x="1767384" y="-307965"/>
              <a:ext cx="10083605" cy="7142601"/>
              <a:chOff x="2120121" y="442494"/>
              <a:chExt cx="8795445" cy="5828122"/>
            </a:xfrm>
          </p:grpSpPr>
          <p:sp>
            <p:nvSpPr>
              <p:cNvPr id="6" name="Donut 5"/>
              <p:cNvSpPr/>
              <p:nvPr/>
            </p:nvSpPr>
            <p:spPr>
              <a:xfrm>
                <a:off x="2212322" y="3250858"/>
                <a:ext cx="413986" cy="422791"/>
              </a:xfrm>
              <a:prstGeom prst="donut">
                <a:avLst>
                  <a:gd name="adj" fmla="val 2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Freeform 6"/>
              <p:cNvSpPr/>
              <p:nvPr/>
            </p:nvSpPr>
            <p:spPr>
              <a:xfrm rot="17700000">
                <a:off x="1908723" y="1835611"/>
                <a:ext cx="2292158" cy="619640"/>
              </a:xfrm>
              <a:custGeom>
                <a:avLst/>
                <a:gdLst>
                  <a:gd name="connsiteX0" fmla="*/ 0 w 1285768"/>
                  <a:gd name="connsiteY0" fmla="*/ 0 h 619640"/>
                  <a:gd name="connsiteX1" fmla="*/ 1285768 w 1285768"/>
                  <a:gd name="connsiteY1" fmla="*/ 0 h 619640"/>
                  <a:gd name="connsiteX2" fmla="*/ 1285768 w 1285768"/>
                  <a:gd name="connsiteY2" fmla="*/ 619640 h 619640"/>
                  <a:gd name="connsiteX3" fmla="*/ 0 w 1285768"/>
                  <a:gd name="connsiteY3" fmla="*/ 619640 h 619640"/>
                  <a:gd name="connsiteX4" fmla="*/ 0 w 1285768"/>
                  <a:gd name="connsiteY4" fmla="*/ 0 h 61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5768" h="619640">
                    <a:moveTo>
                      <a:pt x="0" y="0"/>
                    </a:moveTo>
                    <a:lnTo>
                      <a:pt x="1285768" y="0"/>
                    </a:lnTo>
                    <a:lnTo>
                      <a:pt x="1285768" y="619640"/>
                    </a:lnTo>
                    <a:lnTo>
                      <a:pt x="0" y="61964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799" tIns="-1" rIns="0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AACIS formed (late 90s)</a:t>
                </a:r>
                <a:endParaRPr lang="en-US" sz="2000" kern="1200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895140" y="3297772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Freeform 8"/>
              <p:cNvSpPr/>
              <p:nvPr/>
            </p:nvSpPr>
            <p:spPr>
              <a:xfrm rot="17700000">
                <a:off x="1332081" y="4416019"/>
                <a:ext cx="2289876" cy="713795"/>
              </a:xfrm>
              <a:custGeom>
                <a:avLst/>
                <a:gdLst>
                  <a:gd name="connsiteX0" fmla="*/ 0 w 1480405"/>
                  <a:gd name="connsiteY0" fmla="*/ 0 h 713795"/>
                  <a:gd name="connsiteX1" fmla="*/ 1480405 w 1480405"/>
                  <a:gd name="connsiteY1" fmla="*/ 0 h 713795"/>
                  <a:gd name="connsiteX2" fmla="*/ 1480405 w 1480405"/>
                  <a:gd name="connsiteY2" fmla="*/ 713795 h 713795"/>
                  <a:gd name="connsiteX3" fmla="*/ 0 w 1480405"/>
                  <a:gd name="connsiteY3" fmla="*/ 713795 h 713795"/>
                  <a:gd name="connsiteX4" fmla="*/ 0 w 1480405"/>
                  <a:gd name="connsiteY4" fmla="*/ 0 h 71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0405" h="713795">
                    <a:moveTo>
                      <a:pt x="0" y="0"/>
                    </a:moveTo>
                    <a:lnTo>
                      <a:pt x="1480405" y="0"/>
                    </a:lnTo>
                    <a:lnTo>
                      <a:pt x="1480405" y="713795"/>
                    </a:lnTo>
                    <a:lnTo>
                      <a:pt x="0" y="71379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0800" bIns="-1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Rebranded CI:Now (‘08)</a:t>
                </a:r>
                <a:endParaRPr lang="en-US" sz="2000" kern="12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7700000">
                <a:off x="2448604" y="2760066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Oval 10"/>
              <p:cNvSpPr/>
              <p:nvPr/>
            </p:nvSpPr>
            <p:spPr>
              <a:xfrm>
                <a:off x="4917626" y="3288146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1225557"/>
                  <a:satOff val="-1705"/>
                  <a:lumOff val="-654"/>
                  <a:alphaOff val="0"/>
                </a:schemeClr>
              </a:fillRef>
              <a:effectRef idx="0">
                <a:schemeClr val="accent5">
                  <a:hueOff val="-1225557"/>
                  <a:satOff val="-1705"/>
                  <a:lumOff val="-65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Freeform 11"/>
              <p:cNvSpPr/>
              <p:nvPr/>
            </p:nvSpPr>
            <p:spPr>
              <a:xfrm rot="17700000">
                <a:off x="4623491" y="4126022"/>
                <a:ext cx="690619" cy="332990"/>
              </a:xfrm>
              <a:custGeom>
                <a:avLst/>
                <a:gdLst>
                  <a:gd name="connsiteX0" fmla="*/ 0 w 690619"/>
                  <a:gd name="connsiteY0" fmla="*/ 0 h 332990"/>
                  <a:gd name="connsiteX1" fmla="*/ 690619 w 690619"/>
                  <a:gd name="connsiteY1" fmla="*/ 0 h 332990"/>
                  <a:gd name="connsiteX2" fmla="*/ 690619 w 690619"/>
                  <a:gd name="connsiteY2" fmla="*/ 332990 h 332990"/>
                  <a:gd name="connsiteX3" fmla="*/ 0 w 690619"/>
                  <a:gd name="connsiteY3" fmla="*/ 332990 h 332990"/>
                  <a:gd name="connsiteX4" fmla="*/ 0 w 690619"/>
                  <a:gd name="connsiteY4" fmla="*/ 0 h 332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0619" h="332990">
                    <a:moveTo>
                      <a:pt x="0" y="0"/>
                    </a:moveTo>
                    <a:lnTo>
                      <a:pt x="690619" y="0"/>
                    </a:lnTo>
                    <a:lnTo>
                      <a:pt x="690619" y="332990"/>
                    </a:lnTo>
                    <a:lnTo>
                      <a:pt x="0" y="33299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8420" bIns="-1" numCol="1" spcCol="1270" anchor="ctr" anchorCtr="0">
                <a:noAutofit/>
              </a:bodyPr>
              <a:lstStyle/>
              <a:p>
                <a:pPr lvl="0" algn="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kern="1200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17700000">
                <a:off x="2830285" y="3198428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Rectangle 15"/>
              <p:cNvSpPr/>
              <p:nvPr/>
            </p:nvSpPr>
            <p:spPr>
              <a:xfrm rot="17700000">
                <a:off x="3515433" y="2677897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Oval 16"/>
              <p:cNvSpPr/>
              <p:nvPr/>
            </p:nvSpPr>
            <p:spPr>
              <a:xfrm>
                <a:off x="6328669" y="3297772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3676672"/>
                  <a:satOff val="-5114"/>
                  <a:lumOff val="-1961"/>
                  <a:alphaOff val="0"/>
                </a:schemeClr>
              </a:fillRef>
              <a:effectRef idx="0">
                <a:schemeClr val="accent5">
                  <a:hueOff val="-3676672"/>
                  <a:satOff val="-5114"/>
                  <a:lumOff val="-196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Freeform 17"/>
              <p:cNvSpPr/>
              <p:nvPr/>
            </p:nvSpPr>
            <p:spPr>
              <a:xfrm rot="17700000">
                <a:off x="3464745" y="4126022"/>
                <a:ext cx="690619" cy="332990"/>
              </a:xfrm>
              <a:custGeom>
                <a:avLst/>
                <a:gdLst>
                  <a:gd name="connsiteX0" fmla="*/ 0 w 690619"/>
                  <a:gd name="connsiteY0" fmla="*/ 0 h 332990"/>
                  <a:gd name="connsiteX1" fmla="*/ 690619 w 690619"/>
                  <a:gd name="connsiteY1" fmla="*/ 0 h 332990"/>
                  <a:gd name="connsiteX2" fmla="*/ 690619 w 690619"/>
                  <a:gd name="connsiteY2" fmla="*/ 332990 h 332990"/>
                  <a:gd name="connsiteX3" fmla="*/ 0 w 690619"/>
                  <a:gd name="connsiteY3" fmla="*/ 332990 h 332990"/>
                  <a:gd name="connsiteX4" fmla="*/ 0 w 690619"/>
                  <a:gd name="connsiteY4" fmla="*/ 0 h 332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0619" h="332990">
                    <a:moveTo>
                      <a:pt x="0" y="0"/>
                    </a:moveTo>
                    <a:lnTo>
                      <a:pt x="690619" y="0"/>
                    </a:lnTo>
                    <a:lnTo>
                      <a:pt x="690619" y="332990"/>
                    </a:lnTo>
                    <a:lnTo>
                      <a:pt x="0" y="33299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8420" bIns="-1" numCol="1" spcCol="1270" anchor="ctr" anchorCtr="0">
                <a:noAutofit/>
              </a:bodyPr>
              <a:lstStyle/>
              <a:p>
                <a:pPr lvl="0" algn="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kern="1200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7700000">
                <a:off x="3897113" y="3198428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Donut 19"/>
              <p:cNvSpPr/>
              <p:nvPr/>
            </p:nvSpPr>
            <p:spPr>
              <a:xfrm>
                <a:off x="3455711" y="3255262"/>
                <a:ext cx="381534" cy="399125"/>
              </a:xfrm>
              <a:prstGeom prst="donut">
                <a:avLst>
                  <a:gd name="adj" fmla="val 2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Freeform 20"/>
              <p:cNvSpPr/>
              <p:nvPr/>
            </p:nvSpPr>
            <p:spPr>
              <a:xfrm rot="17700000">
                <a:off x="3001280" y="1565162"/>
                <a:ext cx="2926939" cy="681604"/>
              </a:xfrm>
              <a:custGeom>
                <a:avLst/>
                <a:gdLst>
                  <a:gd name="connsiteX0" fmla="*/ 0 w 1414344"/>
                  <a:gd name="connsiteY0" fmla="*/ 0 h 681604"/>
                  <a:gd name="connsiteX1" fmla="*/ 1414344 w 1414344"/>
                  <a:gd name="connsiteY1" fmla="*/ 0 h 681604"/>
                  <a:gd name="connsiteX2" fmla="*/ 1414344 w 1414344"/>
                  <a:gd name="connsiteY2" fmla="*/ 681604 h 681604"/>
                  <a:gd name="connsiteX3" fmla="*/ 0 w 1414344"/>
                  <a:gd name="connsiteY3" fmla="*/ 681604 h 681604"/>
                  <a:gd name="connsiteX4" fmla="*/ 0 w 1414344"/>
                  <a:gd name="connsiteY4" fmla="*/ 0 h 681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4344" h="681604">
                    <a:moveTo>
                      <a:pt x="0" y="0"/>
                    </a:moveTo>
                    <a:lnTo>
                      <a:pt x="1414344" y="0"/>
                    </a:lnTo>
                    <a:lnTo>
                      <a:pt x="1414344" y="681604"/>
                    </a:lnTo>
                    <a:lnTo>
                      <a:pt x="0" y="68160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799" tIns="-1" rIns="-1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“Data Nirvana” meeting (2/16)</a:t>
                </a:r>
                <a:endParaRPr lang="en-US" sz="2000" kern="1200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210757" y="3288146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4902230"/>
                  <a:satOff val="-6819"/>
                  <a:lumOff val="-2615"/>
                  <a:alphaOff val="0"/>
                </a:schemeClr>
              </a:fillRef>
              <a:effectRef idx="0">
                <a:schemeClr val="accent5">
                  <a:hueOff val="-4902230"/>
                  <a:satOff val="-6819"/>
                  <a:lumOff val="-261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Freeform 22"/>
              <p:cNvSpPr/>
              <p:nvPr/>
            </p:nvSpPr>
            <p:spPr>
              <a:xfrm rot="17700000">
                <a:off x="2481923" y="4446359"/>
                <a:ext cx="2516796" cy="713795"/>
              </a:xfrm>
              <a:custGeom>
                <a:avLst/>
                <a:gdLst>
                  <a:gd name="connsiteX0" fmla="*/ 0 w 1480405"/>
                  <a:gd name="connsiteY0" fmla="*/ 0 h 713795"/>
                  <a:gd name="connsiteX1" fmla="*/ 1480405 w 1480405"/>
                  <a:gd name="connsiteY1" fmla="*/ 0 h 713795"/>
                  <a:gd name="connsiteX2" fmla="*/ 1480405 w 1480405"/>
                  <a:gd name="connsiteY2" fmla="*/ 713795 h 713795"/>
                  <a:gd name="connsiteX3" fmla="*/ 0 w 1480405"/>
                  <a:gd name="connsiteY3" fmla="*/ 713795 h 713795"/>
                  <a:gd name="connsiteX4" fmla="*/ 0 w 1480405"/>
                  <a:gd name="connsiteY4" fmla="*/ 0 h 71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0405" h="713795">
                    <a:moveTo>
                      <a:pt x="0" y="0"/>
                    </a:moveTo>
                    <a:lnTo>
                      <a:pt x="1480405" y="0"/>
                    </a:lnTo>
                    <a:lnTo>
                      <a:pt x="1480405" y="713795"/>
                    </a:lnTo>
                    <a:lnTo>
                      <a:pt x="0" y="71379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0800" bIns="-1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“Small group” formed (8/16)</a:t>
                </a:r>
                <a:endParaRPr lang="en-US" sz="2000" kern="12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 rot="17700000">
                <a:off x="5573585" y="2760066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Freeform 25"/>
              <p:cNvSpPr/>
              <p:nvPr/>
            </p:nvSpPr>
            <p:spPr>
              <a:xfrm rot="17700000">
                <a:off x="4476749" y="4630857"/>
                <a:ext cx="2708430" cy="571088"/>
              </a:xfrm>
              <a:custGeom>
                <a:avLst/>
                <a:gdLst>
                  <a:gd name="connsiteX0" fmla="*/ 0 w 2167454"/>
                  <a:gd name="connsiteY0" fmla="*/ 0 h 1045065"/>
                  <a:gd name="connsiteX1" fmla="*/ 2167454 w 2167454"/>
                  <a:gd name="connsiteY1" fmla="*/ 0 h 1045065"/>
                  <a:gd name="connsiteX2" fmla="*/ 2167454 w 2167454"/>
                  <a:gd name="connsiteY2" fmla="*/ 1045065 h 1045065"/>
                  <a:gd name="connsiteX3" fmla="*/ 0 w 2167454"/>
                  <a:gd name="connsiteY3" fmla="*/ 1045065 h 1045065"/>
                  <a:gd name="connsiteX4" fmla="*/ 0 w 2167454"/>
                  <a:gd name="connsiteY4" fmla="*/ 0 h 1045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67454" h="1045065">
                    <a:moveTo>
                      <a:pt x="0" y="0"/>
                    </a:moveTo>
                    <a:lnTo>
                      <a:pt x="2167454" y="0"/>
                    </a:lnTo>
                    <a:lnTo>
                      <a:pt x="2167454" y="1045065"/>
                    </a:lnTo>
                    <a:lnTo>
                      <a:pt x="0" y="104506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-1" rIns="50800" bIns="0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Interim Steering </a:t>
                </a:r>
                <a:r>
                  <a:rPr lang="en-US" sz="2000" kern="1200" dirty="0" err="1" smtClean="0"/>
                  <a:t>Cmte</a:t>
                </a:r>
                <a:r>
                  <a:rPr lang="en-US" sz="2000" kern="1200" dirty="0" smtClean="0"/>
                  <a:t>  (10/16)</a:t>
                </a:r>
                <a:endParaRPr lang="en-US" sz="2000" kern="12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 rot="17700000">
                <a:off x="6590014" y="2378727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Oval 27"/>
              <p:cNvSpPr/>
              <p:nvPr/>
            </p:nvSpPr>
            <p:spPr>
              <a:xfrm>
                <a:off x="7086412" y="3288146"/>
                <a:ext cx="333357" cy="33335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7353344"/>
                  <a:satOff val="-10228"/>
                  <a:lumOff val="-3922"/>
                  <a:alphaOff val="0"/>
                </a:schemeClr>
              </a:fillRef>
              <a:effectRef idx="0">
                <a:schemeClr val="accent5">
                  <a:hueOff val="-7353344"/>
                  <a:satOff val="-10228"/>
                  <a:lumOff val="-392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Freeform 28"/>
              <p:cNvSpPr/>
              <p:nvPr/>
            </p:nvSpPr>
            <p:spPr>
              <a:xfrm rot="17700000">
                <a:off x="3198577" y="4502159"/>
                <a:ext cx="2576017" cy="713795"/>
              </a:xfrm>
              <a:custGeom>
                <a:avLst/>
                <a:gdLst>
                  <a:gd name="connsiteX0" fmla="*/ 0 w 1480405"/>
                  <a:gd name="connsiteY0" fmla="*/ 0 h 713795"/>
                  <a:gd name="connsiteX1" fmla="*/ 1480405 w 1480405"/>
                  <a:gd name="connsiteY1" fmla="*/ 0 h 713795"/>
                  <a:gd name="connsiteX2" fmla="*/ 1480405 w 1480405"/>
                  <a:gd name="connsiteY2" fmla="*/ 713795 h 713795"/>
                  <a:gd name="connsiteX3" fmla="*/ 0 w 1480405"/>
                  <a:gd name="connsiteY3" fmla="*/ 713795 h 713795"/>
                  <a:gd name="connsiteX4" fmla="*/ 0 w 1480405"/>
                  <a:gd name="connsiteY4" fmla="*/ 0 h 713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0405" h="713795">
                    <a:moveTo>
                      <a:pt x="0" y="0"/>
                    </a:moveTo>
                    <a:lnTo>
                      <a:pt x="1480405" y="0"/>
                    </a:lnTo>
                    <a:lnTo>
                      <a:pt x="1480405" y="713795"/>
                    </a:lnTo>
                    <a:lnTo>
                      <a:pt x="0" y="71379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-1" tIns="0" rIns="50800" bIns="-1" numCol="1" spcCol="1270" anchor="ctr" anchorCtr="0">
                <a:noAutofit/>
              </a:bodyPr>
              <a:lstStyle/>
              <a:p>
                <a:pPr lvl="0" algn="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Product Vision Board (9/16)</a:t>
                </a:r>
                <a:endParaRPr lang="en-US" sz="2000" kern="12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17700000">
                <a:off x="7513525" y="2760066"/>
                <a:ext cx="690619" cy="33299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Donut 30"/>
              <p:cNvSpPr/>
              <p:nvPr/>
            </p:nvSpPr>
            <p:spPr>
              <a:xfrm>
                <a:off x="5611072" y="3271178"/>
                <a:ext cx="381534" cy="399125"/>
              </a:xfrm>
              <a:prstGeom prst="donut">
                <a:avLst>
                  <a:gd name="adj" fmla="val 2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Freeform 31"/>
              <p:cNvSpPr/>
              <p:nvPr/>
            </p:nvSpPr>
            <p:spPr>
              <a:xfrm rot="17700000">
                <a:off x="5357975" y="2031289"/>
                <a:ext cx="2017981" cy="619640"/>
              </a:xfrm>
              <a:custGeom>
                <a:avLst/>
                <a:gdLst>
                  <a:gd name="connsiteX0" fmla="*/ 0 w 1285768"/>
                  <a:gd name="connsiteY0" fmla="*/ 0 h 619640"/>
                  <a:gd name="connsiteX1" fmla="*/ 1285768 w 1285768"/>
                  <a:gd name="connsiteY1" fmla="*/ 0 h 619640"/>
                  <a:gd name="connsiteX2" fmla="*/ 1285768 w 1285768"/>
                  <a:gd name="connsiteY2" fmla="*/ 619640 h 619640"/>
                  <a:gd name="connsiteX3" fmla="*/ 0 w 1285768"/>
                  <a:gd name="connsiteY3" fmla="*/ 619640 h 619640"/>
                  <a:gd name="connsiteX4" fmla="*/ 0 w 1285768"/>
                  <a:gd name="connsiteY4" fmla="*/ 0 h 61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5768" h="619640">
                    <a:moveTo>
                      <a:pt x="0" y="0"/>
                    </a:moveTo>
                    <a:lnTo>
                      <a:pt x="1285768" y="0"/>
                    </a:lnTo>
                    <a:lnTo>
                      <a:pt x="1285768" y="619640"/>
                    </a:lnTo>
                    <a:lnTo>
                      <a:pt x="0" y="61964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00" tIns="0" rIns="0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Alamo Regional Data Alliance  (9/16)</a:t>
                </a:r>
                <a:endParaRPr lang="en-US" sz="2000" kern="1200" dirty="0"/>
              </a:p>
            </p:txBody>
          </p:sp>
          <p:sp>
            <p:nvSpPr>
              <p:cNvPr id="34" name="Freeform 33"/>
              <p:cNvSpPr/>
              <p:nvPr/>
            </p:nvSpPr>
            <p:spPr>
              <a:xfrm rot="17700000">
                <a:off x="5523495" y="4444546"/>
                <a:ext cx="2292364" cy="449043"/>
              </a:xfrm>
              <a:custGeom>
                <a:avLst/>
                <a:gdLst>
                  <a:gd name="connsiteX0" fmla="*/ 0 w 1690628"/>
                  <a:gd name="connsiteY0" fmla="*/ 0 h 996685"/>
                  <a:gd name="connsiteX1" fmla="*/ 1690628 w 1690628"/>
                  <a:gd name="connsiteY1" fmla="*/ 0 h 996685"/>
                  <a:gd name="connsiteX2" fmla="*/ 1690628 w 1690628"/>
                  <a:gd name="connsiteY2" fmla="*/ 996685 h 996685"/>
                  <a:gd name="connsiteX3" fmla="*/ 0 w 1690628"/>
                  <a:gd name="connsiteY3" fmla="*/ 996685 h 996685"/>
                  <a:gd name="connsiteX4" fmla="*/ 0 w 1690628"/>
                  <a:gd name="connsiteY4" fmla="*/ 0 h 996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90628" h="996685">
                    <a:moveTo>
                      <a:pt x="0" y="0"/>
                    </a:moveTo>
                    <a:lnTo>
                      <a:pt x="1690628" y="0"/>
                    </a:lnTo>
                    <a:lnTo>
                      <a:pt x="1690628" y="996685"/>
                    </a:lnTo>
                    <a:lnTo>
                      <a:pt x="0" y="9966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799" tIns="-1" rIns="0" bIns="0" numCol="1" spcCol="1270" anchor="ctr" anchorCtr="0">
                <a:noAutofit/>
              </a:bodyPr>
              <a:lstStyle/>
              <a:p>
                <a:pPr lvl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CI:Now</a:t>
                </a:r>
                <a:r>
                  <a:rPr lang="en-US" sz="2000" kern="1200" baseline="0" dirty="0" smtClean="0"/>
                  <a:t> backbone staffing (10/16)</a:t>
                </a:r>
                <a:endParaRPr lang="en-US" sz="2000" kern="1200" dirty="0"/>
              </a:p>
            </p:txBody>
          </p:sp>
          <p:sp>
            <p:nvSpPr>
              <p:cNvPr id="36" name="Freeform 35"/>
              <p:cNvSpPr/>
              <p:nvPr/>
            </p:nvSpPr>
            <p:spPr>
              <a:xfrm rot="17700000">
                <a:off x="10324012" y="2984060"/>
                <a:ext cx="798360" cy="384748"/>
              </a:xfrm>
              <a:custGeom>
                <a:avLst/>
                <a:gdLst>
                  <a:gd name="connsiteX0" fmla="*/ 0 w 798360"/>
                  <a:gd name="connsiteY0" fmla="*/ 0 h 384748"/>
                  <a:gd name="connsiteX1" fmla="*/ 798360 w 798360"/>
                  <a:gd name="connsiteY1" fmla="*/ 0 h 384748"/>
                  <a:gd name="connsiteX2" fmla="*/ 798360 w 798360"/>
                  <a:gd name="connsiteY2" fmla="*/ 384748 h 384748"/>
                  <a:gd name="connsiteX3" fmla="*/ 0 w 798360"/>
                  <a:gd name="connsiteY3" fmla="*/ 384748 h 384748"/>
                  <a:gd name="connsiteX4" fmla="*/ 0 w 798360"/>
                  <a:gd name="connsiteY4" fmla="*/ 0 h 384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8360" h="384748">
                    <a:moveTo>
                      <a:pt x="0" y="0"/>
                    </a:moveTo>
                    <a:lnTo>
                      <a:pt x="798360" y="0"/>
                    </a:lnTo>
                    <a:lnTo>
                      <a:pt x="798360" y="384748"/>
                    </a:lnTo>
                    <a:lnTo>
                      <a:pt x="0" y="38474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8580" tIns="0" rIns="0" bIns="0" numCol="1" spcCol="1270" anchor="ctr" anchorCtr="0">
                <a:noAutofit/>
              </a:bodyPr>
              <a:lstStyle/>
              <a:p>
                <a:pPr lvl="0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700" kern="1200"/>
              </a:p>
            </p:txBody>
          </p:sp>
        </p:grpSp>
        <p:sp>
          <p:nvSpPr>
            <p:cNvPr id="38" name="Donut 37"/>
            <p:cNvSpPr/>
            <p:nvPr/>
          </p:nvSpPr>
          <p:spPr>
            <a:xfrm>
              <a:off x="8121475" y="3144256"/>
              <a:ext cx="484204" cy="489144"/>
            </a:xfrm>
            <a:prstGeom prst="donut">
              <a:avLst>
                <a:gd name="adj" fmla="val 2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Freeform 38"/>
            <p:cNvSpPr/>
            <p:nvPr/>
          </p:nvSpPr>
          <p:spPr>
            <a:xfrm rot="17700000">
              <a:off x="7565110" y="1322635"/>
              <a:ext cx="3210781" cy="710391"/>
            </a:xfrm>
            <a:custGeom>
              <a:avLst/>
              <a:gdLst>
                <a:gd name="connsiteX0" fmla="*/ 0 w 1285768"/>
                <a:gd name="connsiteY0" fmla="*/ 0 h 619640"/>
                <a:gd name="connsiteX1" fmla="*/ 1285768 w 1285768"/>
                <a:gd name="connsiteY1" fmla="*/ 0 h 619640"/>
                <a:gd name="connsiteX2" fmla="*/ 1285768 w 1285768"/>
                <a:gd name="connsiteY2" fmla="*/ 619640 h 619640"/>
                <a:gd name="connsiteX3" fmla="*/ 0 w 1285768"/>
                <a:gd name="connsiteY3" fmla="*/ 619640 h 619640"/>
                <a:gd name="connsiteX4" fmla="*/ 0 w 1285768"/>
                <a:gd name="connsiteY4" fmla="*/ 0 h 619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768" h="619640">
                  <a:moveTo>
                    <a:pt x="0" y="0"/>
                  </a:moveTo>
                  <a:lnTo>
                    <a:pt x="1285768" y="0"/>
                  </a:lnTo>
                  <a:lnTo>
                    <a:pt x="1285768" y="619640"/>
                  </a:lnTo>
                  <a:lnTo>
                    <a:pt x="0" y="619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0" tIns="0" rIns="0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Alliance convening (3/17)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095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2759" y="3087975"/>
            <a:ext cx="463196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~68 attendees by invitation only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First priority given to Feb ’16 attendees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Broad representation of:</a:t>
            </a:r>
          </a:p>
          <a:p>
            <a:pPr marL="68897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local government, nonprofits, funders, academia, residents</a:t>
            </a:r>
          </a:p>
          <a:p>
            <a:pPr marL="68897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d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ata generators/collectors, intermediaries, analysts, users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1232" y="173324"/>
            <a:ext cx="6293839" cy="65493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25" y="374754"/>
            <a:ext cx="4719982" cy="2095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6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2812</TotalTime>
  <Words>1125</Words>
  <Application>Microsoft Office PowerPoint</Application>
  <PresentationFormat>Widescreen</PresentationFormat>
  <Paragraphs>177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Community Information Now Local data that’s trustworthy, neutral, and timely   Laura McKieran, Executive Director</vt:lpstr>
      <vt:lpstr>CI:Now’s data role in the San Antonio region</vt:lpstr>
      <vt:lpstr>What’s the rationale for not using data?</vt:lpstr>
      <vt:lpstr>What’s needed for a community to be good at using data?</vt:lpstr>
      <vt:lpstr>Why bother organizing and coordinating?</vt:lpstr>
      <vt:lpstr>PowerPoint Presentation</vt:lpstr>
      <vt:lpstr>PowerPoint Presentation</vt:lpstr>
      <vt:lpstr>PowerPoint Presentation</vt:lpstr>
      <vt:lpstr>PowerPoint Presentation</vt:lpstr>
      <vt:lpstr>ARDA Community Strategy</vt:lpstr>
      <vt:lpstr>PowerPoint Presentation</vt:lpstr>
      <vt:lpstr>PowerPoint Presentation</vt:lpstr>
      <vt:lpstr>Sample Community Strategy Budget</vt:lpstr>
      <vt:lpstr>How your organization can financially support a Community Strategy</vt:lpstr>
      <vt:lpstr>Some early milestones</vt:lpstr>
      <vt:lpstr>PowerPoint Presentation</vt:lpstr>
      <vt:lpstr>PowerPoint Presentation</vt:lpstr>
      <vt:lpstr>PowerPoint Presentation</vt:lpstr>
    </vt:vector>
  </TitlesOfParts>
  <Company>UT Health School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CI:Now and  Growing Local Data Capacity</dc:title>
  <dc:creator>McKieran, Laura C</dc:creator>
  <cp:lastModifiedBy>McKieran, Laura C</cp:lastModifiedBy>
  <cp:revision>136</cp:revision>
  <cp:lastPrinted>2016-03-23T18:25:22Z</cp:lastPrinted>
  <dcterms:created xsi:type="dcterms:W3CDTF">2016-03-23T15:55:18Z</dcterms:created>
  <dcterms:modified xsi:type="dcterms:W3CDTF">2017-07-31T18:59:09Z</dcterms:modified>
</cp:coreProperties>
</file>