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96" r:id="rId2"/>
    <p:sldMasterId id="2147483709" r:id="rId3"/>
  </p:sldMasterIdLst>
  <p:notesMasterIdLst>
    <p:notesMasterId r:id="rId35"/>
  </p:notesMasterIdLst>
  <p:handoutMasterIdLst>
    <p:handoutMasterId r:id="rId36"/>
  </p:handoutMasterIdLst>
  <p:sldIdLst>
    <p:sldId id="284" r:id="rId4"/>
    <p:sldId id="264" r:id="rId5"/>
    <p:sldId id="283" r:id="rId6"/>
    <p:sldId id="265" r:id="rId7"/>
    <p:sldId id="266" r:id="rId8"/>
    <p:sldId id="267" r:id="rId9"/>
    <p:sldId id="274" r:id="rId10"/>
    <p:sldId id="275" r:id="rId11"/>
    <p:sldId id="276" r:id="rId12"/>
    <p:sldId id="269" r:id="rId13"/>
    <p:sldId id="273" r:id="rId14"/>
    <p:sldId id="270" r:id="rId15"/>
    <p:sldId id="272" r:id="rId16"/>
    <p:sldId id="291" r:id="rId17"/>
    <p:sldId id="310" r:id="rId18"/>
    <p:sldId id="311" r:id="rId19"/>
    <p:sldId id="312" r:id="rId20"/>
    <p:sldId id="313" r:id="rId21"/>
    <p:sldId id="314" r:id="rId22"/>
    <p:sldId id="315" r:id="rId23"/>
    <p:sldId id="316" r:id="rId24"/>
    <p:sldId id="317" r:id="rId25"/>
    <p:sldId id="318" r:id="rId26"/>
    <p:sldId id="319" r:id="rId27"/>
    <p:sldId id="321" r:id="rId28"/>
    <p:sldId id="322" r:id="rId29"/>
    <p:sldId id="305" r:id="rId30"/>
    <p:sldId id="306" r:id="rId31"/>
    <p:sldId id="307" r:id="rId32"/>
    <p:sldId id="308" r:id="rId33"/>
    <p:sldId id="309" r:id="rId34"/>
  </p:sldIdLst>
  <p:sldSz cx="9144000" cy="6858000" type="screen4x3"/>
  <p:notesSz cx="7102475" cy="93694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83816" autoAdjust="0"/>
  </p:normalViewPr>
  <p:slideViewPr>
    <p:cSldViewPr>
      <p:cViewPr varScale="1">
        <p:scale>
          <a:sx n="73" d="100"/>
          <a:sy n="73" d="100"/>
        </p:scale>
        <p:origin x="1738" y="53"/>
      </p:cViewPr>
      <p:guideLst>
        <p:guide orient="horz" pos="2160"/>
        <p:guide pos="2880"/>
      </p:guideLst>
    </p:cSldViewPr>
  </p:slideViewPr>
  <p:outlineViewPr>
    <p:cViewPr>
      <p:scale>
        <a:sx n="33" d="100"/>
        <a:sy n="33" d="100"/>
      </p:scale>
      <p:origin x="0" y="-2275"/>
    </p:cViewPr>
  </p:outlineViewPr>
  <p:notesTextViewPr>
    <p:cViewPr>
      <p:scale>
        <a:sx n="1" d="1"/>
        <a:sy n="1" d="1"/>
      </p:scale>
      <p:origin x="0" y="0"/>
    </p:cViewPr>
  </p:notesTextViewPr>
  <p:sorterViewPr>
    <p:cViewPr varScale="1">
      <p:scale>
        <a:sx n="100" d="100"/>
        <a:sy n="100" d="100"/>
      </p:scale>
      <p:origin x="0" y="0"/>
    </p:cViewPr>
  </p:sorterViewPr>
  <p:notesViewPr>
    <p:cSldViewPr>
      <p:cViewPr varScale="1">
        <p:scale>
          <a:sx n="68" d="100"/>
          <a:sy n="68" d="100"/>
        </p:scale>
        <p:origin x="3101" y="5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09CE76-5364-4A69-91C1-F7713CC3DF4E}"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en-US"/>
        </a:p>
      </dgm:t>
    </dgm:pt>
    <dgm:pt modelId="{B8087A1B-1DBA-4ED8-A296-D4B7290F0C0A}" type="pres">
      <dgm:prSet presAssocID="{2709CE76-5364-4A69-91C1-F7713CC3DF4E}" presName="cycle" presStyleCnt="0">
        <dgm:presLayoutVars>
          <dgm:chMax val="1"/>
          <dgm:dir/>
          <dgm:animLvl val="ctr"/>
          <dgm:resizeHandles val="exact"/>
        </dgm:presLayoutVars>
      </dgm:prSet>
      <dgm:spPr/>
    </dgm:pt>
  </dgm:ptLst>
  <dgm:cxnLst>
    <dgm:cxn modelId="{8D772878-50E7-4E8C-B20B-FD44064F2A9F}" type="presOf" srcId="{2709CE76-5364-4A69-91C1-F7713CC3DF4E}" destId="{B8087A1B-1DBA-4ED8-A296-D4B7290F0C0A}" srcOrd="0"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39E2B9-553D-4289-B651-FC5616C03D1D}"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CAE1E771-64CE-40AE-AF71-32B35FB441AD}">
      <dgm:prSet phldrT="[Text]"/>
      <dgm:spPr/>
      <dgm:t>
        <a:bodyPr/>
        <a:lstStyle/>
        <a:p>
          <a:r>
            <a:rPr lang="en-US" baseline="0" dirty="0">
              <a:latin typeface="Century Gothic" panose="020B0502020202020204" pitchFamily="34" charset="0"/>
            </a:rPr>
            <a:t>1. Establish desired goals</a:t>
          </a:r>
          <a:endParaRPr lang="en-US" dirty="0"/>
        </a:p>
      </dgm:t>
    </dgm:pt>
    <dgm:pt modelId="{0ABEEE7B-6C1B-4F9B-806D-4A6951A12697}" type="parTrans" cxnId="{6D1F8B51-5269-40D4-B33B-FFBA82F9A160}">
      <dgm:prSet/>
      <dgm:spPr/>
      <dgm:t>
        <a:bodyPr/>
        <a:lstStyle/>
        <a:p>
          <a:endParaRPr lang="en-US"/>
        </a:p>
      </dgm:t>
    </dgm:pt>
    <dgm:pt modelId="{78959884-B23C-4725-8152-C5FA45BCCDAA}" type="sibTrans" cxnId="{6D1F8B51-5269-40D4-B33B-FFBA82F9A160}">
      <dgm:prSet/>
      <dgm:spPr/>
      <dgm:t>
        <a:bodyPr/>
        <a:lstStyle/>
        <a:p>
          <a:endParaRPr lang="en-US"/>
        </a:p>
      </dgm:t>
    </dgm:pt>
    <dgm:pt modelId="{811E6088-0915-41CE-B1AB-C79C0960CD2E}">
      <dgm:prSet phldrT="[Text]"/>
      <dgm:spPr/>
      <dgm:t>
        <a:bodyPr/>
        <a:lstStyle/>
        <a:p>
          <a:r>
            <a:rPr lang="en-US" baseline="0" dirty="0">
              <a:latin typeface="Century Gothic" panose="020B0502020202020204" pitchFamily="34" charset="0"/>
            </a:rPr>
            <a:t>2. Develop a strategy (and more detailed plans) for achieving those goals</a:t>
          </a:r>
        </a:p>
      </dgm:t>
    </dgm:pt>
    <dgm:pt modelId="{11EEBA74-DE64-4D90-A53D-84ADD2196110}" type="parTrans" cxnId="{8174AA68-8DC0-4718-A78B-CE2178861BF0}">
      <dgm:prSet/>
      <dgm:spPr/>
      <dgm:t>
        <a:bodyPr/>
        <a:lstStyle/>
        <a:p>
          <a:endParaRPr lang="en-US"/>
        </a:p>
      </dgm:t>
    </dgm:pt>
    <dgm:pt modelId="{B2FD6977-4145-405E-BE9C-506BEC4F9B9A}" type="sibTrans" cxnId="{8174AA68-8DC0-4718-A78B-CE2178861BF0}">
      <dgm:prSet/>
      <dgm:spPr/>
      <dgm:t>
        <a:bodyPr/>
        <a:lstStyle/>
        <a:p>
          <a:endParaRPr lang="en-US"/>
        </a:p>
      </dgm:t>
    </dgm:pt>
    <dgm:pt modelId="{D27B2668-746E-44AB-B3BD-EB06C3867063}">
      <dgm:prSet phldrT="[Text]"/>
      <dgm:spPr/>
      <dgm:t>
        <a:bodyPr/>
        <a:lstStyle/>
        <a:p>
          <a:r>
            <a:rPr lang="en-US" baseline="0" dirty="0">
              <a:latin typeface="Century Gothic" panose="020B0502020202020204" pitchFamily="34" charset="0"/>
            </a:rPr>
            <a:t>3. Implement the strategy and plans</a:t>
          </a:r>
        </a:p>
      </dgm:t>
    </dgm:pt>
    <dgm:pt modelId="{78E95E55-DFE1-4182-8CC3-AC0303C54F05}" type="parTrans" cxnId="{332A4CC1-3221-49A5-801E-BD406C711B33}">
      <dgm:prSet/>
      <dgm:spPr/>
      <dgm:t>
        <a:bodyPr/>
        <a:lstStyle/>
        <a:p>
          <a:endParaRPr lang="en-US"/>
        </a:p>
      </dgm:t>
    </dgm:pt>
    <dgm:pt modelId="{F77C8FFC-410D-4FA7-894C-252B0C436EB8}" type="sibTrans" cxnId="{332A4CC1-3221-49A5-801E-BD406C711B33}">
      <dgm:prSet/>
      <dgm:spPr/>
      <dgm:t>
        <a:bodyPr/>
        <a:lstStyle/>
        <a:p>
          <a:endParaRPr lang="en-US"/>
        </a:p>
      </dgm:t>
    </dgm:pt>
    <dgm:pt modelId="{04F390A7-6D90-41A0-B785-8FEF8FA9A294}">
      <dgm:prSet phldrT="[Text]"/>
      <dgm:spPr/>
      <dgm:t>
        <a:bodyPr/>
        <a:lstStyle/>
        <a:p>
          <a:r>
            <a:rPr lang="en-US" baseline="0" dirty="0">
              <a:latin typeface="Century Gothic" panose="020B0502020202020204" pitchFamily="34" charset="0"/>
            </a:rPr>
            <a:t>4. Monitor performance and make in-course corrections to strategies and plans for achieving goals based on lessons learned </a:t>
          </a:r>
        </a:p>
      </dgm:t>
    </dgm:pt>
    <dgm:pt modelId="{A466A6A5-4BF3-43BE-A869-8C318A22BEB6}" type="parTrans" cxnId="{4B6C90DE-DFDD-4CBF-8CBE-623E2A129356}">
      <dgm:prSet/>
      <dgm:spPr/>
      <dgm:t>
        <a:bodyPr/>
        <a:lstStyle/>
        <a:p>
          <a:endParaRPr lang="en-US"/>
        </a:p>
      </dgm:t>
    </dgm:pt>
    <dgm:pt modelId="{3AB77DEF-26C6-47AF-A9FD-5667EFBE545E}" type="sibTrans" cxnId="{4B6C90DE-DFDD-4CBF-8CBE-623E2A129356}">
      <dgm:prSet/>
      <dgm:spPr/>
      <dgm:t>
        <a:bodyPr/>
        <a:lstStyle/>
        <a:p>
          <a:endParaRPr lang="en-US"/>
        </a:p>
      </dgm:t>
    </dgm:pt>
    <dgm:pt modelId="{75080C20-B782-4EB3-9686-DB96D9923924}" type="pres">
      <dgm:prSet presAssocID="{C439E2B9-553D-4289-B651-FC5616C03D1D}" presName="Name0" presStyleCnt="0">
        <dgm:presLayoutVars>
          <dgm:dir/>
          <dgm:resizeHandles val="exact"/>
        </dgm:presLayoutVars>
      </dgm:prSet>
      <dgm:spPr/>
    </dgm:pt>
    <dgm:pt modelId="{75A046C9-471E-4AAE-A119-FDCB403BEBC0}" type="pres">
      <dgm:prSet presAssocID="{C439E2B9-553D-4289-B651-FC5616C03D1D}" presName="cycle" presStyleCnt="0"/>
      <dgm:spPr/>
    </dgm:pt>
    <dgm:pt modelId="{93931105-EA72-44B3-8622-53F333B692D9}" type="pres">
      <dgm:prSet presAssocID="{CAE1E771-64CE-40AE-AF71-32B35FB441AD}" presName="nodeFirstNode" presStyleLbl="node1" presStyleIdx="0" presStyleCnt="4">
        <dgm:presLayoutVars>
          <dgm:bulletEnabled val="1"/>
        </dgm:presLayoutVars>
      </dgm:prSet>
      <dgm:spPr/>
    </dgm:pt>
    <dgm:pt modelId="{D46E4F48-1AF2-4685-9C65-86FDA95C3492}" type="pres">
      <dgm:prSet presAssocID="{78959884-B23C-4725-8152-C5FA45BCCDAA}" presName="sibTransFirstNode" presStyleLbl="bgShp" presStyleIdx="0" presStyleCnt="1"/>
      <dgm:spPr/>
    </dgm:pt>
    <dgm:pt modelId="{FB35AEA4-B867-4E68-BB48-669E94188E1E}" type="pres">
      <dgm:prSet presAssocID="{811E6088-0915-41CE-B1AB-C79C0960CD2E}" presName="nodeFollowingNodes" presStyleLbl="node1" presStyleIdx="1" presStyleCnt="4" custRadScaleRad="122740">
        <dgm:presLayoutVars>
          <dgm:bulletEnabled val="1"/>
        </dgm:presLayoutVars>
      </dgm:prSet>
      <dgm:spPr/>
    </dgm:pt>
    <dgm:pt modelId="{389B2C09-9445-4C41-AC05-21E84777A500}" type="pres">
      <dgm:prSet presAssocID="{D27B2668-746E-44AB-B3BD-EB06C3867063}" presName="nodeFollowingNodes" presStyleLbl="node1" presStyleIdx="2" presStyleCnt="4">
        <dgm:presLayoutVars>
          <dgm:bulletEnabled val="1"/>
        </dgm:presLayoutVars>
      </dgm:prSet>
      <dgm:spPr/>
    </dgm:pt>
    <dgm:pt modelId="{C16169FA-9ED5-43EB-8166-AB8BC1F9627A}" type="pres">
      <dgm:prSet presAssocID="{04F390A7-6D90-41A0-B785-8FEF8FA9A294}" presName="nodeFollowingNodes" presStyleLbl="node1" presStyleIdx="3" presStyleCnt="4" custRadScaleRad="122189">
        <dgm:presLayoutVars>
          <dgm:bulletEnabled val="1"/>
        </dgm:presLayoutVars>
      </dgm:prSet>
      <dgm:spPr/>
    </dgm:pt>
  </dgm:ptLst>
  <dgm:cxnLst>
    <dgm:cxn modelId="{6D1F8B51-5269-40D4-B33B-FFBA82F9A160}" srcId="{C439E2B9-553D-4289-B651-FC5616C03D1D}" destId="{CAE1E771-64CE-40AE-AF71-32B35FB441AD}" srcOrd="0" destOrd="0" parTransId="{0ABEEE7B-6C1B-4F9B-806D-4A6951A12697}" sibTransId="{78959884-B23C-4725-8152-C5FA45BCCDAA}"/>
    <dgm:cxn modelId="{50B3F2C9-69AA-4FA1-A503-B61137735EA0}" type="presOf" srcId="{04F390A7-6D90-41A0-B785-8FEF8FA9A294}" destId="{C16169FA-9ED5-43EB-8166-AB8BC1F9627A}" srcOrd="0" destOrd="0" presId="urn:microsoft.com/office/officeart/2005/8/layout/cycle3"/>
    <dgm:cxn modelId="{8174AA68-8DC0-4718-A78B-CE2178861BF0}" srcId="{C439E2B9-553D-4289-B651-FC5616C03D1D}" destId="{811E6088-0915-41CE-B1AB-C79C0960CD2E}" srcOrd="1" destOrd="0" parTransId="{11EEBA74-DE64-4D90-A53D-84ADD2196110}" sibTransId="{B2FD6977-4145-405E-BE9C-506BEC4F9B9A}"/>
    <dgm:cxn modelId="{332A4CC1-3221-49A5-801E-BD406C711B33}" srcId="{C439E2B9-553D-4289-B651-FC5616C03D1D}" destId="{D27B2668-746E-44AB-B3BD-EB06C3867063}" srcOrd="2" destOrd="0" parTransId="{78E95E55-DFE1-4182-8CC3-AC0303C54F05}" sibTransId="{F77C8FFC-410D-4FA7-894C-252B0C436EB8}"/>
    <dgm:cxn modelId="{530D1C7F-FC82-4065-BB2A-A9E936EB4E7A}" type="presOf" srcId="{C439E2B9-553D-4289-B651-FC5616C03D1D}" destId="{75080C20-B782-4EB3-9686-DB96D9923924}" srcOrd="0" destOrd="0" presId="urn:microsoft.com/office/officeart/2005/8/layout/cycle3"/>
    <dgm:cxn modelId="{4B6C90DE-DFDD-4CBF-8CBE-623E2A129356}" srcId="{C439E2B9-553D-4289-B651-FC5616C03D1D}" destId="{04F390A7-6D90-41A0-B785-8FEF8FA9A294}" srcOrd="3" destOrd="0" parTransId="{A466A6A5-4BF3-43BE-A869-8C318A22BEB6}" sibTransId="{3AB77DEF-26C6-47AF-A9FD-5667EFBE545E}"/>
    <dgm:cxn modelId="{BA6E5BE0-81E0-4E8E-9EDC-686F98C0E8AF}" type="presOf" srcId="{811E6088-0915-41CE-B1AB-C79C0960CD2E}" destId="{FB35AEA4-B867-4E68-BB48-669E94188E1E}" srcOrd="0" destOrd="0" presId="urn:microsoft.com/office/officeart/2005/8/layout/cycle3"/>
    <dgm:cxn modelId="{FB601B77-237F-4419-8707-2FF2A36D9867}" type="presOf" srcId="{78959884-B23C-4725-8152-C5FA45BCCDAA}" destId="{D46E4F48-1AF2-4685-9C65-86FDA95C3492}" srcOrd="0" destOrd="0" presId="urn:microsoft.com/office/officeart/2005/8/layout/cycle3"/>
    <dgm:cxn modelId="{44B6357F-6F41-4598-974D-742FE1B526D6}" type="presOf" srcId="{D27B2668-746E-44AB-B3BD-EB06C3867063}" destId="{389B2C09-9445-4C41-AC05-21E84777A500}" srcOrd="0" destOrd="0" presId="urn:microsoft.com/office/officeart/2005/8/layout/cycle3"/>
    <dgm:cxn modelId="{31829F8C-E952-47D2-82A6-B51908EB35EE}" type="presOf" srcId="{CAE1E771-64CE-40AE-AF71-32B35FB441AD}" destId="{93931105-EA72-44B3-8622-53F333B692D9}" srcOrd="0" destOrd="0" presId="urn:microsoft.com/office/officeart/2005/8/layout/cycle3"/>
    <dgm:cxn modelId="{E6B645B7-ACF0-4D3F-96CB-878DEA90E52D}" type="presParOf" srcId="{75080C20-B782-4EB3-9686-DB96D9923924}" destId="{75A046C9-471E-4AAE-A119-FDCB403BEBC0}" srcOrd="0" destOrd="0" presId="urn:microsoft.com/office/officeart/2005/8/layout/cycle3"/>
    <dgm:cxn modelId="{01B2E552-1A6B-43D8-8DD8-FFE45439E2BB}" type="presParOf" srcId="{75A046C9-471E-4AAE-A119-FDCB403BEBC0}" destId="{93931105-EA72-44B3-8622-53F333B692D9}" srcOrd="0" destOrd="0" presId="urn:microsoft.com/office/officeart/2005/8/layout/cycle3"/>
    <dgm:cxn modelId="{9DB9EDD7-E9E7-4935-847E-22E520578D6A}" type="presParOf" srcId="{75A046C9-471E-4AAE-A119-FDCB403BEBC0}" destId="{D46E4F48-1AF2-4685-9C65-86FDA95C3492}" srcOrd="1" destOrd="0" presId="urn:microsoft.com/office/officeart/2005/8/layout/cycle3"/>
    <dgm:cxn modelId="{48317A50-8EAF-41F7-B250-72D43C957462}" type="presParOf" srcId="{75A046C9-471E-4AAE-A119-FDCB403BEBC0}" destId="{FB35AEA4-B867-4E68-BB48-669E94188E1E}" srcOrd="2" destOrd="0" presId="urn:microsoft.com/office/officeart/2005/8/layout/cycle3"/>
    <dgm:cxn modelId="{4FA699AC-41B9-4EFE-9EC2-7681D97F26D8}" type="presParOf" srcId="{75A046C9-471E-4AAE-A119-FDCB403BEBC0}" destId="{389B2C09-9445-4C41-AC05-21E84777A500}" srcOrd="3" destOrd="0" presId="urn:microsoft.com/office/officeart/2005/8/layout/cycle3"/>
    <dgm:cxn modelId="{5D466D47-A103-403E-8BF9-E5B4AFD17ECC}" type="presParOf" srcId="{75A046C9-471E-4AAE-A119-FDCB403BEBC0}" destId="{C16169FA-9ED5-43EB-8166-AB8BC1F9627A}" srcOrd="4"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77C6821-18F2-4079-B579-F5C9C3C8181B}" type="doc">
      <dgm:prSet loTypeId="urn:microsoft.com/office/officeart/2005/8/layout/cycle1" loCatId="cycle" qsTypeId="urn:microsoft.com/office/officeart/2005/8/quickstyle/simple1" qsCatId="simple" csTypeId="urn:microsoft.com/office/officeart/2005/8/colors/accent0_3" csCatId="mainScheme" phldr="1"/>
      <dgm:spPr/>
      <dgm:t>
        <a:bodyPr/>
        <a:lstStyle/>
        <a:p>
          <a:endParaRPr lang="en-US"/>
        </a:p>
      </dgm:t>
    </dgm:pt>
    <dgm:pt modelId="{7C4E7246-EE0C-45E1-A744-B9F0D25E7774}">
      <dgm:prSet phldrT="[Text]" custT="1"/>
      <dgm:spPr/>
      <dgm:t>
        <a:bodyPr/>
        <a:lstStyle/>
        <a:p>
          <a:r>
            <a:rPr lang="en-US" sz="2400" dirty="0"/>
            <a:t>Collect</a:t>
          </a:r>
        </a:p>
      </dgm:t>
    </dgm:pt>
    <dgm:pt modelId="{C6626E2B-940A-4CE8-AE7C-4AE8703588E5}" type="parTrans" cxnId="{055A083B-47F3-4F1E-8467-735CCED34B67}">
      <dgm:prSet/>
      <dgm:spPr/>
      <dgm:t>
        <a:bodyPr/>
        <a:lstStyle/>
        <a:p>
          <a:endParaRPr lang="en-US" sz="2200"/>
        </a:p>
      </dgm:t>
    </dgm:pt>
    <dgm:pt modelId="{6B5DEF0F-ACBA-4766-B8C5-94BE348008E4}" type="sibTrans" cxnId="{055A083B-47F3-4F1E-8467-735CCED34B67}">
      <dgm:prSet/>
      <dgm:spPr/>
      <dgm:t>
        <a:bodyPr/>
        <a:lstStyle/>
        <a:p>
          <a:endParaRPr lang="en-US" sz="2200"/>
        </a:p>
      </dgm:t>
    </dgm:pt>
    <dgm:pt modelId="{C5429C29-9EDE-454C-8E65-E265F31691F9}">
      <dgm:prSet phldrT="[Text]" custT="1"/>
      <dgm:spPr/>
      <dgm:t>
        <a:bodyPr/>
        <a:lstStyle/>
        <a:p>
          <a:r>
            <a:rPr lang="en-US" sz="2400" dirty="0"/>
            <a:t>Measure</a:t>
          </a:r>
        </a:p>
      </dgm:t>
    </dgm:pt>
    <dgm:pt modelId="{8EC47134-0A37-4796-9A43-E2663372BABA}" type="parTrans" cxnId="{DB2158A4-3D74-4A18-902E-90AF274D2B6A}">
      <dgm:prSet/>
      <dgm:spPr/>
      <dgm:t>
        <a:bodyPr/>
        <a:lstStyle/>
        <a:p>
          <a:endParaRPr lang="en-US" sz="2200"/>
        </a:p>
      </dgm:t>
    </dgm:pt>
    <dgm:pt modelId="{54E4D81B-EDE0-46FA-8746-CDC4BB811D46}" type="sibTrans" cxnId="{DB2158A4-3D74-4A18-902E-90AF274D2B6A}">
      <dgm:prSet/>
      <dgm:spPr/>
      <dgm:t>
        <a:bodyPr/>
        <a:lstStyle/>
        <a:p>
          <a:endParaRPr lang="en-US" sz="2200"/>
        </a:p>
      </dgm:t>
    </dgm:pt>
    <dgm:pt modelId="{CF28FEA1-F1FD-4C81-AE5B-5857C88EE91E}">
      <dgm:prSet phldrT="[Text]" custT="1"/>
      <dgm:spPr/>
      <dgm:t>
        <a:bodyPr/>
        <a:lstStyle/>
        <a:p>
          <a:r>
            <a:rPr lang="en-US" sz="2400" dirty="0"/>
            <a:t>Report</a:t>
          </a:r>
        </a:p>
      </dgm:t>
    </dgm:pt>
    <dgm:pt modelId="{31266C71-2557-422F-913C-C7BAE556A0DB}" type="parTrans" cxnId="{1A21A152-57A7-46B1-9CC5-E140FC2D5141}">
      <dgm:prSet/>
      <dgm:spPr/>
      <dgm:t>
        <a:bodyPr/>
        <a:lstStyle/>
        <a:p>
          <a:endParaRPr lang="en-US" sz="2200"/>
        </a:p>
      </dgm:t>
    </dgm:pt>
    <dgm:pt modelId="{A7D2D1D7-DE4C-4D20-83A7-5DE96FDED3A7}" type="sibTrans" cxnId="{1A21A152-57A7-46B1-9CC5-E140FC2D5141}">
      <dgm:prSet/>
      <dgm:spPr/>
      <dgm:t>
        <a:bodyPr/>
        <a:lstStyle/>
        <a:p>
          <a:endParaRPr lang="en-US" sz="2200"/>
        </a:p>
      </dgm:t>
    </dgm:pt>
    <dgm:pt modelId="{610FBB6B-A6A7-405D-8DDA-92558D6516BC}">
      <dgm:prSet phldrT="[Text]" custT="1"/>
      <dgm:spPr/>
      <dgm:t>
        <a:bodyPr/>
        <a:lstStyle/>
        <a:p>
          <a:r>
            <a:rPr lang="en-US" sz="2400" dirty="0"/>
            <a:t>Review</a:t>
          </a:r>
        </a:p>
      </dgm:t>
    </dgm:pt>
    <dgm:pt modelId="{3599FD09-ED35-4EAD-A0E8-E7738297BDAF}" type="parTrans" cxnId="{6D115BEE-CD36-45C3-95DD-A526E5B40DBC}">
      <dgm:prSet/>
      <dgm:spPr/>
      <dgm:t>
        <a:bodyPr/>
        <a:lstStyle/>
        <a:p>
          <a:endParaRPr lang="en-US" sz="2200"/>
        </a:p>
      </dgm:t>
    </dgm:pt>
    <dgm:pt modelId="{723BD04F-B330-46C8-91AB-C05951386E76}" type="sibTrans" cxnId="{6D115BEE-CD36-45C3-95DD-A526E5B40DBC}">
      <dgm:prSet/>
      <dgm:spPr/>
      <dgm:t>
        <a:bodyPr/>
        <a:lstStyle/>
        <a:p>
          <a:endParaRPr lang="en-US" sz="2200"/>
        </a:p>
      </dgm:t>
    </dgm:pt>
    <dgm:pt modelId="{9DC61055-F67E-4D85-8311-BB33F35917F9}">
      <dgm:prSet phldrT="[Text]" custT="1"/>
      <dgm:spPr/>
      <dgm:t>
        <a:bodyPr/>
        <a:lstStyle/>
        <a:p>
          <a:r>
            <a:rPr lang="en-US" sz="2400" dirty="0"/>
            <a:t>Apply</a:t>
          </a:r>
        </a:p>
      </dgm:t>
    </dgm:pt>
    <dgm:pt modelId="{E24E6795-D782-44AB-A7F3-1A0A688A334B}" type="parTrans" cxnId="{77D91F3E-1CA7-4B44-BB07-9425CF88D070}">
      <dgm:prSet/>
      <dgm:spPr/>
      <dgm:t>
        <a:bodyPr/>
        <a:lstStyle/>
        <a:p>
          <a:endParaRPr lang="en-US" sz="2200"/>
        </a:p>
      </dgm:t>
    </dgm:pt>
    <dgm:pt modelId="{E0F6E9DC-8313-4023-80ED-ED177B4461D6}" type="sibTrans" cxnId="{77D91F3E-1CA7-4B44-BB07-9425CF88D070}">
      <dgm:prSet/>
      <dgm:spPr/>
      <dgm:t>
        <a:bodyPr/>
        <a:lstStyle/>
        <a:p>
          <a:endParaRPr lang="en-US" sz="2200"/>
        </a:p>
      </dgm:t>
    </dgm:pt>
    <dgm:pt modelId="{AEB56987-9B3A-4CF3-A8CD-5E7DDC012998}" type="pres">
      <dgm:prSet presAssocID="{477C6821-18F2-4079-B579-F5C9C3C8181B}" presName="cycle" presStyleCnt="0">
        <dgm:presLayoutVars>
          <dgm:dir/>
          <dgm:resizeHandles val="exact"/>
        </dgm:presLayoutVars>
      </dgm:prSet>
      <dgm:spPr/>
    </dgm:pt>
    <dgm:pt modelId="{7694052F-C41E-4F41-A975-0276AB74CF20}" type="pres">
      <dgm:prSet presAssocID="{7C4E7246-EE0C-45E1-A744-B9F0D25E7774}" presName="dummy" presStyleCnt="0"/>
      <dgm:spPr/>
    </dgm:pt>
    <dgm:pt modelId="{7BECAE0B-0089-4EE1-BDE6-D66EC3526C47}" type="pres">
      <dgm:prSet presAssocID="{7C4E7246-EE0C-45E1-A744-B9F0D25E7774}" presName="node" presStyleLbl="revTx" presStyleIdx="0" presStyleCnt="5">
        <dgm:presLayoutVars>
          <dgm:bulletEnabled val="1"/>
        </dgm:presLayoutVars>
      </dgm:prSet>
      <dgm:spPr/>
    </dgm:pt>
    <dgm:pt modelId="{95FB0999-AA96-4EBB-832B-288590BE5C82}" type="pres">
      <dgm:prSet presAssocID="{6B5DEF0F-ACBA-4766-B8C5-94BE348008E4}" presName="sibTrans" presStyleLbl="node1" presStyleIdx="0" presStyleCnt="5"/>
      <dgm:spPr/>
    </dgm:pt>
    <dgm:pt modelId="{A4F4B643-06A5-478C-AF37-D4CEF050E420}" type="pres">
      <dgm:prSet presAssocID="{C5429C29-9EDE-454C-8E65-E265F31691F9}" presName="dummy" presStyleCnt="0"/>
      <dgm:spPr/>
    </dgm:pt>
    <dgm:pt modelId="{66E2208A-C50F-4FE6-B105-537C19B23402}" type="pres">
      <dgm:prSet presAssocID="{C5429C29-9EDE-454C-8E65-E265F31691F9}" presName="node" presStyleLbl="revTx" presStyleIdx="1" presStyleCnt="5" custScaleX="154217">
        <dgm:presLayoutVars>
          <dgm:bulletEnabled val="1"/>
        </dgm:presLayoutVars>
      </dgm:prSet>
      <dgm:spPr/>
    </dgm:pt>
    <dgm:pt modelId="{4082067F-0552-4BAA-98DF-4456B246CAC8}" type="pres">
      <dgm:prSet presAssocID="{54E4D81B-EDE0-46FA-8746-CDC4BB811D46}" presName="sibTrans" presStyleLbl="node1" presStyleIdx="1" presStyleCnt="5"/>
      <dgm:spPr/>
    </dgm:pt>
    <dgm:pt modelId="{C3B5F3B9-5557-4082-B8C4-99C4ABAA8E65}" type="pres">
      <dgm:prSet presAssocID="{CF28FEA1-F1FD-4C81-AE5B-5857C88EE91E}" presName="dummy" presStyleCnt="0"/>
      <dgm:spPr/>
    </dgm:pt>
    <dgm:pt modelId="{757D76A5-0D9F-4B0E-8184-EC5B725026C2}" type="pres">
      <dgm:prSet presAssocID="{CF28FEA1-F1FD-4C81-AE5B-5857C88EE91E}" presName="node" presStyleLbl="revTx" presStyleIdx="2" presStyleCnt="5">
        <dgm:presLayoutVars>
          <dgm:bulletEnabled val="1"/>
        </dgm:presLayoutVars>
      </dgm:prSet>
      <dgm:spPr/>
    </dgm:pt>
    <dgm:pt modelId="{169C4909-0773-4EB3-A0CD-70F4B918700A}" type="pres">
      <dgm:prSet presAssocID="{A7D2D1D7-DE4C-4D20-83A7-5DE96FDED3A7}" presName="sibTrans" presStyleLbl="node1" presStyleIdx="2" presStyleCnt="5" custScaleX="111688" custScaleY="109117"/>
      <dgm:spPr/>
    </dgm:pt>
    <dgm:pt modelId="{16786ECB-9EB4-4B15-8733-DBBF48ACD885}" type="pres">
      <dgm:prSet presAssocID="{610FBB6B-A6A7-405D-8DDA-92558D6516BC}" presName="dummy" presStyleCnt="0"/>
      <dgm:spPr/>
    </dgm:pt>
    <dgm:pt modelId="{CB903724-4203-4F29-92BB-172D733D0787}" type="pres">
      <dgm:prSet presAssocID="{610FBB6B-A6A7-405D-8DDA-92558D6516BC}" presName="node" presStyleLbl="revTx" presStyleIdx="3" presStyleCnt="5">
        <dgm:presLayoutVars>
          <dgm:bulletEnabled val="1"/>
        </dgm:presLayoutVars>
      </dgm:prSet>
      <dgm:spPr/>
    </dgm:pt>
    <dgm:pt modelId="{E19321FC-EF5D-41F0-9A38-C9BA2D2F46B3}" type="pres">
      <dgm:prSet presAssocID="{723BD04F-B330-46C8-91AB-C05951386E76}" presName="sibTrans" presStyleLbl="node1" presStyleIdx="3" presStyleCnt="5"/>
      <dgm:spPr/>
    </dgm:pt>
    <dgm:pt modelId="{D446821D-4DC2-4505-AA38-9786C6618AE9}" type="pres">
      <dgm:prSet presAssocID="{9DC61055-F67E-4D85-8311-BB33F35917F9}" presName="dummy" presStyleCnt="0"/>
      <dgm:spPr/>
    </dgm:pt>
    <dgm:pt modelId="{34CB1E34-2D15-46F4-8438-541A26D1D61F}" type="pres">
      <dgm:prSet presAssocID="{9DC61055-F67E-4D85-8311-BB33F35917F9}" presName="node" presStyleLbl="revTx" presStyleIdx="4" presStyleCnt="5">
        <dgm:presLayoutVars>
          <dgm:bulletEnabled val="1"/>
        </dgm:presLayoutVars>
      </dgm:prSet>
      <dgm:spPr/>
    </dgm:pt>
    <dgm:pt modelId="{0D44A99C-AFC7-4DA8-BE60-C388F4E050E9}" type="pres">
      <dgm:prSet presAssocID="{E0F6E9DC-8313-4023-80ED-ED177B4461D6}" presName="sibTrans" presStyleLbl="node1" presStyleIdx="4" presStyleCnt="5"/>
      <dgm:spPr/>
    </dgm:pt>
  </dgm:ptLst>
  <dgm:cxnLst>
    <dgm:cxn modelId="{77D91F3E-1CA7-4B44-BB07-9425CF88D070}" srcId="{477C6821-18F2-4079-B579-F5C9C3C8181B}" destId="{9DC61055-F67E-4D85-8311-BB33F35917F9}" srcOrd="4" destOrd="0" parTransId="{E24E6795-D782-44AB-A7F3-1A0A688A334B}" sibTransId="{E0F6E9DC-8313-4023-80ED-ED177B4461D6}"/>
    <dgm:cxn modelId="{DB2158A4-3D74-4A18-902E-90AF274D2B6A}" srcId="{477C6821-18F2-4079-B579-F5C9C3C8181B}" destId="{C5429C29-9EDE-454C-8E65-E265F31691F9}" srcOrd="1" destOrd="0" parTransId="{8EC47134-0A37-4796-9A43-E2663372BABA}" sibTransId="{54E4D81B-EDE0-46FA-8746-CDC4BB811D46}"/>
    <dgm:cxn modelId="{073909EE-9736-43AF-8091-A11B3E665355}" type="presOf" srcId="{A7D2D1D7-DE4C-4D20-83A7-5DE96FDED3A7}" destId="{169C4909-0773-4EB3-A0CD-70F4B918700A}" srcOrd="0" destOrd="0" presId="urn:microsoft.com/office/officeart/2005/8/layout/cycle1"/>
    <dgm:cxn modelId="{D7195EE5-C15D-4280-B0F1-D17B304E6FFA}" type="presOf" srcId="{C5429C29-9EDE-454C-8E65-E265F31691F9}" destId="{66E2208A-C50F-4FE6-B105-537C19B23402}" srcOrd="0" destOrd="0" presId="urn:microsoft.com/office/officeart/2005/8/layout/cycle1"/>
    <dgm:cxn modelId="{A84883AF-DAB4-4759-8BFA-97650CF20AB9}" type="presOf" srcId="{723BD04F-B330-46C8-91AB-C05951386E76}" destId="{E19321FC-EF5D-41F0-9A38-C9BA2D2F46B3}" srcOrd="0" destOrd="0" presId="urn:microsoft.com/office/officeart/2005/8/layout/cycle1"/>
    <dgm:cxn modelId="{055A083B-47F3-4F1E-8467-735CCED34B67}" srcId="{477C6821-18F2-4079-B579-F5C9C3C8181B}" destId="{7C4E7246-EE0C-45E1-A744-B9F0D25E7774}" srcOrd="0" destOrd="0" parTransId="{C6626E2B-940A-4CE8-AE7C-4AE8703588E5}" sibTransId="{6B5DEF0F-ACBA-4766-B8C5-94BE348008E4}"/>
    <dgm:cxn modelId="{F0949B99-D5A7-48A2-9935-CDD93A07A239}" type="presOf" srcId="{CF28FEA1-F1FD-4C81-AE5B-5857C88EE91E}" destId="{757D76A5-0D9F-4B0E-8184-EC5B725026C2}" srcOrd="0" destOrd="0" presId="urn:microsoft.com/office/officeart/2005/8/layout/cycle1"/>
    <dgm:cxn modelId="{4CCBECCA-0706-4659-B51C-C2D03AB5265C}" type="presOf" srcId="{477C6821-18F2-4079-B579-F5C9C3C8181B}" destId="{AEB56987-9B3A-4CF3-A8CD-5E7DDC012998}" srcOrd="0" destOrd="0" presId="urn:microsoft.com/office/officeart/2005/8/layout/cycle1"/>
    <dgm:cxn modelId="{4C4A64E9-49B9-4639-B9D0-646B058CC890}" type="presOf" srcId="{E0F6E9DC-8313-4023-80ED-ED177B4461D6}" destId="{0D44A99C-AFC7-4DA8-BE60-C388F4E050E9}" srcOrd="0" destOrd="0" presId="urn:microsoft.com/office/officeart/2005/8/layout/cycle1"/>
    <dgm:cxn modelId="{27365C01-04B9-4AE8-A3FD-A9154BD5D932}" type="presOf" srcId="{7C4E7246-EE0C-45E1-A744-B9F0D25E7774}" destId="{7BECAE0B-0089-4EE1-BDE6-D66EC3526C47}" srcOrd="0" destOrd="0" presId="urn:microsoft.com/office/officeart/2005/8/layout/cycle1"/>
    <dgm:cxn modelId="{6D115BEE-CD36-45C3-95DD-A526E5B40DBC}" srcId="{477C6821-18F2-4079-B579-F5C9C3C8181B}" destId="{610FBB6B-A6A7-405D-8DDA-92558D6516BC}" srcOrd="3" destOrd="0" parTransId="{3599FD09-ED35-4EAD-A0E8-E7738297BDAF}" sibTransId="{723BD04F-B330-46C8-91AB-C05951386E76}"/>
    <dgm:cxn modelId="{1A21A152-57A7-46B1-9CC5-E140FC2D5141}" srcId="{477C6821-18F2-4079-B579-F5C9C3C8181B}" destId="{CF28FEA1-F1FD-4C81-AE5B-5857C88EE91E}" srcOrd="2" destOrd="0" parTransId="{31266C71-2557-422F-913C-C7BAE556A0DB}" sibTransId="{A7D2D1D7-DE4C-4D20-83A7-5DE96FDED3A7}"/>
    <dgm:cxn modelId="{FEC4378B-BC62-47A1-94A8-98F488CAE30E}" type="presOf" srcId="{54E4D81B-EDE0-46FA-8746-CDC4BB811D46}" destId="{4082067F-0552-4BAA-98DF-4456B246CAC8}" srcOrd="0" destOrd="0" presId="urn:microsoft.com/office/officeart/2005/8/layout/cycle1"/>
    <dgm:cxn modelId="{FD05B47C-0239-4F4C-8433-CAA82B2EC38A}" type="presOf" srcId="{6B5DEF0F-ACBA-4766-B8C5-94BE348008E4}" destId="{95FB0999-AA96-4EBB-832B-288590BE5C82}" srcOrd="0" destOrd="0" presId="urn:microsoft.com/office/officeart/2005/8/layout/cycle1"/>
    <dgm:cxn modelId="{EE085B1D-1ED4-474A-97BF-DACFF1B0A78F}" type="presOf" srcId="{610FBB6B-A6A7-405D-8DDA-92558D6516BC}" destId="{CB903724-4203-4F29-92BB-172D733D0787}" srcOrd="0" destOrd="0" presId="urn:microsoft.com/office/officeart/2005/8/layout/cycle1"/>
    <dgm:cxn modelId="{2968E6C7-CE3C-45E7-BCBA-016B3F6455C8}" type="presOf" srcId="{9DC61055-F67E-4D85-8311-BB33F35917F9}" destId="{34CB1E34-2D15-46F4-8438-541A26D1D61F}" srcOrd="0" destOrd="0" presId="urn:microsoft.com/office/officeart/2005/8/layout/cycle1"/>
    <dgm:cxn modelId="{0D2B2D2C-5C4F-4C86-A267-DBE2352621E8}" type="presParOf" srcId="{AEB56987-9B3A-4CF3-A8CD-5E7DDC012998}" destId="{7694052F-C41E-4F41-A975-0276AB74CF20}" srcOrd="0" destOrd="0" presId="urn:microsoft.com/office/officeart/2005/8/layout/cycle1"/>
    <dgm:cxn modelId="{BC81B1FE-827C-4B7E-B02D-1E0705C74969}" type="presParOf" srcId="{AEB56987-9B3A-4CF3-A8CD-5E7DDC012998}" destId="{7BECAE0B-0089-4EE1-BDE6-D66EC3526C47}" srcOrd="1" destOrd="0" presId="urn:microsoft.com/office/officeart/2005/8/layout/cycle1"/>
    <dgm:cxn modelId="{554DBD98-B216-412E-9B1C-14FB30796A3D}" type="presParOf" srcId="{AEB56987-9B3A-4CF3-A8CD-5E7DDC012998}" destId="{95FB0999-AA96-4EBB-832B-288590BE5C82}" srcOrd="2" destOrd="0" presId="urn:microsoft.com/office/officeart/2005/8/layout/cycle1"/>
    <dgm:cxn modelId="{E45A6F43-9BFE-4FDC-8741-985BF809B7EB}" type="presParOf" srcId="{AEB56987-9B3A-4CF3-A8CD-5E7DDC012998}" destId="{A4F4B643-06A5-478C-AF37-D4CEF050E420}" srcOrd="3" destOrd="0" presId="urn:microsoft.com/office/officeart/2005/8/layout/cycle1"/>
    <dgm:cxn modelId="{D762D8F8-5076-4AFB-AF8E-692309B56915}" type="presParOf" srcId="{AEB56987-9B3A-4CF3-A8CD-5E7DDC012998}" destId="{66E2208A-C50F-4FE6-B105-537C19B23402}" srcOrd="4" destOrd="0" presId="urn:microsoft.com/office/officeart/2005/8/layout/cycle1"/>
    <dgm:cxn modelId="{936A54BB-B3EE-4A24-BEFA-EA71090636B8}" type="presParOf" srcId="{AEB56987-9B3A-4CF3-A8CD-5E7DDC012998}" destId="{4082067F-0552-4BAA-98DF-4456B246CAC8}" srcOrd="5" destOrd="0" presId="urn:microsoft.com/office/officeart/2005/8/layout/cycle1"/>
    <dgm:cxn modelId="{76D55054-3222-4366-9F74-F844962C58B9}" type="presParOf" srcId="{AEB56987-9B3A-4CF3-A8CD-5E7DDC012998}" destId="{C3B5F3B9-5557-4082-B8C4-99C4ABAA8E65}" srcOrd="6" destOrd="0" presId="urn:microsoft.com/office/officeart/2005/8/layout/cycle1"/>
    <dgm:cxn modelId="{3928EC59-7285-484F-887E-CE805BC045E4}" type="presParOf" srcId="{AEB56987-9B3A-4CF3-A8CD-5E7DDC012998}" destId="{757D76A5-0D9F-4B0E-8184-EC5B725026C2}" srcOrd="7" destOrd="0" presId="urn:microsoft.com/office/officeart/2005/8/layout/cycle1"/>
    <dgm:cxn modelId="{37B32C9F-666F-4324-B8D7-DFDD0D562BA1}" type="presParOf" srcId="{AEB56987-9B3A-4CF3-A8CD-5E7DDC012998}" destId="{169C4909-0773-4EB3-A0CD-70F4B918700A}" srcOrd="8" destOrd="0" presId="urn:microsoft.com/office/officeart/2005/8/layout/cycle1"/>
    <dgm:cxn modelId="{38B63B26-51DD-42D2-9A21-FBFBCB3C8D35}" type="presParOf" srcId="{AEB56987-9B3A-4CF3-A8CD-5E7DDC012998}" destId="{16786ECB-9EB4-4B15-8733-DBBF48ACD885}" srcOrd="9" destOrd="0" presId="urn:microsoft.com/office/officeart/2005/8/layout/cycle1"/>
    <dgm:cxn modelId="{156DE4EF-A1CF-41F5-9AAB-D294B1F9F0CC}" type="presParOf" srcId="{AEB56987-9B3A-4CF3-A8CD-5E7DDC012998}" destId="{CB903724-4203-4F29-92BB-172D733D0787}" srcOrd="10" destOrd="0" presId="urn:microsoft.com/office/officeart/2005/8/layout/cycle1"/>
    <dgm:cxn modelId="{C7A163B2-84A3-47EB-BD73-9941BBC1836D}" type="presParOf" srcId="{AEB56987-9B3A-4CF3-A8CD-5E7DDC012998}" destId="{E19321FC-EF5D-41F0-9A38-C9BA2D2F46B3}" srcOrd="11" destOrd="0" presId="urn:microsoft.com/office/officeart/2005/8/layout/cycle1"/>
    <dgm:cxn modelId="{19991BB9-F7A6-4E8D-A384-F1B28F8F84DA}" type="presParOf" srcId="{AEB56987-9B3A-4CF3-A8CD-5E7DDC012998}" destId="{D446821D-4DC2-4505-AA38-9786C6618AE9}" srcOrd="12" destOrd="0" presId="urn:microsoft.com/office/officeart/2005/8/layout/cycle1"/>
    <dgm:cxn modelId="{CC0609D5-368B-44A0-858A-2B7E5A36DFF7}" type="presParOf" srcId="{AEB56987-9B3A-4CF3-A8CD-5E7DDC012998}" destId="{34CB1E34-2D15-46F4-8438-541A26D1D61F}" srcOrd="13" destOrd="0" presId="urn:microsoft.com/office/officeart/2005/8/layout/cycle1"/>
    <dgm:cxn modelId="{72FA058C-D3A7-4238-A89A-914AD4A70F95}" type="presParOf" srcId="{AEB56987-9B3A-4CF3-A8CD-5E7DDC012998}" destId="{0D44A99C-AFC7-4DA8-BE60-C388F4E050E9}" srcOrd="14"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6E4F48-1AF2-4685-9C65-86FDA95C3492}">
      <dsp:nvSpPr>
        <dsp:cNvPr id="0" name=""/>
        <dsp:cNvSpPr/>
      </dsp:nvSpPr>
      <dsp:spPr>
        <a:xfrm>
          <a:off x="2407555" y="-101438"/>
          <a:ext cx="4009801" cy="4009801"/>
        </a:xfrm>
        <a:prstGeom prst="circularArrow">
          <a:avLst>
            <a:gd name="adj1" fmla="val 4668"/>
            <a:gd name="adj2" fmla="val 272909"/>
            <a:gd name="adj3" fmla="val 12867212"/>
            <a:gd name="adj4" fmla="val 18006465"/>
            <a:gd name="adj5" fmla="val 484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3931105-EA72-44B3-8622-53F333B692D9}">
      <dsp:nvSpPr>
        <dsp:cNvPr id="0" name=""/>
        <dsp:cNvSpPr/>
      </dsp:nvSpPr>
      <dsp:spPr>
        <a:xfrm>
          <a:off x="3089581" y="627"/>
          <a:ext cx="2645750" cy="132287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baseline="0" dirty="0">
              <a:latin typeface="Century Gothic" panose="020B0502020202020204" pitchFamily="34" charset="0"/>
            </a:rPr>
            <a:t>1. Establish desired goals</a:t>
          </a:r>
          <a:endParaRPr lang="en-US" sz="1300" kern="1200" dirty="0"/>
        </a:p>
      </dsp:txBody>
      <dsp:txXfrm>
        <a:off x="3154158" y="65204"/>
        <a:ext cx="2516596" cy="1193721"/>
      </dsp:txXfrm>
    </dsp:sp>
    <dsp:sp modelId="{FB35AEA4-B867-4E68-BB48-669E94188E1E}">
      <dsp:nvSpPr>
        <dsp:cNvPr id="0" name=""/>
        <dsp:cNvSpPr/>
      </dsp:nvSpPr>
      <dsp:spPr>
        <a:xfrm>
          <a:off x="4856773" y="1440412"/>
          <a:ext cx="2645750" cy="132287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baseline="0" dirty="0">
              <a:latin typeface="Century Gothic" panose="020B0502020202020204" pitchFamily="34" charset="0"/>
            </a:rPr>
            <a:t>2. Develop a strategy (and more detailed plans) for achieving those goals</a:t>
          </a:r>
        </a:p>
      </dsp:txBody>
      <dsp:txXfrm>
        <a:off x="4921350" y="1504989"/>
        <a:ext cx="2516596" cy="1193721"/>
      </dsp:txXfrm>
    </dsp:sp>
    <dsp:sp modelId="{389B2C09-9445-4C41-AC05-21E84777A500}">
      <dsp:nvSpPr>
        <dsp:cNvPr id="0" name=""/>
        <dsp:cNvSpPr/>
      </dsp:nvSpPr>
      <dsp:spPr>
        <a:xfrm>
          <a:off x="3089581" y="2880197"/>
          <a:ext cx="2645750" cy="132287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baseline="0" dirty="0">
              <a:latin typeface="Century Gothic" panose="020B0502020202020204" pitchFamily="34" charset="0"/>
            </a:rPr>
            <a:t>3. Implement the strategy and plans</a:t>
          </a:r>
        </a:p>
      </dsp:txBody>
      <dsp:txXfrm>
        <a:off x="3154158" y="2944774"/>
        <a:ext cx="2516596" cy="1193721"/>
      </dsp:txXfrm>
    </dsp:sp>
    <dsp:sp modelId="{C16169FA-9ED5-43EB-8166-AB8BC1F9627A}">
      <dsp:nvSpPr>
        <dsp:cNvPr id="0" name=""/>
        <dsp:cNvSpPr/>
      </dsp:nvSpPr>
      <dsp:spPr>
        <a:xfrm>
          <a:off x="1330322" y="1440412"/>
          <a:ext cx="2645750" cy="132287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baseline="0" dirty="0">
              <a:latin typeface="Century Gothic" panose="020B0502020202020204" pitchFamily="34" charset="0"/>
            </a:rPr>
            <a:t>4. Monitor performance and make in-course corrections to strategies and plans for achieving goals based on lessons learned </a:t>
          </a:r>
        </a:p>
      </dsp:txBody>
      <dsp:txXfrm>
        <a:off x="1394899" y="1504989"/>
        <a:ext cx="2516596" cy="119372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ECAE0B-0089-4EE1-BDE6-D66EC3526C47}">
      <dsp:nvSpPr>
        <dsp:cNvPr id="0" name=""/>
        <dsp:cNvSpPr/>
      </dsp:nvSpPr>
      <dsp:spPr>
        <a:xfrm>
          <a:off x="4768666" y="30068"/>
          <a:ext cx="1040633" cy="1040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Collect</a:t>
          </a:r>
        </a:p>
      </dsp:txBody>
      <dsp:txXfrm>
        <a:off x="4768666" y="30068"/>
        <a:ext cx="1040633" cy="1040633"/>
      </dsp:txXfrm>
    </dsp:sp>
    <dsp:sp modelId="{95FB0999-AA96-4EBB-832B-288590BE5C82}">
      <dsp:nvSpPr>
        <dsp:cNvPr id="0" name=""/>
        <dsp:cNvSpPr/>
      </dsp:nvSpPr>
      <dsp:spPr>
        <a:xfrm>
          <a:off x="2320368" y="-79"/>
          <a:ext cx="3902075" cy="3902075"/>
        </a:xfrm>
        <a:prstGeom prst="circularArrow">
          <a:avLst>
            <a:gd name="adj1" fmla="val 5200"/>
            <a:gd name="adj2" fmla="val 335931"/>
            <a:gd name="adj3" fmla="val 21293171"/>
            <a:gd name="adj4" fmla="val 19766301"/>
            <a:gd name="adj5" fmla="val 6067"/>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6E2208A-C50F-4FE6-B105-537C19B23402}">
      <dsp:nvSpPr>
        <dsp:cNvPr id="0" name=""/>
        <dsp:cNvSpPr/>
      </dsp:nvSpPr>
      <dsp:spPr>
        <a:xfrm>
          <a:off x="5115462" y="1965613"/>
          <a:ext cx="1604833" cy="1040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Measure</a:t>
          </a:r>
        </a:p>
      </dsp:txBody>
      <dsp:txXfrm>
        <a:off x="5115462" y="1965613"/>
        <a:ext cx="1604833" cy="1040633"/>
      </dsp:txXfrm>
    </dsp:sp>
    <dsp:sp modelId="{4082067F-0552-4BAA-98DF-4456B246CAC8}">
      <dsp:nvSpPr>
        <dsp:cNvPr id="0" name=""/>
        <dsp:cNvSpPr/>
      </dsp:nvSpPr>
      <dsp:spPr>
        <a:xfrm>
          <a:off x="2320368" y="-79"/>
          <a:ext cx="3902075" cy="3902075"/>
        </a:xfrm>
        <a:prstGeom prst="circularArrow">
          <a:avLst>
            <a:gd name="adj1" fmla="val 5200"/>
            <a:gd name="adj2" fmla="val 335931"/>
            <a:gd name="adj3" fmla="val 4014624"/>
            <a:gd name="adj4" fmla="val 2253500"/>
            <a:gd name="adj5" fmla="val 6067"/>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7D76A5-0D9F-4B0E-8184-EC5B725026C2}">
      <dsp:nvSpPr>
        <dsp:cNvPr id="0" name=""/>
        <dsp:cNvSpPr/>
      </dsp:nvSpPr>
      <dsp:spPr>
        <a:xfrm>
          <a:off x="3751089" y="3161845"/>
          <a:ext cx="1040633" cy="1040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Report</a:t>
          </a:r>
        </a:p>
      </dsp:txBody>
      <dsp:txXfrm>
        <a:off x="3751089" y="3161845"/>
        <a:ext cx="1040633" cy="1040633"/>
      </dsp:txXfrm>
    </dsp:sp>
    <dsp:sp modelId="{169C4909-0773-4EB3-A0CD-70F4B918700A}">
      <dsp:nvSpPr>
        <dsp:cNvPr id="0" name=""/>
        <dsp:cNvSpPr/>
      </dsp:nvSpPr>
      <dsp:spPr>
        <a:xfrm>
          <a:off x="2092331" y="-177955"/>
          <a:ext cx="4358149" cy="4257827"/>
        </a:xfrm>
        <a:prstGeom prst="circularArrow">
          <a:avLst>
            <a:gd name="adj1" fmla="val 5200"/>
            <a:gd name="adj2" fmla="val 335931"/>
            <a:gd name="adj3" fmla="val 8210569"/>
            <a:gd name="adj4" fmla="val 6449445"/>
            <a:gd name="adj5" fmla="val 6067"/>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B903724-4203-4F29-92BB-172D733D0787}">
      <dsp:nvSpPr>
        <dsp:cNvPr id="0" name=""/>
        <dsp:cNvSpPr/>
      </dsp:nvSpPr>
      <dsp:spPr>
        <a:xfrm>
          <a:off x="2104617" y="1965613"/>
          <a:ext cx="1040633" cy="1040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Review</a:t>
          </a:r>
        </a:p>
      </dsp:txBody>
      <dsp:txXfrm>
        <a:off x="2104617" y="1965613"/>
        <a:ext cx="1040633" cy="1040633"/>
      </dsp:txXfrm>
    </dsp:sp>
    <dsp:sp modelId="{E19321FC-EF5D-41F0-9A38-C9BA2D2F46B3}">
      <dsp:nvSpPr>
        <dsp:cNvPr id="0" name=""/>
        <dsp:cNvSpPr/>
      </dsp:nvSpPr>
      <dsp:spPr>
        <a:xfrm>
          <a:off x="2320368" y="-79"/>
          <a:ext cx="3902075" cy="3902075"/>
        </a:xfrm>
        <a:prstGeom prst="circularArrow">
          <a:avLst>
            <a:gd name="adj1" fmla="val 5200"/>
            <a:gd name="adj2" fmla="val 335931"/>
            <a:gd name="adj3" fmla="val 12297768"/>
            <a:gd name="adj4" fmla="val 10770899"/>
            <a:gd name="adj5" fmla="val 6067"/>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4CB1E34-2D15-46F4-8438-541A26D1D61F}">
      <dsp:nvSpPr>
        <dsp:cNvPr id="0" name=""/>
        <dsp:cNvSpPr/>
      </dsp:nvSpPr>
      <dsp:spPr>
        <a:xfrm>
          <a:off x="2733513" y="30068"/>
          <a:ext cx="1040633" cy="10406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kern="1200" dirty="0"/>
            <a:t>Apply</a:t>
          </a:r>
        </a:p>
      </dsp:txBody>
      <dsp:txXfrm>
        <a:off x="2733513" y="30068"/>
        <a:ext cx="1040633" cy="1040633"/>
      </dsp:txXfrm>
    </dsp:sp>
    <dsp:sp modelId="{0D44A99C-AFC7-4DA8-BE60-C388F4E050E9}">
      <dsp:nvSpPr>
        <dsp:cNvPr id="0" name=""/>
        <dsp:cNvSpPr/>
      </dsp:nvSpPr>
      <dsp:spPr>
        <a:xfrm>
          <a:off x="2320368" y="-79"/>
          <a:ext cx="3902075" cy="3902075"/>
        </a:xfrm>
        <a:prstGeom prst="circularArrow">
          <a:avLst>
            <a:gd name="adj1" fmla="val 5200"/>
            <a:gd name="adj2" fmla="val 335931"/>
            <a:gd name="adj3" fmla="val 16865613"/>
            <a:gd name="adj4" fmla="val 15198456"/>
            <a:gd name="adj5" fmla="val 6067"/>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40" cy="470098"/>
          </a:xfrm>
          <a:prstGeom prst="rect">
            <a:avLst/>
          </a:prstGeom>
        </p:spPr>
        <p:txBody>
          <a:bodyPr vert="horz" lIns="93973" tIns="46986" rIns="93973" bIns="46986" rtlCol="0"/>
          <a:lstStyle>
            <a:lvl1pPr algn="l">
              <a:defRPr sz="1200"/>
            </a:lvl1pPr>
          </a:lstStyle>
          <a:p>
            <a:endParaRPr lang="en-US" dirty="0"/>
          </a:p>
        </p:txBody>
      </p:sp>
      <p:sp>
        <p:nvSpPr>
          <p:cNvPr id="3" name="Date Placeholder 2"/>
          <p:cNvSpPr>
            <a:spLocks noGrp="1"/>
          </p:cNvSpPr>
          <p:nvPr>
            <p:ph type="dt" sz="quarter" idx="1"/>
          </p:nvPr>
        </p:nvSpPr>
        <p:spPr>
          <a:xfrm>
            <a:off x="4023093" y="0"/>
            <a:ext cx="3077740" cy="470098"/>
          </a:xfrm>
          <a:prstGeom prst="rect">
            <a:avLst/>
          </a:prstGeom>
        </p:spPr>
        <p:txBody>
          <a:bodyPr vert="horz" lIns="93973" tIns="46986" rIns="93973" bIns="46986" rtlCol="0"/>
          <a:lstStyle>
            <a:lvl1pPr algn="r">
              <a:defRPr sz="1200"/>
            </a:lvl1pPr>
          </a:lstStyle>
          <a:p>
            <a:fld id="{3CA7586B-4E46-4F11-9388-2D72212CAC13}" type="datetimeFigureOut">
              <a:rPr lang="en-US" smtClean="0"/>
              <a:t>9/26/2016</a:t>
            </a:fld>
            <a:endParaRPr lang="en-US" dirty="0"/>
          </a:p>
        </p:txBody>
      </p:sp>
      <p:sp>
        <p:nvSpPr>
          <p:cNvPr id="4" name="Footer Placeholder 3"/>
          <p:cNvSpPr>
            <a:spLocks noGrp="1"/>
          </p:cNvSpPr>
          <p:nvPr>
            <p:ph type="ftr" sz="quarter" idx="2"/>
          </p:nvPr>
        </p:nvSpPr>
        <p:spPr>
          <a:xfrm>
            <a:off x="0" y="8899329"/>
            <a:ext cx="3077740" cy="470097"/>
          </a:xfrm>
          <a:prstGeom prst="rect">
            <a:avLst/>
          </a:prstGeom>
        </p:spPr>
        <p:txBody>
          <a:bodyPr vert="horz" lIns="93973" tIns="46986" rIns="93973" bIns="46986" rtlCol="0" anchor="b"/>
          <a:lstStyle>
            <a:lvl1pPr algn="l">
              <a:defRPr sz="1200"/>
            </a:lvl1pPr>
          </a:lstStyle>
          <a:p>
            <a:endParaRPr lang="en-US" dirty="0"/>
          </a:p>
        </p:txBody>
      </p:sp>
      <p:sp>
        <p:nvSpPr>
          <p:cNvPr id="5" name="Slide Number Placeholder 4"/>
          <p:cNvSpPr>
            <a:spLocks noGrp="1"/>
          </p:cNvSpPr>
          <p:nvPr>
            <p:ph type="sldNum" sz="quarter" idx="3"/>
          </p:nvPr>
        </p:nvSpPr>
        <p:spPr>
          <a:xfrm>
            <a:off x="4023093" y="8899329"/>
            <a:ext cx="3077740" cy="470097"/>
          </a:xfrm>
          <a:prstGeom prst="rect">
            <a:avLst/>
          </a:prstGeom>
        </p:spPr>
        <p:txBody>
          <a:bodyPr vert="horz" lIns="93973" tIns="46986" rIns="93973" bIns="46986" rtlCol="0" anchor="b"/>
          <a:lstStyle>
            <a:lvl1pPr algn="r">
              <a:defRPr sz="1200"/>
            </a:lvl1pPr>
          </a:lstStyle>
          <a:p>
            <a:fld id="{987D3B40-0972-4632-9D7D-51340178B297}" type="slidenum">
              <a:rPr lang="en-US" smtClean="0"/>
              <a:t>‹#›</a:t>
            </a:fld>
            <a:endParaRPr lang="en-US" dirty="0"/>
          </a:p>
        </p:txBody>
      </p:sp>
    </p:spTree>
    <p:extLst>
      <p:ext uri="{BB962C8B-B14F-4D97-AF65-F5344CB8AC3E}">
        <p14:creationId xmlns:p14="http://schemas.microsoft.com/office/powerpoint/2010/main" val="74786469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77740" cy="468471"/>
          </a:xfrm>
          <a:prstGeom prst="rect">
            <a:avLst/>
          </a:prstGeom>
        </p:spPr>
        <p:txBody>
          <a:bodyPr vert="horz" lIns="93973" tIns="46986" rIns="93973" bIns="46986" rtlCol="0"/>
          <a:lstStyle>
            <a:lvl1pPr algn="l">
              <a:defRPr sz="1200"/>
            </a:lvl1pPr>
          </a:lstStyle>
          <a:p>
            <a:endParaRPr lang="en-US" dirty="0"/>
          </a:p>
        </p:txBody>
      </p:sp>
      <p:sp>
        <p:nvSpPr>
          <p:cNvPr id="3" name="Date Placeholder 2"/>
          <p:cNvSpPr>
            <a:spLocks noGrp="1"/>
          </p:cNvSpPr>
          <p:nvPr>
            <p:ph type="dt" idx="1"/>
          </p:nvPr>
        </p:nvSpPr>
        <p:spPr>
          <a:xfrm>
            <a:off x="4023093" y="1"/>
            <a:ext cx="3077740" cy="468471"/>
          </a:xfrm>
          <a:prstGeom prst="rect">
            <a:avLst/>
          </a:prstGeom>
        </p:spPr>
        <p:txBody>
          <a:bodyPr vert="horz" lIns="93973" tIns="46986" rIns="93973" bIns="46986" rtlCol="0"/>
          <a:lstStyle>
            <a:lvl1pPr algn="r">
              <a:defRPr sz="1200"/>
            </a:lvl1pPr>
          </a:lstStyle>
          <a:p>
            <a:fld id="{5ABAE2DA-5801-47C9-A1F0-B6728F0519C5}" type="datetimeFigureOut">
              <a:rPr lang="en-US" smtClean="0"/>
              <a:t>9/26/2016</a:t>
            </a:fld>
            <a:endParaRPr lang="en-US" dirty="0"/>
          </a:p>
        </p:txBody>
      </p:sp>
      <p:sp>
        <p:nvSpPr>
          <p:cNvPr id="4" name="Slide Image Placeholder 3"/>
          <p:cNvSpPr>
            <a:spLocks noGrp="1" noRot="1" noChangeAspect="1"/>
          </p:cNvSpPr>
          <p:nvPr>
            <p:ph type="sldImg" idx="2"/>
          </p:nvPr>
        </p:nvSpPr>
        <p:spPr>
          <a:xfrm>
            <a:off x="1209675" y="703263"/>
            <a:ext cx="4683125" cy="3513137"/>
          </a:xfrm>
          <a:prstGeom prst="rect">
            <a:avLst/>
          </a:prstGeom>
          <a:noFill/>
          <a:ln w="12700">
            <a:solidFill>
              <a:prstClr val="black"/>
            </a:solidFill>
          </a:ln>
        </p:spPr>
        <p:txBody>
          <a:bodyPr vert="horz" lIns="93973" tIns="46986" rIns="93973" bIns="46986" rtlCol="0" anchor="ctr"/>
          <a:lstStyle/>
          <a:p>
            <a:endParaRPr lang="en-US" dirty="0"/>
          </a:p>
        </p:txBody>
      </p:sp>
      <p:sp>
        <p:nvSpPr>
          <p:cNvPr id="5" name="Notes Placeholder 4"/>
          <p:cNvSpPr>
            <a:spLocks noGrp="1"/>
          </p:cNvSpPr>
          <p:nvPr>
            <p:ph type="body" sz="quarter" idx="3"/>
          </p:nvPr>
        </p:nvSpPr>
        <p:spPr>
          <a:xfrm>
            <a:off x="710248" y="4450478"/>
            <a:ext cx="5681980" cy="4216241"/>
          </a:xfrm>
          <a:prstGeom prst="rect">
            <a:avLst/>
          </a:prstGeom>
        </p:spPr>
        <p:txBody>
          <a:bodyPr vert="horz" lIns="93973" tIns="46986" rIns="93973" bIns="469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9329"/>
            <a:ext cx="3077740" cy="468471"/>
          </a:xfrm>
          <a:prstGeom prst="rect">
            <a:avLst/>
          </a:prstGeom>
        </p:spPr>
        <p:txBody>
          <a:bodyPr vert="horz" lIns="93973" tIns="46986" rIns="93973" bIns="46986"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23093" y="8899329"/>
            <a:ext cx="3077740" cy="468471"/>
          </a:xfrm>
          <a:prstGeom prst="rect">
            <a:avLst/>
          </a:prstGeom>
        </p:spPr>
        <p:txBody>
          <a:bodyPr vert="horz" lIns="93973" tIns="46986" rIns="93973" bIns="46986" rtlCol="0" anchor="b"/>
          <a:lstStyle>
            <a:lvl1pPr algn="r">
              <a:defRPr sz="1200"/>
            </a:lvl1pPr>
          </a:lstStyle>
          <a:p>
            <a:fld id="{A0955ED5-3308-4611-8635-6E9FAE5B2820}" type="slidenum">
              <a:rPr lang="en-US" smtClean="0"/>
              <a:t>‹#›</a:t>
            </a:fld>
            <a:endParaRPr lang="en-US" dirty="0"/>
          </a:p>
        </p:txBody>
      </p:sp>
    </p:spTree>
    <p:extLst>
      <p:ext uri="{BB962C8B-B14F-4D97-AF65-F5344CB8AC3E}">
        <p14:creationId xmlns:p14="http://schemas.microsoft.com/office/powerpoint/2010/main" val="3243421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
        <p:nvSpPr>
          <p:cNvPr id="133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4063" indent="-288925">
              <a:spcBef>
                <a:spcPct val="30000"/>
              </a:spcBef>
              <a:defRPr sz="1200">
                <a:solidFill>
                  <a:schemeClr val="tx1"/>
                </a:solidFill>
                <a:latin typeface="Calibri" panose="020F0502020204030204" pitchFamily="34" charset="0"/>
              </a:defRPr>
            </a:lvl2pPr>
            <a:lvl3pPr marL="1160463" indent="-231775">
              <a:spcBef>
                <a:spcPct val="30000"/>
              </a:spcBef>
              <a:defRPr sz="1200">
                <a:solidFill>
                  <a:schemeClr val="tx1"/>
                </a:solidFill>
                <a:latin typeface="Calibri" panose="020F0502020204030204" pitchFamily="34" charset="0"/>
              </a:defRPr>
            </a:lvl3pPr>
            <a:lvl4pPr marL="1625600" indent="-231775">
              <a:spcBef>
                <a:spcPct val="30000"/>
              </a:spcBef>
              <a:defRPr sz="1200">
                <a:solidFill>
                  <a:schemeClr val="tx1"/>
                </a:solidFill>
                <a:latin typeface="Calibri" panose="020F0502020204030204" pitchFamily="34" charset="0"/>
              </a:defRPr>
            </a:lvl4pPr>
            <a:lvl5pPr marL="2090738" indent="-231775">
              <a:spcBef>
                <a:spcPct val="30000"/>
              </a:spcBef>
              <a:defRPr sz="1200">
                <a:solidFill>
                  <a:schemeClr val="tx1"/>
                </a:solidFill>
                <a:latin typeface="Calibri" panose="020F0502020204030204" pitchFamily="34" charset="0"/>
              </a:defRPr>
            </a:lvl5pPr>
            <a:lvl6pPr marL="2547938" indent="-231775" defTabSz="457200" eaLnBrk="0" fontAlgn="base" hangingPunct="0">
              <a:spcBef>
                <a:spcPct val="30000"/>
              </a:spcBef>
              <a:spcAft>
                <a:spcPct val="0"/>
              </a:spcAft>
              <a:defRPr sz="1200">
                <a:solidFill>
                  <a:schemeClr val="tx1"/>
                </a:solidFill>
                <a:latin typeface="Calibri" panose="020F0502020204030204" pitchFamily="34" charset="0"/>
              </a:defRPr>
            </a:lvl6pPr>
            <a:lvl7pPr marL="3005138" indent="-231775" defTabSz="457200" eaLnBrk="0" fontAlgn="base" hangingPunct="0">
              <a:spcBef>
                <a:spcPct val="30000"/>
              </a:spcBef>
              <a:spcAft>
                <a:spcPct val="0"/>
              </a:spcAft>
              <a:defRPr sz="1200">
                <a:solidFill>
                  <a:schemeClr val="tx1"/>
                </a:solidFill>
                <a:latin typeface="Calibri" panose="020F0502020204030204" pitchFamily="34" charset="0"/>
              </a:defRPr>
            </a:lvl7pPr>
            <a:lvl8pPr marL="3462338" indent="-231775" defTabSz="457200" eaLnBrk="0" fontAlgn="base" hangingPunct="0">
              <a:spcBef>
                <a:spcPct val="30000"/>
              </a:spcBef>
              <a:spcAft>
                <a:spcPct val="0"/>
              </a:spcAft>
              <a:defRPr sz="1200">
                <a:solidFill>
                  <a:schemeClr val="tx1"/>
                </a:solidFill>
                <a:latin typeface="Calibri" panose="020F0502020204030204" pitchFamily="34" charset="0"/>
              </a:defRPr>
            </a:lvl8pPr>
            <a:lvl9pPr marL="3919538" indent="-231775" defTabSz="4572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B50952F3-B860-44D5-8859-0DCB85051297}" type="slidenum">
              <a:rPr lang="en-US" altLang="en-US">
                <a:latin typeface="Century Gothic" panose="020B0502020202020204" pitchFamily="34" charset="0"/>
              </a:rPr>
              <a:pPr>
                <a:spcBef>
                  <a:spcPct val="0"/>
                </a:spcBef>
              </a:pPr>
              <a:t>1</a:t>
            </a:fld>
            <a:endParaRPr lang="en-US" altLang="en-US" dirty="0">
              <a:latin typeface="Century Gothic" panose="020B0502020202020204" pitchFamily="34" charset="0"/>
            </a:endParaRPr>
          </a:p>
        </p:txBody>
      </p:sp>
    </p:spTree>
    <p:extLst>
      <p:ext uri="{BB962C8B-B14F-4D97-AF65-F5344CB8AC3E}">
        <p14:creationId xmlns:p14="http://schemas.microsoft.com/office/powerpoint/2010/main" val="36251671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30B69BFE-14B3-4640-8300-3FE75FA1B323}" type="slidenum">
              <a:rPr lang="en-US" smtClean="0"/>
              <a:t>10</a:t>
            </a:fld>
            <a:endParaRPr lang="en-US" dirty="0"/>
          </a:p>
        </p:txBody>
      </p:sp>
    </p:spTree>
    <p:extLst>
      <p:ext uri="{BB962C8B-B14F-4D97-AF65-F5344CB8AC3E}">
        <p14:creationId xmlns:p14="http://schemas.microsoft.com/office/powerpoint/2010/main" val="34084645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30B69BFE-14B3-4640-8300-3FE75FA1B323}" type="slidenum">
              <a:rPr lang="en-US" smtClean="0"/>
              <a:t>11</a:t>
            </a:fld>
            <a:endParaRPr lang="en-US" dirty="0"/>
          </a:p>
        </p:txBody>
      </p:sp>
    </p:spTree>
    <p:extLst>
      <p:ext uri="{BB962C8B-B14F-4D97-AF65-F5344CB8AC3E}">
        <p14:creationId xmlns:p14="http://schemas.microsoft.com/office/powerpoint/2010/main" val="29275644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30B69BFE-14B3-4640-8300-3FE75FA1B323}" type="slidenum">
              <a:rPr lang="en-US" smtClean="0"/>
              <a:t>12</a:t>
            </a:fld>
            <a:endParaRPr lang="en-US" dirty="0"/>
          </a:p>
        </p:txBody>
      </p:sp>
    </p:spTree>
    <p:extLst>
      <p:ext uri="{BB962C8B-B14F-4D97-AF65-F5344CB8AC3E}">
        <p14:creationId xmlns:p14="http://schemas.microsoft.com/office/powerpoint/2010/main" val="1158693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30B69BFE-14B3-4640-8300-3FE75FA1B323}" type="slidenum">
              <a:rPr lang="en-US" smtClean="0"/>
              <a:t>13</a:t>
            </a:fld>
            <a:endParaRPr lang="en-US" dirty="0"/>
          </a:p>
        </p:txBody>
      </p:sp>
    </p:spTree>
    <p:extLst>
      <p:ext uri="{BB962C8B-B14F-4D97-AF65-F5344CB8AC3E}">
        <p14:creationId xmlns:p14="http://schemas.microsoft.com/office/powerpoint/2010/main" val="39109807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41102306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Shape 5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8" name="Shape 5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25722635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Shape 6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4" name="Shape 6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13189604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Shape 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0" name="Shape 7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41535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20428394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Shape 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2" name="Shape 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2274923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30B69BFE-14B3-4640-8300-3FE75FA1B323}" type="slidenum">
              <a:rPr lang="en-US" smtClean="0"/>
              <a:t>2</a:t>
            </a:fld>
            <a:endParaRPr lang="en-US" dirty="0"/>
          </a:p>
        </p:txBody>
      </p:sp>
    </p:spTree>
    <p:extLst>
      <p:ext uri="{BB962C8B-B14F-4D97-AF65-F5344CB8AC3E}">
        <p14:creationId xmlns:p14="http://schemas.microsoft.com/office/powerpoint/2010/main" val="36998722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Shape 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4" name="Shape 9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31248548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Shape 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9" name="Shape 99"/>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19282552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Shape 10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8" name="Shape 10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30056455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Shape 11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4" name="Shape 11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20984332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Shape 1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1" name="Shape 12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31111234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6" name="Shape 13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37514725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Shape 1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2" name="Shape 14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Tree>
    <p:extLst>
      <p:ext uri="{BB962C8B-B14F-4D97-AF65-F5344CB8AC3E}">
        <p14:creationId xmlns:p14="http://schemas.microsoft.com/office/powerpoint/2010/main" val="220965931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z="1400" dirty="0">
              <a:latin typeface="Arial" charset="0"/>
              <a:cs typeface="Arial" charset="0"/>
            </a:endParaRP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Times New Roman" pitchFamily="18" charset="0"/>
              </a:defRPr>
            </a:lvl1pPr>
            <a:lvl2pPr marL="757066" indent="-291179" eaLnBrk="0" hangingPunct="0">
              <a:defRPr sz="2400">
                <a:solidFill>
                  <a:schemeClr val="tx1"/>
                </a:solidFill>
                <a:latin typeface="Times New Roman" pitchFamily="18" charset="0"/>
              </a:defRPr>
            </a:lvl2pPr>
            <a:lvl3pPr marL="1164717" indent="-232943" eaLnBrk="0" hangingPunct="0">
              <a:defRPr sz="2400">
                <a:solidFill>
                  <a:schemeClr val="tx1"/>
                </a:solidFill>
                <a:latin typeface="Times New Roman" pitchFamily="18" charset="0"/>
              </a:defRPr>
            </a:lvl3pPr>
            <a:lvl4pPr marL="1630604" indent="-232943" eaLnBrk="0" hangingPunct="0">
              <a:defRPr sz="2400">
                <a:solidFill>
                  <a:schemeClr val="tx1"/>
                </a:solidFill>
                <a:latin typeface="Times New Roman" pitchFamily="18" charset="0"/>
              </a:defRPr>
            </a:lvl4pPr>
            <a:lvl5pPr marL="2096491" indent="-232943" eaLnBrk="0" hangingPunct="0">
              <a:defRPr sz="2400">
                <a:solidFill>
                  <a:schemeClr val="tx1"/>
                </a:solidFill>
                <a:latin typeface="Times New Roman" pitchFamily="18" charset="0"/>
              </a:defRPr>
            </a:lvl5pPr>
            <a:lvl6pPr marL="2562377" indent="-232943" eaLnBrk="0" fontAlgn="base" hangingPunct="0">
              <a:spcBef>
                <a:spcPct val="0"/>
              </a:spcBef>
              <a:spcAft>
                <a:spcPct val="0"/>
              </a:spcAft>
              <a:defRPr sz="2400">
                <a:solidFill>
                  <a:schemeClr val="tx1"/>
                </a:solidFill>
                <a:latin typeface="Times New Roman" pitchFamily="18" charset="0"/>
              </a:defRPr>
            </a:lvl6pPr>
            <a:lvl7pPr marL="3028264" indent="-232943" eaLnBrk="0" fontAlgn="base" hangingPunct="0">
              <a:spcBef>
                <a:spcPct val="0"/>
              </a:spcBef>
              <a:spcAft>
                <a:spcPct val="0"/>
              </a:spcAft>
              <a:defRPr sz="2400">
                <a:solidFill>
                  <a:schemeClr val="tx1"/>
                </a:solidFill>
                <a:latin typeface="Times New Roman" pitchFamily="18" charset="0"/>
              </a:defRPr>
            </a:lvl7pPr>
            <a:lvl8pPr marL="3494151" indent="-232943" eaLnBrk="0" fontAlgn="base" hangingPunct="0">
              <a:spcBef>
                <a:spcPct val="0"/>
              </a:spcBef>
              <a:spcAft>
                <a:spcPct val="0"/>
              </a:spcAft>
              <a:defRPr sz="2400">
                <a:solidFill>
                  <a:schemeClr val="tx1"/>
                </a:solidFill>
                <a:latin typeface="Times New Roman" pitchFamily="18" charset="0"/>
              </a:defRPr>
            </a:lvl8pPr>
            <a:lvl9pPr marL="3960038" indent="-232943" eaLnBrk="0" fontAlgn="base" hangingPunct="0">
              <a:spcBef>
                <a:spcPct val="0"/>
              </a:spcBef>
              <a:spcAft>
                <a:spcPct val="0"/>
              </a:spcAft>
              <a:defRPr sz="2400">
                <a:solidFill>
                  <a:schemeClr val="tx1"/>
                </a:solidFill>
                <a:latin typeface="Times New Roman" pitchFamily="18" charset="0"/>
              </a:defRPr>
            </a:lvl9pPr>
          </a:lstStyle>
          <a:p>
            <a:pPr marL="0" marR="0" lvl="0" indent="0" defTabSz="914400" eaLnBrk="1" fontAlgn="auto" latinLnBrk="0" hangingPunct="1">
              <a:lnSpc>
                <a:spcPct val="100000"/>
              </a:lnSpc>
              <a:spcBef>
                <a:spcPts val="0"/>
              </a:spcBef>
              <a:spcAft>
                <a:spcPts val="0"/>
              </a:spcAft>
              <a:buClrTx/>
              <a:buSzTx/>
              <a:buFontTx/>
              <a:buNone/>
              <a:tabLst/>
              <a:defRPr/>
            </a:pPr>
            <a:fld id="{9A1AA065-8ADC-4024-BF06-7177DD1EF9CF}" type="slidenum">
              <a:rPr kumimoji="0" lang="en-US" sz="1200" b="0" i="0" u="none" strike="noStrike" kern="0" cap="none" spc="0" normalizeH="0" baseline="0" noProof="0">
                <a:ln>
                  <a:noFill/>
                </a:ln>
                <a:solidFill>
                  <a:schemeClr val="tx1"/>
                </a:solidFill>
                <a:effectLst/>
                <a:uLnTx/>
                <a:uFillTx/>
                <a:latin typeface="Arial" charset="0"/>
                <a:cs typeface="Arial" charset="0"/>
              </a:rPr>
              <a:pPr marL="0" marR="0" lvl="0" indent="0" defTabSz="914400" eaLnBrk="1" fontAlgn="auto" latinLnBrk="0" hangingPunct="1">
                <a:lnSpc>
                  <a:spcPct val="100000"/>
                </a:lnSpc>
                <a:spcBef>
                  <a:spcPts val="0"/>
                </a:spcBef>
                <a:spcAft>
                  <a:spcPts val="0"/>
                </a:spcAft>
                <a:buClrTx/>
                <a:buSzTx/>
                <a:buFontTx/>
                <a:buNone/>
                <a:tabLst/>
                <a:defRPr/>
              </a:pPr>
              <a:t>30</a:t>
            </a:fld>
            <a:endParaRPr kumimoji="0" lang="en-US" sz="1200" b="0" i="0" u="none" strike="noStrike" kern="0" cap="none" spc="0" normalizeH="0" baseline="0" noProof="0" dirty="0">
              <a:ln>
                <a:noFill/>
              </a:ln>
              <a:solidFill>
                <a:schemeClr val="tx1"/>
              </a:solidFill>
              <a:effectLst/>
              <a:uLnTx/>
              <a:uFillTx/>
              <a:latin typeface="Arial" charset="0"/>
              <a:cs typeface="Arial" charset="0"/>
            </a:endParaRPr>
          </a:p>
        </p:txBody>
      </p:sp>
      <p:sp>
        <p:nvSpPr>
          <p:cNvPr id="2" name="Date Placeholder 1"/>
          <p:cNvSpPr>
            <a:spLocks noGrp="1"/>
          </p:cNvSpPr>
          <p:nvPr>
            <p:ph type="dt" idx="10"/>
          </p:nvPr>
        </p:nvSpPr>
        <p:spPr/>
        <p:txBody>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12/7/2012</a:t>
            </a:r>
          </a:p>
        </p:txBody>
      </p:sp>
    </p:spTree>
    <p:extLst>
      <p:ext uri="{BB962C8B-B14F-4D97-AF65-F5344CB8AC3E}">
        <p14:creationId xmlns:p14="http://schemas.microsoft.com/office/powerpoint/2010/main" val="2174893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30B69BFE-14B3-4640-8300-3FE75FA1B323}" type="slidenum">
              <a:rPr lang="en-US" smtClean="0"/>
              <a:t>3</a:t>
            </a:fld>
            <a:endParaRPr lang="en-US" dirty="0"/>
          </a:p>
        </p:txBody>
      </p:sp>
    </p:spTree>
    <p:extLst>
      <p:ext uri="{BB962C8B-B14F-4D97-AF65-F5344CB8AC3E}">
        <p14:creationId xmlns:p14="http://schemas.microsoft.com/office/powerpoint/2010/main" val="795188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30B69BFE-14B3-4640-8300-3FE75FA1B323}" type="slidenum">
              <a:rPr lang="en-US" smtClean="0"/>
              <a:t>4</a:t>
            </a:fld>
            <a:endParaRPr lang="en-US" dirty="0"/>
          </a:p>
        </p:txBody>
      </p:sp>
    </p:spTree>
    <p:extLst>
      <p:ext uri="{BB962C8B-B14F-4D97-AF65-F5344CB8AC3E}">
        <p14:creationId xmlns:p14="http://schemas.microsoft.com/office/powerpoint/2010/main" val="25643546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30B69BFE-14B3-4640-8300-3FE75FA1B323}" type="slidenum">
              <a:rPr lang="en-US" smtClean="0"/>
              <a:t>5</a:t>
            </a:fld>
            <a:endParaRPr lang="en-US" dirty="0"/>
          </a:p>
        </p:txBody>
      </p:sp>
    </p:spTree>
    <p:extLst>
      <p:ext uri="{BB962C8B-B14F-4D97-AF65-F5344CB8AC3E}">
        <p14:creationId xmlns:p14="http://schemas.microsoft.com/office/powerpoint/2010/main" val="35349689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30B69BFE-14B3-4640-8300-3FE75FA1B323}" type="slidenum">
              <a:rPr lang="en-US" smtClean="0"/>
              <a:t>6</a:t>
            </a:fld>
            <a:endParaRPr lang="en-US" dirty="0"/>
          </a:p>
        </p:txBody>
      </p:sp>
    </p:spTree>
    <p:extLst>
      <p:ext uri="{BB962C8B-B14F-4D97-AF65-F5344CB8AC3E}">
        <p14:creationId xmlns:p14="http://schemas.microsoft.com/office/powerpoint/2010/main" val="2407298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30B69BFE-14B3-4640-8300-3FE75FA1B323}" type="slidenum">
              <a:rPr lang="en-US" smtClean="0"/>
              <a:t>7</a:t>
            </a:fld>
            <a:endParaRPr lang="en-US" dirty="0"/>
          </a:p>
        </p:txBody>
      </p:sp>
    </p:spTree>
    <p:extLst>
      <p:ext uri="{BB962C8B-B14F-4D97-AF65-F5344CB8AC3E}">
        <p14:creationId xmlns:p14="http://schemas.microsoft.com/office/powerpoint/2010/main" val="42174157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30B69BFE-14B3-4640-8300-3FE75FA1B323}" type="slidenum">
              <a:rPr lang="en-US" smtClean="0"/>
              <a:t>8</a:t>
            </a:fld>
            <a:endParaRPr lang="en-US" dirty="0"/>
          </a:p>
        </p:txBody>
      </p:sp>
    </p:spTree>
    <p:extLst>
      <p:ext uri="{BB962C8B-B14F-4D97-AF65-F5344CB8AC3E}">
        <p14:creationId xmlns:p14="http://schemas.microsoft.com/office/powerpoint/2010/main" val="12028860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30B69BFE-14B3-4640-8300-3FE75FA1B323}" type="slidenum">
              <a:rPr lang="en-US" smtClean="0"/>
              <a:t>9</a:t>
            </a:fld>
            <a:endParaRPr lang="en-US" dirty="0"/>
          </a:p>
        </p:txBody>
      </p:sp>
    </p:spTree>
    <p:extLst>
      <p:ext uri="{BB962C8B-B14F-4D97-AF65-F5344CB8AC3E}">
        <p14:creationId xmlns:p14="http://schemas.microsoft.com/office/powerpoint/2010/main" val="20031490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51726BE-E1EC-4C16-91ED-5CBB529514C3}" type="datetimeFigureOut">
              <a:rPr lang="en-US" smtClean="0"/>
              <a:t>9/26/2016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3E6DD0-AA48-4CCD-AEAD-94D4A7F9C47A}" type="slidenum">
              <a:rPr lang="en-US" smtClean="0"/>
              <a:t>‹#›</a:t>
            </a:fld>
            <a:endParaRPr lang="en-US" dirty="0"/>
          </a:p>
        </p:txBody>
      </p:sp>
    </p:spTree>
    <p:extLst>
      <p:ext uri="{BB962C8B-B14F-4D97-AF65-F5344CB8AC3E}">
        <p14:creationId xmlns:p14="http://schemas.microsoft.com/office/powerpoint/2010/main" val="22353727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1726BE-E1EC-4C16-91ED-5CBB529514C3}" type="datetimeFigureOut">
              <a:rPr lang="en-US" smtClean="0"/>
              <a:t>9/26/2016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3E6DD0-AA48-4CCD-AEAD-94D4A7F9C47A}" type="slidenum">
              <a:rPr lang="en-US" smtClean="0"/>
              <a:t>‹#›</a:t>
            </a:fld>
            <a:endParaRPr lang="en-US" dirty="0"/>
          </a:p>
        </p:txBody>
      </p:sp>
    </p:spTree>
    <p:extLst>
      <p:ext uri="{BB962C8B-B14F-4D97-AF65-F5344CB8AC3E}">
        <p14:creationId xmlns:p14="http://schemas.microsoft.com/office/powerpoint/2010/main" val="3614082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1726BE-E1EC-4C16-91ED-5CBB529514C3}" type="datetimeFigureOut">
              <a:rPr lang="en-US" smtClean="0"/>
              <a:t>9/26/2016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3E6DD0-AA48-4CCD-AEAD-94D4A7F9C47A}" type="slidenum">
              <a:rPr lang="en-US" smtClean="0"/>
              <a:t>‹#›</a:t>
            </a:fld>
            <a:endParaRPr lang="en-US" dirty="0"/>
          </a:p>
        </p:txBody>
      </p:sp>
    </p:spTree>
    <p:extLst>
      <p:ext uri="{BB962C8B-B14F-4D97-AF65-F5344CB8AC3E}">
        <p14:creationId xmlns:p14="http://schemas.microsoft.com/office/powerpoint/2010/main" val="10859227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mp; Content-With Logo">
    <p:spTree>
      <p:nvGrpSpPr>
        <p:cNvPr id="1" name=""/>
        <p:cNvGrpSpPr/>
        <p:nvPr/>
      </p:nvGrpSpPr>
      <p:grpSpPr>
        <a:xfrm>
          <a:off x="0" y="0"/>
          <a:ext cx="0" cy="0"/>
          <a:chOff x="0" y="0"/>
          <a:chExt cx="0" cy="0"/>
        </a:xfrm>
      </p:grpSpPr>
      <p:pic>
        <p:nvPicPr>
          <p:cNvPr id="9" name="Picture 8" descr="Content_Slide_w_Logo_v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193430" y="128099"/>
            <a:ext cx="7580784" cy="1060258"/>
          </a:xfrm>
          <a:prstGeom prst="rect">
            <a:avLst/>
          </a:prstGeom>
          <a:ln>
            <a:noFill/>
          </a:ln>
        </p:spPr>
        <p:txBody>
          <a:bodyPr/>
          <a:lstStyle>
            <a:lvl1pPr marL="0" indent="0" algn="l">
              <a:defRPr sz="3400" baseline="0">
                <a:solidFill>
                  <a:schemeClr val="bg1"/>
                </a:solidFill>
              </a:defRPr>
            </a:lvl1pPr>
          </a:lstStyle>
          <a:p>
            <a:r>
              <a:rPr lang="en-US" dirty="0"/>
              <a:t>CLICK HERE TO EDIT SLIDE TITLE</a:t>
            </a:r>
            <a:br>
              <a:rPr lang="en-US" dirty="0"/>
            </a:br>
            <a:r>
              <a:rPr lang="en-US" dirty="0"/>
              <a:t>SECOND LINE IF NEEDED</a:t>
            </a:r>
          </a:p>
        </p:txBody>
      </p:sp>
      <p:sp>
        <p:nvSpPr>
          <p:cNvPr id="6" name="Slide Number Placeholder 5"/>
          <p:cNvSpPr>
            <a:spLocks noGrp="1"/>
          </p:cNvSpPr>
          <p:nvPr>
            <p:ph type="sldNum" sz="quarter" idx="12"/>
          </p:nvPr>
        </p:nvSpPr>
        <p:spPr>
          <a:xfrm>
            <a:off x="6829435" y="6414965"/>
            <a:ext cx="2133600" cy="267188"/>
          </a:xfrm>
          <a:prstGeom prst="rect">
            <a:avLst/>
          </a:prstGeom>
        </p:spPr>
        <p:txBody>
          <a:bodyPr/>
          <a:lstStyle>
            <a:lvl1pPr algn="r">
              <a:defRPr sz="1200"/>
            </a:lvl1pPr>
          </a:lstStyle>
          <a:p>
            <a:fld id="{2066355A-084C-D24E-9AD2-7E4FC41EA627}" type="slidenum">
              <a:rPr lang="en-US" smtClean="0"/>
              <a:pPr/>
              <a:t>‹#›</a:t>
            </a:fld>
            <a:endParaRPr lang="en-US" dirty="0"/>
          </a:p>
        </p:txBody>
      </p:sp>
      <p:sp>
        <p:nvSpPr>
          <p:cNvPr id="7" name="Content Placeholder 2"/>
          <p:cNvSpPr>
            <a:spLocks noGrp="1"/>
          </p:cNvSpPr>
          <p:nvPr>
            <p:ph idx="1"/>
          </p:nvPr>
        </p:nvSpPr>
        <p:spPr>
          <a:xfrm>
            <a:off x="641350" y="1863119"/>
            <a:ext cx="7760188" cy="4203573"/>
          </a:xfrm>
          <a:prstGeom prst="rect">
            <a:avLst/>
          </a:prstGeom>
        </p:spPr>
        <p:txBody>
          <a:bodyPr/>
          <a:lstStyle>
            <a:lvl1pPr>
              <a:spcBef>
                <a:spcPts val="600"/>
              </a:spcBef>
              <a:spcAft>
                <a:spcPts val="800"/>
              </a:spcAft>
              <a:buClr>
                <a:srgbClr val="00B6DE"/>
              </a:buClr>
              <a:defRPr sz="2500"/>
            </a:lvl1pPr>
            <a:lvl2pPr>
              <a:spcBef>
                <a:spcPts val="600"/>
              </a:spcBef>
              <a:spcAft>
                <a:spcPts val="800"/>
              </a:spcAft>
              <a:buClr>
                <a:srgbClr val="00B6DE"/>
              </a:buClr>
              <a:defRPr sz="2200"/>
            </a:lvl2pPr>
            <a:lvl3pPr>
              <a:spcBef>
                <a:spcPts val="600"/>
              </a:spcBef>
              <a:spcAft>
                <a:spcPts val="800"/>
              </a:spcAft>
              <a:buClr>
                <a:srgbClr val="00B6DE"/>
              </a:buClr>
              <a:defRPr sz="2000"/>
            </a:lvl3pPr>
            <a:lvl4pPr>
              <a:spcBef>
                <a:spcPts val="600"/>
              </a:spcBef>
              <a:spcAft>
                <a:spcPts val="800"/>
              </a:spcAft>
              <a:buClr>
                <a:srgbClr val="00B6DE"/>
              </a:buClr>
              <a:defRPr sz="2000"/>
            </a:lvl4pPr>
            <a:lvl5pPr>
              <a:spcBef>
                <a:spcPts val="600"/>
              </a:spcBef>
              <a:spcAft>
                <a:spcPts val="800"/>
              </a:spcAft>
              <a:buClr>
                <a:srgbClr val="00B6DE"/>
              </a:buCl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680966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itle Slide - No Photo">
    <p:spTree>
      <p:nvGrpSpPr>
        <p:cNvPr id="1" name=""/>
        <p:cNvGrpSpPr/>
        <p:nvPr/>
      </p:nvGrpSpPr>
      <p:grpSpPr>
        <a:xfrm>
          <a:off x="0" y="0"/>
          <a:ext cx="0" cy="0"/>
          <a:chOff x="0" y="0"/>
          <a:chExt cx="0" cy="0"/>
        </a:xfrm>
      </p:grpSpPr>
      <p:pic>
        <p:nvPicPr>
          <p:cNvPr id="5" name="Picture 1" descr="TitlePage_Header_Img_v1.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Subtitle 2"/>
          <p:cNvSpPr>
            <a:spLocks noGrp="1"/>
          </p:cNvSpPr>
          <p:nvPr>
            <p:ph type="subTitle" idx="1"/>
          </p:nvPr>
        </p:nvSpPr>
        <p:spPr>
          <a:xfrm>
            <a:off x="676854" y="3388959"/>
            <a:ext cx="7863840" cy="914400"/>
          </a:xfrm>
          <a:prstGeom prst="rect">
            <a:avLst/>
          </a:prstGeom>
          <a:noFill/>
          <a:ln w="0">
            <a:noFill/>
          </a:ln>
        </p:spPr>
        <p:txBody>
          <a:bodyPr/>
          <a:lstStyle>
            <a:lvl1pPr marL="0" indent="0" algn="l">
              <a:buNone/>
              <a:defRPr sz="2600">
                <a:solidFill>
                  <a:srgbClr val="27369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24" name="Title 1"/>
          <p:cNvSpPr>
            <a:spLocks noGrp="1"/>
          </p:cNvSpPr>
          <p:nvPr>
            <p:ph type="ctrTitle"/>
          </p:nvPr>
        </p:nvSpPr>
        <p:spPr>
          <a:xfrm>
            <a:off x="676854" y="1947534"/>
            <a:ext cx="7863840" cy="1366770"/>
          </a:xfrm>
          <a:prstGeom prst="rect">
            <a:avLst/>
          </a:prstGeom>
          <a:ln>
            <a:noFill/>
          </a:ln>
        </p:spPr>
        <p:txBody>
          <a:bodyPr/>
          <a:lstStyle>
            <a:lvl1pPr algn="l">
              <a:defRPr sz="4000" b="1" baseline="0">
                <a:solidFill>
                  <a:srgbClr val="273691"/>
                </a:solidFill>
                <a:latin typeface="+mj-lt"/>
              </a:defRPr>
            </a:lvl1pPr>
          </a:lstStyle>
          <a:p>
            <a:r>
              <a:rPr lang="en-US"/>
              <a:t>Click to edit Master title style</a:t>
            </a:r>
            <a:endParaRPr lang="en-US" dirty="0"/>
          </a:p>
        </p:txBody>
      </p:sp>
      <p:sp>
        <p:nvSpPr>
          <p:cNvPr id="15" name="Text Placeholder 14"/>
          <p:cNvSpPr>
            <a:spLocks noGrp="1"/>
          </p:cNvSpPr>
          <p:nvPr>
            <p:ph type="body" sz="quarter" idx="10"/>
          </p:nvPr>
        </p:nvSpPr>
        <p:spPr>
          <a:xfrm>
            <a:off x="676852" y="4455382"/>
            <a:ext cx="5486400" cy="1699233"/>
          </a:xfrm>
          <a:prstGeom prst="rect">
            <a:avLst/>
          </a:prstGeom>
          <a:ln>
            <a:noFill/>
          </a:ln>
        </p:spPr>
        <p:txBody>
          <a:bodyPr vert="horz"/>
          <a:lstStyle>
            <a:lvl1pPr marL="0" indent="0">
              <a:buNone/>
              <a:defRPr sz="1800" baseline="0">
                <a:solidFill>
                  <a:srgbClr val="00B6DE"/>
                </a:solidFill>
              </a:defRPr>
            </a:lvl1pPr>
            <a:lvl5pPr marL="1828800" indent="0" algn="l">
              <a:buFont typeface="Arial"/>
              <a:buNone/>
              <a:defRPr sz="18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9823455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992767"/>
            <a:ext cx="8520600" cy="27368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3778833"/>
            <a:ext cx="8520600" cy="10568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6217621"/>
            <a:ext cx="5487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36713317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867800"/>
            <a:ext cx="8520600" cy="11224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6217621"/>
            <a:ext cx="5487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22432682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593367"/>
            <a:ext cx="85206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536633"/>
            <a:ext cx="3999900" cy="45552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536633"/>
            <a:ext cx="3999900" cy="45552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6217621"/>
            <a:ext cx="5487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14079537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593367"/>
            <a:ext cx="85206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6217621"/>
            <a:ext cx="5487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21385801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740800"/>
            <a:ext cx="2808000" cy="10076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852800"/>
            <a:ext cx="2808000" cy="42392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6217621"/>
            <a:ext cx="5487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11841722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600200"/>
            <a:ext cx="6367800" cy="54544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6217621"/>
            <a:ext cx="5487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1026036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1726BE-E1EC-4C16-91ED-5CBB529514C3}" type="datetimeFigureOut">
              <a:rPr lang="en-US" smtClean="0"/>
              <a:t>9/26/2016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3E6DD0-AA48-4CCD-AEAD-94D4A7F9C47A}" type="slidenum">
              <a:rPr lang="en-US" smtClean="0"/>
              <a:t>‹#›</a:t>
            </a:fld>
            <a:endParaRPr lang="en-US" dirty="0"/>
          </a:p>
        </p:txBody>
      </p:sp>
    </p:spTree>
    <p:extLst>
      <p:ext uri="{BB962C8B-B14F-4D97-AF65-F5344CB8AC3E}">
        <p14:creationId xmlns:p14="http://schemas.microsoft.com/office/powerpoint/2010/main" val="26994255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67"/>
            <a:ext cx="4572000" cy="68580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sz="1800" dirty="0"/>
          </a:p>
        </p:txBody>
      </p:sp>
      <p:sp>
        <p:nvSpPr>
          <p:cNvPr id="37" name="Shape 37"/>
          <p:cNvSpPr txBox="1">
            <a:spLocks noGrp="1"/>
          </p:cNvSpPr>
          <p:nvPr>
            <p:ph type="title"/>
          </p:nvPr>
        </p:nvSpPr>
        <p:spPr>
          <a:xfrm>
            <a:off x="265500" y="1644233"/>
            <a:ext cx="4045200" cy="19764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3737433"/>
            <a:ext cx="4045200" cy="16468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965433"/>
            <a:ext cx="3837000" cy="49268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6217621"/>
            <a:ext cx="5487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429352658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5640767"/>
            <a:ext cx="5998800" cy="8068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6217621"/>
            <a:ext cx="5487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326783368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474833"/>
            <a:ext cx="8520600" cy="26180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4202967"/>
            <a:ext cx="8520600" cy="17344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6217621"/>
            <a:ext cx="5487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15222719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6217621"/>
            <a:ext cx="5487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37031000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593367"/>
            <a:ext cx="8520600" cy="7636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536633"/>
            <a:ext cx="8520600" cy="45552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6217621"/>
            <a:ext cx="548700" cy="524800"/>
          </a:xfrm>
          <a:prstGeom prst="rect">
            <a:avLst/>
          </a:prstGeom>
        </p:spPr>
        <p:txBody>
          <a:bodyPr lIns="91425" tIns="91425" rIns="91425" bIns="91425" anchor="ctr" anchorCtr="0">
            <a:noAutofit/>
          </a:bodyPr>
          <a:lstStyle/>
          <a:p>
            <a:fld id="{00000000-1234-1234-1234-123412341234}" type="slidenum">
              <a:rPr lang="en" smtClean="0"/>
              <a:pPr/>
              <a:t>‹#›</a:t>
            </a:fld>
            <a:endParaRPr lang="en"/>
          </a:p>
        </p:txBody>
      </p:sp>
    </p:spTree>
    <p:extLst>
      <p:ext uri="{BB962C8B-B14F-4D97-AF65-F5344CB8AC3E}">
        <p14:creationId xmlns:p14="http://schemas.microsoft.com/office/powerpoint/2010/main" val="25673732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65A8662E-A6D6-451C-B735-F5256C87AA50}" type="datetimeFigureOut">
              <a:rPr lang="en-US" smtClean="0"/>
              <a:t>9/26/2016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70C40D-E2DB-4870-884A-5F9CB68D7055}" type="slidenum">
              <a:rPr lang="en-US" smtClean="0"/>
              <a:t>‹#›</a:t>
            </a:fld>
            <a:endParaRPr lang="en-US" dirty="0"/>
          </a:p>
        </p:txBody>
      </p:sp>
    </p:spTree>
    <p:extLst>
      <p:ext uri="{BB962C8B-B14F-4D97-AF65-F5344CB8AC3E}">
        <p14:creationId xmlns:p14="http://schemas.microsoft.com/office/powerpoint/2010/main" val="4032522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A8662E-A6D6-451C-B735-F5256C87AA50}" type="datetimeFigureOut">
              <a:rPr lang="en-US" smtClean="0"/>
              <a:t>9/26/2016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70C40D-E2DB-4870-884A-5F9CB68D7055}" type="slidenum">
              <a:rPr lang="en-US" smtClean="0"/>
              <a:t>‹#›</a:t>
            </a:fld>
            <a:endParaRPr lang="en-US" dirty="0"/>
          </a:p>
        </p:txBody>
      </p:sp>
    </p:spTree>
    <p:extLst>
      <p:ext uri="{BB962C8B-B14F-4D97-AF65-F5344CB8AC3E}">
        <p14:creationId xmlns:p14="http://schemas.microsoft.com/office/powerpoint/2010/main" val="42941051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5A8662E-A6D6-451C-B735-F5256C87AA50}" type="datetimeFigureOut">
              <a:rPr lang="en-US" smtClean="0"/>
              <a:t>9/26/2016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70C40D-E2DB-4870-884A-5F9CB68D7055}" type="slidenum">
              <a:rPr lang="en-US" smtClean="0"/>
              <a:t>‹#›</a:t>
            </a:fld>
            <a:endParaRPr lang="en-US" dirty="0"/>
          </a:p>
        </p:txBody>
      </p:sp>
    </p:spTree>
    <p:extLst>
      <p:ext uri="{BB962C8B-B14F-4D97-AF65-F5344CB8AC3E}">
        <p14:creationId xmlns:p14="http://schemas.microsoft.com/office/powerpoint/2010/main" val="1491326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5A8662E-A6D6-451C-B735-F5256C87AA50}" type="datetimeFigureOut">
              <a:rPr lang="en-US" smtClean="0"/>
              <a:t>9/26/2016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70C40D-E2DB-4870-884A-5F9CB68D7055}" type="slidenum">
              <a:rPr lang="en-US" smtClean="0"/>
              <a:t>‹#›</a:t>
            </a:fld>
            <a:endParaRPr lang="en-US" dirty="0"/>
          </a:p>
        </p:txBody>
      </p:sp>
    </p:spTree>
    <p:extLst>
      <p:ext uri="{BB962C8B-B14F-4D97-AF65-F5344CB8AC3E}">
        <p14:creationId xmlns:p14="http://schemas.microsoft.com/office/powerpoint/2010/main" val="36437831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5A8662E-A6D6-451C-B735-F5256C87AA50}" type="datetimeFigureOut">
              <a:rPr lang="en-US" smtClean="0"/>
              <a:t>9/26/2016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970C40D-E2DB-4870-884A-5F9CB68D7055}" type="slidenum">
              <a:rPr lang="en-US" smtClean="0"/>
              <a:t>‹#›</a:t>
            </a:fld>
            <a:endParaRPr lang="en-US" dirty="0"/>
          </a:p>
        </p:txBody>
      </p:sp>
    </p:spTree>
    <p:extLst>
      <p:ext uri="{BB962C8B-B14F-4D97-AF65-F5344CB8AC3E}">
        <p14:creationId xmlns:p14="http://schemas.microsoft.com/office/powerpoint/2010/main" val="1918405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1726BE-E1EC-4C16-91ED-5CBB529514C3}" type="datetimeFigureOut">
              <a:rPr lang="en-US" smtClean="0"/>
              <a:t>9/26/2016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3E6DD0-AA48-4CCD-AEAD-94D4A7F9C47A}" type="slidenum">
              <a:rPr lang="en-US" smtClean="0"/>
              <a:t>‹#›</a:t>
            </a:fld>
            <a:endParaRPr lang="en-US" dirty="0"/>
          </a:p>
        </p:txBody>
      </p:sp>
    </p:spTree>
    <p:extLst>
      <p:ext uri="{BB962C8B-B14F-4D97-AF65-F5344CB8AC3E}">
        <p14:creationId xmlns:p14="http://schemas.microsoft.com/office/powerpoint/2010/main" val="22321154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5A8662E-A6D6-451C-B735-F5256C87AA50}" type="datetimeFigureOut">
              <a:rPr lang="en-US" smtClean="0"/>
              <a:t>9/26/2016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970C40D-E2DB-4870-884A-5F9CB68D7055}" type="slidenum">
              <a:rPr lang="en-US" smtClean="0"/>
              <a:t>‹#›</a:t>
            </a:fld>
            <a:endParaRPr lang="en-US" dirty="0"/>
          </a:p>
        </p:txBody>
      </p:sp>
    </p:spTree>
    <p:extLst>
      <p:ext uri="{BB962C8B-B14F-4D97-AF65-F5344CB8AC3E}">
        <p14:creationId xmlns:p14="http://schemas.microsoft.com/office/powerpoint/2010/main" val="41404912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A8662E-A6D6-451C-B735-F5256C87AA50}" type="datetimeFigureOut">
              <a:rPr lang="en-US" smtClean="0"/>
              <a:t>9/26/2016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970C40D-E2DB-4870-884A-5F9CB68D7055}" type="slidenum">
              <a:rPr lang="en-US" smtClean="0"/>
              <a:t>‹#›</a:t>
            </a:fld>
            <a:endParaRPr lang="en-US" dirty="0"/>
          </a:p>
        </p:txBody>
      </p:sp>
    </p:spTree>
    <p:extLst>
      <p:ext uri="{BB962C8B-B14F-4D97-AF65-F5344CB8AC3E}">
        <p14:creationId xmlns:p14="http://schemas.microsoft.com/office/powerpoint/2010/main" val="25320670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5A8662E-A6D6-451C-B735-F5256C87AA50}" type="datetimeFigureOut">
              <a:rPr lang="en-US" smtClean="0"/>
              <a:t>9/26/2016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70C40D-E2DB-4870-884A-5F9CB68D7055}" type="slidenum">
              <a:rPr lang="en-US" smtClean="0"/>
              <a:t>‹#›</a:t>
            </a:fld>
            <a:endParaRPr lang="en-US" dirty="0"/>
          </a:p>
        </p:txBody>
      </p:sp>
    </p:spTree>
    <p:extLst>
      <p:ext uri="{BB962C8B-B14F-4D97-AF65-F5344CB8AC3E}">
        <p14:creationId xmlns:p14="http://schemas.microsoft.com/office/powerpoint/2010/main" val="15704095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5A8662E-A6D6-451C-B735-F5256C87AA50}" type="datetimeFigureOut">
              <a:rPr lang="en-US" smtClean="0"/>
              <a:t>9/26/2016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970C40D-E2DB-4870-884A-5F9CB68D7055}" type="slidenum">
              <a:rPr lang="en-US" smtClean="0"/>
              <a:t>‹#›</a:t>
            </a:fld>
            <a:endParaRPr lang="en-US" dirty="0"/>
          </a:p>
        </p:txBody>
      </p:sp>
    </p:spTree>
    <p:extLst>
      <p:ext uri="{BB962C8B-B14F-4D97-AF65-F5344CB8AC3E}">
        <p14:creationId xmlns:p14="http://schemas.microsoft.com/office/powerpoint/2010/main" val="9222231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A8662E-A6D6-451C-B735-F5256C87AA50}" type="datetimeFigureOut">
              <a:rPr lang="en-US" smtClean="0"/>
              <a:t>9/26/2016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70C40D-E2DB-4870-884A-5F9CB68D7055}" type="slidenum">
              <a:rPr lang="en-US" smtClean="0"/>
              <a:t>‹#›</a:t>
            </a:fld>
            <a:endParaRPr lang="en-US" dirty="0"/>
          </a:p>
        </p:txBody>
      </p:sp>
    </p:spTree>
    <p:extLst>
      <p:ext uri="{BB962C8B-B14F-4D97-AF65-F5344CB8AC3E}">
        <p14:creationId xmlns:p14="http://schemas.microsoft.com/office/powerpoint/2010/main" val="6453081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5A8662E-A6D6-451C-B735-F5256C87AA50}" type="datetimeFigureOut">
              <a:rPr lang="en-US" smtClean="0"/>
              <a:t>9/26/2016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970C40D-E2DB-4870-884A-5F9CB68D7055}" type="slidenum">
              <a:rPr lang="en-US" smtClean="0"/>
              <a:t>‹#›</a:t>
            </a:fld>
            <a:endParaRPr lang="en-US" dirty="0"/>
          </a:p>
        </p:txBody>
      </p:sp>
    </p:spTree>
    <p:extLst>
      <p:ext uri="{BB962C8B-B14F-4D97-AF65-F5344CB8AC3E}">
        <p14:creationId xmlns:p14="http://schemas.microsoft.com/office/powerpoint/2010/main" val="30593978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51726BE-E1EC-4C16-91ED-5CBB529514C3}" type="datetimeFigureOut">
              <a:rPr lang="en-US" smtClean="0"/>
              <a:t>9/26/2016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3E6DD0-AA48-4CCD-AEAD-94D4A7F9C47A}" type="slidenum">
              <a:rPr lang="en-US" smtClean="0"/>
              <a:t>‹#›</a:t>
            </a:fld>
            <a:endParaRPr lang="en-US" dirty="0"/>
          </a:p>
        </p:txBody>
      </p:sp>
    </p:spTree>
    <p:extLst>
      <p:ext uri="{BB962C8B-B14F-4D97-AF65-F5344CB8AC3E}">
        <p14:creationId xmlns:p14="http://schemas.microsoft.com/office/powerpoint/2010/main" val="28689626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1726BE-E1EC-4C16-91ED-5CBB529514C3}" type="datetimeFigureOut">
              <a:rPr lang="en-US" smtClean="0"/>
              <a:t>9/26/2016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F3E6DD0-AA48-4CCD-AEAD-94D4A7F9C47A}" type="slidenum">
              <a:rPr lang="en-US" smtClean="0"/>
              <a:t>‹#›</a:t>
            </a:fld>
            <a:endParaRPr lang="en-US" dirty="0"/>
          </a:p>
        </p:txBody>
      </p:sp>
    </p:spTree>
    <p:extLst>
      <p:ext uri="{BB962C8B-B14F-4D97-AF65-F5344CB8AC3E}">
        <p14:creationId xmlns:p14="http://schemas.microsoft.com/office/powerpoint/2010/main" val="679993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51726BE-E1EC-4C16-91ED-5CBB529514C3}" type="datetimeFigureOut">
              <a:rPr lang="en-US" smtClean="0"/>
              <a:t>9/26/2016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F3E6DD0-AA48-4CCD-AEAD-94D4A7F9C47A}" type="slidenum">
              <a:rPr lang="en-US" smtClean="0"/>
              <a:t>‹#›</a:t>
            </a:fld>
            <a:endParaRPr lang="en-US" dirty="0"/>
          </a:p>
        </p:txBody>
      </p:sp>
    </p:spTree>
    <p:extLst>
      <p:ext uri="{BB962C8B-B14F-4D97-AF65-F5344CB8AC3E}">
        <p14:creationId xmlns:p14="http://schemas.microsoft.com/office/powerpoint/2010/main" val="24810021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1726BE-E1EC-4C16-91ED-5CBB529514C3}" type="datetimeFigureOut">
              <a:rPr lang="en-US" smtClean="0"/>
              <a:t>9/26/2016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F3E6DD0-AA48-4CCD-AEAD-94D4A7F9C47A}" type="slidenum">
              <a:rPr lang="en-US" smtClean="0"/>
              <a:t>‹#›</a:t>
            </a:fld>
            <a:endParaRPr lang="en-US" dirty="0"/>
          </a:p>
        </p:txBody>
      </p:sp>
    </p:spTree>
    <p:extLst>
      <p:ext uri="{BB962C8B-B14F-4D97-AF65-F5344CB8AC3E}">
        <p14:creationId xmlns:p14="http://schemas.microsoft.com/office/powerpoint/2010/main" val="3706595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1726BE-E1EC-4C16-91ED-5CBB529514C3}" type="datetimeFigureOut">
              <a:rPr lang="en-US" smtClean="0"/>
              <a:t>9/26/2016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3E6DD0-AA48-4CCD-AEAD-94D4A7F9C47A}" type="slidenum">
              <a:rPr lang="en-US" smtClean="0"/>
              <a:t>‹#›</a:t>
            </a:fld>
            <a:endParaRPr lang="en-US" dirty="0"/>
          </a:p>
        </p:txBody>
      </p:sp>
    </p:spTree>
    <p:extLst>
      <p:ext uri="{BB962C8B-B14F-4D97-AF65-F5344CB8AC3E}">
        <p14:creationId xmlns:p14="http://schemas.microsoft.com/office/powerpoint/2010/main" val="2735117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1726BE-E1EC-4C16-91ED-5CBB529514C3}" type="datetimeFigureOut">
              <a:rPr lang="en-US" smtClean="0"/>
              <a:t>9/26/2016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3E6DD0-AA48-4CCD-AEAD-94D4A7F9C47A}" type="slidenum">
              <a:rPr lang="en-US" smtClean="0"/>
              <a:t>‹#›</a:t>
            </a:fld>
            <a:endParaRPr lang="en-US" dirty="0"/>
          </a:p>
        </p:txBody>
      </p:sp>
    </p:spTree>
    <p:extLst>
      <p:ext uri="{BB962C8B-B14F-4D97-AF65-F5344CB8AC3E}">
        <p14:creationId xmlns:p14="http://schemas.microsoft.com/office/powerpoint/2010/main" val="388084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1726BE-E1EC-4C16-91ED-5CBB529514C3}" type="datetimeFigureOut">
              <a:rPr lang="en-US" smtClean="0"/>
              <a:t>9/26/2016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F3E6DD0-AA48-4CCD-AEAD-94D4A7F9C47A}" type="slidenum">
              <a:rPr lang="en-US" smtClean="0"/>
              <a:t>‹#›</a:t>
            </a:fld>
            <a:endParaRPr lang="en-US" dirty="0"/>
          </a:p>
        </p:txBody>
      </p:sp>
    </p:spTree>
    <p:extLst>
      <p:ext uri="{BB962C8B-B14F-4D97-AF65-F5344CB8AC3E}">
        <p14:creationId xmlns:p14="http://schemas.microsoft.com/office/powerpoint/2010/main" val="9942758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84"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593367"/>
            <a:ext cx="8520600" cy="7636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536633"/>
            <a:ext cx="8520600" cy="45552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6217621"/>
            <a:ext cx="548700" cy="524800"/>
          </a:xfrm>
          <a:prstGeom prst="rect">
            <a:avLst/>
          </a:prstGeom>
          <a:noFill/>
          <a:ln>
            <a:noFill/>
          </a:ln>
        </p:spPr>
        <p:txBody>
          <a:bodyPr lIns="91425" tIns="91425" rIns="91425" bIns="91425" anchor="ctr" anchorCtr="0">
            <a:noAutofit/>
          </a:bodyPr>
          <a:lstStyle/>
          <a:p>
            <a:pPr algn="r"/>
            <a:fld id="{00000000-1234-1234-1234-123412341234}" type="slidenum">
              <a:rPr lang="en" sz="1000" smtClean="0">
                <a:solidFill>
                  <a:schemeClr val="dk2"/>
                </a:solidFill>
              </a:rPr>
              <a:pPr algn="r"/>
              <a:t>‹#›</a:t>
            </a:fld>
            <a:endParaRPr lang="en" sz="1000">
              <a:solidFill>
                <a:schemeClr val="dk2"/>
              </a:solidFill>
            </a:endParaRPr>
          </a:p>
        </p:txBody>
      </p:sp>
    </p:spTree>
    <p:extLst>
      <p:ext uri="{BB962C8B-B14F-4D97-AF65-F5344CB8AC3E}">
        <p14:creationId xmlns:p14="http://schemas.microsoft.com/office/powerpoint/2010/main" val="3904573149"/>
      </p:ext>
    </p:extLst>
  </p:cSld>
  <p:clrMap bg1="lt1" tx1="dk1" bg2="dk2" tx2="lt2" accent1="accent1" accent2="accent2" accent3="accent3" accent4="accent4" accent5="accent5" accent6="accent6" hlink="hlink" folHlink="folHlink"/>
  <p:sldLayoutIdLst>
    <p:sldLayoutId id="2147483697" r:id="rId1"/>
    <p:sldLayoutId id="2147483698"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2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5A8662E-A6D6-451C-B735-F5256C87AA50}" type="datetimeFigureOut">
              <a:rPr lang="en-US" smtClean="0"/>
              <a:t>9/26/2016</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970C40D-E2DB-4870-884A-5F9CB68D7055}" type="slidenum">
              <a:rPr lang="en-US" smtClean="0"/>
              <a:t>‹#›</a:t>
            </a:fld>
            <a:endParaRPr lang="en-US" dirty="0"/>
          </a:p>
        </p:txBody>
      </p:sp>
    </p:spTree>
    <p:extLst>
      <p:ext uri="{BB962C8B-B14F-4D97-AF65-F5344CB8AC3E}">
        <p14:creationId xmlns:p14="http://schemas.microsoft.com/office/powerpoint/2010/main" val="175143118"/>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1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4.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hyperlink" Target="http://1lr364.axshare.com/" TargetMode="External"/><Relationship Id="rId1" Type="http://schemas.openxmlformats.org/officeDocument/2006/relationships/slideLayout" Target="../slideLayouts/slideLayout2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itle 4"/>
          <p:cNvSpPr>
            <a:spLocks noGrp="1"/>
          </p:cNvSpPr>
          <p:nvPr>
            <p:ph type="ctrTitle"/>
          </p:nvPr>
        </p:nvSpPr>
        <p:spPr bwMode="auto">
          <a:xfrm>
            <a:off x="676275" y="1947863"/>
            <a:ext cx="7864475" cy="13668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p>
            <a:pPr eaLnBrk="1" hangingPunct="1"/>
            <a:r>
              <a:rPr lang="en-US" altLang="en-US" dirty="0"/>
              <a:t>GETTING STARTED WITH PERFORMANCE MANAGEMENT</a:t>
            </a:r>
          </a:p>
        </p:txBody>
      </p:sp>
      <p:sp>
        <p:nvSpPr>
          <p:cNvPr id="12292" name="Text Placeholder 6"/>
          <p:cNvSpPr>
            <a:spLocks noGrp="1"/>
          </p:cNvSpPr>
          <p:nvPr>
            <p:ph type="body" sz="quarter" idx="10"/>
          </p:nvPr>
        </p:nvSpPr>
        <p:spPr bwMode="auto">
          <a:xfrm>
            <a:off x="676275" y="4456113"/>
            <a:ext cx="6842125" cy="16986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pPr eaLnBrk="1" hangingPunct="1"/>
            <a:r>
              <a:rPr lang="en-US" altLang="en-US" dirty="0"/>
              <a:t>JAKE COWAN, SEEMA IYER, BOB GRADEK</a:t>
            </a:r>
          </a:p>
          <a:p>
            <a:pPr eaLnBrk="1" hangingPunct="1"/>
            <a:r>
              <a:rPr lang="en-US" altLang="en-US" dirty="0"/>
              <a:t>SEPTEMBER 27, 2016</a:t>
            </a:r>
          </a:p>
          <a:p>
            <a:pPr eaLnBrk="1" hangingPunct="1"/>
            <a:r>
              <a:rPr lang="en-US" altLang="en-US" dirty="0"/>
              <a:t>COMMUNITY INDICATORS CONSORTIUM IMPACT SUMMIT</a:t>
            </a:r>
          </a:p>
        </p:txBody>
      </p:sp>
    </p:spTree>
    <p:extLst>
      <p:ext uri="{BB962C8B-B14F-4D97-AF65-F5344CB8AC3E}">
        <p14:creationId xmlns:p14="http://schemas.microsoft.com/office/powerpoint/2010/main" val="33464558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r>
              <a:rPr lang="en-US" dirty="0"/>
              <a:t>Measurement Approaches</a:t>
            </a:r>
          </a:p>
        </p:txBody>
      </p:sp>
      <p:sp>
        <p:nvSpPr>
          <p:cNvPr id="4" name="Content Placeholder 3"/>
          <p:cNvSpPr>
            <a:spLocks noGrp="1"/>
          </p:cNvSpPr>
          <p:nvPr>
            <p:ph idx="1"/>
          </p:nvPr>
        </p:nvSpPr>
        <p:spPr>
          <a:xfrm>
            <a:off x="641350" y="1600200"/>
            <a:ext cx="4464050" cy="4203573"/>
          </a:xfrm>
        </p:spPr>
        <p:txBody>
          <a:bodyPr>
            <a:normAutofit/>
          </a:bodyPr>
          <a:lstStyle/>
          <a:p>
            <a:pPr marL="0" indent="0">
              <a:spcAft>
                <a:spcPts val="1200"/>
              </a:spcAft>
              <a:buClr>
                <a:schemeClr val="accent5"/>
              </a:buClr>
              <a:buNone/>
            </a:pPr>
            <a:r>
              <a:rPr lang="en-US" sz="2500" b="1" dirty="0"/>
              <a:t>4 Stages of Influence</a:t>
            </a:r>
          </a:p>
          <a:p>
            <a:pPr>
              <a:spcAft>
                <a:spcPts val="1200"/>
              </a:spcAft>
              <a:buClr>
                <a:schemeClr val="accent5"/>
              </a:buClr>
            </a:pPr>
            <a:r>
              <a:rPr lang="en-US" sz="2500" dirty="0"/>
              <a:t>Information reaches intended users</a:t>
            </a:r>
          </a:p>
          <a:p>
            <a:pPr>
              <a:spcAft>
                <a:spcPts val="1200"/>
              </a:spcAft>
              <a:buClr>
                <a:schemeClr val="accent5"/>
              </a:buClr>
            </a:pPr>
            <a:r>
              <a:rPr lang="en-US" sz="2500" dirty="0"/>
              <a:t>Users interact with the information</a:t>
            </a:r>
          </a:p>
          <a:p>
            <a:pPr>
              <a:spcAft>
                <a:spcPts val="1200"/>
              </a:spcAft>
              <a:buClr>
                <a:schemeClr val="accent5"/>
              </a:buClr>
            </a:pPr>
            <a:r>
              <a:rPr lang="en-US" sz="2500" dirty="0"/>
              <a:t>Users adopt a new or changed mind-set</a:t>
            </a:r>
          </a:p>
          <a:p>
            <a:pPr>
              <a:spcAft>
                <a:spcPts val="1200"/>
              </a:spcAft>
              <a:buClr>
                <a:schemeClr val="accent5"/>
              </a:buClr>
            </a:pPr>
            <a:r>
              <a:rPr lang="en-US" sz="2500" dirty="0"/>
              <a:t>Users take action</a:t>
            </a:r>
            <a:endParaRPr lang="en-US" altLang="en-US" sz="2500" dirty="0"/>
          </a:p>
        </p:txBody>
      </p:sp>
      <p:sp>
        <p:nvSpPr>
          <p:cNvPr id="10" name="Content Placeholder 9"/>
          <p:cNvSpPr>
            <a:spLocks noGrp="1"/>
          </p:cNvSpPr>
          <p:nvPr>
            <p:ph sz="half" idx="4294967295"/>
          </p:nvPr>
        </p:nvSpPr>
        <p:spPr>
          <a:xfrm>
            <a:off x="5105400" y="1600200"/>
            <a:ext cx="4038600" cy="4525963"/>
          </a:xfrm>
        </p:spPr>
        <p:txBody>
          <a:bodyPr>
            <a:normAutofit lnSpcReduction="10000"/>
          </a:bodyPr>
          <a:lstStyle/>
          <a:p>
            <a:pPr marL="0" indent="0">
              <a:spcAft>
                <a:spcPts val="1200"/>
              </a:spcAft>
              <a:buClr>
                <a:schemeClr val="accent5"/>
              </a:buClr>
              <a:buNone/>
            </a:pPr>
            <a:r>
              <a:rPr lang="en-US" altLang="en-US" sz="2500" b="1" dirty="0"/>
              <a:t>6 Measurement Approaches</a:t>
            </a:r>
          </a:p>
          <a:p>
            <a:pPr>
              <a:spcAft>
                <a:spcPts val="1200"/>
              </a:spcAft>
              <a:buClr>
                <a:schemeClr val="accent5"/>
              </a:buClr>
            </a:pPr>
            <a:r>
              <a:rPr lang="en-US" altLang="en-US" sz="2500" dirty="0"/>
              <a:t>Web Site Analytics</a:t>
            </a:r>
          </a:p>
          <a:p>
            <a:pPr>
              <a:spcAft>
                <a:spcPts val="1200"/>
              </a:spcAft>
              <a:buClr>
                <a:schemeClr val="accent5"/>
              </a:buClr>
            </a:pPr>
            <a:r>
              <a:rPr lang="en-US" altLang="en-US" sz="2500" dirty="0"/>
              <a:t>Content Analysis</a:t>
            </a:r>
          </a:p>
          <a:p>
            <a:pPr>
              <a:spcAft>
                <a:spcPts val="1200"/>
              </a:spcAft>
              <a:buClr>
                <a:schemeClr val="accent5"/>
              </a:buClr>
            </a:pPr>
            <a:r>
              <a:rPr lang="en-US" altLang="en-US" sz="2500" dirty="0"/>
              <a:t>User Analytics</a:t>
            </a:r>
          </a:p>
          <a:p>
            <a:pPr>
              <a:spcAft>
                <a:spcPts val="1200"/>
              </a:spcAft>
              <a:buClr>
                <a:schemeClr val="accent5"/>
              </a:buClr>
            </a:pPr>
            <a:r>
              <a:rPr lang="en-US" altLang="en-US" sz="2500" dirty="0"/>
              <a:t>Surveys</a:t>
            </a:r>
          </a:p>
          <a:p>
            <a:pPr>
              <a:spcAft>
                <a:spcPts val="1200"/>
              </a:spcAft>
              <a:buClr>
                <a:schemeClr val="accent5"/>
              </a:buClr>
            </a:pPr>
            <a:r>
              <a:rPr lang="en-US" altLang="en-US" sz="2500" dirty="0"/>
              <a:t>Collecting Data Through Meetings</a:t>
            </a:r>
          </a:p>
          <a:p>
            <a:pPr>
              <a:spcAft>
                <a:spcPts val="1200"/>
              </a:spcAft>
              <a:buClr>
                <a:schemeClr val="accent5"/>
              </a:buClr>
            </a:pPr>
            <a:r>
              <a:rPr lang="en-US" altLang="en-US" sz="2500" dirty="0"/>
              <a:t>Case Studies</a:t>
            </a:r>
          </a:p>
          <a:p>
            <a:endParaRPr lang="en-US" dirty="0"/>
          </a:p>
        </p:txBody>
      </p:sp>
      <p:cxnSp>
        <p:nvCxnSpPr>
          <p:cNvPr id="15" name="Straight Connector 14"/>
          <p:cNvCxnSpPr/>
          <p:nvPr/>
        </p:nvCxnSpPr>
        <p:spPr>
          <a:xfrm>
            <a:off x="5060730" y="1524000"/>
            <a:ext cx="0" cy="48006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8451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Getting Started</a:t>
            </a:r>
          </a:p>
        </p:txBody>
      </p:sp>
      <p:sp>
        <p:nvSpPr>
          <p:cNvPr id="4" name="Content Placeholder 3"/>
          <p:cNvSpPr>
            <a:spLocks noGrp="1"/>
          </p:cNvSpPr>
          <p:nvPr>
            <p:ph idx="1"/>
          </p:nvPr>
        </p:nvSpPr>
        <p:spPr>
          <a:xfrm>
            <a:off x="193430" y="1863119"/>
            <a:ext cx="8825879" cy="4203573"/>
          </a:xfrm>
        </p:spPr>
        <p:txBody>
          <a:bodyPr/>
          <a:lstStyle/>
          <a:p>
            <a:pPr>
              <a:spcAft>
                <a:spcPts val="1200"/>
              </a:spcAft>
            </a:pPr>
            <a:r>
              <a:rPr lang="en-US" altLang="en-US" dirty="0"/>
              <a:t>Commit and set goals for performance management</a:t>
            </a:r>
          </a:p>
          <a:p>
            <a:pPr>
              <a:spcAft>
                <a:spcPts val="1200"/>
              </a:spcAft>
            </a:pPr>
            <a:r>
              <a:rPr lang="en-US" altLang="en-US" dirty="0"/>
              <a:t>Start: Incrementally, In the Middle, With Priorities</a:t>
            </a:r>
          </a:p>
          <a:p>
            <a:pPr>
              <a:spcAft>
                <a:spcPts val="1200"/>
              </a:spcAft>
            </a:pPr>
            <a:r>
              <a:rPr lang="en-US" altLang="en-US" dirty="0"/>
              <a:t>Involve staff</a:t>
            </a:r>
          </a:p>
          <a:p>
            <a:pPr>
              <a:spcAft>
                <a:spcPts val="1200"/>
              </a:spcAft>
            </a:pPr>
            <a:r>
              <a:rPr lang="en-US" altLang="en-US" dirty="0"/>
              <a:t>Identify specific indicators and measurement techniques for activities</a:t>
            </a:r>
          </a:p>
          <a:p>
            <a:pPr>
              <a:spcAft>
                <a:spcPts val="1200"/>
              </a:spcAft>
            </a:pPr>
            <a:endParaRPr lang="en-US" altLang="en-US" dirty="0"/>
          </a:p>
        </p:txBody>
      </p:sp>
    </p:spTree>
    <p:extLst>
      <p:ext uri="{BB962C8B-B14F-4D97-AF65-F5344CB8AC3E}">
        <p14:creationId xmlns:p14="http://schemas.microsoft.com/office/powerpoint/2010/main" val="30235858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Performance Management Process</a:t>
            </a:r>
          </a:p>
        </p:txBody>
      </p:sp>
      <p:graphicFrame>
        <p:nvGraphicFramePr>
          <p:cNvPr id="5" name="Content Placeholder 1"/>
          <p:cNvGraphicFramePr>
            <a:graphicFrameLocks noGrp="1"/>
          </p:cNvGraphicFramePr>
          <p:nvPr>
            <p:ph idx="1"/>
            <p:extLst>
              <p:ext uri="{D42A27DB-BD31-4B8C-83A1-F6EECF244321}">
                <p14:modId xmlns:p14="http://schemas.microsoft.com/office/powerpoint/2010/main" val="3593425695"/>
              </p:ext>
            </p:extLst>
          </p:nvPr>
        </p:nvGraphicFramePr>
        <p:xfrm>
          <a:off x="193675" y="1863725"/>
          <a:ext cx="8824913" cy="4203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26092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Review Meetings</a:t>
            </a:r>
          </a:p>
        </p:txBody>
      </p:sp>
      <p:sp>
        <p:nvSpPr>
          <p:cNvPr id="4" name="Content Placeholder 3"/>
          <p:cNvSpPr>
            <a:spLocks noGrp="1"/>
          </p:cNvSpPr>
          <p:nvPr>
            <p:ph idx="1"/>
          </p:nvPr>
        </p:nvSpPr>
        <p:spPr>
          <a:xfrm>
            <a:off x="193430" y="1863119"/>
            <a:ext cx="8825879" cy="4203573"/>
          </a:xfrm>
        </p:spPr>
        <p:txBody>
          <a:bodyPr>
            <a:normAutofit/>
          </a:bodyPr>
          <a:lstStyle/>
          <a:p>
            <a:pPr lvl="0"/>
            <a:r>
              <a:rPr lang="en-US" dirty="0"/>
              <a:t>What are we doing well? How do we know?</a:t>
            </a:r>
          </a:p>
          <a:p>
            <a:r>
              <a:rPr lang="en-US" dirty="0"/>
              <a:t>What are we not doing well? How do we know? </a:t>
            </a:r>
          </a:p>
          <a:p>
            <a:r>
              <a:rPr lang="en-US" dirty="0"/>
              <a:t>What can we do to improve?</a:t>
            </a:r>
          </a:p>
          <a:p>
            <a:pPr lvl="0"/>
            <a:r>
              <a:rPr lang="en-US" dirty="0"/>
              <a:t>How have indicators changed since the last measurement period (increase, decrease, or the same)? </a:t>
            </a:r>
          </a:p>
          <a:p>
            <a:pPr lvl="0"/>
            <a:r>
              <a:rPr lang="en-US" dirty="0"/>
              <a:t>Were these results expected? </a:t>
            </a:r>
          </a:p>
          <a:p>
            <a:pPr lvl="0"/>
            <a:r>
              <a:rPr lang="en-US" dirty="0"/>
              <a:t>Are we using the right measurement techniques?</a:t>
            </a:r>
          </a:p>
        </p:txBody>
      </p:sp>
    </p:spTree>
    <p:extLst>
      <p:ext uri="{BB962C8B-B14F-4D97-AF65-F5344CB8AC3E}">
        <p14:creationId xmlns:p14="http://schemas.microsoft.com/office/powerpoint/2010/main" val="33753536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Shape 54"/>
          <p:cNvSpPr txBox="1">
            <a:spLocks noGrp="1"/>
          </p:cNvSpPr>
          <p:nvPr>
            <p:ph type="ctrTitle"/>
          </p:nvPr>
        </p:nvSpPr>
        <p:spPr>
          <a:xfrm>
            <a:off x="311708" y="1601825"/>
            <a:ext cx="8520600" cy="2052600"/>
          </a:xfrm>
          <a:prstGeom prst="rect">
            <a:avLst/>
          </a:prstGeom>
        </p:spPr>
        <p:txBody>
          <a:bodyPr lIns="91425" tIns="91425" rIns="91425" bIns="91425" anchor="b" anchorCtr="0">
            <a:noAutofit/>
          </a:bodyPr>
          <a:lstStyle/>
          <a:p>
            <a:r>
              <a:rPr lang="en"/>
              <a:t>Creating Local Performance Management Indicators</a:t>
            </a:r>
          </a:p>
        </p:txBody>
      </p:sp>
      <p:sp>
        <p:nvSpPr>
          <p:cNvPr id="55" name="Shape 55"/>
          <p:cNvSpPr txBox="1">
            <a:spLocks noGrp="1"/>
          </p:cNvSpPr>
          <p:nvPr>
            <p:ph type="subTitle" idx="1"/>
          </p:nvPr>
        </p:nvSpPr>
        <p:spPr>
          <a:xfrm>
            <a:off x="311700" y="3691375"/>
            <a:ext cx="8520600" cy="792600"/>
          </a:xfrm>
          <a:prstGeom prst="rect">
            <a:avLst/>
          </a:prstGeom>
        </p:spPr>
        <p:txBody>
          <a:bodyPr lIns="91425" tIns="91425" rIns="91425" bIns="91425" anchor="t" anchorCtr="0">
            <a:noAutofit/>
          </a:bodyPr>
          <a:lstStyle/>
          <a:p>
            <a:r>
              <a:rPr lang="en-US" dirty="0"/>
              <a:t>Bob Gradeck </a:t>
            </a:r>
          </a:p>
          <a:p>
            <a:r>
              <a:rPr lang="en-US" dirty="0"/>
              <a:t>Research Manager, University of Pittsburgh</a:t>
            </a:r>
          </a:p>
          <a:p>
            <a:r>
              <a:rPr lang="en-US" dirty="0"/>
              <a:t>Center for Social and Urban Research</a:t>
            </a:r>
            <a:endParaRPr dirty="0"/>
          </a:p>
        </p:txBody>
      </p:sp>
    </p:spTree>
    <p:extLst>
      <p:ext uri="{BB962C8B-B14F-4D97-AF65-F5344CB8AC3E}">
        <p14:creationId xmlns:p14="http://schemas.microsoft.com/office/powerpoint/2010/main" val="28094772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0" name="Shape 60"/>
          <p:cNvSpPr txBox="1">
            <a:spLocks noGrp="1"/>
          </p:cNvSpPr>
          <p:nvPr>
            <p:ph type="title"/>
          </p:nvPr>
        </p:nvSpPr>
        <p:spPr>
          <a:prstGeom prst="rect">
            <a:avLst/>
          </a:prstGeom>
        </p:spPr>
        <p:txBody>
          <a:bodyPr lIns="91425" tIns="91425" rIns="91425" bIns="91425" anchor="t" anchorCtr="0">
            <a:noAutofit/>
          </a:bodyPr>
          <a:lstStyle/>
          <a:p>
            <a:r>
              <a:rPr lang="en" dirty="0"/>
              <a:t>Inspired by NNIP report, but how do I create measures for my program?</a:t>
            </a:r>
          </a:p>
        </p:txBody>
      </p:sp>
      <p:pic>
        <p:nvPicPr>
          <p:cNvPr id="61" name="Shape 61"/>
          <p:cNvPicPr preferRelativeResize="0"/>
          <p:nvPr/>
        </p:nvPicPr>
        <p:blipFill>
          <a:blip r:embed="rId3">
            <a:alphaModFix/>
          </a:blip>
          <a:stretch>
            <a:fillRect/>
          </a:stretch>
        </p:blipFill>
        <p:spPr>
          <a:xfrm>
            <a:off x="1676400" y="2133600"/>
            <a:ext cx="2721375" cy="3491049"/>
          </a:xfrm>
          <a:prstGeom prst="rect">
            <a:avLst/>
          </a:prstGeom>
          <a:noFill/>
          <a:ln w="9525" cap="flat" cmpd="sng">
            <a:solidFill>
              <a:srgbClr val="B7B7B7"/>
            </a:solidFill>
            <a:prstDash val="solid"/>
            <a:round/>
            <a:headEnd type="none" w="med" len="med"/>
            <a:tailEnd type="none" w="med" len="med"/>
          </a:ln>
        </p:spPr>
      </p:pic>
      <p:pic>
        <p:nvPicPr>
          <p:cNvPr id="3" name="Picture 2" descr="external image question-mark.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59614" y="2438400"/>
            <a:ext cx="2514600" cy="2514600"/>
          </a:xfrm>
          <a:prstGeom prst="rect">
            <a:avLst/>
          </a:prstGeom>
        </p:spPr>
      </p:pic>
    </p:spTree>
    <p:extLst>
      <p:ext uri="{BB962C8B-B14F-4D97-AF65-F5344CB8AC3E}">
        <p14:creationId xmlns:p14="http://schemas.microsoft.com/office/powerpoint/2010/main" val="3318578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Shape 66"/>
          <p:cNvSpPr txBox="1">
            <a:spLocks noGrp="1"/>
          </p:cNvSpPr>
          <p:nvPr>
            <p:ph type="title"/>
          </p:nvPr>
        </p:nvSpPr>
        <p:spPr>
          <a:prstGeom prst="rect">
            <a:avLst/>
          </a:prstGeom>
        </p:spPr>
        <p:txBody>
          <a:bodyPr lIns="91425" tIns="91425" rIns="91425" bIns="91425" anchor="t" anchorCtr="0">
            <a:noAutofit/>
          </a:bodyPr>
          <a:lstStyle/>
          <a:p>
            <a:r>
              <a:rPr lang="en" dirty="0"/>
              <a:t>Activities we wanted to capture in our measures</a:t>
            </a:r>
          </a:p>
        </p:txBody>
      </p:sp>
      <p:sp>
        <p:nvSpPr>
          <p:cNvPr id="67" name="Shape 67"/>
          <p:cNvSpPr txBox="1">
            <a:spLocks noGrp="1"/>
          </p:cNvSpPr>
          <p:nvPr>
            <p:ph idx="1"/>
          </p:nvPr>
        </p:nvSpPr>
        <p:spPr>
          <a:xfrm>
            <a:off x="193430" y="1600200"/>
            <a:ext cx="8798170" cy="4203573"/>
          </a:xfrm>
          <a:prstGeom prst="rect">
            <a:avLst/>
          </a:prstGeom>
        </p:spPr>
        <p:txBody>
          <a:bodyPr lIns="91425" tIns="91425" rIns="91425" bIns="91425" anchor="t" anchorCtr="0">
            <a:noAutofit/>
          </a:bodyPr>
          <a:lstStyle/>
          <a:p>
            <a:pPr marL="457200" indent="-228600">
              <a:spcBef>
                <a:spcPts val="400"/>
              </a:spcBef>
              <a:spcAft>
                <a:spcPts val="400"/>
              </a:spcAft>
            </a:pPr>
            <a:r>
              <a:rPr lang="en" dirty="0"/>
              <a:t>Host and manage open data portal (with multiple publishers)</a:t>
            </a:r>
          </a:p>
          <a:p>
            <a:pPr marL="457200" indent="-228600">
              <a:spcBef>
                <a:spcPts val="400"/>
              </a:spcBef>
              <a:spcAft>
                <a:spcPts val="400"/>
              </a:spcAft>
            </a:pPr>
            <a:r>
              <a:rPr lang="en" dirty="0"/>
              <a:t>Meetings and workshops</a:t>
            </a:r>
          </a:p>
          <a:p>
            <a:pPr marL="457200" indent="-228600">
              <a:spcBef>
                <a:spcPts val="400"/>
              </a:spcBef>
              <a:spcAft>
                <a:spcPts val="400"/>
              </a:spcAft>
            </a:pPr>
            <a:r>
              <a:rPr lang="en" dirty="0"/>
              <a:t>Promotional efforts</a:t>
            </a:r>
          </a:p>
          <a:p>
            <a:pPr marL="457200" indent="-228600">
              <a:spcBef>
                <a:spcPts val="400"/>
              </a:spcBef>
              <a:spcAft>
                <a:spcPts val="400"/>
              </a:spcAft>
            </a:pPr>
            <a:r>
              <a:rPr lang="en" dirty="0"/>
              <a:t>Training sessions</a:t>
            </a:r>
          </a:p>
          <a:p>
            <a:pPr marL="457200" indent="-228600">
              <a:spcBef>
                <a:spcPts val="400"/>
              </a:spcBef>
              <a:spcAft>
                <a:spcPts val="400"/>
              </a:spcAft>
            </a:pPr>
            <a:r>
              <a:rPr lang="en" dirty="0"/>
              <a:t>Encouraging classroom uses</a:t>
            </a:r>
          </a:p>
          <a:p>
            <a:pPr marL="457200" indent="-228600">
              <a:spcBef>
                <a:spcPts val="400"/>
              </a:spcBef>
              <a:spcAft>
                <a:spcPts val="400"/>
              </a:spcAft>
            </a:pPr>
            <a:r>
              <a:rPr lang="en" dirty="0"/>
              <a:t>External data requests</a:t>
            </a:r>
          </a:p>
          <a:p>
            <a:pPr marL="457200" indent="-228600">
              <a:spcBef>
                <a:spcPts val="400"/>
              </a:spcBef>
              <a:spcAft>
                <a:spcPts val="400"/>
              </a:spcAft>
            </a:pPr>
            <a:r>
              <a:rPr lang="en" dirty="0"/>
              <a:t>Technical assistance</a:t>
            </a:r>
          </a:p>
          <a:p>
            <a:pPr marL="457200" indent="-228600">
              <a:spcBef>
                <a:spcPts val="400"/>
              </a:spcBef>
              <a:spcAft>
                <a:spcPts val="400"/>
              </a:spcAft>
            </a:pPr>
            <a:r>
              <a:rPr lang="en" dirty="0"/>
              <a:t>Data user guides</a:t>
            </a:r>
          </a:p>
          <a:p>
            <a:pPr marL="457200" indent="-228600">
              <a:spcBef>
                <a:spcPts val="400"/>
              </a:spcBef>
              <a:spcAft>
                <a:spcPts val="400"/>
              </a:spcAft>
            </a:pPr>
            <a:r>
              <a:rPr lang="en" dirty="0"/>
              <a:t>Blog posts</a:t>
            </a:r>
          </a:p>
          <a:p>
            <a:pPr marL="457200" indent="-228600">
              <a:spcBef>
                <a:spcPts val="400"/>
              </a:spcBef>
              <a:spcAft>
                <a:spcPts val="400"/>
              </a:spcAft>
            </a:pPr>
            <a:r>
              <a:rPr lang="en" dirty="0"/>
              <a:t>Etc.</a:t>
            </a:r>
          </a:p>
          <a:p>
            <a:endParaRPr dirty="0"/>
          </a:p>
        </p:txBody>
      </p:sp>
    </p:spTree>
    <p:extLst>
      <p:ext uri="{BB962C8B-B14F-4D97-AF65-F5344CB8AC3E}">
        <p14:creationId xmlns:p14="http://schemas.microsoft.com/office/powerpoint/2010/main" val="3518092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Shape 72"/>
          <p:cNvSpPr txBox="1">
            <a:spLocks noGrp="1"/>
          </p:cNvSpPr>
          <p:nvPr>
            <p:ph type="title"/>
          </p:nvPr>
        </p:nvSpPr>
        <p:spPr>
          <a:prstGeom prst="rect">
            <a:avLst/>
          </a:prstGeom>
        </p:spPr>
        <p:txBody>
          <a:bodyPr lIns="91425" tIns="91425" rIns="91425" bIns="91425" anchor="t" anchorCtr="0">
            <a:noAutofit/>
          </a:bodyPr>
          <a:lstStyle/>
          <a:p>
            <a:pPr>
              <a:lnSpc>
                <a:spcPct val="115000"/>
              </a:lnSpc>
              <a:spcAft>
                <a:spcPts val="1600"/>
              </a:spcAft>
            </a:pPr>
            <a:r>
              <a:rPr lang="en" dirty="0"/>
              <a:t>Report framework used to develop a series of templates </a:t>
            </a:r>
          </a:p>
        </p:txBody>
      </p:sp>
      <p:sp>
        <p:nvSpPr>
          <p:cNvPr id="73" name="Shape 73"/>
          <p:cNvSpPr txBox="1">
            <a:spLocks noGrp="1"/>
          </p:cNvSpPr>
          <p:nvPr>
            <p:ph idx="1"/>
          </p:nvPr>
        </p:nvSpPr>
        <p:spPr>
          <a:prstGeom prst="rect">
            <a:avLst/>
          </a:prstGeom>
        </p:spPr>
        <p:txBody>
          <a:bodyPr lIns="91425" tIns="91425" rIns="91425" bIns="91425" anchor="t" anchorCtr="0">
            <a:noAutofit/>
          </a:bodyPr>
          <a:lstStyle/>
          <a:p>
            <a:pPr marL="685800" indent="-457200">
              <a:buFont typeface="+mj-lt"/>
              <a:buAutoNum type="arabicPeriod"/>
            </a:pPr>
            <a:r>
              <a:rPr lang="en" dirty="0"/>
              <a:t>Basic project information</a:t>
            </a:r>
          </a:p>
          <a:p>
            <a:pPr marL="685800" indent="-457200">
              <a:buFont typeface="+mj-lt"/>
              <a:buAutoNum type="arabicPeriod"/>
            </a:pPr>
            <a:r>
              <a:rPr lang="en" dirty="0"/>
              <a:t>Types of performance management indicators</a:t>
            </a:r>
          </a:p>
          <a:p>
            <a:pPr marL="685800" indent="-457200">
              <a:buFont typeface="+mj-lt"/>
              <a:buAutoNum type="arabicPeriod"/>
            </a:pPr>
            <a:r>
              <a:rPr lang="en" dirty="0"/>
              <a:t>Data collection plan</a:t>
            </a:r>
          </a:p>
          <a:p>
            <a:endParaRPr lang="en" dirty="0"/>
          </a:p>
          <a:p>
            <a:r>
              <a:rPr lang="en" dirty="0"/>
              <a:t>Wanted to collaborate with other cities on this. </a:t>
            </a:r>
          </a:p>
          <a:p>
            <a:r>
              <a:rPr lang="en" dirty="0"/>
              <a:t>Worked closely with the Providence Plan.</a:t>
            </a:r>
          </a:p>
        </p:txBody>
      </p:sp>
    </p:spTree>
    <p:extLst>
      <p:ext uri="{BB962C8B-B14F-4D97-AF65-F5344CB8AC3E}">
        <p14:creationId xmlns:p14="http://schemas.microsoft.com/office/powerpoint/2010/main" val="20464134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title"/>
          </p:nvPr>
        </p:nvSpPr>
        <p:spPr>
          <a:prstGeom prst="rect">
            <a:avLst/>
          </a:prstGeom>
        </p:spPr>
        <p:txBody>
          <a:bodyPr lIns="91425" tIns="91425" rIns="91425" bIns="91425" anchor="t" anchorCtr="0">
            <a:noAutofit/>
          </a:bodyPr>
          <a:lstStyle/>
          <a:p>
            <a:r>
              <a:rPr lang="en" sz="2600" dirty="0"/>
              <a:t>Step 1: Including basic project information focuses thoughts and helps other cities understand our process </a:t>
            </a:r>
          </a:p>
        </p:txBody>
      </p:sp>
      <p:sp>
        <p:nvSpPr>
          <p:cNvPr id="79" name="Shape 79"/>
          <p:cNvSpPr txBox="1">
            <a:spLocks noGrp="1"/>
          </p:cNvSpPr>
          <p:nvPr>
            <p:ph idx="1"/>
          </p:nvPr>
        </p:nvSpPr>
        <p:spPr>
          <a:xfrm>
            <a:off x="641350" y="1740027"/>
            <a:ext cx="7760188" cy="4203573"/>
          </a:xfrm>
          <a:prstGeom prst="rect">
            <a:avLst/>
          </a:prstGeom>
        </p:spPr>
        <p:txBody>
          <a:bodyPr lIns="91425" tIns="91425" rIns="91425" bIns="91425" anchor="t" anchorCtr="0">
            <a:noAutofit/>
          </a:bodyPr>
          <a:lstStyle/>
          <a:p>
            <a:pPr marL="457200" indent="-317500">
              <a:spcAft>
                <a:spcPts val="0"/>
              </a:spcAft>
              <a:buClr>
                <a:schemeClr val="dk1"/>
              </a:buClr>
            </a:pPr>
            <a:r>
              <a:rPr lang="en" dirty="0"/>
              <a:t>Geographic area of project: </a:t>
            </a:r>
          </a:p>
          <a:p>
            <a:pPr marL="457200" indent="-317500">
              <a:spcAft>
                <a:spcPts val="0"/>
              </a:spcAft>
              <a:buClr>
                <a:schemeClr val="dk1"/>
              </a:buClr>
            </a:pPr>
            <a:r>
              <a:rPr lang="en" dirty="0"/>
              <a:t>Geographic Coverage:</a:t>
            </a:r>
          </a:p>
          <a:p>
            <a:pPr marL="457200" indent="-317500">
              <a:spcAft>
                <a:spcPts val="0"/>
              </a:spcAft>
              <a:buClr>
                <a:schemeClr val="dk1"/>
              </a:buClr>
            </a:pPr>
            <a:r>
              <a:rPr lang="en" dirty="0"/>
              <a:t>Project goals and objectives: </a:t>
            </a:r>
          </a:p>
          <a:p>
            <a:pPr marL="457200" indent="-317500">
              <a:spcAft>
                <a:spcPts val="0"/>
              </a:spcAft>
              <a:buClr>
                <a:schemeClr val="dk1"/>
              </a:buClr>
            </a:pPr>
            <a:r>
              <a:rPr lang="en" dirty="0"/>
              <a:t>Primary or Targeted Users/Audiences: </a:t>
            </a:r>
          </a:p>
          <a:p>
            <a:pPr marL="457200" indent="-317500">
              <a:spcAft>
                <a:spcPts val="0"/>
              </a:spcAft>
              <a:buClr>
                <a:schemeClr val="dk1"/>
              </a:buClr>
            </a:pPr>
            <a:r>
              <a:rPr lang="en" dirty="0"/>
              <a:t>Secondary, Other Expected Users/Audiences: </a:t>
            </a:r>
          </a:p>
          <a:p>
            <a:pPr marL="457200" indent="-317500">
              <a:spcAft>
                <a:spcPts val="0"/>
              </a:spcAft>
              <a:buClr>
                <a:schemeClr val="dk1"/>
              </a:buClr>
            </a:pPr>
            <a:r>
              <a:rPr lang="en" dirty="0"/>
              <a:t>Typical uses and applications for indicators:</a:t>
            </a:r>
          </a:p>
          <a:p>
            <a:pPr marL="457200" indent="-317500">
              <a:spcAft>
                <a:spcPts val="0"/>
              </a:spcAft>
              <a:buClr>
                <a:schemeClr val="dk1"/>
              </a:buClr>
            </a:pPr>
            <a:r>
              <a:rPr lang="en" dirty="0"/>
              <a:t>Features and activities associated with the  project: </a:t>
            </a:r>
          </a:p>
          <a:p>
            <a:pPr marL="457200" indent="-317500">
              <a:spcAft>
                <a:spcPts val="0"/>
              </a:spcAft>
              <a:buClr>
                <a:schemeClr val="dk1"/>
              </a:buClr>
            </a:pPr>
            <a:r>
              <a:rPr lang="en" dirty="0"/>
              <a:t>Website URL:</a:t>
            </a:r>
          </a:p>
          <a:p>
            <a:pPr marL="457200" indent="-317500">
              <a:spcAft>
                <a:spcPts val="0"/>
              </a:spcAft>
              <a:buClr>
                <a:schemeClr val="dk1"/>
              </a:buClr>
            </a:pPr>
            <a:r>
              <a:rPr lang="en" dirty="0"/>
              <a:t>Other relevant details: </a:t>
            </a:r>
          </a:p>
          <a:p>
            <a:pPr marL="457200" indent="-317500">
              <a:spcAft>
                <a:spcPts val="0"/>
              </a:spcAft>
              <a:buClr>
                <a:schemeClr val="dk1"/>
              </a:buClr>
            </a:pPr>
            <a:r>
              <a:rPr lang="en" dirty="0"/>
              <a:t>Date this worksheet was last updated: </a:t>
            </a:r>
          </a:p>
        </p:txBody>
      </p:sp>
    </p:spTree>
    <p:extLst>
      <p:ext uri="{BB962C8B-B14F-4D97-AF65-F5344CB8AC3E}">
        <p14:creationId xmlns:p14="http://schemas.microsoft.com/office/powerpoint/2010/main" val="9280738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Shape 84"/>
          <p:cNvSpPr txBox="1">
            <a:spLocks noGrp="1"/>
          </p:cNvSpPr>
          <p:nvPr>
            <p:ph type="title"/>
          </p:nvPr>
        </p:nvSpPr>
        <p:spPr>
          <a:xfrm>
            <a:off x="311700" y="304800"/>
            <a:ext cx="8520600" cy="572700"/>
          </a:xfrm>
          <a:prstGeom prst="rect">
            <a:avLst/>
          </a:prstGeom>
        </p:spPr>
        <p:txBody>
          <a:bodyPr lIns="91425" tIns="91425" rIns="91425" bIns="91425" anchor="t" anchorCtr="0">
            <a:noAutofit/>
          </a:bodyPr>
          <a:lstStyle/>
          <a:p>
            <a:r>
              <a:rPr lang="en" dirty="0"/>
              <a:t>Step 2: </a:t>
            </a:r>
            <a:br>
              <a:rPr lang="en" dirty="0"/>
            </a:br>
            <a:r>
              <a:rPr lang="en" dirty="0"/>
              <a:t>Turning activities into measures started with a matrix</a:t>
            </a:r>
          </a:p>
        </p:txBody>
      </p:sp>
      <p:sp>
        <p:nvSpPr>
          <p:cNvPr id="85" name="Shape 85"/>
          <p:cNvSpPr txBox="1">
            <a:spLocks noGrp="1"/>
          </p:cNvSpPr>
          <p:nvPr>
            <p:ph type="body" idx="1"/>
          </p:nvPr>
        </p:nvSpPr>
        <p:spPr>
          <a:xfrm>
            <a:off x="2013800" y="2046675"/>
            <a:ext cx="4933800" cy="496800"/>
          </a:xfrm>
          <a:prstGeom prst="rect">
            <a:avLst/>
          </a:prstGeom>
        </p:spPr>
        <p:txBody>
          <a:bodyPr lIns="91425" tIns="91425" rIns="91425" bIns="91425" anchor="t" anchorCtr="0">
            <a:noAutofit/>
          </a:bodyPr>
          <a:lstStyle/>
          <a:p>
            <a:r>
              <a:rPr lang="en"/>
              <a:t>Six Techniques for Measuring Impact</a:t>
            </a:r>
          </a:p>
        </p:txBody>
      </p:sp>
      <p:sp>
        <p:nvSpPr>
          <p:cNvPr id="86" name="Shape 86"/>
          <p:cNvSpPr txBox="1">
            <a:spLocks noGrp="1"/>
          </p:cNvSpPr>
          <p:nvPr>
            <p:ph type="body" idx="1"/>
          </p:nvPr>
        </p:nvSpPr>
        <p:spPr>
          <a:xfrm rot="-5400000">
            <a:off x="-924750" y="3648900"/>
            <a:ext cx="3132900" cy="660000"/>
          </a:xfrm>
          <a:prstGeom prst="rect">
            <a:avLst/>
          </a:prstGeom>
        </p:spPr>
        <p:txBody>
          <a:bodyPr lIns="91425" tIns="91425" rIns="91425" bIns="91425" anchor="t" anchorCtr="0">
            <a:noAutofit/>
          </a:bodyPr>
          <a:lstStyle/>
          <a:p>
            <a:r>
              <a:rPr lang="en"/>
              <a:t> Four Stages of Influence</a:t>
            </a:r>
          </a:p>
        </p:txBody>
      </p:sp>
      <p:sp>
        <p:nvSpPr>
          <p:cNvPr id="87" name="Shape 87"/>
          <p:cNvSpPr/>
          <p:nvPr/>
        </p:nvSpPr>
        <p:spPr>
          <a:xfrm>
            <a:off x="1074500" y="2543475"/>
            <a:ext cx="6480900" cy="3301200"/>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endParaRPr dirty="0"/>
          </a:p>
        </p:txBody>
      </p:sp>
      <p:cxnSp>
        <p:nvCxnSpPr>
          <p:cNvPr id="88" name="Shape 88"/>
          <p:cNvCxnSpPr>
            <a:stCxn id="85" idx="1"/>
          </p:cNvCxnSpPr>
          <p:nvPr/>
        </p:nvCxnSpPr>
        <p:spPr>
          <a:xfrm flipH="1">
            <a:off x="1074500" y="2295075"/>
            <a:ext cx="939300" cy="14400"/>
          </a:xfrm>
          <a:prstGeom prst="straightConnector1">
            <a:avLst/>
          </a:prstGeom>
          <a:noFill/>
          <a:ln w="9525" cap="flat" cmpd="sng">
            <a:solidFill>
              <a:schemeClr val="dk2"/>
            </a:solidFill>
            <a:prstDash val="solid"/>
            <a:round/>
            <a:headEnd type="none" w="lg" len="lg"/>
            <a:tailEnd type="triangle" w="lg" len="lg"/>
          </a:ln>
        </p:spPr>
      </p:cxnSp>
      <p:cxnSp>
        <p:nvCxnSpPr>
          <p:cNvPr id="89" name="Shape 89"/>
          <p:cNvCxnSpPr/>
          <p:nvPr/>
        </p:nvCxnSpPr>
        <p:spPr>
          <a:xfrm rot="10800000" flipH="1">
            <a:off x="6178125" y="2290875"/>
            <a:ext cx="1152900" cy="900"/>
          </a:xfrm>
          <a:prstGeom prst="straightConnector1">
            <a:avLst/>
          </a:prstGeom>
          <a:noFill/>
          <a:ln w="9525" cap="flat" cmpd="sng">
            <a:solidFill>
              <a:schemeClr val="dk2"/>
            </a:solidFill>
            <a:prstDash val="solid"/>
            <a:round/>
            <a:headEnd type="none" w="lg" len="lg"/>
            <a:tailEnd type="triangle" w="lg" len="lg"/>
          </a:ln>
        </p:spPr>
      </p:cxnSp>
      <p:cxnSp>
        <p:nvCxnSpPr>
          <p:cNvPr id="90" name="Shape 90"/>
          <p:cNvCxnSpPr/>
          <p:nvPr/>
        </p:nvCxnSpPr>
        <p:spPr>
          <a:xfrm rot="10800000">
            <a:off x="551550" y="2412437"/>
            <a:ext cx="8700" cy="437100"/>
          </a:xfrm>
          <a:prstGeom prst="straightConnector1">
            <a:avLst/>
          </a:prstGeom>
          <a:noFill/>
          <a:ln w="9525" cap="flat" cmpd="sng">
            <a:solidFill>
              <a:schemeClr val="dk2"/>
            </a:solidFill>
            <a:prstDash val="solid"/>
            <a:round/>
            <a:headEnd type="none" w="lg" len="lg"/>
            <a:tailEnd type="triangle" w="lg" len="lg"/>
          </a:ln>
        </p:spPr>
      </p:cxnSp>
      <p:cxnSp>
        <p:nvCxnSpPr>
          <p:cNvPr id="91" name="Shape 91"/>
          <p:cNvCxnSpPr/>
          <p:nvPr/>
        </p:nvCxnSpPr>
        <p:spPr>
          <a:xfrm>
            <a:off x="551700" y="5424062"/>
            <a:ext cx="8400" cy="420600"/>
          </a:xfrm>
          <a:prstGeom prst="straightConnector1">
            <a:avLst/>
          </a:prstGeom>
          <a:noFill/>
          <a:ln w="9525" cap="flat" cmpd="sng">
            <a:solidFill>
              <a:schemeClr val="dk2"/>
            </a:solidFill>
            <a:prstDash val="solid"/>
            <a:round/>
            <a:headEnd type="none" w="lg" len="lg"/>
            <a:tailEnd type="triangle" w="lg" len="lg"/>
          </a:ln>
        </p:spPr>
      </p:cxnSp>
    </p:spTree>
    <p:extLst>
      <p:ext uri="{BB962C8B-B14F-4D97-AF65-F5344CB8AC3E}">
        <p14:creationId xmlns:p14="http://schemas.microsoft.com/office/powerpoint/2010/main" val="1704200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 </a:t>
            </a:r>
          </a:p>
        </p:txBody>
      </p:sp>
      <p:graphicFrame>
        <p:nvGraphicFramePr>
          <p:cNvPr id="9" name="Content Placeholder 8"/>
          <p:cNvGraphicFramePr>
            <a:graphicFrameLocks noGrp="1"/>
          </p:cNvGraphicFramePr>
          <p:nvPr>
            <p:ph idx="1"/>
            <p:extLst>
              <p:ext uri="{D42A27DB-BD31-4B8C-83A1-F6EECF244321}">
                <p14:modId xmlns:p14="http://schemas.microsoft.com/office/powerpoint/2010/main" val="850843165"/>
              </p:ext>
            </p:extLst>
          </p:nvPr>
        </p:nvGraphicFramePr>
        <p:xfrm>
          <a:off x="641350" y="1863724"/>
          <a:ext cx="4921250" cy="43846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5943600" y="2819400"/>
            <a:ext cx="2667000" cy="1200329"/>
          </a:xfrm>
          <a:prstGeom prst="rect">
            <a:avLst/>
          </a:prstGeom>
          <a:noFill/>
        </p:spPr>
        <p:txBody>
          <a:bodyPr wrap="square" rtlCol="0">
            <a:spAutoFit/>
          </a:bodyPr>
          <a:lstStyle/>
          <a:p>
            <a:r>
              <a:rPr lang="en-US" dirty="0"/>
              <a:t>Guidebook available for download on CIC page for this session and at www.urban.org</a:t>
            </a:r>
          </a:p>
        </p:txBody>
      </p:sp>
      <p:sp>
        <p:nvSpPr>
          <p:cNvPr id="5" name="Title 2"/>
          <p:cNvSpPr txBox="1">
            <a:spLocks/>
          </p:cNvSpPr>
          <p:nvPr/>
        </p:nvSpPr>
        <p:spPr>
          <a:xfrm>
            <a:off x="345830" y="280499"/>
            <a:ext cx="7580784" cy="1060258"/>
          </a:xfrm>
          <a:prstGeom prst="rect">
            <a:avLst/>
          </a:prstGeom>
          <a:ln>
            <a:noFill/>
          </a:ln>
        </p:spPr>
        <p:txBody>
          <a:bodyPr vert="horz" lIns="91440" tIns="45720" rIns="91440" bIns="45720" rtlCol="0" anchor="ctr">
            <a:normAutofit fontScale="97500" lnSpcReduction="10000"/>
          </a:bodyPr>
          <a:lstStyle>
            <a:lvl1pPr marL="0" indent="0" algn="l" defTabSz="914400" rtl="0" eaLnBrk="1" latinLnBrk="0" hangingPunct="1">
              <a:spcBef>
                <a:spcPct val="0"/>
              </a:spcBef>
              <a:buNone/>
              <a:defRPr sz="3400" kern="1200" baseline="0">
                <a:solidFill>
                  <a:schemeClr val="bg1"/>
                </a:solidFill>
                <a:latin typeface="+mj-lt"/>
                <a:ea typeface="+mj-ea"/>
                <a:cs typeface="+mj-cs"/>
              </a:defRPr>
            </a:lvl1pPr>
          </a:lstStyle>
          <a:p>
            <a:r>
              <a:rPr lang="en-US" dirty="0"/>
              <a:t>Performance Management and </a:t>
            </a:r>
            <a:br>
              <a:rPr lang="en-US" dirty="0"/>
            </a:br>
            <a:r>
              <a:rPr lang="en-US" dirty="0"/>
              <a:t>Monitoring Impact</a:t>
            </a:r>
          </a:p>
        </p:txBody>
      </p:sp>
      <p:pic>
        <p:nvPicPr>
          <p:cNvPr id="6" name="Shape 61"/>
          <p:cNvPicPr preferRelativeResize="0"/>
          <p:nvPr/>
        </p:nvPicPr>
        <p:blipFill>
          <a:blip r:embed="rId8">
            <a:alphaModFix/>
          </a:blip>
          <a:stretch>
            <a:fillRect/>
          </a:stretch>
        </p:blipFill>
        <p:spPr>
          <a:xfrm>
            <a:off x="914399" y="1981200"/>
            <a:ext cx="3219195" cy="4129665"/>
          </a:xfrm>
          <a:prstGeom prst="rect">
            <a:avLst/>
          </a:prstGeom>
          <a:noFill/>
          <a:ln w="9525" cap="flat" cmpd="sng">
            <a:solidFill>
              <a:srgbClr val="B7B7B7"/>
            </a:solidFill>
            <a:prstDash val="solid"/>
            <a:round/>
            <a:headEnd type="none" w="med" len="med"/>
            <a:tailEnd type="none" w="med" len="med"/>
          </a:ln>
        </p:spPr>
      </p:pic>
    </p:spTree>
    <p:extLst>
      <p:ext uri="{BB962C8B-B14F-4D97-AF65-F5344CB8AC3E}">
        <p14:creationId xmlns:p14="http://schemas.microsoft.com/office/powerpoint/2010/main" val="36668966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graphicFrame>
        <p:nvGraphicFramePr>
          <p:cNvPr id="96" name="Shape 96"/>
          <p:cNvGraphicFramePr/>
          <p:nvPr/>
        </p:nvGraphicFramePr>
        <p:xfrm>
          <a:off x="358150" y="996950"/>
          <a:ext cx="8526850" cy="4848860"/>
        </p:xfrm>
        <a:graphic>
          <a:graphicData uri="http://schemas.openxmlformats.org/drawingml/2006/table">
            <a:tbl>
              <a:tblPr>
                <a:noFill/>
              </a:tblPr>
              <a:tblGrid>
                <a:gridCol w="1485900">
                  <a:extLst>
                    <a:ext uri="{9D8B030D-6E8A-4147-A177-3AD203B41FA5}">
                      <a16:colId xmlns:a16="http://schemas.microsoft.com/office/drawing/2014/main" val="20000"/>
                    </a:ext>
                  </a:extLst>
                </a:gridCol>
                <a:gridCol w="1005850">
                  <a:extLst>
                    <a:ext uri="{9D8B030D-6E8A-4147-A177-3AD203B41FA5}">
                      <a16:colId xmlns:a16="http://schemas.microsoft.com/office/drawing/2014/main" val="20001"/>
                    </a:ext>
                  </a:extLst>
                </a:gridCol>
                <a:gridCol w="1005850">
                  <a:extLst>
                    <a:ext uri="{9D8B030D-6E8A-4147-A177-3AD203B41FA5}">
                      <a16:colId xmlns:a16="http://schemas.microsoft.com/office/drawing/2014/main" val="20002"/>
                    </a:ext>
                  </a:extLst>
                </a:gridCol>
                <a:gridCol w="1005850">
                  <a:extLst>
                    <a:ext uri="{9D8B030D-6E8A-4147-A177-3AD203B41FA5}">
                      <a16:colId xmlns:a16="http://schemas.microsoft.com/office/drawing/2014/main" val="20003"/>
                    </a:ext>
                  </a:extLst>
                </a:gridCol>
                <a:gridCol w="1005850">
                  <a:extLst>
                    <a:ext uri="{9D8B030D-6E8A-4147-A177-3AD203B41FA5}">
                      <a16:colId xmlns:a16="http://schemas.microsoft.com/office/drawing/2014/main" val="20004"/>
                    </a:ext>
                  </a:extLst>
                </a:gridCol>
                <a:gridCol w="1005850">
                  <a:extLst>
                    <a:ext uri="{9D8B030D-6E8A-4147-A177-3AD203B41FA5}">
                      <a16:colId xmlns:a16="http://schemas.microsoft.com/office/drawing/2014/main" val="20005"/>
                    </a:ext>
                  </a:extLst>
                </a:gridCol>
                <a:gridCol w="1005850">
                  <a:extLst>
                    <a:ext uri="{9D8B030D-6E8A-4147-A177-3AD203B41FA5}">
                      <a16:colId xmlns:a16="http://schemas.microsoft.com/office/drawing/2014/main" val="20006"/>
                    </a:ext>
                  </a:extLst>
                </a:gridCol>
                <a:gridCol w="1005850">
                  <a:extLst>
                    <a:ext uri="{9D8B030D-6E8A-4147-A177-3AD203B41FA5}">
                      <a16:colId xmlns:a16="http://schemas.microsoft.com/office/drawing/2014/main" val="20007"/>
                    </a:ext>
                  </a:extLst>
                </a:gridCol>
              </a:tblGrid>
              <a:tr h="266700">
                <a:tc gridSpan="8">
                  <a:txBody>
                    <a:bodyPr/>
                    <a:lstStyle/>
                    <a:p>
                      <a:pPr lvl="0" algn="ctr" rtl="0">
                        <a:spcBef>
                          <a:spcPts val="0"/>
                        </a:spcBef>
                        <a:buNone/>
                      </a:pPr>
                      <a:r>
                        <a:rPr lang="en" sz="1100" b="1"/>
                        <a:t>Techniques for Monitoring Impact</a:t>
                      </a:r>
                    </a:p>
                  </a:txBody>
                  <a:tcPr marL="63500" marR="63500" marT="63500" marB="6350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66700">
                <a:tc>
                  <a:txBody>
                    <a:bodyPr/>
                    <a:lstStyle/>
                    <a:p>
                      <a:pPr lvl="0" rtl="0">
                        <a:spcBef>
                          <a:spcPts val="0"/>
                        </a:spcBef>
                        <a:buNone/>
                      </a:pPr>
                      <a:endParaRPr sz="1100" dirty="0"/>
                    </a:p>
                  </a:txBody>
                  <a:tcPr marL="63500" marR="63500" marT="63500" marB="63500"/>
                </a:tc>
                <a:tc>
                  <a:txBody>
                    <a:bodyPr/>
                    <a:lstStyle/>
                    <a:p>
                      <a:pPr lvl="0" algn="ctr" rtl="0">
                        <a:spcBef>
                          <a:spcPts val="0"/>
                        </a:spcBef>
                        <a:buNone/>
                      </a:pPr>
                      <a:r>
                        <a:rPr lang="en" sz="1100" b="1"/>
                        <a:t>Web Analytics</a:t>
                      </a:r>
                    </a:p>
                  </a:txBody>
                  <a:tcPr marL="63500" marR="63500" marT="63500" marB="63500"/>
                </a:tc>
                <a:tc>
                  <a:txBody>
                    <a:bodyPr/>
                    <a:lstStyle/>
                    <a:p>
                      <a:pPr lvl="0" algn="ctr" rtl="0">
                        <a:spcBef>
                          <a:spcPts val="0"/>
                        </a:spcBef>
                        <a:buNone/>
                      </a:pPr>
                      <a:r>
                        <a:rPr lang="en" sz="1100" b="1"/>
                        <a:t>Content Analysis</a:t>
                      </a:r>
                    </a:p>
                  </a:txBody>
                  <a:tcPr marL="63500" marR="63500" marT="63500" marB="63500"/>
                </a:tc>
                <a:tc>
                  <a:txBody>
                    <a:bodyPr/>
                    <a:lstStyle/>
                    <a:p>
                      <a:pPr lvl="0" algn="ctr" rtl="0">
                        <a:spcBef>
                          <a:spcPts val="0"/>
                        </a:spcBef>
                        <a:buNone/>
                      </a:pPr>
                      <a:r>
                        <a:rPr lang="en" sz="1100" b="1"/>
                        <a:t>User Analytics</a:t>
                      </a:r>
                    </a:p>
                  </a:txBody>
                  <a:tcPr marL="63500" marR="63500" marT="63500" marB="63500"/>
                </a:tc>
                <a:tc>
                  <a:txBody>
                    <a:bodyPr/>
                    <a:lstStyle/>
                    <a:p>
                      <a:pPr lvl="0" algn="ctr" rtl="0">
                        <a:spcBef>
                          <a:spcPts val="0"/>
                        </a:spcBef>
                        <a:buNone/>
                      </a:pPr>
                      <a:r>
                        <a:rPr lang="en" sz="1100" b="1"/>
                        <a:t>Surveys</a:t>
                      </a:r>
                    </a:p>
                  </a:txBody>
                  <a:tcPr marL="63500" marR="63500" marT="63500" marB="63500"/>
                </a:tc>
                <a:tc>
                  <a:txBody>
                    <a:bodyPr/>
                    <a:lstStyle/>
                    <a:p>
                      <a:pPr lvl="0" algn="ctr" rtl="0">
                        <a:spcBef>
                          <a:spcPts val="0"/>
                        </a:spcBef>
                        <a:buNone/>
                      </a:pPr>
                      <a:r>
                        <a:rPr lang="en" sz="1100" b="1"/>
                        <a:t>Meetings</a:t>
                      </a:r>
                    </a:p>
                  </a:txBody>
                  <a:tcPr marL="63500" marR="63500" marT="63500" marB="63500"/>
                </a:tc>
                <a:tc>
                  <a:txBody>
                    <a:bodyPr/>
                    <a:lstStyle/>
                    <a:p>
                      <a:pPr lvl="0" algn="ctr" rtl="0">
                        <a:spcBef>
                          <a:spcPts val="0"/>
                        </a:spcBef>
                        <a:buNone/>
                      </a:pPr>
                      <a:r>
                        <a:rPr lang="en" sz="1100" b="1"/>
                        <a:t>Case Studies</a:t>
                      </a:r>
                    </a:p>
                  </a:txBody>
                  <a:tcPr marL="63500" marR="63500" marT="63500" marB="63500"/>
                </a:tc>
                <a:tc>
                  <a:txBody>
                    <a:bodyPr/>
                    <a:lstStyle/>
                    <a:p>
                      <a:pPr lvl="0" algn="ctr" rtl="0">
                        <a:spcBef>
                          <a:spcPts val="0"/>
                        </a:spcBef>
                        <a:buNone/>
                      </a:pPr>
                      <a:r>
                        <a:rPr lang="en" sz="1100" b="1"/>
                        <a:t>Other (describe)</a:t>
                      </a:r>
                    </a:p>
                    <a:p>
                      <a:pPr lvl="0" algn="ctr" rtl="0">
                        <a:spcBef>
                          <a:spcPts val="0"/>
                        </a:spcBef>
                        <a:buNone/>
                      </a:pPr>
                      <a:endParaRPr sz="1100" b="1" dirty="0"/>
                    </a:p>
                  </a:txBody>
                  <a:tcPr marL="63500" marR="63500" marT="63500" marB="63500"/>
                </a:tc>
                <a:extLst>
                  <a:ext uri="{0D108BD9-81ED-4DB2-BD59-A6C34878D82A}">
                    <a16:rowId xmlns:a16="http://schemas.microsoft.com/office/drawing/2014/main" val="10001"/>
                  </a:ext>
                </a:extLst>
              </a:tr>
              <a:tr h="800100">
                <a:tc>
                  <a:txBody>
                    <a:bodyPr/>
                    <a:lstStyle/>
                    <a:p>
                      <a:pPr lvl="0" rtl="0">
                        <a:spcBef>
                          <a:spcPts val="0"/>
                        </a:spcBef>
                        <a:buNone/>
                      </a:pPr>
                      <a:r>
                        <a:rPr lang="en" sz="1100" b="1"/>
                        <a:t>Key activities/outputs</a:t>
                      </a:r>
                    </a:p>
                  </a:txBody>
                  <a:tcPr marL="63500" marR="63500" marT="63500" marB="63500"/>
                </a:tc>
                <a:tc>
                  <a:txBody>
                    <a:bodyPr/>
                    <a:lstStyle/>
                    <a:p>
                      <a:pPr lvl="0" rtl="0">
                        <a:spcBef>
                          <a:spcPts val="0"/>
                        </a:spcBef>
                        <a:buNone/>
                      </a:pPr>
                      <a:endParaRPr sz="1100" dirty="0"/>
                    </a:p>
                  </a:txBody>
                  <a:tcPr marL="63500" marR="63500" marT="63500" marB="63500"/>
                </a:tc>
                <a:tc>
                  <a:txBody>
                    <a:bodyPr/>
                    <a:lstStyle/>
                    <a:p>
                      <a:pPr lvl="0" rtl="0">
                        <a:spcBef>
                          <a:spcPts val="0"/>
                        </a:spcBef>
                        <a:buNone/>
                      </a:pPr>
                      <a:endParaRPr sz="1100" dirty="0"/>
                    </a:p>
                  </a:txBody>
                  <a:tcPr marL="63500" marR="63500" marT="63500" marB="63500"/>
                </a:tc>
                <a:tc>
                  <a:txBody>
                    <a:bodyPr/>
                    <a:lstStyle/>
                    <a:p>
                      <a:pPr lvl="0" rtl="0">
                        <a:spcBef>
                          <a:spcPts val="0"/>
                        </a:spcBef>
                        <a:buNone/>
                      </a:pPr>
                      <a:endParaRPr sz="1100" dirty="0"/>
                    </a:p>
                  </a:txBody>
                  <a:tcPr marL="63500" marR="63500" marT="63500" marB="63500"/>
                </a:tc>
                <a:tc>
                  <a:txBody>
                    <a:bodyPr/>
                    <a:lstStyle/>
                    <a:p>
                      <a:pPr lvl="0" rtl="0">
                        <a:spcBef>
                          <a:spcPts val="0"/>
                        </a:spcBef>
                        <a:buNone/>
                      </a:pPr>
                      <a:endParaRPr sz="1100" dirty="0"/>
                    </a:p>
                  </a:txBody>
                  <a:tcPr marL="63500" marR="63500" marT="63500" marB="63500"/>
                </a:tc>
                <a:tc>
                  <a:txBody>
                    <a:bodyPr/>
                    <a:lstStyle/>
                    <a:p>
                      <a:pPr lvl="0" rtl="0">
                        <a:spcBef>
                          <a:spcPts val="0"/>
                        </a:spcBef>
                        <a:buNone/>
                      </a:pPr>
                      <a:endParaRPr sz="1100" dirty="0"/>
                    </a:p>
                  </a:txBody>
                  <a:tcPr marL="63500" marR="63500" marT="63500" marB="63500"/>
                </a:tc>
                <a:tc>
                  <a:txBody>
                    <a:bodyPr/>
                    <a:lstStyle/>
                    <a:p>
                      <a:pPr lvl="0" rtl="0">
                        <a:spcBef>
                          <a:spcPts val="0"/>
                        </a:spcBef>
                        <a:buNone/>
                      </a:pPr>
                      <a:endParaRPr sz="1100" dirty="0"/>
                    </a:p>
                  </a:txBody>
                  <a:tcPr marL="63500" marR="63500" marT="63500" marB="63500"/>
                </a:tc>
                <a:tc>
                  <a:txBody>
                    <a:bodyPr/>
                    <a:lstStyle/>
                    <a:p>
                      <a:pPr lvl="0" rtl="0">
                        <a:spcBef>
                          <a:spcPts val="0"/>
                        </a:spcBef>
                        <a:buNone/>
                      </a:pPr>
                      <a:endParaRPr sz="1100" dirty="0"/>
                    </a:p>
                  </a:txBody>
                  <a:tcPr marL="63500" marR="63500" marT="63500" marB="63500"/>
                </a:tc>
                <a:extLst>
                  <a:ext uri="{0D108BD9-81ED-4DB2-BD59-A6C34878D82A}">
                    <a16:rowId xmlns:a16="http://schemas.microsoft.com/office/drawing/2014/main" val="10002"/>
                  </a:ext>
                </a:extLst>
              </a:tr>
              <a:tr h="800100">
                <a:tc>
                  <a:txBody>
                    <a:bodyPr/>
                    <a:lstStyle/>
                    <a:p>
                      <a:pPr lvl="0" rtl="0">
                        <a:spcBef>
                          <a:spcPts val="0"/>
                        </a:spcBef>
                        <a:buNone/>
                      </a:pPr>
                      <a:r>
                        <a:rPr lang="en" sz="1100" b="1"/>
                        <a:t>Information reaches intended users</a:t>
                      </a:r>
                    </a:p>
                  </a:txBody>
                  <a:tcPr marL="63500" marR="63500" marT="63500" marB="63500"/>
                </a:tc>
                <a:tc>
                  <a:txBody>
                    <a:bodyPr/>
                    <a:lstStyle/>
                    <a:p>
                      <a:pPr lvl="0" rtl="0">
                        <a:spcBef>
                          <a:spcPts val="0"/>
                        </a:spcBef>
                        <a:buNone/>
                      </a:pPr>
                      <a:endParaRPr sz="1100" dirty="0"/>
                    </a:p>
                  </a:txBody>
                  <a:tcPr marL="63500" marR="63500" marT="63500" marB="63500"/>
                </a:tc>
                <a:tc>
                  <a:txBody>
                    <a:bodyPr/>
                    <a:lstStyle/>
                    <a:p>
                      <a:pPr lvl="0" rtl="0">
                        <a:spcBef>
                          <a:spcPts val="0"/>
                        </a:spcBef>
                        <a:buNone/>
                      </a:pPr>
                      <a:endParaRPr sz="1100" dirty="0"/>
                    </a:p>
                  </a:txBody>
                  <a:tcPr marL="63500" marR="63500" marT="63500" marB="63500"/>
                </a:tc>
                <a:tc>
                  <a:txBody>
                    <a:bodyPr/>
                    <a:lstStyle/>
                    <a:p>
                      <a:pPr lvl="0" rtl="0">
                        <a:spcBef>
                          <a:spcPts val="0"/>
                        </a:spcBef>
                        <a:buNone/>
                      </a:pPr>
                      <a:endParaRPr sz="1100" dirty="0"/>
                    </a:p>
                  </a:txBody>
                  <a:tcPr marL="63500" marR="63500" marT="63500" marB="63500"/>
                </a:tc>
                <a:tc>
                  <a:txBody>
                    <a:bodyPr/>
                    <a:lstStyle/>
                    <a:p>
                      <a:pPr lvl="0" rtl="0">
                        <a:spcBef>
                          <a:spcPts val="0"/>
                        </a:spcBef>
                        <a:buNone/>
                      </a:pPr>
                      <a:endParaRPr sz="1100" dirty="0"/>
                    </a:p>
                  </a:txBody>
                  <a:tcPr marL="63500" marR="63500" marT="63500" marB="63500"/>
                </a:tc>
                <a:tc>
                  <a:txBody>
                    <a:bodyPr/>
                    <a:lstStyle/>
                    <a:p>
                      <a:pPr lvl="0" rtl="0">
                        <a:spcBef>
                          <a:spcPts val="0"/>
                        </a:spcBef>
                        <a:buNone/>
                      </a:pPr>
                      <a:endParaRPr sz="1100" dirty="0"/>
                    </a:p>
                  </a:txBody>
                  <a:tcPr marL="63500" marR="63500" marT="63500" marB="63500"/>
                </a:tc>
                <a:tc>
                  <a:txBody>
                    <a:bodyPr/>
                    <a:lstStyle/>
                    <a:p>
                      <a:pPr lvl="0" rtl="0">
                        <a:spcBef>
                          <a:spcPts val="0"/>
                        </a:spcBef>
                        <a:buNone/>
                      </a:pPr>
                      <a:endParaRPr sz="1100" dirty="0"/>
                    </a:p>
                  </a:txBody>
                  <a:tcPr marL="63500" marR="63500" marT="63500" marB="63500"/>
                </a:tc>
                <a:tc>
                  <a:txBody>
                    <a:bodyPr/>
                    <a:lstStyle/>
                    <a:p>
                      <a:pPr lvl="0" rtl="0">
                        <a:spcBef>
                          <a:spcPts val="0"/>
                        </a:spcBef>
                        <a:buNone/>
                      </a:pPr>
                      <a:endParaRPr sz="1100" dirty="0"/>
                    </a:p>
                  </a:txBody>
                  <a:tcPr marL="63500" marR="63500" marT="63500" marB="63500"/>
                </a:tc>
                <a:extLst>
                  <a:ext uri="{0D108BD9-81ED-4DB2-BD59-A6C34878D82A}">
                    <a16:rowId xmlns:a16="http://schemas.microsoft.com/office/drawing/2014/main" val="10003"/>
                  </a:ext>
                </a:extLst>
              </a:tr>
              <a:tr h="647700">
                <a:tc>
                  <a:txBody>
                    <a:bodyPr/>
                    <a:lstStyle/>
                    <a:p>
                      <a:pPr lvl="0" rtl="0">
                        <a:spcBef>
                          <a:spcPts val="0"/>
                        </a:spcBef>
                        <a:buNone/>
                      </a:pPr>
                      <a:r>
                        <a:rPr lang="en" sz="1100" b="1"/>
                        <a:t>Users interact with the information</a:t>
                      </a:r>
                    </a:p>
                  </a:txBody>
                  <a:tcPr marL="63500" marR="63500" marT="63500" marB="63500"/>
                </a:tc>
                <a:tc>
                  <a:txBody>
                    <a:bodyPr/>
                    <a:lstStyle/>
                    <a:p>
                      <a:pPr lvl="0" rtl="0">
                        <a:spcBef>
                          <a:spcPts val="0"/>
                        </a:spcBef>
                        <a:buNone/>
                      </a:pPr>
                      <a:endParaRPr sz="1100" dirty="0"/>
                    </a:p>
                  </a:txBody>
                  <a:tcPr marL="63500" marR="63500" marT="63500" marB="63500"/>
                </a:tc>
                <a:tc>
                  <a:txBody>
                    <a:bodyPr/>
                    <a:lstStyle/>
                    <a:p>
                      <a:pPr lvl="0" rtl="0">
                        <a:spcBef>
                          <a:spcPts val="0"/>
                        </a:spcBef>
                        <a:buNone/>
                      </a:pPr>
                      <a:endParaRPr sz="1100" dirty="0"/>
                    </a:p>
                  </a:txBody>
                  <a:tcPr marL="63500" marR="63500" marT="63500" marB="63500"/>
                </a:tc>
                <a:tc>
                  <a:txBody>
                    <a:bodyPr/>
                    <a:lstStyle/>
                    <a:p>
                      <a:pPr lvl="0" rtl="0">
                        <a:spcBef>
                          <a:spcPts val="0"/>
                        </a:spcBef>
                        <a:buNone/>
                      </a:pPr>
                      <a:endParaRPr sz="1100" dirty="0"/>
                    </a:p>
                  </a:txBody>
                  <a:tcPr marL="63500" marR="63500" marT="63500" marB="63500"/>
                </a:tc>
                <a:tc>
                  <a:txBody>
                    <a:bodyPr/>
                    <a:lstStyle/>
                    <a:p>
                      <a:pPr lvl="0" rtl="0">
                        <a:spcBef>
                          <a:spcPts val="0"/>
                        </a:spcBef>
                        <a:buNone/>
                      </a:pPr>
                      <a:endParaRPr sz="1100" dirty="0"/>
                    </a:p>
                  </a:txBody>
                  <a:tcPr marL="63500" marR="63500" marT="63500" marB="63500"/>
                </a:tc>
                <a:tc>
                  <a:txBody>
                    <a:bodyPr/>
                    <a:lstStyle/>
                    <a:p>
                      <a:pPr lvl="0" rtl="0">
                        <a:spcBef>
                          <a:spcPts val="0"/>
                        </a:spcBef>
                        <a:buNone/>
                      </a:pPr>
                      <a:endParaRPr sz="1100" dirty="0"/>
                    </a:p>
                  </a:txBody>
                  <a:tcPr marL="63500" marR="63500" marT="63500" marB="63500"/>
                </a:tc>
                <a:tc>
                  <a:txBody>
                    <a:bodyPr/>
                    <a:lstStyle/>
                    <a:p>
                      <a:pPr lvl="0" rtl="0">
                        <a:spcBef>
                          <a:spcPts val="0"/>
                        </a:spcBef>
                        <a:buNone/>
                      </a:pPr>
                      <a:endParaRPr sz="1100" dirty="0"/>
                    </a:p>
                  </a:txBody>
                  <a:tcPr marL="63500" marR="63500" marT="63500" marB="63500"/>
                </a:tc>
                <a:tc>
                  <a:txBody>
                    <a:bodyPr/>
                    <a:lstStyle/>
                    <a:p>
                      <a:pPr lvl="0" rtl="0">
                        <a:spcBef>
                          <a:spcPts val="0"/>
                        </a:spcBef>
                        <a:buNone/>
                      </a:pPr>
                      <a:endParaRPr sz="1100" dirty="0"/>
                    </a:p>
                  </a:txBody>
                  <a:tcPr marL="63500" marR="63500" marT="63500" marB="63500"/>
                </a:tc>
                <a:extLst>
                  <a:ext uri="{0D108BD9-81ED-4DB2-BD59-A6C34878D82A}">
                    <a16:rowId xmlns:a16="http://schemas.microsoft.com/office/drawing/2014/main" val="10004"/>
                  </a:ext>
                </a:extLst>
              </a:tr>
              <a:tr h="660400">
                <a:tc>
                  <a:txBody>
                    <a:bodyPr/>
                    <a:lstStyle/>
                    <a:p>
                      <a:pPr lvl="0" rtl="0">
                        <a:spcBef>
                          <a:spcPts val="0"/>
                        </a:spcBef>
                        <a:buNone/>
                      </a:pPr>
                      <a:r>
                        <a:rPr lang="en" sz="1100" b="1"/>
                        <a:t>Users adopt a new or changed mindset</a:t>
                      </a:r>
                    </a:p>
                  </a:txBody>
                  <a:tcPr marL="63500" marR="63500" marT="63500" marB="63500"/>
                </a:tc>
                <a:tc>
                  <a:txBody>
                    <a:bodyPr/>
                    <a:lstStyle/>
                    <a:p>
                      <a:pPr lvl="0" rtl="0">
                        <a:spcBef>
                          <a:spcPts val="0"/>
                        </a:spcBef>
                        <a:buNone/>
                      </a:pPr>
                      <a:endParaRPr sz="1100" dirty="0"/>
                    </a:p>
                  </a:txBody>
                  <a:tcPr marL="63500" marR="63500" marT="63500" marB="63500"/>
                </a:tc>
                <a:tc>
                  <a:txBody>
                    <a:bodyPr/>
                    <a:lstStyle/>
                    <a:p>
                      <a:pPr lvl="0" rtl="0">
                        <a:spcBef>
                          <a:spcPts val="0"/>
                        </a:spcBef>
                        <a:buNone/>
                      </a:pPr>
                      <a:endParaRPr sz="1100" dirty="0"/>
                    </a:p>
                  </a:txBody>
                  <a:tcPr marL="63500" marR="63500" marT="63500" marB="63500"/>
                </a:tc>
                <a:tc>
                  <a:txBody>
                    <a:bodyPr/>
                    <a:lstStyle/>
                    <a:p>
                      <a:pPr lvl="0" rtl="0">
                        <a:spcBef>
                          <a:spcPts val="0"/>
                        </a:spcBef>
                        <a:buNone/>
                      </a:pPr>
                      <a:endParaRPr sz="1100" dirty="0"/>
                    </a:p>
                  </a:txBody>
                  <a:tcPr marL="63500" marR="63500" marT="63500" marB="63500"/>
                </a:tc>
                <a:tc>
                  <a:txBody>
                    <a:bodyPr/>
                    <a:lstStyle/>
                    <a:p>
                      <a:pPr lvl="0" rtl="0">
                        <a:spcBef>
                          <a:spcPts val="0"/>
                        </a:spcBef>
                        <a:buNone/>
                      </a:pPr>
                      <a:endParaRPr sz="1100" dirty="0"/>
                    </a:p>
                  </a:txBody>
                  <a:tcPr marL="63500" marR="63500" marT="63500" marB="63500"/>
                </a:tc>
                <a:tc>
                  <a:txBody>
                    <a:bodyPr/>
                    <a:lstStyle/>
                    <a:p>
                      <a:pPr lvl="0" rtl="0">
                        <a:spcBef>
                          <a:spcPts val="0"/>
                        </a:spcBef>
                        <a:buNone/>
                      </a:pPr>
                      <a:endParaRPr sz="1100" dirty="0"/>
                    </a:p>
                  </a:txBody>
                  <a:tcPr marL="63500" marR="63500" marT="63500" marB="63500"/>
                </a:tc>
                <a:tc>
                  <a:txBody>
                    <a:bodyPr/>
                    <a:lstStyle/>
                    <a:p>
                      <a:pPr lvl="0" rtl="0">
                        <a:spcBef>
                          <a:spcPts val="0"/>
                        </a:spcBef>
                        <a:buNone/>
                      </a:pPr>
                      <a:endParaRPr sz="1100" dirty="0"/>
                    </a:p>
                  </a:txBody>
                  <a:tcPr marL="63500" marR="63500" marT="63500" marB="63500"/>
                </a:tc>
                <a:tc>
                  <a:txBody>
                    <a:bodyPr/>
                    <a:lstStyle/>
                    <a:p>
                      <a:pPr lvl="0" rtl="0">
                        <a:spcBef>
                          <a:spcPts val="0"/>
                        </a:spcBef>
                        <a:buNone/>
                      </a:pPr>
                      <a:endParaRPr sz="1100" dirty="0"/>
                    </a:p>
                  </a:txBody>
                  <a:tcPr marL="63500" marR="63500" marT="63500" marB="63500"/>
                </a:tc>
                <a:extLst>
                  <a:ext uri="{0D108BD9-81ED-4DB2-BD59-A6C34878D82A}">
                    <a16:rowId xmlns:a16="http://schemas.microsoft.com/office/drawing/2014/main" val="10005"/>
                  </a:ext>
                </a:extLst>
              </a:tr>
              <a:tr h="1016000">
                <a:tc>
                  <a:txBody>
                    <a:bodyPr/>
                    <a:lstStyle/>
                    <a:p>
                      <a:pPr lvl="0" rtl="0">
                        <a:spcBef>
                          <a:spcPts val="0"/>
                        </a:spcBef>
                        <a:buNone/>
                      </a:pPr>
                      <a:r>
                        <a:rPr lang="en" sz="1100" b="1"/>
                        <a:t>Users take action</a:t>
                      </a:r>
                    </a:p>
                  </a:txBody>
                  <a:tcPr marL="63500" marR="63500" marT="63500" marB="63500"/>
                </a:tc>
                <a:tc>
                  <a:txBody>
                    <a:bodyPr/>
                    <a:lstStyle/>
                    <a:p>
                      <a:pPr lvl="0" rtl="0">
                        <a:spcBef>
                          <a:spcPts val="0"/>
                        </a:spcBef>
                        <a:buNone/>
                      </a:pPr>
                      <a:endParaRPr sz="1100" dirty="0"/>
                    </a:p>
                  </a:txBody>
                  <a:tcPr marL="63500" marR="63500" marT="63500" marB="63500"/>
                </a:tc>
                <a:tc>
                  <a:txBody>
                    <a:bodyPr/>
                    <a:lstStyle/>
                    <a:p>
                      <a:pPr lvl="0" rtl="0">
                        <a:spcBef>
                          <a:spcPts val="0"/>
                        </a:spcBef>
                        <a:buNone/>
                      </a:pPr>
                      <a:endParaRPr sz="1100" dirty="0"/>
                    </a:p>
                  </a:txBody>
                  <a:tcPr marL="63500" marR="63500" marT="63500" marB="63500"/>
                </a:tc>
                <a:tc>
                  <a:txBody>
                    <a:bodyPr/>
                    <a:lstStyle/>
                    <a:p>
                      <a:pPr lvl="0" rtl="0">
                        <a:spcBef>
                          <a:spcPts val="0"/>
                        </a:spcBef>
                        <a:buNone/>
                      </a:pPr>
                      <a:endParaRPr sz="1100" dirty="0"/>
                    </a:p>
                  </a:txBody>
                  <a:tcPr marL="63500" marR="63500" marT="63500" marB="63500"/>
                </a:tc>
                <a:tc>
                  <a:txBody>
                    <a:bodyPr/>
                    <a:lstStyle/>
                    <a:p>
                      <a:pPr lvl="0" rtl="0">
                        <a:spcBef>
                          <a:spcPts val="0"/>
                        </a:spcBef>
                        <a:buNone/>
                      </a:pPr>
                      <a:endParaRPr sz="1100" dirty="0"/>
                    </a:p>
                  </a:txBody>
                  <a:tcPr marL="63500" marR="63500" marT="63500" marB="63500"/>
                </a:tc>
                <a:tc>
                  <a:txBody>
                    <a:bodyPr/>
                    <a:lstStyle/>
                    <a:p>
                      <a:pPr lvl="0" rtl="0">
                        <a:spcBef>
                          <a:spcPts val="0"/>
                        </a:spcBef>
                        <a:buNone/>
                      </a:pPr>
                      <a:endParaRPr sz="1100" dirty="0"/>
                    </a:p>
                  </a:txBody>
                  <a:tcPr marL="63500" marR="63500" marT="63500" marB="63500"/>
                </a:tc>
                <a:tc>
                  <a:txBody>
                    <a:bodyPr/>
                    <a:lstStyle/>
                    <a:p>
                      <a:pPr lvl="0" rtl="0">
                        <a:spcBef>
                          <a:spcPts val="0"/>
                        </a:spcBef>
                        <a:buNone/>
                      </a:pPr>
                      <a:endParaRPr sz="1100" dirty="0"/>
                    </a:p>
                  </a:txBody>
                  <a:tcPr marL="63500" marR="63500" marT="63500" marB="63500"/>
                </a:tc>
                <a:tc>
                  <a:txBody>
                    <a:bodyPr/>
                    <a:lstStyle/>
                    <a:p>
                      <a:pPr lvl="0" rtl="0">
                        <a:spcBef>
                          <a:spcPts val="0"/>
                        </a:spcBef>
                        <a:buNone/>
                      </a:pPr>
                      <a:endParaRPr sz="1100" dirty="0"/>
                    </a:p>
                  </a:txBody>
                  <a:tcPr marL="63500" marR="63500" marT="63500" marB="63500"/>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7794817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title"/>
          </p:nvPr>
        </p:nvSpPr>
        <p:spPr>
          <a:xfrm>
            <a:off x="311700" y="1302275"/>
            <a:ext cx="8520600" cy="572700"/>
          </a:xfrm>
          <a:prstGeom prst="rect">
            <a:avLst/>
          </a:prstGeom>
        </p:spPr>
        <p:txBody>
          <a:bodyPr lIns="91425" tIns="91425" rIns="91425" bIns="91425" anchor="t" anchorCtr="0">
            <a:noAutofit/>
          </a:bodyPr>
          <a:lstStyle/>
          <a:p>
            <a:r>
              <a:rPr lang="en"/>
              <a:t>We completed the template</a:t>
            </a:r>
          </a:p>
        </p:txBody>
      </p:sp>
      <p:graphicFrame>
        <p:nvGraphicFramePr>
          <p:cNvPr id="102" name="Shape 102"/>
          <p:cNvGraphicFramePr/>
          <p:nvPr>
            <p:extLst>
              <p:ext uri="{D42A27DB-BD31-4B8C-83A1-F6EECF244321}">
                <p14:modId xmlns:p14="http://schemas.microsoft.com/office/powerpoint/2010/main" val="2847036410"/>
              </p:ext>
            </p:extLst>
          </p:nvPr>
        </p:nvGraphicFramePr>
        <p:xfrm>
          <a:off x="220875" y="2108625"/>
          <a:ext cx="3360525" cy="3480450"/>
        </p:xfrm>
        <a:graphic>
          <a:graphicData uri="http://schemas.openxmlformats.org/drawingml/2006/table">
            <a:tbl>
              <a:tblPr>
                <a:noFill/>
              </a:tblPr>
              <a:tblGrid>
                <a:gridCol w="1335199">
                  <a:extLst>
                    <a:ext uri="{9D8B030D-6E8A-4147-A177-3AD203B41FA5}">
                      <a16:colId xmlns:a16="http://schemas.microsoft.com/office/drawing/2014/main" val="20000"/>
                    </a:ext>
                  </a:extLst>
                </a:gridCol>
                <a:gridCol w="2025326">
                  <a:extLst>
                    <a:ext uri="{9D8B030D-6E8A-4147-A177-3AD203B41FA5}">
                      <a16:colId xmlns:a16="http://schemas.microsoft.com/office/drawing/2014/main" val="20001"/>
                    </a:ext>
                  </a:extLst>
                </a:gridCol>
              </a:tblGrid>
              <a:tr h="337275">
                <a:tc gridSpan="2">
                  <a:txBody>
                    <a:bodyPr/>
                    <a:lstStyle/>
                    <a:p>
                      <a:pPr lvl="0" algn="ctr" rtl="0">
                        <a:spcBef>
                          <a:spcPts val="0"/>
                        </a:spcBef>
                        <a:buNone/>
                      </a:pPr>
                      <a:r>
                        <a:rPr lang="en" sz="1100" b="1"/>
                        <a:t>Techniques for Monitoring Impact</a:t>
                      </a:r>
                    </a:p>
                  </a:txBody>
                  <a:tcPr marL="63500" marR="63500" marT="63500" marB="63500"/>
                </a:tc>
                <a:tc hMerge="1">
                  <a:txBody>
                    <a:bodyPr/>
                    <a:lstStyle/>
                    <a:p>
                      <a:endParaRPr lang="en-US"/>
                    </a:p>
                  </a:txBody>
                  <a:tcPr/>
                </a:tc>
                <a:extLst>
                  <a:ext uri="{0D108BD9-81ED-4DB2-BD59-A6C34878D82A}">
                    <a16:rowId xmlns:a16="http://schemas.microsoft.com/office/drawing/2014/main" val="10000"/>
                  </a:ext>
                </a:extLst>
              </a:tr>
              <a:tr h="337275">
                <a:tc>
                  <a:txBody>
                    <a:bodyPr/>
                    <a:lstStyle/>
                    <a:p>
                      <a:pPr lvl="0" rtl="0">
                        <a:spcBef>
                          <a:spcPts val="0"/>
                        </a:spcBef>
                        <a:buNone/>
                      </a:pPr>
                      <a:endParaRPr sz="1100" dirty="0"/>
                    </a:p>
                  </a:txBody>
                  <a:tcPr marL="63500" marR="63500" marT="63500" marB="63500"/>
                </a:tc>
                <a:tc>
                  <a:txBody>
                    <a:bodyPr/>
                    <a:lstStyle/>
                    <a:p>
                      <a:pPr lvl="0" algn="ctr" rtl="0">
                        <a:spcBef>
                          <a:spcPts val="0"/>
                        </a:spcBef>
                        <a:buNone/>
                      </a:pPr>
                      <a:r>
                        <a:rPr lang="en" sz="1100" b="1"/>
                        <a:t>Web Analytics</a:t>
                      </a:r>
                    </a:p>
                  </a:txBody>
                  <a:tcPr marL="63500" marR="63500" marT="63500" marB="63500"/>
                </a:tc>
                <a:extLst>
                  <a:ext uri="{0D108BD9-81ED-4DB2-BD59-A6C34878D82A}">
                    <a16:rowId xmlns:a16="http://schemas.microsoft.com/office/drawing/2014/main" val="10001"/>
                  </a:ext>
                </a:extLst>
              </a:tr>
              <a:tr h="724800">
                <a:tc>
                  <a:txBody>
                    <a:bodyPr/>
                    <a:lstStyle/>
                    <a:p>
                      <a:pPr lvl="0" rtl="0">
                        <a:spcBef>
                          <a:spcPts val="0"/>
                        </a:spcBef>
                        <a:buNone/>
                      </a:pPr>
                      <a:r>
                        <a:rPr lang="en" sz="1100" b="1"/>
                        <a:t>Key activities/outputs</a:t>
                      </a:r>
                    </a:p>
                  </a:txBody>
                  <a:tcPr marL="63500" marR="63500" marT="63500" marB="63500"/>
                </a:tc>
                <a:tc>
                  <a:txBody>
                    <a:bodyPr/>
                    <a:lstStyle/>
                    <a:p>
                      <a:pPr marL="457200" lvl="0" indent="-298450" rtl="0">
                        <a:spcBef>
                          <a:spcPts val="0"/>
                        </a:spcBef>
                        <a:buSzPct val="100000"/>
                        <a:buChar char="●"/>
                      </a:pPr>
                      <a:r>
                        <a:rPr lang="en" sz="1100"/>
                        <a:t>open data portal</a:t>
                      </a:r>
                    </a:p>
                  </a:txBody>
                  <a:tcPr marL="63500" marR="63500" marT="63500" marB="63500"/>
                </a:tc>
                <a:extLst>
                  <a:ext uri="{0D108BD9-81ED-4DB2-BD59-A6C34878D82A}">
                    <a16:rowId xmlns:a16="http://schemas.microsoft.com/office/drawing/2014/main" val="10002"/>
                  </a:ext>
                </a:extLst>
              </a:tr>
              <a:tr h="2081100">
                <a:tc>
                  <a:txBody>
                    <a:bodyPr/>
                    <a:lstStyle/>
                    <a:p>
                      <a:pPr lvl="0" rtl="0">
                        <a:spcBef>
                          <a:spcPts val="0"/>
                        </a:spcBef>
                        <a:buNone/>
                      </a:pPr>
                      <a:r>
                        <a:rPr lang="en" sz="1100" b="1"/>
                        <a:t>Information reaches intended users</a:t>
                      </a:r>
                    </a:p>
                  </a:txBody>
                  <a:tcPr marL="63500" marR="63500" marT="63500" marB="63500"/>
                </a:tc>
                <a:tc>
                  <a:txBody>
                    <a:bodyPr/>
                    <a:lstStyle/>
                    <a:p>
                      <a:pPr marL="457200" lvl="0" indent="-298450" rtl="0">
                        <a:spcBef>
                          <a:spcPts val="0"/>
                        </a:spcBef>
                        <a:buSzPct val="100000"/>
                        <a:buChar char="●"/>
                      </a:pPr>
                      <a:r>
                        <a:rPr lang="en" sz="1100" dirty="0"/>
                        <a:t># datasets</a:t>
                      </a:r>
                    </a:p>
                    <a:p>
                      <a:pPr marL="457200" lvl="0" indent="-298450" rtl="0">
                        <a:spcBef>
                          <a:spcPts val="0"/>
                        </a:spcBef>
                        <a:buSzPct val="100000"/>
                        <a:buChar char="●"/>
                      </a:pPr>
                      <a:r>
                        <a:rPr lang="en" sz="1100" dirty="0"/>
                        <a:t># publishers</a:t>
                      </a:r>
                    </a:p>
                    <a:p>
                      <a:pPr marL="457200" lvl="0" indent="-298450" rtl="0">
                        <a:spcBef>
                          <a:spcPts val="0"/>
                        </a:spcBef>
                        <a:buSzPct val="100000"/>
                        <a:buChar char="●"/>
                      </a:pPr>
                      <a:r>
                        <a:rPr lang="en" sz="1100" dirty="0"/>
                        <a:t>#/% automated publishing</a:t>
                      </a:r>
                    </a:p>
                    <a:p>
                      <a:pPr marL="457200" lvl="0" indent="-298450" rtl="0">
                        <a:spcBef>
                          <a:spcPts val="0"/>
                        </a:spcBef>
                        <a:buSzPct val="100000"/>
                        <a:buChar char="●"/>
                      </a:pPr>
                      <a:r>
                        <a:rPr lang="en" sz="1100" dirty="0"/>
                        <a:t>% of data licensed</a:t>
                      </a:r>
                    </a:p>
                    <a:p>
                      <a:pPr marL="457200" lvl="0" indent="-298450" rtl="0">
                        <a:spcBef>
                          <a:spcPts val="0"/>
                        </a:spcBef>
                        <a:buSzPct val="100000"/>
                        <a:buChar char="●"/>
                      </a:pPr>
                      <a:r>
                        <a:rPr lang="en" sz="1100" dirty="0"/>
                        <a:t>% complete metadata</a:t>
                      </a:r>
                    </a:p>
                    <a:p>
                      <a:pPr marL="457200" lvl="0" indent="-298450" rtl="0">
                        <a:spcBef>
                          <a:spcPts val="0"/>
                        </a:spcBef>
                        <a:buSzPct val="100000"/>
                        <a:buChar char="●"/>
                      </a:pPr>
                      <a:r>
                        <a:rPr lang="en" sz="1100" dirty="0"/>
                        <a:t># privacy breaches</a:t>
                      </a:r>
                    </a:p>
                    <a:p>
                      <a:pPr marL="457200" lvl="0" indent="-298450" rtl="0">
                        <a:spcBef>
                          <a:spcPts val="0"/>
                        </a:spcBef>
                        <a:buSzPct val="100000"/>
                        <a:buChar char="●"/>
                      </a:pPr>
                      <a:r>
                        <a:rPr lang="en" sz="1100" dirty="0"/>
                        <a:t># dead links repaired</a:t>
                      </a:r>
                    </a:p>
                  </a:txBody>
                  <a:tcPr marL="63500" marR="63500" marT="63500" marB="63500"/>
                </a:tc>
                <a:extLst>
                  <a:ext uri="{0D108BD9-81ED-4DB2-BD59-A6C34878D82A}">
                    <a16:rowId xmlns:a16="http://schemas.microsoft.com/office/drawing/2014/main" val="10003"/>
                  </a:ext>
                </a:extLst>
              </a:tr>
            </a:tbl>
          </a:graphicData>
        </a:graphic>
      </p:graphicFrame>
      <p:pic>
        <p:nvPicPr>
          <p:cNvPr id="103" name="Shape 103"/>
          <p:cNvPicPr preferRelativeResize="0"/>
          <p:nvPr/>
        </p:nvPicPr>
        <p:blipFill>
          <a:blip r:embed="rId3">
            <a:alphaModFix/>
          </a:blip>
          <a:stretch>
            <a:fillRect/>
          </a:stretch>
        </p:blipFill>
        <p:spPr>
          <a:xfrm>
            <a:off x="3950125" y="2609300"/>
            <a:ext cx="4954473" cy="2863100"/>
          </a:xfrm>
          <a:prstGeom prst="rect">
            <a:avLst/>
          </a:prstGeom>
          <a:noFill/>
          <a:ln>
            <a:noFill/>
          </a:ln>
        </p:spPr>
      </p:pic>
      <p:sp>
        <p:nvSpPr>
          <p:cNvPr id="104" name="Shape 104"/>
          <p:cNvSpPr/>
          <p:nvPr/>
        </p:nvSpPr>
        <p:spPr>
          <a:xfrm>
            <a:off x="3992250" y="2843075"/>
            <a:ext cx="1430700" cy="1253400"/>
          </a:xfrm>
          <a:prstGeom prst="rect">
            <a:avLst/>
          </a:prstGeom>
          <a:noFill/>
          <a:ln w="28575" cap="flat" cmpd="sng">
            <a:solidFill>
              <a:srgbClr val="FF0000"/>
            </a:solidFill>
            <a:prstDash val="solid"/>
            <a:round/>
            <a:headEnd type="none" w="med" len="med"/>
            <a:tailEnd type="none" w="med" len="med"/>
          </a:ln>
        </p:spPr>
        <p:txBody>
          <a:bodyPr lIns="91425" tIns="91425" rIns="91425" bIns="91425" anchor="ctr" anchorCtr="0">
            <a:noAutofit/>
          </a:bodyPr>
          <a:lstStyle/>
          <a:p>
            <a:endParaRPr dirty="0"/>
          </a:p>
        </p:txBody>
      </p:sp>
      <p:cxnSp>
        <p:nvCxnSpPr>
          <p:cNvPr id="105" name="Shape 105"/>
          <p:cNvCxnSpPr/>
          <p:nvPr/>
        </p:nvCxnSpPr>
        <p:spPr>
          <a:xfrm rot="10800000">
            <a:off x="3487350" y="3310575"/>
            <a:ext cx="448800" cy="37500"/>
          </a:xfrm>
          <a:prstGeom prst="straightConnector1">
            <a:avLst/>
          </a:prstGeom>
          <a:noFill/>
          <a:ln w="9525" cap="flat" cmpd="sng">
            <a:solidFill>
              <a:srgbClr val="FF0000"/>
            </a:solidFill>
            <a:prstDash val="solid"/>
            <a:round/>
            <a:headEnd type="none" w="lg" len="lg"/>
            <a:tailEnd type="triangle" w="lg" len="lg"/>
          </a:ln>
        </p:spPr>
      </p:cxnSp>
    </p:spTree>
    <p:extLst>
      <p:ext uri="{BB962C8B-B14F-4D97-AF65-F5344CB8AC3E}">
        <p14:creationId xmlns:p14="http://schemas.microsoft.com/office/powerpoint/2010/main" val="9372769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Shape 110"/>
          <p:cNvSpPr txBox="1">
            <a:spLocks noGrp="1"/>
          </p:cNvSpPr>
          <p:nvPr>
            <p:ph type="title"/>
          </p:nvPr>
        </p:nvSpPr>
        <p:spPr>
          <a:prstGeom prst="rect">
            <a:avLst/>
          </a:prstGeom>
        </p:spPr>
        <p:txBody>
          <a:bodyPr lIns="91425" tIns="91425" rIns="91425" bIns="91425" anchor="t" anchorCtr="0">
            <a:noAutofit/>
          </a:bodyPr>
          <a:lstStyle/>
          <a:p>
            <a:pPr>
              <a:buSzPct val="39285"/>
            </a:pPr>
            <a:r>
              <a:rPr lang="en"/>
              <a:t>Step 3: Data Collection Plan</a:t>
            </a:r>
          </a:p>
        </p:txBody>
      </p:sp>
      <p:sp>
        <p:nvSpPr>
          <p:cNvPr id="111" name="Shape 111"/>
          <p:cNvSpPr txBox="1">
            <a:spLocks noGrp="1"/>
          </p:cNvSpPr>
          <p:nvPr>
            <p:ph idx="1"/>
          </p:nvPr>
        </p:nvSpPr>
        <p:spPr>
          <a:prstGeom prst="rect">
            <a:avLst/>
          </a:prstGeom>
        </p:spPr>
        <p:txBody>
          <a:bodyPr lIns="91425" tIns="91425" rIns="91425" bIns="91425" anchor="t" anchorCtr="0">
            <a:noAutofit/>
          </a:bodyPr>
          <a:lstStyle/>
          <a:p>
            <a:pPr marL="457200" indent="-228600"/>
            <a:r>
              <a:rPr lang="en" dirty="0"/>
              <a:t>Connect indicators to your activities</a:t>
            </a:r>
          </a:p>
          <a:p>
            <a:pPr marL="457200" indent="-228600"/>
            <a:r>
              <a:rPr lang="en" dirty="0"/>
              <a:t>Identify collection frequency</a:t>
            </a:r>
          </a:p>
          <a:p>
            <a:pPr marL="457200" indent="-228600"/>
            <a:r>
              <a:rPr lang="en" dirty="0"/>
              <a:t>Assign Responsibility</a:t>
            </a:r>
          </a:p>
          <a:p>
            <a:pPr marL="457200" indent="-228600"/>
            <a:r>
              <a:rPr lang="en" dirty="0"/>
              <a:t>Assess collection burden</a:t>
            </a:r>
          </a:p>
        </p:txBody>
      </p:sp>
    </p:spTree>
    <p:extLst>
      <p:ext uri="{BB962C8B-B14F-4D97-AF65-F5344CB8AC3E}">
        <p14:creationId xmlns:p14="http://schemas.microsoft.com/office/powerpoint/2010/main" val="41266665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311700" y="1302275"/>
            <a:ext cx="8520600" cy="572700"/>
          </a:xfrm>
          <a:prstGeom prst="rect">
            <a:avLst/>
          </a:prstGeom>
        </p:spPr>
        <p:txBody>
          <a:bodyPr lIns="91425" tIns="91425" rIns="91425" bIns="91425" anchor="t" anchorCtr="0">
            <a:noAutofit/>
          </a:bodyPr>
          <a:lstStyle/>
          <a:p>
            <a:r>
              <a:rPr lang="en"/>
              <a:t>Data Collection Plan</a:t>
            </a:r>
          </a:p>
        </p:txBody>
      </p:sp>
      <p:graphicFrame>
        <p:nvGraphicFramePr>
          <p:cNvPr id="117" name="Shape 117"/>
          <p:cNvGraphicFramePr/>
          <p:nvPr/>
        </p:nvGraphicFramePr>
        <p:xfrm>
          <a:off x="304800" y="2870650"/>
          <a:ext cx="8001000" cy="2397760"/>
        </p:xfrm>
        <a:graphic>
          <a:graphicData uri="http://schemas.openxmlformats.org/drawingml/2006/table">
            <a:tbl>
              <a:tblPr>
                <a:noFill/>
              </a:tblPr>
              <a:tblGrid>
                <a:gridCol w="1600200">
                  <a:extLst>
                    <a:ext uri="{9D8B030D-6E8A-4147-A177-3AD203B41FA5}">
                      <a16:colId xmlns:a16="http://schemas.microsoft.com/office/drawing/2014/main" val="20000"/>
                    </a:ext>
                  </a:extLst>
                </a:gridCol>
                <a:gridCol w="1600200">
                  <a:extLst>
                    <a:ext uri="{9D8B030D-6E8A-4147-A177-3AD203B41FA5}">
                      <a16:colId xmlns:a16="http://schemas.microsoft.com/office/drawing/2014/main" val="20001"/>
                    </a:ext>
                  </a:extLst>
                </a:gridCol>
                <a:gridCol w="1600200">
                  <a:extLst>
                    <a:ext uri="{9D8B030D-6E8A-4147-A177-3AD203B41FA5}">
                      <a16:colId xmlns:a16="http://schemas.microsoft.com/office/drawing/2014/main" val="20002"/>
                    </a:ext>
                  </a:extLst>
                </a:gridCol>
                <a:gridCol w="1600200">
                  <a:extLst>
                    <a:ext uri="{9D8B030D-6E8A-4147-A177-3AD203B41FA5}">
                      <a16:colId xmlns:a16="http://schemas.microsoft.com/office/drawing/2014/main" val="20003"/>
                    </a:ext>
                  </a:extLst>
                </a:gridCol>
                <a:gridCol w="1600200">
                  <a:extLst>
                    <a:ext uri="{9D8B030D-6E8A-4147-A177-3AD203B41FA5}">
                      <a16:colId xmlns:a16="http://schemas.microsoft.com/office/drawing/2014/main" val="20004"/>
                    </a:ext>
                  </a:extLst>
                </a:gridCol>
              </a:tblGrid>
              <a:tr h="0">
                <a:tc>
                  <a:txBody>
                    <a:bodyPr/>
                    <a:lstStyle/>
                    <a:p>
                      <a:pPr lvl="0" rtl="0">
                        <a:spcBef>
                          <a:spcPts val="0"/>
                        </a:spcBef>
                        <a:buNone/>
                      </a:pPr>
                      <a:r>
                        <a:rPr lang="en" sz="1100" b="1"/>
                        <a:t>Data Collection Activity</a:t>
                      </a:r>
                    </a:p>
                  </a:txBody>
                  <a:tcPr marL="63500" marR="63500" marT="63500" marB="63500"/>
                </a:tc>
                <a:tc>
                  <a:txBody>
                    <a:bodyPr/>
                    <a:lstStyle/>
                    <a:p>
                      <a:pPr lvl="0" algn="ctr" rtl="0">
                        <a:spcBef>
                          <a:spcPts val="0"/>
                        </a:spcBef>
                        <a:buNone/>
                      </a:pPr>
                      <a:r>
                        <a:rPr lang="en" sz="1100" b="1"/>
                        <a:t>Performance Management Indicators</a:t>
                      </a:r>
                    </a:p>
                  </a:txBody>
                  <a:tcPr marL="63500" marR="63500" marT="63500" marB="63500"/>
                </a:tc>
                <a:tc>
                  <a:txBody>
                    <a:bodyPr/>
                    <a:lstStyle/>
                    <a:p>
                      <a:pPr lvl="0" algn="ctr" rtl="0">
                        <a:spcBef>
                          <a:spcPts val="0"/>
                        </a:spcBef>
                        <a:buNone/>
                      </a:pPr>
                      <a:r>
                        <a:rPr lang="en" sz="1100" b="1"/>
                        <a:t>Data Collection Frequency</a:t>
                      </a:r>
                    </a:p>
                  </a:txBody>
                  <a:tcPr marL="63500" marR="63500" marT="63500" marB="63500"/>
                </a:tc>
                <a:tc>
                  <a:txBody>
                    <a:bodyPr/>
                    <a:lstStyle/>
                    <a:p>
                      <a:pPr lvl="0" algn="ctr" rtl="0">
                        <a:spcBef>
                          <a:spcPts val="0"/>
                        </a:spcBef>
                        <a:buNone/>
                      </a:pPr>
                      <a:r>
                        <a:rPr lang="en" sz="1100" b="1"/>
                        <a:t>Data Collection Responsibility</a:t>
                      </a:r>
                    </a:p>
                  </a:txBody>
                  <a:tcPr marL="63500" marR="63500" marT="63500" marB="63500"/>
                </a:tc>
                <a:tc>
                  <a:txBody>
                    <a:bodyPr/>
                    <a:lstStyle/>
                    <a:p>
                      <a:pPr lvl="0" algn="ctr" rtl="0">
                        <a:spcBef>
                          <a:spcPts val="0"/>
                        </a:spcBef>
                        <a:buNone/>
                      </a:pPr>
                      <a:r>
                        <a:rPr lang="en" sz="1100" b="1"/>
                        <a:t>Cost/burden (low, medium, high)</a:t>
                      </a:r>
                    </a:p>
                  </a:txBody>
                  <a:tcPr marL="63500" marR="63500" marT="63500" marB="63500"/>
                </a:tc>
                <a:extLst>
                  <a:ext uri="{0D108BD9-81ED-4DB2-BD59-A6C34878D82A}">
                    <a16:rowId xmlns:a16="http://schemas.microsoft.com/office/drawing/2014/main" val="10000"/>
                  </a:ext>
                </a:extLst>
              </a:tr>
              <a:tr h="0">
                <a:tc>
                  <a:txBody>
                    <a:bodyPr/>
                    <a:lstStyle/>
                    <a:p>
                      <a:pPr lvl="0" algn="ctr" rtl="0">
                        <a:spcBef>
                          <a:spcPts val="0"/>
                        </a:spcBef>
                        <a:buNone/>
                      </a:pPr>
                      <a:endParaRPr sz="1100" b="1" dirty="0"/>
                    </a:p>
                  </a:txBody>
                  <a:tcPr marL="63500" marR="63500" marT="63500" marB="63500"/>
                </a:tc>
                <a:tc>
                  <a:txBody>
                    <a:bodyPr/>
                    <a:lstStyle/>
                    <a:p>
                      <a:pPr lvl="0" algn="ctr" rtl="0">
                        <a:spcBef>
                          <a:spcPts val="0"/>
                        </a:spcBef>
                        <a:buNone/>
                      </a:pPr>
                      <a:endParaRPr sz="1100" b="1" dirty="0"/>
                    </a:p>
                  </a:txBody>
                  <a:tcPr marL="63500" marR="63500" marT="63500" marB="63500"/>
                </a:tc>
                <a:tc>
                  <a:txBody>
                    <a:bodyPr/>
                    <a:lstStyle/>
                    <a:p>
                      <a:pPr lvl="0" algn="ctr" rtl="0">
                        <a:spcBef>
                          <a:spcPts val="0"/>
                        </a:spcBef>
                        <a:buNone/>
                      </a:pPr>
                      <a:endParaRPr sz="1100" b="1" dirty="0"/>
                    </a:p>
                  </a:txBody>
                  <a:tcPr marL="63500" marR="63500" marT="63500" marB="63500"/>
                </a:tc>
                <a:tc>
                  <a:txBody>
                    <a:bodyPr/>
                    <a:lstStyle/>
                    <a:p>
                      <a:pPr lvl="0" algn="ctr" rtl="0">
                        <a:spcBef>
                          <a:spcPts val="0"/>
                        </a:spcBef>
                        <a:buNone/>
                      </a:pPr>
                      <a:endParaRPr sz="1100" b="1" dirty="0"/>
                    </a:p>
                  </a:txBody>
                  <a:tcPr marL="63500" marR="63500" marT="63500" marB="63500"/>
                </a:tc>
                <a:tc>
                  <a:txBody>
                    <a:bodyPr/>
                    <a:lstStyle/>
                    <a:p>
                      <a:pPr lvl="0" algn="ctr" rtl="0">
                        <a:spcBef>
                          <a:spcPts val="0"/>
                        </a:spcBef>
                        <a:buNone/>
                      </a:pPr>
                      <a:endParaRPr sz="1100" b="1" dirty="0"/>
                    </a:p>
                  </a:txBody>
                  <a:tcPr marL="63500" marR="63500" marT="63500" marB="63500"/>
                </a:tc>
                <a:extLst>
                  <a:ext uri="{0D108BD9-81ED-4DB2-BD59-A6C34878D82A}">
                    <a16:rowId xmlns:a16="http://schemas.microsoft.com/office/drawing/2014/main" val="10001"/>
                  </a:ext>
                </a:extLst>
              </a:tr>
              <a:tr h="0">
                <a:tc>
                  <a:txBody>
                    <a:bodyPr/>
                    <a:lstStyle/>
                    <a:p>
                      <a:pPr lvl="0" rtl="0">
                        <a:spcBef>
                          <a:spcPts val="0"/>
                        </a:spcBef>
                        <a:buNone/>
                      </a:pPr>
                      <a:endParaRPr sz="1100" b="1" dirty="0"/>
                    </a:p>
                  </a:txBody>
                  <a:tcPr marL="63500" marR="63500" marT="63500" marB="63500"/>
                </a:tc>
                <a:tc>
                  <a:txBody>
                    <a:bodyPr/>
                    <a:lstStyle/>
                    <a:p>
                      <a:pPr lvl="0" rtl="0">
                        <a:spcBef>
                          <a:spcPts val="0"/>
                        </a:spcBef>
                        <a:buNone/>
                      </a:pPr>
                      <a:endParaRPr sz="1100" b="1" dirty="0"/>
                    </a:p>
                  </a:txBody>
                  <a:tcPr marL="63500" marR="63500" marT="63500" marB="63500"/>
                </a:tc>
                <a:tc>
                  <a:txBody>
                    <a:bodyPr/>
                    <a:lstStyle/>
                    <a:p>
                      <a:pPr lvl="0" rtl="0">
                        <a:spcBef>
                          <a:spcPts val="0"/>
                        </a:spcBef>
                        <a:buNone/>
                      </a:pPr>
                      <a:endParaRPr sz="1100" b="1" dirty="0"/>
                    </a:p>
                  </a:txBody>
                  <a:tcPr marL="63500" marR="63500" marT="63500" marB="63500"/>
                </a:tc>
                <a:tc>
                  <a:txBody>
                    <a:bodyPr/>
                    <a:lstStyle/>
                    <a:p>
                      <a:pPr lvl="0" rtl="0">
                        <a:spcBef>
                          <a:spcPts val="0"/>
                        </a:spcBef>
                        <a:buNone/>
                      </a:pPr>
                      <a:endParaRPr sz="1100" b="1" dirty="0"/>
                    </a:p>
                  </a:txBody>
                  <a:tcPr marL="63500" marR="63500" marT="63500" marB="63500"/>
                </a:tc>
                <a:tc>
                  <a:txBody>
                    <a:bodyPr/>
                    <a:lstStyle/>
                    <a:p>
                      <a:pPr lvl="0" rtl="0">
                        <a:spcBef>
                          <a:spcPts val="0"/>
                        </a:spcBef>
                        <a:buNone/>
                      </a:pPr>
                      <a:endParaRPr sz="1100" b="1" dirty="0"/>
                    </a:p>
                  </a:txBody>
                  <a:tcPr marL="63500" marR="63500" marT="63500" marB="63500"/>
                </a:tc>
                <a:extLst>
                  <a:ext uri="{0D108BD9-81ED-4DB2-BD59-A6C34878D82A}">
                    <a16:rowId xmlns:a16="http://schemas.microsoft.com/office/drawing/2014/main" val="10002"/>
                  </a:ext>
                </a:extLst>
              </a:tr>
              <a:tr h="0">
                <a:tc>
                  <a:txBody>
                    <a:bodyPr/>
                    <a:lstStyle/>
                    <a:p>
                      <a:pPr lvl="0" rtl="0">
                        <a:spcBef>
                          <a:spcPts val="0"/>
                        </a:spcBef>
                        <a:buNone/>
                      </a:pPr>
                      <a:endParaRPr sz="1100" b="1" dirty="0"/>
                    </a:p>
                  </a:txBody>
                  <a:tcPr marL="63500" marR="63500" marT="63500" marB="63500"/>
                </a:tc>
                <a:tc>
                  <a:txBody>
                    <a:bodyPr/>
                    <a:lstStyle/>
                    <a:p>
                      <a:pPr lvl="0" rtl="0">
                        <a:spcBef>
                          <a:spcPts val="0"/>
                        </a:spcBef>
                        <a:buNone/>
                      </a:pPr>
                      <a:endParaRPr sz="1100" b="1" dirty="0"/>
                    </a:p>
                  </a:txBody>
                  <a:tcPr marL="63500" marR="63500" marT="63500" marB="63500"/>
                </a:tc>
                <a:tc>
                  <a:txBody>
                    <a:bodyPr/>
                    <a:lstStyle/>
                    <a:p>
                      <a:pPr lvl="0" rtl="0">
                        <a:spcBef>
                          <a:spcPts val="0"/>
                        </a:spcBef>
                        <a:buNone/>
                      </a:pPr>
                      <a:endParaRPr sz="1100" b="1" dirty="0"/>
                    </a:p>
                  </a:txBody>
                  <a:tcPr marL="63500" marR="63500" marT="63500" marB="63500"/>
                </a:tc>
                <a:tc>
                  <a:txBody>
                    <a:bodyPr/>
                    <a:lstStyle/>
                    <a:p>
                      <a:pPr lvl="0" rtl="0">
                        <a:spcBef>
                          <a:spcPts val="0"/>
                        </a:spcBef>
                        <a:buNone/>
                      </a:pPr>
                      <a:endParaRPr sz="1100" b="1" dirty="0"/>
                    </a:p>
                  </a:txBody>
                  <a:tcPr marL="63500" marR="63500" marT="63500" marB="63500"/>
                </a:tc>
                <a:tc>
                  <a:txBody>
                    <a:bodyPr/>
                    <a:lstStyle/>
                    <a:p>
                      <a:pPr lvl="0" rtl="0">
                        <a:spcBef>
                          <a:spcPts val="0"/>
                        </a:spcBef>
                        <a:buNone/>
                      </a:pPr>
                      <a:endParaRPr sz="1100" b="1" dirty="0"/>
                    </a:p>
                  </a:txBody>
                  <a:tcPr marL="63500" marR="63500" marT="63500" marB="63500"/>
                </a:tc>
                <a:extLst>
                  <a:ext uri="{0D108BD9-81ED-4DB2-BD59-A6C34878D82A}">
                    <a16:rowId xmlns:a16="http://schemas.microsoft.com/office/drawing/2014/main" val="10003"/>
                  </a:ext>
                </a:extLst>
              </a:tr>
              <a:tr h="279400">
                <a:tc>
                  <a:txBody>
                    <a:bodyPr/>
                    <a:lstStyle/>
                    <a:p>
                      <a:pPr lvl="0" rtl="0">
                        <a:spcBef>
                          <a:spcPts val="0"/>
                        </a:spcBef>
                        <a:buNone/>
                      </a:pPr>
                      <a:endParaRPr sz="1100" b="1" dirty="0"/>
                    </a:p>
                  </a:txBody>
                  <a:tcPr marL="63500" marR="63500" marT="63500" marB="63500"/>
                </a:tc>
                <a:tc>
                  <a:txBody>
                    <a:bodyPr/>
                    <a:lstStyle/>
                    <a:p>
                      <a:pPr lvl="0" rtl="0">
                        <a:spcBef>
                          <a:spcPts val="0"/>
                        </a:spcBef>
                        <a:buNone/>
                      </a:pPr>
                      <a:endParaRPr sz="1100" b="1" dirty="0"/>
                    </a:p>
                  </a:txBody>
                  <a:tcPr marL="63500" marR="63500" marT="63500" marB="63500"/>
                </a:tc>
                <a:tc>
                  <a:txBody>
                    <a:bodyPr/>
                    <a:lstStyle/>
                    <a:p>
                      <a:pPr lvl="0" rtl="0">
                        <a:spcBef>
                          <a:spcPts val="0"/>
                        </a:spcBef>
                        <a:buNone/>
                      </a:pPr>
                      <a:endParaRPr sz="1100" b="1" dirty="0"/>
                    </a:p>
                  </a:txBody>
                  <a:tcPr marL="63500" marR="63500" marT="63500" marB="63500"/>
                </a:tc>
                <a:tc>
                  <a:txBody>
                    <a:bodyPr/>
                    <a:lstStyle/>
                    <a:p>
                      <a:pPr lvl="0" rtl="0">
                        <a:spcBef>
                          <a:spcPts val="0"/>
                        </a:spcBef>
                        <a:buNone/>
                      </a:pPr>
                      <a:endParaRPr sz="1100" b="1" dirty="0"/>
                    </a:p>
                  </a:txBody>
                  <a:tcPr marL="63500" marR="63500" marT="63500" marB="63500"/>
                </a:tc>
                <a:tc>
                  <a:txBody>
                    <a:bodyPr/>
                    <a:lstStyle/>
                    <a:p>
                      <a:pPr lvl="0" rtl="0">
                        <a:spcBef>
                          <a:spcPts val="0"/>
                        </a:spcBef>
                        <a:buNone/>
                      </a:pPr>
                      <a:endParaRPr sz="1100" b="1" dirty="0"/>
                    </a:p>
                  </a:txBody>
                  <a:tcPr marL="63500" marR="63500" marT="63500" marB="63500"/>
                </a:tc>
                <a:extLst>
                  <a:ext uri="{0D108BD9-81ED-4DB2-BD59-A6C34878D82A}">
                    <a16:rowId xmlns:a16="http://schemas.microsoft.com/office/drawing/2014/main" val="10004"/>
                  </a:ext>
                </a:extLst>
              </a:tr>
              <a:tr h="0">
                <a:tc>
                  <a:txBody>
                    <a:bodyPr/>
                    <a:lstStyle/>
                    <a:p>
                      <a:pPr lvl="0" rtl="0">
                        <a:spcBef>
                          <a:spcPts val="0"/>
                        </a:spcBef>
                        <a:buNone/>
                      </a:pPr>
                      <a:endParaRPr sz="1100" b="1" dirty="0"/>
                    </a:p>
                  </a:txBody>
                  <a:tcPr marL="63500" marR="63500" marT="63500" marB="63500"/>
                </a:tc>
                <a:tc>
                  <a:txBody>
                    <a:bodyPr/>
                    <a:lstStyle/>
                    <a:p>
                      <a:pPr lvl="0" rtl="0">
                        <a:spcBef>
                          <a:spcPts val="0"/>
                        </a:spcBef>
                        <a:buNone/>
                      </a:pPr>
                      <a:endParaRPr sz="1100" b="1" dirty="0"/>
                    </a:p>
                  </a:txBody>
                  <a:tcPr marL="63500" marR="63500" marT="63500" marB="63500"/>
                </a:tc>
                <a:tc>
                  <a:txBody>
                    <a:bodyPr/>
                    <a:lstStyle/>
                    <a:p>
                      <a:pPr lvl="0" rtl="0">
                        <a:spcBef>
                          <a:spcPts val="0"/>
                        </a:spcBef>
                        <a:buNone/>
                      </a:pPr>
                      <a:endParaRPr sz="1100" b="1" dirty="0"/>
                    </a:p>
                  </a:txBody>
                  <a:tcPr marL="63500" marR="63500" marT="63500" marB="63500"/>
                </a:tc>
                <a:tc>
                  <a:txBody>
                    <a:bodyPr/>
                    <a:lstStyle/>
                    <a:p>
                      <a:pPr lvl="0" rtl="0">
                        <a:spcBef>
                          <a:spcPts val="0"/>
                        </a:spcBef>
                        <a:buNone/>
                      </a:pPr>
                      <a:endParaRPr sz="1100" b="1" dirty="0"/>
                    </a:p>
                  </a:txBody>
                  <a:tcPr marL="63500" marR="63500" marT="63500" marB="63500"/>
                </a:tc>
                <a:tc>
                  <a:txBody>
                    <a:bodyPr/>
                    <a:lstStyle/>
                    <a:p>
                      <a:pPr lvl="0" rtl="0">
                        <a:spcBef>
                          <a:spcPts val="0"/>
                        </a:spcBef>
                        <a:buNone/>
                      </a:pPr>
                      <a:endParaRPr sz="1100" b="1" dirty="0"/>
                    </a:p>
                  </a:txBody>
                  <a:tcPr marL="63500" marR="63500" marT="63500" marB="63500"/>
                </a:tc>
                <a:extLst>
                  <a:ext uri="{0D108BD9-81ED-4DB2-BD59-A6C34878D82A}">
                    <a16:rowId xmlns:a16="http://schemas.microsoft.com/office/drawing/2014/main" val="10005"/>
                  </a:ext>
                </a:extLst>
              </a:tr>
              <a:tr h="0">
                <a:tc>
                  <a:txBody>
                    <a:bodyPr/>
                    <a:lstStyle/>
                    <a:p>
                      <a:pPr lvl="0" rtl="0">
                        <a:spcBef>
                          <a:spcPts val="0"/>
                        </a:spcBef>
                        <a:buNone/>
                      </a:pPr>
                      <a:endParaRPr sz="1100" b="1" dirty="0"/>
                    </a:p>
                  </a:txBody>
                  <a:tcPr marL="63500" marR="63500" marT="63500" marB="63500"/>
                </a:tc>
                <a:tc>
                  <a:txBody>
                    <a:bodyPr/>
                    <a:lstStyle/>
                    <a:p>
                      <a:pPr lvl="0" rtl="0">
                        <a:spcBef>
                          <a:spcPts val="0"/>
                        </a:spcBef>
                        <a:buNone/>
                      </a:pPr>
                      <a:endParaRPr sz="1100" b="1" dirty="0"/>
                    </a:p>
                  </a:txBody>
                  <a:tcPr marL="63500" marR="63500" marT="63500" marB="63500"/>
                </a:tc>
                <a:tc>
                  <a:txBody>
                    <a:bodyPr/>
                    <a:lstStyle/>
                    <a:p>
                      <a:pPr lvl="0" rtl="0">
                        <a:spcBef>
                          <a:spcPts val="0"/>
                        </a:spcBef>
                        <a:buNone/>
                      </a:pPr>
                      <a:endParaRPr sz="1100" b="1" dirty="0"/>
                    </a:p>
                  </a:txBody>
                  <a:tcPr marL="63500" marR="63500" marT="63500" marB="63500"/>
                </a:tc>
                <a:tc>
                  <a:txBody>
                    <a:bodyPr/>
                    <a:lstStyle/>
                    <a:p>
                      <a:pPr lvl="0" rtl="0">
                        <a:spcBef>
                          <a:spcPts val="0"/>
                        </a:spcBef>
                        <a:buNone/>
                      </a:pPr>
                      <a:endParaRPr sz="1100" b="1" dirty="0"/>
                    </a:p>
                  </a:txBody>
                  <a:tcPr marL="63500" marR="63500" marT="63500" marB="63500"/>
                </a:tc>
                <a:tc>
                  <a:txBody>
                    <a:bodyPr/>
                    <a:lstStyle/>
                    <a:p>
                      <a:pPr lvl="0" rtl="0">
                        <a:spcBef>
                          <a:spcPts val="0"/>
                        </a:spcBef>
                        <a:buNone/>
                      </a:pPr>
                      <a:endParaRPr sz="1100" b="1" dirty="0"/>
                    </a:p>
                  </a:txBody>
                  <a:tcPr marL="63500" marR="63500" marT="63500" marB="63500"/>
                </a:tc>
                <a:extLst>
                  <a:ext uri="{0D108BD9-81ED-4DB2-BD59-A6C34878D82A}">
                    <a16:rowId xmlns:a16="http://schemas.microsoft.com/office/drawing/2014/main" val="10006"/>
                  </a:ext>
                </a:extLst>
              </a:tr>
            </a:tbl>
          </a:graphicData>
        </a:graphic>
      </p:graphicFrame>
      <p:sp>
        <p:nvSpPr>
          <p:cNvPr id="118" name="Shape 118"/>
          <p:cNvSpPr txBox="1"/>
          <p:nvPr/>
        </p:nvSpPr>
        <p:spPr>
          <a:xfrm>
            <a:off x="304800" y="1162050"/>
            <a:ext cx="3000000" cy="3000000"/>
          </a:xfrm>
          <a:prstGeom prst="rect">
            <a:avLst/>
          </a:prstGeom>
          <a:noFill/>
          <a:ln>
            <a:noFill/>
          </a:ln>
        </p:spPr>
        <p:txBody>
          <a:bodyPr lIns="91425" tIns="91425" rIns="91425" bIns="91425" anchor="ctr" anchorCtr="0">
            <a:noAutofit/>
          </a:bodyPr>
          <a:lstStyle/>
          <a:p>
            <a:pPr>
              <a:lnSpc>
                <a:spcPct val="115000"/>
              </a:lnSpc>
            </a:pPr>
            <a:endParaRPr sz="1100" dirty="0"/>
          </a:p>
          <a:p>
            <a:pPr>
              <a:lnSpc>
                <a:spcPct val="115000"/>
              </a:lnSpc>
            </a:pPr>
            <a:endParaRPr sz="1100" b="1" dirty="0"/>
          </a:p>
          <a:p>
            <a:pPr>
              <a:lnSpc>
                <a:spcPct val="115000"/>
              </a:lnSpc>
            </a:pPr>
            <a:endParaRPr sz="1100" dirty="0"/>
          </a:p>
        </p:txBody>
      </p:sp>
    </p:spTree>
    <p:extLst>
      <p:ext uri="{BB962C8B-B14F-4D97-AF65-F5344CB8AC3E}">
        <p14:creationId xmlns:p14="http://schemas.microsoft.com/office/powerpoint/2010/main" val="140231263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Shape 123"/>
          <p:cNvSpPr txBox="1">
            <a:spLocks noGrp="1"/>
          </p:cNvSpPr>
          <p:nvPr>
            <p:ph type="title"/>
          </p:nvPr>
        </p:nvSpPr>
        <p:spPr>
          <a:xfrm>
            <a:off x="311700" y="1302275"/>
            <a:ext cx="8520600" cy="572700"/>
          </a:xfrm>
          <a:prstGeom prst="rect">
            <a:avLst/>
          </a:prstGeom>
        </p:spPr>
        <p:txBody>
          <a:bodyPr lIns="91425" tIns="91425" rIns="91425" bIns="91425" anchor="t" anchorCtr="0">
            <a:noAutofit/>
          </a:bodyPr>
          <a:lstStyle/>
          <a:p>
            <a:r>
              <a:rPr lang="en"/>
              <a:t>Data Collection Plan</a:t>
            </a:r>
          </a:p>
        </p:txBody>
      </p:sp>
      <p:graphicFrame>
        <p:nvGraphicFramePr>
          <p:cNvPr id="125" name="Shape 125"/>
          <p:cNvGraphicFramePr/>
          <p:nvPr/>
        </p:nvGraphicFramePr>
        <p:xfrm>
          <a:off x="311701" y="1998525"/>
          <a:ext cx="8353575" cy="2407920"/>
        </p:xfrm>
        <a:graphic>
          <a:graphicData uri="http://schemas.openxmlformats.org/drawingml/2006/table">
            <a:tbl>
              <a:tblPr>
                <a:noFill/>
              </a:tblPr>
              <a:tblGrid>
                <a:gridCol w="1225675">
                  <a:extLst>
                    <a:ext uri="{9D8B030D-6E8A-4147-A177-3AD203B41FA5}">
                      <a16:colId xmlns:a16="http://schemas.microsoft.com/office/drawing/2014/main" val="20000"/>
                    </a:ext>
                  </a:extLst>
                </a:gridCol>
                <a:gridCol w="3356025">
                  <a:extLst>
                    <a:ext uri="{9D8B030D-6E8A-4147-A177-3AD203B41FA5}">
                      <a16:colId xmlns:a16="http://schemas.microsoft.com/office/drawing/2014/main" val="20001"/>
                    </a:ext>
                  </a:extLst>
                </a:gridCol>
                <a:gridCol w="999525">
                  <a:extLst>
                    <a:ext uri="{9D8B030D-6E8A-4147-A177-3AD203B41FA5}">
                      <a16:colId xmlns:a16="http://schemas.microsoft.com/office/drawing/2014/main" val="20002"/>
                    </a:ext>
                  </a:extLst>
                </a:gridCol>
                <a:gridCol w="1269425">
                  <a:extLst>
                    <a:ext uri="{9D8B030D-6E8A-4147-A177-3AD203B41FA5}">
                      <a16:colId xmlns:a16="http://schemas.microsoft.com/office/drawing/2014/main" val="20003"/>
                    </a:ext>
                  </a:extLst>
                </a:gridCol>
                <a:gridCol w="1502925">
                  <a:extLst>
                    <a:ext uri="{9D8B030D-6E8A-4147-A177-3AD203B41FA5}">
                      <a16:colId xmlns:a16="http://schemas.microsoft.com/office/drawing/2014/main" val="20004"/>
                    </a:ext>
                  </a:extLst>
                </a:gridCol>
              </a:tblGrid>
              <a:tr h="348425">
                <a:tc>
                  <a:txBody>
                    <a:bodyPr/>
                    <a:lstStyle/>
                    <a:p>
                      <a:pPr lvl="0" rtl="0">
                        <a:spcBef>
                          <a:spcPts val="0"/>
                        </a:spcBef>
                        <a:buNone/>
                      </a:pPr>
                      <a:r>
                        <a:rPr lang="en" sz="1100" b="1"/>
                        <a:t>Data Collection Activity</a:t>
                      </a:r>
                    </a:p>
                  </a:txBody>
                  <a:tcPr marL="63500" marR="63500" marT="63500" marB="63500"/>
                </a:tc>
                <a:tc>
                  <a:txBody>
                    <a:bodyPr/>
                    <a:lstStyle/>
                    <a:p>
                      <a:pPr lvl="0" algn="ctr" rtl="0">
                        <a:spcBef>
                          <a:spcPts val="0"/>
                        </a:spcBef>
                        <a:buNone/>
                      </a:pPr>
                      <a:r>
                        <a:rPr lang="en" sz="1100" b="1" dirty="0"/>
                        <a:t>Performance Management Indicators</a:t>
                      </a:r>
                    </a:p>
                  </a:txBody>
                  <a:tcPr marL="63500" marR="63500" marT="63500" marB="63500"/>
                </a:tc>
                <a:tc>
                  <a:txBody>
                    <a:bodyPr/>
                    <a:lstStyle/>
                    <a:p>
                      <a:pPr lvl="0" algn="ctr" rtl="0">
                        <a:spcBef>
                          <a:spcPts val="0"/>
                        </a:spcBef>
                        <a:buNone/>
                      </a:pPr>
                      <a:r>
                        <a:rPr lang="en" sz="1100" b="1"/>
                        <a:t>Data Collection Frequency</a:t>
                      </a:r>
                    </a:p>
                  </a:txBody>
                  <a:tcPr marL="63500" marR="63500" marT="63500" marB="63500"/>
                </a:tc>
                <a:tc>
                  <a:txBody>
                    <a:bodyPr/>
                    <a:lstStyle/>
                    <a:p>
                      <a:pPr lvl="0" algn="ctr" rtl="0">
                        <a:spcBef>
                          <a:spcPts val="0"/>
                        </a:spcBef>
                        <a:buNone/>
                      </a:pPr>
                      <a:r>
                        <a:rPr lang="en" sz="1100" b="1"/>
                        <a:t>Data Collection Responsibility</a:t>
                      </a:r>
                    </a:p>
                  </a:txBody>
                  <a:tcPr marL="63500" marR="63500" marT="63500" marB="63500"/>
                </a:tc>
                <a:tc>
                  <a:txBody>
                    <a:bodyPr/>
                    <a:lstStyle/>
                    <a:p>
                      <a:pPr lvl="0" algn="ctr" rtl="0">
                        <a:spcBef>
                          <a:spcPts val="0"/>
                        </a:spcBef>
                        <a:buNone/>
                      </a:pPr>
                      <a:r>
                        <a:rPr lang="en" sz="1100" b="1"/>
                        <a:t>Cost/burden (low, medium, high)</a:t>
                      </a:r>
                    </a:p>
                  </a:txBody>
                  <a:tcPr marL="63500" marR="63500" marT="63500" marB="63500"/>
                </a:tc>
                <a:extLst>
                  <a:ext uri="{0D108BD9-81ED-4DB2-BD59-A6C34878D82A}">
                    <a16:rowId xmlns:a16="http://schemas.microsoft.com/office/drawing/2014/main" val="10000"/>
                  </a:ext>
                </a:extLst>
              </a:tr>
              <a:tr h="234575">
                <a:tc>
                  <a:txBody>
                    <a:bodyPr/>
                    <a:lstStyle/>
                    <a:p>
                      <a:pPr lvl="0" rtl="0">
                        <a:spcBef>
                          <a:spcPts val="0"/>
                        </a:spcBef>
                        <a:buNone/>
                      </a:pPr>
                      <a:r>
                        <a:rPr lang="en" sz="1000" b="1"/>
                        <a:t>Google analytics report</a:t>
                      </a:r>
                    </a:p>
                  </a:txBody>
                  <a:tcPr marL="63500" marR="63500" marT="63500" marB="63500"/>
                </a:tc>
                <a:tc>
                  <a:txBody>
                    <a:bodyPr/>
                    <a:lstStyle/>
                    <a:p>
                      <a:pPr lvl="0" rtl="0">
                        <a:spcBef>
                          <a:spcPts val="0"/>
                        </a:spcBef>
                        <a:buNone/>
                      </a:pPr>
                      <a:r>
                        <a:rPr lang="en" sz="1000" b="1"/>
                        <a:t>Unique visitors, page views, bounce rate, length of time on site, referring sites. </a:t>
                      </a:r>
                    </a:p>
                  </a:txBody>
                  <a:tcPr marL="63500" marR="63500" marT="63500" marB="63500"/>
                </a:tc>
                <a:tc>
                  <a:txBody>
                    <a:bodyPr/>
                    <a:lstStyle/>
                    <a:p>
                      <a:pPr lvl="0" algn="ctr" rtl="0">
                        <a:spcBef>
                          <a:spcPts val="0"/>
                        </a:spcBef>
                        <a:buNone/>
                      </a:pPr>
                      <a:r>
                        <a:rPr lang="en" sz="1000" b="1"/>
                        <a:t>Monthly</a:t>
                      </a:r>
                    </a:p>
                  </a:txBody>
                  <a:tcPr marL="63500" marR="63500" marT="63500" marB="63500"/>
                </a:tc>
                <a:tc>
                  <a:txBody>
                    <a:bodyPr/>
                    <a:lstStyle/>
                    <a:p>
                      <a:pPr lvl="0" algn="ctr" rtl="0">
                        <a:spcBef>
                          <a:spcPts val="0"/>
                        </a:spcBef>
                        <a:buNone/>
                      </a:pPr>
                      <a:r>
                        <a:rPr lang="en" sz="1000" b="1"/>
                        <a:t>Bob</a:t>
                      </a:r>
                    </a:p>
                  </a:txBody>
                  <a:tcPr marL="63500" marR="63500" marT="63500" marB="63500"/>
                </a:tc>
                <a:tc>
                  <a:txBody>
                    <a:bodyPr/>
                    <a:lstStyle/>
                    <a:p>
                      <a:pPr lvl="0" algn="ctr" rtl="0">
                        <a:spcBef>
                          <a:spcPts val="0"/>
                        </a:spcBef>
                        <a:buNone/>
                      </a:pPr>
                      <a:r>
                        <a:rPr lang="en" sz="1000" b="1"/>
                        <a:t>Low</a:t>
                      </a:r>
                    </a:p>
                  </a:txBody>
                  <a:tcPr marL="63500" marR="63500" marT="63500" marB="63500"/>
                </a:tc>
                <a:extLst>
                  <a:ext uri="{0D108BD9-81ED-4DB2-BD59-A6C34878D82A}">
                    <a16:rowId xmlns:a16="http://schemas.microsoft.com/office/drawing/2014/main" val="10001"/>
                  </a:ext>
                </a:extLst>
              </a:tr>
              <a:tr h="731350">
                <a:tc>
                  <a:txBody>
                    <a:bodyPr/>
                    <a:lstStyle/>
                    <a:p>
                      <a:pPr lvl="0" rtl="0">
                        <a:spcBef>
                          <a:spcPts val="0"/>
                        </a:spcBef>
                        <a:buNone/>
                      </a:pPr>
                      <a:r>
                        <a:rPr lang="en" sz="1000" b="1"/>
                        <a:t>Other Web stats</a:t>
                      </a:r>
                    </a:p>
                  </a:txBody>
                  <a:tcPr marL="63500" marR="63500" marT="63500" marB="63500"/>
                </a:tc>
                <a:tc>
                  <a:txBody>
                    <a:bodyPr/>
                    <a:lstStyle/>
                    <a:p>
                      <a:pPr lvl="0" rtl="0">
                        <a:spcBef>
                          <a:spcPts val="0"/>
                        </a:spcBef>
                        <a:buNone/>
                      </a:pPr>
                      <a:r>
                        <a:rPr lang="en" sz="1000" b="1"/>
                        <a:t># of publishers (by type), # of datasets (by publisher and category) # of datasets w/ automated publication, # with on-time publication by organization, # of licensed datasets by  type of license, datasets with acceptable or complete metadata, number of data downloads, number of api calls, number of registered users, most popular datasets, privacy breaches, dead links on site repaired/removed.</a:t>
                      </a:r>
                    </a:p>
                  </a:txBody>
                  <a:tcPr marL="63500" marR="63500" marT="63500" marB="63500"/>
                </a:tc>
                <a:tc>
                  <a:txBody>
                    <a:bodyPr/>
                    <a:lstStyle/>
                    <a:p>
                      <a:pPr lvl="0" algn="ctr" rtl="0">
                        <a:spcBef>
                          <a:spcPts val="0"/>
                        </a:spcBef>
                        <a:buNone/>
                      </a:pPr>
                      <a:r>
                        <a:rPr lang="en" sz="1000" b="1"/>
                        <a:t>Monthly</a:t>
                      </a:r>
                    </a:p>
                  </a:txBody>
                  <a:tcPr marL="63500" marR="63500" marT="63500" marB="63500"/>
                </a:tc>
                <a:tc>
                  <a:txBody>
                    <a:bodyPr/>
                    <a:lstStyle/>
                    <a:p>
                      <a:pPr lvl="0" algn="ctr" rtl="0">
                        <a:spcBef>
                          <a:spcPts val="0"/>
                        </a:spcBef>
                        <a:buNone/>
                      </a:pPr>
                      <a:r>
                        <a:rPr lang="en" sz="1000" b="1"/>
                        <a:t>Bob, others</a:t>
                      </a:r>
                    </a:p>
                  </a:txBody>
                  <a:tcPr marL="63500" marR="63500" marT="63500" marB="63500"/>
                </a:tc>
                <a:tc>
                  <a:txBody>
                    <a:bodyPr/>
                    <a:lstStyle/>
                    <a:p>
                      <a:pPr lvl="0" algn="ctr" rtl="0">
                        <a:spcBef>
                          <a:spcPts val="0"/>
                        </a:spcBef>
                        <a:buNone/>
                      </a:pPr>
                      <a:r>
                        <a:rPr lang="en" sz="1000" b="1" dirty="0"/>
                        <a:t>medium</a:t>
                      </a:r>
                    </a:p>
                  </a:txBody>
                  <a:tcPr marL="63500" marR="63500" marT="63500" marB="63500"/>
                </a:tc>
                <a:extLst>
                  <a:ext uri="{0D108BD9-81ED-4DB2-BD59-A6C34878D82A}">
                    <a16:rowId xmlns:a16="http://schemas.microsoft.com/office/drawing/2014/main" val="10002"/>
                  </a:ext>
                </a:extLst>
              </a:tr>
            </a:tbl>
          </a:graphicData>
        </a:graphic>
      </p:graphicFrame>
      <p:pic>
        <p:nvPicPr>
          <p:cNvPr id="126" name="Shape 126"/>
          <p:cNvPicPr preferRelativeResize="0"/>
          <p:nvPr/>
        </p:nvPicPr>
        <p:blipFill>
          <a:blip r:embed="rId3">
            <a:alphaModFix/>
          </a:blip>
          <a:stretch>
            <a:fillRect/>
          </a:stretch>
        </p:blipFill>
        <p:spPr>
          <a:xfrm>
            <a:off x="3851224" y="4449845"/>
            <a:ext cx="4696676" cy="1506274"/>
          </a:xfrm>
          <a:prstGeom prst="rect">
            <a:avLst/>
          </a:prstGeom>
          <a:noFill/>
          <a:ln>
            <a:noFill/>
          </a:ln>
        </p:spPr>
      </p:pic>
      <p:sp>
        <p:nvSpPr>
          <p:cNvPr id="127" name="Shape 127"/>
          <p:cNvSpPr/>
          <p:nvPr/>
        </p:nvSpPr>
        <p:spPr>
          <a:xfrm rot="10800000" flipH="1">
            <a:off x="3928000" y="4510075"/>
            <a:ext cx="4516500" cy="703800"/>
          </a:xfrm>
          <a:prstGeom prst="rect">
            <a:avLst/>
          </a:prstGeom>
          <a:noFill/>
          <a:ln w="28575" cap="flat" cmpd="sng">
            <a:solidFill>
              <a:srgbClr val="FF0000"/>
            </a:solidFill>
            <a:prstDash val="solid"/>
            <a:round/>
            <a:headEnd type="none" w="med" len="med"/>
            <a:tailEnd type="none" w="med" len="med"/>
          </a:ln>
        </p:spPr>
        <p:txBody>
          <a:bodyPr lIns="91425" tIns="91425" rIns="91425" bIns="91425" anchor="ctr" anchorCtr="0">
            <a:noAutofit/>
          </a:bodyPr>
          <a:lstStyle/>
          <a:p>
            <a:endParaRPr dirty="0"/>
          </a:p>
        </p:txBody>
      </p:sp>
    </p:spTree>
    <p:extLst>
      <p:ext uri="{BB962C8B-B14F-4D97-AF65-F5344CB8AC3E}">
        <p14:creationId xmlns:p14="http://schemas.microsoft.com/office/powerpoint/2010/main" val="9966602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Shape 138"/>
          <p:cNvSpPr txBox="1">
            <a:spLocks noGrp="1"/>
          </p:cNvSpPr>
          <p:nvPr>
            <p:ph type="title"/>
          </p:nvPr>
        </p:nvSpPr>
        <p:spPr>
          <a:prstGeom prst="rect">
            <a:avLst/>
          </a:prstGeom>
        </p:spPr>
        <p:txBody>
          <a:bodyPr lIns="91425" tIns="91425" rIns="91425" bIns="91425" anchor="t" anchorCtr="0">
            <a:noAutofit/>
          </a:bodyPr>
          <a:lstStyle/>
          <a:p>
            <a:r>
              <a:rPr lang="en"/>
              <a:t>Advice: Always collect data, review monthly, adjust activities accordingly</a:t>
            </a:r>
          </a:p>
        </p:txBody>
      </p:sp>
      <p:sp>
        <p:nvSpPr>
          <p:cNvPr id="139" name="Shape 139"/>
          <p:cNvSpPr txBox="1">
            <a:spLocks noGrp="1"/>
          </p:cNvSpPr>
          <p:nvPr>
            <p:ph idx="1"/>
          </p:nvPr>
        </p:nvSpPr>
        <p:spPr>
          <a:prstGeom prst="rect">
            <a:avLst/>
          </a:prstGeom>
        </p:spPr>
        <p:txBody>
          <a:bodyPr lIns="91425" tIns="91425" rIns="91425" bIns="91425" anchor="t" anchorCtr="0">
            <a:noAutofit/>
          </a:bodyPr>
          <a:lstStyle/>
          <a:p>
            <a:pPr marL="457200" indent="-228600"/>
            <a:r>
              <a:rPr lang="en"/>
              <a:t>Constantly collecting data - keep a spreadsheet open all the time.</a:t>
            </a:r>
          </a:p>
          <a:p>
            <a:pPr marL="457200" indent="-228600"/>
            <a:r>
              <a:rPr lang="en"/>
              <a:t>Implementing quarterly user survey this fall - how are you using data?</a:t>
            </a:r>
          </a:p>
          <a:p>
            <a:pPr marL="457200" indent="-228600"/>
            <a:r>
              <a:rPr lang="en"/>
              <a:t>With every user interaction, we ask how they’re using data.</a:t>
            </a:r>
          </a:p>
        </p:txBody>
      </p:sp>
    </p:spTree>
    <p:extLst>
      <p:ext uri="{BB962C8B-B14F-4D97-AF65-F5344CB8AC3E}">
        <p14:creationId xmlns:p14="http://schemas.microsoft.com/office/powerpoint/2010/main" val="23978313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title"/>
          </p:nvPr>
        </p:nvSpPr>
        <p:spPr>
          <a:prstGeom prst="rect">
            <a:avLst/>
          </a:prstGeom>
        </p:spPr>
        <p:txBody>
          <a:bodyPr lIns="91425" tIns="91425" rIns="91425" bIns="91425" anchor="t" anchorCtr="0">
            <a:noAutofit/>
          </a:bodyPr>
          <a:lstStyle/>
          <a:p>
            <a:r>
              <a:rPr lang="en"/>
              <a:t>Sharing performance measures openly is how we stay accountable</a:t>
            </a:r>
          </a:p>
        </p:txBody>
      </p:sp>
      <p:sp>
        <p:nvSpPr>
          <p:cNvPr id="145" name="Shape 145"/>
          <p:cNvSpPr txBox="1">
            <a:spLocks noGrp="1"/>
          </p:cNvSpPr>
          <p:nvPr>
            <p:ph idx="1"/>
          </p:nvPr>
        </p:nvSpPr>
        <p:spPr>
          <a:prstGeom prst="rect">
            <a:avLst/>
          </a:prstGeom>
        </p:spPr>
        <p:txBody>
          <a:bodyPr lIns="91425" tIns="91425" rIns="91425" bIns="91425" anchor="t" anchorCtr="0">
            <a:noAutofit/>
          </a:bodyPr>
          <a:lstStyle/>
          <a:p>
            <a:r>
              <a:rPr lang="en"/>
              <a:t>Share with project partners only for now</a:t>
            </a:r>
          </a:p>
          <a:p>
            <a:r>
              <a:rPr lang="en"/>
              <a:t>Public dashboard being finished</a:t>
            </a:r>
          </a:p>
          <a:p>
            <a:r>
              <a:rPr lang="en"/>
              <a:t>Raw data to be shared as open data</a:t>
            </a:r>
          </a:p>
          <a:p>
            <a:r>
              <a:rPr lang="en"/>
              <a:t>Automate where you can to make it less of a heavy lift - (Google Analytics API)</a:t>
            </a:r>
          </a:p>
        </p:txBody>
      </p:sp>
      <p:pic>
        <p:nvPicPr>
          <p:cNvPr id="146" name="Shape 146"/>
          <p:cNvPicPr preferRelativeResize="0"/>
          <p:nvPr/>
        </p:nvPicPr>
        <p:blipFill>
          <a:blip r:embed="rId3">
            <a:alphaModFix/>
          </a:blip>
          <a:stretch>
            <a:fillRect/>
          </a:stretch>
        </p:blipFill>
        <p:spPr>
          <a:xfrm>
            <a:off x="5410200" y="4191000"/>
            <a:ext cx="3362950" cy="2427800"/>
          </a:xfrm>
          <a:prstGeom prst="rect">
            <a:avLst/>
          </a:prstGeom>
          <a:noFill/>
          <a:ln w="9525" cap="flat" cmpd="sng">
            <a:solidFill>
              <a:srgbClr val="666666"/>
            </a:solidFill>
            <a:prstDash val="solid"/>
            <a:round/>
            <a:headEnd type="none" w="med" len="med"/>
            <a:tailEnd type="none" w="med" len="med"/>
          </a:ln>
        </p:spPr>
      </p:pic>
    </p:spTree>
    <p:extLst>
      <p:ext uri="{BB962C8B-B14F-4D97-AF65-F5344CB8AC3E}">
        <p14:creationId xmlns:p14="http://schemas.microsoft.com/office/powerpoint/2010/main" val="40753861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857500" y="1819026"/>
            <a:ext cx="5986462" cy="857250"/>
          </a:xfrm>
        </p:spPr>
        <p:txBody>
          <a:bodyPr>
            <a:noAutofit/>
          </a:bodyPr>
          <a:lstStyle/>
          <a:p>
            <a:pPr algn="r">
              <a:defRPr/>
            </a:pPr>
            <a:br>
              <a:rPr lang="en-US" sz="3600" b="1" dirty="0">
                <a:solidFill>
                  <a:schemeClr val="accent6">
                    <a:lumMod val="75000"/>
                  </a:schemeClr>
                </a:solidFill>
                <a:ea typeface="Segoe UI" panose="020B0502040204020203" pitchFamily="34" charset="0"/>
                <a:cs typeface="Segoe UI" panose="020B0502040204020203" pitchFamily="34" charset="0"/>
              </a:rPr>
            </a:br>
            <a:r>
              <a:rPr lang="en-US" sz="3600" b="1" dirty="0">
                <a:solidFill>
                  <a:schemeClr val="accent6">
                    <a:lumMod val="75000"/>
                  </a:schemeClr>
                </a:solidFill>
                <a:ea typeface="Segoe UI" panose="020B0502040204020203" pitchFamily="34" charset="0"/>
                <a:cs typeface="Segoe UI" panose="020B0502040204020203" pitchFamily="34" charset="0"/>
              </a:rPr>
              <a:t>Performance Monitoring and Management</a:t>
            </a:r>
          </a:p>
        </p:txBody>
      </p:sp>
      <p:sp>
        <p:nvSpPr>
          <p:cNvPr id="3075" name="Rectangle 3"/>
          <p:cNvSpPr>
            <a:spLocks noGrp="1" noChangeArrowheads="1"/>
          </p:cNvSpPr>
          <p:nvPr>
            <p:ph type="subTitle" idx="1"/>
          </p:nvPr>
        </p:nvSpPr>
        <p:spPr>
          <a:xfrm>
            <a:off x="342900" y="4914900"/>
            <a:ext cx="1714500" cy="925252"/>
          </a:xfrm>
        </p:spPr>
        <p:txBody>
          <a:bodyPr>
            <a:normAutofit/>
          </a:bodyPr>
          <a:lstStyle/>
          <a:p>
            <a:pPr marL="0" lvl="2" algn="l">
              <a:spcBef>
                <a:spcPts val="450"/>
              </a:spcBef>
              <a:buClr>
                <a:schemeClr val="accent1"/>
              </a:buClr>
              <a:buSzPct val="70000"/>
            </a:pPr>
            <a:r>
              <a:rPr lang="en-US" dirty="0">
                <a:solidFill>
                  <a:srgbClr val="3477AE"/>
                </a:solidFill>
                <a:latin typeface="Tahoma" panose="020B0604030504040204" pitchFamily="34" charset="0"/>
                <a:ea typeface="Tahoma" panose="020B0604030504040204" pitchFamily="34" charset="0"/>
                <a:cs typeface="Tahoma" panose="020B0604030504040204" pitchFamily="34" charset="0"/>
              </a:rPr>
              <a:t>#VitalSigns14</a:t>
            </a:r>
          </a:p>
          <a:p>
            <a:pPr marL="0" lvl="2" algn="l">
              <a:spcBef>
                <a:spcPts val="450"/>
              </a:spcBef>
              <a:buClr>
                <a:schemeClr val="accent1"/>
              </a:buClr>
              <a:buSzPct val="70000"/>
            </a:pPr>
            <a:r>
              <a:rPr lang="en-US" dirty="0">
                <a:solidFill>
                  <a:srgbClr val="3477AE"/>
                </a:solidFill>
                <a:latin typeface="Tahoma" panose="020B0604030504040204" pitchFamily="34" charset="0"/>
                <a:ea typeface="Tahoma" panose="020B0604030504040204" pitchFamily="34" charset="0"/>
                <a:cs typeface="Tahoma" panose="020B0604030504040204" pitchFamily="34" charset="0"/>
              </a:rPr>
              <a:t>@bniajfi</a:t>
            </a:r>
          </a:p>
          <a:p>
            <a:pPr marL="0" lvl="2" algn="l">
              <a:spcBef>
                <a:spcPts val="450"/>
              </a:spcBef>
              <a:buClr>
                <a:schemeClr val="accent1"/>
              </a:buClr>
              <a:buSzPct val="70000"/>
            </a:pPr>
            <a:r>
              <a:rPr lang="en-US" dirty="0">
                <a:solidFill>
                  <a:srgbClr val="3477AE"/>
                </a:solidFill>
                <a:latin typeface="Tahoma" panose="020B0604030504040204" pitchFamily="34" charset="0"/>
                <a:ea typeface="Tahoma" panose="020B0604030504040204" pitchFamily="34" charset="0"/>
                <a:cs typeface="Tahoma" panose="020B0604030504040204" pitchFamily="34" charset="0"/>
              </a:rPr>
              <a:t>www.bniajfi.org</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901" y="1938166"/>
            <a:ext cx="2342345" cy="2286853"/>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29400" y="5143501"/>
            <a:ext cx="2214563" cy="936107"/>
          </a:xfrm>
          <a:prstGeom prst="rect">
            <a:avLst/>
          </a:prstGeom>
        </p:spPr>
      </p:pic>
      <p:sp>
        <p:nvSpPr>
          <p:cNvPr id="8" name="Rectangle 2"/>
          <p:cNvSpPr txBox="1">
            <a:spLocks noChangeArrowheads="1"/>
          </p:cNvSpPr>
          <p:nvPr/>
        </p:nvSpPr>
        <p:spPr>
          <a:xfrm>
            <a:off x="3643312" y="4225019"/>
            <a:ext cx="5200650" cy="1028699"/>
          </a:xfrm>
          <a:prstGeom prst="rect">
            <a:avLst/>
          </a:prstGeom>
        </p:spPr>
        <p:txBody>
          <a:bodyPr bIns="68580" anchor="ctr" anchorCtr="0">
            <a:noAutofit/>
          </a:bodyPr>
          <a:lstStyle>
            <a:lvl1pPr algn="ctr" rtl="0" eaLnBrk="1" latinLnBrk="0" hangingPunct="1">
              <a:spcBef>
                <a:spcPct val="0"/>
              </a:spcBef>
              <a:buNone/>
              <a:defRPr kumimoji="0" lang="en-US" sz="4000" kern="1200" dirty="0">
                <a:solidFill>
                  <a:srgbClr val="FFFFFF"/>
                </a:solidFill>
                <a:latin typeface="+mj-lt"/>
                <a:ea typeface="+mj-ea"/>
                <a:cs typeface="+mj-cs"/>
              </a:defRPr>
            </a:lvl1pPr>
          </a:lstStyle>
          <a:p>
            <a:pPr algn="r" defTabSz="685800">
              <a:lnSpc>
                <a:spcPct val="150000"/>
              </a:lnSpc>
            </a:pPr>
            <a:endParaRPr lang="en-US" sz="1500" dirty="0">
              <a:solidFill>
                <a:schemeClr val="accent4">
                  <a:lumMod val="75000"/>
                </a:schemeClr>
              </a:solidFill>
            </a:endParaRPr>
          </a:p>
          <a:p>
            <a:pPr algn="r" defTabSz="685800">
              <a:lnSpc>
                <a:spcPct val="150000"/>
              </a:lnSpc>
            </a:pPr>
            <a:r>
              <a:rPr lang="en-US" sz="1500" dirty="0">
                <a:solidFill>
                  <a:schemeClr val="accent4">
                    <a:lumMod val="75000"/>
                  </a:schemeClr>
                </a:solidFill>
              </a:rPr>
              <a:t>September 2016</a:t>
            </a:r>
          </a:p>
          <a:p>
            <a:pPr algn="r" defTabSz="685800">
              <a:lnSpc>
                <a:spcPct val="150000"/>
              </a:lnSpc>
            </a:pPr>
            <a:r>
              <a:rPr lang="en-US" sz="1500" dirty="0">
                <a:solidFill>
                  <a:schemeClr val="accent4">
                    <a:lumMod val="75000"/>
                  </a:schemeClr>
                </a:solidFill>
                <a:ea typeface="Segoe UI" panose="020B0502040204020203" pitchFamily="34" charset="0"/>
                <a:cs typeface="Segoe UI" panose="020B0502040204020203" pitchFamily="34" charset="0"/>
              </a:rPr>
              <a:t>Seema D. Iyer, P</a:t>
            </a:r>
            <a:r>
              <a:rPr lang="en-US" sz="1500" dirty="0">
                <a:solidFill>
                  <a:schemeClr val="accent6">
                    <a:lumMod val="75000"/>
                  </a:schemeClr>
                </a:solidFill>
                <a:ea typeface="Segoe UI" panose="020B0502040204020203" pitchFamily="34" charset="0"/>
                <a:cs typeface="Segoe UI" panose="020B0502040204020203" pitchFamily="34" charset="0"/>
              </a:rPr>
              <a:t>hD</a:t>
            </a:r>
          </a:p>
          <a:p>
            <a:pPr algn="r" defTabSz="685800">
              <a:lnSpc>
                <a:spcPct val="130000"/>
              </a:lnSpc>
              <a:defRPr/>
            </a:pPr>
            <a:r>
              <a:rPr lang="en-US" sz="1500" dirty="0">
                <a:solidFill>
                  <a:schemeClr val="accent6">
                    <a:lumMod val="75000"/>
                  </a:schemeClr>
                </a:solidFill>
                <a:ea typeface="Segoe UI" panose="020B0502040204020203" pitchFamily="34" charset="0"/>
                <a:cs typeface="Segoe UI" panose="020B0502040204020203" pitchFamily="34" charset="0"/>
              </a:rPr>
              <a:t>Associate Director, Jacob France Institute</a:t>
            </a:r>
          </a:p>
        </p:txBody>
      </p:sp>
    </p:spTree>
    <p:extLst>
      <p:ext uri="{BB962C8B-B14F-4D97-AF65-F5344CB8AC3E}">
        <p14:creationId xmlns:p14="http://schemas.microsoft.com/office/powerpoint/2010/main" val="37249833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From the Everyday to the Overarching</a:t>
            </a:r>
          </a:p>
        </p:txBody>
      </p:sp>
      <p:sp>
        <p:nvSpPr>
          <p:cNvPr id="3" name="Content Placeholder 2"/>
          <p:cNvSpPr>
            <a:spLocks noGrp="1"/>
          </p:cNvSpPr>
          <p:nvPr>
            <p:ph idx="1"/>
          </p:nvPr>
        </p:nvSpPr>
        <p:spPr/>
        <p:txBody>
          <a:bodyPr/>
          <a:lstStyle/>
          <a:p>
            <a:r>
              <a:rPr lang="en-US" dirty="0"/>
              <a:t>Google Alerts</a:t>
            </a:r>
          </a:p>
          <a:p>
            <a:r>
              <a:rPr lang="en-US" dirty="0"/>
              <a:t>Social Media Engagements</a:t>
            </a:r>
          </a:p>
          <a:p>
            <a:r>
              <a:rPr lang="en-US" dirty="0"/>
              <a:t>Pro Bono Requests and Responses</a:t>
            </a:r>
          </a:p>
          <a:p>
            <a:r>
              <a:rPr lang="en-US" dirty="0"/>
              <a:t>Web Analytics</a:t>
            </a:r>
          </a:p>
          <a:p>
            <a:r>
              <a:rPr lang="en-US" dirty="0"/>
              <a:t>Attendees at Baltimore Data Day</a:t>
            </a:r>
          </a:p>
          <a:p>
            <a:r>
              <a:rPr lang="en-US" dirty="0"/>
              <a:t>Online Survey Respondents</a:t>
            </a:r>
          </a:p>
          <a:p>
            <a:r>
              <a:rPr lang="en-US" dirty="0"/>
              <a:t>Public History Project</a:t>
            </a:r>
          </a:p>
          <a:p>
            <a:r>
              <a:rPr lang="en-US" dirty="0"/>
              <a:t>Funding</a:t>
            </a:r>
          </a:p>
          <a:p>
            <a:endParaRPr lang="en-US" dirty="0"/>
          </a:p>
        </p:txBody>
      </p:sp>
      <p:sp>
        <p:nvSpPr>
          <p:cNvPr id="4" name="Rectangle 3"/>
          <p:cNvSpPr/>
          <p:nvPr/>
        </p:nvSpPr>
        <p:spPr>
          <a:xfrm>
            <a:off x="5072449" y="2481902"/>
            <a:ext cx="3175687" cy="1938992"/>
          </a:xfrm>
          <a:prstGeom prst="rect">
            <a:avLst/>
          </a:prstGeom>
        </p:spPr>
        <p:txBody>
          <a:bodyPr wrap="square">
            <a:spAutoFit/>
          </a:bodyPr>
          <a:lstStyle/>
          <a:p>
            <a:pPr indent="342900" defTabSz="685800"/>
            <a:r>
              <a:rPr lang="en-US" sz="1200" kern="0" dirty="0">
                <a:solidFill>
                  <a:sysClr val="windowText" lastClr="000000"/>
                </a:solidFill>
                <a:latin typeface="+mj-lt"/>
                <a:ea typeface="Calibri" panose="020F0502020204030204" pitchFamily="34" charset="0"/>
              </a:rPr>
              <a:t>BNIA-JFI “does bring a certain discipline and a certain expertise to guide the conversation” regarding data analysis.  In terms of “BNIA as a fact repository” Nelson believes that is a function of the past because other groups now have similar data as well. Hager shares these views, stating that there needs to be analysis and policy discussion along with collecting and displaying data</a:t>
            </a:r>
            <a:r>
              <a:rPr lang="en-US" sz="1200" kern="0" dirty="0">
                <a:solidFill>
                  <a:sysClr val="windowText" lastClr="000000"/>
                </a:solidFill>
                <a:latin typeface="+mj-lt"/>
              </a:rPr>
              <a:t> </a:t>
            </a:r>
          </a:p>
          <a:p>
            <a:pPr indent="342900" defTabSz="685800"/>
            <a:r>
              <a:rPr lang="en-US" sz="1200" kern="0" dirty="0">
                <a:solidFill>
                  <a:sysClr val="windowText" lastClr="000000"/>
                </a:solidFill>
                <a:latin typeface="+mj-lt"/>
                <a:ea typeface="Calibri" panose="020F0502020204030204" pitchFamily="34" charset="0"/>
                <a:cs typeface="Times New Roman" panose="02020603050405020304" pitchFamily="18" charset="0"/>
              </a:rPr>
              <a:t>  	~Sherrill and Nelson, interview 2012</a:t>
            </a:r>
          </a:p>
        </p:txBody>
      </p:sp>
    </p:spTree>
    <p:extLst>
      <p:ext uri="{BB962C8B-B14F-4D97-AF65-F5344CB8AC3E}">
        <p14:creationId xmlns:p14="http://schemas.microsoft.com/office/powerpoint/2010/main" val="416315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741" y="988310"/>
            <a:ext cx="3872735" cy="412715"/>
          </a:xfrm>
        </p:spPr>
        <p:txBody>
          <a:bodyPr>
            <a:normAutofit fontScale="90000"/>
          </a:bodyPr>
          <a:lstStyle/>
          <a:p>
            <a:r>
              <a:rPr lang="en-US" dirty="0"/>
              <a:t>Sites Reviewed in 2014</a:t>
            </a:r>
          </a:p>
        </p:txBody>
      </p:sp>
      <p:pic>
        <p:nvPicPr>
          <p:cNvPr id="4" name="Picture 3">
            <a:hlinkClick r:id="rId2"/>
          </p:cNvPr>
          <p:cNvPicPr>
            <a:picLocks noChangeAspect="1"/>
          </p:cNvPicPr>
          <p:nvPr/>
        </p:nvPicPr>
        <p:blipFill rotWithShape="1">
          <a:blip r:embed="rId3"/>
          <a:srcRect r="13247"/>
          <a:stretch/>
        </p:blipFill>
        <p:spPr>
          <a:xfrm>
            <a:off x="2775293" y="1772816"/>
            <a:ext cx="5066959" cy="4042015"/>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1222375" y="2780436"/>
            <a:ext cx="1428750" cy="553998"/>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r" defTabSz="685800"/>
            <a:r>
              <a:rPr lang="en-US" sz="750" kern="0" dirty="0">
                <a:solidFill>
                  <a:srgbClr val="7F7F7F"/>
                </a:solidFill>
                <a:latin typeface="Avenir Book"/>
                <a:cs typeface="Avenir Book"/>
              </a:rPr>
              <a:t>Number of followable links that come from pages on the same root domain as this URL.</a:t>
            </a:r>
          </a:p>
        </p:txBody>
      </p:sp>
      <p:sp>
        <p:nvSpPr>
          <p:cNvPr id="6" name="Rectangle 5"/>
          <p:cNvSpPr/>
          <p:nvPr/>
        </p:nvSpPr>
        <p:spPr>
          <a:xfrm>
            <a:off x="1346542" y="1766553"/>
            <a:ext cx="1428750" cy="207749"/>
          </a:xfrm>
          <a:prstGeom prst="rect">
            <a:avLst/>
          </a:prstGeom>
        </p:spPr>
        <p:txBody>
          <a:bodyPr wrap="square">
            <a:spAutoFit/>
          </a:bodyPr>
          <a:lstStyle/>
          <a:p>
            <a:pPr algn="r" defTabSz="685800"/>
            <a:r>
              <a:rPr lang="en-US" sz="750" kern="0" dirty="0">
                <a:solidFill>
                  <a:schemeClr val="tx1">
                    <a:lumMod val="50000"/>
                    <a:lumOff val="50000"/>
                  </a:schemeClr>
                </a:solidFill>
                <a:latin typeface="Avenir Book"/>
                <a:cs typeface="Avenir Book"/>
              </a:rPr>
              <a:t>.</a:t>
            </a:r>
          </a:p>
        </p:txBody>
      </p:sp>
      <p:sp>
        <p:nvSpPr>
          <p:cNvPr id="7" name="Rectangle 6"/>
          <p:cNvSpPr/>
          <p:nvPr/>
        </p:nvSpPr>
        <p:spPr>
          <a:xfrm>
            <a:off x="1208770" y="1974300"/>
            <a:ext cx="1325564" cy="669414"/>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defTabSz="685800"/>
            <a:r>
              <a:rPr lang="en-US" sz="750" kern="0" dirty="0">
                <a:solidFill>
                  <a:srgbClr val="7F7F7F"/>
                </a:solidFill>
                <a:latin typeface="Avenir Book"/>
                <a:cs typeface="Avenir Book"/>
              </a:rPr>
              <a:t>Predicts this page's ranking potential in the search engines based on an algorithmic combination of all link metrics</a:t>
            </a:r>
          </a:p>
        </p:txBody>
      </p:sp>
      <p:sp>
        <p:nvSpPr>
          <p:cNvPr id="8" name="Rectangle 7"/>
          <p:cNvSpPr/>
          <p:nvPr/>
        </p:nvSpPr>
        <p:spPr>
          <a:xfrm>
            <a:off x="1222375" y="3458602"/>
            <a:ext cx="1127126" cy="438582"/>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defTabSz="685800"/>
            <a:r>
              <a:rPr lang="en-US" sz="750" kern="0" dirty="0">
                <a:solidFill>
                  <a:srgbClr val="7F7F7F"/>
                </a:solidFill>
                <a:latin typeface="Avenir Book"/>
                <a:cs typeface="Avenir Book"/>
              </a:rPr>
              <a:t>Number of followable links that come from external websites.</a:t>
            </a:r>
          </a:p>
        </p:txBody>
      </p:sp>
      <p:cxnSp>
        <p:nvCxnSpPr>
          <p:cNvPr id="10" name="Straight Connector 9"/>
          <p:cNvCxnSpPr>
            <a:stCxn id="5" idx="3"/>
          </p:cNvCxnSpPr>
          <p:nvPr/>
        </p:nvCxnSpPr>
        <p:spPr>
          <a:xfrm flipV="1">
            <a:off x="2651125" y="2988185"/>
            <a:ext cx="198438" cy="69250"/>
          </a:xfrm>
          <a:prstGeom prst="line">
            <a:avLst/>
          </a:prstGeom>
        </p:spPr>
        <p:style>
          <a:lnRef idx="2">
            <a:schemeClr val="accent4"/>
          </a:lnRef>
          <a:fillRef idx="0">
            <a:schemeClr val="accent4"/>
          </a:fillRef>
          <a:effectRef idx="1">
            <a:schemeClr val="accent4"/>
          </a:effectRef>
          <a:fontRef idx="minor">
            <a:schemeClr val="tx1"/>
          </a:fontRef>
        </p:style>
      </p:cxnSp>
      <p:cxnSp>
        <p:nvCxnSpPr>
          <p:cNvPr id="13" name="Straight Connector 12"/>
          <p:cNvCxnSpPr>
            <a:stCxn id="8" idx="3"/>
          </p:cNvCxnSpPr>
          <p:nvPr/>
        </p:nvCxnSpPr>
        <p:spPr>
          <a:xfrm flipV="1">
            <a:off x="2349501" y="3262309"/>
            <a:ext cx="555625" cy="415584"/>
          </a:xfrm>
          <a:prstGeom prst="line">
            <a:avLst/>
          </a:prstGeom>
        </p:spPr>
        <p:style>
          <a:lnRef idx="2">
            <a:schemeClr val="accent4"/>
          </a:lnRef>
          <a:fillRef idx="0">
            <a:schemeClr val="accent4"/>
          </a:fillRef>
          <a:effectRef idx="1">
            <a:schemeClr val="accent4"/>
          </a:effectRef>
          <a:fontRef idx="minor">
            <a:schemeClr val="tx1"/>
          </a:fontRef>
        </p:style>
      </p:cxnSp>
      <p:cxnSp>
        <p:nvCxnSpPr>
          <p:cNvPr id="15" name="Straight Connector 14"/>
          <p:cNvCxnSpPr>
            <a:stCxn id="7" idx="3"/>
          </p:cNvCxnSpPr>
          <p:nvPr/>
        </p:nvCxnSpPr>
        <p:spPr>
          <a:xfrm flipV="1">
            <a:off x="2534334" y="2230435"/>
            <a:ext cx="315229" cy="78572"/>
          </a:xfrm>
          <a:prstGeom prst="line">
            <a:avLst/>
          </a:prstGeom>
        </p:spPr>
        <p:style>
          <a:lnRef idx="2">
            <a:schemeClr val="accent4"/>
          </a:lnRef>
          <a:fillRef idx="0">
            <a:schemeClr val="accent4"/>
          </a:fillRef>
          <a:effectRef idx="1">
            <a:schemeClr val="accent4"/>
          </a:effectRef>
          <a:fontRef idx="minor">
            <a:schemeClr val="tx1"/>
          </a:fontRef>
        </p:style>
      </p:cxnSp>
      <p:pic>
        <p:nvPicPr>
          <p:cNvPr id="23" name="Picture 22"/>
          <p:cNvPicPr>
            <a:picLocks noChangeAspect="1"/>
          </p:cNvPicPr>
          <p:nvPr/>
        </p:nvPicPr>
        <p:blipFill>
          <a:blip r:embed="rId4"/>
          <a:stretch>
            <a:fillRect/>
          </a:stretch>
        </p:blipFill>
        <p:spPr>
          <a:xfrm>
            <a:off x="6924241" y="1369740"/>
            <a:ext cx="862445" cy="371789"/>
          </a:xfrm>
          <a:prstGeom prst="rect">
            <a:avLst/>
          </a:prstGeom>
          <a:ln w="3175" cap="sq" cmpd="sng">
            <a:solidFill>
              <a:srgbClr val="97957F"/>
            </a:solidFill>
            <a:prstDash val="solid"/>
            <a:miter lim="800000"/>
          </a:ln>
          <a:effectLst>
            <a:outerShdw blurRad="50800" dist="38100" dir="2700000" algn="tl" rotWithShape="0">
              <a:srgbClr val="000000">
                <a:alpha val="43000"/>
              </a:srgbClr>
            </a:outerShdw>
          </a:effectLst>
        </p:spPr>
      </p:pic>
      <p:pic>
        <p:nvPicPr>
          <p:cNvPr id="25" name="Picture 24"/>
          <p:cNvPicPr>
            <a:picLocks noChangeAspect="1"/>
          </p:cNvPicPr>
          <p:nvPr/>
        </p:nvPicPr>
        <p:blipFill>
          <a:blip r:embed="rId5"/>
          <a:stretch>
            <a:fillRect/>
          </a:stretch>
        </p:blipFill>
        <p:spPr>
          <a:xfrm>
            <a:off x="5826127" y="1367752"/>
            <a:ext cx="1023935" cy="373776"/>
          </a:xfrm>
          <a:prstGeom prst="rect">
            <a:avLst/>
          </a:prstGeom>
          <a:ln w="3175" cap="sq" cmpd="sng">
            <a:solidFill>
              <a:srgbClr val="97957F"/>
            </a:solidFill>
            <a:prstDash val="solid"/>
            <a:miter lim="800000"/>
          </a:ln>
          <a:effectLst>
            <a:outerShdw blurRad="50800" dist="38100" dir="2700000" algn="tl" rotWithShape="0">
              <a:srgbClr val="000000">
                <a:alpha val="43000"/>
              </a:srgbClr>
            </a:outerShdw>
          </a:effectLst>
        </p:spPr>
      </p:pic>
      <p:pic>
        <p:nvPicPr>
          <p:cNvPr id="26" name="Picture 25"/>
          <p:cNvPicPr>
            <a:picLocks noChangeAspect="1"/>
          </p:cNvPicPr>
          <p:nvPr/>
        </p:nvPicPr>
        <p:blipFill>
          <a:blip r:embed="rId6"/>
          <a:stretch>
            <a:fillRect/>
          </a:stretch>
        </p:blipFill>
        <p:spPr>
          <a:xfrm>
            <a:off x="4739659" y="1401025"/>
            <a:ext cx="1032485" cy="352556"/>
          </a:xfrm>
          <a:prstGeom prst="rect">
            <a:avLst/>
          </a:prstGeom>
          <a:ln w="3175" cap="sq" cmpd="sng">
            <a:solidFill>
              <a:srgbClr val="97957F"/>
            </a:solidFill>
            <a:prstDash val="solid"/>
            <a:miter lim="800000"/>
          </a:ln>
          <a:effectLst>
            <a:outerShdw blurRad="50800" dist="38100" dir="2700000" algn="tl" rotWithShape="0">
              <a:srgbClr val="000000">
                <a:alpha val="43000"/>
              </a:srgbClr>
            </a:outerShdw>
          </a:effectLst>
        </p:spPr>
      </p:pic>
      <p:pic>
        <p:nvPicPr>
          <p:cNvPr id="27" name="Picture 26"/>
          <p:cNvPicPr>
            <a:picLocks noChangeAspect="1"/>
          </p:cNvPicPr>
          <p:nvPr/>
        </p:nvPicPr>
        <p:blipFill>
          <a:blip r:embed="rId7"/>
          <a:stretch>
            <a:fillRect/>
          </a:stretch>
        </p:blipFill>
        <p:spPr>
          <a:xfrm>
            <a:off x="3860800" y="1401027"/>
            <a:ext cx="885824" cy="372979"/>
          </a:xfrm>
          <a:prstGeom prst="rect">
            <a:avLst/>
          </a:prstGeom>
          <a:ln w="3175" cap="sq" cmpd="sng">
            <a:solidFill>
              <a:srgbClr val="97957F"/>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4746010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Performance Management and </a:t>
            </a:r>
            <a:br>
              <a:rPr lang="en-US" dirty="0"/>
            </a:br>
            <a:r>
              <a:rPr lang="en-US" dirty="0"/>
              <a:t>Monitoring Impact</a:t>
            </a:r>
          </a:p>
        </p:txBody>
      </p:sp>
      <p:sp>
        <p:nvSpPr>
          <p:cNvPr id="4" name="Content Placeholder 3"/>
          <p:cNvSpPr>
            <a:spLocks noGrp="1"/>
          </p:cNvSpPr>
          <p:nvPr>
            <p:ph idx="1"/>
          </p:nvPr>
        </p:nvSpPr>
        <p:spPr>
          <a:xfrm>
            <a:off x="193430" y="1863119"/>
            <a:ext cx="8825879" cy="4203573"/>
          </a:xfrm>
        </p:spPr>
        <p:txBody>
          <a:bodyPr/>
          <a:lstStyle/>
          <a:p>
            <a:pPr>
              <a:spcAft>
                <a:spcPts val="1200"/>
              </a:spcAft>
            </a:pPr>
            <a:r>
              <a:rPr lang="en-US" altLang="en-US" dirty="0"/>
              <a:t>The measure of impact</a:t>
            </a:r>
          </a:p>
          <a:p>
            <a:pPr lvl="1"/>
            <a:r>
              <a:rPr lang="en-US" altLang="en-US" dirty="0"/>
              <a:t>How do we know we are making a difference?</a:t>
            </a:r>
          </a:p>
          <a:p>
            <a:pPr lvl="1"/>
            <a:r>
              <a:rPr lang="en-US" altLang="en-US" i="1" u="sng" dirty="0"/>
              <a:t>Positive Influence</a:t>
            </a:r>
            <a:r>
              <a:rPr lang="en-US" altLang="en-US" dirty="0"/>
              <a:t> on outcomes (</a:t>
            </a:r>
            <a:r>
              <a:rPr lang="en-US" altLang="en-US" i="1" dirty="0"/>
              <a:t>not </a:t>
            </a:r>
            <a:r>
              <a:rPr lang="en-US" altLang="en-US" dirty="0"/>
              <a:t>end stage outcomes directly)</a:t>
            </a:r>
          </a:p>
          <a:p>
            <a:pPr>
              <a:spcAft>
                <a:spcPts val="1200"/>
              </a:spcAft>
            </a:pPr>
            <a:r>
              <a:rPr lang="en-US" altLang="en-US" dirty="0"/>
              <a:t>To have impact</a:t>
            </a:r>
          </a:p>
          <a:p>
            <a:pPr lvl="1"/>
            <a:r>
              <a:rPr lang="en-US" altLang="en-US" dirty="0"/>
              <a:t>Strategy is the first step</a:t>
            </a:r>
          </a:p>
          <a:p>
            <a:pPr lvl="1">
              <a:spcAft>
                <a:spcPts val="1200"/>
              </a:spcAft>
            </a:pPr>
            <a:r>
              <a:rPr lang="en-US" altLang="en-US" dirty="0"/>
              <a:t>Variety of approaches</a:t>
            </a:r>
            <a:endParaRPr lang="en-US" altLang="en-US" i="1" dirty="0"/>
          </a:p>
        </p:txBody>
      </p:sp>
    </p:spTree>
    <p:extLst>
      <p:ext uri="{BB962C8B-B14F-4D97-AF65-F5344CB8AC3E}">
        <p14:creationId xmlns:p14="http://schemas.microsoft.com/office/powerpoint/2010/main" val="18843720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358347" y="1028700"/>
            <a:ext cx="7414054" cy="651272"/>
          </a:xfrm>
        </p:spPr>
        <p:txBody>
          <a:bodyPr>
            <a:noAutofit/>
          </a:bodyPr>
          <a:lstStyle/>
          <a:p>
            <a:pPr>
              <a:spcBef>
                <a:spcPts val="900"/>
              </a:spcBef>
              <a:spcAft>
                <a:spcPts val="900"/>
              </a:spcAft>
            </a:pPr>
            <a:r>
              <a:rPr lang="en-US" sz="1800" b="1" dirty="0">
                <a:latin typeface="Georgia" pitchFamily="18" charset="0"/>
              </a:rPr>
              <a:t>Community Outreach via Social Media, Education and Training </a:t>
            </a:r>
            <a:endParaRPr lang="en-US" sz="1800" dirty="0">
              <a:latin typeface="Georgia" pitchFamily="18" charset="0"/>
            </a:endParaRPr>
          </a:p>
        </p:txBody>
      </p:sp>
      <p:sp>
        <p:nvSpPr>
          <p:cNvPr id="8195" name="Rectangle 3"/>
          <p:cNvSpPr>
            <a:spLocks noGrp="1" noChangeArrowheads="1"/>
          </p:cNvSpPr>
          <p:nvPr>
            <p:ph sz="quarter" idx="1"/>
          </p:nvPr>
        </p:nvSpPr>
        <p:spPr>
          <a:xfrm>
            <a:off x="384606" y="1641842"/>
            <a:ext cx="5274789" cy="3943350"/>
          </a:xfrm>
        </p:spPr>
        <p:txBody>
          <a:bodyPr>
            <a:normAutofit/>
          </a:bodyPr>
          <a:lstStyle/>
          <a:p>
            <a:pPr marL="0" indent="0">
              <a:lnSpc>
                <a:spcPct val="160000"/>
              </a:lnSpc>
              <a:spcBef>
                <a:spcPts val="900"/>
              </a:spcBef>
              <a:spcAft>
                <a:spcPts val="900"/>
              </a:spcAft>
              <a:buNone/>
            </a:pPr>
            <a:r>
              <a:rPr lang="en-US" sz="1350" dirty="0">
                <a:latin typeface="Georgia" pitchFamily="18" charset="0"/>
              </a:rPr>
              <a:t>BNIA in the Classroom – Funded by </a:t>
            </a:r>
            <a:r>
              <a:rPr lang="en-US" sz="1350" b="1" i="1" dirty="0">
                <a:latin typeface="Georgia" pitchFamily="18" charset="0"/>
              </a:rPr>
              <a:t>UB Foundation</a:t>
            </a:r>
          </a:p>
          <a:p>
            <a:pPr lvl="1">
              <a:lnSpc>
                <a:spcPct val="150000"/>
              </a:lnSpc>
              <a:spcBef>
                <a:spcPts val="0"/>
              </a:spcBef>
              <a:spcAft>
                <a:spcPts val="450"/>
              </a:spcAft>
            </a:pPr>
            <a:r>
              <a:rPr lang="en-US" sz="1050" dirty="0">
                <a:latin typeface="Georgia" pitchFamily="18" charset="0"/>
              </a:rPr>
              <a:t>Space for Instructors to obtain curriculum modules and analytical tools</a:t>
            </a:r>
          </a:p>
          <a:p>
            <a:pPr lvl="1">
              <a:lnSpc>
                <a:spcPct val="150000"/>
              </a:lnSpc>
              <a:spcBef>
                <a:spcPts val="0"/>
              </a:spcBef>
              <a:spcAft>
                <a:spcPts val="450"/>
              </a:spcAft>
            </a:pPr>
            <a:r>
              <a:rPr lang="en-US" sz="1050" dirty="0">
                <a:latin typeface="Georgia" pitchFamily="18" charset="0"/>
              </a:rPr>
              <a:t>Community forum for students and other users to post and search for research/projects</a:t>
            </a:r>
          </a:p>
          <a:p>
            <a:pPr lvl="1">
              <a:lnSpc>
                <a:spcPct val="150000"/>
              </a:lnSpc>
              <a:spcBef>
                <a:spcPts val="0"/>
              </a:spcBef>
              <a:spcAft>
                <a:spcPts val="450"/>
              </a:spcAft>
            </a:pPr>
            <a:r>
              <a:rPr lang="en-US" sz="1050" dirty="0">
                <a:latin typeface="Georgia" pitchFamily="18" charset="0"/>
              </a:rPr>
              <a:t>Current institutions in the Learning Community: </a:t>
            </a:r>
            <a:r>
              <a:rPr lang="en-US" sz="1050" b="1" dirty="0">
                <a:latin typeface="Georgia" pitchFamily="18" charset="0"/>
              </a:rPr>
              <a:t>MICA, Towson, University of Maryland College Park and Baltimore, Morgan State, Loyola University and Johns Hopkins</a:t>
            </a:r>
          </a:p>
        </p:txBody>
      </p:sp>
      <p:sp>
        <p:nvSpPr>
          <p:cNvPr id="12293" name="Slide Number Placeholder 4"/>
          <p:cNvSpPr>
            <a:spLocks noGrp="1"/>
          </p:cNvSpPr>
          <p:nvPr>
            <p:ph type="sldNum" sz="quarter" idx="1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68580" tIns="34290" rIns="68580" bIns="34290" numCol="1" rtlCol="0" anchor="ctr" anchorCtr="0" compatLnSpc="1">
            <a:prstTxWarp prst="textNoShape">
              <a:avLst/>
            </a:prstTxWarp>
          </a:bodyPr>
          <a:lstStyle>
            <a:lvl1pPr eaLnBrk="0" hangingPunct="0">
              <a:defRPr sz="1800">
                <a:solidFill>
                  <a:schemeClr val="tx1"/>
                </a:solidFill>
                <a:latin typeface="Times New Roman" pitchFamily="18" charset="0"/>
              </a:defRPr>
            </a:lvl1pPr>
            <a:lvl2pPr marL="557213" indent="-214313" eaLnBrk="0" hangingPunct="0">
              <a:defRPr sz="1800">
                <a:solidFill>
                  <a:schemeClr val="tx1"/>
                </a:solidFill>
                <a:latin typeface="Times New Roman" pitchFamily="18" charset="0"/>
              </a:defRPr>
            </a:lvl2pPr>
            <a:lvl3pPr marL="857250" indent="-171450" eaLnBrk="0" hangingPunct="0">
              <a:defRPr sz="1800">
                <a:solidFill>
                  <a:schemeClr val="tx1"/>
                </a:solidFill>
                <a:latin typeface="Times New Roman" pitchFamily="18" charset="0"/>
              </a:defRPr>
            </a:lvl3pPr>
            <a:lvl4pPr marL="1200150" indent="-171450" eaLnBrk="0" hangingPunct="0">
              <a:defRPr sz="1800">
                <a:solidFill>
                  <a:schemeClr val="tx1"/>
                </a:solidFill>
                <a:latin typeface="Times New Roman" pitchFamily="18" charset="0"/>
              </a:defRPr>
            </a:lvl4pPr>
            <a:lvl5pPr marL="1543050" indent="-171450" eaLnBrk="0" hangingPunct="0">
              <a:defRPr sz="1800">
                <a:solidFill>
                  <a:schemeClr val="tx1"/>
                </a:solidFill>
                <a:latin typeface="Times New Roman" pitchFamily="18" charset="0"/>
              </a:defRPr>
            </a:lvl5pPr>
            <a:lvl6pPr marL="1885950" indent="-171450" eaLnBrk="0" fontAlgn="base" hangingPunct="0">
              <a:spcBef>
                <a:spcPct val="0"/>
              </a:spcBef>
              <a:spcAft>
                <a:spcPct val="0"/>
              </a:spcAft>
              <a:defRPr sz="1800">
                <a:solidFill>
                  <a:schemeClr val="tx1"/>
                </a:solidFill>
                <a:latin typeface="Times New Roman" pitchFamily="18" charset="0"/>
              </a:defRPr>
            </a:lvl6pPr>
            <a:lvl7pPr marL="2228850" indent="-171450" eaLnBrk="0" fontAlgn="base" hangingPunct="0">
              <a:spcBef>
                <a:spcPct val="0"/>
              </a:spcBef>
              <a:spcAft>
                <a:spcPct val="0"/>
              </a:spcAft>
              <a:defRPr sz="1800">
                <a:solidFill>
                  <a:schemeClr val="tx1"/>
                </a:solidFill>
                <a:latin typeface="Times New Roman" pitchFamily="18" charset="0"/>
              </a:defRPr>
            </a:lvl7pPr>
            <a:lvl8pPr marL="2571750" indent="-171450" eaLnBrk="0" fontAlgn="base" hangingPunct="0">
              <a:spcBef>
                <a:spcPct val="0"/>
              </a:spcBef>
              <a:spcAft>
                <a:spcPct val="0"/>
              </a:spcAft>
              <a:defRPr sz="1800">
                <a:solidFill>
                  <a:schemeClr val="tx1"/>
                </a:solidFill>
                <a:latin typeface="Times New Roman" pitchFamily="18" charset="0"/>
              </a:defRPr>
            </a:lvl8pPr>
            <a:lvl9pPr marL="2914650" indent="-171450" eaLnBrk="0" fontAlgn="base" hangingPunct="0">
              <a:spcBef>
                <a:spcPct val="0"/>
              </a:spcBef>
              <a:spcAft>
                <a:spcPct val="0"/>
              </a:spcAft>
              <a:defRPr sz="1800">
                <a:solidFill>
                  <a:schemeClr val="tx1"/>
                </a:solidFill>
                <a:latin typeface="Times New Roman" pitchFamily="18" charset="0"/>
              </a:defRPr>
            </a:lvl9pPr>
          </a:lstStyle>
          <a:p>
            <a:pPr defTabSz="685800" eaLnBrk="1" hangingPunct="1"/>
            <a:fld id="{8251B717-0565-4DE4-A63C-032CF910C7D3}" type="slidenum">
              <a:rPr lang="en-US" sz="1050" kern="0">
                <a:solidFill>
                  <a:srgbClr val="FFFFFF"/>
                </a:solidFill>
              </a:rPr>
              <a:pPr defTabSz="685800" eaLnBrk="1" hangingPunct="1"/>
              <a:t>30</a:t>
            </a:fld>
            <a:endParaRPr lang="en-US" sz="1050" kern="0" dirty="0">
              <a:solidFill>
                <a:srgbClr val="FFFFFF"/>
              </a:solidFill>
            </a:endParaRPr>
          </a:p>
        </p:txBody>
      </p:sp>
      <p:pic>
        <p:nvPicPr>
          <p:cNvPr id="102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8654" t="11813" r="9364" b="13783"/>
          <a:stretch/>
        </p:blipFill>
        <p:spPr bwMode="auto">
          <a:xfrm>
            <a:off x="613205" y="3717997"/>
            <a:ext cx="4597759" cy="23471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Rectangle 3"/>
          <p:cNvSpPr/>
          <p:nvPr/>
        </p:nvSpPr>
        <p:spPr>
          <a:xfrm>
            <a:off x="5659395" y="1872837"/>
            <a:ext cx="3354860" cy="3208571"/>
          </a:xfrm>
          <a:prstGeom prst="rect">
            <a:avLst/>
          </a:prstGeom>
        </p:spPr>
        <p:txBody>
          <a:bodyPr wrap="square">
            <a:spAutoFit/>
          </a:bodyPr>
          <a:lstStyle/>
          <a:p>
            <a:pPr defTabSz="685800"/>
            <a:r>
              <a:rPr lang="en-US" sz="1350" kern="0" dirty="0">
                <a:solidFill>
                  <a:sysClr val="windowText" lastClr="000000"/>
                </a:solidFill>
                <a:latin typeface="+mj-lt"/>
              </a:rPr>
              <a:t>“Divided Baltimore: How Did We Get Here, Where Do We Go?” With sections designed for undergraduate and graduate experiences, the semester-long course—taught by veteran UB faculty members and guest lecturers in both physical and online environments—will focus on a broad-based, multi-disciplinary approach to address the city’s long-standing issues regarding segregation, economic and racial inequalities, and untapped potential. The overarching goal of the course is to explore the city’s problems and prospects from a variety of perspectives, and begin the process of positive change.</a:t>
            </a:r>
          </a:p>
          <a:p>
            <a:pPr defTabSz="685800"/>
            <a:r>
              <a:rPr lang="en-US" sz="1350" kern="0" dirty="0">
                <a:solidFill>
                  <a:sysClr val="windowText" lastClr="000000"/>
                </a:solidFill>
                <a:latin typeface="+mj-lt"/>
              </a:rPr>
              <a:t>~http://blogs.ubalt.edu/dividedbaltimore/ </a:t>
            </a:r>
          </a:p>
        </p:txBody>
      </p:sp>
    </p:spTree>
    <p:extLst>
      <p:ext uri="{BB962C8B-B14F-4D97-AF65-F5344CB8AC3E}">
        <p14:creationId xmlns:p14="http://schemas.microsoft.com/office/powerpoint/2010/main" val="2157035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On the Wish List</a:t>
            </a:r>
          </a:p>
        </p:txBody>
      </p:sp>
      <p:sp>
        <p:nvSpPr>
          <p:cNvPr id="3" name="Content Placeholder 2"/>
          <p:cNvSpPr>
            <a:spLocks noGrp="1"/>
          </p:cNvSpPr>
          <p:nvPr>
            <p:ph idx="1"/>
          </p:nvPr>
        </p:nvSpPr>
        <p:spPr>
          <a:xfrm>
            <a:off x="628650" y="2226469"/>
            <a:ext cx="2330793" cy="3263504"/>
          </a:xfrm>
        </p:spPr>
        <p:txBody>
          <a:bodyPr>
            <a:normAutofit lnSpcReduction="10000"/>
          </a:bodyPr>
          <a:lstStyle/>
          <a:p>
            <a:r>
              <a:rPr lang="en-US" dirty="0"/>
              <a:t>Embeddedness?</a:t>
            </a:r>
          </a:p>
          <a:p>
            <a:r>
              <a:rPr lang="en-US" dirty="0"/>
              <a:t>Number of peer-reviewed journals that cite/use research and data</a:t>
            </a:r>
          </a:p>
          <a:p>
            <a:r>
              <a:rPr lang="en-US" dirty="0"/>
              <a:t>Number of Politicians who cite BNIA data</a:t>
            </a:r>
          </a:p>
          <a:p>
            <a:r>
              <a:rPr lang="en-US" dirty="0"/>
              <a:t>Number of boards, task forces</a:t>
            </a:r>
          </a:p>
          <a:p>
            <a:endParaRPr lang="en-US" dirty="0"/>
          </a:p>
          <a:p>
            <a:endParaRPr lang="en-US" dirty="0"/>
          </a:p>
        </p:txBody>
      </p:sp>
      <p:sp>
        <p:nvSpPr>
          <p:cNvPr id="5" name="Rectangle 4"/>
          <p:cNvSpPr/>
          <p:nvPr/>
        </p:nvSpPr>
        <p:spPr>
          <a:xfrm>
            <a:off x="3910914" y="1378658"/>
            <a:ext cx="4985951" cy="4455066"/>
          </a:xfrm>
          <a:prstGeom prst="rect">
            <a:avLst/>
          </a:prstGeom>
        </p:spPr>
        <p:txBody>
          <a:bodyPr wrap="square">
            <a:spAutoFit/>
          </a:bodyPr>
          <a:lstStyle/>
          <a:p>
            <a:pPr defTabSz="685800"/>
            <a:r>
              <a:rPr lang="en-US" sz="1350" kern="0" dirty="0">
                <a:solidFill>
                  <a:sysClr val="windowText" lastClr="000000"/>
                </a:solidFill>
                <a:latin typeface="+mj-lt"/>
              </a:rPr>
              <a:t>Mayor Rawlings-Blake would help herself, and the city she represents if she were to make a full court press to bring businesses to the wide belt of poverty.</a:t>
            </a:r>
          </a:p>
          <a:p>
            <a:pPr defTabSz="685800"/>
            <a:endParaRPr lang="en-US" sz="1350" kern="0" dirty="0">
              <a:solidFill>
                <a:sysClr val="windowText" lastClr="000000"/>
              </a:solidFill>
              <a:latin typeface="+mj-lt"/>
            </a:endParaRPr>
          </a:p>
          <a:p>
            <a:pPr defTabSz="685800"/>
            <a:r>
              <a:rPr lang="en-US" sz="1350" kern="0" dirty="0">
                <a:solidFill>
                  <a:sysClr val="windowText" lastClr="000000"/>
                </a:solidFill>
                <a:latin typeface="+mj-lt"/>
              </a:rPr>
              <a:t>How can she do this?  A start would be to consult closely those statistics I mentioned earlier, the Baltimore Neighborhood Indicators Alliance (BNIA), and, more important, consult the researchers who put them together. …when you look at how detailed and thorough this research on Baltimore's economy, culture, ethnography and quality of life is, you see just how very devoted to the improvement of life in Baltimore the Jacob France Institute is.</a:t>
            </a:r>
          </a:p>
          <a:p>
            <a:pPr defTabSz="685800"/>
            <a:endParaRPr lang="en-US" sz="1350" kern="0" dirty="0">
              <a:solidFill>
                <a:sysClr val="windowText" lastClr="000000"/>
              </a:solidFill>
              <a:latin typeface="+mj-lt"/>
            </a:endParaRPr>
          </a:p>
          <a:p>
            <a:pPr defTabSz="685800"/>
            <a:r>
              <a:rPr lang="en-US" sz="1350" kern="0" dirty="0">
                <a:solidFill>
                  <a:sysClr val="windowText" lastClr="000000"/>
                </a:solidFill>
                <a:latin typeface="+mj-lt"/>
              </a:rPr>
              <a:t>This is not meant to be a cheerleading session for the BNIA and the Jacob France Institute.  What I mean to do, though, is point out that…leaders of the city… would all show deep love for their city by making their focus the same as the BNIA's mission.  It calls for "a common threshold from which to have discussions about what is best for changing conditions…to hold itself and all others …accountable for moving in the right direction.</a:t>
            </a:r>
          </a:p>
          <a:p>
            <a:pPr defTabSz="685800"/>
            <a:r>
              <a:rPr lang="en-US" sz="1350" kern="0" dirty="0">
                <a:solidFill>
                  <a:sysClr val="windowText" lastClr="000000"/>
                </a:solidFill>
                <a:latin typeface="+mj-lt"/>
              </a:rPr>
              <a:t>“Beyond the riots: Is there hope for Baltimore? A reporter’s notebook from that city’s streets” MAY 4, 2015, BY JAMES FORD</a:t>
            </a:r>
          </a:p>
        </p:txBody>
      </p:sp>
    </p:spTree>
    <p:extLst>
      <p:ext uri="{BB962C8B-B14F-4D97-AF65-F5344CB8AC3E}">
        <p14:creationId xmlns:p14="http://schemas.microsoft.com/office/powerpoint/2010/main" val="3122171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Management Context for </a:t>
            </a:r>
            <a:br>
              <a:rPr lang="en-US" dirty="0"/>
            </a:br>
            <a:r>
              <a:rPr lang="en-US" dirty="0"/>
              <a:t>Performance Management</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4221073193"/>
              </p:ext>
            </p:extLst>
          </p:nvPr>
        </p:nvGraphicFramePr>
        <p:xfrm>
          <a:off x="193675" y="1863725"/>
          <a:ext cx="8824913" cy="4203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051306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The Guidebook</a:t>
            </a:r>
          </a:p>
        </p:txBody>
      </p:sp>
      <p:sp>
        <p:nvSpPr>
          <p:cNvPr id="4" name="Content Placeholder 3"/>
          <p:cNvSpPr>
            <a:spLocks noGrp="1"/>
          </p:cNvSpPr>
          <p:nvPr>
            <p:ph idx="1"/>
          </p:nvPr>
        </p:nvSpPr>
        <p:spPr>
          <a:xfrm>
            <a:off x="193430" y="1863119"/>
            <a:ext cx="8825879" cy="4203573"/>
          </a:xfrm>
        </p:spPr>
        <p:txBody>
          <a:bodyPr/>
          <a:lstStyle/>
          <a:p>
            <a:pPr>
              <a:spcAft>
                <a:spcPts val="1200"/>
              </a:spcAft>
            </a:pPr>
            <a:r>
              <a:rPr lang="en-US" altLang="en-US" i="1" u="sng" dirty="0"/>
              <a:t>Performance management</a:t>
            </a:r>
            <a:r>
              <a:rPr lang="en-US" altLang="en-US" dirty="0"/>
              <a:t> also key</a:t>
            </a:r>
          </a:p>
          <a:p>
            <a:pPr lvl="1"/>
            <a:r>
              <a:rPr lang="en-US" altLang="en-US" dirty="0"/>
              <a:t>Regular &amp; direct measuring of influence</a:t>
            </a:r>
          </a:p>
          <a:p>
            <a:pPr lvl="1">
              <a:spcAft>
                <a:spcPts val="1200"/>
              </a:spcAft>
            </a:pPr>
            <a:r>
              <a:rPr lang="en-US" altLang="en-US" dirty="0"/>
              <a:t>How well is a program working in the short term?</a:t>
            </a:r>
            <a:r>
              <a:rPr lang="en-US" altLang="en-US" i="1" dirty="0"/>
              <a:t> (Not evaluation)</a:t>
            </a:r>
          </a:p>
          <a:p>
            <a:pPr>
              <a:spcAft>
                <a:spcPts val="1200"/>
              </a:spcAft>
            </a:pPr>
            <a:r>
              <a:rPr lang="en-US" altLang="en-US" dirty="0"/>
              <a:t>Guidebook</a:t>
            </a:r>
          </a:p>
          <a:p>
            <a:pPr lvl="1"/>
            <a:r>
              <a:rPr lang="en-US" altLang="en-US" dirty="0"/>
              <a:t>Framework of approaches/techniques</a:t>
            </a:r>
          </a:p>
          <a:p>
            <a:pPr lvl="1"/>
            <a:r>
              <a:rPr lang="en-US" altLang="en-US" dirty="0"/>
              <a:t>How to get started, and why</a:t>
            </a:r>
            <a:endParaRPr lang="en-US" altLang="en-US" i="1" dirty="0"/>
          </a:p>
        </p:txBody>
      </p:sp>
    </p:spTree>
    <p:extLst>
      <p:ext uri="{BB962C8B-B14F-4D97-AF65-F5344CB8AC3E}">
        <p14:creationId xmlns:p14="http://schemas.microsoft.com/office/powerpoint/2010/main" val="14293518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Why Performance Management? </a:t>
            </a:r>
            <a:br>
              <a:rPr lang="en-US" dirty="0"/>
            </a:br>
            <a:r>
              <a:rPr lang="en-US" i="1" dirty="0"/>
              <a:t>Internal Benefits</a:t>
            </a:r>
          </a:p>
        </p:txBody>
      </p:sp>
      <p:sp>
        <p:nvSpPr>
          <p:cNvPr id="4" name="Content Placeholder 3"/>
          <p:cNvSpPr>
            <a:spLocks noGrp="1"/>
          </p:cNvSpPr>
          <p:nvPr>
            <p:ph idx="1"/>
          </p:nvPr>
        </p:nvSpPr>
        <p:spPr>
          <a:xfrm>
            <a:off x="193430" y="1863119"/>
            <a:ext cx="8825879" cy="4203573"/>
          </a:xfrm>
        </p:spPr>
        <p:txBody>
          <a:bodyPr/>
          <a:lstStyle/>
          <a:p>
            <a:r>
              <a:rPr lang="en-US" dirty="0"/>
              <a:t>Common language and shared understanding</a:t>
            </a:r>
          </a:p>
          <a:p>
            <a:endParaRPr lang="en-US" b="1" dirty="0"/>
          </a:p>
          <a:p>
            <a:r>
              <a:rPr lang="en-US" dirty="0"/>
              <a:t>Program planning and improvement</a:t>
            </a:r>
          </a:p>
          <a:p>
            <a:endParaRPr lang="en-US" dirty="0"/>
          </a:p>
          <a:p>
            <a:r>
              <a:rPr lang="en-US" dirty="0"/>
              <a:t>Development and justification of budget needs</a:t>
            </a:r>
          </a:p>
          <a:p>
            <a:endParaRPr lang="en-US" dirty="0"/>
          </a:p>
          <a:p>
            <a:r>
              <a:rPr lang="en-US" dirty="0"/>
              <a:t>Identification of staff training needs</a:t>
            </a:r>
          </a:p>
        </p:txBody>
      </p:sp>
    </p:spTree>
    <p:extLst>
      <p:ext uri="{BB962C8B-B14F-4D97-AF65-F5344CB8AC3E}">
        <p14:creationId xmlns:p14="http://schemas.microsoft.com/office/powerpoint/2010/main" val="32982770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a:t>Why Performance Management?</a:t>
            </a:r>
            <a:br>
              <a:rPr lang="en-US" dirty="0"/>
            </a:br>
            <a:r>
              <a:rPr lang="en-US" i="1" dirty="0"/>
              <a:t>External Benefits</a:t>
            </a:r>
          </a:p>
        </p:txBody>
      </p:sp>
      <p:sp>
        <p:nvSpPr>
          <p:cNvPr id="4" name="Content Placeholder 3"/>
          <p:cNvSpPr>
            <a:spLocks noGrp="1"/>
          </p:cNvSpPr>
          <p:nvPr>
            <p:ph idx="1"/>
          </p:nvPr>
        </p:nvSpPr>
        <p:spPr>
          <a:xfrm>
            <a:off x="193430" y="1863119"/>
            <a:ext cx="8825879" cy="4203573"/>
          </a:xfrm>
        </p:spPr>
        <p:txBody>
          <a:bodyPr/>
          <a:lstStyle/>
          <a:p>
            <a:r>
              <a:rPr lang="en-US" dirty="0"/>
              <a:t>Improved community impact </a:t>
            </a:r>
          </a:p>
          <a:p>
            <a:endParaRPr lang="en-US" dirty="0"/>
          </a:p>
          <a:p>
            <a:r>
              <a:rPr lang="en-US" dirty="0"/>
              <a:t>Regular data for communication and reporting</a:t>
            </a:r>
            <a:endParaRPr lang="en-US" b="1" dirty="0"/>
          </a:p>
          <a:p>
            <a:endParaRPr lang="en-US" dirty="0"/>
          </a:p>
          <a:p>
            <a:r>
              <a:rPr lang="en-US" dirty="0"/>
              <a:t>Strengthened credibility</a:t>
            </a:r>
          </a:p>
        </p:txBody>
      </p:sp>
    </p:spTree>
    <p:extLst>
      <p:ext uri="{BB962C8B-B14F-4D97-AF65-F5344CB8AC3E}">
        <p14:creationId xmlns:p14="http://schemas.microsoft.com/office/powerpoint/2010/main" val="18505236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What gets measured?</a:t>
            </a:r>
          </a:p>
        </p:txBody>
      </p:sp>
      <p:sp>
        <p:nvSpPr>
          <p:cNvPr id="4" name="Content Placeholder 3"/>
          <p:cNvSpPr>
            <a:spLocks noGrp="1"/>
          </p:cNvSpPr>
          <p:nvPr>
            <p:ph idx="1"/>
          </p:nvPr>
        </p:nvSpPr>
        <p:spPr>
          <a:xfrm>
            <a:off x="193430" y="1863119"/>
            <a:ext cx="8825879" cy="4203573"/>
          </a:xfrm>
        </p:spPr>
        <p:txBody>
          <a:bodyPr>
            <a:normAutofit/>
          </a:bodyPr>
          <a:lstStyle/>
          <a:p>
            <a:r>
              <a:rPr lang="en-US" b="1" dirty="0"/>
              <a:t>Key Outputs </a:t>
            </a:r>
            <a:r>
              <a:rPr lang="en-US" dirty="0"/>
              <a:t>(posting data to your web site; sending out an e-newsletter; making community presentations)</a:t>
            </a:r>
          </a:p>
          <a:p>
            <a:r>
              <a:rPr lang="en-US" b="1" dirty="0"/>
              <a:t>Information reaches intended users </a:t>
            </a:r>
            <a:r>
              <a:rPr lang="en-US" dirty="0"/>
              <a:t>(number of press releases and media hits; number of visitors to the website or signups for an e-newsletter)</a:t>
            </a:r>
          </a:p>
          <a:p>
            <a:r>
              <a:rPr lang="en-US" b="1" dirty="0"/>
              <a:t>Users interact with the information </a:t>
            </a:r>
            <a:r>
              <a:rPr lang="en-US" dirty="0"/>
              <a:t>(partners discussing data in meetings; neighborhood groups publishing data; or number of technical assistance requests)</a:t>
            </a:r>
          </a:p>
        </p:txBody>
      </p:sp>
    </p:spTree>
    <p:extLst>
      <p:ext uri="{BB962C8B-B14F-4D97-AF65-F5344CB8AC3E}">
        <p14:creationId xmlns:p14="http://schemas.microsoft.com/office/powerpoint/2010/main" val="35638649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What gets measured?</a:t>
            </a:r>
          </a:p>
        </p:txBody>
      </p:sp>
      <p:sp>
        <p:nvSpPr>
          <p:cNvPr id="4" name="Content Placeholder 3"/>
          <p:cNvSpPr>
            <a:spLocks noGrp="1"/>
          </p:cNvSpPr>
          <p:nvPr>
            <p:ph idx="1"/>
          </p:nvPr>
        </p:nvSpPr>
        <p:spPr>
          <a:xfrm>
            <a:off x="193430" y="1863119"/>
            <a:ext cx="8825879" cy="4203573"/>
          </a:xfrm>
        </p:spPr>
        <p:txBody>
          <a:bodyPr>
            <a:normAutofit/>
          </a:bodyPr>
          <a:lstStyle/>
          <a:p>
            <a:r>
              <a:rPr lang="en-US" b="1" dirty="0"/>
              <a:t>Users adopt a new or changed mind-set </a:t>
            </a:r>
            <a:r>
              <a:rPr lang="en-US" dirty="0"/>
              <a:t>(groups changing support for policies or programs; groups having a new understanding of the nature, drivers, or spatial patterns of a community issue)</a:t>
            </a:r>
          </a:p>
          <a:p>
            <a:r>
              <a:rPr lang="en-US" b="1" dirty="0"/>
              <a:t>Users take action </a:t>
            </a:r>
            <a:r>
              <a:rPr lang="en-US" dirty="0"/>
              <a:t>(neighborhood plans and priorities informed by data are changed; training participants using data to develop program strategies and tactics; new partners agreeing to work together based on common interests identified through working with data)</a:t>
            </a:r>
          </a:p>
        </p:txBody>
      </p:sp>
    </p:spTree>
    <p:extLst>
      <p:ext uri="{BB962C8B-B14F-4D97-AF65-F5344CB8AC3E}">
        <p14:creationId xmlns:p14="http://schemas.microsoft.com/office/powerpoint/2010/main" val="83015432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430</TotalTime>
  <Words>1644</Words>
  <Application>Microsoft Office PowerPoint</Application>
  <PresentationFormat>On-screen Show (4:3)</PresentationFormat>
  <Paragraphs>236</Paragraphs>
  <Slides>31</Slides>
  <Notes>27</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31</vt:i4>
      </vt:variant>
    </vt:vector>
  </HeadingPairs>
  <TitlesOfParts>
    <vt:vector size="43" baseType="lpstr">
      <vt:lpstr>Arial</vt:lpstr>
      <vt:lpstr>Avenir Book</vt:lpstr>
      <vt:lpstr>Calibri</vt:lpstr>
      <vt:lpstr>Calibri Light</vt:lpstr>
      <vt:lpstr>Century Gothic</vt:lpstr>
      <vt:lpstr>Georgia</vt:lpstr>
      <vt:lpstr>Segoe UI</vt:lpstr>
      <vt:lpstr>Tahoma</vt:lpstr>
      <vt:lpstr>Times New Roman</vt:lpstr>
      <vt:lpstr>Office Theme</vt:lpstr>
      <vt:lpstr>simple-light-2</vt:lpstr>
      <vt:lpstr>1_Office Theme</vt:lpstr>
      <vt:lpstr>GETTING STARTED WITH PERFORMANCE MANAGEMENT</vt:lpstr>
      <vt:lpstr> </vt:lpstr>
      <vt:lpstr>Performance Management and  Monitoring Impact</vt:lpstr>
      <vt:lpstr>Management Context for  Performance Management</vt:lpstr>
      <vt:lpstr>The Guidebook</vt:lpstr>
      <vt:lpstr>Why Performance Management?  Internal Benefits</vt:lpstr>
      <vt:lpstr>Why Performance Management? External Benefits</vt:lpstr>
      <vt:lpstr>What gets measured?</vt:lpstr>
      <vt:lpstr>What gets measured?</vt:lpstr>
      <vt:lpstr>Measurement Approaches</vt:lpstr>
      <vt:lpstr>Getting Started</vt:lpstr>
      <vt:lpstr>Performance Management Process</vt:lpstr>
      <vt:lpstr>Review Meetings</vt:lpstr>
      <vt:lpstr>Creating Local Performance Management Indicators</vt:lpstr>
      <vt:lpstr>Inspired by NNIP report, but how do I create measures for my program?</vt:lpstr>
      <vt:lpstr>Activities we wanted to capture in our measures</vt:lpstr>
      <vt:lpstr>Report framework used to develop a series of templates </vt:lpstr>
      <vt:lpstr>Step 1: Including basic project information focuses thoughts and helps other cities understand our process </vt:lpstr>
      <vt:lpstr>Step 2:  Turning activities into measures started with a matrix</vt:lpstr>
      <vt:lpstr>PowerPoint Presentation</vt:lpstr>
      <vt:lpstr>We completed the template</vt:lpstr>
      <vt:lpstr>Step 3: Data Collection Plan</vt:lpstr>
      <vt:lpstr>Data Collection Plan</vt:lpstr>
      <vt:lpstr>Data Collection Plan</vt:lpstr>
      <vt:lpstr>Advice: Always collect data, review monthly, adjust activities accordingly</vt:lpstr>
      <vt:lpstr>Sharing performance measures openly is how we stay accountable</vt:lpstr>
      <vt:lpstr> Performance Monitoring and Management</vt:lpstr>
      <vt:lpstr>From the Everyday to the Overarching</vt:lpstr>
      <vt:lpstr>Sites Reviewed in 2014</vt:lpstr>
      <vt:lpstr>Community Outreach via Social Media, Education and Training </vt:lpstr>
      <vt:lpstr>On the Wish List</vt:lpstr>
    </vt:vector>
  </TitlesOfParts>
  <Company>The Urban Institute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NNIP Network Update and Idea Showcase</dc:title>
  <dc:creator>Pettit, Kathryn</dc:creator>
  <cp:lastModifiedBy>Jake</cp:lastModifiedBy>
  <cp:revision>36</cp:revision>
  <cp:lastPrinted>2016-09-22T19:22:57Z</cp:lastPrinted>
  <dcterms:created xsi:type="dcterms:W3CDTF">2015-03-12T12:51:40Z</dcterms:created>
  <dcterms:modified xsi:type="dcterms:W3CDTF">2016-09-26T20:00:19Z</dcterms:modified>
</cp:coreProperties>
</file>