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38" r:id="rId2"/>
    <p:sldId id="502" r:id="rId3"/>
    <p:sldId id="443" r:id="rId4"/>
    <p:sldId id="487" r:id="rId5"/>
    <p:sldId id="491" r:id="rId6"/>
    <p:sldId id="493" r:id="rId7"/>
    <p:sldId id="494" r:id="rId8"/>
    <p:sldId id="503" r:id="rId9"/>
    <p:sldId id="496" r:id="rId10"/>
    <p:sldId id="497" r:id="rId11"/>
    <p:sldId id="499" r:id="rId12"/>
    <p:sldId id="498" r:id="rId13"/>
    <p:sldId id="500" r:id="rId14"/>
    <p:sldId id="501"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6B8"/>
    <a:srgbClr val="3E393B"/>
    <a:srgbClr val="F9FAF9"/>
    <a:srgbClr val="474345"/>
    <a:srgbClr val="4D494B"/>
    <a:srgbClr val="A64C24"/>
    <a:srgbClr val="534F51"/>
    <a:srgbClr val="F0BA1B"/>
    <a:srgbClr val="F7F6F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5559" autoAdjust="0"/>
  </p:normalViewPr>
  <p:slideViewPr>
    <p:cSldViewPr snapToGrid="0" snapToObjects="1" showGuides="1">
      <p:cViewPr varScale="1">
        <p:scale>
          <a:sx n="78" d="100"/>
          <a:sy n="78" d="100"/>
        </p:scale>
        <p:origin x="99" y="24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6" d="100"/>
          <a:sy n="116" d="100"/>
        </p:scale>
        <p:origin x="30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35E4EA1-A99D-B048-BA0C-79C029FED16D}" type="datetimeFigureOut">
              <a:t>8/4/2020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929975D-F705-A745-832F-2C52B7964343}" type="slidenum">
              <a:t>‹#›</a:t>
            </a:fld>
            <a:endParaRPr lang="en-US"/>
          </a:p>
        </p:txBody>
      </p:sp>
    </p:spTree>
    <p:extLst>
      <p:ext uri="{BB962C8B-B14F-4D97-AF65-F5344CB8AC3E}">
        <p14:creationId xmlns:p14="http://schemas.microsoft.com/office/powerpoint/2010/main" val="1670123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341F68-DADF-2547-A6B4-F95624CB91F3}" type="datetimeFigureOut">
              <a:rPr lang="en-US" smtClean="0"/>
              <a:t>8/4/2020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910B79-A433-044A-A8FC-6C2E1104D2AB}" type="slidenum">
              <a:rPr lang="en-US" smtClean="0"/>
              <a:t>‹#›</a:t>
            </a:fld>
            <a:endParaRPr lang="en-US"/>
          </a:p>
        </p:txBody>
      </p:sp>
    </p:spTree>
    <p:extLst>
      <p:ext uri="{BB962C8B-B14F-4D97-AF65-F5344CB8AC3E}">
        <p14:creationId xmlns:p14="http://schemas.microsoft.com/office/powerpoint/2010/main" val="630607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tdata.org/hd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myself – researcher at Urban Institute, and co-director of National Neighborhood Indicators Partnership.</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NNIP is a learning network connecting partner organizations in 30 cities that ensure their communities have access to data and the skills to use information to advance equity and well-being across neighborhoods.</a:t>
            </a:r>
          </a:p>
          <a:p>
            <a:endParaRPr lang="en-US" dirty="0"/>
          </a:p>
          <a:p>
            <a:r>
              <a:rPr lang="en-US" dirty="0"/>
              <a:t>I’m here today to share insights from our new brief with this title.  I would thank RWJF for funding for </a:t>
            </a:r>
            <a:r>
              <a:rPr lang="en-US"/>
              <a:t>this project.</a:t>
            </a:r>
            <a:endParaRPr lang="en-US" dirty="0"/>
          </a:p>
        </p:txBody>
      </p:sp>
      <p:sp>
        <p:nvSpPr>
          <p:cNvPr id="4" name="Slide Number Placeholder 3"/>
          <p:cNvSpPr>
            <a:spLocks noGrp="1"/>
          </p:cNvSpPr>
          <p:nvPr>
            <p:ph type="sldNum" sz="quarter" idx="10"/>
          </p:nvPr>
        </p:nvSpPr>
        <p:spPr/>
        <p:txBody>
          <a:bodyPr/>
          <a:lstStyle/>
          <a:p>
            <a:fld id="{EC910B79-A433-044A-A8FC-6C2E1104D2AB}" type="slidenum">
              <a:rPr lang="en-US" smtClean="0"/>
              <a:t>1</a:t>
            </a:fld>
            <a:endParaRPr lang="en-US"/>
          </a:p>
        </p:txBody>
      </p:sp>
    </p:spTree>
    <p:extLst>
      <p:ext uri="{BB962C8B-B14F-4D97-AF65-F5344CB8AC3E}">
        <p14:creationId xmlns:p14="http://schemas.microsoft.com/office/powerpoint/2010/main" val="214631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Larger, established nonprofits generally have more experience using data, which gives them an advantage in competitions for funding, perpetuating inequities that harm organizations led by and serving people who have been marginalized. </a:t>
            </a:r>
          </a:p>
          <a:p>
            <a:pPr marL="171450" indent="-171450">
              <a:buFont typeface="Arial" panose="020B0604020202020204" pitchFamily="34" charset="0"/>
              <a:buChar char="•"/>
            </a:pPr>
            <a:r>
              <a:rPr lang="en-US" dirty="0"/>
              <a:t>In Seattle, staff members from Communities Count—a cross-sector collaboration funded by the Seattle Foundation, the United Way of King County, and local governments—wanted to better understand the impacts of this data disparity. </a:t>
            </a:r>
          </a:p>
          <a:p>
            <a:pPr marL="171450" indent="-171450">
              <a:buFont typeface="Arial" panose="020B0604020202020204" pitchFamily="34" charset="0"/>
              <a:buChar char="•"/>
            </a:pPr>
            <a:r>
              <a:rPr lang="en-US" dirty="0"/>
              <a:t>They analyzed the groups that won the grants from a program called Communities of Opportunity and learned </a:t>
            </a:r>
            <a:r>
              <a:rPr lang="en-US" sz="1200" kern="1200" dirty="0">
                <a:solidFill>
                  <a:schemeClr val="tx1"/>
                </a:solidFill>
                <a:effectLst/>
                <a:latin typeface="+mn-lt"/>
                <a:ea typeface="+mn-ea"/>
                <a:cs typeface="+mn-cs"/>
              </a:rPr>
              <a:t>all </a:t>
            </a:r>
            <a:r>
              <a:rPr lang="en-US" sz="1200" i="1" kern="1200" dirty="0">
                <a:solidFill>
                  <a:schemeClr val="tx1"/>
                </a:solidFill>
                <a:effectLst/>
                <a:latin typeface="+mn-lt"/>
                <a:ea typeface="+mn-ea"/>
                <a:cs typeface="+mn-cs"/>
              </a:rPr>
              <a:t>funded</a:t>
            </a:r>
            <a:r>
              <a:rPr lang="en-US" sz="1200" kern="1200" dirty="0">
                <a:solidFill>
                  <a:schemeClr val="tx1"/>
                </a:solidFill>
                <a:effectLst/>
                <a:latin typeface="+mn-lt"/>
                <a:ea typeface="+mn-ea"/>
                <a:cs typeface="+mn-cs"/>
              </a:rPr>
              <a:t> proposals had used data effectively, only 41 percent of </a:t>
            </a:r>
            <a:r>
              <a:rPr lang="en-US" sz="1200" i="1" kern="1200" dirty="0">
                <a:solidFill>
                  <a:schemeClr val="tx1"/>
                </a:solidFill>
                <a:effectLst/>
                <a:latin typeface="+mn-lt"/>
                <a:ea typeface="+mn-ea"/>
                <a:cs typeface="+mn-cs"/>
              </a:rPr>
              <a:t>unfunded</a:t>
            </a:r>
            <a:r>
              <a:rPr lang="en-US" sz="1200" kern="1200" dirty="0">
                <a:solidFill>
                  <a:schemeClr val="tx1"/>
                </a:solidFill>
                <a:effectLst/>
                <a:latin typeface="+mn-lt"/>
                <a:ea typeface="+mn-ea"/>
                <a:cs typeface="+mn-cs"/>
              </a:rPr>
              <a:t> proposals had done so.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Some unfunded proposals were seeking support for innovative programs or responses to emerging needs in communities, “they were unable to articulate their need or link the data they provided to the actual project.”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Communities Count staff reached out to groups that had not won the grant and offer trainings on using data to tell their stories to improve their chances the next round. They then started proactively offering the training to prospective grantees. Support for using data in applications to this program started at the bidders’ conference and continued through the application process. In this way they encouraged a more diverse and higher quality set of proposals.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10</a:t>
            </a:fld>
            <a:endParaRPr lang="en-US"/>
          </a:p>
        </p:txBody>
      </p:sp>
    </p:spTree>
    <p:extLst>
      <p:ext uri="{BB962C8B-B14F-4D97-AF65-F5344CB8AC3E}">
        <p14:creationId xmlns:p14="http://schemas.microsoft.com/office/powerpoint/2010/main" val="229963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example….</a:t>
            </a:r>
          </a:p>
          <a:p>
            <a:endParaRPr lang="en-US" dirty="0"/>
          </a:p>
          <a:p>
            <a:r>
              <a:rPr lang="en-US" dirty="0"/>
              <a:t>Across the country, several cities organize annual gatherings to highlight how data can help improve neighborhoods/.</a:t>
            </a:r>
          </a:p>
          <a:p>
            <a:endParaRPr lang="en-US" dirty="0"/>
          </a:p>
          <a:p>
            <a:r>
              <a:rPr lang="en-US" dirty="0"/>
              <a:t>Since 2015, Milwaukee has hosted Data Days, organized by Data You Can Use, to connect about 100 people from </a:t>
            </a:r>
            <a:r>
              <a:rPr lang="en-US" sz="1200" kern="1200" dirty="0">
                <a:solidFill>
                  <a:schemeClr val="tx1"/>
                </a:solidFill>
                <a:effectLst/>
                <a:latin typeface="+mn-lt"/>
                <a:ea typeface="+mn-ea"/>
                <a:cs typeface="+mn-cs"/>
              </a:rPr>
              <a:t>government agencies, academia, data science groups, and neighborhood organizations </a:t>
            </a:r>
            <a:r>
              <a:rPr lang="en-US" dirty="0"/>
              <a:t>. Several local foundations have supported past events.</a:t>
            </a:r>
          </a:p>
          <a:p>
            <a:endParaRPr lang="en-US" dirty="0"/>
          </a:p>
          <a:p>
            <a:r>
              <a:rPr lang="en-US" sz="1200" kern="1200" dirty="0">
                <a:solidFill>
                  <a:schemeClr val="tx1"/>
                </a:solidFill>
                <a:effectLst/>
                <a:latin typeface="+mn-lt"/>
                <a:ea typeface="+mn-ea"/>
                <a:cs typeface="+mn-cs"/>
              </a:rPr>
              <a:t>The day includes presentations from community groups and networking.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also includes the Data Dream competition where Milwaukee-based volunteer neighborhood groups, churches, and nonprofit organizations can win up to $5,000 in support for collecting and analyzing data to meet a neighborhood’s needs.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TIME: The 2019 finalists included a children’s health advocacy group, an organization working to end gun violence, and a neighborhood nonprofit organization that focuses on civic engagement, environmental stewardship, and economic enterprise. </a:t>
            </a:r>
          </a:p>
          <a:p>
            <a:endParaRPr lang="en-US" dirty="0"/>
          </a:p>
          <a:p>
            <a:endParaRPr lang="en-US" dirty="0"/>
          </a:p>
          <a:p>
            <a:r>
              <a:rPr lang="en-US" dirty="0"/>
              <a:t>**funders including the Greater Milwaukee Foundation, the Northwestern Mutual Foundation, Siebert Lutheran Foundation, and the Zilber Family Foundation, </a:t>
            </a:r>
          </a:p>
        </p:txBody>
      </p:sp>
      <p:sp>
        <p:nvSpPr>
          <p:cNvPr id="4" name="Slide Number Placeholder 3"/>
          <p:cNvSpPr>
            <a:spLocks noGrp="1"/>
          </p:cNvSpPr>
          <p:nvPr>
            <p:ph type="sldNum" sz="quarter" idx="5"/>
          </p:nvPr>
        </p:nvSpPr>
        <p:spPr/>
        <p:txBody>
          <a:bodyPr/>
          <a:lstStyle/>
          <a:p>
            <a:fld id="{EC910B79-A433-044A-A8FC-6C2E1104D2AB}" type="slidenum">
              <a:rPr lang="en-US" smtClean="0"/>
              <a:t>11</a:t>
            </a:fld>
            <a:endParaRPr lang="en-US"/>
          </a:p>
        </p:txBody>
      </p:sp>
    </p:spTree>
    <p:extLst>
      <p:ext uri="{BB962C8B-B14F-4D97-AF65-F5344CB8AC3E}">
        <p14:creationId xmlns:p14="http://schemas.microsoft.com/office/powerpoint/2010/main" val="536985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 example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2018, Hartford youth-serving organizations expressed interest improving their services by sharing and integrating data to track the education outcomes of the youth in their programs.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response, the community foundation commissioned an in-depth assessment of the needs and barriers to data sharing and integration across the organizations. The assessment found many challenges to sharing and integrating data, legal, political and technical.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response to the findings, several local funders supported the development of the </a:t>
            </a:r>
            <a:r>
              <a:rPr lang="en-US" sz="1200" u="sng" kern="1200" dirty="0">
                <a:solidFill>
                  <a:schemeClr val="tx1"/>
                </a:solidFill>
                <a:effectLst/>
                <a:latin typeface="+mn-lt"/>
                <a:ea typeface="+mn-ea"/>
                <a:cs typeface="+mn-cs"/>
                <a:hlinkClick r:id="rId3"/>
              </a:rPr>
              <a:t>Hartford Data Collaborative</a:t>
            </a:r>
            <a:r>
              <a:rPr lang="en-US" sz="1200" kern="1200" dirty="0">
                <a:solidFill>
                  <a:schemeClr val="tx1"/>
                </a:solidFill>
                <a:effectLst/>
                <a:latin typeface="+mn-lt"/>
                <a:ea typeface="+mn-ea"/>
                <a:cs typeface="+mn-cs"/>
              </a:rPr>
              <a:t> (HDC), a shared client-level data infrastructure to provide timely, integrated, and accessible data for analysis of services, operations, policies, and outcomes.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Established in 2019, the HDC piloted its first data integration project between Hartford Public Schools and Hartford youth service providers to understand enrollment across multiple agencies and related employment and education outcomes.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TIME: In 2020, HDC is integrating data from youth services providers about their enrollment in summer programs. This data matching effort is creating a better understanding of how youth are engaging with services during COVID-19, and is enabling youth service providers to identify and target youth (especially at-risk youth) for program recruitment.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EC910B79-A433-044A-A8FC-6C2E1104D2AB}" type="slidenum">
              <a:rPr lang="en-US" smtClean="0"/>
              <a:t>12</a:t>
            </a:fld>
            <a:endParaRPr lang="en-US"/>
          </a:p>
        </p:txBody>
      </p:sp>
    </p:spTree>
    <p:extLst>
      <p:ext uri="{BB962C8B-B14F-4D97-AF65-F5344CB8AC3E}">
        <p14:creationId xmlns:p14="http://schemas.microsoft.com/office/powerpoint/2010/main" val="134126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hope program officers will use our brief to advocate for more deliberate and coordinated efforts to increase data capacity in their communities. </a:t>
            </a:r>
          </a:p>
          <a:p>
            <a:r>
              <a:rPr lang="en-US" dirty="0"/>
              <a:t>And that community organizations and those providing data services can use our brief to make the case to their own funders.</a:t>
            </a:r>
          </a:p>
          <a:p>
            <a:endParaRPr lang="en-US" dirty="0"/>
          </a:p>
          <a:p>
            <a:r>
              <a:rPr lang="en-US" dirty="0"/>
              <a:t>Data can be a powerful tool to understand our communities, set goals, and track progress.   </a:t>
            </a:r>
          </a:p>
          <a:p>
            <a:endParaRPr lang="en-US" dirty="0"/>
          </a:p>
          <a:p>
            <a:r>
              <a:rPr lang="en-US" dirty="0"/>
              <a:t>This is more important than ever as the pandemic has caused increased need and reduced resources, so this power to use data must be shared throughout communities to address the current hardships and help guide us to an equitable recovery.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13</a:t>
            </a:fld>
            <a:endParaRPr lang="en-US"/>
          </a:p>
        </p:txBody>
      </p:sp>
    </p:spTree>
    <p:extLst>
      <p:ext uri="{BB962C8B-B14F-4D97-AF65-F5344CB8AC3E}">
        <p14:creationId xmlns:p14="http://schemas.microsoft.com/office/powerpoint/2010/main" val="684567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brief is up on the Urban Institute website right now, but we are also launching… </a:t>
            </a:r>
          </a:p>
          <a:p>
            <a:endParaRPr lang="en-US" dirty="0"/>
          </a:p>
          <a:p>
            <a:r>
              <a:rPr lang="en-US" dirty="0"/>
              <a:t>And here’s the general information for NNIP.    We’d love to hear from all of you how it is happening where you live.</a:t>
            </a:r>
          </a:p>
        </p:txBody>
      </p:sp>
      <p:sp>
        <p:nvSpPr>
          <p:cNvPr id="4" name="Slide Number Placeholder 3"/>
          <p:cNvSpPr>
            <a:spLocks noGrp="1"/>
          </p:cNvSpPr>
          <p:nvPr>
            <p:ph type="sldNum" sz="quarter" idx="5"/>
          </p:nvPr>
        </p:nvSpPr>
        <p:spPr/>
        <p:txBody>
          <a:bodyPr/>
          <a:lstStyle/>
          <a:p>
            <a:fld id="{EC910B79-A433-044A-A8FC-6C2E1104D2AB}" type="slidenum">
              <a:rPr lang="en-US" smtClean="0"/>
              <a:t>14</a:t>
            </a:fld>
            <a:endParaRPr lang="en-US"/>
          </a:p>
        </p:txBody>
      </p:sp>
    </p:spTree>
    <p:extLst>
      <p:ext uri="{BB962C8B-B14F-4D97-AF65-F5344CB8AC3E}">
        <p14:creationId xmlns:p14="http://schemas.microsoft.com/office/powerpoint/2010/main" val="393929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interest and more data available than ever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the widespread hunger  in using data, we see from our experience across the country that communities lack the skills and resources to put that data to use to set goals and make their communities better places to live.</a:t>
            </a:r>
          </a:p>
        </p:txBody>
      </p:sp>
      <p:sp>
        <p:nvSpPr>
          <p:cNvPr id="4" name="Slide Number Placeholder 3"/>
          <p:cNvSpPr>
            <a:spLocks noGrp="1"/>
          </p:cNvSpPr>
          <p:nvPr>
            <p:ph type="sldNum" sz="quarter" idx="5"/>
          </p:nvPr>
        </p:nvSpPr>
        <p:spPr/>
        <p:txBody>
          <a:bodyPr/>
          <a:lstStyle/>
          <a:p>
            <a:fld id="{EC910B79-A433-044A-A8FC-6C2E1104D2AB}" type="slidenum">
              <a:rPr lang="en-US" smtClean="0"/>
              <a:t>2</a:t>
            </a:fld>
            <a:endParaRPr lang="en-US"/>
          </a:p>
        </p:txBody>
      </p:sp>
    </p:spTree>
    <p:extLst>
      <p:ext uri="{BB962C8B-B14F-4D97-AF65-F5344CB8AC3E}">
        <p14:creationId xmlns:p14="http://schemas.microsoft.com/office/powerpoint/2010/main" val="251736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There’s many pieces to solving this problem, but we think foundations have a special role to play to enhance a community’s ability to achieve change with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have the resources, influence, and aligned goals for making progress towards more equitable outcomes.</a:t>
            </a:r>
          </a:p>
        </p:txBody>
      </p:sp>
      <p:sp>
        <p:nvSpPr>
          <p:cNvPr id="4" name="Slide Number Placeholder 3"/>
          <p:cNvSpPr>
            <a:spLocks noGrp="1"/>
          </p:cNvSpPr>
          <p:nvPr>
            <p:ph type="sldNum" sz="quarter" idx="5"/>
          </p:nvPr>
        </p:nvSpPr>
        <p:spPr/>
        <p:txBody>
          <a:bodyPr/>
          <a:lstStyle/>
          <a:p>
            <a:fld id="{EC910B79-A433-044A-A8FC-6C2E1104D2AB}" type="slidenum">
              <a:rPr lang="en-US" smtClean="0"/>
              <a:t>3</a:t>
            </a:fld>
            <a:endParaRPr lang="en-US"/>
          </a:p>
        </p:txBody>
      </p:sp>
    </p:spTree>
    <p:extLst>
      <p:ext uri="{BB962C8B-B14F-4D97-AF65-F5344CB8AC3E}">
        <p14:creationId xmlns:p14="http://schemas.microsoft.com/office/powerpoint/2010/main" val="1052577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4</a:t>
            </a:fld>
            <a:endParaRPr lang="en-US"/>
          </a:p>
        </p:txBody>
      </p:sp>
    </p:spTree>
    <p:extLst>
      <p:ext uri="{BB962C8B-B14F-4D97-AF65-F5344CB8AC3E}">
        <p14:creationId xmlns:p14="http://schemas.microsoft.com/office/powerpoint/2010/main" val="202356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an abundance of data from portals or untapped skills, but putting the data to work.</a:t>
            </a:r>
          </a:p>
          <a:p>
            <a:endParaRPr lang="en-US" dirty="0"/>
          </a:p>
          <a:p>
            <a:r>
              <a:rPr lang="en-US" dirty="0"/>
              <a:t>We aspire that that this capacity should be held across institutional sectors, as well as by the people who live in a place to make real progress on hard problems.</a:t>
            </a:r>
          </a:p>
        </p:txBody>
      </p:sp>
      <p:sp>
        <p:nvSpPr>
          <p:cNvPr id="4" name="Slide Number Placeholder 3"/>
          <p:cNvSpPr>
            <a:spLocks noGrp="1"/>
          </p:cNvSpPr>
          <p:nvPr>
            <p:ph type="sldNum" sz="quarter" idx="5"/>
          </p:nvPr>
        </p:nvSpPr>
        <p:spPr/>
        <p:txBody>
          <a:bodyPr/>
          <a:lstStyle/>
          <a:p>
            <a:fld id="{EC910B79-A433-044A-A8FC-6C2E1104D2AB}" type="slidenum">
              <a:rPr lang="en-US" smtClean="0"/>
              <a:t>5</a:t>
            </a:fld>
            <a:endParaRPr lang="en-US"/>
          </a:p>
        </p:txBody>
      </p:sp>
    </p:spTree>
    <p:extLst>
      <p:ext uri="{BB962C8B-B14F-4D97-AF65-F5344CB8AC3E}">
        <p14:creationId xmlns:p14="http://schemas.microsoft.com/office/powerpoint/2010/main" val="253840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it’s essential that we set these concepts within a set of values to prevent harm and maximize the benefits to everyone.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Data have been used against people of color and other marginalized communities, from historical redlining practices to modern biases in hiring algorithms.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Even when data aren’t used to intentionally harm, they are often created and analyzed by data professionals.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kern="1200" dirty="0">
                <a:solidFill>
                  <a:schemeClr val="tx1"/>
                </a:solidFill>
                <a:latin typeface="+mn-lt"/>
                <a:ea typeface="+mn-ea"/>
                <a:cs typeface="+mn-cs"/>
              </a:rPr>
              <a:t>People most affected by issues have few opportunities to access data or build skills to use data to advocate for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6</a:t>
            </a:fld>
            <a:endParaRPr lang="en-US"/>
          </a:p>
        </p:txBody>
      </p:sp>
    </p:spTree>
    <p:extLst>
      <p:ext uri="{BB962C8B-B14F-4D97-AF65-F5344CB8AC3E}">
        <p14:creationId xmlns:p14="http://schemas.microsoft.com/office/powerpoint/2010/main" val="1068654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heard too often people saying a collaborative or an organization is just not good at using data.</a:t>
            </a:r>
          </a:p>
          <a:p>
            <a:endParaRPr lang="en-US" dirty="0"/>
          </a:p>
          <a:p>
            <a:r>
              <a:rPr lang="en-US" dirty="0"/>
              <a:t>We wanted to pull apart the many elements of community data capacity so places can begin to assess where they are strong and where there are gaps. </a:t>
            </a:r>
          </a:p>
          <a:p>
            <a:endParaRPr lang="en-US" dirty="0"/>
          </a:p>
          <a:p>
            <a:r>
              <a:rPr lang="en-US" dirty="0"/>
              <a:t>The first set is called “enabling resources – includes access to data but also help with data, like our NNIP partners and many indicators groups provide. </a:t>
            </a:r>
          </a:p>
        </p:txBody>
      </p:sp>
      <p:sp>
        <p:nvSpPr>
          <p:cNvPr id="4" name="Slide Number Placeholder 3"/>
          <p:cNvSpPr>
            <a:spLocks noGrp="1"/>
          </p:cNvSpPr>
          <p:nvPr>
            <p:ph type="sldNum" sz="quarter" idx="5"/>
          </p:nvPr>
        </p:nvSpPr>
        <p:spPr/>
        <p:txBody>
          <a:bodyPr/>
          <a:lstStyle/>
          <a:p>
            <a:fld id="{EC910B79-A433-044A-A8FC-6C2E1104D2AB}" type="slidenum">
              <a:rPr lang="en-US" smtClean="0"/>
              <a:t>7</a:t>
            </a:fld>
            <a:endParaRPr lang="en-US"/>
          </a:p>
        </p:txBody>
      </p:sp>
    </p:spTree>
    <p:extLst>
      <p:ext uri="{BB962C8B-B14F-4D97-AF65-F5344CB8AC3E}">
        <p14:creationId xmlns:p14="http://schemas.microsoft.com/office/powerpoint/2010/main" val="1463614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set of elements is a list of about a dozen skills and practices  - I won’t go through them all – a full list is in the brief. </a:t>
            </a:r>
          </a:p>
          <a:p>
            <a:endParaRPr lang="en-US" dirty="0"/>
          </a:p>
          <a:p>
            <a:r>
              <a:rPr lang="en-US" dirty="0"/>
              <a:t>But to give you a flavor of them,</a:t>
            </a:r>
          </a:p>
          <a:p>
            <a:endParaRPr lang="en-US" dirty="0"/>
          </a:p>
          <a:p>
            <a:r>
              <a:rPr lang="en-US" dirty="0"/>
              <a:t>Individual</a:t>
            </a:r>
          </a:p>
          <a:p>
            <a:pPr marL="171450" indent="-171450">
              <a:buFont typeface="Arial" panose="020B0604020202020204" pitchFamily="34" charset="0"/>
              <a:buChar char="•"/>
            </a:pPr>
            <a:r>
              <a:rPr lang="en-US" dirty="0"/>
              <a:t>Confidence with data</a:t>
            </a:r>
          </a:p>
          <a:p>
            <a:pPr marL="171450" indent="-171450">
              <a:buFont typeface="Arial" panose="020B0604020202020204" pitchFamily="34" charset="0"/>
              <a:buChar char="•"/>
            </a:pPr>
            <a:r>
              <a:rPr lang="en-US" dirty="0"/>
              <a:t>Ethical conduct</a:t>
            </a:r>
          </a:p>
          <a:p>
            <a:pPr marL="171450" indent="-171450">
              <a:buFont typeface="Arial" panose="020B0604020202020204" pitchFamily="34" charset="0"/>
              <a:buChar char="•"/>
            </a:pPr>
            <a:r>
              <a:rPr lang="en-US" dirty="0"/>
              <a:t>Technical Expertise</a:t>
            </a:r>
          </a:p>
          <a:p>
            <a:endParaRPr lang="en-US" dirty="0"/>
          </a:p>
          <a:p>
            <a:r>
              <a:rPr lang="en-US" dirty="0"/>
              <a:t>Organizational</a:t>
            </a:r>
          </a:p>
          <a:p>
            <a:pPr marL="171450" indent="-171450">
              <a:buFont typeface="Arial" panose="020B0604020202020204" pitchFamily="34" charset="0"/>
              <a:buChar char="•"/>
            </a:pPr>
            <a:r>
              <a:rPr lang="en-US" dirty="0"/>
              <a:t>Culture of curiosity</a:t>
            </a:r>
          </a:p>
          <a:p>
            <a:pPr marL="171450" indent="-171450">
              <a:buFont typeface="Arial" panose="020B0604020202020204" pitchFamily="34" charset="0"/>
              <a:buChar char="•"/>
            </a:pPr>
            <a:r>
              <a:rPr lang="en-US" dirty="0"/>
              <a:t>Data governance</a:t>
            </a:r>
          </a:p>
          <a:p>
            <a:pPr marL="171450" indent="-171450">
              <a:buFont typeface="Arial" panose="020B0604020202020204" pitchFamily="34" charset="0"/>
              <a:buChar char="•"/>
            </a:pPr>
            <a:r>
              <a:rPr lang="en-US" dirty="0"/>
              <a:t>Routine data use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Collective</a:t>
            </a:r>
          </a:p>
          <a:p>
            <a:pPr marL="171450" indent="-171450">
              <a:buFont typeface="Arial" panose="020B0604020202020204" pitchFamily="34" charset="0"/>
              <a:buChar char="•"/>
            </a:pPr>
            <a:r>
              <a:rPr lang="en-US" dirty="0"/>
              <a:t>Learning communities</a:t>
            </a:r>
          </a:p>
          <a:p>
            <a:pPr marL="171450" indent="-171450">
              <a:buFont typeface="Arial" panose="020B0604020202020204" pitchFamily="34" charset="0"/>
              <a:buChar char="•"/>
            </a:pPr>
            <a:r>
              <a:rPr lang="en-US" dirty="0"/>
              <a:t>Data sharing</a:t>
            </a:r>
          </a:p>
          <a:p>
            <a:pPr marL="171450" indent="-171450">
              <a:buFont typeface="Arial" panose="020B0604020202020204" pitchFamily="34" charset="0"/>
              <a:buChar char="•"/>
            </a:pPr>
            <a:r>
              <a:rPr lang="en-US" dirty="0"/>
              <a:t>Collective planning</a:t>
            </a:r>
          </a:p>
          <a:p>
            <a:endParaRPr lang="en-US" dirty="0"/>
          </a:p>
        </p:txBody>
      </p:sp>
      <p:sp>
        <p:nvSpPr>
          <p:cNvPr id="4" name="Slide Number Placeholder 3"/>
          <p:cNvSpPr>
            <a:spLocks noGrp="1"/>
          </p:cNvSpPr>
          <p:nvPr>
            <p:ph type="sldNum" sz="quarter" idx="5"/>
          </p:nvPr>
        </p:nvSpPr>
        <p:spPr/>
        <p:txBody>
          <a:bodyPr/>
          <a:lstStyle/>
          <a:p>
            <a:fld id="{EC910B79-A433-044A-A8FC-6C2E1104D2AB}" type="slidenum">
              <a:rPr lang="en-US" smtClean="0"/>
              <a:t>8</a:t>
            </a:fld>
            <a:endParaRPr lang="en-US"/>
          </a:p>
        </p:txBody>
      </p:sp>
    </p:spTree>
    <p:extLst>
      <p:ext uri="{BB962C8B-B14F-4D97-AF65-F5344CB8AC3E}">
        <p14:creationId xmlns:p14="http://schemas.microsoft.com/office/powerpoint/2010/main" val="278827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describe three ways that foundations can help their communities get better at using data.  </a:t>
            </a:r>
          </a:p>
          <a:p>
            <a:endParaRPr lang="en-US" dirty="0"/>
          </a:p>
          <a:p>
            <a:r>
              <a:rPr lang="en-US" dirty="0"/>
              <a:t>This can be done through the obvious way of funding, which is certainly needed, but they can also wield their influence, convening power and communications to improve skills and practices.</a:t>
            </a:r>
          </a:p>
        </p:txBody>
      </p:sp>
      <p:sp>
        <p:nvSpPr>
          <p:cNvPr id="4" name="Slide Number Placeholder 3"/>
          <p:cNvSpPr>
            <a:spLocks noGrp="1"/>
          </p:cNvSpPr>
          <p:nvPr>
            <p:ph type="sldNum" sz="quarter" idx="5"/>
          </p:nvPr>
        </p:nvSpPr>
        <p:spPr/>
        <p:txBody>
          <a:bodyPr/>
          <a:lstStyle/>
          <a:p>
            <a:fld id="{EC910B79-A433-044A-A8FC-6C2E1104D2AB}" type="slidenum">
              <a:rPr lang="en-US" smtClean="0"/>
              <a:t>9</a:t>
            </a:fld>
            <a:endParaRPr lang="en-US"/>
          </a:p>
        </p:txBody>
      </p:sp>
    </p:spTree>
    <p:extLst>
      <p:ext uri="{BB962C8B-B14F-4D97-AF65-F5344CB8AC3E}">
        <p14:creationId xmlns:p14="http://schemas.microsoft.com/office/powerpoint/2010/main" val="3810764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457200"/>
            <a:ext cx="3721608" cy="1007936"/>
          </a:xfrm>
          <a:prstGeom prst="rect">
            <a:avLst/>
          </a:prstGeom>
        </p:spPr>
      </p:pic>
      <p:sp>
        <p:nvSpPr>
          <p:cNvPr id="4" name="TextBox 3"/>
          <p:cNvSpPr txBox="1"/>
          <p:nvPr userDrawn="1"/>
        </p:nvSpPr>
        <p:spPr>
          <a:xfrm>
            <a:off x="265815" y="-496181"/>
            <a:ext cx="158491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a:t>
            </a:r>
            <a:r>
              <a:rPr lang="en-US" sz="1200" b="1" dirty="0">
                <a:solidFill>
                  <a:schemeClr val="accent2"/>
                </a:solidFill>
              </a:rPr>
              <a:t>Cover A</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Light">
    <p:bg>
      <p:bgPr>
        <a:solidFill>
          <a:schemeClr val="bg2">
            <a:lumMod val="95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tx1"/>
                </a:solidFill>
                <a:latin typeface="+mj-lt"/>
              </a:defRPr>
            </a:lvl1pPr>
          </a:lstStyle>
          <a:p>
            <a:r>
              <a:rPr lang="en-US"/>
              <a:t>Click to edit Master title style</a:t>
            </a:r>
            <a:endParaRPr lang="en-US" dirty="0"/>
          </a:p>
        </p:txBody>
      </p:sp>
      <p:sp>
        <p:nvSpPr>
          <p:cNvPr id="6" name="TextBox 5"/>
          <p:cNvSpPr txBox="1"/>
          <p:nvPr userDrawn="1"/>
        </p:nvSpPr>
        <p:spPr>
          <a:xfrm>
            <a:off x="265815" y="-496181"/>
            <a:ext cx="1936955"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Light</a:t>
            </a:r>
            <a:endParaRPr lang="en-US" sz="1200" b="1" dirty="0">
              <a:solidFill>
                <a:schemeClr val="accent2"/>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solidFill>
                  <a:schemeClr val="tx1"/>
                </a:solidFill>
              </a:defRPr>
            </a:lvl1pPr>
          </a:lstStyle>
          <a:p>
            <a:fld id="{B68F88C8-0A9A-DA43-95C8-7FE161A05352}" type="slidenum">
              <a:rPr lang="en-US" smtClean="0"/>
              <a:pPr/>
              <a:t>‹#›</a:t>
            </a:fld>
            <a:endParaRPr lang="en-US"/>
          </a:p>
        </p:txBody>
      </p:sp>
      <p:sp>
        <p:nvSpPr>
          <p:cNvPr id="10" name="Title 1"/>
          <p:cNvSpPr>
            <a:spLocks noGrp="1"/>
          </p:cNvSpPr>
          <p:nvPr>
            <p:ph type="title"/>
          </p:nvPr>
        </p:nvSpPr>
        <p:spPr>
          <a:xfrm>
            <a:off x="457200" y="533400"/>
            <a:ext cx="11277600" cy="1157288"/>
          </a:xfrm>
        </p:spPr>
        <p:txBody>
          <a:bodyPr anchor="t" anchorCtr="0">
            <a:noAutofit/>
          </a:bodyPr>
          <a:lstStyle/>
          <a:p>
            <a:r>
              <a:rPr lang="en-US"/>
              <a:t>Click to edit Master title style</a:t>
            </a:r>
            <a:endParaRPr lang="en-US" dirty="0"/>
          </a:p>
        </p:txBody>
      </p:sp>
      <p:sp>
        <p:nvSpPr>
          <p:cNvPr id="12"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5" name="TextBox 4"/>
          <p:cNvSpPr txBox="1"/>
          <p:nvPr userDrawn="1"/>
        </p:nvSpPr>
        <p:spPr>
          <a:xfrm>
            <a:off x="265815" y="-496181"/>
            <a:ext cx="1860156"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Light</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6" name="Title 1"/>
          <p:cNvSpPr>
            <a:spLocks noGrp="1"/>
          </p:cNvSpPr>
          <p:nvPr>
            <p:ph type="title"/>
          </p:nvPr>
        </p:nvSpPr>
        <p:spPr>
          <a:xfrm>
            <a:off x="457200" y="533400"/>
            <a:ext cx="11277600" cy="1157288"/>
          </a:xfrm>
        </p:spPr>
        <p:txBody>
          <a:bodyPr anchor="t" anchorCtr="0">
            <a:noAutofit/>
          </a:bodyPr>
          <a:lstStyle>
            <a:lvl1pPr>
              <a:defRPr>
                <a:solidFill>
                  <a:schemeClr val="bg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5" name="Content Placeholder 11"/>
          <p:cNvSpPr>
            <a:spLocks noGrp="1"/>
          </p:cNvSpPr>
          <p:nvPr>
            <p:ph sz="quarter" idx="13" hasCustomPrompt="1"/>
          </p:nvPr>
        </p:nvSpPr>
        <p:spPr>
          <a:xfrm>
            <a:off x="768096" y="1889125"/>
            <a:ext cx="10966704" cy="4035425"/>
          </a:xfrm>
        </p:spPr>
        <p:txBody>
          <a:bodyPr/>
          <a:lstStyle>
            <a:lvl1pPr marL="0" indent="0">
              <a:buNone/>
              <a:defRPr i="1" baseline="0">
                <a:solidFill>
                  <a:schemeClr val="accent2"/>
                </a:solidFill>
              </a:defRPr>
            </a:lvl1pPr>
          </a:lstStyle>
          <a:p>
            <a:pPr lvl="0"/>
            <a:r>
              <a:rPr lang="en-US" dirty="0"/>
              <a:t>Add Quote</a:t>
            </a:r>
          </a:p>
        </p:txBody>
      </p:sp>
      <p:sp>
        <p:nvSpPr>
          <p:cNvPr id="8" name="TextBox 7"/>
          <p:cNvSpPr txBox="1"/>
          <p:nvPr userDrawn="1"/>
        </p:nvSpPr>
        <p:spPr>
          <a:xfrm>
            <a:off x="265815" y="-496181"/>
            <a:ext cx="1820939"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Quote Dark</a:t>
            </a:r>
            <a:endParaRPr lang="en-US" sz="1200" b="1" dirty="0">
              <a:solidFill>
                <a:schemeClr val="accent2"/>
              </a:solidFill>
            </a:endParaRPr>
          </a:p>
        </p:txBody>
      </p:sp>
      <p:sp>
        <p:nvSpPr>
          <p:cNvPr id="9" name="Oval 8"/>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Oval 9"/>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Oval 12"/>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TextBox 13"/>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8F88C8-0A9A-DA43-95C8-7FE161A05352}" type="slidenum">
              <a:rPr lang="en-US" smtClean="0"/>
              <a:t>‹#›</a:t>
            </a:fld>
            <a:endParaRPr lang="en-US"/>
          </a:p>
        </p:txBody>
      </p:sp>
      <p:sp>
        <p:nvSpPr>
          <p:cNvPr id="3" name="TextBox 2"/>
          <p:cNvSpPr txBox="1"/>
          <p:nvPr userDrawn="1"/>
        </p:nvSpPr>
        <p:spPr>
          <a:xfrm>
            <a:off x="265815" y="-496181"/>
            <a:ext cx="1415941"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Blank</a:t>
            </a:r>
            <a:endParaRPr lang="en-US" sz="1200" b="1" dirty="0">
              <a:solidFill>
                <a:schemeClr val="accent2"/>
              </a:solidFill>
            </a:endParaRPr>
          </a:p>
        </p:txBody>
      </p:sp>
    </p:spTree>
    <p:extLst>
      <p:ext uri="{BB962C8B-B14F-4D97-AF65-F5344CB8AC3E}">
        <p14:creationId xmlns:p14="http://schemas.microsoft.com/office/powerpoint/2010/main" val="115299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B with image">
    <p:spTree>
      <p:nvGrpSpPr>
        <p:cNvPr id="1" name=""/>
        <p:cNvGrpSpPr/>
        <p:nvPr/>
      </p:nvGrpSpPr>
      <p:grpSpPr>
        <a:xfrm>
          <a:off x="0" y="0"/>
          <a:ext cx="0" cy="0"/>
          <a:chOff x="0" y="0"/>
          <a:chExt cx="0" cy="0"/>
        </a:xfrm>
      </p:grpSpPr>
      <p:sp>
        <p:nvSpPr>
          <p:cNvPr id="2" name="Rectangle 1"/>
          <p:cNvSpPr/>
          <p:nvPr userDrawn="1"/>
        </p:nvSpPr>
        <p:spPr>
          <a:xfrm>
            <a:off x="1" y="6347637"/>
            <a:ext cx="3274828" cy="51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1" y="0"/>
            <a:ext cx="12192000" cy="3300984"/>
          </a:xfrm>
          <a:solidFill>
            <a:schemeClr val="bg2">
              <a:lumMod val="85000"/>
            </a:schemeClr>
          </a:solidFill>
        </p:spPr>
        <p:txBody>
          <a:bodyPr lIns="182880" rIns="182880" anchor="t"/>
          <a:lstStyle>
            <a:lvl1pPr marL="0" indent="0" algn="ctr">
              <a:spcAft>
                <a:spcPts val="0"/>
              </a:spcAft>
              <a:buNone/>
              <a:defRPr baseline="0">
                <a:solidFill>
                  <a:schemeClr val="bg1"/>
                </a:solidFill>
              </a:defRPr>
            </a:lvl1pPr>
          </a:lstStyle>
          <a:p>
            <a:br>
              <a:rPr lang="en-US" dirty="0"/>
            </a:br>
            <a:r>
              <a:rPr lang="en-US" dirty="0"/>
              <a:t>Drag picture to placeholder or click icon to add from a file.</a:t>
            </a:r>
            <a:br>
              <a:rPr lang="en-US" dirty="0"/>
            </a:br>
            <a:r>
              <a:rPr lang="en-US" dirty="0"/>
              <a:t>Photo will be cropped to 960x260 pixels.</a:t>
            </a:r>
          </a:p>
        </p:txBody>
      </p:sp>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 y="5488944"/>
            <a:ext cx="3721608" cy="1007936"/>
          </a:xfrm>
          <a:prstGeom prst="rect">
            <a:avLst/>
          </a:prstGeom>
        </p:spPr>
      </p:pic>
      <p:sp>
        <p:nvSpPr>
          <p:cNvPr id="6" name="TextBox 5"/>
          <p:cNvSpPr txBox="1"/>
          <p:nvPr userDrawn="1"/>
        </p:nvSpPr>
        <p:spPr>
          <a:xfrm>
            <a:off x="265815" y="-496181"/>
            <a:ext cx="2432059" cy="483989"/>
          </a:xfrm>
          <a:prstGeom prst="round2SameRect">
            <a:avLst/>
          </a:prstGeom>
          <a:solidFill>
            <a:srgbClr val="F9FAF9"/>
          </a:solidFill>
          <a:ln w="6350">
            <a:solidFill>
              <a:schemeClr val="accent2"/>
            </a:solidFill>
            <a:prstDash val="solid"/>
          </a:ln>
        </p:spPr>
        <p:txBody>
          <a:bodyPr wrap="none" lIns="182880" tIns="91440" rIns="182880" bIns="182880" rtlCol="0">
            <a:spAutoFit/>
          </a:bodyPr>
          <a:lstStyle>
            <a:defPPr>
              <a:defRPr lang="en-US"/>
            </a:defPPr>
            <a:lvl1pPr>
              <a:defRPr sz="1200" b="1">
                <a:solidFill>
                  <a:schemeClr val="accent2"/>
                </a:solidFill>
              </a:defRPr>
            </a:lvl1pPr>
          </a:lstStyle>
          <a:p>
            <a:pPr lvl="0"/>
            <a:r>
              <a:rPr lang="en-US" dirty="0"/>
              <a:t>Master: Cover B with image</a:t>
            </a:r>
          </a:p>
        </p:txBody>
      </p:sp>
      <p:sp>
        <p:nvSpPr>
          <p:cNvPr id="7" name="Text Placeholder 4">
            <a:extLst>
              <a:ext uri="{FF2B5EF4-FFF2-40B4-BE49-F238E27FC236}">
                <a16:creationId xmlns:a16="http://schemas.microsoft.com/office/drawing/2014/main" id="{59602185-155F-114D-ABC9-23953F6B44C7}"/>
              </a:ext>
            </a:extLst>
          </p:cNvPr>
          <p:cNvSpPr>
            <a:spLocks noGrp="1"/>
          </p:cNvSpPr>
          <p:nvPr>
            <p:ph type="body" sz="quarter" idx="11" hasCustomPrompt="1"/>
          </p:nvPr>
        </p:nvSpPr>
        <p:spPr>
          <a:xfrm>
            <a:off x="6096000" y="5725684"/>
            <a:ext cx="5638800" cy="417677"/>
          </a:xfrm>
        </p:spPr>
        <p:txBody>
          <a:bodyPr anchor="b">
            <a:normAutofit/>
          </a:bodyPr>
          <a:lstStyle>
            <a:lvl1pPr marL="0" indent="0" algn="r">
              <a:buNone/>
              <a:defRPr sz="1200">
                <a:solidFill>
                  <a:schemeClr val="accent2">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optional author</a:t>
            </a:r>
          </a:p>
        </p:txBody>
      </p:sp>
    </p:spTree>
  </p:cSld>
  <p:clrMapOvr>
    <a:masterClrMapping/>
  </p:clrMapOvr>
  <p:transition>
    <p:fade/>
  </p:transition>
  <p:extLst>
    <p:ext uri="{DCECCB84-F9BA-43D5-87BE-67443E8EF086}">
      <p15:sldGuideLst xmlns:p15="http://schemas.microsoft.com/office/powerpoint/2012/main">
        <p15:guide id="2" orient="horz" pos="2088" userDrawn="1">
          <p15:clr>
            <a:srgbClr val="FBAE40"/>
          </p15:clr>
        </p15:guide>
        <p15:guide id="3" orient="horz" pos="3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68F88C8-0A9A-DA43-95C8-7FE161A05352}" type="slidenum">
              <a:rPr lang="en-US" smtClean="0"/>
              <a:t>‹#›</a:t>
            </a:fld>
            <a:endParaRPr lang="en-US"/>
          </a:p>
        </p:txBody>
      </p:sp>
      <p:sp>
        <p:nvSpPr>
          <p:cNvPr id="6" name="TextBox 5"/>
          <p:cNvSpPr txBox="1"/>
          <p:nvPr userDrawn="1"/>
        </p:nvSpPr>
        <p:spPr>
          <a:xfrm>
            <a:off x="265815" y="-496181"/>
            <a:ext cx="1690677"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Only</a:t>
            </a:r>
            <a:endParaRPr lang="en-US" sz="1200" b="1" dirty="0">
              <a:solidFill>
                <a:schemeClr val="accent2"/>
              </a:solidFill>
            </a:endParaRPr>
          </a:p>
        </p:txBody>
      </p:sp>
      <p:sp>
        <p:nvSpPr>
          <p:cNvPr id="7" name="Text Placeholder 2">
            <a:extLst>
              <a:ext uri="{FF2B5EF4-FFF2-40B4-BE49-F238E27FC236}">
                <a16:creationId xmlns:a16="http://schemas.microsoft.com/office/drawing/2014/main" id="{273CC05F-D06D-3140-B072-F1CAE0BC36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3687540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7" name="Title 6"/>
          <p:cNvSpPr>
            <a:spLocks noGrp="1"/>
          </p:cNvSpPr>
          <p:nvPr>
            <p:ph type="title"/>
          </p:nvPr>
        </p:nvSpPr>
        <p:spPr/>
        <p:txBody>
          <a:bodyPr lIns="0" rIns="0" anchor="t" anchorCtr="0">
            <a:noAutofit/>
          </a:bodyPr>
          <a:lstStyle>
            <a:lvl1pPr>
              <a:defRPr b="1"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a:lnSpc>
                <a:spcPct val="108000"/>
              </a:lnSpc>
              <a:spcBef>
                <a:spcPts val="0"/>
              </a:spcBef>
              <a:spcAft>
                <a:spcPts val="1600"/>
              </a:spcAft>
              <a:defRPr baseline="0">
                <a:latin typeface="+mn-lt"/>
              </a:defRPr>
            </a:lvl1pPr>
            <a:lvl2pPr>
              <a:lnSpc>
                <a:spcPct val="108000"/>
              </a:lnSpc>
              <a:spcBef>
                <a:spcPts val="0"/>
              </a:spcBef>
              <a:spcAft>
                <a:spcPts val="1600"/>
              </a:spcAft>
              <a:defRPr>
                <a:latin typeface="+mn-lt"/>
              </a:defRPr>
            </a:lvl2pPr>
            <a:lvl3pPr>
              <a:lnSpc>
                <a:spcPct val="108000"/>
              </a:lnSpc>
              <a:spcBef>
                <a:spcPts val="0"/>
              </a:spcBef>
              <a:spcAft>
                <a:spcPts val="1600"/>
              </a:spcAft>
              <a:defRPr>
                <a:latin typeface="+mn-lt"/>
              </a:defRPr>
            </a:lvl3pPr>
            <a:lvl4pPr>
              <a:lnSpc>
                <a:spcPct val="108000"/>
              </a:lnSpc>
              <a:spcBef>
                <a:spcPts val="0"/>
              </a:spcBef>
              <a:spcAft>
                <a:spcPts val="1600"/>
              </a:spcAft>
              <a:defRPr>
                <a:latin typeface="+mn-lt"/>
              </a:defRPr>
            </a:lvl4pPr>
            <a:lvl5pPr>
              <a:lnSpc>
                <a:spcPct val="108000"/>
              </a:lnSpc>
              <a:spcBef>
                <a:spcPts val="0"/>
              </a:spcBef>
              <a:spcAft>
                <a:spcPts val="1600"/>
              </a:spcAf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199950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Bullets</a:t>
            </a:r>
            <a:endParaRPr lang="en-US" sz="1200" b="1" dirty="0">
              <a:solidFill>
                <a:schemeClr val="accent2"/>
              </a:solidFill>
            </a:endParaRPr>
          </a:p>
        </p:txBody>
      </p:sp>
      <p:sp>
        <p:nvSpPr>
          <p:cNvPr id="8" name="Text Placeholder 2"/>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Larg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65861" y="812181"/>
            <a:ext cx="5908591" cy="4987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lIns="0" rIns="0" anchor="t" anchorCtr="0">
            <a:noAutofit/>
          </a:bodyPr>
          <a:lstStyle>
            <a:lvl1pPr>
              <a:defRPr sz="3400" baseline="0">
                <a:latin typeface="+mj-lt"/>
              </a:defRPr>
            </a:lvl1pPr>
          </a:lstStyle>
          <a:p>
            <a:r>
              <a:rPr lang="en-US"/>
              <a:t>Click to edit Master title style</a:t>
            </a:r>
            <a:endParaRPr lang="en-US" dirty="0"/>
          </a:p>
        </p:txBody>
      </p:sp>
      <p:sp>
        <p:nvSpPr>
          <p:cNvPr id="12" name="Text Placeholder 11"/>
          <p:cNvSpPr>
            <a:spLocks noGrp="1"/>
          </p:cNvSpPr>
          <p:nvPr>
            <p:ph type="body" sz="quarter" idx="10"/>
          </p:nvPr>
        </p:nvSpPr>
        <p:spPr>
          <a:xfrm>
            <a:off x="457200" y="1690688"/>
            <a:ext cx="10214658" cy="4367212"/>
          </a:xfrm>
        </p:spPr>
        <p:txBody>
          <a:bodyPr tIns="0" bIns="91440">
            <a:noAutofit/>
          </a:bodyPr>
          <a:lstStyle>
            <a:lvl1pPr marL="457200" indent="-457200">
              <a:lnSpc>
                <a:spcPct val="108000"/>
              </a:lnSpc>
              <a:spcAft>
                <a:spcPts val="1200"/>
              </a:spcAft>
              <a:defRPr sz="3200" baseline="0">
                <a:latin typeface="+mn-lt"/>
              </a:defRPr>
            </a:lvl1pPr>
            <a:lvl2pPr marL="914400" indent="-457200">
              <a:lnSpc>
                <a:spcPct val="108000"/>
              </a:lnSpc>
              <a:spcAft>
                <a:spcPts val="1200"/>
              </a:spcAft>
              <a:defRPr sz="2800" baseline="0">
                <a:latin typeface="+mn-lt"/>
              </a:defRPr>
            </a:lvl2pPr>
            <a:lvl3pPr marL="1371600" indent="-457200">
              <a:lnSpc>
                <a:spcPct val="108000"/>
              </a:lnSpc>
              <a:spcAft>
                <a:spcPts val="1200"/>
              </a:spcAft>
              <a:defRPr sz="2800" baseline="0">
                <a:latin typeface="+mn-lt"/>
              </a:defRPr>
            </a:lvl3pPr>
            <a:lvl4pPr marL="1828800" indent="-457200">
              <a:lnSpc>
                <a:spcPct val="108000"/>
              </a:lnSpc>
              <a:spcAft>
                <a:spcPts val="1200"/>
              </a:spcAft>
              <a:defRPr sz="2800" baseline="0">
                <a:latin typeface="+mn-lt"/>
              </a:defRPr>
            </a:lvl4pPr>
            <a:lvl5pPr marL="2286000" indent="-457200">
              <a:lnSpc>
                <a:spcPct val="108000"/>
              </a:lnSpc>
              <a:spcAft>
                <a:spcPts val="1200"/>
              </a:spcAft>
              <a:defRPr sz="2800" baseline="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265815" y="-496181"/>
            <a:ext cx="247009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Title + Large Bullets</a:t>
            </a:r>
            <a:endParaRPr lang="en-US" sz="1200" b="1" dirty="0">
              <a:solidFill>
                <a:schemeClr val="accent2"/>
              </a:solidFill>
            </a:endParaRPr>
          </a:p>
        </p:txBody>
      </p:sp>
      <p:sp>
        <p:nvSpPr>
          <p:cNvPr id="10" name="Text Placeholder 2">
            <a:extLst>
              <a:ext uri="{FF2B5EF4-FFF2-40B4-BE49-F238E27FC236}">
                <a16:creationId xmlns:a16="http://schemas.microsoft.com/office/drawing/2014/main" id="{49344CE9-DF0E-244E-9177-5BB7481879A3}"/>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with annotation">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9" name="Rectangle 8"/>
          <p:cNvSpPr/>
          <p:nvPr userDrawn="1"/>
        </p:nvSpPr>
        <p:spPr>
          <a:xfrm>
            <a:off x="5257800" y="533400"/>
            <a:ext cx="6477000" cy="5524500"/>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57200" y="533400"/>
            <a:ext cx="3829050" cy="5524500"/>
          </a:xfrm>
        </p:spPr>
        <p:txBody>
          <a:bodyPr anchor="ctr">
            <a:normAutofit/>
          </a:bodyPr>
          <a:lstStyle>
            <a:lvl1pPr>
              <a:lnSpc>
                <a:spcPct val="100000"/>
              </a:lnSpc>
              <a:spcAft>
                <a:spcPts val="1200"/>
              </a:spcAft>
              <a:defRPr sz="2200" b="1" i="0" baseline="0">
                <a:latin typeface="+mj-lt"/>
              </a:defRPr>
            </a:lvl1pPr>
          </a:lstStyle>
          <a:p>
            <a:r>
              <a:rPr lang="en-US"/>
              <a:t>Click to edit Master title style</a:t>
            </a:r>
            <a:endParaRPr lang="en-US" dirty="0"/>
          </a:p>
        </p:txBody>
      </p:sp>
      <p:sp>
        <p:nvSpPr>
          <p:cNvPr id="10" name="TextBox 9"/>
          <p:cNvSpPr txBox="1"/>
          <p:nvPr userDrawn="1"/>
        </p:nvSpPr>
        <p:spPr>
          <a:xfrm>
            <a:off x="265815" y="-496181"/>
            <a:ext cx="263881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a:t>
            </a:r>
            <a:endParaRPr lang="en-US" sz="1200" b="1" dirty="0">
              <a:solidFill>
                <a:schemeClr val="accent2"/>
              </a:solidFill>
            </a:endParaRPr>
          </a:p>
        </p:txBody>
      </p:sp>
      <p:sp>
        <p:nvSpPr>
          <p:cNvPr id="3" name="Content Placeholder 2"/>
          <p:cNvSpPr>
            <a:spLocks noGrp="1"/>
          </p:cNvSpPr>
          <p:nvPr>
            <p:ph sz="quarter" idx="10"/>
          </p:nvPr>
        </p:nvSpPr>
        <p:spPr>
          <a:xfrm>
            <a:off x="5257800" y="533400"/>
            <a:ext cx="6477000" cy="5524500"/>
          </a:xfrm>
          <a:noFill/>
        </p:spPr>
        <p:txBody>
          <a:bodyPr vert="horz" lIns="0" tIns="45720" rIns="0" bIns="45720" rtlCol="0">
            <a:normAutofit/>
          </a:bodyPr>
          <a:lstStyle>
            <a:lvl1pPr marL="228600" indent="-228600">
              <a:buNone/>
              <a:defRPr lang="en-US" smtClean="0">
                <a:solidFill>
                  <a:schemeClr val="bg2">
                    <a:lumMod val="75000"/>
                  </a:schemeClr>
                </a:solidFill>
              </a:defRPr>
            </a:lvl1pPr>
            <a:lvl2pPr>
              <a:defRPr lang="en-US" smtClean="0"/>
            </a:lvl2pPr>
            <a:lvl3pPr>
              <a:defRPr lang="en-US" smtClean="0"/>
            </a:lvl3pPr>
            <a:lvl4pPr>
              <a:defRPr lang="en-US" smtClean="0"/>
            </a:lvl4pPr>
            <a:lvl5pPr>
              <a:defRPr lang="en-US"/>
            </a:lvl5pPr>
          </a:lstStyle>
          <a:p>
            <a:pPr marL="0" lvl="0" indent="0" algn="ctr"/>
            <a:r>
              <a:rPr lang="en-US"/>
              <a:t>Click to edit Master text styles</a:t>
            </a:r>
          </a:p>
          <a:p>
            <a:pPr marL="0" lvl="1" indent="0" algn="ctr"/>
            <a:r>
              <a:rPr lang="en-US"/>
              <a:t>Second level</a:t>
            </a:r>
          </a:p>
        </p:txBody>
      </p:sp>
      <p:sp>
        <p:nvSpPr>
          <p:cNvPr id="8" name="Text Placeholder 2">
            <a:extLst>
              <a:ext uri="{FF2B5EF4-FFF2-40B4-BE49-F238E27FC236}">
                <a16:creationId xmlns:a16="http://schemas.microsoft.com/office/drawing/2014/main" id="{65C98F9E-B192-D84C-A126-928C54F5048C}"/>
              </a:ext>
            </a:extLst>
          </p:cNvPr>
          <p:cNvSpPr>
            <a:spLocks noGrp="1"/>
          </p:cNvSpPr>
          <p:nvPr>
            <p:ph type="body" sz="quarter" idx="11"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gure with bullets">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sp>
        <p:nvSpPr>
          <p:cNvPr id="6" name="Title 5"/>
          <p:cNvSpPr>
            <a:spLocks noGrp="1"/>
          </p:cNvSpPr>
          <p:nvPr>
            <p:ph type="title"/>
          </p:nvPr>
        </p:nvSpPr>
        <p:spPr>
          <a:xfrm>
            <a:off x="457200" y="533400"/>
            <a:ext cx="3657600" cy="1711036"/>
          </a:xfrm>
        </p:spPr>
        <p:txBody>
          <a:bodyPr anchor="b">
            <a:noAutofit/>
          </a:bodyPr>
          <a:lstStyle>
            <a:lvl1pPr>
              <a:lnSpc>
                <a:spcPct val="100000"/>
              </a:lnSpc>
              <a:spcAft>
                <a:spcPts val="1200"/>
              </a:spcAft>
              <a:defRPr sz="2200" b="1" i="0" baseline="0">
                <a:latin typeface="+mj-lt"/>
              </a:defRPr>
            </a:lvl1pPr>
          </a:lstStyle>
          <a:p>
            <a:r>
              <a:rPr lang="en-US"/>
              <a:t>Click to edit Master title style</a:t>
            </a:r>
            <a:endParaRPr lang="en-US" dirty="0"/>
          </a:p>
        </p:txBody>
      </p:sp>
      <p:sp>
        <p:nvSpPr>
          <p:cNvPr id="3" name="Text Placeholder 2"/>
          <p:cNvSpPr>
            <a:spLocks noGrp="1"/>
          </p:cNvSpPr>
          <p:nvPr>
            <p:ph type="body" sz="quarter" idx="11"/>
          </p:nvPr>
        </p:nvSpPr>
        <p:spPr>
          <a:xfrm>
            <a:off x="457200" y="2481263"/>
            <a:ext cx="3657600" cy="3254375"/>
          </a:xfrm>
        </p:spPr>
        <p:txBody>
          <a:bodyPr>
            <a:noAutofit/>
          </a:bodyPr>
          <a:lstStyle>
            <a:lvl1pPr>
              <a:defRPr sz="2200" baseline="0">
                <a:solidFill>
                  <a:schemeClr val="tx1"/>
                </a:solidFill>
              </a:defRPr>
            </a:lvl1pPr>
            <a:lvl2pPr>
              <a:defRPr sz="2200" baseline="0">
                <a:solidFill>
                  <a:schemeClr val="tx1"/>
                </a:solidFill>
              </a:defRPr>
            </a:lvl2pPr>
            <a:lvl3pPr>
              <a:defRPr sz="2200" baseline="0">
                <a:solidFill>
                  <a:schemeClr val="tx1"/>
                </a:solidFill>
              </a:defRPr>
            </a:lvl3pPr>
            <a:lvl4pPr>
              <a:defRPr sz="2200" baseline="0">
                <a:solidFill>
                  <a:schemeClr val="tx1"/>
                </a:solidFill>
              </a:defRPr>
            </a:lvl4pPr>
            <a:lvl5pPr>
              <a:defRPr sz="220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265815" y="-496181"/>
            <a:ext cx="3318584"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Figure with annotation + bullets</a:t>
            </a:r>
            <a:endParaRPr lang="en-US" sz="1200" b="1" dirty="0">
              <a:solidFill>
                <a:schemeClr val="accent2"/>
              </a:solidFill>
            </a:endParaRPr>
          </a:p>
        </p:txBody>
      </p:sp>
      <p:sp>
        <p:nvSpPr>
          <p:cNvPr id="11" name="Content Placeholder 2"/>
          <p:cNvSpPr>
            <a:spLocks noGrp="1"/>
          </p:cNvSpPr>
          <p:nvPr>
            <p:ph sz="quarter" idx="10"/>
          </p:nvPr>
        </p:nvSpPr>
        <p:spPr>
          <a:xfrm>
            <a:off x="5257800" y="533400"/>
            <a:ext cx="6477000" cy="5524500"/>
          </a:xfrm>
          <a:noFill/>
        </p:spPr>
        <p:txBody>
          <a:bodyPr vert="horz" lIns="0" tIns="45720" rIns="0" bIns="45720" rtlCol="0">
            <a:normAutofit/>
          </a:bodyPr>
          <a:lstStyle>
            <a:lvl1pPr marL="228600" indent="-228600">
              <a:buNone/>
              <a:defRPr lang="en-US" smtClean="0">
                <a:solidFill>
                  <a:schemeClr val="accent2">
                    <a:lumMod val="60000"/>
                    <a:lumOff val="40000"/>
                  </a:schemeClr>
                </a:solidFill>
              </a:defRPr>
            </a:lvl1pPr>
            <a:lvl2pPr>
              <a:defRPr lang="en-US" smtClean="0"/>
            </a:lvl2pPr>
            <a:lvl3pPr>
              <a:defRPr lang="en-US" smtClean="0"/>
            </a:lvl3pPr>
            <a:lvl4pPr>
              <a:defRPr lang="en-US" smtClean="0"/>
            </a:lvl4pPr>
            <a:lvl5pPr>
              <a:defRPr lang="en-US"/>
            </a:lvl5pPr>
          </a:lstStyle>
          <a:p>
            <a:pPr marL="0" lvl="0" indent="0" algn="ctr"/>
            <a:r>
              <a:rPr lang="en-US"/>
              <a:t>Click to edit Master text styles</a:t>
            </a:r>
          </a:p>
          <a:p>
            <a:pPr marL="0" lvl="1" indent="0" algn="ctr"/>
            <a:r>
              <a:rPr lang="en-US"/>
              <a:t>Second level</a:t>
            </a:r>
          </a:p>
        </p:txBody>
      </p:sp>
      <p:sp>
        <p:nvSpPr>
          <p:cNvPr id="8" name="Text Placeholder 2">
            <a:extLst>
              <a:ext uri="{FF2B5EF4-FFF2-40B4-BE49-F238E27FC236}">
                <a16:creationId xmlns:a16="http://schemas.microsoft.com/office/drawing/2014/main" id="{D7D7F6C5-3DA8-6043-843B-8F5B92A0628A}"/>
              </a:ext>
            </a:extLst>
          </p:cNvPr>
          <p:cNvSpPr>
            <a:spLocks noGrp="1"/>
          </p:cNvSpPr>
          <p:nvPr>
            <p:ph type="body" sz="quarter" idx="12" hasCustomPrompt="1"/>
          </p:nvPr>
        </p:nvSpPr>
        <p:spPr>
          <a:xfrm>
            <a:off x="457200" y="10511"/>
            <a:ext cx="2787943" cy="307777"/>
          </a:xfrm>
          <a:solidFill>
            <a:schemeClr val="accent1">
              <a:alpha val="5000"/>
            </a:schemeClr>
          </a:solidFill>
          <a:ln>
            <a:noFill/>
          </a:ln>
        </p:spPr>
        <p:txBody>
          <a:bodyPr wrap="none" lIns="91440" tIns="91440" rIns="91440" bIns="91440" anchor="ctr">
            <a:spAutoFit/>
          </a:bodyPr>
          <a:lstStyle>
            <a:lvl1pPr marL="0" indent="0" algn="l">
              <a:buFontTx/>
              <a:buNone/>
              <a:defRPr sz="800" b="0" cap="all" spc="100" baseline="0">
                <a:solidFill>
                  <a:schemeClr val="accent1"/>
                </a:solidFill>
                <a:latin typeface="+mj-lt"/>
              </a:defRPr>
            </a:lvl1pPr>
          </a:lstStyle>
          <a:p>
            <a:pPr lvl="0"/>
            <a:r>
              <a:rPr lang="en-US" dirty="0"/>
              <a:t>CLICK TO ADD optional SECTION HEADER</a:t>
            </a:r>
          </a:p>
        </p:txBody>
      </p:sp>
    </p:spTree>
  </p:cSld>
  <p:clrMapOvr>
    <a:masterClrMapping/>
  </p:clrMapOvr>
  <p:transition>
    <p:fade/>
  </p:transition>
  <p:extLst>
    <p:ext uri="{DCECCB84-F9BA-43D5-87BE-67443E8EF086}">
      <p15:sldGuideLst xmlns:p15="http://schemas.microsoft.com/office/powerpoint/2012/main">
        <p15:guide id="1" pos="33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gradFill>
          <a:gsLst>
            <a:gs pos="0">
              <a:schemeClr val="accent1"/>
            </a:gs>
            <a:gs pos="97000">
              <a:schemeClr val="tx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hasCustomPrompt="1"/>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dirty="0"/>
              <a:t>Click to add a divider title</a:t>
            </a:r>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1202"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a:solidFill>
                  <a:schemeClr val="accent2"/>
                </a:solidFill>
              </a:rPr>
              <a:t>:</a:t>
            </a:r>
            <a:r>
              <a:rPr lang="en-US" sz="1200" b="1" baseline="0">
                <a:solidFill>
                  <a:schemeClr val="accent2"/>
                </a:solidFill>
              </a:rPr>
              <a:t> Divider Blue</a:t>
            </a:r>
            <a:endParaRPr lang="en-US" sz="1200" b="1" dirty="0">
              <a:solidFill>
                <a:schemeClr val="accent2"/>
              </a:solidFill>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Pr>
        <a:gradFill>
          <a:gsLst>
            <a:gs pos="0">
              <a:srgbClr val="474345"/>
            </a:gs>
            <a:gs pos="100000">
              <a:schemeClr val="tx1">
                <a:lumMod val="7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n>
                  <a:solidFill>
                    <a:schemeClr val="bg1"/>
                  </a:solidFill>
                </a:ln>
              </a:defRPr>
            </a:lvl1pPr>
          </a:lstStyle>
          <a:p>
            <a:fld id="{B68F88C8-0A9A-DA43-95C8-7FE161A05352}" type="slidenum">
              <a:rPr lang="en-US" smtClean="0"/>
              <a:pPr/>
              <a:t>‹#›</a:t>
            </a:fld>
            <a:endParaRPr lang="en-US"/>
          </a:p>
        </p:txBody>
      </p:sp>
      <p:sp>
        <p:nvSpPr>
          <p:cNvPr id="5" name="Title 4"/>
          <p:cNvSpPr>
            <a:spLocks noGrp="1"/>
          </p:cNvSpPr>
          <p:nvPr>
            <p:ph type="title"/>
          </p:nvPr>
        </p:nvSpPr>
        <p:spPr>
          <a:xfrm>
            <a:off x="457200" y="1981200"/>
            <a:ext cx="11277600" cy="2895600"/>
          </a:xfrm>
        </p:spPr>
        <p:txBody>
          <a:bodyPr anchor="ctr">
            <a:noAutofit/>
          </a:bodyPr>
          <a:lstStyle>
            <a:lvl1pPr algn="ctr">
              <a:defRPr sz="3600" baseline="0">
                <a:solidFill>
                  <a:schemeClr val="bg1"/>
                </a:solidFill>
                <a:latin typeface="+mj-lt"/>
              </a:defRPr>
            </a:lvl1pPr>
          </a:lstStyle>
          <a:p>
            <a:r>
              <a:rPr lang="en-US"/>
              <a:t>Click to edit Master title style</a:t>
            </a:r>
            <a:endParaRPr lang="en-US" dirty="0"/>
          </a:p>
        </p:txBody>
      </p:sp>
      <p:pic>
        <p:nvPicPr>
          <p:cNvPr id="6" name="Picture 5"/>
          <p:cNvPicPr>
            <a:picLocks noChangeAspect="1"/>
          </p:cNvPicPr>
          <p:nvPr userDrawn="1"/>
        </p:nvPicPr>
        <p:blipFill rotWithShape="1">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t="-24944"/>
          <a:stretch/>
        </p:blipFill>
        <p:spPr>
          <a:xfrm>
            <a:off x="320675" y="6521450"/>
            <a:ext cx="2391113" cy="102824"/>
          </a:xfrm>
          <a:prstGeom prst="rect">
            <a:avLst/>
          </a:prstGeom>
        </p:spPr>
      </p:pic>
      <p:sp>
        <p:nvSpPr>
          <p:cNvPr id="7" name="TextBox 6"/>
          <p:cNvSpPr txBox="1"/>
          <p:nvPr userDrawn="1"/>
        </p:nvSpPr>
        <p:spPr>
          <a:xfrm>
            <a:off x="265815" y="-496181"/>
            <a:ext cx="1897738" cy="483989"/>
          </a:xfrm>
          <a:prstGeom prst="round2SameRect">
            <a:avLst/>
          </a:prstGeom>
          <a:solidFill>
            <a:srgbClr val="F9FAF9"/>
          </a:solidFill>
          <a:ln w="6350">
            <a:solidFill>
              <a:schemeClr val="accent2"/>
            </a:solidFill>
          </a:ln>
        </p:spPr>
        <p:txBody>
          <a:bodyPr wrap="none" lIns="182880" tIns="91440" rIns="182880" bIns="182880" rtlCol="0">
            <a:spAutoFit/>
          </a:bodyPr>
          <a:lstStyle/>
          <a:p>
            <a:r>
              <a:rPr lang="en-US" sz="1200" b="1" dirty="0">
                <a:solidFill>
                  <a:schemeClr val="accent2"/>
                </a:solidFill>
              </a:rPr>
              <a:t>Master:</a:t>
            </a:r>
            <a:r>
              <a:rPr lang="en-US" sz="1200" b="1" baseline="0" dirty="0">
                <a:solidFill>
                  <a:schemeClr val="accent2"/>
                </a:solidFill>
              </a:rPr>
              <a:t> Divider Dark</a:t>
            </a:r>
            <a:endParaRPr lang="en-US" sz="1200" b="1" dirty="0">
              <a:solidFill>
                <a:schemeClr val="accent2"/>
              </a:solidFill>
            </a:endParaRPr>
          </a:p>
        </p:txBody>
      </p:sp>
      <p:sp>
        <p:nvSpPr>
          <p:cNvPr id="8" name="Oval 7"/>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Oval 9"/>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TextBox 12"/>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11277600" cy="1157288"/>
          </a:xfrm>
          <a:prstGeom prst="rect">
            <a:avLst/>
          </a:prstGeom>
        </p:spPr>
        <p:txBody>
          <a:bodyPr vert="horz" lIns="0" tIns="45720" rIns="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25625"/>
            <a:ext cx="11277600" cy="4232275"/>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991600" y="6467708"/>
            <a:ext cx="2743200" cy="209316"/>
          </a:xfrm>
          <a:prstGeom prst="rect">
            <a:avLst/>
          </a:prstGeom>
        </p:spPr>
        <p:txBody>
          <a:bodyPr vert="horz" lIns="0" tIns="0" rIns="0" bIns="0" rtlCol="0" anchor="ctr"/>
          <a:lstStyle>
            <a:lvl1pPr algn="r">
              <a:defRPr sz="1000">
                <a:solidFill>
                  <a:schemeClr val="tx1">
                    <a:tint val="75000"/>
                  </a:schemeClr>
                </a:solidFill>
                <a:latin typeface="Lato" charset="0"/>
                <a:ea typeface="Lato" charset="0"/>
                <a:cs typeface="Lato" charset="0"/>
              </a:defRPr>
            </a:lvl1pPr>
          </a:lstStyle>
          <a:p>
            <a:fld id="{B68F88C8-0A9A-DA43-95C8-7FE161A05352}" type="slidenum">
              <a:rPr lang="en-US" smtClean="0"/>
              <a:pPr/>
              <a:t>‹#›</a:t>
            </a:fld>
            <a:endParaRPr lang="en-US"/>
          </a:p>
        </p:txBody>
      </p:sp>
      <p:pic>
        <p:nvPicPr>
          <p:cNvPr id="8" name="Picture 7"/>
          <p:cNvPicPr>
            <a:picLocks noChangeAspect="1"/>
          </p:cNvPicPr>
          <p:nvPr userDrawn="1"/>
        </p:nvPicPr>
        <p:blipFill rotWithShape="1">
          <a:blip r:embed="rId15">
            <a:extLst>
              <a:ext uri="{28A0092B-C50C-407E-A947-70E740481C1C}">
                <a14:useLocalDpi xmlns:a14="http://schemas.microsoft.com/office/drawing/2010/main"/>
              </a:ext>
            </a:extLst>
          </a:blip>
          <a:srcRect l="14990" t="-24944" r="1"/>
          <a:stretch/>
        </p:blipFill>
        <p:spPr>
          <a:xfrm>
            <a:off x="320675" y="6521450"/>
            <a:ext cx="2391113" cy="102824"/>
          </a:xfrm>
          <a:prstGeom prst="rect">
            <a:avLst/>
          </a:prstGeom>
        </p:spPr>
      </p:pic>
      <p:sp>
        <p:nvSpPr>
          <p:cNvPr id="4" name="Oval 3"/>
          <p:cNvSpPr/>
          <p:nvPr userDrawn="1"/>
        </p:nvSpPr>
        <p:spPr>
          <a:xfrm>
            <a:off x="-550072" y="117081"/>
            <a:ext cx="231648" cy="2316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7" name="Oval 6"/>
          <p:cNvSpPr/>
          <p:nvPr userDrawn="1"/>
        </p:nvSpPr>
        <p:spPr>
          <a:xfrm>
            <a:off x="-550072" y="452571"/>
            <a:ext cx="231648" cy="2316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Oval 8"/>
          <p:cNvSpPr/>
          <p:nvPr userDrawn="1"/>
        </p:nvSpPr>
        <p:spPr>
          <a:xfrm>
            <a:off x="-550072" y="788061"/>
            <a:ext cx="231648" cy="2316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Oval 10"/>
          <p:cNvSpPr/>
          <p:nvPr userDrawn="1"/>
        </p:nvSpPr>
        <p:spPr>
          <a:xfrm>
            <a:off x="-550072" y="1123551"/>
            <a:ext cx="231648" cy="2316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Oval 11"/>
          <p:cNvSpPr/>
          <p:nvPr userDrawn="1"/>
        </p:nvSpPr>
        <p:spPr>
          <a:xfrm>
            <a:off x="-550072" y="1459040"/>
            <a:ext cx="231648" cy="23164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extBox 4"/>
          <p:cNvSpPr txBox="1"/>
          <p:nvPr userDrawn="1"/>
        </p:nvSpPr>
        <p:spPr>
          <a:xfrm>
            <a:off x="-888626" y="31354"/>
            <a:ext cx="338554" cy="1674497"/>
          </a:xfrm>
          <a:prstGeom prst="rect">
            <a:avLst/>
          </a:prstGeom>
          <a:noFill/>
        </p:spPr>
        <p:txBody>
          <a:bodyPr vert="vert270" wrap="none" rtlCol="0">
            <a:spAutoFit/>
          </a:bodyPr>
          <a:lstStyle/>
          <a:p>
            <a:r>
              <a:rPr lang="en-US" sz="1000" b="1" spc="0" dirty="0">
                <a:solidFill>
                  <a:schemeClr val="tx1">
                    <a:lumMod val="60000"/>
                    <a:lumOff val="40000"/>
                  </a:schemeClr>
                </a:solidFill>
              </a:rPr>
              <a:t>URBAN</a:t>
            </a:r>
            <a:r>
              <a:rPr lang="en-US" sz="1000" b="1" spc="0" baseline="0" dirty="0">
                <a:solidFill>
                  <a:schemeClr val="tx1">
                    <a:lumMod val="60000"/>
                    <a:lumOff val="40000"/>
                  </a:schemeClr>
                </a:solidFill>
              </a:rPr>
              <a:t> COLOR PALETTE</a:t>
            </a:r>
            <a:endParaRPr lang="en-US" sz="1000" b="1" spc="0" dirty="0">
              <a:solidFill>
                <a:schemeClr val="tx1">
                  <a:lumMod val="60000"/>
                  <a:lumOff val="40000"/>
                </a:schemeClr>
              </a:solidFill>
            </a:endParaRPr>
          </a:p>
        </p:txBody>
      </p:sp>
      <p:sp>
        <p:nvSpPr>
          <p:cNvPr id="13" name="TextBox 12"/>
          <p:cNvSpPr txBox="1"/>
          <p:nvPr userDrawn="1"/>
        </p:nvSpPr>
        <p:spPr>
          <a:xfrm>
            <a:off x="10489920" y="7020156"/>
            <a:ext cx="1733167" cy="246221"/>
          </a:xfrm>
          <a:prstGeom prst="rect">
            <a:avLst/>
          </a:prstGeom>
          <a:noFill/>
        </p:spPr>
        <p:txBody>
          <a:bodyPr vert="horz" wrap="none" rtlCol="0">
            <a:spAutoFit/>
          </a:bodyPr>
          <a:lstStyle/>
          <a:p>
            <a:pPr algn="r"/>
            <a:r>
              <a:rPr lang="en-US" sz="1000" b="1" spc="0" dirty="0">
                <a:solidFill>
                  <a:schemeClr val="tx1">
                    <a:lumMod val="60000"/>
                    <a:lumOff val="40000"/>
                  </a:schemeClr>
                </a:solidFill>
              </a:rPr>
              <a:t>TEMPLATE VERSION 2.2</a:t>
            </a:r>
            <a:endParaRPr lang="en-US" sz="1000" b="1" spc="0" dirty="0">
              <a:solidFill>
                <a:schemeClr val="tx1"/>
              </a:solidFill>
            </a:endParaRPr>
          </a:p>
        </p:txBody>
      </p:sp>
    </p:spTree>
    <p:extLst>
      <p:ext uri="{BB962C8B-B14F-4D97-AF65-F5344CB8AC3E}">
        <p14:creationId xmlns:p14="http://schemas.microsoft.com/office/powerpoint/2010/main" val="467279208"/>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4" r:id="rId3"/>
    <p:sldLayoutId id="2147483658" r:id="rId4"/>
    <p:sldLayoutId id="2147483675" r:id="rId5"/>
    <p:sldLayoutId id="2147483656" r:id="rId6"/>
    <p:sldLayoutId id="2147483677" r:id="rId7"/>
    <p:sldLayoutId id="2147483657" r:id="rId8"/>
    <p:sldLayoutId id="2147483674" r:id="rId9"/>
    <p:sldLayoutId id="2147483676" r:id="rId10"/>
    <p:sldLayoutId id="2147483682" r:id="rId11"/>
    <p:sldLayoutId id="2147483683" r:id="rId12"/>
    <p:sldLayoutId id="2147483655" r:id="rId13"/>
  </p:sldLayoutIdLst>
  <p:transition>
    <p:fade/>
  </p:transition>
  <p:hf hdr="0" ftr="0" dt="0"/>
  <p:txStyles>
    <p:title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orient="horz" pos="336">
          <p15:clr>
            <a:srgbClr val="F26B43"/>
          </p15:clr>
        </p15:guide>
        <p15:guide id="5" orient="horz" pos="3816">
          <p15:clr>
            <a:srgbClr val="F26B43"/>
          </p15:clr>
        </p15:guide>
        <p15:guide id="6" pos="2592">
          <p15:clr>
            <a:srgbClr val="F26B43"/>
          </p15:clr>
        </p15:guide>
        <p15:guide id="7" pos="7392">
          <p15:clr>
            <a:srgbClr val="F26B43"/>
          </p15:clr>
        </p15:guide>
        <p15:guide id="8" orient="horz" pos="417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urban.org/elevate-data-equity"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hyperlink" Target="https://www.neighborhoodindicato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urban.org/research/publication/principles-advancing-equitable-data-practic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7304"/>
            <a:ext cx="2849217" cy="43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90756704"/>
              </p:ext>
            </p:extLst>
          </p:nvPr>
        </p:nvGraphicFramePr>
        <p:xfrm>
          <a:off x="820718" y="2752124"/>
          <a:ext cx="9890826" cy="3566160"/>
        </p:xfrm>
        <a:graphic>
          <a:graphicData uri="http://schemas.openxmlformats.org/drawingml/2006/table">
            <a:tbl>
              <a:tblPr firstRow="1" bandRow="1">
                <a:tableStyleId>{5C22544A-7EE6-4342-B048-85BDC9FD1C3A}</a:tableStyleId>
              </a:tblPr>
              <a:tblGrid>
                <a:gridCol w="9890826">
                  <a:extLst>
                    <a:ext uri="{9D8B030D-6E8A-4147-A177-3AD203B41FA5}">
                      <a16:colId xmlns:a16="http://schemas.microsoft.com/office/drawing/2014/main" val="20000"/>
                    </a:ext>
                  </a:extLst>
                </a:gridCol>
              </a:tblGrid>
              <a:tr h="128497">
                <a:tc>
                  <a:txBody>
                    <a:bodyPr/>
                    <a:lstStyle/>
                    <a:p>
                      <a:pPr marL="0" marR="0" lvl="0" indent="0" algn="l" defTabSz="914400" rtl="0" eaLnBrk="1" fontAlgn="auto" latinLnBrk="0" hangingPunct="1">
                        <a:lnSpc>
                          <a:spcPct val="100000"/>
                        </a:lnSpc>
                        <a:spcBef>
                          <a:spcPts val="0"/>
                        </a:spcBef>
                        <a:spcAft>
                          <a:spcPts val="1600"/>
                        </a:spcAft>
                        <a:buClr>
                          <a:srgbClr val="139DEC"/>
                        </a:buClr>
                        <a:buSzTx/>
                        <a:buFontTx/>
                        <a:buNone/>
                        <a:tabLst/>
                        <a:defRPr/>
                      </a:pPr>
                      <a:r>
                        <a:rPr kumimoji="0" lang="en-US" sz="1800" b="1" i="0" u="none" strike="noStrike" kern="1200" cap="none" spc="0" normalizeH="0" baseline="0" noProof="0" dirty="0">
                          <a:ln>
                            <a:noFill/>
                          </a:ln>
                          <a:solidFill>
                            <a:srgbClr val="139DEC"/>
                          </a:solidFill>
                          <a:effectLst/>
                          <a:uLnTx/>
                          <a:uFillTx/>
                          <a:latin typeface="+mj-lt"/>
                          <a:ea typeface="+mn-ea"/>
                          <a:cs typeface="+mn-cs"/>
                        </a:rPr>
                        <a:t>Community Indicators Consortium, August 4, 2020</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709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494546"/>
                          </a:solidFill>
                          <a:effectLst/>
                          <a:uLnTx/>
                          <a:uFillTx/>
                          <a:latin typeface="Lato"/>
                          <a:ea typeface="+mn-ea"/>
                          <a:cs typeface="+mn-cs"/>
                        </a:rPr>
                        <a:t>Investing in Data Capacity for Community Change</a:t>
                      </a:r>
                      <a:endParaRPr lang="en-US"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7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39DEC"/>
                          </a:solidFill>
                          <a:effectLst/>
                          <a:uLnTx/>
                          <a:uFillTx/>
                          <a:latin typeface="+mn-lt"/>
                          <a:ea typeface="+mn-ea"/>
                          <a:cs typeface="+mn-cs"/>
                        </a:rPr>
                        <a:t>Kathy Pettit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39DEC"/>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39DEC"/>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139DEC"/>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39DEC"/>
                          </a:solidFill>
                          <a:effectLst/>
                          <a:uLnTx/>
                          <a:uFillTx/>
                          <a:latin typeface="+mn-lt"/>
                          <a:ea typeface="+mn-ea"/>
                          <a:cs typeface="+mn-cs"/>
                        </a:rPr>
                        <a:t>Co-Authors</a:t>
                      </a:r>
                      <a:r>
                        <a:rPr kumimoji="0" lang="en-US" sz="1800" b="1" i="0" u="none" strike="noStrike" kern="1200" cap="none" spc="0" normalizeH="0" baseline="0" noProof="0" dirty="0">
                          <a:ln>
                            <a:noFill/>
                          </a:ln>
                          <a:solidFill>
                            <a:srgbClr val="139DEC"/>
                          </a:solidFill>
                          <a:effectLst/>
                          <a:uLnTx/>
                          <a:uFillTx/>
                          <a:latin typeface="+mn-lt"/>
                          <a:ea typeface="+mn-ea"/>
                          <a:cs typeface="+mn-cs"/>
                        </a:rPr>
                        <a:t>: Leah Hendey, Jake Cowan, and Marcus Gaddy</a:t>
                      </a:r>
                    </a:p>
                  </a:txBody>
                  <a:tcPr marL="0" marR="0" marT="9144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5781040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solidFill>
                  <a:srgbClr val="00B0F0"/>
                </a:solidFill>
              </a:rPr>
              <a:t>Promote Use of Data by Grantees</a:t>
            </a:r>
            <a:br>
              <a:rPr lang="en-US" dirty="0"/>
            </a:br>
            <a:r>
              <a:rPr lang="en-US" dirty="0"/>
              <a:t>Using Data to Tell Stories in King County</a:t>
            </a:r>
            <a:br>
              <a:rPr lang="en-US" sz="3600" dirty="0">
                <a:solidFill>
                  <a:srgbClr val="139DEC"/>
                </a:solidFill>
              </a:rPr>
            </a:br>
            <a:endParaRPr lang="en-US" dirty="0"/>
          </a:p>
        </p:txBody>
      </p:sp>
      <p:pic>
        <p:nvPicPr>
          <p:cNvPr id="2" name="Picture 1">
            <a:extLst>
              <a:ext uri="{FF2B5EF4-FFF2-40B4-BE49-F238E27FC236}">
                <a16:creationId xmlns:a16="http://schemas.microsoft.com/office/drawing/2014/main" id="{F75FD8F4-A9EA-4511-A397-C9CD1E5B8441}"/>
              </a:ext>
            </a:extLst>
          </p:cNvPr>
          <p:cNvPicPr>
            <a:picLocks noChangeAspect="1"/>
          </p:cNvPicPr>
          <p:nvPr/>
        </p:nvPicPr>
        <p:blipFill>
          <a:blip r:embed="rId3"/>
          <a:stretch>
            <a:fillRect/>
          </a:stretch>
        </p:blipFill>
        <p:spPr>
          <a:xfrm>
            <a:off x="2185851" y="1935830"/>
            <a:ext cx="7643526" cy="3558963"/>
          </a:xfrm>
          <a:prstGeom prst="rect">
            <a:avLst/>
          </a:prstGeom>
        </p:spPr>
      </p:pic>
      <p:pic>
        <p:nvPicPr>
          <p:cNvPr id="4098" name="Picture 2" descr="Communities Count">
            <a:extLst>
              <a:ext uri="{FF2B5EF4-FFF2-40B4-BE49-F238E27FC236}">
                <a16:creationId xmlns:a16="http://schemas.microsoft.com/office/drawing/2014/main" id="{AC5CECE6-F9A4-4D7B-A481-CB85ADDB6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8390" y="5721219"/>
            <a:ext cx="2969142" cy="98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8838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a:solidFill>
                  <a:srgbClr val="00B0F0"/>
                </a:solidFill>
              </a:rPr>
              <a:t>Champion community data resources and capacity </a:t>
            </a:r>
            <a:br>
              <a:rPr lang="en-US" dirty="0"/>
            </a:br>
            <a:r>
              <a:rPr lang="en-US" dirty="0"/>
              <a:t>Milwaukee Data Days</a:t>
            </a:r>
            <a:endParaRPr lang="en-US" sz="2800" dirty="0">
              <a:solidFill>
                <a:srgbClr val="00B0F0"/>
              </a:solidFill>
            </a:endParaRPr>
          </a:p>
        </p:txBody>
      </p:sp>
      <p:pic>
        <p:nvPicPr>
          <p:cNvPr id="3" name="Picture 2" descr="A picture containing person, building, standing, person&#10;&#10;Description automatically generated">
            <a:extLst>
              <a:ext uri="{FF2B5EF4-FFF2-40B4-BE49-F238E27FC236}">
                <a16:creationId xmlns:a16="http://schemas.microsoft.com/office/drawing/2014/main" id="{6473CB2B-BC2F-4618-99BC-2233D6CA1682}"/>
              </a:ext>
            </a:extLst>
          </p:cNvPr>
          <p:cNvPicPr>
            <a:picLocks noChangeAspect="1"/>
          </p:cNvPicPr>
          <p:nvPr/>
        </p:nvPicPr>
        <p:blipFill>
          <a:blip r:embed="rId3"/>
          <a:stretch>
            <a:fillRect/>
          </a:stretch>
        </p:blipFill>
        <p:spPr>
          <a:xfrm>
            <a:off x="6456680" y="1375294"/>
            <a:ext cx="4590869" cy="3061537"/>
          </a:xfrm>
          <a:prstGeom prst="rect">
            <a:avLst/>
          </a:prstGeom>
        </p:spPr>
      </p:pic>
      <p:pic>
        <p:nvPicPr>
          <p:cNvPr id="8" name="Picture 7" descr="A group of people standing around a table&#10;&#10;Description automatically generated">
            <a:extLst>
              <a:ext uri="{FF2B5EF4-FFF2-40B4-BE49-F238E27FC236}">
                <a16:creationId xmlns:a16="http://schemas.microsoft.com/office/drawing/2014/main" id="{25A906BA-C0DB-4493-A8B5-1862C915F6BE}"/>
              </a:ext>
            </a:extLst>
          </p:cNvPr>
          <p:cNvPicPr>
            <a:picLocks noChangeAspect="1"/>
          </p:cNvPicPr>
          <p:nvPr/>
        </p:nvPicPr>
        <p:blipFill rotWithShape="1">
          <a:blip r:embed="rId4"/>
          <a:srcRect r="13974"/>
          <a:stretch/>
        </p:blipFill>
        <p:spPr>
          <a:xfrm>
            <a:off x="1144451" y="2249714"/>
            <a:ext cx="4332514" cy="3358605"/>
          </a:xfrm>
          <a:prstGeom prst="rect">
            <a:avLst/>
          </a:prstGeom>
        </p:spPr>
      </p:pic>
      <p:pic>
        <p:nvPicPr>
          <p:cNvPr id="9" name="Picture 8">
            <a:extLst>
              <a:ext uri="{FF2B5EF4-FFF2-40B4-BE49-F238E27FC236}">
                <a16:creationId xmlns:a16="http://schemas.microsoft.com/office/drawing/2014/main" id="{80859FE3-919B-4780-8475-1B42EA980553}"/>
              </a:ext>
            </a:extLst>
          </p:cNvPr>
          <p:cNvPicPr>
            <a:picLocks noChangeAspect="1"/>
          </p:cNvPicPr>
          <p:nvPr/>
        </p:nvPicPr>
        <p:blipFill>
          <a:blip r:embed="rId5"/>
          <a:stretch>
            <a:fillRect/>
          </a:stretch>
        </p:blipFill>
        <p:spPr>
          <a:xfrm>
            <a:off x="8752115" y="5608319"/>
            <a:ext cx="2740356" cy="991620"/>
          </a:xfrm>
          <a:prstGeom prst="rect">
            <a:avLst/>
          </a:prstGeom>
        </p:spPr>
      </p:pic>
    </p:spTree>
    <p:extLst>
      <p:ext uri="{BB962C8B-B14F-4D97-AF65-F5344CB8AC3E}">
        <p14:creationId xmlns:p14="http://schemas.microsoft.com/office/powerpoint/2010/main" val="65559410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5FCEA-CE8B-403E-9A57-FC3E8BBB847D}"/>
              </a:ext>
            </a:extLst>
          </p:cNvPr>
          <p:cNvPicPr>
            <a:picLocks noChangeAspect="1"/>
          </p:cNvPicPr>
          <p:nvPr/>
        </p:nvPicPr>
        <p:blipFill>
          <a:blip r:embed="rId3"/>
          <a:stretch>
            <a:fillRect/>
          </a:stretch>
        </p:blipFill>
        <p:spPr>
          <a:xfrm>
            <a:off x="1856395" y="1775308"/>
            <a:ext cx="7381929" cy="4143405"/>
          </a:xfrm>
          <a:prstGeom prst="rect">
            <a:avLst/>
          </a:prstGeom>
        </p:spPr>
      </p:pic>
      <p:sp>
        <p:nvSpPr>
          <p:cNvPr id="3" name="Title 6">
            <a:extLst>
              <a:ext uri="{FF2B5EF4-FFF2-40B4-BE49-F238E27FC236}">
                <a16:creationId xmlns:a16="http://schemas.microsoft.com/office/drawing/2014/main" id="{E9934BE5-86F3-4AAF-B670-DC1BAE5F2A84}"/>
              </a:ext>
            </a:extLst>
          </p:cNvPr>
          <p:cNvSpPr txBox="1">
            <a:spLocks/>
          </p:cNvSpPr>
          <p:nvPr/>
        </p:nvSpPr>
        <p:spPr>
          <a:xfrm>
            <a:off x="609600" y="489857"/>
            <a:ext cx="11277600" cy="1157288"/>
          </a:xfrm>
          <a:prstGeom prst="rect">
            <a:avLst/>
          </a:prstGeom>
        </p:spPr>
        <p:txBody>
          <a:bodyPr vert="horz" lIns="0" tIns="45720" rIns="0" bIns="45720" rtlCol="0" anchor="t" anchorCtr="0">
            <a:noAutofit/>
          </a:bodyPr>
          <a:lstStyle>
            <a:lvl1pPr algn="l" defTabSz="914400" rtl="0" eaLnBrk="1" latinLnBrk="0" hangingPunct="1">
              <a:lnSpc>
                <a:spcPct val="90000"/>
              </a:lnSpc>
              <a:spcBef>
                <a:spcPct val="0"/>
              </a:spcBef>
              <a:buNone/>
              <a:defRPr sz="3400" b="1" kern="1200" baseline="0">
                <a:solidFill>
                  <a:schemeClr val="tx1"/>
                </a:solidFill>
                <a:latin typeface="+mj-lt"/>
                <a:ea typeface="+mj-ea"/>
                <a:cs typeface="+mj-cs"/>
              </a:defRPr>
            </a:lvl1pPr>
          </a:lstStyle>
          <a:p>
            <a:r>
              <a:rPr lang="en-US" sz="2800" dirty="0">
                <a:solidFill>
                  <a:srgbClr val="00B0F0"/>
                </a:solidFill>
              </a:rPr>
              <a:t>Champion community data resources and capacity </a:t>
            </a:r>
            <a:br>
              <a:rPr lang="en-US" dirty="0"/>
            </a:br>
            <a:r>
              <a:rPr lang="en-US" dirty="0"/>
              <a:t>Hartford Data Collaborative Principles</a:t>
            </a:r>
            <a:endParaRPr lang="en-US" sz="2800" dirty="0">
              <a:solidFill>
                <a:srgbClr val="00B0F0"/>
              </a:solidFill>
            </a:endParaRPr>
          </a:p>
        </p:txBody>
      </p:sp>
      <p:pic>
        <p:nvPicPr>
          <p:cNvPr id="5122" name="Picture 2" descr="CTData">
            <a:extLst>
              <a:ext uri="{FF2B5EF4-FFF2-40B4-BE49-F238E27FC236}">
                <a16:creationId xmlns:a16="http://schemas.microsoft.com/office/drawing/2014/main" id="{A63BC563-23E7-47CD-A8AE-E8DCBDA7C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096" y="5538651"/>
            <a:ext cx="3194304" cy="998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3913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Call to Action</a:t>
            </a:r>
          </a:p>
        </p:txBody>
      </p:sp>
      <p:sp>
        <p:nvSpPr>
          <p:cNvPr id="8" name="Text Placeholder 7"/>
          <p:cNvSpPr>
            <a:spLocks noGrp="1"/>
          </p:cNvSpPr>
          <p:nvPr>
            <p:ph type="body" sz="quarter" idx="10"/>
          </p:nvPr>
        </p:nvSpPr>
        <p:spPr>
          <a:xfrm>
            <a:off x="6403561" y="2024398"/>
            <a:ext cx="5532799" cy="2223137"/>
          </a:xfrm>
        </p:spPr>
        <p:txBody>
          <a:bodyPr/>
          <a:lstStyle/>
          <a:p>
            <a:pPr>
              <a:spcBef>
                <a:spcPts val="600"/>
              </a:spcBef>
            </a:pPr>
            <a:r>
              <a:rPr lang="en-US" b="1" dirty="0">
                <a:latin typeface="+mj-lt"/>
              </a:rPr>
              <a:t>How are you investing in community data capacity?</a:t>
            </a:r>
          </a:p>
          <a:p>
            <a:pPr>
              <a:spcBef>
                <a:spcPts val="600"/>
              </a:spcBef>
            </a:pPr>
            <a:r>
              <a:rPr lang="en-US" b="1" dirty="0">
                <a:latin typeface="+mj-lt"/>
              </a:rPr>
              <a:t>What more can you do? </a:t>
            </a:r>
          </a:p>
        </p:txBody>
      </p:sp>
      <p:pic>
        <p:nvPicPr>
          <p:cNvPr id="2" name="Picture 1"/>
          <p:cNvPicPr>
            <a:picLocks noChangeAspect="1"/>
          </p:cNvPicPr>
          <p:nvPr/>
        </p:nvPicPr>
        <p:blipFill rotWithShape="1">
          <a:blip r:embed="rId3"/>
          <a:srcRect t="5924" b="20579"/>
          <a:stretch/>
        </p:blipFill>
        <p:spPr>
          <a:xfrm>
            <a:off x="226143" y="825910"/>
            <a:ext cx="6858000" cy="5040401"/>
          </a:xfrm>
          <a:prstGeom prst="rect">
            <a:avLst/>
          </a:prstGeom>
        </p:spPr>
      </p:pic>
    </p:spTree>
    <p:extLst>
      <p:ext uri="{BB962C8B-B14F-4D97-AF65-F5344CB8AC3E}">
        <p14:creationId xmlns:p14="http://schemas.microsoft.com/office/powerpoint/2010/main" val="21133195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Resources</a:t>
            </a:r>
          </a:p>
        </p:txBody>
      </p:sp>
      <p:sp>
        <p:nvSpPr>
          <p:cNvPr id="8" name="Text Placeholder 7"/>
          <p:cNvSpPr>
            <a:spLocks noGrp="1"/>
          </p:cNvSpPr>
          <p:nvPr>
            <p:ph type="body" sz="quarter" idx="10"/>
          </p:nvPr>
        </p:nvSpPr>
        <p:spPr>
          <a:xfrm>
            <a:off x="5201588" y="829404"/>
            <a:ext cx="6673714" cy="3108296"/>
          </a:xfrm>
        </p:spPr>
        <p:txBody>
          <a:bodyPr/>
          <a:lstStyle/>
          <a:p>
            <a:pPr>
              <a:spcBef>
                <a:spcPts val="600"/>
              </a:spcBef>
            </a:pPr>
            <a:r>
              <a:rPr lang="en-US" b="1" dirty="0">
                <a:latin typeface="+mj-lt"/>
              </a:rPr>
              <a:t>Elevate Data for Equity website: </a:t>
            </a:r>
            <a:r>
              <a:rPr lang="en-US" sz="2400" b="1" dirty="0">
                <a:solidFill>
                  <a:srgbClr val="00B0F0"/>
                </a:solidFill>
                <a:latin typeface="+mj-lt"/>
                <a:hlinkClick r:id="rId3"/>
              </a:rPr>
              <a:t>urban.org/elevate-data-equity</a:t>
            </a:r>
            <a:r>
              <a:rPr lang="en-US" sz="2400" b="1" dirty="0">
                <a:solidFill>
                  <a:srgbClr val="00B0F0"/>
                </a:solidFill>
                <a:latin typeface="+mj-lt"/>
              </a:rPr>
              <a:t> </a:t>
            </a:r>
          </a:p>
          <a:p>
            <a:pPr lvl="1">
              <a:spcBef>
                <a:spcPts val="600"/>
              </a:spcBef>
            </a:pPr>
            <a:r>
              <a:rPr lang="en-US" sz="2000" b="1" dirty="0">
                <a:solidFill>
                  <a:srgbClr val="00B0F0"/>
                </a:solidFill>
                <a:latin typeface="+mj-lt"/>
              </a:rPr>
              <a:t>Expanding site on Monday, August 10</a:t>
            </a:r>
          </a:p>
          <a:p>
            <a:pPr lvl="1">
              <a:spcBef>
                <a:spcPts val="600"/>
              </a:spcBef>
            </a:pPr>
            <a:r>
              <a:rPr lang="en-US" sz="2000" b="1" dirty="0">
                <a:solidFill>
                  <a:srgbClr val="00B0F0"/>
                </a:solidFill>
                <a:latin typeface="+mj-lt"/>
              </a:rPr>
              <a:t>Stories of foundations investing in data capacity</a:t>
            </a:r>
          </a:p>
          <a:p>
            <a:pPr lvl="1">
              <a:spcBef>
                <a:spcPts val="600"/>
              </a:spcBef>
            </a:pPr>
            <a:r>
              <a:rPr lang="en-US" sz="2000" b="1" dirty="0">
                <a:solidFill>
                  <a:srgbClr val="00B0F0"/>
                </a:solidFill>
                <a:latin typeface="+mj-lt"/>
              </a:rPr>
              <a:t>Resource lists for promoting data capacity and equitable data practice </a:t>
            </a:r>
          </a:p>
          <a:p>
            <a:pPr>
              <a:spcBef>
                <a:spcPts val="1800"/>
              </a:spcBef>
            </a:pPr>
            <a:r>
              <a:rPr lang="en-US" b="1" dirty="0">
                <a:latin typeface="+mj-lt"/>
              </a:rPr>
              <a:t>National Neighborhood Indicators Partnership</a:t>
            </a:r>
          </a:p>
          <a:p>
            <a:pPr lvl="1">
              <a:spcBef>
                <a:spcPts val="600"/>
              </a:spcBef>
            </a:pPr>
            <a:r>
              <a:rPr lang="en-US" sz="2000" b="1" dirty="0">
                <a:solidFill>
                  <a:srgbClr val="00B0F0"/>
                </a:solidFill>
                <a:latin typeface="+mj-lt"/>
              </a:rPr>
              <a:t>Twitter: @NNIPHQ   Email: nnip@urban.org</a:t>
            </a:r>
          </a:p>
          <a:p>
            <a:pPr lvl="1">
              <a:spcBef>
                <a:spcPts val="600"/>
              </a:spcBef>
            </a:pPr>
            <a:r>
              <a:rPr lang="en-US" sz="2000" b="1" dirty="0">
                <a:solidFill>
                  <a:srgbClr val="00B0F0"/>
                </a:solidFill>
                <a:latin typeface="+mj-lt"/>
                <a:hlinkClick r:id="rId4"/>
              </a:rPr>
              <a:t>neighborhoodindicators.org</a:t>
            </a:r>
            <a:endParaRPr lang="en-US" sz="2000" b="1" dirty="0">
              <a:solidFill>
                <a:srgbClr val="00B0F0"/>
              </a:solidFill>
              <a:latin typeface="+mj-lt"/>
            </a:endParaRPr>
          </a:p>
          <a:p>
            <a:pPr>
              <a:spcBef>
                <a:spcPts val="600"/>
              </a:spcBef>
            </a:pPr>
            <a:endParaRPr lang="en-US" b="1" dirty="0">
              <a:latin typeface="+mj-lt"/>
            </a:endParaRPr>
          </a:p>
        </p:txBody>
      </p:sp>
      <p:pic>
        <p:nvPicPr>
          <p:cNvPr id="3" name="Picture 2"/>
          <p:cNvPicPr>
            <a:picLocks noChangeAspect="1"/>
          </p:cNvPicPr>
          <p:nvPr/>
        </p:nvPicPr>
        <p:blipFill rotWithShape="1">
          <a:blip r:embed="rId5"/>
          <a:srcRect l="15693" t="10340" r="11048" b="20187"/>
          <a:stretch/>
        </p:blipFill>
        <p:spPr>
          <a:xfrm>
            <a:off x="1072299" y="1543832"/>
            <a:ext cx="4062953" cy="3853013"/>
          </a:xfrm>
          <a:prstGeom prst="rect">
            <a:avLst/>
          </a:prstGeom>
        </p:spPr>
      </p:pic>
    </p:spTree>
    <p:extLst>
      <p:ext uri="{BB962C8B-B14F-4D97-AF65-F5344CB8AC3E}">
        <p14:creationId xmlns:p14="http://schemas.microsoft.com/office/powerpoint/2010/main" val="729173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fade">
                                      <p:cBhvr>
                                        <p:cTn id="10" dur="500"/>
                                        <p:tgtEl>
                                          <p:spTgt spid="8">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fade">
                                      <p:cBhvr>
                                        <p:cTn id="13" dur="500"/>
                                        <p:tgtEl>
                                          <p:spTgt spid="8">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EE1A369-CA4F-46F0-ACA1-4874397D09C5}"/>
              </a:ext>
            </a:extLst>
          </p:cNvPr>
          <p:cNvSpPr txBox="1">
            <a:spLocks/>
          </p:cNvSpPr>
          <p:nvPr/>
        </p:nvSpPr>
        <p:spPr>
          <a:xfrm>
            <a:off x="406400" y="1666239"/>
            <a:ext cx="11277600" cy="2895600"/>
          </a:xfrm>
          <a:prstGeom prst="rect">
            <a:avLst/>
          </a:prstGeom>
        </p:spPr>
        <p:txBody>
          <a:bodyPr vert="horz" lIns="0" tIns="45720" rIns="0" bIns="45720" rtlCol="0" anchor="ctr">
            <a:noAutofit/>
          </a:bodyPr>
          <a:lstStyle>
            <a:lvl1pPr algn="ctr" defTabSz="914400" rtl="0" eaLnBrk="1" latinLnBrk="0" hangingPunct="1">
              <a:lnSpc>
                <a:spcPct val="90000"/>
              </a:lnSpc>
              <a:spcBef>
                <a:spcPct val="0"/>
              </a:spcBef>
              <a:buNone/>
              <a:defRPr sz="3600" b="1" kern="1200" baseline="0">
                <a:solidFill>
                  <a:schemeClr val="tx1"/>
                </a:solidFill>
                <a:latin typeface="+mj-lt"/>
                <a:ea typeface="+mj-ea"/>
                <a:cs typeface="+mj-cs"/>
              </a:defRPr>
            </a:lvl1pPr>
          </a:lstStyle>
          <a:p>
            <a:r>
              <a:rPr lang="en-US" dirty="0"/>
              <a:t>Communities often lack the skills and resources </a:t>
            </a:r>
          </a:p>
          <a:p>
            <a:r>
              <a:rPr lang="en-US" dirty="0"/>
              <a:t>to use data to achieve big goals such as </a:t>
            </a:r>
          </a:p>
          <a:p>
            <a:r>
              <a:rPr lang="en-US" dirty="0"/>
              <a:t>reducing poverty and promoting health equity. </a:t>
            </a:r>
          </a:p>
        </p:txBody>
      </p:sp>
    </p:spTree>
    <p:extLst>
      <p:ext uri="{BB962C8B-B14F-4D97-AF65-F5344CB8AC3E}">
        <p14:creationId xmlns:p14="http://schemas.microsoft.com/office/powerpoint/2010/main" val="326918442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772194"/>
            <a:ext cx="11277600" cy="2895600"/>
          </a:xfrm>
        </p:spPr>
        <p:txBody>
          <a:bodyPr/>
          <a:lstStyle/>
          <a:p>
            <a:r>
              <a:rPr lang="en-US" dirty="0">
                <a:solidFill>
                  <a:srgbClr val="00B0F0"/>
                </a:solidFill>
              </a:rPr>
              <a:t>Foundations can help remedy </a:t>
            </a:r>
            <a:br>
              <a:rPr lang="en-US" dirty="0">
                <a:solidFill>
                  <a:srgbClr val="00B0F0"/>
                </a:solidFill>
              </a:rPr>
            </a:br>
            <a:r>
              <a:rPr lang="en-US" dirty="0">
                <a:solidFill>
                  <a:srgbClr val="00B0F0"/>
                </a:solidFill>
              </a:rPr>
              <a:t>the shortage and unequal distribution </a:t>
            </a:r>
            <a:br>
              <a:rPr lang="en-US" dirty="0">
                <a:solidFill>
                  <a:srgbClr val="00B0F0"/>
                </a:solidFill>
              </a:rPr>
            </a:br>
            <a:r>
              <a:rPr lang="en-US" dirty="0">
                <a:solidFill>
                  <a:srgbClr val="00B0F0"/>
                </a:solidFill>
              </a:rPr>
              <a:t>of local data capacity</a:t>
            </a:r>
            <a:br>
              <a:rPr lang="en-US" dirty="0">
                <a:solidFill>
                  <a:srgbClr val="00B0F0"/>
                </a:solidFill>
              </a:rPr>
            </a:br>
            <a:r>
              <a:rPr lang="en-US" dirty="0">
                <a:solidFill>
                  <a:srgbClr val="00B0F0"/>
                </a:solidFill>
              </a:rPr>
              <a:t>to advance community priorities.</a:t>
            </a:r>
          </a:p>
        </p:txBody>
      </p:sp>
    </p:spTree>
    <p:extLst>
      <p:ext uri="{BB962C8B-B14F-4D97-AF65-F5344CB8AC3E}">
        <p14:creationId xmlns:p14="http://schemas.microsoft.com/office/powerpoint/2010/main" val="14035151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8F88C8-0A9A-DA43-95C8-7FE161A05352}" type="slidenum">
              <a:rPr lang="en-US" smtClean="0"/>
              <a:pPr/>
              <a:t>4</a:t>
            </a:fld>
            <a:endParaRPr lang="en-US"/>
          </a:p>
        </p:txBody>
      </p:sp>
      <p:sp>
        <p:nvSpPr>
          <p:cNvPr id="7" name="Title 6"/>
          <p:cNvSpPr>
            <a:spLocks noGrp="1"/>
          </p:cNvSpPr>
          <p:nvPr>
            <p:ph type="title"/>
          </p:nvPr>
        </p:nvSpPr>
        <p:spPr/>
        <p:txBody>
          <a:bodyPr/>
          <a:lstStyle/>
          <a:p>
            <a:r>
              <a:rPr lang="en-US" dirty="0"/>
              <a:t>Today’s presentation</a:t>
            </a:r>
          </a:p>
        </p:txBody>
      </p:sp>
      <p:sp>
        <p:nvSpPr>
          <p:cNvPr id="8" name="Text Placeholder 7"/>
          <p:cNvSpPr>
            <a:spLocks noGrp="1"/>
          </p:cNvSpPr>
          <p:nvPr>
            <p:ph type="body" sz="quarter" idx="10"/>
          </p:nvPr>
        </p:nvSpPr>
        <p:spPr>
          <a:xfrm>
            <a:off x="457200" y="1690688"/>
            <a:ext cx="10958660" cy="4367212"/>
          </a:xfrm>
        </p:spPr>
        <p:txBody>
          <a:bodyPr/>
          <a:lstStyle/>
          <a:p>
            <a:pPr marL="514350" indent="-514350">
              <a:buFont typeface="+mj-lt"/>
              <a:buAutoNum type="arabicPeriod"/>
            </a:pPr>
            <a:r>
              <a:rPr lang="en-US" dirty="0">
                <a:latin typeface="+mj-lt"/>
              </a:rPr>
              <a:t>Describe elements of community data capacity.</a:t>
            </a:r>
          </a:p>
          <a:p>
            <a:pPr marL="514350" indent="-514350">
              <a:buFont typeface="+mj-lt"/>
              <a:buAutoNum type="arabicPeriod"/>
            </a:pPr>
            <a:r>
              <a:rPr lang="en-US" dirty="0">
                <a:latin typeface="+mj-lt"/>
              </a:rPr>
              <a:t>Recommend ways foundations can enhance community capacity for change.</a:t>
            </a:r>
          </a:p>
          <a:p>
            <a:pPr marL="514350" indent="-514350">
              <a:buFont typeface="+mj-lt"/>
              <a:buAutoNum type="arabicPeriod"/>
            </a:pPr>
            <a:r>
              <a:rPr lang="en-US" dirty="0">
                <a:latin typeface="+mj-lt"/>
              </a:rPr>
              <a:t>Share examples of foundations investing in data capacity.</a:t>
            </a:r>
          </a:p>
        </p:txBody>
      </p:sp>
    </p:spTree>
    <p:extLst>
      <p:ext uri="{BB962C8B-B14F-4D97-AF65-F5344CB8AC3E}">
        <p14:creationId xmlns:p14="http://schemas.microsoft.com/office/powerpoint/2010/main" val="20459610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F0BCE02F-503D-4246-8F85-F66FD09ADD8B}"/>
              </a:ext>
            </a:extLst>
          </p:cNvPr>
          <p:cNvPicPr>
            <a:picLocks noChangeAspect="1"/>
          </p:cNvPicPr>
          <p:nvPr/>
        </p:nvPicPr>
        <p:blipFill>
          <a:blip r:embed="rId3"/>
          <a:stretch>
            <a:fillRect/>
          </a:stretch>
        </p:blipFill>
        <p:spPr>
          <a:xfrm>
            <a:off x="-2476500" y="-5069941"/>
            <a:ext cx="17145000" cy="17145000"/>
          </a:xfrm>
          <a:prstGeom prst="rect">
            <a:avLst/>
          </a:prstGeom>
        </p:spPr>
      </p:pic>
      <p:sp>
        <p:nvSpPr>
          <p:cNvPr id="7" name="Title 6"/>
          <p:cNvSpPr>
            <a:spLocks noGrp="1"/>
          </p:cNvSpPr>
          <p:nvPr>
            <p:ph type="title"/>
          </p:nvPr>
        </p:nvSpPr>
        <p:spPr/>
        <p:txBody>
          <a:bodyPr/>
          <a:lstStyle/>
          <a:p>
            <a:r>
              <a:rPr lang="en-US" dirty="0"/>
              <a:t>What is community data capacity?</a:t>
            </a:r>
          </a:p>
        </p:txBody>
      </p:sp>
      <p:sp>
        <p:nvSpPr>
          <p:cNvPr id="8" name="Text Placeholder 7"/>
          <p:cNvSpPr>
            <a:spLocks noGrp="1"/>
          </p:cNvSpPr>
          <p:nvPr>
            <p:ph type="body" sz="quarter" idx="10"/>
          </p:nvPr>
        </p:nvSpPr>
        <p:spPr>
          <a:xfrm>
            <a:off x="4464113" y="3573855"/>
            <a:ext cx="3263774" cy="4367212"/>
          </a:xfrm>
        </p:spPr>
        <p:txBody>
          <a:bodyPr/>
          <a:lstStyle/>
          <a:p>
            <a:pPr marL="0" indent="0" algn="ctr">
              <a:buNone/>
            </a:pPr>
            <a:r>
              <a:rPr lang="en-US" sz="2800" dirty="0">
                <a:latin typeface="+mj-lt"/>
              </a:rPr>
              <a:t>People can access and use data to understand and improve outcomes where they live. </a:t>
            </a:r>
          </a:p>
        </p:txBody>
      </p:sp>
    </p:spTree>
    <p:extLst>
      <p:ext uri="{BB962C8B-B14F-4D97-AF65-F5344CB8AC3E}">
        <p14:creationId xmlns:p14="http://schemas.microsoft.com/office/powerpoint/2010/main" val="48298530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use an equity lens for data use? </a:t>
            </a:r>
          </a:p>
        </p:txBody>
      </p:sp>
      <p:sp>
        <p:nvSpPr>
          <p:cNvPr id="8" name="Text Placeholder 7"/>
          <p:cNvSpPr>
            <a:spLocks noGrp="1"/>
          </p:cNvSpPr>
          <p:nvPr>
            <p:ph type="body" sz="quarter" idx="10"/>
          </p:nvPr>
        </p:nvSpPr>
        <p:spPr>
          <a:xfrm>
            <a:off x="561701" y="1899652"/>
            <a:ext cx="11277601" cy="3058696"/>
          </a:xfrm>
        </p:spPr>
        <p:txBody>
          <a:bodyPr/>
          <a:lstStyle/>
          <a:p>
            <a:pPr marL="0" indent="0" algn="ctr">
              <a:spcAft>
                <a:spcPts val="0"/>
              </a:spcAft>
              <a:buNone/>
            </a:pPr>
            <a:r>
              <a:rPr lang="en-US" b="1" dirty="0">
                <a:latin typeface="+mj-lt"/>
              </a:rPr>
              <a:t>1) People have used (and continue to use) data to </a:t>
            </a:r>
            <a:r>
              <a:rPr lang="en-US" b="1" i="1" dirty="0">
                <a:latin typeface="+mj-lt"/>
              </a:rPr>
              <a:t>harm</a:t>
            </a:r>
            <a:r>
              <a:rPr lang="en-US" b="1" dirty="0">
                <a:latin typeface="+mj-lt"/>
              </a:rPr>
              <a:t> </a:t>
            </a:r>
          </a:p>
          <a:p>
            <a:pPr marL="0" indent="0" algn="ctr">
              <a:buNone/>
            </a:pPr>
            <a:r>
              <a:rPr lang="en-US" b="1" dirty="0">
                <a:latin typeface="+mj-lt"/>
              </a:rPr>
              <a:t>people of color and those with low incomes.</a:t>
            </a:r>
          </a:p>
          <a:p>
            <a:pPr marL="0" indent="0" algn="ctr">
              <a:buNone/>
            </a:pPr>
            <a:endParaRPr lang="en-US" b="1" dirty="0">
              <a:latin typeface="+mj-lt"/>
            </a:endParaRPr>
          </a:p>
          <a:p>
            <a:pPr marL="0" indent="0" algn="ctr">
              <a:buNone/>
            </a:pPr>
            <a:r>
              <a:rPr lang="en-US" b="1" dirty="0">
                <a:latin typeface="+mj-lt"/>
              </a:rPr>
              <a:t>2) People creating and analyzing data without input      from the people most affected by the issues                             </a:t>
            </a:r>
            <a:r>
              <a:rPr lang="en-US" b="1" i="1" dirty="0">
                <a:latin typeface="+mj-lt"/>
              </a:rPr>
              <a:t>miss</a:t>
            </a:r>
            <a:r>
              <a:rPr lang="en-US" b="1" dirty="0">
                <a:latin typeface="+mj-lt"/>
              </a:rPr>
              <a:t> critical insights.</a:t>
            </a:r>
          </a:p>
          <a:p>
            <a:pPr marL="0" indent="0">
              <a:buNone/>
            </a:pPr>
            <a:endParaRPr lang="en-US" sz="2200" b="1" i="1" dirty="0">
              <a:solidFill>
                <a:srgbClr val="00B0F0"/>
              </a:solidFill>
              <a:latin typeface="+mj-lt"/>
            </a:endParaRPr>
          </a:p>
          <a:p>
            <a:pPr marL="0" indent="0">
              <a:buNone/>
            </a:pPr>
            <a:r>
              <a:rPr lang="en-US" sz="2200" b="1" i="1" dirty="0">
                <a:solidFill>
                  <a:srgbClr val="00B0F0"/>
                </a:solidFill>
                <a:latin typeface="+mj-lt"/>
              </a:rPr>
              <a:t>See Urban Institute companion brief: </a:t>
            </a:r>
            <a:r>
              <a:rPr lang="en-US" sz="2200" b="1" i="1" dirty="0">
                <a:solidFill>
                  <a:srgbClr val="00B0F0"/>
                </a:solidFill>
                <a:latin typeface="+mj-lt"/>
                <a:hlinkClick r:id="rId3"/>
              </a:rPr>
              <a:t>Principles of Equitable Data Use</a:t>
            </a:r>
            <a:r>
              <a:rPr lang="en-US" sz="2200" b="1" i="1" dirty="0">
                <a:solidFill>
                  <a:srgbClr val="00B0F0"/>
                </a:solidFill>
                <a:latin typeface="+mj-lt"/>
              </a:rPr>
              <a:t>.</a:t>
            </a:r>
          </a:p>
        </p:txBody>
      </p:sp>
    </p:spTree>
    <p:extLst>
      <p:ext uri="{BB962C8B-B14F-4D97-AF65-F5344CB8AC3E}">
        <p14:creationId xmlns:p14="http://schemas.microsoft.com/office/powerpoint/2010/main" val="385635983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Community data capacity requires. . . </a:t>
            </a:r>
          </a:p>
        </p:txBody>
      </p:sp>
      <p:sp>
        <p:nvSpPr>
          <p:cNvPr id="8" name="Text Placeholder 7"/>
          <p:cNvSpPr>
            <a:spLocks noGrp="1"/>
          </p:cNvSpPr>
          <p:nvPr>
            <p:ph type="body" sz="quarter" idx="10"/>
          </p:nvPr>
        </p:nvSpPr>
        <p:spPr>
          <a:xfrm>
            <a:off x="674017" y="1690688"/>
            <a:ext cx="4953786" cy="4367212"/>
          </a:xfrm>
        </p:spPr>
        <p:txBody>
          <a:bodyPr/>
          <a:lstStyle/>
          <a:p>
            <a:pPr marL="0" indent="0">
              <a:buNone/>
            </a:pPr>
            <a:r>
              <a:rPr lang="en-US" dirty="0">
                <a:latin typeface="+mj-lt"/>
              </a:rPr>
              <a:t>Enabling Resources </a:t>
            </a:r>
          </a:p>
        </p:txBody>
      </p:sp>
      <p:sp>
        <p:nvSpPr>
          <p:cNvPr id="5" name="Text Placeholder 7"/>
          <p:cNvSpPr>
            <a:spLocks noGrp="1"/>
          </p:cNvSpPr>
          <p:nvPr>
            <p:ph type="body" sz="quarter" idx="10"/>
          </p:nvPr>
        </p:nvSpPr>
        <p:spPr>
          <a:xfrm>
            <a:off x="6548486" y="1690688"/>
            <a:ext cx="4953786" cy="4367212"/>
          </a:xfrm>
        </p:spPr>
        <p:txBody>
          <a:bodyPr/>
          <a:lstStyle/>
          <a:p>
            <a:r>
              <a:rPr lang="en-US" dirty="0">
                <a:latin typeface="+mj-lt"/>
              </a:rPr>
              <a:t>Access to Data</a:t>
            </a:r>
          </a:p>
          <a:p>
            <a:pPr lvl="1"/>
            <a:r>
              <a:rPr lang="en-US" dirty="0">
                <a:latin typeface="+mj-lt"/>
              </a:rPr>
              <a:t>Open data platforms</a:t>
            </a:r>
          </a:p>
          <a:p>
            <a:pPr lvl="1"/>
            <a:r>
              <a:rPr lang="en-US" dirty="0">
                <a:latin typeface="+mj-lt"/>
              </a:rPr>
              <a:t>Public websites</a:t>
            </a:r>
          </a:p>
          <a:p>
            <a:r>
              <a:rPr lang="en-US" dirty="0">
                <a:latin typeface="+mj-lt"/>
              </a:rPr>
              <a:t>Help with Data</a:t>
            </a:r>
          </a:p>
          <a:p>
            <a:pPr lvl="1"/>
            <a:r>
              <a:rPr lang="en-US" dirty="0">
                <a:latin typeface="+mj-lt"/>
              </a:rPr>
              <a:t>Technical Assistance</a:t>
            </a:r>
          </a:p>
          <a:p>
            <a:pPr lvl="1"/>
            <a:r>
              <a:rPr lang="en-US" dirty="0">
                <a:latin typeface="+mj-lt"/>
              </a:rPr>
              <a:t>Training Workshops</a:t>
            </a:r>
          </a:p>
          <a:p>
            <a:pPr lvl="1"/>
            <a:endParaRPr lang="en-US" dirty="0"/>
          </a:p>
          <a:p>
            <a:pPr lvl="1"/>
            <a:endParaRPr lang="en-US" dirty="0"/>
          </a:p>
        </p:txBody>
      </p:sp>
      <p:pic>
        <p:nvPicPr>
          <p:cNvPr id="6" name="Picture 5"/>
          <p:cNvPicPr>
            <a:picLocks noChangeAspect="1"/>
          </p:cNvPicPr>
          <p:nvPr/>
        </p:nvPicPr>
        <p:blipFill rotWithShape="1">
          <a:blip r:embed="rId3"/>
          <a:srcRect b="16592"/>
          <a:stretch/>
        </p:blipFill>
        <p:spPr>
          <a:xfrm>
            <a:off x="674017" y="2572141"/>
            <a:ext cx="3671740" cy="3062533"/>
          </a:xfrm>
          <a:prstGeom prst="rect">
            <a:avLst/>
          </a:prstGeom>
        </p:spPr>
      </p:pic>
    </p:spTree>
    <p:extLst>
      <p:ext uri="{BB962C8B-B14F-4D97-AF65-F5344CB8AC3E}">
        <p14:creationId xmlns:p14="http://schemas.microsoft.com/office/powerpoint/2010/main" val="13769150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Community data capacity requires. . . </a:t>
            </a:r>
          </a:p>
        </p:txBody>
      </p:sp>
      <p:sp>
        <p:nvSpPr>
          <p:cNvPr id="8" name="Text Placeholder 7"/>
          <p:cNvSpPr>
            <a:spLocks noGrp="1"/>
          </p:cNvSpPr>
          <p:nvPr>
            <p:ph type="body" sz="quarter" idx="10"/>
          </p:nvPr>
        </p:nvSpPr>
        <p:spPr>
          <a:xfrm>
            <a:off x="674017" y="1483219"/>
            <a:ext cx="4953786" cy="4367212"/>
          </a:xfrm>
        </p:spPr>
        <p:txBody>
          <a:bodyPr/>
          <a:lstStyle/>
          <a:p>
            <a:pPr marL="0" indent="0">
              <a:buNone/>
            </a:pPr>
            <a:r>
              <a:rPr lang="en-US" dirty="0">
                <a:latin typeface="+mj-lt"/>
              </a:rPr>
              <a:t>Skills and Practices</a:t>
            </a:r>
          </a:p>
        </p:txBody>
      </p:sp>
      <p:sp>
        <p:nvSpPr>
          <p:cNvPr id="10" name="Content Placeholder 16">
            <a:extLst>
              <a:ext uri="{FF2B5EF4-FFF2-40B4-BE49-F238E27FC236}">
                <a16:creationId xmlns:a16="http://schemas.microsoft.com/office/drawing/2014/main" id="{3D0C9208-2A73-4D1C-90DA-6DF6A99FE6CA}"/>
              </a:ext>
            </a:extLst>
          </p:cNvPr>
          <p:cNvSpPr txBox="1">
            <a:spLocks/>
          </p:cNvSpPr>
          <p:nvPr/>
        </p:nvSpPr>
        <p:spPr>
          <a:xfrm>
            <a:off x="1050915" y="4866947"/>
            <a:ext cx="2013496" cy="469994"/>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charset="2"/>
              <a:buNone/>
            </a:pPr>
            <a:r>
              <a:rPr lang="en-US" dirty="0"/>
              <a:t>       Individual</a:t>
            </a:r>
          </a:p>
        </p:txBody>
      </p:sp>
      <p:sp>
        <p:nvSpPr>
          <p:cNvPr id="11" name="Content Placeholder 16">
            <a:extLst>
              <a:ext uri="{FF2B5EF4-FFF2-40B4-BE49-F238E27FC236}">
                <a16:creationId xmlns:a16="http://schemas.microsoft.com/office/drawing/2014/main" id="{EDB42CC4-D564-40B7-853B-CA2EF2B051DC}"/>
              </a:ext>
            </a:extLst>
          </p:cNvPr>
          <p:cNvSpPr txBox="1">
            <a:spLocks/>
          </p:cNvSpPr>
          <p:nvPr/>
        </p:nvSpPr>
        <p:spPr>
          <a:xfrm>
            <a:off x="8472522" y="4866947"/>
            <a:ext cx="2092219" cy="719284"/>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charset="2"/>
              <a:buNone/>
            </a:pPr>
            <a:r>
              <a:rPr lang="en-US" dirty="0"/>
              <a:t>Collective</a:t>
            </a:r>
          </a:p>
        </p:txBody>
      </p:sp>
      <p:pic>
        <p:nvPicPr>
          <p:cNvPr id="12" name="Picture 24" descr="team chart Icon 971447">
            <a:extLst>
              <a:ext uri="{FF2B5EF4-FFF2-40B4-BE49-F238E27FC236}">
                <a16:creationId xmlns:a16="http://schemas.microsoft.com/office/drawing/2014/main" id="{4D05080E-C6A9-4131-9CC4-52C0604F0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348" y="259921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presentation Icon 125792">
            <a:extLst>
              <a:ext uri="{FF2B5EF4-FFF2-40B4-BE49-F238E27FC236}">
                <a16:creationId xmlns:a16="http://schemas.microsoft.com/office/drawing/2014/main" id="{7854A85D-26F3-4D19-8B0B-13E7BC240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205" y="2656322"/>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8" descr="Hometown Icon 2249010">
            <a:extLst>
              <a:ext uri="{FF2B5EF4-FFF2-40B4-BE49-F238E27FC236}">
                <a16:creationId xmlns:a16="http://schemas.microsoft.com/office/drawing/2014/main" id="{E83BC8AE-93CF-4D5A-959B-C28E7C351D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5095" y="2414177"/>
            <a:ext cx="2029646" cy="202964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6">
            <a:extLst>
              <a:ext uri="{FF2B5EF4-FFF2-40B4-BE49-F238E27FC236}">
                <a16:creationId xmlns:a16="http://schemas.microsoft.com/office/drawing/2014/main" id="{65C7B651-0033-46FD-8397-2F5DA2EFE089}"/>
              </a:ext>
            </a:extLst>
          </p:cNvPr>
          <p:cNvSpPr txBox="1">
            <a:spLocks/>
          </p:cNvSpPr>
          <p:nvPr/>
        </p:nvSpPr>
        <p:spPr>
          <a:xfrm>
            <a:off x="4631738" y="4866947"/>
            <a:ext cx="2092219" cy="719284"/>
          </a:xfrm>
          <a:prstGeom prst="rect">
            <a:avLst/>
          </a:prstGeom>
        </p:spPr>
        <p:txBody>
          <a:bodyPr vert="horz" lIns="0" tIns="45720" rIns="0" bIns="45720" rtlCol="0">
            <a:noAutofit/>
          </a:bodyPr>
          <a:lstStyle>
            <a:lvl1pPr marL="2286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600"/>
              </a:spcAft>
              <a:buClr>
                <a:schemeClr val="accent1"/>
              </a:buClr>
              <a:buFont typeface="Wingdings" charset="2"/>
              <a:buChar char="§"/>
              <a:defRPr sz="2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Wingdings" charset="2"/>
              <a:buNone/>
            </a:pPr>
            <a:r>
              <a:rPr lang="en-US" dirty="0"/>
              <a:t>Organizational</a:t>
            </a:r>
          </a:p>
          <a:p>
            <a:pPr marL="0" indent="0" algn="ctr">
              <a:buFont typeface="Wingdings" charset="2"/>
              <a:buNone/>
            </a:pPr>
            <a:endParaRPr lang="en-US" dirty="0"/>
          </a:p>
        </p:txBody>
      </p:sp>
    </p:spTree>
    <p:extLst>
      <p:ext uri="{BB962C8B-B14F-4D97-AF65-F5344CB8AC3E}">
        <p14:creationId xmlns:p14="http://schemas.microsoft.com/office/powerpoint/2010/main" val="199587424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can funders contribute? </a:t>
            </a:r>
          </a:p>
        </p:txBody>
      </p:sp>
      <p:sp>
        <p:nvSpPr>
          <p:cNvPr id="8" name="Text Placeholder 7"/>
          <p:cNvSpPr>
            <a:spLocks noGrp="1"/>
          </p:cNvSpPr>
          <p:nvPr>
            <p:ph type="body" sz="quarter" idx="10"/>
          </p:nvPr>
        </p:nvSpPr>
        <p:spPr>
          <a:xfrm>
            <a:off x="457199" y="1690688"/>
            <a:ext cx="6075575" cy="4367212"/>
          </a:xfrm>
        </p:spPr>
        <p:txBody>
          <a:bodyPr/>
          <a:lstStyle/>
          <a:p>
            <a:pPr marL="514350" indent="-514350">
              <a:buFont typeface="+mj-lt"/>
              <a:buAutoNum type="arabicPeriod"/>
            </a:pPr>
            <a:r>
              <a:rPr lang="en-US" dirty="0">
                <a:latin typeface="+mj-lt"/>
              </a:rPr>
              <a:t>Promote use of data by grantees.</a:t>
            </a:r>
          </a:p>
          <a:p>
            <a:pPr marL="514350" indent="-514350">
              <a:buFont typeface="+mj-lt"/>
              <a:buAutoNum type="arabicPeriod"/>
            </a:pPr>
            <a:r>
              <a:rPr lang="en-US" dirty="0">
                <a:latin typeface="+mj-lt"/>
              </a:rPr>
              <a:t>Champion community data resources and capacity.</a:t>
            </a:r>
          </a:p>
          <a:p>
            <a:pPr marL="514350" indent="-514350">
              <a:buFont typeface="+mj-lt"/>
              <a:buAutoNum type="arabicPeriod"/>
            </a:pPr>
            <a:r>
              <a:rPr lang="en-US" dirty="0">
                <a:latin typeface="+mj-lt"/>
              </a:rPr>
              <a:t>Invest directly in building community-wide data capacity. </a:t>
            </a:r>
          </a:p>
        </p:txBody>
      </p:sp>
      <p:pic>
        <p:nvPicPr>
          <p:cNvPr id="6148" name="Picture 4" descr="cooperation Icon 3096357">
            <a:extLst>
              <a:ext uri="{FF2B5EF4-FFF2-40B4-BE49-F238E27FC236}">
                <a16:creationId xmlns:a16="http://schemas.microsoft.com/office/drawing/2014/main" id="{E02050AF-C3B9-4CB1-954D-23B7EEF35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14" y="1206499"/>
            <a:ext cx="4102099" cy="410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394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494546"/>
      </a:dk1>
      <a:lt1>
        <a:srgbClr val="FFFFFF"/>
      </a:lt1>
      <a:dk2>
        <a:srgbClr val="1A8ECE"/>
      </a:dk2>
      <a:lt2>
        <a:srgbClr val="FFFFFF"/>
      </a:lt2>
      <a:accent1>
        <a:srgbClr val="169CEC"/>
      </a:accent1>
      <a:accent2>
        <a:srgbClr val="C8C8C8"/>
      </a:accent2>
      <a:accent3>
        <a:srgbClr val="FCB300"/>
      </a:accent3>
      <a:accent4>
        <a:srgbClr val="E50178"/>
      </a:accent4>
      <a:accent5>
        <a:srgbClr val="44AD32"/>
      </a:accent5>
      <a:accent6>
        <a:srgbClr val="D31117"/>
      </a:accent6>
      <a:hlink>
        <a:srgbClr val="169CEC"/>
      </a:hlink>
      <a:folHlink>
        <a:srgbClr val="169CEC"/>
      </a:folHlink>
    </a:clrScheme>
    <a:fontScheme name="Urban">
      <a:majorFont>
        <a:latin typeface="Lat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8355FE9-FAAB-5446-8702-2315DAFC621D}" vid="{BA2ED854-785E-2548-AC2F-EF1190E7FD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466</TotalTime>
  <Words>1639</Words>
  <Application>Microsoft Office PowerPoint</Application>
  <PresentationFormat>Widescreen</PresentationFormat>
  <Paragraphs>156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Lato</vt:lpstr>
      <vt:lpstr>Wingdings</vt:lpstr>
      <vt:lpstr>Office Theme</vt:lpstr>
      <vt:lpstr>PowerPoint Presentation</vt:lpstr>
      <vt:lpstr>PowerPoint Presentation</vt:lpstr>
      <vt:lpstr>Foundations can help remedy  the shortage and unequal distribution  of local data capacity to advance community priorities.</vt:lpstr>
      <vt:lpstr>Today’s presentation</vt:lpstr>
      <vt:lpstr>What is community data capacity?</vt:lpstr>
      <vt:lpstr>Why use an equity lens for data use? </vt:lpstr>
      <vt:lpstr>Community data capacity requires. . . </vt:lpstr>
      <vt:lpstr>Community data capacity requires. . . </vt:lpstr>
      <vt:lpstr>How can funders contribute? </vt:lpstr>
      <vt:lpstr>Promote Use of Data by Grantees Using Data to Tell Stories in King County </vt:lpstr>
      <vt:lpstr>Champion community data resources and capacity  Milwaukee Data Days</vt:lpstr>
      <vt:lpstr>PowerPoint Presentation</vt:lpstr>
      <vt:lpstr>Call to Action</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Wehmann, John</dc:creator>
  <cp:keywords/>
  <dc:description>Template version 2.1</dc:description>
  <cp:lastModifiedBy>Kathy Pettit</cp:lastModifiedBy>
  <cp:revision>48</cp:revision>
  <cp:lastPrinted>2018-02-15T21:27:47Z</cp:lastPrinted>
  <dcterms:created xsi:type="dcterms:W3CDTF">2020-05-26T17:33:09Z</dcterms:created>
  <dcterms:modified xsi:type="dcterms:W3CDTF">2020-08-04T19:37:56Z</dcterms:modified>
  <cp:category/>
</cp:coreProperties>
</file>