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3" r:id="rId2"/>
  </p:sldMasterIdLst>
  <p:notesMasterIdLst>
    <p:notesMasterId r:id="rId19"/>
  </p:notesMasterIdLst>
  <p:handoutMasterIdLst>
    <p:handoutMasterId r:id="rId20"/>
  </p:handoutMasterIdLst>
  <p:sldIdLst>
    <p:sldId id="421" r:id="rId3"/>
    <p:sldId id="437" r:id="rId4"/>
    <p:sldId id="447" r:id="rId5"/>
    <p:sldId id="448" r:id="rId6"/>
    <p:sldId id="438" r:id="rId7"/>
    <p:sldId id="446" r:id="rId8"/>
    <p:sldId id="440" r:id="rId9"/>
    <p:sldId id="445" r:id="rId10"/>
    <p:sldId id="431" r:id="rId11"/>
    <p:sldId id="411" r:id="rId12"/>
    <p:sldId id="443" r:id="rId13"/>
    <p:sldId id="450" r:id="rId14"/>
    <p:sldId id="449" r:id="rId15"/>
    <p:sldId id="451" r:id="rId16"/>
    <p:sldId id="452" r:id="rId17"/>
    <p:sldId id="422" r:id="rId18"/>
  </p:sldIdLst>
  <p:sldSz cx="13003213" cy="9756775"/>
  <p:notesSz cx="9296400" cy="7010400"/>
  <p:defaultTextStyle>
    <a:defPPr>
      <a:defRPr lang="en-US"/>
    </a:defPPr>
    <a:lvl1pPr marL="0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0276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0551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0827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01102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51378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01653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51929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02204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5">
          <p15:clr>
            <a:srgbClr val="A4A3A4"/>
          </p15:clr>
        </p15:guide>
        <p15:guide id="2" pos="68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Paul University" initials="DPU" lastIdx="10" clrIdx="0"/>
  <p:cmAuthor id="1" name="Khristina Marie Fassett" initials="KMF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75481"/>
    <a:srgbClr val="547BB6"/>
    <a:srgbClr val="8DA7CE"/>
    <a:srgbClr val="00CCFF"/>
    <a:srgbClr val="161616"/>
    <a:srgbClr val="464646"/>
    <a:srgbClr val="DE8E17"/>
    <a:srgbClr val="989898"/>
    <a:srgbClr val="1F2F47"/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78417" autoAdjust="0"/>
  </p:normalViewPr>
  <p:slideViewPr>
    <p:cSldViewPr snapToGrid="0" snapToObjects="1">
      <p:cViewPr varScale="1">
        <p:scale>
          <a:sx n="36" d="100"/>
          <a:sy n="36" d="100"/>
        </p:scale>
        <p:origin x="1625" y="34"/>
      </p:cViewPr>
      <p:guideLst>
        <p:guide orient="horz" pos="3245"/>
        <p:guide pos="68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3" d="100"/>
          <a:sy n="113" d="100"/>
        </p:scale>
        <p:origin x="2418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smith33\Downloads\2017_q2_price_index_data%20(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smith33\Downloads\2017_q2_price_index_data%20(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smith33\Downloads\2017_q2_price_index_data%20(2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'[2017_q2_price_index_data (2).xlsx]Quarterly Index Results'!$S$2</c:f>
              <c:strCache>
                <c:ptCount val="1"/>
                <c:pt idx="0">
                  <c:v>Chicago--Uptown/Rogers Park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'[2017_q2_price_index_data (2).xlsx]Quarterly Index Results'!$A$3:$A$84</c:f>
              <c:strCache>
                <c:ptCount val="82"/>
                <c:pt idx="0">
                  <c:v>1997Q1</c:v>
                </c:pt>
                <c:pt idx="1">
                  <c:v>1997Q2</c:v>
                </c:pt>
                <c:pt idx="2">
                  <c:v>1997Q3</c:v>
                </c:pt>
                <c:pt idx="3">
                  <c:v>1997Q4</c:v>
                </c:pt>
                <c:pt idx="4">
                  <c:v>1998Q1</c:v>
                </c:pt>
                <c:pt idx="5">
                  <c:v>1998Q2</c:v>
                </c:pt>
                <c:pt idx="6">
                  <c:v>1998Q3</c:v>
                </c:pt>
                <c:pt idx="7">
                  <c:v>1998Q4</c:v>
                </c:pt>
                <c:pt idx="8">
                  <c:v>1999Q1</c:v>
                </c:pt>
                <c:pt idx="9">
                  <c:v>1999Q2</c:v>
                </c:pt>
                <c:pt idx="10">
                  <c:v>1999Q3</c:v>
                </c:pt>
                <c:pt idx="11">
                  <c:v>1999Q4</c:v>
                </c:pt>
                <c:pt idx="12">
                  <c:v>2000Q1</c:v>
                </c:pt>
                <c:pt idx="13">
                  <c:v>2000Q2</c:v>
                </c:pt>
                <c:pt idx="14">
                  <c:v>2000Q3</c:v>
                </c:pt>
                <c:pt idx="15">
                  <c:v>2000Q4</c:v>
                </c:pt>
                <c:pt idx="16">
                  <c:v>2001Q1</c:v>
                </c:pt>
                <c:pt idx="17">
                  <c:v>2001Q2</c:v>
                </c:pt>
                <c:pt idx="18">
                  <c:v>2001Q3</c:v>
                </c:pt>
                <c:pt idx="19">
                  <c:v>2001Q4</c:v>
                </c:pt>
                <c:pt idx="20">
                  <c:v>2002Q1</c:v>
                </c:pt>
                <c:pt idx="21">
                  <c:v>2002Q2</c:v>
                </c:pt>
                <c:pt idx="22">
                  <c:v>2002Q3</c:v>
                </c:pt>
                <c:pt idx="23">
                  <c:v>2002Q4</c:v>
                </c:pt>
                <c:pt idx="24">
                  <c:v>2003Q1</c:v>
                </c:pt>
                <c:pt idx="25">
                  <c:v>2003Q2</c:v>
                </c:pt>
                <c:pt idx="26">
                  <c:v>2003Q3</c:v>
                </c:pt>
                <c:pt idx="27">
                  <c:v>2003Q4</c:v>
                </c:pt>
                <c:pt idx="28">
                  <c:v>2004Q1</c:v>
                </c:pt>
                <c:pt idx="29">
                  <c:v>2004Q2</c:v>
                </c:pt>
                <c:pt idx="30">
                  <c:v>2004Q3</c:v>
                </c:pt>
                <c:pt idx="31">
                  <c:v>2004Q4</c:v>
                </c:pt>
                <c:pt idx="32">
                  <c:v>2005Q1</c:v>
                </c:pt>
                <c:pt idx="33">
                  <c:v>2005Q2</c:v>
                </c:pt>
                <c:pt idx="34">
                  <c:v>2005Q3</c:v>
                </c:pt>
                <c:pt idx="35">
                  <c:v>2005Q4</c:v>
                </c:pt>
                <c:pt idx="36">
                  <c:v>2006Q1</c:v>
                </c:pt>
                <c:pt idx="37">
                  <c:v>2006Q2</c:v>
                </c:pt>
                <c:pt idx="38">
                  <c:v>2006Q3</c:v>
                </c:pt>
                <c:pt idx="39">
                  <c:v>2006Q4</c:v>
                </c:pt>
                <c:pt idx="40">
                  <c:v>2007Q1</c:v>
                </c:pt>
                <c:pt idx="41">
                  <c:v>2007Q2</c:v>
                </c:pt>
                <c:pt idx="42">
                  <c:v>2007Q3</c:v>
                </c:pt>
                <c:pt idx="43">
                  <c:v>2007Q4</c:v>
                </c:pt>
                <c:pt idx="44">
                  <c:v>2008Q1</c:v>
                </c:pt>
                <c:pt idx="45">
                  <c:v>2008Q2</c:v>
                </c:pt>
                <c:pt idx="46">
                  <c:v>2008Q3</c:v>
                </c:pt>
                <c:pt idx="47">
                  <c:v>2008Q4</c:v>
                </c:pt>
                <c:pt idx="48">
                  <c:v>2009Q1</c:v>
                </c:pt>
                <c:pt idx="49">
                  <c:v>2009Q2</c:v>
                </c:pt>
                <c:pt idx="50">
                  <c:v>2009Q3</c:v>
                </c:pt>
                <c:pt idx="51">
                  <c:v>2009Q4</c:v>
                </c:pt>
                <c:pt idx="52">
                  <c:v>2010Q1</c:v>
                </c:pt>
                <c:pt idx="53">
                  <c:v>2010Q2</c:v>
                </c:pt>
                <c:pt idx="54">
                  <c:v>2010Q3</c:v>
                </c:pt>
                <c:pt idx="55">
                  <c:v>2010Q4</c:v>
                </c:pt>
                <c:pt idx="56">
                  <c:v>2011Q1</c:v>
                </c:pt>
                <c:pt idx="57">
                  <c:v>2011Q2</c:v>
                </c:pt>
                <c:pt idx="58">
                  <c:v>2011Q3</c:v>
                </c:pt>
                <c:pt idx="59">
                  <c:v>2011Q4</c:v>
                </c:pt>
                <c:pt idx="60">
                  <c:v>2012Q1</c:v>
                </c:pt>
                <c:pt idx="61">
                  <c:v>2012Q2</c:v>
                </c:pt>
                <c:pt idx="62">
                  <c:v>2012Q3</c:v>
                </c:pt>
                <c:pt idx="63">
                  <c:v>2012Q4</c:v>
                </c:pt>
                <c:pt idx="64">
                  <c:v>2013Q1</c:v>
                </c:pt>
                <c:pt idx="65">
                  <c:v>2013Q2</c:v>
                </c:pt>
                <c:pt idx="66">
                  <c:v>2013Q3</c:v>
                </c:pt>
                <c:pt idx="67">
                  <c:v>2013Q4</c:v>
                </c:pt>
                <c:pt idx="68">
                  <c:v>2014Q1</c:v>
                </c:pt>
                <c:pt idx="69">
                  <c:v>2014Q2</c:v>
                </c:pt>
                <c:pt idx="70">
                  <c:v>2014Q3</c:v>
                </c:pt>
                <c:pt idx="71">
                  <c:v>2014Q4</c:v>
                </c:pt>
                <c:pt idx="72">
                  <c:v>2015Q1</c:v>
                </c:pt>
                <c:pt idx="73">
                  <c:v>2015Q2</c:v>
                </c:pt>
                <c:pt idx="74">
                  <c:v>2015Q3</c:v>
                </c:pt>
                <c:pt idx="75">
                  <c:v>2015Q4</c:v>
                </c:pt>
                <c:pt idx="76">
                  <c:v>2016Q1</c:v>
                </c:pt>
                <c:pt idx="77">
                  <c:v>2016Q2</c:v>
                </c:pt>
                <c:pt idx="78">
                  <c:v>2016Q3</c:v>
                </c:pt>
                <c:pt idx="79">
                  <c:v>2016Q4</c:v>
                </c:pt>
                <c:pt idx="80">
                  <c:v>2017Q1</c:v>
                </c:pt>
                <c:pt idx="81">
                  <c:v>2017Q2</c:v>
                </c:pt>
              </c:strCache>
            </c:strRef>
          </c:cat>
          <c:val>
            <c:numRef>
              <c:f>'[2017_q2_price_index_data (2).xlsx]Quarterly Index Results'!$S$3:$S$84</c:f>
              <c:numCache>
                <c:formatCode>0.00</c:formatCode>
                <c:ptCount val="82"/>
                <c:pt idx="0">
                  <c:v>67.247</c:v>
                </c:pt>
                <c:pt idx="1">
                  <c:v>68.033000000000001</c:v>
                </c:pt>
                <c:pt idx="2">
                  <c:v>71.805999999999997</c:v>
                </c:pt>
                <c:pt idx="3">
                  <c:v>73.037999999999997</c:v>
                </c:pt>
                <c:pt idx="4">
                  <c:v>74.867999999999995</c:v>
                </c:pt>
                <c:pt idx="5">
                  <c:v>77.754999999999995</c:v>
                </c:pt>
                <c:pt idx="6">
                  <c:v>80.635000000000005</c:v>
                </c:pt>
                <c:pt idx="7">
                  <c:v>82.3</c:v>
                </c:pt>
                <c:pt idx="8">
                  <c:v>82.875</c:v>
                </c:pt>
                <c:pt idx="9">
                  <c:v>88.355999999999995</c:v>
                </c:pt>
                <c:pt idx="10">
                  <c:v>91.305999999999997</c:v>
                </c:pt>
                <c:pt idx="11">
                  <c:v>95.652000000000001</c:v>
                </c:pt>
                <c:pt idx="12">
                  <c:v>100</c:v>
                </c:pt>
                <c:pt idx="13">
                  <c:v>103.06699999999999</c:v>
                </c:pt>
                <c:pt idx="14">
                  <c:v>106.867</c:v>
                </c:pt>
                <c:pt idx="15">
                  <c:v>108.553</c:v>
                </c:pt>
                <c:pt idx="16">
                  <c:v>110.67400000000001</c:v>
                </c:pt>
                <c:pt idx="17">
                  <c:v>113.246</c:v>
                </c:pt>
                <c:pt idx="18">
                  <c:v>116.304</c:v>
                </c:pt>
                <c:pt idx="19">
                  <c:v>119.762</c:v>
                </c:pt>
                <c:pt idx="20">
                  <c:v>123.94799999999999</c:v>
                </c:pt>
                <c:pt idx="21">
                  <c:v>133.52600000000001</c:v>
                </c:pt>
                <c:pt idx="22">
                  <c:v>136.59700000000001</c:v>
                </c:pt>
                <c:pt idx="23">
                  <c:v>139.22200000000001</c:v>
                </c:pt>
                <c:pt idx="24">
                  <c:v>142.143</c:v>
                </c:pt>
                <c:pt idx="25">
                  <c:v>144.602</c:v>
                </c:pt>
                <c:pt idx="26">
                  <c:v>148.702</c:v>
                </c:pt>
                <c:pt idx="27">
                  <c:v>149.98500000000001</c:v>
                </c:pt>
                <c:pt idx="28">
                  <c:v>151.20400000000001</c:v>
                </c:pt>
                <c:pt idx="29">
                  <c:v>152.78200000000001</c:v>
                </c:pt>
                <c:pt idx="30">
                  <c:v>157.91300000000001</c:v>
                </c:pt>
                <c:pt idx="31">
                  <c:v>161.5</c:v>
                </c:pt>
                <c:pt idx="32">
                  <c:v>163.59700000000001</c:v>
                </c:pt>
                <c:pt idx="33">
                  <c:v>167.62100000000001</c:v>
                </c:pt>
                <c:pt idx="34">
                  <c:v>176.86099999999999</c:v>
                </c:pt>
                <c:pt idx="35">
                  <c:v>181.006</c:v>
                </c:pt>
                <c:pt idx="36">
                  <c:v>183.578</c:v>
                </c:pt>
                <c:pt idx="37">
                  <c:v>190.529</c:v>
                </c:pt>
                <c:pt idx="38">
                  <c:v>190.21100000000001</c:v>
                </c:pt>
                <c:pt idx="39">
                  <c:v>192.17400000000001</c:v>
                </c:pt>
                <c:pt idx="40">
                  <c:v>195.75299999999999</c:v>
                </c:pt>
                <c:pt idx="41">
                  <c:v>194.239</c:v>
                </c:pt>
                <c:pt idx="42">
                  <c:v>195.971</c:v>
                </c:pt>
                <c:pt idx="43">
                  <c:v>191.86699999999999</c:v>
                </c:pt>
                <c:pt idx="44">
                  <c:v>188.85900000000001</c:v>
                </c:pt>
                <c:pt idx="45">
                  <c:v>187.11099999999999</c:v>
                </c:pt>
                <c:pt idx="46">
                  <c:v>175.434</c:v>
                </c:pt>
                <c:pt idx="47">
                  <c:v>178.78</c:v>
                </c:pt>
                <c:pt idx="48">
                  <c:v>174.43600000000001</c:v>
                </c:pt>
                <c:pt idx="49">
                  <c:v>168.77500000000001</c:v>
                </c:pt>
                <c:pt idx="50">
                  <c:v>164.44399999999999</c:v>
                </c:pt>
                <c:pt idx="51">
                  <c:v>163.30199999999999</c:v>
                </c:pt>
                <c:pt idx="52">
                  <c:v>161.24100000000001</c:v>
                </c:pt>
                <c:pt idx="53">
                  <c:v>159.41</c:v>
                </c:pt>
                <c:pt idx="54">
                  <c:v>160.297</c:v>
                </c:pt>
                <c:pt idx="55">
                  <c:v>155.398</c:v>
                </c:pt>
                <c:pt idx="56">
                  <c:v>152.465</c:v>
                </c:pt>
                <c:pt idx="57">
                  <c:v>147.583</c:v>
                </c:pt>
                <c:pt idx="58">
                  <c:v>140.81899999999999</c:v>
                </c:pt>
                <c:pt idx="59">
                  <c:v>139.15600000000001</c:v>
                </c:pt>
                <c:pt idx="60">
                  <c:v>138.47399999999999</c:v>
                </c:pt>
                <c:pt idx="61">
                  <c:v>138.44300000000001</c:v>
                </c:pt>
                <c:pt idx="62">
                  <c:v>142.113</c:v>
                </c:pt>
                <c:pt idx="63">
                  <c:v>141.60499999999999</c:v>
                </c:pt>
                <c:pt idx="64">
                  <c:v>145.69</c:v>
                </c:pt>
                <c:pt idx="65">
                  <c:v>149.99600000000001</c:v>
                </c:pt>
                <c:pt idx="66">
                  <c:v>157.77600000000001</c:v>
                </c:pt>
                <c:pt idx="67">
                  <c:v>157.94300000000001</c:v>
                </c:pt>
                <c:pt idx="68">
                  <c:v>162.80600000000001</c:v>
                </c:pt>
                <c:pt idx="69">
                  <c:v>162.499</c:v>
                </c:pt>
                <c:pt idx="70">
                  <c:v>163.095</c:v>
                </c:pt>
                <c:pt idx="71">
                  <c:v>170.09700000000001</c:v>
                </c:pt>
                <c:pt idx="72">
                  <c:v>168.92599999999999</c:v>
                </c:pt>
                <c:pt idx="73">
                  <c:v>173.60400000000001</c:v>
                </c:pt>
                <c:pt idx="74">
                  <c:v>176.732</c:v>
                </c:pt>
                <c:pt idx="75">
                  <c:v>180.434</c:v>
                </c:pt>
                <c:pt idx="76">
                  <c:v>182.18100000000001</c:v>
                </c:pt>
                <c:pt idx="77">
                  <c:v>184.42400000000001</c:v>
                </c:pt>
                <c:pt idx="78">
                  <c:v>189.053</c:v>
                </c:pt>
                <c:pt idx="79">
                  <c:v>183.30099999999999</c:v>
                </c:pt>
                <c:pt idx="80">
                  <c:v>185.55099999999999</c:v>
                </c:pt>
                <c:pt idx="81">
                  <c:v>182.411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40-4DAD-8606-6F1B7E15D3C1}"/>
            </c:ext>
          </c:extLst>
        </c:ser>
        <c:ser>
          <c:idx val="1"/>
          <c:order val="1"/>
          <c:tx>
            <c:strRef>
              <c:f>'[2017_q2_price_index_data (2).xlsx]Quarterly Index Results'!$T$2</c:f>
              <c:strCache>
                <c:ptCount val="1"/>
                <c:pt idx="0">
                  <c:v>Chicago--Lake View/Lincoln Park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'[2017_q2_price_index_data (2).xlsx]Quarterly Index Results'!$A$3:$A$84</c:f>
              <c:strCache>
                <c:ptCount val="82"/>
                <c:pt idx="0">
                  <c:v>1997Q1</c:v>
                </c:pt>
                <c:pt idx="1">
                  <c:v>1997Q2</c:v>
                </c:pt>
                <c:pt idx="2">
                  <c:v>1997Q3</c:v>
                </c:pt>
                <c:pt idx="3">
                  <c:v>1997Q4</c:v>
                </c:pt>
                <c:pt idx="4">
                  <c:v>1998Q1</c:v>
                </c:pt>
                <c:pt idx="5">
                  <c:v>1998Q2</c:v>
                </c:pt>
                <c:pt idx="6">
                  <c:v>1998Q3</c:v>
                </c:pt>
                <c:pt idx="7">
                  <c:v>1998Q4</c:v>
                </c:pt>
                <c:pt idx="8">
                  <c:v>1999Q1</c:v>
                </c:pt>
                <c:pt idx="9">
                  <c:v>1999Q2</c:v>
                </c:pt>
                <c:pt idx="10">
                  <c:v>1999Q3</c:v>
                </c:pt>
                <c:pt idx="11">
                  <c:v>1999Q4</c:v>
                </c:pt>
                <c:pt idx="12">
                  <c:v>2000Q1</c:v>
                </c:pt>
                <c:pt idx="13">
                  <c:v>2000Q2</c:v>
                </c:pt>
                <c:pt idx="14">
                  <c:v>2000Q3</c:v>
                </c:pt>
                <c:pt idx="15">
                  <c:v>2000Q4</c:v>
                </c:pt>
                <c:pt idx="16">
                  <c:v>2001Q1</c:v>
                </c:pt>
                <c:pt idx="17">
                  <c:v>2001Q2</c:v>
                </c:pt>
                <c:pt idx="18">
                  <c:v>2001Q3</c:v>
                </c:pt>
                <c:pt idx="19">
                  <c:v>2001Q4</c:v>
                </c:pt>
                <c:pt idx="20">
                  <c:v>2002Q1</c:v>
                </c:pt>
                <c:pt idx="21">
                  <c:v>2002Q2</c:v>
                </c:pt>
                <c:pt idx="22">
                  <c:v>2002Q3</c:v>
                </c:pt>
                <c:pt idx="23">
                  <c:v>2002Q4</c:v>
                </c:pt>
                <c:pt idx="24">
                  <c:v>2003Q1</c:v>
                </c:pt>
                <c:pt idx="25">
                  <c:v>2003Q2</c:v>
                </c:pt>
                <c:pt idx="26">
                  <c:v>2003Q3</c:v>
                </c:pt>
                <c:pt idx="27">
                  <c:v>2003Q4</c:v>
                </c:pt>
                <c:pt idx="28">
                  <c:v>2004Q1</c:v>
                </c:pt>
                <c:pt idx="29">
                  <c:v>2004Q2</c:v>
                </c:pt>
                <c:pt idx="30">
                  <c:v>2004Q3</c:v>
                </c:pt>
                <c:pt idx="31">
                  <c:v>2004Q4</c:v>
                </c:pt>
                <c:pt idx="32">
                  <c:v>2005Q1</c:v>
                </c:pt>
                <c:pt idx="33">
                  <c:v>2005Q2</c:v>
                </c:pt>
                <c:pt idx="34">
                  <c:v>2005Q3</c:v>
                </c:pt>
                <c:pt idx="35">
                  <c:v>2005Q4</c:v>
                </c:pt>
                <c:pt idx="36">
                  <c:v>2006Q1</c:v>
                </c:pt>
                <c:pt idx="37">
                  <c:v>2006Q2</c:v>
                </c:pt>
                <c:pt idx="38">
                  <c:v>2006Q3</c:v>
                </c:pt>
                <c:pt idx="39">
                  <c:v>2006Q4</c:v>
                </c:pt>
                <c:pt idx="40">
                  <c:v>2007Q1</c:v>
                </c:pt>
                <c:pt idx="41">
                  <c:v>2007Q2</c:v>
                </c:pt>
                <c:pt idx="42">
                  <c:v>2007Q3</c:v>
                </c:pt>
                <c:pt idx="43">
                  <c:v>2007Q4</c:v>
                </c:pt>
                <c:pt idx="44">
                  <c:v>2008Q1</c:v>
                </c:pt>
                <c:pt idx="45">
                  <c:v>2008Q2</c:v>
                </c:pt>
                <c:pt idx="46">
                  <c:v>2008Q3</c:v>
                </c:pt>
                <c:pt idx="47">
                  <c:v>2008Q4</c:v>
                </c:pt>
                <c:pt idx="48">
                  <c:v>2009Q1</c:v>
                </c:pt>
                <c:pt idx="49">
                  <c:v>2009Q2</c:v>
                </c:pt>
                <c:pt idx="50">
                  <c:v>2009Q3</c:v>
                </c:pt>
                <c:pt idx="51">
                  <c:v>2009Q4</c:v>
                </c:pt>
                <c:pt idx="52">
                  <c:v>2010Q1</c:v>
                </c:pt>
                <c:pt idx="53">
                  <c:v>2010Q2</c:v>
                </c:pt>
                <c:pt idx="54">
                  <c:v>2010Q3</c:v>
                </c:pt>
                <c:pt idx="55">
                  <c:v>2010Q4</c:v>
                </c:pt>
                <c:pt idx="56">
                  <c:v>2011Q1</c:v>
                </c:pt>
                <c:pt idx="57">
                  <c:v>2011Q2</c:v>
                </c:pt>
                <c:pt idx="58">
                  <c:v>2011Q3</c:v>
                </c:pt>
                <c:pt idx="59">
                  <c:v>2011Q4</c:v>
                </c:pt>
                <c:pt idx="60">
                  <c:v>2012Q1</c:v>
                </c:pt>
                <c:pt idx="61">
                  <c:v>2012Q2</c:v>
                </c:pt>
                <c:pt idx="62">
                  <c:v>2012Q3</c:v>
                </c:pt>
                <c:pt idx="63">
                  <c:v>2012Q4</c:v>
                </c:pt>
                <c:pt idx="64">
                  <c:v>2013Q1</c:v>
                </c:pt>
                <c:pt idx="65">
                  <c:v>2013Q2</c:v>
                </c:pt>
                <c:pt idx="66">
                  <c:v>2013Q3</c:v>
                </c:pt>
                <c:pt idx="67">
                  <c:v>2013Q4</c:v>
                </c:pt>
                <c:pt idx="68">
                  <c:v>2014Q1</c:v>
                </c:pt>
                <c:pt idx="69">
                  <c:v>2014Q2</c:v>
                </c:pt>
                <c:pt idx="70">
                  <c:v>2014Q3</c:v>
                </c:pt>
                <c:pt idx="71">
                  <c:v>2014Q4</c:v>
                </c:pt>
                <c:pt idx="72">
                  <c:v>2015Q1</c:v>
                </c:pt>
                <c:pt idx="73">
                  <c:v>2015Q2</c:v>
                </c:pt>
                <c:pt idx="74">
                  <c:v>2015Q3</c:v>
                </c:pt>
                <c:pt idx="75">
                  <c:v>2015Q4</c:v>
                </c:pt>
                <c:pt idx="76">
                  <c:v>2016Q1</c:v>
                </c:pt>
                <c:pt idx="77">
                  <c:v>2016Q2</c:v>
                </c:pt>
                <c:pt idx="78">
                  <c:v>2016Q3</c:v>
                </c:pt>
                <c:pt idx="79">
                  <c:v>2016Q4</c:v>
                </c:pt>
                <c:pt idx="80">
                  <c:v>2017Q1</c:v>
                </c:pt>
                <c:pt idx="81">
                  <c:v>2017Q2</c:v>
                </c:pt>
              </c:strCache>
            </c:strRef>
          </c:cat>
          <c:val>
            <c:numRef>
              <c:f>'[2017_q2_price_index_data (2).xlsx]Quarterly Index Results'!$T$3:$T$84</c:f>
              <c:numCache>
                <c:formatCode>0.00</c:formatCode>
                <c:ptCount val="82"/>
                <c:pt idx="0">
                  <c:v>73.256</c:v>
                </c:pt>
                <c:pt idx="1">
                  <c:v>72.188000000000002</c:v>
                </c:pt>
                <c:pt idx="2">
                  <c:v>74.179000000000002</c:v>
                </c:pt>
                <c:pt idx="3">
                  <c:v>74.971000000000004</c:v>
                </c:pt>
                <c:pt idx="4">
                  <c:v>76.897999999999996</c:v>
                </c:pt>
                <c:pt idx="5">
                  <c:v>82.581000000000003</c:v>
                </c:pt>
                <c:pt idx="6">
                  <c:v>84.69</c:v>
                </c:pt>
                <c:pt idx="7">
                  <c:v>88.108000000000004</c:v>
                </c:pt>
                <c:pt idx="8">
                  <c:v>89.313000000000002</c:v>
                </c:pt>
                <c:pt idx="9">
                  <c:v>89.96</c:v>
                </c:pt>
                <c:pt idx="10">
                  <c:v>95.183999999999997</c:v>
                </c:pt>
                <c:pt idx="11">
                  <c:v>97.242999999999995</c:v>
                </c:pt>
                <c:pt idx="12">
                  <c:v>100</c:v>
                </c:pt>
                <c:pt idx="13">
                  <c:v>103.1</c:v>
                </c:pt>
                <c:pt idx="14">
                  <c:v>104.087</c:v>
                </c:pt>
                <c:pt idx="15">
                  <c:v>107.997</c:v>
                </c:pt>
                <c:pt idx="16">
                  <c:v>109.946</c:v>
                </c:pt>
                <c:pt idx="17">
                  <c:v>113.95399999999999</c:v>
                </c:pt>
                <c:pt idx="18">
                  <c:v>116.729</c:v>
                </c:pt>
                <c:pt idx="19">
                  <c:v>116.675</c:v>
                </c:pt>
                <c:pt idx="20">
                  <c:v>116.16800000000001</c:v>
                </c:pt>
                <c:pt idx="21">
                  <c:v>117.926</c:v>
                </c:pt>
                <c:pt idx="22">
                  <c:v>120.19799999999999</c:v>
                </c:pt>
                <c:pt idx="23">
                  <c:v>121.48699999999999</c:v>
                </c:pt>
                <c:pt idx="24">
                  <c:v>124.218</c:v>
                </c:pt>
                <c:pt idx="25">
                  <c:v>126.922</c:v>
                </c:pt>
                <c:pt idx="26">
                  <c:v>129.38900000000001</c:v>
                </c:pt>
                <c:pt idx="27">
                  <c:v>131.77699999999999</c:v>
                </c:pt>
                <c:pt idx="28">
                  <c:v>134.41800000000001</c:v>
                </c:pt>
                <c:pt idx="29">
                  <c:v>139.05799999999999</c:v>
                </c:pt>
                <c:pt idx="30">
                  <c:v>144.33099999999999</c:v>
                </c:pt>
                <c:pt idx="31">
                  <c:v>145.47</c:v>
                </c:pt>
                <c:pt idx="32">
                  <c:v>144.75200000000001</c:v>
                </c:pt>
                <c:pt idx="33">
                  <c:v>147.64400000000001</c:v>
                </c:pt>
                <c:pt idx="34">
                  <c:v>150.15799999999999</c:v>
                </c:pt>
                <c:pt idx="35">
                  <c:v>153.934</c:v>
                </c:pt>
                <c:pt idx="36">
                  <c:v>158.88999999999999</c:v>
                </c:pt>
                <c:pt idx="37">
                  <c:v>159.393</c:v>
                </c:pt>
                <c:pt idx="38">
                  <c:v>159.767</c:v>
                </c:pt>
                <c:pt idx="39">
                  <c:v>158.911</c:v>
                </c:pt>
                <c:pt idx="40">
                  <c:v>158.74299999999999</c:v>
                </c:pt>
                <c:pt idx="41">
                  <c:v>159.60300000000001</c:v>
                </c:pt>
                <c:pt idx="42">
                  <c:v>164.773</c:v>
                </c:pt>
                <c:pt idx="43">
                  <c:v>165.76</c:v>
                </c:pt>
                <c:pt idx="44">
                  <c:v>169.761</c:v>
                </c:pt>
                <c:pt idx="45">
                  <c:v>173.77</c:v>
                </c:pt>
                <c:pt idx="46">
                  <c:v>168.98599999999999</c:v>
                </c:pt>
                <c:pt idx="47">
                  <c:v>165.06700000000001</c:v>
                </c:pt>
                <c:pt idx="48">
                  <c:v>165.26900000000001</c:v>
                </c:pt>
                <c:pt idx="49">
                  <c:v>157.05000000000001</c:v>
                </c:pt>
                <c:pt idx="50">
                  <c:v>158.381</c:v>
                </c:pt>
                <c:pt idx="51">
                  <c:v>153.47999999999999</c:v>
                </c:pt>
                <c:pt idx="52">
                  <c:v>153.304</c:v>
                </c:pt>
                <c:pt idx="53">
                  <c:v>156.31800000000001</c:v>
                </c:pt>
                <c:pt idx="54">
                  <c:v>155.40799999999999</c:v>
                </c:pt>
                <c:pt idx="55">
                  <c:v>158.666</c:v>
                </c:pt>
                <c:pt idx="56">
                  <c:v>159.91900000000001</c:v>
                </c:pt>
                <c:pt idx="57">
                  <c:v>158.00899999999999</c:v>
                </c:pt>
                <c:pt idx="58">
                  <c:v>157.16499999999999</c:v>
                </c:pt>
                <c:pt idx="59">
                  <c:v>154.245</c:v>
                </c:pt>
                <c:pt idx="60">
                  <c:v>153.566</c:v>
                </c:pt>
                <c:pt idx="61">
                  <c:v>150.81100000000001</c:v>
                </c:pt>
                <c:pt idx="62">
                  <c:v>152.547</c:v>
                </c:pt>
                <c:pt idx="63">
                  <c:v>153.387</c:v>
                </c:pt>
                <c:pt idx="64">
                  <c:v>152.77500000000001</c:v>
                </c:pt>
                <c:pt idx="65">
                  <c:v>159.03700000000001</c:v>
                </c:pt>
                <c:pt idx="66">
                  <c:v>162.06899999999999</c:v>
                </c:pt>
                <c:pt idx="67">
                  <c:v>165.29499999999999</c:v>
                </c:pt>
                <c:pt idx="68">
                  <c:v>165.9</c:v>
                </c:pt>
                <c:pt idx="69">
                  <c:v>169.31</c:v>
                </c:pt>
                <c:pt idx="70">
                  <c:v>172.751</c:v>
                </c:pt>
                <c:pt idx="71">
                  <c:v>173.70699999999999</c:v>
                </c:pt>
                <c:pt idx="72">
                  <c:v>175.70500000000001</c:v>
                </c:pt>
                <c:pt idx="73">
                  <c:v>175.666</c:v>
                </c:pt>
                <c:pt idx="74">
                  <c:v>174.71</c:v>
                </c:pt>
                <c:pt idx="75">
                  <c:v>176.31100000000001</c:v>
                </c:pt>
                <c:pt idx="76">
                  <c:v>177.05099999999999</c:v>
                </c:pt>
                <c:pt idx="77">
                  <c:v>179.886</c:v>
                </c:pt>
                <c:pt idx="78">
                  <c:v>177.80799999999999</c:v>
                </c:pt>
                <c:pt idx="79">
                  <c:v>179.035</c:v>
                </c:pt>
                <c:pt idx="80">
                  <c:v>177.773</c:v>
                </c:pt>
                <c:pt idx="81">
                  <c:v>175.49299999999999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40-4DAD-8606-6F1B7E15D3C1}"/>
            </c:ext>
          </c:extLst>
        </c:ser>
        <c:ser>
          <c:idx val="2"/>
          <c:order val="2"/>
          <c:tx>
            <c:strRef>
              <c:f>'[2017_q2_price_index_data (2).xlsx]Quarterly Index Results'!$U$2</c:f>
              <c:strCache>
                <c:ptCount val="1"/>
                <c:pt idx="0">
                  <c:v>Chicago--Lincoln Square/North Center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'[2017_q2_price_index_data (2).xlsx]Quarterly Index Results'!$A$3:$A$84</c:f>
              <c:strCache>
                <c:ptCount val="82"/>
                <c:pt idx="0">
                  <c:v>1997Q1</c:v>
                </c:pt>
                <c:pt idx="1">
                  <c:v>1997Q2</c:v>
                </c:pt>
                <c:pt idx="2">
                  <c:v>1997Q3</c:v>
                </c:pt>
                <c:pt idx="3">
                  <c:v>1997Q4</c:v>
                </c:pt>
                <c:pt idx="4">
                  <c:v>1998Q1</c:v>
                </c:pt>
                <c:pt idx="5">
                  <c:v>1998Q2</c:v>
                </c:pt>
                <c:pt idx="6">
                  <c:v>1998Q3</c:v>
                </c:pt>
                <c:pt idx="7">
                  <c:v>1998Q4</c:v>
                </c:pt>
                <c:pt idx="8">
                  <c:v>1999Q1</c:v>
                </c:pt>
                <c:pt idx="9">
                  <c:v>1999Q2</c:v>
                </c:pt>
                <c:pt idx="10">
                  <c:v>1999Q3</c:v>
                </c:pt>
                <c:pt idx="11">
                  <c:v>1999Q4</c:v>
                </c:pt>
                <c:pt idx="12">
                  <c:v>2000Q1</c:v>
                </c:pt>
                <c:pt idx="13">
                  <c:v>2000Q2</c:v>
                </c:pt>
                <c:pt idx="14">
                  <c:v>2000Q3</c:v>
                </c:pt>
                <c:pt idx="15">
                  <c:v>2000Q4</c:v>
                </c:pt>
                <c:pt idx="16">
                  <c:v>2001Q1</c:v>
                </c:pt>
                <c:pt idx="17">
                  <c:v>2001Q2</c:v>
                </c:pt>
                <c:pt idx="18">
                  <c:v>2001Q3</c:v>
                </c:pt>
                <c:pt idx="19">
                  <c:v>2001Q4</c:v>
                </c:pt>
                <c:pt idx="20">
                  <c:v>2002Q1</c:v>
                </c:pt>
                <c:pt idx="21">
                  <c:v>2002Q2</c:v>
                </c:pt>
                <c:pt idx="22">
                  <c:v>2002Q3</c:v>
                </c:pt>
                <c:pt idx="23">
                  <c:v>2002Q4</c:v>
                </c:pt>
                <c:pt idx="24">
                  <c:v>2003Q1</c:v>
                </c:pt>
                <c:pt idx="25">
                  <c:v>2003Q2</c:v>
                </c:pt>
                <c:pt idx="26">
                  <c:v>2003Q3</c:v>
                </c:pt>
                <c:pt idx="27">
                  <c:v>2003Q4</c:v>
                </c:pt>
                <c:pt idx="28">
                  <c:v>2004Q1</c:v>
                </c:pt>
                <c:pt idx="29">
                  <c:v>2004Q2</c:v>
                </c:pt>
                <c:pt idx="30">
                  <c:v>2004Q3</c:v>
                </c:pt>
                <c:pt idx="31">
                  <c:v>2004Q4</c:v>
                </c:pt>
                <c:pt idx="32">
                  <c:v>2005Q1</c:v>
                </c:pt>
                <c:pt idx="33">
                  <c:v>2005Q2</c:v>
                </c:pt>
                <c:pt idx="34">
                  <c:v>2005Q3</c:v>
                </c:pt>
                <c:pt idx="35">
                  <c:v>2005Q4</c:v>
                </c:pt>
                <c:pt idx="36">
                  <c:v>2006Q1</c:v>
                </c:pt>
                <c:pt idx="37">
                  <c:v>2006Q2</c:v>
                </c:pt>
                <c:pt idx="38">
                  <c:v>2006Q3</c:v>
                </c:pt>
                <c:pt idx="39">
                  <c:v>2006Q4</c:v>
                </c:pt>
                <c:pt idx="40">
                  <c:v>2007Q1</c:v>
                </c:pt>
                <c:pt idx="41">
                  <c:v>2007Q2</c:v>
                </c:pt>
                <c:pt idx="42">
                  <c:v>2007Q3</c:v>
                </c:pt>
                <c:pt idx="43">
                  <c:v>2007Q4</c:v>
                </c:pt>
                <c:pt idx="44">
                  <c:v>2008Q1</c:v>
                </c:pt>
                <c:pt idx="45">
                  <c:v>2008Q2</c:v>
                </c:pt>
                <c:pt idx="46">
                  <c:v>2008Q3</c:v>
                </c:pt>
                <c:pt idx="47">
                  <c:v>2008Q4</c:v>
                </c:pt>
                <c:pt idx="48">
                  <c:v>2009Q1</c:v>
                </c:pt>
                <c:pt idx="49">
                  <c:v>2009Q2</c:v>
                </c:pt>
                <c:pt idx="50">
                  <c:v>2009Q3</c:v>
                </c:pt>
                <c:pt idx="51">
                  <c:v>2009Q4</c:v>
                </c:pt>
                <c:pt idx="52">
                  <c:v>2010Q1</c:v>
                </c:pt>
                <c:pt idx="53">
                  <c:v>2010Q2</c:v>
                </c:pt>
                <c:pt idx="54">
                  <c:v>2010Q3</c:v>
                </c:pt>
                <c:pt idx="55">
                  <c:v>2010Q4</c:v>
                </c:pt>
                <c:pt idx="56">
                  <c:v>2011Q1</c:v>
                </c:pt>
                <c:pt idx="57">
                  <c:v>2011Q2</c:v>
                </c:pt>
                <c:pt idx="58">
                  <c:v>2011Q3</c:v>
                </c:pt>
                <c:pt idx="59">
                  <c:v>2011Q4</c:v>
                </c:pt>
                <c:pt idx="60">
                  <c:v>2012Q1</c:v>
                </c:pt>
                <c:pt idx="61">
                  <c:v>2012Q2</c:v>
                </c:pt>
                <c:pt idx="62">
                  <c:v>2012Q3</c:v>
                </c:pt>
                <c:pt idx="63">
                  <c:v>2012Q4</c:v>
                </c:pt>
                <c:pt idx="64">
                  <c:v>2013Q1</c:v>
                </c:pt>
                <c:pt idx="65">
                  <c:v>2013Q2</c:v>
                </c:pt>
                <c:pt idx="66">
                  <c:v>2013Q3</c:v>
                </c:pt>
                <c:pt idx="67">
                  <c:v>2013Q4</c:v>
                </c:pt>
                <c:pt idx="68">
                  <c:v>2014Q1</c:v>
                </c:pt>
                <c:pt idx="69">
                  <c:v>2014Q2</c:v>
                </c:pt>
                <c:pt idx="70">
                  <c:v>2014Q3</c:v>
                </c:pt>
                <c:pt idx="71">
                  <c:v>2014Q4</c:v>
                </c:pt>
                <c:pt idx="72">
                  <c:v>2015Q1</c:v>
                </c:pt>
                <c:pt idx="73">
                  <c:v>2015Q2</c:v>
                </c:pt>
                <c:pt idx="74">
                  <c:v>2015Q3</c:v>
                </c:pt>
                <c:pt idx="75">
                  <c:v>2015Q4</c:v>
                </c:pt>
                <c:pt idx="76">
                  <c:v>2016Q1</c:v>
                </c:pt>
                <c:pt idx="77">
                  <c:v>2016Q2</c:v>
                </c:pt>
                <c:pt idx="78">
                  <c:v>2016Q3</c:v>
                </c:pt>
                <c:pt idx="79">
                  <c:v>2016Q4</c:v>
                </c:pt>
                <c:pt idx="80">
                  <c:v>2017Q1</c:v>
                </c:pt>
                <c:pt idx="81">
                  <c:v>2017Q2</c:v>
                </c:pt>
              </c:strCache>
            </c:strRef>
          </c:cat>
          <c:val>
            <c:numRef>
              <c:f>'[2017_q2_price_index_data (2).xlsx]Quarterly Index Results'!$U$3:$U$84</c:f>
              <c:numCache>
                <c:formatCode>0.00</c:formatCode>
                <c:ptCount val="82"/>
                <c:pt idx="0">
                  <c:v>72.462000000000003</c:v>
                </c:pt>
                <c:pt idx="1">
                  <c:v>70.376000000000005</c:v>
                </c:pt>
                <c:pt idx="2">
                  <c:v>73.227999999999994</c:v>
                </c:pt>
                <c:pt idx="3">
                  <c:v>74.114000000000004</c:v>
                </c:pt>
                <c:pt idx="4">
                  <c:v>76.84</c:v>
                </c:pt>
                <c:pt idx="5">
                  <c:v>80.575000000000003</c:v>
                </c:pt>
                <c:pt idx="6">
                  <c:v>83.786000000000001</c:v>
                </c:pt>
                <c:pt idx="7">
                  <c:v>84.186999999999998</c:v>
                </c:pt>
                <c:pt idx="8">
                  <c:v>85.638999999999996</c:v>
                </c:pt>
                <c:pt idx="9">
                  <c:v>90.087000000000003</c:v>
                </c:pt>
                <c:pt idx="10">
                  <c:v>93.119</c:v>
                </c:pt>
                <c:pt idx="11">
                  <c:v>95.864999999999995</c:v>
                </c:pt>
                <c:pt idx="12">
                  <c:v>100</c:v>
                </c:pt>
                <c:pt idx="13">
                  <c:v>104.934</c:v>
                </c:pt>
                <c:pt idx="14">
                  <c:v>109.614</c:v>
                </c:pt>
                <c:pt idx="15">
                  <c:v>114.221</c:v>
                </c:pt>
                <c:pt idx="16">
                  <c:v>115.682</c:v>
                </c:pt>
                <c:pt idx="17">
                  <c:v>120.083</c:v>
                </c:pt>
                <c:pt idx="18">
                  <c:v>122.694</c:v>
                </c:pt>
                <c:pt idx="19">
                  <c:v>122.968</c:v>
                </c:pt>
                <c:pt idx="20">
                  <c:v>124.128</c:v>
                </c:pt>
                <c:pt idx="21">
                  <c:v>126.428</c:v>
                </c:pt>
                <c:pt idx="22">
                  <c:v>132.62299999999999</c:v>
                </c:pt>
                <c:pt idx="23">
                  <c:v>136.19300000000001</c:v>
                </c:pt>
                <c:pt idx="24">
                  <c:v>140.131</c:v>
                </c:pt>
                <c:pt idx="25">
                  <c:v>144.02699999999999</c:v>
                </c:pt>
                <c:pt idx="26">
                  <c:v>147.31899999999999</c:v>
                </c:pt>
                <c:pt idx="27">
                  <c:v>149.417</c:v>
                </c:pt>
                <c:pt idx="28">
                  <c:v>152.286</c:v>
                </c:pt>
                <c:pt idx="29">
                  <c:v>156.21199999999999</c:v>
                </c:pt>
                <c:pt idx="30">
                  <c:v>162.87799999999999</c:v>
                </c:pt>
                <c:pt idx="31">
                  <c:v>168.61199999999999</c:v>
                </c:pt>
                <c:pt idx="32">
                  <c:v>170.49700000000001</c:v>
                </c:pt>
                <c:pt idx="33">
                  <c:v>178.078</c:v>
                </c:pt>
                <c:pt idx="34">
                  <c:v>181.98699999999999</c:v>
                </c:pt>
                <c:pt idx="35">
                  <c:v>185.05799999999999</c:v>
                </c:pt>
                <c:pt idx="36">
                  <c:v>190.279</c:v>
                </c:pt>
                <c:pt idx="37">
                  <c:v>194.21899999999999</c:v>
                </c:pt>
                <c:pt idx="38">
                  <c:v>197.36500000000001</c:v>
                </c:pt>
                <c:pt idx="39">
                  <c:v>201.881</c:v>
                </c:pt>
                <c:pt idx="40">
                  <c:v>203.303</c:v>
                </c:pt>
                <c:pt idx="41">
                  <c:v>205.041</c:v>
                </c:pt>
                <c:pt idx="42">
                  <c:v>208.48099999999999</c:v>
                </c:pt>
                <c:pt idx="43">
                  <c:v>206.56</c:v>
                </c:pt>
                <c:pt idx="44">
                  <c:v>205.333</c:v>
                </c:pt>
                <c:pt idx="45">
                  <c:v>202.00399999999999</c:v>
                </c:pt>
                <c:pt idx="46">
                  <c:v>195.066</c:v>
                </c:pt>
                <c:pt idx="47">
                  <c:v>190.84899999999999</c:v>
                </c:pt>
                <c:pt idx="48">
                  <c:v>185.71899999999999</c:v>
                </c:pt>
                <c:pt idx="49">
                  <c:v>181.75800000000001</c:v>
                </c:pt>
                <c:pt idx="50">
                  <c:v>175.846</c:v>
                </c:pt>
                <c:pt idx="51">
                  <c:v>175.01</c:v>
                </c:pt>
                <c:pt idx="52">
                  <c:v>174.68799999999999</c:v>
                </c:pt>
                <c:pt idx="53">
                  <c:v>169.82</c:v>
                </c:pt>
                <c:pt idx="54">
                  <c:v>169.63399999999999</c:v>
                </c:pt>
                <c:pt idx="55">
                  <c:v>167.001</c:v>
                </c:pt>
                <c:pt idx="56">
                  <c:v>165.22499999999999</c:v>
                </c:pt>
                <c:pt idx="57">
                  <c:v>166.654</c:v>
                </c:pt>
                <c:pt idx="58">
                  <c:v>166.768</c:v>
                </c:pt>
                <c:pt idx="59">
                  <c:v>166.048</c:v>
                </c:pt>
                <c:pt idx="60">
                  <c:v>165.53200000000001</c:v>
                </c:pt>
                <c:pt idx="61">
                  <c:v>161.328</c:v>
                </c:pt>
                <c:pt idx="62">
                  <c:v>160.703</c:v>
                </c:pt>
                <c:pt idx="63">
                  <c:v>163.601</c:v>
                </c:pt>
                <c:pt idx="64">
                  <c:v>163.04499999999999</c:v>
                </c:pt>
                <c:pt idx="65">
                  <c:v>172.23599999999999</c:v>
                </c:pt>
                <c:pt idx="66">
                  <c:v>181.03899999999999</c:v>
                </c:pt>
                <c:pt idx="67">
                  <c:v>183.23400000000001</c:v>
                </c:pt>
                <c:pt idx="68">
                  <c:v>187.274</c:v>
                </c:pt>
                <c:pt idx="69">
                  <c:v>192.125</c:v>
                </c:pt>
                <c:pt idx="70">
                  <c:v>198.845</c:v>
                </c:pt>
                <c:pt idx="71">
                  <c:v>200.488</c:v>
                </c:pt>
                <c:pt idx="72">
                  <c:v>202.90299999999999</c:v>
                </c:pt>
                <c:pt idx="73">
                  <c:v>207.72499999999999</c:v>
                </c:pt>
                <c:pt idx="74">
                  <c:v>208.94200000000001</c:v>
                </c:pt>
                <c:pt idx="75">
                  <c:v>213.29499999999999</c:v>
                </c:pt>
                <c:pt idx="76">
                  <c:v>213.73599999999999</c:v>
                </c:pt>
                <c:pt idx="77">
                  <c:v>215.06399999999999</c:v>
                </c:pt>
                <c:pt idx="78">
                  <c:v>219.73500000000001</c:v>
                </c:pt>
                <c:pt idx="79">
                  <c:v>221.41900000000001</c:v>
                </c:pt>
                <c:pt idx="80">
                  <c:v>220.773</c:v>
                </c:pt>
                <c:pt idx="81">
                  <c:v>222.17599999999999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40-4DAD-8606-6F1B7E15D3C1}"/>
            </c:ext>
          </c:extLst>
        </c:ser>
        <c:ser>
          <c:idx val="3"/>
          <c:order val="3"/>
          <c:tx>
            <c:strRef>
              <c:f>'[2017_q2_price_index_data (2).xlsx]Quarterly Index Results'!$V$2</c:f>
              <c:strCache>
                <c:ptCount val="1"/>
                <c:pt idx="0">
                  <c:v>Chicago--Irving Park/Albany Park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'[2017_q2_price_index_data (2).xlsx]Quarterly Index Results'!$A$3:$A$84</c:f>
              <c:strCache>
                <c:ptCount val="82"/>
                <c:pt idx="0">
                  <c:v>1997Q1</c:v>
                </c:pt>
                <c:pt idx="1">
                  <c:v>1997Q2</c:v>
                </c:pt>
                <c:pt idx="2">
                  <c:v>1997Q3</c:v>
                </c:pt>
                <c:pt idx="3">
                  <c:v>1997Q4</c:v>
                </c:pt>
                <c:pt idx="4">
                  <c:v>1998Q1</c:v>
                </c:pt>
                <c:pt idx="5">
                  <c:v>1998Q2</c:v>
                </c:pt>
                <c:pt idx="6">
                  <c:v>1998Q3</c:v>
                </c:pt>
                <c:pt idx="7">
                  <c:v>1998Q4</c:v>
                </c:pt>
                <c:pt idx="8">
                  <c:v>1999Q1</c:v>
                </c:pt>
                <c:pt idx="9">
                  <c:v>1999Q2</c:v>
                </c:pt>
                <c:pt idx="10">
                  <c:v>1999Q3</c:v>
                </c:pt>
                <c:pt idx="11">
                  <c:v>1999Q4</c:v>
                </c:pt>
                <c:pt idx="12">
                  <c:v>2000Q1</c:v>
                </c:pt>
                <c:pt idx="13">
                  <c:v>2000Q2</c:v>
                </c:pt>
                <c:pt idx="14">
                  <c:v>2000Q3</c:v>
                </c:pt>
                <c:pt idx="15">
                  <c:v>2000Q4</c:v>
                </c:pt>
                <c:pt idx="16">
                  <c:v>2001Q1</c:v>
                </c:pt>
                <c:pt idx="17">
                  <c:v>2001Q2</c:v>
                </c:pt>
                <c:pt idx="18">
                  <c:v>2001Q3</c:v>
                </c:pt>
                <c:pt idx="19">
                  <c:v>2001Q4</c:v>
                </c:pt>
                <c:pt idx="20">
                  <c:v>2002Q1</c:v>
                </c:pt>
                <c:pt idx="21">
                  <c:v>2002Q2</c:v>
                </c:pt>
                <c:pt idx="22">
                  <c:v>2002Q3</c:v>
                </c:pt>
                <c:pt idx="23">
                  <c:v>2002Q4</c:v>
                </c:pt>
                <c:pt idx="24">
                  <c:v>2003Q1</c:v>
                </c:pt>
                <c:pt idx="25">
                  <c:v>2003Q2</c:v>
                </c:pt>
                <c:pt idx="26">
                  <c:v>2003Q3</c:v>
                </c:pt>
                <c:pt idx="27">
                  <c:v>2003Q4</c:v>
                </c:pt>
                <c:pt idx="28">
                  <c:v>2004Q1</c:v>
                </c:pt>
                <c:pt idx="29">
                  <c:v>2004Q2</c:v>
                </c:pt>
                <c:pt idx="30">
                  <c:v>2004Q3</c:v>
                </c:pt>
                <c:pt idx="31">
                  <c:v>2004Q4</c:v>
                </c:pt>
                <c:pt idx="32">
                  <c:v>2005Q1</c:v>
                </c:pt>
                <c:pt idx="33">
                  <c:v>2005Q2</c:v>
                </c:pt>
                <c:pt idx="34">
                  <c:v>2005Q3</c:v>
                </c:pt>
                <c:pt idx="35">
                  <c:v>2005Q4</c:v>
                </c:pt>
                <c:pt idx="36">
                  <c:v>2006Q1</c:v>
                </c:pt>
                <c:pt idx="37">
                  <c:v>2006Q2</c:v>
                </c:pt>
                <c:pt idx="38">
                  <c:v>2006Q3</c:v>
                </c:pt>
                <c:pt idx="39">
                  <c:v>2006Q4</c:v>
                </c:pt>
                <c:pt idx="40">
                  <c:v>2007Q1</c:v>
                </c:pt>
                <c:pt idx="41">
                  <c:v>2007Q2</c:v>
                </c:pt>
                <c:pt idx="42">
                  <c:v>2007Q3</c:v>
                </c:pt>
                <c:pt idx="43">
                  <c:v>2007Q4</c:v>
                </c:pt>
                <c:pt idx="44">
                  <c:v>2008Q1</c:v>
                </c:pt>
                <c:pt idx="45">
                  <c:v>2008Q2</c:v>
                </c:pt>
                <c:pt idx="46">
                  <c:v>2008Q3</c:v>
                </c:pt>
                <c:pt idx="47">
                  <c:v>2008Q4</c:v>
                </c:pt>
                <c:pt idx="48">
                  <c:v>2009Q1</c:v>
                </c:pt>
                <c:pt idx="49">
                  <c:v>2009Q2</c:v>
                </c:pt>
                <c:pt idx="50">
                  <c:v>2009Q3</c:v>
                </c:pt>
                <c:pt idx="51">
                  <c:v>2009Q4</c:v>
                </c:pt>
                <c:pt idx="52">
                  <c:v>2010Q1</c:v>
                </c:pt>
                <c:pt idx="53">
                  <c:v>2010Q2</c:v>
                </c:pt>
                <c:pt idx="54">
                  <c:v>2010Q3</c:v>
                </c:pt>
                <c:pt idx="55">
                  <c:v>2010Q4</c:v>
                </c:pt>
                <c:pt idx="56">
                  <c:v>2011Q1</c:v>
                </c:pt>
                <c:pt idx="57">
                  <c:v>2011Q2</c:v>
                </c:pt>
                <c:pt idx="58">
                  <c:v>2011Q3</c:v>
                </c:pt>
                <c:pt idx="59">
                  <c:v>2011Q4</c:v>
                </c:pt>
                <c:pt idx="60">
                  <c:v>2012Q1</c:v>
                </c:pt>
                <c:pt idx="61">
                  <c:v>2012Q2</c:v>
                </c:pt>
                <c:pt idx="62">
                  <c:v>2012Q3</c:v>
                </c:pt>
                <c:pt idx="63">
                  <c:v>2012Q4</c:v>
                </c:pt>
                <c:pt idx="64">
                  <c:v>2013Q1</c:v>
                </c:pt>
                <c:pt idx="65">
                  <c:v>2013Q2</c:v>
                </c:pt>
                <c:pt idx="66">
                  <c:v>2013Q3</c:v>
                </c:pt>
                <c:pt idx="67">
                  <c:v>2013Q4</c:v>
                </c:pt>
                <c:pt idx="68">
                  <c:v>2014Q1</c:v>
                </c:pt>
                <c:pt idx="69">
                  <c:v>2014Q2</c:v>
                </c:pt>
                <c:pt idx="70">
                  <c:v>2014Q3</c:v>
                </c:pt>
                <c:pt idx="71">
                  <c:v>2014Q4</c:v>
                </c:pt>
                <c:pt idx="72">
                  <c:v>2015Q1</c:v>
                </c:pt>
                <c:pt idx="73">
                  <c:v>2015Q2</c:v>
                </c:pt>
                <c:pt idx="74">
                  <c:v>2015Q3</c:v>
                </c:pt>
                <c:pt idx="75">
                  <c:v>2015Q4</c:v>
                </c:pt>
                <c:pt idx="76">
                  <c:v>2016Q1</c:v>
                </c:pt>
                <c:pt idx="77">
                  <c:v>2016Q2</c:v>
                </c:pt>
                <c:pt idx="78">
                  <c:v>2016Q3</c:v>
                </c:pt>
                <c:pt idx="79">
                  <c:v>2016Q4</c:v>
                </c:pt>
                <c:pt idx="80">
                  <c:v>2017Q1</c:v>
                </c:pt>
                <c:pt idx="81">
                  <c:v>2017Q2</c:v>
                </c:pt>
              </c:strCache>
            </c:strRef>
          </c:cat>
          <c:val>
            <c:numRef>
              <c:f>'[2017_q2_price_index_data (2).xlsx]Quarterly Index Results'!$V$3:$V$84</c:f>
              <c:numCache>
                <c:formatCode>0.00</c:formatCode>
                <c:ptCount val="82"/>
                <c:pt idx="0">
                  <c:v>78.007000000000005</c:v>
                </c:pt>
                <c:pt idx="1">
                  <c:v>76.179000000000002</c:v>
                </c:pt>
                <c:pt idx="2">
                  <c:v>78.102000000000004</c:v>
                </c:pt>
                <c:pt idx="3">
                  <c:v>78.634</c:v>
                </c:pt>
                <c:pt idx="4">
                  <c:v>79.471000000000004</c:v>
                </c:pt>
                <c:pt idx="5">
                  <c:v>81.834000000000003</c:v>
                </c:pt>
                <c:pt idx="6">
                  <c:v>83.578000000000003</c:v>
                </c:pt>
                <c:pt idx="7">
                  <c:v>86.418000000000006</c:v>
                </c:pt>
                <c:pt idx="8">
                  <c:v>87.194999999999993</c:v>
                </c:pt>
                <c:pt idx="9">
                  <c:v>91.804000000000002</c:v>
                </c:pt>
                <c:pt idx="10">
                  <c:v>95.444000000000003</c:v>
                </c:pt>
                <c:pt idx="11">
                  <c:v>97.936000000000007</c:v>
                </c:pt>
                <c:pt idx="12">
                  <c:v>100</c:v>
                </c:pt>
                <c:pt idx="13">
                  <c:v>102.983</c:v>
                </c:pt>
                <c:pt idx="14">
                  <c:v>107.4</c:v>
                </c:pt>
                <c:pt idx="15">
                  <c:v>111.636</c:v>
                </c:pt>
                <c:pt idx="16">
                  <c:v>114.407</c:v>
                </c:pt>
                <c:pt idx="17">
                  <c:v>119.497</c:v>
                </c:pt>
                <c:pt idx="18">
                  <c:v>121.3</c:v>
                </c:pt>
                <c:pt idx="19">
                  <c:v>123.88</c:v>
                </c:pt>
                <c:pt idx="20">
                  <c:v>125.971</c:v>
                </c:pt>
                <c:pt idx="21">
                  <c:v>128.36500000000001</c:v>
                </c:pt>
                <c:pt idx="22">
                  <c:v>131.89400000000001</c:v>
                </c:pt>
                <c:pt idx="23">
                  <c:v>134.25700000000001</c:v>
                </c:pt>
                <c:pt idx="24">
                  <c:v>136.15700000000001</c:v>
                </c:pt>
                <c:pt idx="25">
                  <c:v>140.74600000000001</c:v>
                </c:pt>
                <c:pt idx="26">
                  <c:v>143.709</c:v>
                </c:pt>
                <c:pt idx="27">
                  <c:v>147.227</c:v>
                </c:pt>
                <c:pt idx="28">
                  <c:v>150.893</c:v>
                </c:pt>
                <c:pt idx="29">
                  <c:v>155.96299999999999</c:v>
                </c:pt>
                <c:pt idx="30">
                  <c:v>161.309</c:v>
                </c:pt>
                <c:pt idx="31">
                  <c:v>166.554</c:v>
                </c:pt>
                <c:pt idx="32">
                  <c:v>170.53800000000001</c:v>
                </c:pt>
                <c:pt idx="33">
                  <c:v>175.179</c:v>
                </c:pt>
                <c:pt idx="34">
                  <c:v>182.07499999999999</c:v>
                </c:pt>
                <c:pt idx="35">
                  <c:v>185.232</c:v>
                </c:pt>
                <c:pt idx="36">
                  <c:v>187.45099999999999</c:v>
                </c:pt>
                <c:pt idx="37">
                  <c:v>191.68299999999999</c:v>
                </c:pt>
                <c:pt idx="38">
                  <c:v>193.87799999999999</c:v>
                </c:pt>
                <c:pt idx="39">
                  <c:v>196.636</c:v>
                </c:pt>
                <c:pt idx="40">
                  <c:v>197.327</c:v>
                </c:pt>
                <c:pt idx="41">
                  <c:v>196.83699999999999</c:v>
                </c:pt>
                <c:pt idx="42">
                  <c:v>194.351</c:v>
                </c:pt>
                <c:pt idx="43">
                  <c:v>194.20599999999999</c:v>
                </c:pt>
                <c:pt idx="44">
                  <c:v>191.375</c:v>
                </c:pt>
                <c:pt idx="45">
                  <c:v>187.02199999999999</c:v>
                </c:pt>
                <c:pt idx="46">
                  <c:v>180.072</c:v>
                </c:pt>
                <c:pt idx="47">
                  <c:v>174.88499999999999</c:v>
                </c:pt>
                <c:pt idx="48">
                  <c:v>170.16</c:v>
                </c:pt>
                <c:pt idx="49">
                  <c:v>163.59200000000001</c:v>
                </c:pt>
                <c:pt idx="50">
                  <c:v>155.58600000000001</c:v>
                </c:pt>
                <c:pt idx="51">
                  <c:v>151.52199999999999</c:v>
                </c:pt>
                <c:pt idx="52">
                  <c:v>149.76</c:v>
                </c:pt>
                <c:pt idx="53">
                  <c:v>149.03399999999999</c:v>
                </c:pt>
                <c:pt idx="54">
                  <c:v>148.14599999999999</c:v>
                </c:pt>
                <c:pt idx="55">
                  <c:v>145.20500000000001</c:v>
                </c:pt>
                <c:pt idx="56">
                  <c:v>142.85</c:v>
                </c:pt>
                <c:pt idx="57">
                  <c:v>136.678</c:v>
                </c:pt>
                <c:pt idx="58">
                  <c:v>133.31700000000001</c:v>
                </c:pt>
                <c:pt idx="59">
                  <c:v>130.03800000000001</c:v>
                </c:pt>
                <c:pt idx="60">
                  <c:v>128.309</c:v>
                </c:pt>
                <c:pt idx="61">
                  <c:v>130.911</c:v>
                </c:pt>
                <c:pt idx="62">
                  <c:v>132.374</c:v>
                </c:pt>
                <c:pt idx="63">
                  <c:v>133.44300000000001</c:v>
                </c:pt>
                <c:pt idx="64">
                  <c:v>135.68</c:v>
                </c:pt>
                <c:pt idx="65">
                  <c:v>138.86199999999999</c:v>
                </c:pt>
                <c:pt idx="66">
                  <c:v>144.99100000000001</c:v>
                </c:pt>
                <c:pt idx="67">
                  <c:v>149.19999999999999</c:v>
                </c:pt>
                <c:pt idx="68">
                  <c:v>152.43199999999999</c:v>
                </c:pt>
                <c:pt idx="69">
                  <c:v>158.33000000000001</c:v>
                </c:pt>
                <c:pt idx="70">
                  <c:v>161.90199999999999</c:v>
                </c:pt>
                <c:pt idx="71">
                  <c:v>164.49</c:v>
                </c:pt>
                <c:pt idx="72">
                  <c:v>166.173</c:v>
                </c:pt>
                <c:pt idx="73">
                  <c:v>171.83500000000001</c:v>
                </c:pt>
                <c:pt idx="74">
                  <c:v>172.614</c:v>
                </c:pt>
                <c:pt idx="75">
                  <c:v>174.83199999999999</c:v>
                </c:pt>
                <c:pt idx="76">
                  <c:v>176.23699999999999</c:v>
                </c:pt>
                <c:pt idx="77">
                  <c:v>176.52099999999999</c:v>
                </c:pt>
                <c:pt idx="78">
                  <c:v>181.904</c:v>
                </c:pt>
                <c:pt idx="79">
                  <c:v>183.38800000000001</c:v>
                </c:pt>
                <c:pt idx="80">
                  <c:v>185.12299999999999</c:v>
                </c:pt>
                <c:pt idx="81">
                  <c:v>188.58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240-4DAD-8606-6F1B7E15D3C1}"/>
            </c:ext>
          </c:extLst>
        </c:ser>
        <c:ser>
          <c:idx val="4"/>
          <c:order val="4"/>
          <c:tx>
            <c:strRef>
              <c:f>'[2017_q2_price_index_data (2).xlsx]Quarterly Index Results'!$W$2</c:f>
              <c:strCache>
                <c:ptCount val="1"/>
                <c:pt idx="0">
                  <c:v>Chicago--Portage Park/Jefferson Park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'[2017_q2_price_index_data (2).xlsx]Quarterly Index Results'!$A$3:$A$84</c:f>
              <c:strCache>
                <c:ptCount val="82"/>
                <c:pt idx="0">
                  <c:v>1997Q1</c:v>
                </c:pt>
                <c:pt idx="1">
                  <c:v>1997Q2</c:v>
                </c:pt>
                <c:pt idx="2">
                  <c:v>1997Q3</c:v>
                </c:pt>
                <c:pt idx="3">
                  <c:v>1997Q4</c:v>
                </c:pt>
                <c:pt idx="4">
                  <c:v>1998Q1</c:v>
                </c:pt>
                <c:pt idx="5">
                  <c:v>1998Q2</c:v>
                </c:pt>
                <c:pt idx="6">
                  <c:v>1998Q3</c:v>
                </c:pt>
                <c:pt idx="7">
                  <c:v>1998Q4</c:v>
                </c:pt>
                <c:pt idx="8">
                  <c:v>1999Q1</c:v>
                </c:pt>
                <c:pt idx="9">
                  <c:v>1999Q2</c:v>
                </c:pt>
                <c:pt idx="10">
                  <c:v>1999Q3</c:v>
                </c:pt>
                <c:pt idx="11">
                  <c:v>1999Q4</c:v>
                </c:pt>
                <c:pt idx="12">
                  <c:v>2000Q1</c:v>
                </c:pt>
                <c:pt idx="13">
                  <c:v>2000Q2</c:v>
                </c:pt>
                <c:pt idx="14">
                  <c:v>2000Q3</c:v>
                </c:pt>
                <c:pt idx="15">
                  <c:v>2000Q4</c:v>
                </c:pt>
                <c:pt idx="16">
                  <c:v>2001Q1</c:v>
                </c:pt>
                <c:pt idx="17">
                  <c:v>2001Q2</c:v>
                </c:pt>
                <c:pt idx="18">
                  <c:v>2001Q3</c:v>
                </c:pt>
                <c:pt idx="19">
                  <c:v>2001Q4</c:v>
                </c:pt>
                <c:pt idx="20">
                  <c:v>2002Q1</c:v>
                </c:pt>
                <c:pt idx="21">
                  <c:v>2002Q2</c:v>
                </c:pt>
                <c:pt idx="22">
                  <c:v>2002Q3</c:v>
                </c:pt>
                <c:pt idx="23">
                  <c:v>2002Q4</c:v>
                </c:pt>
                <c:pt idx="24">
                  <c:v>2003Q1</c:v>
                </c:pt>
                <c:pt idx="25">
                  <c:v>2003Q2</c:v>
                </c:pt>
                <c:pt idx="26">
                  <c:v>2003Q3</c:v>
                </c:pt>
                <c:pt idx="27">
                  <c:v>2003Q4</c:v>
                </c:pt>
                <c:pt idx="28">
                  <c:v>2004Q1</c:v>
                </c:pt>
                <c:pt idx="29">
                  <c:v>2004Q2</c:v>
                </c:pt>
                <c:pt idx="30">
                  <c:v>2004Q3</c:v>
                </c:pt>
                <c:pt idx="31">
                  <c:v>2004Q4</c:v>
                </c:pt>
                <c:pt idx="32">
                  <c:v>2005Q1</c:v>
                </c:pt>
                <c:pt idx="33">
                  <c:v>2005Q2</c:v>
                </c:pt>
                <c:pt idx="34">
                  <c:v>2005Q3</c:v>
                </c:pt>
                <c:pt idx="35">
                  <c:v>2005Q4</c:v>
                </c:pt>
                <c:pt idx="36">
                  <c:v>2006Q1</c:v>
                </c:pt>
                <c:pt idx="37">
                  <c:v>2006Q2</c:v>
                </c:pt>
                <c:pt idx="38">
                  <c:v>2006Q3</c:v>
                </c:pt>
                <c:pt idx="39">
                  <c:v>2006Q4</c:v>
                </c:pt>
                <c:pt idx="40">
                  <c:v>2007Q1</c:v>
                </c:pt>
                <c:pt idx="41">
                  <c:v>2007Q2</c:v>
                </c:pt>
                <c:pt idx="42">
                  <c:v>2007Q3</c:v>
                </c:pt>
                <c:pt idx="43">
                  <c:v>2007Q4</c:v>
                </c:pt>
                <c:pt idx="44">
                  <c:v>2008Q1</c:v>
                </c:pt>
                <c:pt idx="45">
                  <c:v>2008Q2</c:v>
                </c:pt>
                <c:pt idx="46">
                  <c:v>2008Q3</c:v>
                </c:pt>
                <c:pt idx="47">
                  <c:v>2008Q4</c:v>
                </c:pt>
                <c:pt idx="48">
                  <c:v>2009Q1</c:v>
                </c:pt>
                <c:pt idx="49">
                  <c:v>2009Q2</c:v>
                </c:pt>
                <c:pt idx="50">
                  <c:v>2009Q3</c:v>
                </c:pt>
                <c:pt idx="51">
                  <c:v>2009Q4</c:v>
                </c:pt>
                <c:pt idx="52">
                  <c:v>2010Q1</c:v>
                </c:pt>
                <c:pt idx="53">
                  <c:v>2010Q2</c:v>
                </c:pt>
                <c:pt idx="54">
                  <c:v>2010Q3</c:v>
                </c:pt>
                <c:pt idx="55">
                  <c:v>2010Q4</c:v>
                </c:pt>
                <c:pt idx="56">
                  <c:v>2011Q1</c:v>
                </c:pt>
                <c:pt idx="57">
                  <c:v>2011Q2</c:v>
                </c:pt>
                <c:pt idx="58">
                  <c:v>2011Q3</c:v>
                </c:pt>
                <c:pt idx="59">
                  <c:v>2011Q4</c:v>
                </c:pt>
                <c:pt idx="60">
                  <c:v>2012Q1</c:v>
                </c:pt>
                <c:pt idx="61">
                  <c:v>2012Q2</c:v>
                </c:pt>
                <c:pt idx="62">
                  <c:v>2012Q3</c:v>
                </c:pt>
                <c:pt idx="63">
                  <c:v>2012Q4</c:v>
                </c:pt>
                <c:pt idx="64">
                  <c:v>2013Q1</c:v>
                </c:pt>
                <c:pt idx="65">
                  <c:v>2013Q2</c:v>
                </c:pt>
                <c:pt idx="66">
                  <c:v>2013Q3</c:v>
                </c:pt>
                <c:pt idx="67">
                  <c:v>2013Q4</c:v>
                </c:pt>
                <c:pt idx="68">
                  <c:v>2014Q1</c:v>
                </c:pt>
                <c:pt idx="69">
                  <c:v>2014Q2</c:v>
                </c:pt>
                <c:pt idx="70">
                  <c:v>2014Q3</c:v>
                </c:pt>
                <c:pt idx="71">
                  <c:v>2014Q4</c:v>
                </c:pt>
                <c:pt idx="72">
                  <c:v>2015Q1</c:v>
                </c:pt>
                <c:pt idx="73">
                  <c:v>2015Q2</c:v>
                </c:pt>
                <c:pt idx="74">
                  <c:v>2015Q3</c:v>
                </c:pt>
                <c:pt idx="75">
                  <c:v>2015Q4</c:v>
                </c:pt>
                <c:pt idx="76">
                  <c:v>2016Q1</c:v>
                </c:pt>
                <c:pt idx="77">
                  <c:v>2016Q2</c:v>
                </c:pt>
                <c:pt idx="78">
                  <c:v>2016Q3</c:v>
                </c:pt>
                <c:pt idx="79">
                  <c:v>2016Q4</c:v>
                </c:pt>
                <c:pt idx="80">
                  <c:v>2017Q1</c:v>
                </c:pt>
                <c:pt idx="81">
                  <c:v>2017Q2</c:v>
                </c:pt>
              </c:strCache>
            </c:strRef>
          </c:cat>
          <c:val>
            <c:numRef>
              <c:f>'[2017_q2_price_index_data (2).xlsx]Quarterly Index Results'!$W$3:$W$84</c:f>
              <c:numCache>
                <c:formatCode>0.00</c:formatCode>
                <c:ptCount val="82"/>
                <c:pt idx="0">
                  <c:v>78.938999999999993</c:v>
                </c:pt>
                <c:pt idx="1">
                  <c:v>83.31</c:v>
                </c:pt>
                <c:pt idx="2">
                  <c:v>84.183000000000007</c:v>
                </c:pt>
                <c:pt idx="3">
                  <c:v>84.263999999999996</c:v>
                </c:pt>
                <c:pt idx="4">
                  <c:v>85.331000000000003</c:v>
                </c:pt>
                <c:pt idx="5">
                  <c:v>86.296999999999997</c:v>
                </c:pt>
                <c:pt idx="6">
                  <c:v>87.751000000000005</c:v>
                </c:pt>
                <c:pt idx="7">
                  <c:v>89.662999999999997</c:v>
                </c:pt>
                <c:pt idx="8">
                  <c:v>91.174999999999997</c:v>
                </c:pt>
                <c:pt idx="9">
                  <c:v>93.451999999999998</c:v>
                </c:pt>
                <c:pt idx="10">
                  <c:v>95.805000000000007</c:v>
                </c:pt>
                <c:pt idx="11">
                  <c:v>98.405000000000001</c:v>
                </c:pt>
                <c:pt idx="12">
                  <c:v>100</c:v>
                </c:pt>
                <c:pt idx="13">
                  <c:v>104.20399999999999</c:v>
                </c:pt>
                <c:pt idx="14">
                  <c:v>108.95699999999999</c:v>
                </c:pt>
                <c:pt idx="15">
                  <c:v>113.247</c:v>
                </c:pt>
                <c:pt idx="16">
                  <c:v>115.53700000000001</c:v>
                </c:pt>
                <c:pt idx="17">
                  <c:v>120.732</c:v>
                </c:pt>
                <c:pt idx="18">
                  <c:v>125.181</c:v>
                </c:pt>
                <c:pt idx="19">
                  <c:v>127.367</c:v>
                </c:pt>
                <c:pt idx="20">
                  <c:v>129.81299999999999</c:v>
                </c:pt>
                <c:pt idx="21">
                  <c:v>133.036</c:v>
                </c:pt>
                <c:pt idx="22">
                  <c:v>136.673</c:v>
                </c:pt>
                <c:pt idx="23">
                  <c:v>140.06399999999999</c:v>
                </c:pt>
                <c:pt idx="24">
                  <c:v>142.19399999999999</c:v>
                </c:pt>
                <c:pt idx="25">
                  <c:v>145.328</c:v>
                </c:pt>
                <c:pt idx="26">
                  <c:v>148.78399999999999</c:v>
                </c:pt>
                <c:pt idx="27">
                  <c:v>153.49100000000001</c:v>
                </c:pt>
                <c:pt idx="28">
                  <c:v>157.232</c:v>
                </c:pt>
                <c:pt idx="29">
                  <c:v>163.958</c:v>
                </c:pt>
                <c:pt idx="30">
                  <c:v>170.58</c:v>
                </c:pt>
                <c:pt idx="31">
                  <c:v>174.35599999999999</c:v>
                </c:pt>
                <c:pt idx="32">
                  <c:v>177.042</c:v>
                </c:pt>
                <c:pt idx="33">
                  <c:v>180.988</c:v>
                </c:pt>
                <c:pt idx="34">
                  <c:v>186.88</c:v>
                </c:pt>
                <c:pt idx="35">
                  <c:v>191.08600000000001</c:v>
                </c:pt>
                <c:pt idx="36">
                  <c:v>194.477</c:v>
                </c:pt>
                <c:pt idx="37">
                  <c:v>199.02</c:v>
                </c:pt>
                <c:pt idx="38">
                  <c:v>201.31399999999999</c:v>
                </c:pt>
                <c:pt idx="39">
                  <c:v>202.464</c:v>
                </c:pt>
                <c:pt idx="40">
                  <c:v>202.94</c:v>
                </c:pt>
                <c:pt idx="41">
                  <c:v>200.63200000000001</c:v>
                </c:pt>
                <c:pt idx="42">
                  <c:v>199.18899999999999</c:v>
                </c:pt>
                <c:pt idx="43">
                  <c:v>194.18299999999999</c:v>
                </c:pt>
                <c:pt idx="44">
                  <c:v>188.62299999999999</c:v>
                </c:pt>
                <c:pt idx="45">
                  <c:v>181.53</c:v>
                </c:pt>
                <c:pt idx="46">
                  <c:v>172.49600000000001</c:v>
                </c:pt>
                <c:pt idx="47">
                  <c:v>166.44300000000001</c:v>
                </c:pt>
                <c:pt idx="48">
                  <c:v>162.696</c:v>
                </c:pt>
                <c:pt idx="49">
                  <c:v>154.34200000000001</c:v>
                </c:pt>
                <c:pt idx="50">
                  <c:v>144.81399999999999</c:v>
                </c:pt>
                <c:pt idx="51">
                  <c:v>139.19999999999999</c:v>
                </c:pt>
                <c:pt idx="52">
                  <c:v>136.03</c:v>
                </c:pt>
                <c:pt idx="53">
                  <c:v>133.10499999999999</c:v>
                </c:pt>
                <c:pt idx="54">
                  <c:v>129.38800000000001</c:v>
                </c:pt>
                <c:pt idx="55">
                  <c:v>125.974</c:v>
                </c:pt>
                <c:pt idx="56">
                  <c:v>121.874</c:v>
                </c:pt>
                <c:pt idx="57">
                  <c:v>115.94499999999999</c:v>
                </c:pt>
                <c:pt idx="58">
                  <c:v>114.286</c:v>
                </c:pt>
                <c:pt idx="59">
                  <c:v>113.83199999999999</c:v>
                </c:pt>
                <c:pt idx="60">
                  <c:v>112.11199999999999</c:v>
                </c:pt>
                <c:pt idx="61">
                  <c:v>113.873</c:v>
                </c:pt>
                <c:pt idx="62">
                  <c:v>113.42100000000001</c:v>
                </c:pt>
                <c:pt idx="63">
                  <c:v>112.68</c:v>
                </c:pt>
                <c:pt idx="64">
                  <c:v>113.67700000000001</c:v>
                </c:pt>
                <c:pt idx="65">
                  <c:v>116.35</c:v>
                </c:pt>
                <c:pt idx="66">
                  <c:v>120.92400000000001</c:v>
                </c:pt>
                <c:pt idx="67">
                  <c:v>126.666</c:v>
                </c:pt>
                <c:pt idx="68">
                  <c:v>130.64099999999999</c:v>
                </c:pt>
                <c:pt idx="69">
                  <c:v>136.55199999999999</c:v>
                </c:pt>
                <c:pt idx="70">
                  <c:v>141.88499999999999</c:v>
                </c:pt>
                <c:pt idx="71">
                  <c:v>143.88399999999999</c:v>
                </c:pt>
                <c:pt idx="72">
                  <c:v>146.72499999999999</c:v>
                </c:pt>
                <c:pt idx="73">
                  <c:v>150.65600000000001</c:v>
                </c:pt>
                <c:pt idx="74">
                  <c:v>152.87299999999999</c:v>
                </c:pt>
                <c:pt idx="75">
                  <c:v>154.81200000000001</c:v>
                </c:pt>
                <c:pt idx="76">
                  <c:v>157.43</c:v>
                </c:pt>
                <c:pt idx="77">
                  <c:v>158.30199999999999</c:v>
                </c:pt>
                <c:pt idx="78">
                  <c:v>165.697</c:v>
                </c:pt>
                <c:pt idx="79">
                  <c:v>168.126</c:v>
                </c:pt>
                <c:pt idx="80">
                  <c:v>168.858</c:v>
                </c:pt>
                <c:pt idx="81">
                  <c:v>171.65700000000001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240-4DAD-8606-6F1B7E15D3C1}"/>
            </c:ext>
          </c:extLst>
        </c:ser>
        <c:ser>
          <c:idx val="5"/>
          <c:order val="5"/>
          <c:tx>
            <c:strRef>
              <c:f>'[2017_q2_price_index_data (2).xlsx]Quarterly Index Results'!$X$2</c:f>
              <c:strCache>
                <c:ptCount val="1"/>
                <c:pt idx="0">
                  <c:v>Chicago--Austin/Belmont Cragin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'[2017_q2_price_index_data (2).xlsx]Quarterly Index Results'!$A$3:$A$84</c:f>
              <c:strCache>
                <c:ptCount val="82"/>
                <c:pt idx="0">
                  <c:v>1997Q1</c:v>
                </c:pt>
                <c:pt idx="1">
                  <c:v>1997Q2</c:v>
                </c:pt>
                <c:pt idx="2">
                  <c:v>1997Q3</c:v>
                </c:pt>
                <c:pt idx="3">
                  <c:v>1997Q4</c:v>
                </c:pt>
                <c:pt idx="4">
                  <c:v>1998Q1</c:v>
                </c:pt>
                <c:pt idx="5">
                  <c:v>1998Q2</c:v>
                </c:pt>
                <c:pt idx="6">
                  <c:v>1998Q3</c:v>
                </c:pt>
                <c:pt idx="7">
                  <c:v>1998Q4</c:v>
                </c:pt>
                <c:pt idx="8">
                  <c:v>1999Q1</c:v>
                </c:pt>
                <c:pt idx="9">
                  <c:v>1999Q2</c:v>
                </c:pt>
                <c:pt idx="10">
                  <c:v>1999Q3</c:v>
                </c:pt>
                <c:pt idx="11">
                  <c:v>1999Q4</c:v>
                </c:pt>
                <c:pt idx="12">
                  <c:v>2000Q1</c:v>
                </c:pt>
                <c:pt idx="13">
                  <c:v>2000Q2</c:v>
                </c:pt>
                <c:pt idx="14">
                  <c:v>2000Q3</c:v>
                </c:pt>
                <c:pt idx="15">
                  <c:v>2000Q4</c:v>
                </c:pt>
                <c:pt idx="16">
                  <c:v>2001Q1</c:v>
                </c:pt>
                <c:pt idx="17">
                  <c:v>2001Q2</c:v>
                </c:pt>
                <c:pt idx="18">
                  <c:v>2001Q3</c:v>
                </c:pt>
                <c:pt idx="19">
                  <c:v>2001Q4</c:v>
                </c:pt>
                <c:pt idx="20">
                  <c:v>2002Q1</c:v>
                </c:pt>
                <c:pt idx="21">
                  <c:v>2002Q2</c:v>
                </c:pt>
                <c:pt idx="22">
                  <c:v>2002Q3</c:v>
                </c:pt>
                <c:pt idx="23">
                  <c:v>2002Q4</c:v>
                </c:pt>
                <c:pt idx="24">
                  <c:v>2003Q1</c:v>
                </c:pt>
                <c:pt idx="25">
                  <c:v>2003Q2</c:v>
                </c:pt>
                <c:pt idx="26">
                  <c:v>2003Q3</c:v>
                </c:pt>
                <c:pt idx="27">
                  <c:v>2003Q4</c:v>
                </c:pt>
                <c:pt idx="28">
                  <c:v>2004Q1</c:v>
                </c:pt>
                <c:pt idx="29">
                  <c:v>2004Q2</c:v>
                </c:pt>
                <c:pt idx="30">
                  <c:v>2004Q3</c:v>
                </c:pt>
                <c:pt idx="31">
                  <c:v>2004Q4</c:v>
                </c:pt>
                <c:pt idx="32">
                  <c:v>2005Q1</c:v>
                </c:pt>
                <c:pt idx="33">
                  <c:v>2005Q2</c:v>
                </c:pt>
                <c:pt idx="34">
                  <c:v>2005Q3</c:v>
                </c:pt>
                <c:pt idx="35">
                  <c:v>2005Q4</c:v>
                </c:pt>
                <c:pt idx="36">
                  <c:v>2006Q1</c:v>
                </c:pt>
                <c:pt idx="37">
                  <c:v>2006Q2</c:v>
                </c:pt>
                <c:pt idx="38">
                  <c:v>2006Q3</c:v>
                </c:pt>
                <c:pt idx="39">
                  <c:v>2006Q4</c:v>
                </c:pt>
                <c:pt idx="40">
                  <c:v>2007Q1</c:v>
                </c:pt>
                <c:pt idx="41">
                  <c:v>2007Q2</c:v>
                </c:pt>
                <c:pt idx="42">
                  <c:v>2007Q3</c:v>
                </c:pt>
                <c:pt idx="43">
                  <c:v>2007Q4</c:v>
                </c:pt>
                <c:pt idx="44">
                  <c:v>2008Q1</c:v>
                </c:pt>
                <c:pt idx="45">
                  <c:v>2008Q2</c:v>
                </c:pt>
                <c:pt idx="46">
                  <c:v>2008Q3</c:v>
                </c:pt>
                <c:pt idx="47">
                  <c:v>2008Q4</c:v>
                </c:pt>
                <c:pt idx="48">
                  <c:v>2009Q1</c:v>
                </c:pt>
                <c:pt idx="49">
                  <c:v>2009Q2</c:v>
                </c:pt>
                <c:pt idx="50">
                  <c:v>2009Q3</c:v>
                </c:pt>
                <c:pt idx="51">
                  <c:v>2009Q4</c:v>
                </c:pt>
                <c:pt idx="52">
                  <c:v>2010Q1</c:v>
                </c:pt>
                <c:pt idx="53">
                  <c:v>2010Q2</c:v>
                </c:pt>
                <c:pt idx="54">
                  <c:v>2010Q3</c:v>
                </c:pt>
                <c:pt idx="55">
                  <c:v>2010Q4</c:v>
                </c:pt>
                <c:pt idx="56">
                  <c:v>2011Q1</c:v>
                </c:pt>
                <c:pt idx="57">
                  <c:v>2011Q2</c:v>
                </c:pt>
                <c:pt idx="58">
                  <c:v>2011Q3</c:v>
                </c:pt>
                <c:pt idx="59">
                  <c:v>2011Q4</c:v>
                </c:pt>
                <c:pt idx="60">
                  <c:v>2012Q1</c:v>
                </c:pt>
                <c:pt idx="61">
                  <c:v>2012Q2</c:v>
                </c:pt>
                <c:pt idx="62">
                  <c:v>2012Q3</c:v>
                </c:pt>
                <c:pt idx="63">
                  <c:v>2012Q4</c:v>
                </c:pt>
                <c:pt idx="64">
                  <c:v>2013Q1</c:v>
                </c:pt>
                <c:pt idx="65">
                  <c:v>2013Q2</c:v>
                </c:pt>
                <c:pt idx="66">
                  <c:v>2013Q3</c:v>
                </c:pt>
                <c:pt idx="67">
                  <c:v>2013Q4</c:v>
                </c:pt>
                <c:pt idx="68">
                  <c:v>2014Q1</c:v>
                </c:pt>
                <c:pt idx="69">
                  <c:v>2014Q2</c:v>
                </c:pt>
                <c:pt idx="70">
                  <c:v>2014Q3</c:v>
                </c:pt>
                <c:pt idx="71">
                  <c:v>2014Q4</c:v>
                </c:pt>
                <c:pt idx="72">
                  <c:v>2015Q1</c:v>
                </c:pt>
                <c:pt idx="73">
                  <c:v>2015Q2</c:v>
                </c:pt>
                <c:pt idx="74">
                  <c:v>2015Q3</c:v>
                </c:pt>
                <c:pt idx="75">
                  <c:v>2015Q4</c:v>
                </c:pt>
                <c:pt idx="76">
                  <c:v>2016Q1</c:v>
                </c:pt>
                <c:pt idx="77">
                  <c:v>2016Q2</c:v>
                </c:pt>
                <c:pt idx="78">
                  <c:v>2016Q3</c:v>
                </c:pt>
                <c:pt idx="79">
                  <c:v>2016Q4</c:v>
                </c:pt>
                <c:pt idx="80">
                  <c:v>2017Q1</c:v>
                </c:pt>
                <c:pt idx="81">
                  <c:v>2017Q2</c:v>
                </c:pt>
              </c:strCache>
            </c:strRef>
          </c:cat>
          <c:val>
            <c:numRef>
              <c:f>'[2017_q2_price_index_data (2).xlsx]Quarterly Index Results'!$X$3:$X$84</c:f>
              <c:numCache>
                <c:formatCode>0.00</c:formatCode>
                <c:ptCount val="82"/>
                <c:pt idx="0">
                  <c:v>77.588999999999999</c:v>
                </c:pt>
                <c:pt idx="1">
                  <c:v>82.32</c:v>
                </c:pt>
                <c:pt idx="2">
                  <c:v>84.960999999999999</c:v>
                </c:pt>
                <c:pt idx="3">
                  <c:v>84.906000000000006</c:v>
                </c:pt>
                <c:pt idx="4">
                  <c:v>86.697000000000003</c:v>
                </c:pt>
                <c:pt idx="5">
                  <c:v>87.436999999999998</c:v>
                </c:pt>
                <c:pt idx="6">
                  <c:v>87.483999999999995</c:v>
                </c:pt>
                <c:pt idx="7">
                  <c:v>88.677000000000007</c:v>
                </c:pt>
                <c:pt idx="8">
                  <c:v>89.796000000000006</c:v>
                </c:pt>
                <c:pt idx="9">
                  <c:v>92.406000000000006</c:v>
                </c:pt>
                <c:pt idx="10">
                  <c:v>94.656999999999996</c:v>
                </c:pt>
                <c:pt idx="11">
                  <c:v>97.891000000000005</c:v>
                </c:pt>
                <c:pt idx="12">
                  <c:v>100</c:v>
                </c:pt>
                <c:pt idx="13">
                  <c:v>102.33</c:v>
                </c:pt>
                <c:pt idx="14">
                  <c:v>107.822</c:v>
                </c:pt>
                <c:pt idx="15">
                  <c:v>111.006</c:v>
                </c:pt>
                <c:pt idx="16">
                  <c:v>112.393</c:v>
                </c:pt>
                <c:pt idx="17">
                  <c:v>118.032</c:v>
                </c:pt>
                <c:pt idx="18">
                  <c:v>121.506</c:v>
                </c:pt>
                <c:pt idx="19">
                  <c:v>125.28400000000001</c:v>
                </c:pt>
                <c:pt idx="20">
                  <c:v>128.28700000000001</c:v>
                </c:pt>
                <c:pt idx="21">
                  <c:v>131.96299999999999</c:v>
                </c:pt>
                <c:pt idx="22">
                  <c:v>135.751</c:v>
                </c:pt>
                <c:pt idx="23">
                  <c:v>140.84399999999999</c:v>
                </c:pt>
                <c:pt idx="24">
                  <c:v>143.88</c:v>
                </c:pt>
                <c:pt idx="25">
                  <c:v>149.34</c:v>
                </c:pt>
                <c:pt idx="26">
                  <c:v>154.92400000000001</c:v>
                </c:pt>
                <c:pt idx="27">
                  <c:v>157.828</c:v>
                </c:pt>
                <c:pt idx="28">
                  <c:v>161.64400000000001</c:v>
                </c:pt>
                <c:pt idx="29">
                  <c:v>166.066</c:v>
                </c:pt>
                <c:pt idx="30">
                  <c:v>173.33500000000001</c:v>
                </c:pt>
                <c:pt idx="31">
                  <c:v>180.74799999999999</c:v>
                </c:pt>
                <c:pt idx="32">
                  <c:v>185.43799999999999</c:v>
                </c:pt>
                <c:pt idx="33">
                  <c:v>193.017</c:v>
                </c:pt>
                <c:pt idx="34">
                  <c:v>197.78100000000001</c:v>
                </c:pt>
                <c:pt idx="35">
                  <c:v>203.535</c:v>
                </c:pt>
                <c:pt idx="36">
                  <c:v>208.785</c:v>
                </c:pt>
                <c:pt idx="37">
                  <c:v>215.40799999999999</c:v>
                </c:pt>
                <c:pt idx="38">
                  <c:v>222.648</c:v>
                </c:pt>
                <c:pt idx="39">
                  <c:v>225.858</c:v>
                </c:pt>
                <c:pt idx="40">
                  <c:v>229.52099999999999</c:v>
                </c:pt>
                <c:pt idx="41">
                  <c:v>229.905</c:v>
                </c:pt>
                <c:pt idx="42">
                  <c:v>226.46199999999999</c:v>
                </c:pt>
                <c:pt idx="43">
                  <c:v>221.928</c:v>
                </c:pt>
                <c:pt idx="44">
                  <c:v>218.05600000000001</c:v>
                </c:pt>
                <c:pt idx="45">
                  <c:v>210.702</c:v>
                </c:pt>
                <c:pt idx="46">
                  <c:v>197.541</c:v>
                </c:pt>
                <c:pt idx="47">
                  <c:v>180.01499999999999</c:v>
                </c:pt>
                <c:pt idx="48">
                  <c:v>164.881</c:v>
                </c:pt>
                <c:pt idx="49">
                  <c:v>144.24</c:v>
                </c:pt>
                <c:pt idx="50">
                  <c:v>131.93</c:v>
                </c:pt>
                <c:pt idx="51">
                  <c:v>127.129</c:v>
                </c:pt>
                <c:pt idx="52">
                  <c:v>122.41200000000001</c:v>
                </c:pt>
                <c:pt idx="53">
                  <c:v>121.33</c:v>
                </c:pt>
                <c:pt idx="54">
                  <c:v>118.861</c:v>
                </c:pt>
                <c:pt idx="55">
                  <c:v>117.041</c:v>
                </c:pt>
                <c:pt idx="56">
                  <c:v>115.285</c:v>
                </c:pt>
                <c:pt idx="57">
                  <c:v>110.898</c:v>
                </c:pt>
                <c:pt idx="58">
                  <c:v>109.124</c:v>
                </c:pt>
                <c:pt idx="59">
                  <c:v>105.04</c:v>
                </c:pt>
                <c:pt idx="60">
                  <c:v>102.816</c:v>
                </c:pt>
                <c:pt idx="61">
                  <c:v>100.596</c:v>
                </c:pt>
                <c:pt idx="62">
                  <c:v>97.912999999999997</c:v>
                </c:pt>
                <c:pt idx="63">
                  <c:v>97.331999999999994</c:v>
                </c:pt>
                <c:pt idx="64">
                  <c:v>98.805000000000007</c:v>
                </c:pt>
                <c:pt idx="65">
                  <c:v>100.268</c:v>
                </c:pt>
                <c:pt idx="66">
                  <c:v>105.113</c:v>
                </c:pt>
                <c:pt idx="67">
                  <c:v>107.73399999999999</c:v>
                </c:pt>
                <c:pt idx="68">
                  <c:v>110.039</c:v>
                </c:pt>
                <c:pt idx="69">
                  <c:v>114.161</c:v>
                </c:pt>
                <c:pt idx="70">
                  <c:v>118.562</c:v>
                </c:pt>
                <c:pt idx="71">
                  <c:v>123.23</c:v>
                </c:pt>
                <c:pt idx="72">
                  <c:v>129.20599999999999</c:v>
                </c:pt>
                <c:pt idx="73">
                  <c:v>132.21600000000001</c:v>
                </c:pt>
                <c:pt idx="74">
                  <c:v>137.148</c:v>
                </c:pt>
                <c:pt idx="75">
                  <c:v>141.90299999999999</c:v>
                </c:pt>
                <c:pt idx="76">
                  <c:v>143.399</c:v>
                </c:pt>
                <c:pt idx="77">
                  <c:v>148.791</c:v>
                </c:pt>
                <c:pt idx="78">
                  <c:v>150.35599999999999</c:v>
                </c:pt>
                <c:pt idx="79">
                  <c:v>151.41900000000001</c:v>
                </c:pt>
                <c:pt idx="80">
                  <c:v>152.785</c:v>
                </c:pt>
                <c:pt idx="81">
                  <c:v>153.43899999999999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240-4DAD-8606-6F1B7E15D3C1}"/>
            </c:ext>
          </c:extLst>
        </c:ser>
        <c:ser>
          <c:idx val="6"/>
          <c:order val="6"/>
          <c:tx>
            <c:strRef>
              <c:f>'[2017_q2_price_index_data (2).xlsx]Quarterly Index Results'!$Y$2</c:f>
              <c:strCache>
                <c:ptCount val="1"/>
                <c:pt idx="0">
                  <c:v>Chicago--Logan Square/Avondale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'[2017_q2_price_index_data (2).xlsx]Quarterly Index Results'!$A$3:$A$84</c:f>
              <c:strCache>
                <c:ptCount val="82"/>
                <c:pt idx="0">
                  <c:v>1997Q1</c:v>
                </c:pt>
                <c:pt idx="1">
                  <c:v>1997Q2</c:v>
                </c:pt>
                <c:pt idx="2">
                  <c:v>1997Q3</c:v>
                </c:pt>
                <c:pt idx="3">
                  <c:v>1997Q4</c:v>
                </c:pt>
                <c:pt idx="4">
                  <c:v>1998Q1</c:v>
                </c:pt>
                <c:pt idx="5">
                  <c:v>1998Q2</c:v>
                </c:pt>
                <c:pt idx="6">
                  <c:v>1998Q3</c:v>
                </c:pt>
                <c:pt idx="7">
                  <c:v>1998Q4</c:v>
                </c:pt>
                <c:pt idx="8">
                  <c:v>1999Q1</c:v>
                </c:pt>
                <c:pt idx="9">
                  <c:v>1999Q2</c:v>
                </c:pt>
                <c:pt idx="10">
                  <c:v>1999Q3</c:v>
                </c:pt>
                <c:pt idx="11">
                  <c:v>1999Q4</c:v>
                </c:pt>
                <c:pt idx="12">
                  <c:v>2000Q1</c:v>
                </c:pt>
                <c:pt idx="13">
                  <c:v>2000Q2</c:v>
                </c:pt>
                <c:pt idx="14">
                  <c:v>2000Q3</c:v>
                </c:pt>
                <c:pt idx="15">
                  <c:v>2000Q4</c:v>
                </c:pt>
                <c:pt idx="16">
                  <c:v>2001Q1</c:v>
                </c:pt>
                <c:pt idx="17">
                  <c:v>2001Q2</c:v>
                </c:pt>
                <c:pt idx="18">
                  <c:v>2001Q3</c:v>
                </c:pt>
                <c:pt idx="19">
                  <c:v>2001Q4</c:v>
                </c:pt>
                <c:pt idx="20">
                  <c:v>2002Q1</c:v>
                </c:pt>
                <c:pt idx="21">
                  <c:v>2002Q2</c:v>
                </c:pt>
                <c:pt idx="22">
                  <c:v>2002Q3</c:v>
                </c:pt>
                <c:pt idx="23">
                  <c:v>2002Q4</c:v>
                </c:pt>
                <c:pt idx="24">
                  <c:v>2003Q1</c:v>
                </c:pt>
                <c:pt idx="25">
                  <c:v>2003Q2</c:v>
                </c:pt>
                <c:pt idx="26">
                  <c:v>2003Q3</c:v>
                </c:pt>
                <c:pt idx="27">
                  <c:v>2003Q4</c:v>
                </c:pt>
                <c:pt idx="28">
                  <c:v>2004Q1</c:v>
                </c:pt>
                <c:pt idx="29">
                  <c:v>2004Q2</c:v>
                </c:pt>
                <c:pt idx="30">
                  <c:v>2004Q3</c:v>
                </c:pt>
                <c:pt idx="31">
                  <c:v>2004Q4</c:v>
                </c:pt>
                <c:pt idx="32">
                  <c:v>2005Q1</c:v>
                </c:pt>
                <c:pt idx="33">
                  <c:v>2005Q2</c:v>
                </c:pt>
                <c:pt idx="34">
                  <c:v>2005Q3</c:v>
                </c:pt>
                <c:pt idx="35">
                  <c:v>2005Q4</c:v>
                </c:pt>
                <c:pt idx="36">
                  <c:v>2006Q1</c:v>
                </c:pt>
                <c:pt idx="37">
                  <c:v>2006Q2</c:v>
                </c:pt>
                <c:pt idx="38">
                  <c:v>2006Q3</c:v>
                </c:pt>
                <c:pt idx="39">
                  <c:v>2006Q4</c:v>
                </c:pt>
                <c:pt idx="40">
                  <c:v>2007Q1</c:v>
                </c:pt>
                <c:pt idx="41">
                  <c:v>2007Q2</c:v>
                </c:pt>
                <c:pt idx="42">
                  <c:v>2007Q3</c:v>
                </c:pt>
                <c:pt idx="43">
                  <c:v>2007Q4</c:v>
                </c:pt>
                <c:pt idx="44">
                  <c:v>2008Q1</c:v>
                </c:pt>
                <c:pt idx="45">
                  <c:v>2008Q2</c:v>
                </c:pt>
                <c:pt idx="46">
                  <c:v>2008Q3</c:v>
                </c:pt>
                <c:pt idx="47">
                  <c:v>2008Q4</c:v>
                </c:pt>
                <c:pt idx="48">
                  <c:v>2009Q1</c:v>
                </c:pt>
                <c:pt idx="49">
                  <c:v>2009Q2</c:v>
                </c:pt>
                <c:pt idx="50">
                  <c:v>2009Q3</c:v>
                </c:pt>
                <c:pt idx="51">
                  <c:v>2009Q4</c:v>
                </c:pt>
                <c:pt idx="52">
                  <c:v>2010Q1</c:v>
                </c:pt>
                <c:pt idx="53">
                  <c:v>2010Q2</c:v>
                </c:pt>
                <c:pt idx="54">
                  <c:v>2010Q3</c:v>
                </c:pt>
                <c:pt idx="55">
                  <c:v>2010Q4</c:v>
                </c:pt>
                <c:pt idx="56">
                  <c:v>2011Q1</c:v>
                </c:pt>
                <c:pt idx="57">
                  <c:v>2011Q2</c:v>
                </c:pt>
                <c:pt idx="58">
                  <c:v>2011Q3</c:v>
                </c:pt>
                <c:pt idx="59">
                  <c:v>2011Q4</c:v>
                </c:pt>
                <c:pt idx="60">
                  <c:v>2012Q1</c:v>
                </c:pt>
                <c:pt idx="61">
                  <c:v>2012Q2</c:v>
                </c:pt>
                <c:pt idx="62">
                  <c:v>2012Q3</c:v>
                </c:pt>
                <c:pt idx="63">
                  <c:v>2012Q4</c:v>
                </c:pt>
                <c:pt idx="64">
                  <c:v>2013Q1</c:v>
                </c:pt>
                <c:pt idx="65">
                  <c:v>2013Q2</c:v>
                </c:pt>
                <c:pt idx="66">
                  <c:v>2013Q3</c:v>
                </c:pt>
                <c:pt idx="67">
                  <c:v>2013Q4</c:v>
                </c:pt>
                <c:pt idx="68">
                  <c:v>2014Q1</c:v>
                </c:pt>
                <c:pt idx="69">
                  <c:v>2014Q2</c:v>
                </c:pt>
                <c:pt idx="70">
                  <c:v>2014Q3</c:v>
                </c:pt>
                <c:pt idx="71">
                  <c:v>2014Q4</c:v>
                </c:pt>
                <c:pt idx="72">
                  <c:v>2015Q1</c:v>
                </c:pt>
                <c:pt idx="73">
                  <c:v>2015Q2</c:v>
                </c:pt>
                <c:pt idx="74">
                  <c:v>2015Q3</c:v>
                </c:pt>
                <c:pt idx="75">
                  <c:v>2015Q4</c:v>
                </c:pt>
                <c:pt idx="76">
                  <c:v>2016Q1</c:v>
                </c:pt>
                <c:pt idx="77">
                  <c:v>2016Q2</c:v>
                </c:pt>
                <c:pt idx="78">
                  <c:v>2016Q3</c:v>
                </c:pt>
                <c:pt idx="79">
                  <c:v>2016Q4</c:v>
                </c:pt>
                <c:pt idx="80">
                  <c:v>2017Q1</c:v>
                </c:pt>
                <c:pt idx="81">
                  <c:v>2017Q2</c:v>
                </c:pt>
              </c:strCache>
            </c:strRef>
          </c:cat>
          <c:val>
            <c:numRef>
              <c:f>'[2017_q2_price_index_data (2).xlsx]Quarterly Index Results'!$Y$3:$Y$84</c:f>
              <c:numCache>
                <c:formatCode>0.00</c:formatCode>
                <c:ptCount val="82"/>
                <c:pt idx="0">
                  <c:v>70.533000000000001</c:v>
                </c:pt>
                <c:pt idx="1">
                  <c:v>72.099999999999994</c:v>
                </c:pt>
                <c:pt idx="2">
                  <c:v>73.563999999999993</c:v>
                </c:pt>
                <c:pt idx="3">
                  <c:v>72.622</c:v>
                </c:pt>
                <c:pt idx="4">
                  <c:v>73.873999999999995</c:v>
                </c:pt>
                <c:pt idx="5">
                  <c:v>77.679000000000002</c:v>
                </c:pt>
                <c:pt idx="6">
                  <c:v>80.754999999999995</c:v>
                </c:pt>
                <c:pt idx="7">
                  <c:v>86.69</c:v>
                </c:pt>
                <c:pt idx="8">
                  <c:v>89.403999999999996</c:v>
                </c:pt>
                <c:pt idx="9">
                  <c:v>93.61</c:v>
                </c:pt>
                <c:pt idx="10">
                  <c:v>95.116</c:v>
                </c:pt>
                <c:pt idx="11">
                  <c:v>97.835999999999999</c:v>
                </c:pt>
                <c:pt idx="12">
                  <c:v>100</c:v>
                </c:pt>
                <c:pt idx="13">
                  <c:v>105.041</c:v>
                </c:pt>
                <c:pt idx="14">
                  <c:v>109.777</c:v>
                </c:pt>
                <c:pt idx="15">
                  <c:v>113.003</c:v>
                </c:pt>
                <c:pt idx="16">
                  <c:v>116.68600000000001</c:v>
                </c:pt>
                <c:pt idx="17">
                  <c:v>122.08</c:v>
                </c:pt>
                <c:pt idx="18">
                  <c:v>128.589</c:v>
                </c:pt>
                <c:pt idx="19">
                  <c:v>134.06299999999999</c:v>
                </c:pt>
                <c:pt idx="20">
                  <c:v>136.76</c:v>
                </c:pt>
                <c:pt idx="21">
                  <c:v>142.72399999999999</c:v>
                </c:pt>
                <c:pt idx="22">
                  <c:v>148.048</c:v>
                </c:pt>
                <c:pt idx="23">
                  <c:v>148.191</c:v>
                </c:pt>
                <c:pt idx="24">
                  <c:v>152.20400000000001</c:v>
                </c:pt>
                <c:pt idx="25">
                  <c:v>154.53</c:v>
                </c:pt>
                <c:pt idx="26">
                  <c:v>154.643</c:v>
                </c:pt>
                <c:pt idx="27">
                  <c:v>156.26900000000001</c:v>
                </c:pt>
                <c:pt idx="28">
                  <c:v>162.08500000000001</c:v>
                </c:pt>
                <c:pt idx="29">
                  <c:v>172.03700000000001</c:v>
                </c:pt>
                <c:pt idx="30">
                  <c:v>182.35400000000001</c:v>
                </c:pt>
                <c:pt idx="31">
                  <c:v>189.38499999999999</c:v>
                </c:pt>
                <c:pt idx="32">
                  <c:v>190.04900000000001</c:v>
                </c:pt>
                <c:pt idx="33">
                  <c:v>191.49199999999999</c:v>
                </c:pt>
                <c:pt idx="34">
                  <c:v>199.25800000000001</c:v>
                </c:pt>
                <c:pt idx="35">
                  <c:v>204.38399999999999</c:v>
                </c:pt>
                <c:pt idx="36">
                  <c:v>211.61</c:v>
                </c:pt>
                <c:pt idx="37">
                  <c:v>218.70500000000001</c:v>
                </c:pt>
                <c:pt idx="38">
                  <c:v>224.71899999999999</c:v>
                </c:pt>
                <c:pt idx="39">
                  <c:v>227.91399999999999</c:v>
                </c:pt>
                <c:pt idx="40">
                  <c:v>230.334</c:v>
                </c:pt>
                <c:pt idx="41">
                  <c:v>229.85599999999999</c:v>
                </c:pt>
                <c:pt idx="42">
                  <c:v>223.84</c:v>
                </c:pt>
                <c:pt idx="43">
                  <c:v>220.62799999999999</c:v>
                </c:pt>
                <c:pt idx="44">
                  <c:v>221.12</c:v>
                </c:pt>
                <c:pt idx="45">
                  <c:v>222.53399999999999</c:v>
                </c:pt>
                <c:pt idx="46">
                  <c:v>223.12299999999999</c:v>
                </c:pt>
                <c:pt idx="47">
                  <c:v>216.92099999999999</c:v>
                </c:pt>
                <c:pt idx="48">
                  <c:v>211.27799999999999</c:v>
                </c:pt>
                <c:pt idx="49">
                  <c:v>197.64500000000001</c:v>
                </c:pt>
                <c:pt idx="50">
                  <c:v>173.20699999999999</c:v>
                </c:pt>
                <c:pt idx="51">
                  <c:v>168.00899999999999</c:v>
                </c:pt>
                <c:pt idx="52">
                  <c:v>161.084</c:v>
                </c:pt>
                <c:pt idx="53">
                  <c:v>160.4</c:v>
                </c:pt>
                <c:pt idx="54">
                  <c:v>164.755</c:v>
                </c:pt>
                <c:pt idx="55">
                  <c:v>164.76599999999999</c:v>
                </c:pt>
                <c:pt idx="56">
                  <c:v>162.82</c:v>
                </c:pt>
                <c:pt idx="57">
                  <c:v>155.71</c:v>
                </c:pt>
                <c:pt idx="58">
                  <c:v>152.96700000000001</c:v>
                </c:pt>
                <c:pt idx="59">
                  <c:v>147.54</c:v>
                </c:pt>
                <c:pt idx="60">
                  <c:v>148.52000000000001</c:v>
                </c:pt>
                <c:pt idx="61">
                  <c:v>152.137</c:v>
                </c:pt>
                <c:pt idx="62">
                  <c:v>150.71700000000001</c:v>
                </c:pt>
                <c:pt idx="63">
                  <c:v>159.22900000000001</c:v>
                </c:pt>
                <c:pt idx="64">
                  <c:v>160.28700000000001</c:v>
                </c:pt>
                <c:pt idx="65">
                  <c:v>170.19399999999999</c:v>
                </c:pt>
                <c:pt idx="66">
                  <c:v>179.28200000000001</c:v>
                </c:pt>
                <c:pt idx="67">
                  <c:v>184.44200000000001</c:v>
                </c:pt>
                <c:pt idx="68">
                  <c:v>190.57400000000001</c:v>
                </c:pt>
                <c:pt idx="69">
                  <c:v>196.95500000000001</c:v>
                </c:pt>
                <c:pt idx="70">
                  <c:v>207.572</c:v>
                </c:pt>
                <c:pt idx="71">
                  <c:v>211.46899999999999</c:v>
                </c:pt>
                <c:pt idx="72">
                  <c:v>218.01300000000001</c:v>
                </c:pt>
                <c:pt idx="73">
                  <c:v>223.672</c:v>
                </c:pt>
                <c:pt idx="74">
                  <c:v>223.857</c:v>
                </c:pt>
                <c:pt idx="75">
                  <c:v>225.245</c:v>
                </c:pt>
                <c:pt idx="76">
                  <c:v>228.107</c:v>
                </c:pt>
                <c:pt idx="77">
                  <c:v>238.328</c:v>
                </c:pt>
                <c:pt idx="78">
                  <c:v>249.32599999999999</c:v>
                </c:pt>
                <c:pt idx="79">
                  <c:v>255.001</c:v>
                </c:pt>
                <c:pt idx="80">
                  <c:v>257.50700000000001</c:v>
                </c:pt>
                <c:pt idx="81">
                  <c:v>257.57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240-4DAD-8606-6F1B7E15D3C1}"/>
            </c:ext>
          </c:extLst>
        </c:ser>
        <c:ser>
          <c:idx val="7"/>
          <c:order val="7"/>
          <c:tx>
            <c:strRef>
              <c:f>'[2017_q2_price_index_data (2).xlsx]Quarterly Index Results'!$Z$2</c:f>
              <c:strCache>
                <c:ptCount val="1"/>
                <c:pt idx="0">
                  <c:v>Chicago--Humboldt Park/Garfield Park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'[2017_q2_price_index_data (2).xlsx]Quarterly Index Results'!$A$3:$A$84</c:f>
              <c:strCache>
                <c:ptCount val="82"/>
                <c:pt idx="0">
                  <c:v>1997Q1</c:v>
                </c:pt>
                <c:pt idx="1">
                  <c:v>1997Q2</c:v>
                </c:pt>
                <c:pt idx="2">
                  <c:v>1997Q3</c:v>
                </c:pt>
                <c:pt idx="3">
                  <c:v>1997Q4</c:v>
                </c:pt>
                <c:pt idx="4">
                  <c:v>1998Q1</c:v>
                </c:pt>
                <c:pt idx="5">
                  <c:v>1998Q2</c:v>
                </c:pt>
                <c:pt idx="6">
                  <c:v>1998Q3</c:v>
                </c:pt>
                <c:pt idx="7">
                  <c:v>1998Q4</c:v>
                </c:pt>
                <c:pt idx="8">
                  <c:v>1999Q1</c:v>
                </c:pt>
                <c:pt idx="9">
                  <c:v>1999Q2</c:v>
                </c:pt>
                <c:pt idx="10">
                  <c:v>1999Q3</c:v>
                </c:pt>
                <c:pt idx="11">
                  <c:v>1999Q4</c:v>
                </c:pt>
                <c:pt idx="12">
                  <c:v>2000Q1</c:v>
                </c:pt>
                <c:pt idx="13">
                  <c:v>2000Q2</c:v>
                </c:pt>
                <c:pt idx="14">
                  <c:v>2000Q3</c:v>
                </c:pt>
                <c:pt idx="15">
                  <c:v>2000Q4</c:v>
                </c:pt>
                <c:pt idx="16">
                  <c:v>2001Q1</c:v>
                </c:pt>
                <c:pt idx="17">
                  <c:v>2001Q2</c:v>
                </c:pt>
                <c:pt idx="18">
                  <c:v>2001Q3</c:v>
                </c:pt>
                <c:pt idx="19">
                  <c:v>2001Q4</c:v>
                </c:pt>
                <c:pt idx="20">
                  <c:v>2002Q1</c:v>
                </c:pt>
                <c:pt idx="21">
                  <c:v>2002Q2</c:v>
                </c:pt>
                <c:pt idx="22">
                  <c:v>2002Q3</c:v>
                </c:pt>
                <c:pt idx="23">
                  <c:v>2002Q4</c:v>
                </c:pt>
                <c:pt idx="24">
                  <c:v>2003Q1</c:v>
                </c:pt>
                <c:pt idx="25">
                  <c:v>2003Q2</c:v>
                </c:pt>
                <c:pt idx="26">
                  <c:v>2003Q3</c:v>
                </c:pt>
                <c:pt idx="27">
                  <c:v>2003Q4</c:v>
                </c:pt>
                <c:pt idx="28">
                  <c:v>2004Q1</c:v>
                </c:pt>
                <c:pt idx="29">
                  <c:v>2004Q2</c:v>
                </c:pt>
                <c:pt idx="30">
                  <c:v>2004Q3</c:v>
                </c:pt>
                <c:pt idx="31">
                  <c:v>2004Q4</c:v>
                </c:pt>
                <c:pt idx="32">
                  <c:v>2005Q1</c:v>
                </c:pt>
                <c:pt idx="33">
                  <c:v>2005Q2</c:v>
                </c:pt>
                <c:pt idx="34">
                  <c:v>2005Q3</c:v>
                </c:pt>
                <c:pt idx="35">
                  <c:v>2005Q4</c:v>
                </c:pt>
                <c:pt idx="36">
                  <c:v>2006Q1</c:v>
                </c:pt>
                <c:pt idx="37">
                  <c:v>2006Q2</c:v>
                </c:pt>
                <c:pt idx="38">
                  <c:v>2006Q3</c:v>
                </c:pt>
                <c:pt idx="39">
                  <c:v>2006Q4</c:v>
                </c:pt>
                <c:pt idx="40">
                  <c:v>2007Q1</c:v>
                </c:pt>
                <c:pt idx="41">
                  <c:v>2007Q2</c:v>
                </c:pt>
                <c:pt idx="42">
                  <c:v>2007Q3</c:v>
                </c:pt>
                <c:pt idx="43">
                  <c:v>2007Q4</c:v>
                </c:pt>
                <c:pt idx="44">
                  <c:v>2008Q1</c:v>
                </c:pt>
                <c:pt idx="45">
                  <c:v>2008Q2</c:v>
                </c:pt>
                <c:pt idx="46">
                  <c:v>2008Q3</c:v>
                </c:pt>
                <c:pt idx="47">
                  <c:v>2008Q4</c:v>
                </c:pt>
                <c:pt idx="48">
                  <c:v>2009Q1</c:v>
                </c:pt>
                <c:pt idx="49">
                  <c:v>2009Q2</c:v>
                </c:pt>
                <c:pt idx="50">
                  <c:v>2009Q3</c:v>
                </c:pt>
                <c:pt idx="51">
                  <c:v>2009Q4</c:v>
                </c:pt>
                <c:pt idx="52">
                  <c:v>2010Q1</c:v>
                </c:pt>
                <c:pt idx="53">
                  <c:v>2010Q2</c:v>
                </c:pt>
                <c:pt idx="54">
                  <c:v>2010Q3</c:v>
                </c:pt>
                <c:pt idx="55">
                  <c:v>2010Q4</c:v>
                </c:pt>
                <c:pt idx="56">
                  <c:v>2011Q1</c:v>
                </c:pt>
                <c:pt idx="57">
                  <c:v>2011Q2</c:v>
                </c:pt>
                <c:pt idx="58">
                  <c:v>2011Q3</c:v>
                </c:pt>
                <c:pt idx="59">
                  <c:v>2011Q4</c:v>
                </c:pt>
                <c:pt idx="60">
                  <c:v>2012Q1</c:v>
                </c:pt>
                <c:pt idx="61">
                  <c:v>2012Q2</c:v>
                </c:pt>
                <c:pt idx="62">
                  <c:v>2012Q3</c:v>
                </c:pt>
                <c:pt idx="63">
                  <c:v>2012Q4</c:v>
                </c:pt>
                <c:pt idx="64">
                  <c:v>2013Q1</c:v>
                </c:pt>
                <c:pt idx="65">
                  <c:v>2013Q2</c:v>
                </c:pt>
                <c:pt idx="66">
                  <c:v>2013Q3</c:v>
                </c:pt>
                <c:pt idx="67">
                  <c:v>2013Q4</c:v>
                </c:pt>
                <c:pt idx="68">
                  <c:v>2014Q1</c:v>
                </c:pt>
                <c:pt idx="69">
                  <c:v>2014Q2</c:v>
                </c:pt>
                <c:pt idx="70">
                  <c:v>2014Q3</c:v>
                </c:pt>
                <c:pt idx="71">
                  <c:v>2014Q4</c:v>
                </c:pt>
                <c:pt idx="72">
                  <c:v>2015Q1</c:v>
                </c:pt>
                <c:pt idx="73">
                  <c:v>2015Q2</c:v>
                </c:pt>
                <c:pt idx="74">
                  <c:v>2015Q3</c:v>
                </c:pt>
                <c:pt idx="75">
                  <c:v>2015Q4</c:v>
                </c:pt>
                <c:pt idx="76">
                  <c:v>2016Q1</c:v>
                </c:pt>
                <c:pt idx="77">
                  <c:v>2016Q2</c:v>
                </c:pt>
                <c:pt idx="78">
                  <c:v>2016Q3</c:v>
                </c:pt>
                <c:pt idx="79">
                  <c:v>2016Q4</c:v>
                </c:pt>
                <c:pt idx="80">
                  <c:v>2017Q1</c:v>
                </c:pt>
                <c:pt idx="81">
                  <c:v>2017Q2</c:v>
                </c:pt>
              </c:strCache>
            </c:strRef>
          </c:cat>
          <c:val>
            <c:numRef>
              <c:f>'[2017_q2_price_index_data (2).xlsx]Quarterly Index Results'!$Z$3:$Z$84</c:f>
              <c:numCache>
                <c:formatCode>0.00</c:formatCode>
                <c:ptCount val="82"/>
                <c:pt idx="0">
                  <c:v>81.045000000000002</c:v>
                </c:pt>
                <c:pt idx="1">
                  <c:v>85.822000000000003</c:v>
                </c:pt>
                <c:pt idx="2">
                  <c:v>91.911000000000001</c:v>
                </c:pt>
                <c:pt idx="3">
                  <c:v>92.691999999999993</c:v>
                </c:pt>
                <c:pt idx="4">
                  <c:v>95.438000000000002</c:v>
                </c:pt>
                <c:pt idx="5">
                  <c:v>97.843000000000004</c:v>
                </c:pt>
                <c:pt idx="6">
                  <c:v>96.673000000000002</c:v>
                </c:pt>
                <c:pt idx="7">
                  <c:v>96.867000000000004</c:v>
                </c:pt>
                <c:pt idx="8">
                  <c:v>99.537999999999997</c:v>
                </c:pt>
                <c:pt idx="9">
                  <c:v>98.284999999999997</c:v>
                </c:pt>
                <c:pt idx="10">
                  <c:v>98.950999999999993</c:v>
                </c:pt>
                <c:pt idx="11">
                  <c:v>100.599</c:v>
                </c:pt>
                <c:pt idx="12">
                  <c:v>100</c:v>
                </c:pt>
                <c:pt idx="13">
                  <c:v>104.084</c:v>
                </c:pt>
                <c:pt idx="14">
                  <c:v>108.125</c:v>
                </c:pt>
                <c:pt idx="15">
                  <c:v>111.94199999999999</c:v>
                </c:pt>
                <c:pt idx="16">
                  <c:v>114.81</c:v>
                </c:pt>
                <c:pt idx="17">
                  <c:v>121.361</c:v>
                </c:pt>
                <c:pt idx="18">
                  <c:v>122.55800000000001</c:v>
                </c:pt>
                <c:pt idx="19">
                  <c:v>128.017</c:v>
                </c:pt>
                <c:pt idx="20">
                  <c:v>134.01599999999999</c:v>
                </c:pt>
                <c:pt idx="21">
                  <c:v>139</c:v>
                </c:pt>
                <c:pt idx="22">
                  <c:v>152.249</c:v>
                </c:pt>
                <c:pt idx="23">
                  <c:v>158.42400000000001</c:v>
                </c:pt>
                <c:pt idx="24">
                  <c:v>163.57599999999999</c:v>
                </c:pt>
                <c:pt idx="25">
                  <c:v>168.25800000000001</c:v>
                </c:pt>
                <c:pt idx="26">
                  <c:v>172.79900000000001</c:v>
                </c:pt>
                <c:pt idx="27">
                  <c:v>180.619</c:v>
                </c:pt>
                <c:pt idx="28">
                  <c:v>191.72900000000001</c:v>
                </c:pt>
                <c:pt idx="29">
                  <c:v>203.73599999999999</c:v>
                </c:pt>
                <c:pt idx="30">
                  <c:v>210.15600000000001</c:v>
                </c:pt>
                <c:pt idx="31">
                  <c:v>218.779</c:v>
                </c:pt>
                <c:pt idx="32">
                  <c:v>231.11099999999999</c:v>
                </c:pt>
                <c:pt idx="33">
                  <c:v>239.95699999999999</c:v>
                </c:pt>
                <c:pt idx="34">
                  <c:v>250.34100000000001</c:v>
                </c:pt>
                <c:pt idx="35">
                  <c:v>264.43099999999998</c:v>
                </c:pt>
                <c:pt idx="36">
                  <c:v>270.02199999999999</c:v>
                </c:pt>
                <c:pt idx="37">
                  <c:v>276.83100000000002</c:v>
                </c:pt>
                <c:pt idx="38">
                  <c:v>284.95600000000002</c:v>
                </c:pt>
                <c:pt idx="39">
                  <c:v>285.36399999999998</c:v>
                </c:pt>
                <c:pt idx="40">
                  <c:v>290.37200000000001</c:v>
                </c:pt>
                <c:pt idx="41">
                  <c:v>293.61500000000001</c:v>
                </c:pt>
                <c:pt idx="42">
                  <c:v>289.84500000000003</c:v>
                </c:pt>
                <c:pt idx="43">
                  <c:v>278.31099999999998</c:v>
                </c:pt>
                <c:pt idx="44">
                  <c:v>280.22300000000001</c:v>
                </c:pt>
                <c:pt idx="45">
                  <c:v>264.40199999999999</c:v>
                </c:pt>
                <c:pt idx="46">
                  <c:v>234.52699999999999</c:v>
                </c:pt>
                <c:pt idx="47">
                  <c:v>201.07400000000001</c:v>
                </c:pt>
                <c:pt idx="48">
                  <c:v>173.14099999999999</c:v>
                </c:pt>
                <c:pt idx="49">
                  <c:v>151.316</c:v>
                </c:pt>
                <c:pt idx="50">
                  <c:v>141.791</c:v>
                </c:pt>
                <c:pt idx="51">
                  <c:v>135.672</c:v>
                </c:pt>
                <c:pt idx="52">
                  <c:v>132.01499999999999</c:v>
                </c:pt>
                <c:pt idx="53">
                  <c:v>127.10599999999999</c:v>
                </c:pt>
                <c:pt idx="54">
                  <c:v>121.26</c:v>
                </c:pt>
                <c:pt idx="55">
                  <c:v>115.718</c:v>
                </c:pt>
                <c:pt idx="56">
                  <c:v>110.47199999999999</c:v>
                </c:pt>
                <c:pt idx="57">
                  <c:v>105.041</c:v>
                </c:pt>
                <c:pt idx="58">
                  <c:v>102.4</c:v>
                </c:pt>
                <c:pt idx="59">
                  <c:v>96.313999999999993</c:v>
                </c:pt>
                <c:pt idx="60">
                  <c:v>89.66</c:v>
                </c:pt>
                <c:pt idx="61">
                  <c:v>85.123999999999995</c:v>
                </c:pt>
                <c:pt idx="62">
                  <c:v>84.11</c:v>
                </c:pt>
                <c:pt idx="63">
                  <c:v>85.665999999999997</c:v>
                </c:pt>
                <c:pt idx="64">
                  <c:v>90.661000000000001</c:v>
                </c:pt>
                <c:pt idx="65">
                  <c:v>95.441999999999993</c:v>
                </c:pt>
                <c:pt idx="66">
                  <c:v>100.005</c:v>
                </c:pt>
                <c:pt idx="67">
                  <c:v>98.435000000000002</c:v>
                </c:pt>
                <c:pt idx="68">
                  <c:v>102.384</c:v>
                </c:pt>
                <c:pt idx="69">
                  <c:v>106.803</c:v>
                </c:pt>
                <c:pt idx="70">
                  <c:v>116.199</c:v>
                </c:pt>
                <c:pt idx="71">
                  <c:v>121.27800000000001</c:v>
                </c:pt>
                <c:pt idx="72">
                  <c:v>125.55500000000001</c:v>
                </c:pt>
                <c:pt idx="73">
                  <c:v>130.15600000000001</c:v>
                </c:pt>
                <c:pt idx="74">
                  <c:v>128.94800000000001</c:v>
                </c:pt>
                <c:pt idx="75">
                  <c:v>134.29400000000001</c:v>
                </c:pt>
                <c:pt idx="76">
                  <c:v>141.392</c:v>
                </c:pt>
                <c:pt idx="77">
                  <c:v>151.36799999999999</c:v>
                </c:pt>
                <c:pt idx="78">
                  <c:v>156.00800000000001</c:v>
                </c:pt>
                <c:pt idx="79">
                  <c:v>162.59899999999999</c:v>
                </c:pt>
                <c:pt idx="80">
                  <c:v>165.58600000000001</c:v>
                </c:pt>
                <c:pt idx="81">
                  <c:v>170.107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240-4DAD-8606-6F1B7E15D3C1}"/>
            </c:ext>
          </c:extLst>
        </c:ser>
        <c:ser>
          <c:idx val="8"/>
          <c:order val="8"/>
          <c:tx>
            <c:strRef>
              <c:f>'[2017_q2_price_index_data (2).xlsx]Quarterly Index Results'!$AA$2</c:f>
              <c:strCache>
                <c:ptCount val="1"/>
                <c:pt idx="0">
                  <c:v>Chicago--West Town/Near West Side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'[2017_q2_price_index_data (2).xlsx]Quarterly Index Results'!$A$3:$A$84</c:f>
              <c:strCache>
                <c:ptCount val="82"/>
                <c:pt idx="0">
                  <c:v>1997Q1</c:v>
                </c:pt>
                <c:pt idx="1">
                  <c:v>1997Q2</c:v>
                </c:pt>
                <c:pt idx="2">
                  <c:v>1997Q3</c:v>
                </c:pt>
                <c:pt idx="3">
                  <c:v>1997Q4</c:v>
                </c:pt>
                <c:pt idx="4">
                  <c:v>1998Q1</c:v>
                </c:pt>
                <c:pt idx="5">
                  <c:v>1998Q2</c:v>
                </c:pt>
                <c:pt idx="6">
                  <c:v>1998Q3</c:v>
                </c:pt>
                <c:pt idx="7">
                  <c:v>1998Q4</c:v>
                </c:pt>
                <c:pt idx="8">
                  <c:v>1999Q1</c:v>
                </c:pt>
                <c:pt idx="9">
                  <c:v>1999Q2</c:v>
                </c:pt>
                <c:pt idx="10">
                  <c:v>1999Q3</c:v>
                </c:pt>
                <c:pt idx="11">
                  <c:v>1999Q4</c:v>
                </c:pt>
                <c:pt idx="12">
                  <c:v>2000Q1</c:v>
                </c:pt>
                <c:pt idx="13">
                  <c:v>2000Q2</c:v>
                </c:pt>
                <c:pt idx="14">
                  <c:v>2000Q3</c:v>
                </c:pt>
                <c:pt idx="15">
                  <c:v>2000Q4</c:v>
                </c:pt>
                <c:pt idx="16">
                  <c:v>2001Q1</c:v>
                </c:pt>
                <c:pt idx="17">
                  <c:v>2001Q2</c:v>
                </c:pt>
                <c:pt idx="18">
                  <c:v>2001Q3</c:v>
                </c:pt>
                <c:pt idx="19">
                  <c:v>2001Q4</c:v>
                </c:pt>
                <c:pt idx="20">
                  <c:v>2002Q1</c:v>
                </c:pt>
                <c:pt idx="21">
                  <c:v>2002Q2</c:v>
                </c:pt>
                <c:pt idx="22">
                  <c:v>2002Q3</c:v>
                </c:pt>
                <c:pt idx="23">
                  <c:v>2002Q4</c:v>
                </c:pt>
                <c:pt idx="24">
                  <c:v>2003Q1</c:v>
                </c:pt>
                <c:pt idx="25">
                  <c:v>2003Q2</c:v>
                </c:pt>
                <c:pt idx="26">
                  <c:v>2003Q3</c:v>
                </c:pt>
                <c:pt idx="27">
                  <c:v>2003Q4</c:v>
                </c:pt>
                <c:pt idx="28">
                  <c:v>2004Q1</c:v>
                </c:pt>
                <c:pt idx="29">
                  <c:v>2004Q2</c:v>
                </c:pt>
                <c:pt idx="30">
                  <c:v>2004Q3</c:v>
                </c:pt>
                <c:pt idx="31">
                  <c:v>2004Q4</c:v>
                </c:pt>
                <c:pt idx="32">
                  <c:v>2005Q1</c:v>
                </c:pt>
                <c:pt idx="33">
                  <c:v>2005Q2</c:v>
                </c:pt>
                <c:pt idx="34">
                  <c:v>2005Q3</c:v>
                </c:pt>
                <c:pt idx="35">
                  <c:v>2005Q4</c:v>
                </c:pt>
                <c:pt idx="36">
                  <c:v>2006Q1</c:v>
                </c:pt>
                <c:pt idx="37">
                  <c:v>2006Q2</c:v>
                </c:pt>
                <c:pt idx="38">
                  <c:v>2006Q3</c:v>
                </c:pt>
                <c:pt idx="39">
                  <c:v>2006Q4</c:v>
                </c:pt>
                <c:pt idx="40">
                  <c:v>2007Q1</c:v>
                </c:pt>
                <c:pt idx="41">
                  <c:v>2007Q2</c:v>
                </c:pt>
                <c:pt idx="42">
                  <c:v>2007Q3</c:v>
                </c:pt>
                <c:pt idx="43">
                  <c:v>2007Q4</c:v>
                </c:pt>
                <c:pt idx="44">
                  <c:v>2008Q1</c:v>
                </c:pt>
                <c:pt idx="45">
                  <c:v>2008Q2</c:v>
                </c:pt>
                <c:pt idx="46">
                  <c:v>2008Q3</c:v>
                </c:pt>
                <c:pt idx="47">
                  <c:v>2008Q4</c:v>
                </c:pt>
                <c:pt idx="48">
                  <c:v>2009Q1</c:v>
                </c:pt>
                <c:pt idx="49">
                  <c:v>2009Q2</c:v>
                </c:pt>
                <c:pt idx="50">
                  <c:v>2009Q3</c:v>
                </c:pt>
                <c:pt idx="51">
                  <c:v>2009Q4</c:v>
                </c:pt>
                <c:pt idx="52">
                  <c:v>2010Q1</c:v>
                </c:pt>
                <c:pt idx="53">
                  <c:v>2010Q2</c:v>
                </c:pt>
                <c:pt idx="54">
                  <c:v>2010Q3</c:v>
                </c:pt>
                <c:pt idx="55">
                  <c:v>2010Q4</c:v>
                </c:pt>
                <c:pt idx="56">
                  <c:v>2011Q1</c:v>
                </c:pt>
                <c:pt idx="57">
                  <c:v>2011Q2</c:v>
                </c:pt>
                <c:pt idx="58">
                  <c:v>2011Q3</c:v>
                </c:pt>
                <c:pt idx="59">
                  <c:v>2011Q4</c:v>
                </c:pt>
                <c:pt idx="60">
                  <c:v>2012Q1</c:v>
                </c:pt>
                <c:pt idx="61">
                  <c:v>2012Q2</c:v>
                </c:pt>
                <c:pt idx="62">
                  <c:v>2012Q3</c:v>
                </c:pt>
                <c:pt idx="63">
                  <c:v>2012Q4</c:v>
                </c:pt>
                <c:pt idx="64">
                  <c:v>2013Q1</c:v>
                </c:pt>
                <c:pt idx="65">
                  <c:v>2013Q2</c:v>
                </c:pt>
                <c:pt idx="66">
                  <c:v>2013Q3</c:v>
                </c:pt>
                <c:pt idx="67">
                  <c:v>2013Q4</c:v>
                </c:pt>
                <c:pt idx="68">
                  <c:v>2014Q1</c:v>
                </c:pt>
                <c:pt idx="69">
                  <c:v>2014Q2</c:v>
                </c:pt>
                <c:pt idx="70">
                  <c:v>2014Q3</c:v>
                </c:pt>
                <c:pt idx="71">
                  <c:v>2014Q4</c:v>
                </c:pt>
                <c:pt idx="72">
                  <c:v>2015Q1</c:v>
                </c:pt>
                <c:pt idx="73">
                  <c:v>2015Q2</c:v>
                </c:pt>
                <c:pt idx="74">
                  <c:v>2015Q3</c:v>
                </c:pt>
                <c:pt idx="75">
                  <c:v>2015Q4</c:v>
                </c:pt>
                <c:pt idx="76">
                  <c:v>2016Q1</c:v>
                </c:pt>
                <c:pt idx="77">
                  <c:v>2016Q2</c:v>
                </c:pt>
                <c:pt idx="78">
                  <c:v>2016Q3</c:v>
                </c:pt>
                <c:pt idx="79">
                  <c:v>2016Q4</c:v>
                </c:pt>
                <c:pt idx="80">
                  <c:v>2017Q1</c:v>
                </c:pt>
                <c:pt idx="81">
                  <c:v>2017Q2</c:v>
                </c:pt>
              </c:strCache>
            </c:strRef>
          </c:cat>
          <c:val>
            <c:numRef>
              <c:f>'[2017_q2_price_index_data (2).xlsx]Quarterly Index Results'!$AA$3:$AA$84</c:f>
              <c:numCache>
                <c:formatCode>0.00</c:formatCode>
                <c:ptCount val="82"/>
                <c:pt idx="0">
                  <c:v>70.664000000000001</c:v>
                </c:pt>
                <c:pt idx="1">
                  <c:v>70.058000000000007</c:v>
                </c:pt>
                <c:pt idx="2">
                  <c:v>69.596999999999994</c:v>
                </c:pt>
                <c:pt idx="3">
                  <c:v>68.454999999999998</c:v>
                </c:pt>
                <c:pt idx="4">
                  <c:v>69.057000000000002</c:v>
                </c:pt>
                <c:pt idx="5">
                  <c:v>74.108000000000004</c:v>
                </c:pt>
                <c:pt idx="6">
                  <c:v>78.989999999999995</c:v>
                </c:pt>
                <c:pt idx="7">
                  <c:v>86.47</c:v>
                </c:pt>
                <c:pt idx="8">
                  <c:v>90.736000000000004</c:v>
                </c:pt>
                <c:pt idx="9">
                  <c:v>90.221999999999994</c:v>
                </c:pt>
                <c:pt idx="10">
                  <c:v>93.585999999999999</c:v>
                </c:pt>
                <c:pt idx="11">
                  <c:v>96.456999999999994</c:v>
                </c:pt>
                <c:pt idx="12">
                  <c:v>100</c:v>
                </c:pt>
                <c:pt idx="13">
                  <c:v>110.152</c:v>
                </c:pt>
                <c:pt idx="14">
                  <c:v>116.845</c:v>
                </c:pt>
                <c:pt idx="15">
                  <c:v>122.819</c:v>
                </c:pt>
                <c:pt idx="16">
                  <c:v>127.851</c:v>
                </c:pt>
                <c:pt idx="17">
                  <c:v>130.184</c:v>
                </c:pt>
                <c:pt idx="18">
                  <c:v>133.21700000000001</c:v>
                </c:pt>
                <c:pt idx="19">
                  <c:v>134.54</c:v>
                </c:pt>
                <c:pt idx="20">
                  <c:v>134.00700000000001</c:v>
                </c:pt>
                <c:pt idx="21">
                  <c:v>138.63900000000001</c:v>
                </c:pt>
                <c:pt idx="22">
                  <c:v>143.833</c:v>
                </c:pt>
                <c:pt idx="23">
                  <c:v>148.74299999999999</c:v>
                </c:pt>
                <c:pt idx="24">
                  <c:v>153.738</c:v>
                </c:pt>
                <c:pt idx="25">
                  <c:v>157.90100000000001</c:v>
                </c:pt>
                <c:pt idx="26">
                  <c:v>163.4</c:v>
                </c:pt>
                <c:pt idx="27">
                  <c:v>167.047</c:v>
                </c:pt>
                <c:pt idx="28">
                  <c:v>169.405</c:v>
                </c:pt>
                <c:pt idx="29">
                  <c:v>177.09299999999999</c:v>
                </c:pt>
                <c:pt idx="30">
                  <c:v>181.99199999999999</c:v>
                </c:pt>
                <c:pt idx="31">
                  <c:v>184.45699999999999</c:v>
                </c:pt>
                <c:pt idx="32">
                  <c:v>186.39699999999999</c:v>
                </c:pt>
                <c:pt idx="33">
                  <c:v>191.227</c:v>
                </c:pt>
                <c:pt idx="34">
                  <c:v>191.73500000000001</c:v>
                </c:pt>
                <c:pt idx="35">
                  <c:v>197.39699999999999</c:v>
                </c:pt>
                <c:pt idx="36">
                  <c:v>201.90199999999999</c:v>
                </c:pt>
                <c:pt idx="37">
                  <c:v>206.17599999999999</c:v>
                </c:pt>
                <c:pt idx="38">
                  <c:v>218.89500000000001</c:v>
                </c:pt>
                <c:pt idx="39">
                  <c:v>224.57900000000001</c:v>
                </c:pt>
                <c:pt idx="40">
                  <c:v>230.953</c:v>
                </c:pt>
                <c:pt idx="41">
                  <c:v>235.679</c:v>
                </c:pt>
                <c:pt idx="42">
                  <c:v>233.41499999999999</c:v>
                </c:pt>
                <c:pt idx="43">
                  <c:v>229.00800000000001</c:v>
                </c:pt>
                <c:pt idx="44">
                  <c:v>226.86099999999999</c:v>
                </c:pt>
                <c:pt idx="45">
                  <c:v>223.73599999999999</c:v>
                </c:pt>
                <c:pt idx="46">
                  <c:v>224.44</c:v>
                </c:pt>
                <c:pt idx="47">
                  <c:v>222.935</c:v>
                </c:pt>
                <c:pt idx="48">
                  <c:v>215.19499999999999</c:v>
                </c:pt>
                <c:pt idx="49">
                  <c:v>211.441</c:v>
                </c:pt>
                <c:pt idx="50">
                  <c:v>204.36</c:v>
                </c:pt>
                <c:pt idx="51">
                  <c:v>198.322</c:v>
                </c:pt>
                <c:pt idx="52">
                  <c:v>194.88</c:v>
                </c:pt>
                <c:pt idx="53">
                  <c:v>190.501</c:v>
                </c:pt>
                <c:pt idx="54">
                  <c:v>190.69</c:v>
                </c:pt>
                <c:pt idx="55">
                  <c:v>183.59</c:v>
                </c:pt>
                <c:pt idx="56">
                  <c:v>181.31899999999999</c:v>
                </c:pt>
                <c:pt idx="57">
                  <c:v>177.22800000000001</c:v>
                </c:pt>
                <c:pt idx="58">
                  <c:v>172.14099999999999</c:v>
                </c:pt>
                <c:pt idx="59">
                  <c:v>173.155</c:v>
                </c:pt>
                <c:pt idx="60">
                  <c:v>175.92</c:v>
                </c:pt>
                <c:pt idx="61">
                  <c:v>176.9</c:v>
                </c:pt>
                <c:pt idx="62">
                  <c:v>176.88200000000001</c:v>
                </c:pt>
                <c:pt idx="63">
                  <c:v>176.29599999999999</c:v>
                </c:pt>
                <c:pt idx="64">
                  <c:v>177.54900000000001</c:v>
                </c:pt>
                <c:pt idx="65">
                  <c:v>184.328</c:v>
                </c:pt>
                <c:pt idx="66">
                  <c:v>187.553</c:v>
                </c:pt>
                <c:pt idx="67">
                  <c:v>196.29599999999999</c:v>
                </c:pt>
                <c:pt idx="68">
                  <c:v>201.5</c:v>
                </c:pt>
                <c:pt idx="69">
                  <c:v>212.33</c:v>
                </c:pt>
                <c:pt idx="70">
                  <c:v>222.101</c:v>
                </c:pt>
                <c:pt idx="71">
                  <c:v>221.477</c:v>
                </c:pt>
                <c:pt idx="72">
                  <c:v>226.76</c:v>
                </c:pt>
                <c:pt idx="73">
                  <c:v>226.95400000000001</c:v>
                </c:pt>
                <c:pt idx="74">
                  <c:v>232.64400000000001</c:v>
                </c:pt>
                <c:pt idx="75">
                  <c:v>236.78700000000001</c:v>
                </c:pt>
                <c:pt idx="76">
                  <c:v>239.12799999999999</c:v>
                </c:pt>
                <c:pt idx="77">
                  <c:v>244.964</c:v>
                </c:pt>
                <c:pt idx="78">
                  <c:v>256.113</c:v>
                </c:pt>
                <c:pt idx="79">
                  <c:v>259.31299999999999</c:v>
                </c:pt>
                <c:pt idx="80">
                  <c:v>261.517</c:v>
                </c:pt>
                <c:pt idx="81">
                  <c:v>270.41899999999998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240-4DAD-8606-6F1B7E15D3C1}"/>
            </c:ext>
          </c:extLst>
        </c:ser>
        <c:ser>
          <c:idx val="9"/>
          <c:order val="9"/>
          <c:tx>
            <c:strRef>
              <c:f>'[2017_q2_price_index_data (2).xlsx]Quarterly Index Results'!$AB$2</c:f>
              <c:strCache>
                <c:ptCount val="1"/>
                <c:pt idx="0">
                  <c:v>Chicago--Bridgeport/Brighton Park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'[2017_q2_price_index_data (2).xlsx]Quarterly Index Results'!$A$3:$A$84</c:f>
              <c:strCache>
                <c:ptCount val="82"/>
                <c:pt idx="0">
                  <c:v>1997Q1</c:v>
                </c:pt>
                <c:pt idx="1">
                  <c:v>1997Q2</c:v>
                </c:pt>
                <c:pt idx="2">
                  <c:v>1997Q3</c:v>
                </c:pt>
                <c:pt idx="3">
                  <c:v>1997Q4</c:v>
                </c:pt>
                <c:pt idx="4">
                  <c:v>1998Q1</c:v>
                </c:pt>
                <c:pt idx="5">
                  <c:v>1998Q2</c:v>
                </c:pt>
                <c:pt idx="6">
                  <c:v>1998Q3</c:v>
                </c:pt>
                <c:pt idx="7">
                  <c:v>1998Q4</c:v>
                </c:pt>
                <c:pt idx="8">
                  <c:v>1999Q1</c:v>
                </c:pt>
                <c:pt idx="9">
                  <c:v>1999Q2</c:v>
                </c:pt>
                <c:pt idx="10">
                  <c:v>1999Q3</c:v>
                </c:pt>
                <c:pt idx="11">
                  <c:v>1999Q4</c:v>
                </c:pt>
                <c:pt idx="12">
                  <c:v>2000Q1</c:v>
                </c:pt>
                <c:pt idx="13">
                  <c:v>2000Q2</c:v>
                </c:pt>
                <c:pt idx="14">
                  <c:v>2000Q3</c:v>
                </c:pt>
                <c:pt idx="15">
                  <c:v>2000Q4</c:v>
                </c:pt>
                <c:pt idx="16">
                  <c:v>2001Q1</c:v>
                </c:pt>
                <c:pt idx="17">
                  <c:v>2001Q2</c:v>
                </c:pt>
                <c:pt idx="18">
                  <c:v>2001Q3</c:v>
                </c:pt>
                <c:pt idx="19">
                  <c:v>2001Q4</c:v>
                </c:pt>
                <c:pt idx="20">
                  <c:v>2002Q1</c:v>
                </c:pt>
                <c:pt idx="21">
                  <c:v>2002Q2</c:v>
                </c:pt>
                <c:pt idx="22">
                  <c:v>2002Q3</c:v>
                </c:pt>
                <c:pt idx="23">
                  <c:v>2002Q4</c:v>
                </c:pt>
                <c:pt idx="24">
                  <c:v>2003Q1</c:v>
                </c:pt>
                <c:pt idx="25">
                  <c:v>2003Q2</c:v>
                </c:pt>
                <c:pt idx="26">
                  <c:v>2003Q3</c:v>
                </c:pt>
                <c:pt idx="27">
                  <c:v>2003Q4</c:v>
                </c:pt>
                <c:pt idx="28">
                  <c:v>2004Q1</c:v>
                </c:pt>
                <c:pt idx="29">
                  <c:v>2004Q2</c:v>
                </c:pt>
                <c:pt idx="30">
                  <c:v>2004Q3</c:v>
                </c:pt>
                <c:pt idx="31">
                  <c:v>2004Q4</c:v>
                </c:pt>
                <c:pt idx="32">
                  <c:v>2005Q1</c:v>
                </c:pt>
                <c:pt idx="33">
                  <c:v>2005Q2</c:v>
                </c:pt>
                <c:pt idx="34">
                  <c:v>2005Q3</c:v>
                </c:pt>
                <c:pt idx="35">
                  <c:v>2005Q4</c:v>
                </c:pt>
                <c:pt idx="36">
                  <c:v>2006Q1</c:v>
                </c:pt>
                <c:pt idx="37">
                  <c:v>2006Q2</c:v>
                </c:pt>
                <c:pt idx="38">
                  <c:v>2006Q3</c:v>
                </c:pt>
                <c:pt idx="39">
                  <c:v>2006Q4</c:v>
                </c:pt>
                <c:pt idx="40">
                  <c:v>2007Q1</c:v>
                </c:pt>
                <c:pt idx="41">
                  <c:v>2007Q2</c:v>
                </c:pt>
                <c:pt idx="42">
                  <c:v>2007Q3</c:v>
                </c:pt>
                <c:pt idx="43">
                  <c:v>2007Q4</c:v>
                </c:pt>
                <c:pt idx="44">
                  <c:v>2008Q1</c:v>
                </c:pt>
                <c:pt idx="45">
                  <c:v>2008Q2</c:v>
                </c:pt>
                <c:pt idx="46">
                  <c:v>2008Q3</c:v>
                </c:pt>
                <c:pt idx="47">
                  <c:v>2008Q4</c:v>
                </c:pt>
                <c:pt idx="48">
                  <c:v>2009Q1</c:v>
                </c:pt>
                <c:pt idx="49">
                  <c:v>2009Q2</c:v>
                </c:pt>
                <c:pt idx="50">
                  <c:v>2009Q3</c:v>
                </c:pt>
                <c:pt idx="51">
                  <c:v>2009Q4</c:v>
                </c:pt>
                <c:pt idx="52">
                  <c:v>2010Q1</c:v>
                </c:pt>
                <c:pt idx="53">
                  <c:v>2010Q2</c:v>
                </c:pt>
                <c:pt idx="54">
                  <c:v>2010Q3</c:v>
                </c:pt>
                <c:pt idx="55">
                  <c:v>2010Q4</c:v>
                </c:pt>
                <c:pt idx="56">
                  <c:v>2011Q1</c:v>
                </c:pt>
                <c:pt idx="57">
                  <c:v>2011Q2</c:v>
                </c:pt>
                <c:pt idx="58">
                  <c:v>2011Q3</c:v>
                </c:pt>
                <c:pt idx="59">
                  <c:v>2011Q4</c:v>
                </c:pt>
                <c:pt idx="60">
                  <c:v>2012Q1</c:v>
                </c:pt>
                <c:pt idx="61">
                  <c:v>2012Q2</c:v>
                </c:pt>
                <c:pt idx="62">
                  <c:v>2012Q3</c:v>
                </c:pt>
                <c:pt idx="63">
                  <c:v>2012Q4</c:v>
                </c:pt>
                <c:pt idx="64">
                  <c:v>2013Q1</c:v>
                </c:pt>
                <c:pt idx="65">
                  <c:v>2013Q2</c:v>
                </c:pt>
                <c:pt idx="66">
                  <c:v>2013Q3</c:v>
                </c:pt>
                <c:pt idx="67">
                  <c:v>2013Q4</c:v>
                </c:pt>
                <c:pt idx="68">
                  <c:v>2014Q1</c:v>
                </c:pt>
                <c:pt idx="69">
                  <c:v>2014Q2</c:v>
                </c:pt>
                <c:pt idx="70">
                  <c:v>2014Q3</c:v>
                </c:pt>
                <c:pt idx="71">
                  <c:v>2014Q4</c:v>
                </c:pt>
                <c:pt idx="72">
                  <c:v>2015Q1</c:v>
                </c:pt>
                <c:pt idx="73">
                  <c:v>2015Q2</c:v>
                </c:pt>
                <c:pt idx="74">
                  <c:v>2015Q3</c:v>
                </c:pt>
                <c:pt idx="75">
                  <c:v>2015Q4</c:v>
                </c:pt>
                <c:pt idx="76">
                  <c:v>2016Q1</c:v>
                </c:pt>
                <c:pt idx="77">
                  <c:v>2016Q2</c:v>
                </c:pt>
                <c:pt idx="78">
                  <c:v>2016Q3</c:v>
                </c:pt>
                <c:pt idx="79">
                  <c:v>2016Q4</c:v>
                </c:pt>
                <c:pt idx="80">
                  <c:v>2017Q1</c:v>
                </c:pt>
                <c:pt idx="81">
                  <c:v>2017Q2</c:v>
                </c:pt>
              </c:strCache>
            </c:strRef>
          </c:cat>
          <c:val>
            <c:numRef>
              <c:f>'[2017_q2_price_index_data (2).xlsx]Quarterly Index Results'!$AB$3:$AB$84</c:f>
              <c:numCache>
                <c:formatCode>0.00</c:formatCode>
                <c:ptCount val="82"/>
                <c:pt idx="0">
                  <c:v>79.463999999999999</c:v>
                </c:pt>
                <c:pt idx="1">
                  <c:v>82.051000000000002</c:v>
                </c:pt>
                <c:pt idx="2">
                  <c:v>85.635000000000005</c:v>
                </c:pt>
                <c:pt idx="3">
                  <c:v>87.834000000000003</c:v>
                </c:pt>
                <c:pt idx="4">
                  <c:v>90.745000000000005</c:v>
                </c:pt>
                <c:pt idx="5">
                  <c:v>93.03</c:v>
                </c:pt>
                <c:pt idx="6">
                  <c:v>93.236000000000004</c:v>
                </c:pt>
                <c:pt idx="7">
                  <c:v>92.135999999999996</c:v>
                </c:pt>
                <c:pt idx="8">
                  <c:v>93.998999999999995</c:v>
                </c:pt>
                <c:pt idx="9">
                  <c:v>95.334999999999994</c:v>
                </c:pt>
                <c:pt idx="10">
                  <c:v>97.167000000000002</c:v>
                </c:pt>
                <c:pt idx="11">
                  <c:v>99.340999999999994</c:v>
                </c:pt>
                <c:pt idx="12">
                  <c:v>100</c:v>
                </c:pt>
                <c:pt idx="13">
                  <c:v>102.03400000000001</c:v>
                </c:pt>
                <c:pt idx="14">
                  <c:v>106.07299999999999</c:v>
                </c:pt>
                <c:pt idx="15">
                  <c:v>110.825</c:v>
                </c:pt>
                <c:pt idx="16">
                  <c:v>112.047</c:v>
                </c:pt>
                <c:pt idx="17">
                  <c:v>114.21899999999999</c:v>
                </c:pt>
                <c:pt idx="18">
                  <c:v>120.06399999999999</c:v>
                </c:pt>
                <c:pt idx="19">
                  <c:v>123.16800000000001</c:v>
                </c:pt>
                <c:pt idx="20">
                  <c:v>125.733</c:v>
                </c:pt>
                <c:pt idx="21">
                  <c:v>132.15700000000001</c:v>
                </c:pt>
                <c:pt idx="22">
                  <c:v>134.90899999999999</c:v>
                </c:pt>
                <c:pt idx="23">
                  <c:v>142.88300000000001</c:v>
                </c:pt>
                <c:pt idx="24">
                  <c:v>147.73099999999999</c:v>
                </c:pt>
                <c:pt idx="25">
                  <c:v>152.18299999999999</c:v>
                </c:pt>
                <c:pt idx="26">
                  <c:v>161.952</c:v>
                </c:pt>
                <c:pt idx="27">
                  <c:v>167.31299999999999</c:v>
                </c:pt>
                <c:pt idx="28">
                  <c:v>174.744</c:v>
                </c:pt>
                <c:pt idx="29">
                  <c:v>186.6</c:v>
                </c:pt>
                <c:pt idx="30">
                  <c:v>190.94</c:v>
                </c:pt>
                <c:pt idx="31">
                  <c:v>201.60599999999999</c:v>
                </c:pt>
                <c:pt idx="32">
                  <c:v>206.06700000000001</c:v>
                </c:pt>
                <c:pt idx="33">
                  <c:v>215.34899999999999</c:v>
                </c:pt>
                <c:pt idx="34">
                  <c:v>227.21100000000001</c:v>
                </c:pt>
                <c:pt idx="35">
                  <c:v>236.43100000000001</c:v>
                </c:pt>
                <c:pt idx="36">
                  <c:v>245.803</c:v>
                </c:pt>
                <c:pt idx="37">
                  <c:v>257.64</c:v>
                </c:pt>
                <c:pt idx="38">
                  <c:v>266.03399999999999</c:v>
                </c:pt>
                <c:pt idx="39">
                  <c:v>267.29599999999999</c:v>
                </c:pt>
                <c:pt idx="40">
                  <c:v>268.87900000000002</c:v>
                </c:pt>
                <c:pt idx="41">
                  <c:v>259.25200000000001</c:v>
                </c:pt>
                <c:pt idx="42">
                  <c:v>248.52</c:v>
                </c:pt>
                <c:pt idx="43">
                  <c:v>241.45099999999999</c:v>
                </c:pt>
                <c:pt idx="44">
                  <c:v>240.91200000000001</c:v>
                </c:pt>
                <c:pt idx="45">
                  <c:v>235.55099999999999</c:v>
                </c:pt>
                <c:pt idx="46">
                  <c:v>227.578</c:v>
                </c:pt>
                <c:pt idx="47">
                  <c:v>222.25299999999999</c:v>
                </c:pt>
                <c:pt idx="48">
                  <c:v>207.00299999999999</c:v>
                </c:pt>
                <c:pt idx="49">
                  <c:v>187.642</c:v>
                </c:pt>
                <c:pt idx="50">
                  <c:v>177.84800000000001</c:v>
                </c:pt>
                <c:pt idx="51">
                  <c:v>172.589</c:v>
                </c:pt>
                <c:pt idx="52">
                  <c:v>170.85900000000001</c:v>
                </c:pt>
                <c:pt idx="53">
                  <c:v>167.78899999999999</c:v>
                </c:pt>
                <c:pt idx="54">
                  <c:v>157.94499999999999</c:v>
                </c:pt>
                <c:pt idx="55">
                  <c:v>152.328</c:v>
                </c:pt>
                <c:pt idx="56">
                  <c:v>138.953</c:v>
                </c:pt>
                <c:pt idx="57">
                  <c:v>133.83000000000001</c:v>
                </c:pt>
                <c:pt idx="58">
                  <c:v>130.98599999999999</c:v>
                </c:pt>
                <c:pt idx="59">
                  <c:v>123.64700000000001</c:v>
                </c:pt>
                <c:pt idx="60">
                  <c:v>126.733</c:v>
                </c:pt>
                <c:pt idx="61">
                  <c:v>124.312</c:v>
                </c:pt>
                <c:pt idx="62">
                  <c:v>126.547</c:v>
                </c:pt>
                <c:pt idx="63">
                  <c:v>126.405</c:v>
                </c:pt>
                <c:pt idx="64">
                  <c:v>128.77099999999999</c:v>
                </c:pt>
                <c:pt idx="65">
                  <c:v>128.38399999999999</c:v>
                </c:pt>
                <c:pt idx="66">
                  <c:v>131.43799999999999</c:v>
                </c:pt>
                <c:pt idx="67">
                  <c:v>134.66999999999999</c:v>
                </c:pt>
                <c:pt idx="68">
                  <c:v>137.34399999999999</c:v>
                </c:pt>
                <c:pt idx="69">
                  <c:v>138.52699999999999</c:v>
                </c:pt>
                <c:pt idx="70">
                  <c:v>136.74299999999999</c:v>
                </c:pt>
                <c:pt idx="71">
                  <c:v>142.73099999999999</c:v>
                </c:pt>
                <c:pt idx="72">
                  <c:v>148.71600000000001</c:v>
                </c:pt>
                <c:pt idx="73">
                  <c:v>152.52000000000001</c:v>
                </c:pt>
                <c:pt idx="74">
                  <c:v>162.24799999999999</c:v>
                </c:pt>
                <c:pt idx="75">
                  <c:v>172.55799999999999</c:v>
                </c:pt>
                <c:pt idx="76">
                  <c:v>178.41900000000001</c:v>
                </c:pt>
                <c:pt idx="77">
                  <c:v>185.95500000000001</c:v>
                </c:pt>
                <c:pt idx="78">
                  <c:v>187.42400000000001</c:v>
                </c:pt>
                <c:pt idx="79">
                  <c:v>188.57599999999999</c:v>
                </c:pt>
                <c:pt idx="80">
                  <c:v>189.785</c:v>
                </c:pt>
                <c:pt idx="81">
                  <c:v>190.267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240-4DAD-8606-6F1B7E15D3C1}"/>
            </c:ext>
          </c:extLst>
        </c:ser>
        <c:ser>
          <c:idx val="10"/>
          <c:order val="10"/>
          <c:tx>
            <c:strRef>
              <c:f>'[2017_q2_price_index_data (2).xlsx]Quarterly Index Results'!$AC$2</c:f>
              <c:strCache>
                <c:ptCount val="1"/>
                <c:pt idx="0">
                  <c:v>Chicago--Gage Park/West Lawn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'[2017_q2_price_index_data (2).xlsx]Quarterly Index Results'!$A$3:$A$84</c:f>
              <c:strCache>
                <c:ptCount val="82"/>
                <c:pt idx="0">
                  <c:v>1997Q1</c:v>
                </c:pt>
                <c:pt idx="1">
                  <c:v>1997Q2</c:v>
                </c:pt>
                <c:pt idx="2">
                  <c:v>1997Q3</c:v>
                </c:pt>
                <c:pt idx="3">
                  <c:v>1997Q4</c:v>
                </c:pt>
                <c:pt idx="4">
                  <c:v>1998Q1</c:v>
                </c:pt>
                <c:pt idx="5">
                  <c:v>1998Q2</c:v>
                </c:pt>
                <c:pt idx="6">
                  <c:v>1998Q3</c:v>
                </c:pt>
                <c:pt idx="7">
                  <c:v>1998Q4</c:v>
                </c:pt>
                <c:pt idx="8">
                  <c:v>1999Q1</c:v>
                </c:pt>
                <c:pt idx="9">
                  <c:v>1999Q2</c:v>
                </c:pt>
                <c:pt idx="10">
                  <c:v>1999Q3</c:v>
                </c:pt>
                <c:pt idx="11">
                  <c:v>1999Q4</c:v>
                </c:pt>
                <c:pt idx="12">
                  <c:v>2000Q1</c:v>
                </c:pt>
                <c:pt idx="13">
                  <c:v>2000Q2</c:v>
                </c:pt>
                <c:pt idx="14">
                  <c:v>2000Q3</c:v>
                </c:pt>
                <c:pt idx="15">
                  <c:v>2000Q4</c:v>
                </c:pt>
                <c:pt idx="16">
                  <c:v>2001Q1</c:v>
                </c:pt>
                <c:pt idx="17">
                  <c:v>2001Q2</c:v>
                </c:pt>
                <c:pt idx="18">
                  <c:v>2001Q3</c:v>
                </c:pt>
                <c:pt idx="19">
                  <c:v>2001Q4</c:v>
                </c:pt>
                <c:pt idx="20">
                  <c:v>2002Q1</c:v>
                </c:pt>
                <c:pt idx="21">
                  <c:v>2002Q2</c:v>
                </c:pt>
                <c:pt idx="22">
                  <c:v>2002Q3</c:v>
                </c:pt>
                <c:pt idx="23">
                  <c:v>2002Q4</c:v>
                </c:pt>
                <c:pt idx="24">
                  <c:v>2003Q1</c:v>
                </c:pt>
                <c:pt idx="25">
                  <c:v>2003Q2</c:v>
                </c:pt>
                <c:pt idx="26">
                  <c:v>2003Q3</c:v>
                </c:pt>
                <c:pt idx="27">
                  <c:v>2003Q4</c:v>
                </c:pt>
                <c:pt idx="28">
                  <c:v>2004Q1</c:v>
                </c:pt>
                <c:pt idx="29">
                  <c:v>2004Q2</c:v>
                </c:pt>
                <c:pt idx="30">
                  <c:v>2004Q3</c:v>
                </c:pt>
                <c:pt idx="31">
                  <c:v>2004Q4</c:v>
                </c:pt>
                <c:pt idx="32">
                  <c:v>2005Q1</c:v>
                </c:pt>
                <c:pt idx="33">
                  <c:v>2005Q2</c:v>
                </c:pt>
                <c:pt idx="34">
                  <c:v>2005Q3</c:v>
                </c:pt>
                <c:pt idx="35">
                  <c:v>2005Q4</c:v>
                </c:pt>
                <c:pt idx="36">
                  <c:v>2006Q1</c:v>
                </c:pt>
                <c:pt idx="37">
                  <c:v>2006Q2</c:v>
                </c:pt>
                <c:pt idx="38">
                  <c:v>2006Q3</c:v>
                </c:pt>
                <c:pt idx="39">
                  <c:v>2006Q4</c:v>
                </c:pt>
                <c:pt idx="40">
                  <c:v>2007Q1</c:v>
                </c:pt>
                <c:pt idx="41">
                  <c:v>2007Q2</c:v>
                </c:pt>
                <c:pt idx="42">
                  <c:v>2007Q3</c:v>
                </c:pt>
                <c:pt idx="43">
                  <c:v>2007Q4</c:v>
                </c:pt>
                <c:pt idx="44">
                  <c:v>2008Q1</c:v>
                </c:pt>
                <c:pt idx="45">
                  <c:v>2008Q2</c:v>
                </c:pt>
                <c:pt idx="46">
                  <c:v>2008Q3</c:v>
                </c:pt>
                <c:pt idx="47">
                  <c:v>2008Q4</c:v>
                </c:pt>
                <c:pt idx="48">
                  <c:v>2009Q1</c:v>
                </c:pt>
                <c:pt idx="49">
                  <c:v>2009Q2</c:v>
                </c:pt>
                <c:pt idx="50">
                  <c:v>2009Q3</c:v>
                </c:pt>
                <c:pt idx="51">
                  <c:v>2009Q4</c:v>
                </c:pt>
                <c:pt idx="52">
                  <c:v>2010Q1</c:v>
                </c:pt>
                <c:pt idx="53">
                  <c:v>2010Q2</c:v>
                </c:pt>
                <c:pt idx="54">
                  <c:v>2010Q3</c:v>
                </c:pt>
                <c:pt idx="55">
                  <c:v>2010Q4</c:v>
                </c:pt>
                <c:pt idx="56">
                  <c:v>2011Q1</c:v>
                </c:pt>
                <c:pt idx="57">
                  <c:v>2011Q2</c:v>
                </c:pt>
                <c:pt idx="58">
                  <c:v>2011Q3</c:v>
                </c:pt>
                <c:pt idx="59">
                  <c:v>2011Q4</c:v>
                </c:pt>
                <c:pt idx="60">
                  <c:v>2012Q1</c:v>
                </c:pt>
                <c:pt idx="61">
                  <c:v>2012Q2</c:v>
                </c:pt>
                <c:pt idx="62">
                  <c:v>2012Q3</c:v>
                </c:pt>
                <c:pt idx="63">
                  <c:v>2012Q4</c:v>
                </c:pt>
                <c:pt idx="64">
                  <c:v>2013Q1</c:v>
                </c:pt>
                <c:pt idx="65">
                  <c:v>2013Q2</c:v>
                </c:pt>
                <c:pt idx="66">
                  <c:v>2013Q3</c:v>
                </c:pt>
                <c:pt idx="67">
                  <c:v>2013Q4</c:v>
                </c:pt>
                <c:pt idx="68">
                  <c:v>2014Q1</c:v>
                </c:pt>
                <c:pt idx="69">
                  <c:v>2014Q2</c:v>
                </c:pt>
                <c:pt idx="70">
                  <c:v>2014Q3</c:v>
                </c:pt>
                <c:pt idx="71">
                  <c:v>2014Q4</c:v>
                </c:pt>
                <c:pt idx="72">
                  <c:v>2015Q1</c:v>
                </c:pt>
                <c:pt idx="73">
                  <c:v>2015Q2</c:v>
                </c:pt>
                <c:pt idx="74">
                  <c:v>2015Q3</c:v>
                </c:pt>
                <c:pt idx="75">
                  <c:v>2015Q4</c:v>
                </c:pt>
                <c:pt idx="76">
                  <c:v>2016Q1</c:v>
                </c:pt>
                <c:pt idx="77">
                  <c:v>2016Q2</c:v>
                </c:pt>
                <c:pt idx="78">
                  <c:v>2016Q3</c:v>
                </c:pt>
                <c:pt idx="79">
                  <c:v>2016Q4</c:v>
                </c:pt>
                <c:pt idx="80">
                  <c:v>2017Q1</c:v>
                </c:pt>
                <c:pt idx="81">
                  <c:v>2017Q2</c:v>
                </c:pt>
              </c:strCache>
            </c:strRef>
          </c:cat>
          <c:val>
            <c:numRef>
              <c:f>'[2017_q2_price_index_data (2).xlsx]Quarterly Index Results'!$AC$3:$AC$84</c:f>
              <c:numCache>
                <c:formatCode>0.00</c:formatCode>
                <c:ptCount val="82"/>
                <c:pt idx="0">
                  <c:v>87.989000000000004</c:v>
                </c:pt>
                <c:pt idx="1">
                  <c:v>89.572000000000003</c:v>
                </c:pt>
                <c:pt idx="2">
                  <c:v>90.02</c:v>
                </c:pt>
                <c:pt idx="3">
                  <c:v>89.944999999999993</c:v>
                </c:pt>
                <c:pt idx="4">
                  <c:v>90.397999999999996</c:v>
                </c:pt>
                <c:pt idx="5">
                  <c:v>91.073999999999998</c:v>
                </c:pt>
                <c:pt idx="6">
                  <c:v>92.227000000000004</c:v>
                </c:pt>
                <c:pt idx="7">
                  <c:v>93.734999999999999</c:v>
                </c:pt>
                <c:pt idx="8">
                  <c:v>94.141000000000005</c:v>
                </c:pt>
                <c:pt idx="9">
                  <c:v>95.731999999999999</c:v>
                </c:pt>
                <c:pt idx="10">
                  <c:v>97.195999999999998</c:v>
                </c:pt>
                <c:pt idx="11">
                  <c:v>98.662999999999997</c:v>
                </c:pt>
                <c:pt idx="12">
                  <c:v>100</c:v>
                </c:pt>
                <c:pt idx="13">
                  <c:v>101.721</c:v>
                </c:pt>
                <c:pt idx="14">
                  <c:v>104.923</c:v>
                </c:pt>
                <c:pt idx="15">
                  <c:v>108.762</c:v>
                </c:pt>
                <c:pt idx="16">
                  <c:v>110.759</c:v>
                </c:pt>
                <c:pt idx="17">
                  <c:v>116.55</c:v>
                </c:pt>
                <c:pt idx="18">
                  <c:v>120.828</c:v>
                </c:pt>
                <c:pt idx="19">
                  <c:v>123.92700000000001</c:v>
                </c:pt>
                <c:pt idx="20">
                  <c:v>125.319</c:v>
                </c:pt>
                <c:pt idx="21">
                  <c:v>128.81399999999999</c:v>
                </c:pt>
                <c:pt idx="22">
                  <c:v>133.91900000000001</c:v>
                </c:pt>
                <c:pt idx="23">
                  <c:v>138.077</c:v>
                </c:pt>
                <c:pt idx="24">
                  <c:v>142.66200000000001</c:v>
                </c:pt>
                <c:pt idx="25">
                  <c:v>148.42599999999999</c:v>
                </c:pt>
                <c:pt idx="26">
                  <c:v>153.828</c:v>
                </c:pt>
                <c:pt idx="27">
                  <c:v>159.364</c:v>
                </c:pt>
                <c:pt idx="28">
                  <c:v>163.50200000000001</c:v>
                </c:pt>
                <c:pt idx="29">
                  <c:v>169.33699999999999</c:v>
                </c:pt>
                <c:pt idx="30">
                  <c:v>175.97300000000001</c:v>
                </c:pt>
                <c:pt idx="31">
                  <c:v>181.78700000000001</c:v>
                </c:pt>
                <c:pt idx="32">
                  <c:v>185.786</c:v>
                </c:pt>
                <c:pt idx="33">
                  <c:v>191.97200000000001</c:v>
                </c:pt>
                <c:pt idx="34">
                  <c:v>198.01599999999999</c:v>
                </c:pt>
                <c:pt idx="35">
                  <c:v>203.822</c:v>
                </c:pt>
                <c:pt idx="36">
                  <c:v>208.04499999999999</c:v>
                </c:pt>
                <c:pt idx="37">
                  <c:v>213.19900000000001</c:v>
                </c:pt>
                <c:pt idx="38">
                  <c:v>217.887</c:v>
                </c:pt>
                <c:pt idx="39">
                  <c:v>219.44900000000001</c:v>
                </c:pt>
                <c:pt idx="40">
                  <c:v>218.845</c:v>
                </c:pt>
                <c:pt idx="41">
                  <c:v>216.10499999999999</c:v>
                </c:pt>
                <c:pt idx="42">
                  <c:v>211.62299999999999</c:v>
                </c:pt>
                <c:pt idx="43">
                  <c:v>206.97499999999999</c:v>
                </c:pt>
                <c:pt idx="44">
                  <c:v>203.00899999999999</c:v>
                </c:pt>
                <c:pt idx="45">
                  <c:v>195.18799999999999</c:v>
                </c:pt>
                <c:pt idx="46">
                  <c:v>185.46899999999999</c:v>
                </c:pt>
                <c:pt idx="47">
                  <c:v>176.04599999999999</c:v>
                </c:pt>
                <c:pt idx="48">
                  <c:v>166.91</c:v>
                </c:pt>
                <c:pt idx="49">
                  <c:v>156.50700000000001</c:v>
                </c:pt>
                <c:pt idx="50">
                  <c:v>149.821</c:v>
                </c:pt>
                <c:pt idx="51">
                  <c:v>146.88499999999999</c:v>
                </c:pt>
                <c:pt idx="52">
                  <c:v>143.78299999999999</c:v>
                </c:pt>
                <c:pt idx="53">
                  <c:v>143.09700000000001</c:v>
                </c:pt>
                <c:pt idx="54">
                  <c:v>139.74700000000001</c:v>
                </c:pt>
                <c:pt idx="55">
                  <c:v>134.327</c:v>
                </c:pt>
                <c:pt idx="56">
                  <c:v>129.62200000000001</c:v>
                </c:pt>
                <c:pt idx="57">
                  <c:v>124.447</c:v>
                </c:pt>
                <c:pt idx="58">
                  <c:v>120.378</c:v>
                </c:pt>
                <c:pt idx="59">
                  <c:v>117.788</c:v>
                </c:pt>
                <c:pt idx="60">
                  <c:v>117.563</c:v>
                </c:pt>
                <c:pt idx="61">
                  <c:v>114.667</c:v>
                </c:pt>
                <c:pt idx="62">
                  <c:v>112.63800000000001</c:v>
                </c:pt>
                <c:pt idx="63">
                  <c:v>112.926</c:v>
                </c:pt>
                <c:pt idx="64">
                  <c:v>113.17400000000001</c:v>
                </c:pt>
                <c:pt idx="65">
                  <c:v>114.33499999999999</c:v>
                </c:pt>
                <c:pt idx="66">
                  <c:v>119.001</c:v>
                </c:pt>
                <c:pt idx="67">
                  <c:v>122.67100000000001</c:v>
                </c:pt>
                <c:pt idx="68">
                  <c:v>125.142</c:v>
                </c:pt>
                <c:pt idx="69">
                  <c:v>128.471</c:v>
                </c:pt>
                <c:pt idx="70">
                  <c:v>132.387</c:v>
                </c:pt>
                <c:pt idx="71">
                  <c:v>136.167</c:v>
                </c:pt>
                <c:pt idx="72">
                  <c:v>139.416</c:v>
                </c:pt>
                <c:pt idx="73">
                  <c:v>145.19900000000001</c:v>
                </c:pt>
                <c:pt idx="74">
                  <c:v>148.285</c:v>
                </c:pt>
                <c:pt idx="75">
                  <c:v>152.25</c:v>
                </c:pt>
                <c:pt idx="76">
                  <c:v>153.34800000000001</c:v>
                </c:pt>
                <c:pt idx="77">
                  <c:v>155.9</c:v>
                </c:pt>
                <c:pt idx="78">
                  <c:v>160.804</c:v>
                </c:pt>
                <c:pt idx="79">
                  <c:v>163.714</c:v>
                </c:pt>
                <c:pt idx="80">
                  <c:v>165.346</c:v>
                </c:pt>
                <c:pt idx="81">
                  <c:v>167.71299999999999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240-4DAD-8606-6F1B7E15D3C1}"/>
            </c:ext>
          </c:extLst>
        </c:ser>
        <c:ser>
          <c:idx val="11"/>
          <c:order val="11"/>
          <c:tx>
            <c:strRef>
              <c:f>'[2017_q2_price_index_data (2).xlsx]Quarterly Index Results'!$AD$2</c:f>
              <c:strCache>
                <c:ptCount val="1"/>
                <c:pt idx="0">
                  <c:v>Chicago--Englewood/Greater Grand Crossing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'[2017_q2_price_index_data (2).xlsx]Quarterly Index Results'!$A$3:$A$84</c:f>
              <c:strCache>
                <c:ptCount val="82"/>
                <c:pt idx="0">
                  <c:v>1997Q1</c:v>
                </c:pt>
                <c:pt idx="1">
                  <c:v>1997Q2</c:v>
                </c:pt>
                <c:pt idx="2">
                  <c:v>1997Q3</c:v>
                </c:pt>
                <c:pt idx="3">
                  <c:v>1997Q4</c:v>
                </c:pt>
                <c:pt idx="4">
                  <c:v>1998Q1</c:v>
                </c:pt>
                <c:pt idx="5">
                  <c:v>1998Q2</c:v>
                </c:pt>
                <c:pt idx="6">
                  <c:v>1998Q3</c:v>
                </c:pt>
                <c:pt idx="7">
                  <c:v>1998Q4</c:v>
                </c:pt>
                <c:pt idx="8">
                  <c:v>1999Q1</c:v>
                </c:pt>
                <c:pt idx="9">
                  <c:v>1999Q2</c:v>
                </c:pt>
                <c:pt idx="10">
                  <c:v>1999Q3</c:v>
                </c:pt>
                <c:pt idx="11">
                  <c:v>1999Q4</c:v>
                </c:pt>
                <c:pt idx="12">
                  <c:v>2000Q1</c:v>
                </c:pt>
                <c:pt idx="13">
                  <c:v>2000Q2</c:v>
                </c:pt>
                <c:pt idx="14">
                  <c:v>2000Q3</c:v>
                </c:pt>
                <c:pt idx="15">
                  <c:v>2000Q4</c:v>
                </c:pt>
                <c:pt idx="16">
                  <c:v>2001Q1</c:v>
                </c:pt>
                <c:pt idx="17">
                  <c:v>2001Q2</c:v>
                </c:pt>
                <c:pt idx="18">
                  <c:v>2001Q3</c:v>
                </c:pt>
                <c:pt idx="19">
                  <c:v>2001Q4</c:v>
                </c:pt>
                <c:pt idx="20">
                  <c:v>2002Q1</c:v>
                </c:pt>
                <c:pt idx="21">
                  <c:v>2002Q2</c:v>
                </c:pt>
                <c:pt idx="22">
                  <c:v>2002Q3</c:v>
                </c:pt>
                <c:pt idx="23">
                  <c:v>2002Q4</c:v>
                </c:pt>
                <c:pt idx="24">
                  <c:v>2003Q1</c:v>
                </c:pt>
                <c:pt idx="25">
                  <c:v>2003Q2</c:v>
                </c:pt>
                <c:pt idx="26">
                  <c:v>2003Q3</c:v>
                </c:pt>
                <c:pt idx="27">
                  <c:v>2003Q4</c:v>
                </c:pt>
                <c:pt idx="28">
                  <c:v>2004Q1</c:v>
                </c:pt>
                <c:pt idx="29">
                  <c:v>2004Q2</c:v>
                </c:pt>
                <c:pt idx="30">
                  <c:v>2004Q3</c:v>
                </c:pt>
                <c:pt idx="31">
                  <c:v>2004Q4</c:v>
                </c:pt>
                <c:pt idx="32">
                  <c:v>2005Q1</c:v>
                </c:pt>
                <c:pt idx="33">
                  <c:v>2005Q2</c:v>
                </c:pt>
                <c:pt idx="34">
                  <c:v>2005Q3</c:v>
                </c:pt>
                <c:pt idx="35">
                  <c:v>2005Q4</c:v>
                </c:pt>
                <c:pt idx="36">
                  <c:v>2006Q1</c:v>
                </c:pt>
                <c:pt idx="37">
                  <c:v>2006Q2</c:v>
                </c:pt>
                <c:pt idx="38">
                  <c:v>2006Q3</c:v>
                </c:pt>
                <c:pt idx="39">
                  <c:v>2006Q4</c:v>
                </c:pt>
                <c:pt idx="40">
                  <c:v>2007Q1</c:v>
                </c:pt>
                <c:pt idx="41">
                  <c:v>2007Q2</c:v>
                </c:pt>
                <c:pt idx="42">
                  <c:v>2007Q3</c:v>
                </c:pt>
                <c:pt idx="43">
                  <c:v>2007Q4</c:v>
                </c:pt>
                <c:pt idx="44">
                  <c:v>2008Q1</c:v>
                </c:pt>
                <c:pt idx="45">
                  <c:v>2008Q2</c:v>
                </c:pt>
                <c:pt idx="46">
                  <c:v>2008Q3</c:v>
                </c:pt>
                <c:pt idx="47">
                  <c:v>2008Q4</c:v>
                </c:pt>
                <c:pt idx="48">
                  <c:v>2009Q1</c:v>
                </c:pt>
                <c:pt idx="49">
                  <c:v>2009Q2</c:v>
                </c:pt>
                <c:pt idx="50">
                  <c:v>2009Q3</c:v>
                </c:pt>
                <c:pt idx="51">
                  <c:v>2009Q4</c:v>
                </c:pt>
                <c:pt idx="52">
                  <c:v>2010Q1</c:v>
                </c:pt>
                <c:pt idx="53">
                  <c:v>2010Q2</c:v>
                </c:pt>
                <c:pt idx="54">
                  <c:v>2010Q3</c:v>
                </c:pt>
                <c:pt idx="55">
                  <c:v>2010Q4</c:v>
                </c:pt>
                <c:pt idx="56">
                  <c:v>2011Q1</c:v>
                </c:pt>
                <c:pt idx="57">
                  <c:v>2011Q2</c:v>
                </c:pt>
                <c:pt idx="58">
                  <c:v>2011Q3</c:v>
                </c:pt>
                <c:pt idx="59">
                  <c:v>2011Q4</c:v>
                </c:pt>
                <c:pt idx="60">
                  <c:v>2012Q1</c:v>
                </c:pt>
                <c:pt idx="61">
                  <c:v>2012Q2</c:v>
                </c:pt>
                <c:pt idx="62">
                  <c:v>2012Q3</c:v>
                </c:pt>
                <c:pt idx="63">
                  <c:v>2012Q4</c:v>
                </c:pt>
                <c:pt idx="64">
                  <c:v>2013Q1</c:v>
                </c:pt>
                <c:pt idx="65">
                  <c:v>2013Q2</c:v>
                </c:pt>
                <c:pt idx="66">
                  <c:v>2013Q3</c:v>
                </c:pt>
                <c:pt idx="67">
                  <c:v>2013Q4</c:v>
                </c:pt>
                <c:pt idx="68">
                  <c:v>2014Q1</c:v>
                </c:pt>
                <c:pt idx="69">
                  <c:v>2014Q2</c:v>
                </c:pt>
                <c:pt idx="70">
                  <c:v>2014Q3</c:v>
                </c:pt>
                <c:pt idx="71">
                  <c:v>2014Q4</c:v>
                </c:pt>
                <c:pt idx="72">
                  <c:v>2015Q1</c:v>
                </c:pt>
                <c:pt idx="73">
                  <c:v>2015Q2</c:v>
                </c:pt>
                <c:pt idx="74">
                  <c:v>2015Q3</c:v>
                </c:pt>
                <c:pt idx="75">
                  <c:v>2015Q4</c:v>
                </c:pt>
                <c:pt idx="76">
                  <c:v>2016Q1</c:v>
                </c:pt>
                <c:pt idx="77">
                  <c:v>2016Q2</c:v>
                </c:pt>
                <c:pt idx="78">
                  <c:v>2016Q3</c:v>
                </c:pt>
                <c:pt idx="79">
                  <c:v>2016Q4</c:v>
                </c:pt>
                <c:pt idx="80">
                  <c:v>2017Q1</c:v>
                </c:pt>
                <c:pt idx="81">
                  <c:v>2017Q2</c:v>
                </c:pt>
              </c:strCache>
            </c:strRef>
          </c:cat>
          <c:val>
            <c:numRef>
              <c:f>'[2017_q2_price_index_data (2).xlsx]Quarterly Index Results'!$AD$3:$AD$84</c:f>
              <c:numCache>
                <c:formatCode>0.00</c:formatCode>
                <c:ptCount val="82"/>
                <c:pt idx="0">
                  <c:v>85.444999999999993</c:v>
                </c:pt>
                <c:pt idx="1">
                  <c:v>85.977000000000004</c:v>
                </c:pt>
                <c:pt idx="2">
                  <c:v>85.804000000000002</c:v>
                </c:pt>
                <c:pt idx="3">
                  <c:v>87.197999999999993</c:v>
                </c:pt>
                <c:pt idx="4">
                  <c:v>89.241</c:v>
                </c:pt>
                <c:pt idx="5">
                  <c:v>90.102999999999994</c:v>
                </c:pt>
                <c:pt idx="6">
                  <c:v>93.034000000000006</c:v>
                </c:pt>
                <c:pt idx="7">
                  <c:v>94.468999999999994</c:v>
                </c:pt>
                <c:pt idx="8">
                  <c:v>93.775999999999996</c:v>
                </c:pt>
                <c:pt idx="9">
                  <c:v>96.576999999999998</c:v>
                </c:pt>
                <c:pt idx="10">
                  <c:v>96.197999999999993</c:v>
                </c:pt>
                <c:pt idx="11">
                  <c:v>97.421000000000006</c:v>
                </c:pt>
                <c:pt idx="12">
                  <c:v>100</c:v>
                </c:pt>
                <c:pt idx="13">
                  <c:v>102.373</c:v>
                </c:pt>
                <c:pt idx="14">
                  <c:v>103.52800000000001</c:v>
                </c:pt>
                <c:pt idx="15">
                  <c:v>106.06100000000001</c:v>
                </c:pt>
                <c:pt idx="16">
                  <c:v>108.00700000000001</c:v>
                </c:pt>
                <c:pt idx="17">
                  <c:v>107.837</c:v>
                </c:pt>
                <c:pt idx="18">
                  <c:v>112.71</c:v>
                </c:pt>
                <c:pt idx="19">
                  <c:v>116.10599999999999</c:v>
                </c:pt>
                <c:pt idx="20">
                  <c:v>119.411</c:v>
                </c:pt>
                <c:pt idx="21">
                  <c:v>124.58</c:v>
                </c:pt>
                <c:pt idx="22">
                  <c:v>129.31100000000001</c:v>
                </c:pt>
                <c:pt idx="23">
                  <c:v>134.09200000000001</c:v>
                </c:pt>
                <c:pt idx="24">
                  <c:v>135.482</c:v>
                </c:pt>
                <c:pt idx="25">
                  <c:v>139.82499999999999</c:v>
                </c:pt>
                <c:pt idx="26">
                  <c:v>143.749</c:v>
                </c:pt>
                <c:pt idx="27">
                  <c:v>148.05199999999999</c:v>
                </c:pt>
                <c:pt idx="28">
                  <c:v>154.57900000000001</c:v>
                </c:pt>
                <c:pt idx="29">
                  <c:v>161.49100000000001</c:v>
                </c:pt>
                <c:pt idx="30">
                  <c:v>173.21199999999999</c:v>
                </c:pt>
                <c:pt idx="31">
                  <c:v>184.161</c:v>
                </c:pt>
                <c:pt idx="32">
                  <c:v>190.761</c:v>
                </c:pt>
                <c:pt idx="33">
                  <c:v>200.66800000000001</c:v>
                </c:pt>
                <c:pt idx="34">
                  <c:v>207.88200000000001</c:v>
                </c:pt>
                <c:pt idx="35">
                  <c:v>215.16900000000001</c:v>
                </c:pt>
                <c:pt idx="36">
                  <c:v>222.648</c:v>
                </c:pt>
                <c:pt idx="37">
                  <c:v>231.18899999999999</c:v>
                </c:pt>
                <c:pt idx="38">
                  <c:v>238.42400000000001</c:v>
                </c:pt>
                <c:pt idx="39">
                  <c:v>241.285</c:v>
                </c:pt>
                <c:pt idx="40">
                  <c:v>247.21100000000001</c:v>
                </c:pt>
                <c:pt idx="41">
                  <c:v>248.071</c:v>
                </c:pt>
                <c:pt idx="42">
                  <c:v>246.39</c:v>
                </c:pt>
                <c:pt idx="43">
                  <c:v>242.375</c:v>
                </c:pt>
                <c:pt idx="44">
                  <c:v>241.00800000000001</c:v>
                </c:pt>
                <c:pt idx="45">
                  <c:v>230.078</c:v>
                </c:pt>
                <c:pt idx="46">
                  <c:v>211.97900000000001</c:v>
                </c:pt>
                <c:pt idx="47">
                  <c:v>201.57599999999999</c:v>
                </c:pt>
                <c:pt idx="48">
                  <c:v>175.40899999999999</c:v>
                </c:pt>
                <c:pt idx="49">
                  <c:v>158.637</c:v>
                </c:pt>
                <c:pt idx="50">
                  <c:v>145.999</c:v>
                </c:pt>
                <c:pt idx="51">
                  <c:v>136.87</c:v>
                </c:pt>
                <c:pt idx="52">
                  <c:v>130.988</c:v>
                </c:pt>
                <c:pt idx="53">
                  <c:v>125.84699999999999</c:v>
                </c:pt>
                <c:pt idx="54">
                  <c:v>122.64100000000001</c:v>
                </c:pt>
                <c:pt idx="55">
                  <c:v>120.19199999999999</c:v>
                </c:pt>
                <c:pt idx="56">
                  <c:v>114.47199999999999</c:v>
                </c:pt>
                <c:pt idx="57">
                  <c:v>110.488</c:v>
                </c:pt>
                <c:pt idx="58">
                  <c:v>104.776</c:v>
                </c:pt>
                <c:pt idx="59">
                  <c:v>100.373</c:v>
                </c:pt>
                <c:pt idx="60">
                  <c:v>99.195999999999998</c:v>
                </c:pt>
                <c:pt idx="61">
                  <c:v>92.756</c:v>
                </c:pt>
                <c:pt idx="62">
                  <c:v>87.486999999999995</c:v>
                </c:pt>
                <c:pt idx="63">
                  <c:v>83.126999999999995</c:v>
                </c:pt>
                <c:pt idx="64">
                  <c:v>80.069999999999993</c:v>
                </c:pt>
                <c:pt idx="65">
                  <c:v>78.366</c:v>
                </c:pt>
                <c:pt idx="66">
                  <c:v>79.340999999999994</c:v>
                </c:pt>
                <c:pt idx="67">
                  <c:v>82.805000000000007</c:v>
                </c:pt>
                <c:pt idx="68">
                  <c:v>84.912999999999997</c:v>
                </c:pt>
                <c:pt idx="69">
                  <c:v>88.069000000000003</c:v>
                </c:pt>
                <c:pt idx="70">
                  <c:v>90.438999999999993</c:v>
                </c:pt>
                <c:pt idx="71">
                  <c:v>91.682000000000002</c:v>
                </c:pt>
                <c:pt idx="72">
                  <c:v>94.722999999999999</c:v>
                </c:pt>
                <c:pt idx="73">
                  <c:v>101.24</c:v>
                </c:pt>
                <c:pt idx="74">
                  <c:v>105.96</c:v>
                </c:pt>
                <c:pt idx="75">
                  <c:v>105.21299999999999</c:v>
                </c:pt>
                <c:pt idx="76">
                  <c:v>106.621</c:v>
                </c:pt>
                <c:pt idx="77">
                  <c:v>105.67700000000001</c:v>
                </c:pt>
                <c:pt idx="78">
                  <c:v>109.89</c:v>
                </c:pt>
                <c:pt idx="79">
                  <c:v>112.127</c:v>
                </c:pt>
                <c:pt idx="80">
                  <c:v>110.489</c:v>
                </c:pt>
                <c:pt idx="81">
                  <c:v>113.745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2240-4DAD-8606-6F1B7E15D3C1}"/>
            </c:ext>
          </c:extLst>
        </c:ser>
        <c:ser>
          <c:idx val="12"/>
          <c:order val="12"/>
          <c:tx>
            <c:strRef>
              <c:f>'[2017_q2_price_index_data (2).xlsx]Quarterly Index Results'!$AE$2</c:f>
              <c:strCache>
                <c:ptCount val="1"/>
                <c:pt idx="0">
                  <c:v>Chicago--Bronzeville/Hyde Park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'[2017_q2_price_index_data (2).xlsx]Quarterly Index Results'!$A$3:$A$84</c:f>
              <c:strCache>
                <c:ptCount val="82"/>
                <c:pt idx="0">
                  <c:v>1997Q1</c:v>
                </c:pt>
                <c:pt idx="1">
                  <c:v>1997Q2</c:v>
                </c:pt>
                <c:pt idx="2">
                  <c:v>1997Q3</c:v>
                </c:pt>
                <c:pt idx="3">
                  <c:v>1997Q4</c:v>
                </c:pt>
                <c:pt idx="4">
                  <c:v>1998Q1</c:v>
                </c:pt>
                <c:pt idx="5">
                  <c:v>1998Q2</c:v>
                </c:pt>
                <c:pt idx="6">
                  <c:v>1998Q3</c:v>
                </c:pt>
                <c:pt idx="7">
                  <c:v>1998Q4</c:v>
                </c:pt>
                <c:pt idx="8">
                  <c:v>1999Q1</c:v>
                </c:pt>
                <c:pt idx="9">
                  <c:v>1999Q2</c:v>
                </c:pt>
                <c:pt idx="10">
                  <c:v>1999Q3</c:v>
                </c:pt>
                <c:pt idx="11">
                  <c:v>1999Q4</c:v>
                </c:pt>
                <c:pt idx="12">
                  <c:v>2000Q1</c:v>
                </c:pt>
                <c:pt idx="13">
                  <c:v>2000Q2</c:v>
                </c:pt>
                <c:pt idx="14">
                  <c:v>2000Q3</c:v>
                </c:pt>
                <c:pt idx="15">
                  <c:v>2000Q4</c:v>
                </c:pt>
                <c:pt idx="16">
                  <c:v>2001Q1</c:v>
                </c:pt>
                <c:pt idx="17">
                  <c:v>2001Q2</c:v>
                </c:pt>
                <c:pt idx="18">
                  <c:v>2001Q3</c:v>
                </c:pt>
                <c:pt idx="19">
                  <c:v>2001Q4</c:v>
                </c:pt>
                <c:pt idx="20">
                  <c:v>2002Q1</c:v>
                </c:pt>
                <c:pt idx="21">
                  <c:v>2002Q2</c:v>
                </c:pt>
                <c:pt idx="22">
                  <c:v>2002Q3</c:v>
                </c:pt>
                <c:pt idx="23">
                  <c:v>2002Q4</c:v>
                </c:pt>
                <c:pt idx="24">
                  <c:v>2003Q1</c:v>
                </c:pt>
                <c:pt idx="25">
                  <c:v>2003Q2</c:v>
                </c:pt>
                <c:pt idx="26">
                  <c:v>2003Q3</c:v>
                </c:pt>
                <c:pt idx="27">
                  <c:v>2003Q4</c:v>
                </c:pt>
                <c:pt idx="28">
                  <c:v>2004Q1</c:v>
                </c:pt>
                <c:pt idx="29">
                  <c:v>2004Q2</c:v>
                </c:pt>
                <c:pt idx="30">
                  <c:v>2004Q3</c:v>
                </c:pt>
                <c:pt idx="31">
                  <c:v>2004Q4</c:v>
                </c:pt>
                <c:pt idx="32">
                  <c:v>2005Q1</c:v>
                </c:pt>
                <c:pt idx="33">
                  <c:v>2005Q2</c:v>
                </c:pt>
                <c:pt idx="34">
                  <c:v>2005Q3</c:v>
                </c:pt>
                <c:pt idx="35">
                  <c:v>2005Q4</c:v>
                </c:pt>
                <c:pt idx="36">
                  <c:v>2006Q1</c:v>
                </c:pt>
                <c:pt idx="37">
                  <c:v>2006Q2</c:v>
                </c:pt>
                <c:pt idx="38">
                  <c:v>2006Q3</c:v>
                </c:pt>
                <c:pt idx="39">
                  <c:v>2006Q4</c:v>
                </c:pt>
                <c:pt idx="40">
                  <c:v>2007Q1</c:v>
                </c:pt>
                <c:pt idx="41">
                  <c:v>2007Q2</c:v>
                </c:pt>
                <c:pt idx="42">
                  <c:v>2007Q3</c:v>
                </c:pt>
                <c:pt idx="43">
                  <c:v>2007Q4</c:v>
                </c:pt>
                <c:pt idx="44">
                  <c:v>2008Q1</c:v>
                </c:pt>
                <c:pt idx="45">
                  <c:v>2008Q2</c:v>
                </c:pt>
                <c:pt idx="46">
                  <c:v>2008Q3</c:v>
                </c:pt>
                <c:pt idx="47">
                  <c:v>2008Q4</c:v>
                </c:pt>
                <c:pt idx="48">
                  <c:v>2009Q1</c:v>
                </c:pt>
                <c:pt idx="49">
                  <c:v>2009Q2</c:v>
                </c:pt>
                <c:pt idx="50">
                  <c:v>2009Q3</c:v>
                </c:pt>
                <c:pt idx="51">
                  <c:v>2009Q4</c:v>
                </c:pt>
                <c:pt idx="52">
                  <c:v>2010Q1</c:v>
                </c:pt>
                <c:pt idx="53">
                  <c:v>2010Q2</c:v>
                </c:pt>
                <c:pt idx="54">
                  <c:v>2010Q3</c:v>
                </c:pt>
                <c:pt idx="55">
                  <c:v>2010Q4</c:v>
                </c:pt>
                <c:pt idx="56">
                  <c:v>2011Q1</c:v>
                </c:pt>
                <c:pt idx="57">
                  <c:v>2011Q2</c:v>
                </c:pt>
                <c:pt idx="58">
                  <c:v>2011Q3</c:v>
                </c:pt>
                <c:pt idx="59">
                  <c:v>2011Q4</c:v>
                </c:pt>
                <c:pt idx="60">
                  <c:v>2012Q1</c:v>
                </c:pt>
                <c:pt idx="61">
                  <c:v>2012Q2</c:v>
                </c:pt>
                <c:pt idx="62">
                  <c:v>2012Q3</c:v>
                </c:pt>
                <c:pt idx="63">
                  <c:v>2012Q4</c:v>
                </c:pt>
                <c:pt idx="64">
                  <c:v>2013Q1</c:v>
                </c:pt>
                <c:pt idx="65">
                  <c:v>2013Q2</c:v>
                </c:pt>
                <c:pt idx="66">
                  <c:v>2013Q3</c:v>
                </c:pt>
                <c:pt idx="67">
                  <c:v>2013Q4</c:v>
                </c:pt>
                <c:pt idx="68">
                  <c:v>2014Q1</c:v>
                </c:pt>
                <c:pt idx="69">
                  <c:v>2014Q2</c:v>
                </c:pt>
                <c:pt idx="70">
                  <c:v>2014Q3</c:v>
                </c:pt>
                <c:pt idx="71">
                  <c:v>2014Q4</c:v>
                </c:pt>
                <c:pt idx="72">
                  <c:v>2015Q1</c:v>
                </c:pt>
                <c:pt idx="73">
                  <c:v>2015Q2</c:v>
                </c:pt>
                <c:pt idx="74">
                  <c:v>2015Q3</c:v>
                </c:pt>
                <c:pt idx="75">
                  <c:v>2015Q4</c:v>
                </c:pt>
                <c:pt idx="76">
                  <c:v>2016Q1</c:v>
                </c:pt>
                <c:pt idx="77">
                  <c:v>2016Q2</c:v>
                </c:pt>
                <c:pt idx="78">
                  <c:v>2016Q3</c:v>
                </c:pt>
                <c:pt idx="79">
                  <c:v>2016Q4</c:v>
                </c:pt>
                <c:pt idx="80">
                  <c:v>2017Q1</c:v>
                </c:pt>
                <c:pt idx="81">
                  <c:v>2017Q2</c:v>
                </c:pt>
              </c:strCache>
            </c:strRef>
          </c:cat>
          <c:val>
            <c:numRef>
              <c:f>'[2017_q2_price_index_data (2).xlsx]Quarterly Index Results'!$AE$3:$AE$84</c:f>
              <c:numCache>
                <c:formatCode>0.00</c:formatCode>
                <c:ptCount val="82"/>
                <c:pt idx="0">
                  <c:v>61.579000000000001</c:v>
                </c:pt>
                <c:pt idx="1">
                  <c:v>72.001000000000005</c:v>
                </c:pt>
                <c:pt idx="2">
                  <c:v>76.507999999999996</c:v>
                </c:pt>
                <c:pt idx="3">
                  <c:v>77.518000000000001</c:v>
                </c:pt>
                <c:pt idx="4">
                  <c:v>84.596999999999994</c:v>
                </c:pt>
                <c:pt idx="5">
                  <c:v>83.715999999999994</c:v>
                </c:pt>
                <c:pt idx="6">
                  <c:v>86.799000000000007</c:v>
                </c:pt>
                <c:pt idx="7">
                  <c:v>91.974999999999994</c:v>
                </c:pt>
                <c:pt idx="8">
                  <c:v>90.712000000000003</c:v>
                </c:pt>
                <c:pt idx="9">
                  <c:v>94.06</c:v>
                </c:pt>
                <c:pt idx="10">
                  <c:v>95.992999999999995</c:v>
                </c:pt>
                <c:pt idx="11">
                  <c:v>96.433000000000007</c:v>
                </c:pt>
                <c:pt idx="12">
                  <c:v>100</c:v>
                </c:pt>
                <c:pt idx="13">
                  <c:v>101.066</c:v>
                </c:pt>
                <c:pt idx="14">
                  <c:v>104.934</c:v>
                </c:pt>
                <c:pt idx="15">
                  <c:v>109.49</c:v>
                </c:pt>
                <c:pt idx="16">
                  <c:v>108.889</c:v>
                </c:pt>
                <c:pt idx="17">
                  <c:v>111.87</c:v>
                </c:pt>
                <c:pt idx="18">
                  <c:v>113.151</c:v>
                </c:pt>
                <c:pt idx="19">
                  <c:v>113.828</c:v>
                </c:pt>
                <c:pt idx="20">
                  <c:v>117.595</c:v>
                </c:pt>
                <c:pt idx="21">
                  <c:v>124.756</c:v>
                </c:pt>
                <c:pt idx="22">
                  <c:v>126.82</c:v>
                </c:pt>
                <c:pt idx="23">
                  <c:v>130.559</c:v>
                </c:pt>
                <c:pt idx="24">
                  <c:v>133.44999999999999</c:v>
                </c:pt>
                <c:pt idx="25">
                  <c:v>136.99100000000001</c:v>
                </c:pt>
                <c:pt idx="26">
                  <c:v>142.21299999999999</c:v>
                </c:pt>
                <c:pt idx="27">
                  <c:v>145.81899999999999</c:v>
                </c:pt>
                <c:pt idx="28">
                  <c:v>150.96899999999999</c:v>
                </c:pt>
                <c:pt idx="29">
                  <c:v>157.512</c:v>
                </c:pt>
                <c:pt idx="30">
                  <c:v>167.45099999999999</c:v>
                </c:pt>
                <c:pt idx="31">
                  <c:v>179.07400000000001</c:v>
                </c:pt>
                <c:pt idx="32">
                  <c:v>182.47900000000001</c:v>
                </c:pt>
                <c:pt idx="33">
                  <c:v>192.70099999999999</c:v>
                </c:pt>
                <c:pt idx="34">
                  <c:v>199.93700000000001</c:v>
                </c:pt>
                <c:pt idx="35">
                  <c:v>203.19800000000001</c:v>
                </c:pt>
                <c:pt idx="36">
                  <c:v>213.67699999999999</c:v>
                </c:pt>
                <c:pt idx="37">
                  <c:v>220.773</c:v>
                </c:pt>
                <c:pt idx="38">
                  <c:v>224.98500000000001</c:v>
                </c:pt>
                <c:pt idx="39">
                  <c:v>235.94499999999999</c:v>
                </c:pt>
                <c:pt idx="40">
                  <c:v>242.202</c:v>
                </c:pt>
                <c:pt idx="41">
                  <c:v>246.20500000000001</c:v>
                </c:pt>
                <c:pt idx="42">
                  <c:v>246.095</c:v>
                </c:pt>
                <c:pt idx="43">
                  <c:v>243.965</c:v>
                </c:pt>
                <c:pt idx="44">
                  <c:v>240.15</c:v>
                </c:pt>
                <c:pt idx="45">
                  <c:v>234.67099999999999</c:v>
                </c:pt>
                <c:pt idx="46">
                  <c:v>217.054</c:v>
                </c:pt>
                <c:pt idx="47">
                  <c:v>199.73400000000001</c:v>
                </c:pt>
                <c:pt idx="48">
                  <c:v>183.48699999999999</c:v>
                </c:pt>
                <c:pt idx="49">
                  <c:v>166.48699999999999</c:v>
                </c:pt>
                <c:pt idx="50">
                  <c:v>165.411</c:v>
                </c:pt>
                <c:pt idx="51">
                  <c:v>162.637</c:v>
                </c:pt>
                <c:pt idx="52">
                  <c:v>157.82300000000001</c:v>
                </c:pt>
                <c:pt idx="53">
                  <c:v>150.60599999999999</c:v>
                </c:pt>
                <c:pt idx="54">
                  <c:v>140.80500000000001</c:v>
                </c:pt>
                <c:pt idx="55">
                  <c:v>137.965</c:v>
                </c:pt>
                <c:pt idx="56">
                  <c:v>130.85900000000001</c:v>
                </c:pt>
                <c:pt idx="57">
                  <c:v>129.56</c:v>
                </c:pt>
                <c:pt idx="58">
                  <c:v>125.599</c:v>
                </c:pt>
                <c:pt idx="59">
                  <c:v>124.848</c:v>
                </c:pt>
                <c:pt idx="60">
                  <c:v>125.711</c:v>
                </c:pt>
                <c:pt idx="61">
                  <c:v>123.923</c:v>
                </c:pt>
                <c:pt idx="62">
                  <c:v>125.77800000000001</c:v>
                </c:pt>
                <c:pt idx="63">
                  <c:v>121.173</c:v>
                </c:pt>
                <c:pt idx="64">
                  <c:v>119.392</c:v>
                </c:pt>
                <c:pt idx="65">
                  <c:v>122.761</c:v>
                </c:pt>
                <c:pt idx="66">
                  <c:v>126.11799999999999</c:v>
                </c:pt>
                <c:pt idx="67">
                  <c:v>129.43799999999999</c:v>
                </c:pt>
                <c:pt idx="68">
                  <c:v>132.16999999999999</c:v>
                </c:pt>
                <c:pt idx="69">
                  <c:v>132.31899999999999</c:v>
                </c:pt>
                <c:pt idx="70">
                  <c:v>134.92500000000001</c:v>
                </c:pt>
                <c:pt idx="71">
                  <c:v>136.161</c:v>
                </c:pt>
                <c:pt idx="72">
                  <c:v>136.102</c:v>
                </c:pt>
                <c:pt idx="73">
                  <c:v>136.81399999999999</c:v>
                </c:pt>
                <c:pt idx="74">
                  <c:v>136.77600000000001</c:v>
                </c:pt>
                <c:pt idx="75">
                  <c:v>140.74</c:v>
                </c:pt>
                <c:pt idx="76">
                  <c:v>142.505</c:v>
                </c:pt>
                <c:pt idx="77">
                  <c:v>146.47200000000001</c:v>
                </c:pt>
                <c:pt idx="78">
                  <c:v>152.00800000000001</c:v>
                </c:pt>
                <c:pt idx="79">
                  <c:v>156.31</c:v>
                </c:pt>
                <c:pt idx="80">
                  <c:v>157.25800000000001</c:v>
                </c:pt>
                <c:pt idx="81">
                  <c:v>164.345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2240-4DAD-8606-6F1B7E15D3C1}"/>
            </c:ext>
          </c:extLst>
        </c:ser>
        <c:ser>
          <c:idx val="13"/>
          <c:order val="13"/>
          <c:tx>
            <c:strRef>
              <c:f>'[2017_q2_price_index_data (2).xlsx]Quarterly Index Results'!$AF$2</c:f>
              <c:strCache>
                <c:ptCount val="1"/>
                <c:pt idx="0">
                  <c:v>Chicago--Beverly/Morgan Park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'[2017_q2_price_index_data (2).xlsx]Quarterly Index Results'!$A$3:$A$84</c:f>
              <c:strCache>
                <c:ptCount val="82"/>
                <c:pt idx="0">
                  <c:v>1997Q1</c:v>
                </c:pt>
                <c:pt idx="1">
                  <c:v>1997Q2</c:v>
                </c:pt>
                <c:pt idx="2">
                  <c:v>1997Q3</c:v>
                </c:pt>
                <c:pt idx="3">
                  <c:v>1997Q4</c:v>
                </c:pt>
                <c:pt idx="4">
                  <c:v>1998Q1</c:v>
                </c:pt>
                <c:pt idx="5">
                  <c:v>1998Q2</c:v>
                </c:pt>
                <c:pt idx="6">
                  <c:v>1998Q3</c:v>
                </c:pt>
                <c:pt idx="7">
                  <c:v>1998Q4</c:v>
                </c:pt>
                <c:pt idx="8">
                  <c:v>1999Q1</c:v>
                </c:pt>
                <c:pt idx="9">
                  <c:v>1999Q2</c:v>
                </c:pt>
                <c:pt idx="10">
                  <c:v>1999Q3</c:v>
                </c:pt>
                <c:pt idx="11">
                  <c:v>1999Q4</c:v>
                </c:pt>
                <c:pt idx="12">
                  <c:v>2000Q1</c:v>
                </c:pt>
                <c:pt idx="13">
                  <c:v>2000Q2</c:v>
                </c:pt>
                <c:pt idx="14">
                  <c:v>2000Q3</c:v>
                </c:pt>
                <c:pt idx="15">
                  <c:v>2000Q4</c:v>
                </c:pt>
                <c:pt idx="16">
                  <c:v>2001Q1</c:v>
                </c:pt>
                <c:pt idx="17">
                  <c:v>2001Q2</c:v>
                </c:pt>
                <c:pt idx="18">
                  <c:v>2001Q3</c:v>
                </c:pt>
                <c:pt idx="19">
                  <c:v>2001Q4</c:v>
                </c:pt>
                <c:pt idx="20">
                  <c:v>2002Q1</c:v>
                </c:pt>
                <c:pt idx="21">
                  <c:v>2002Q2</c:v>
                </c:pt>
                <c:pt idx="22">
                  <c:v>2002Q3</c:v>
                </c:pt>
                <c:pt idx="23">
                  <c:v>2002Q4</c:v>
                </c:pt>
                <c:pt idx="24">
                  <c:v>2003Q1</c:v>
                </c:pt>
                <c:pt idx="25">
                  <c:v>2003Q2</c:v>
                </c:pt>
                <c:pt idx="26">
                  <c:v>2003Q3</c:v>
                </c:pt>
                <c:pt idx="27">
                  <c:v>2003Q4</c:v>
                </c:pt>
                <c:pt idx="28">
                  <c:v>2004Q1</c:v>
                </c:pt>
                <c:pt idx="29">
                  <c:v>2004Q2</c:v>
                </c:pt>
                <c:pt idx="30">
                  <c:v>2004Q3</c:v>
                </c:pt>
                <c:pt idx="31">
                  <c:v>2004Q4</c:v>
                </c:pt>
                <c:pt idx="32">
                  <c:v>2005Q1</c:v>
                </c:pt>
                <c:pt idx="33">
                  <c:v>2005Q2</c:v>
                </c:pt>
                <c:pt idx="34">
                  <c:v>2005Q3</c:v>
                </c:pt>
                <c:pt idx="35">
                  <c:v>2005Q4</c:v>
                </c:pt>
                <c:pt idx="36">
                  <c:v>2006Q1</c:v>
                </c:pt>
                <c:pt idx="37">
                  <c:v>2006Q2</c:v>
                </c:pt>
                <c:pt idx="38">
                  <c:v>2006Q3</c:v>
                </c:pt>
                <c:pt idx="39">
                  <c:v>2006Q4</c:v>
                </c:pt>
                <c:pt idx="40">
                  <c:v>2007Q1</c:v>
                </c:pt>
                <c:pt idx="41">
                  <c:v>2007Q2</c:v>
                </c:pt>
                <c:pt idx="42">
                  <c:v>2007Q3</c:v>
                </c:pt>
                <c:pt idx="43">
                  <c:v>2007Q4</c:v>
                </c:pt>
                <c:pt idx="44">
                  <c:v>2008Q1</c:v>
                </c:pt>
                <c:pt idx="45">
                  <c:v>2008Q2</c:v>
                </c:pt>
                <c:pt idx="46">
                  <c:v>2008Q3</c:v>
                </c:pt>
                <c:pt idx="47">
                  <c:v>2008Q4</c:v>
                </c:pt>
                <c:pt idx="48">
                  <c:v>2009Q1</c:v>
                </c:pt>
                <c:pt idx="49">
                  <c:v>2009Q2</c:v>
                </c:pt>
                <c:pt idx="50">
                  <c:v>2009Q3</c:v>
                </c:pt>
                <c:pt idx="51">
                  <c:v>2009Q4</c:v>
                </c:pt>
                <c:pt idx="52">
                  <c:v>2010Q1</c:v>
                </c:pt>
                <c:pt idx="53">
                  <c:v>2010Q2</c:v>
                </c:pt>
                <c:pt idx="54">
                  <c:v>2010Q3</c:v>
                </c:pt>
                <c:pt idx="55">
                  <c:v>2010Q4</c:v>
                </c:pt>
                <c:pt idx="56">
                  <c:v>2011Q1</c:v>
                </c:pt>
                <c:pt idx="57">
                  <c:v>2011Q2</c:v>
                </c:pt>
                <c:pt idx="58">
                  <c:v>2011Q3</c:v>
                </c:pt>
                <c:pt idx="59">
                  <c:v>2011Q4</c:v>
                </c:pt>
                <c:pt idx="60">
                  <c:v>2012Q1</c:v>
                </c:pt>
                <c:pt idx="61">
                  <c:v>2012Q2</c:v>
                </c:pt>
                <c:pt idx="62">
                  <c:v>2012Q3</c:v>
                </c:pt>
                <c:pt idx="63">
                  <c:v>2012Q4</c:v>
                </c:pt>
                <c:pt idx="64">
                  <c:v>2013Q1</c:v>
                </c:pt>
                <c:pt idx="65">
                  <c:v>2013Q2</c:v>
                </c:pt>
                <c:pt idx="66">
                  <c:v>2013Q3</c:v>
                </c:pt>
                <c:pt idx="67">
                  <c:v>2013Q4</c:v>
                </c:pt>
                <c:pt idx="68">
                  <c:v>2014Q1</c:v>
                </c:pt>
                <c:pt idx="69">
                  <c:v>2014Q2</c:v>
                </c:pt>
                <c:pt idx="70">
                  <c:v>2014Q3</c:v>
                </c:pt>
                <c:pt idx="71">
                  <c:v>2014Q4</c:v>
                </c:pt>
                <c:pt idx="72">
                  <c:v>2015Q1</c:v>
                </c:pt>
                <c:pt idx="73">
                  <c:v>2015Q2</c:v>
                </c:pt>
                <c:pt idx="74">
                  <c:v>2015Q3</c:v>
                </c:pt>
                <c:pt idx="75">
                  <c:v>2015Q4</c:v>
                </c:pt>
                <c:pt idx="76">
                  <c:v>2016Q1</c:v>
                </c:pt>
                <c:pt idx="77">
                  <c:v>2016Q2</c:v>
                </c:pt>
                <c:pt idx="78">
                  <c:v>2016Q3</c:v>
                </c:pt>
                <c:pt idx="79">
                  <c:v>2016Q4</c:v>
                </c:pt>
                <c:pt idx="80">
                  <c:v>2017Q1</c:v>
                </c:pt>
                <c:pt idx="81">
                  <c:v>2017Q2</c:v>
                </c:pt>
              </c:strCache>
            </c:strRef>
          </c:cat>
          <c:val>
            <c:numRef>
              <c:f>'[2017_q2_price_index_data (2).xlsx]Quarterly Index Results'!$AF$3:$AF$84</c:f>
              <c:numCache>
                <c:formatCode>0.00</c:formatCode>
                <c:ptCount val="82"/>
                <c:pt idx="0">
                  <c:v>81.066000000000003</c:v>
                </c:pt>
                <c:pt idx="1">
                  <c:v>85.605999999999995</c:v>
                </c:pt>
                <c:pt idx="2">
                  <c:v>87.819000000000003</c:v>
                </c:pt>
                <c:pt idx="3">
                  <c:v>89.23</c:v>
                </c:pt>
                <c:pt idx="4">
                  <c:v>91.138000000000005</c:v>
                </c:pt>
                <c:pt idx="5">
                  <c:v>91.984999999999999</c:v>
                </c:pt>
                <c:pt idx="6">
                  <c:v>92.986000000000004</c:v>
                </c:pt>
                <c:pt idx="7">
                  <c:v>94.144000000000005</c:v>
                </c:pt>
                <c:pt idx="8">
                  <c:v>94.742999999999995</c:v>
                </c:pt>
                <c:pt idx="9">
                  <c:v>95.811999999999998</c:v>
                </c:pt>
                <c:pt idx="10">
                  <c:v>97.117999999999995</c:v>
                </c:pt>
                <c:pt idx="11">
                  <c:v>98.525000000000006</c:v>
                </c:pt>
                <c:pt idx="12">
                  <c:v>100</c:v>
                </c:pt>
                <c:pt idx="13">
                  <c:v>102.089</c:v>
                </c:pt>
                <c:pt idx="14">
                  <c:v>103.58199999999999</c:v>
                </c:pt>
                <c:pt idx="15">
                  <c:v>104.55800000000001</c:v>
                </c:pt>
                <c:pt idx="16">
                  <c:v>106.062</c:v>
                </c:pt>
                <c:pt idx="17">
                  <c:v>109.209</c:v>
                </c:pt>
                <c:pt idx="18">
                  <c:v>111.526</c:v>
                </c:pt>
                <c:pt idx="19">
                  <c:v>113.574</c:v>
                </c:pt>
                <c:pt idx="20">
                  <c:v>116.405</c:v>
                </c:pt>
                <c:pt idx="21">
                  <c:v>119.619</c:v>
                </c:pt>
                <c:pt idx="22">
                  <c:v>123.53400000000001</c:v>
                </c:pt>
                <c:pt idx="23">
                  <c:v>127.236</c:v>
                </c:pt>
                <c:pt idx="24">
                  <c:v>128.90700000000001</c:v>
                </c:pt>
                <c:pt idx="25">
                  <c:v>132.99100000000001</c:v>
                </c:pt>
                <c:pt idx="26">
                  <c:v>139.07499999999999</c:v>
                </c:pt>
                <c:pt idx="27">
                  <c:v>141.161</c:v>
                </c:pt>
                <c:pt idx="28">
                  <c:v>144.035</c:v>
                </c:pt>
                <c:pt idx="29">
                  <c:v>148.964</c:v>
                </c:pt>
                <c:pt idx="30">
                  <c:v>152.31700000000001</c:v>
                </c:pt>
                <c:pt idx="31">
                  <c:v>158.54</c:v>
                </c:pt>
                <c:pt idx="32">
                  <c:v>161.827</c:v>
                </c:pt>
                <c:pt idx="33">
                  <c:v>167.261</c:v>
                </c:pt>
                <c:pt idx="34">
                  <c:v>173.09700000000001</c:v>
                </c:pt>
                <c:pt idx="35">
                  <c:v>177.059</c:v>
                </c:pt>
                <c:pt idx="36">
                  <c:v>182.07499999999999</c:v>
                </c:pt>
                <c:pt idx="37">
                  <c:v>186.22200000000001</c:v>
                </c:pt>
                <c:pt idx="38">
                  <c:v>190.40100000000001</c:v>
                </c:pt>
                <c:pt idx="39">
                  <c:v>194.28299999999999</c:v>
                </c:pt>
                <c:pt idx="40">
                  <c:v>195.26599999999999</c:v>
                </c:pt>
                <c:pt idx="41">
                  <c:v>196.16900000000001</c:v>
                </c:pt>
                <c:pt idx="42">
                  <c:v>193.18899999999999</c:v>
                </c:pt>
                <c:pt idx="43">
                  <c:v>190.08</c:v>
                </c:pt>
                <c:pt idx="44">
                  <c:v>189.60300000000001</c:v>
                </c:pt>
                <c:pt idx="45">
                  <c:v>181.88</c:v>
                </c:pt>
                <c:pt idx="46">
                  <c:v>175.51</c:v>
                </c:pt>
                <c:pt idx="47">
                  <c:v>168.09100000000001</c:v>
                </c:pt>
                <c:pt idx="48">
                  <c:v>159.87799999999999</c:v>
                </c:pt>
                <c:pt idx="49">
                  <c:v>154.501</c:v>
                </c:pt>
                <c:pt idx="50">
                  <c:v>150.59299999999999</c:v>
                </c:pt>
                <c:pt idx="51">
                  <c:v>149.98099999999999</c:v>
                </c:pt>
                <c:pt idx="52">
                  <c:v>147.42400000000001</c:v>
                </c:pt>
                <c:pt idx="53">
                  <c:v>147.11199999999999</c:v>
                </c:pt>
                <c:pt idx="54">
                  <c:v>143.21899999999999</c:v>
                </c:pt>
                <c:pt idx="55">
                  <c:v>138.76</c:v>
                </c:pt>
                <c:pt idx="56">
                  <c:v>134.42500000000001</c:v>
                </c:pt>
                <c:pt idx="57">
                  <c:v>127.959</c:v>
                </c:pt>
                <c:pt idx="58">
                  <c:v>123.95</c:v>
                </c:pt>
                <c:pt idx="59">
                  <c:v>121.928</c:v>
                </c:pt>
                <c:pt idx="60">
                  <c:v>117.937</c:v>
                </c:pt>
                <c:pt idx="61">
                  <c:v>117.84</c:v>
                </c:pt>
                <c:pt idx="62">
                  <c:v>116.033</c:v>
                </c:pt>
                <c:pt idx="63">
                  <c:v>115.508</c:v>
                </c:pt>
                <c:pt idx="64">
                  <c:v>116.786</c:v>
                </c:pt>
                <c:pt idx="65">
                  <c:v>119.417</c:v>
                </c:pt>
                <c:pt idx="66">
                  <c:v>121.521</c:v>
                </c:pt>
                <c:pt idx="67">
                  <c:v>122.52</c:v>
                </c:pt>
                <c:pt idx="68">
                  <c:v>124.426</c:v>
                </c:pt>
                <c:pt idx="69">
                  <c:v>125.655</c:v>
                </c:pt>
                <c:pt idx="70">
                  <c:v>128.06800000000001</c:v>
                </c:pt>
                <c:pt idx="71">
                  <c:v>132.88</c:v>
                </c:pt>
                <c:pt idx="72">
                  <c:v>133.97200000000001</c:v>
                </c:pt>
                <c:pt idx="73">
                  <c:v>137.50299999999999</c:v>
                </c:pt>
                <c:pt idx="74">
                  <c:v>141.40799999999999</c:v>
                </c:pt>
                <c:pt idx="75">
                  <c:v>141.68899999999999</c:v>
                </c:pt>
                <c:pt idx="76">
                  <c:v>145.37200000000001</c:v>
                </c:pt>
                <c:pt idx="77">
                  <c:v>146.56399999999999</c:v>
                </c:pt>
                <c:pt idx="78">
                  <c:v>151.11199999999999</c:v>
                </c:pt>
                <c:pt idx="79">
                  <c:v>153.28800000000001</c:v>
                </c:pt>
                <c:pt idx="80">
                  <c:v>153.488</c:v>
                </c:pt>
                <c:pt idx="81">
                  <c:v>155.608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2240-4DAD-8606-6F1B7E15D3C1}"/>
            </c:ext>
          </c:extLst>
        </c:ser>
        <c:ser>
          <c:idx val="14"/>
          <c:order val="14"/>
          <c:tx>
            <c:strRef>
              <c:f>'[2017_q2_price_index_data (2).xlsx]Quarterly Index Results'!$AG$2</c:f>
              <c:strCache>
                <c:ptCount val="1"/>
                <c:pt idx="0">
                  <c:v>Chicago--Auburn Gresham/Chatham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'[2017_q2_price_index_data (2).xlsx]Quarterly Index Results'!$A$3:$A$84</c:f>
              <c:strCache>
                <c:ptCount val="82"/>
                <c:pt idx="0">
                  <c:v>1997Q1</c:v>
                </c:pt>
                <c:pt idx="1">
                  <c:v>1997Q2</c:v>
                </c:pt>
                <c:pt idx="2">
                  <c:v>1997Q3</c:v>
                </c:pt>
                <c:pt idx="3">
                  <c:v>1997Q4</c:v>
                </c:pt>
                <c:pt idx="4">
                  <c:v>1998Q1</c:v>
                </c:pt>
                <c:pt idx="5">
                  <c:v>1998Q2</c:v>
                </c:pt>
                <c:pt idx="6">
                  <c:v>1998Q3</c:v>
                </c:pt>
                <c:pt idx="7">
                  <c:v>1998Q4</c:v>
                </c:pt>
                <c:pt idx="8">
                  <c:v>1999Q1</c:v>
                </c:pt>
                <c:pt idx="9">
                  <c:v>1999Q2</c:v>
                </c:pt>
                <c:pt idx="10">
                  <c:v>1999Q3</c:v>
                </c:pt>
                <c:pt idx="11">
                  <c:v>1999Q4</c:v>
                </c:pt>
                <c:pt idx="12">
                  <c:v>2000Q1</c:v>
                </c:pt>
                <c:pt idx="13">
                  <c:v>2000Q2</c:v>
                </c:pt>
                <c:pt idx="14">
                  <c:v>2000Q3</c:v>
                </c:pt>
                <c:pt idx="15">
                  <c:v>2000Q4</c:v>
                </c:pt>
                <c:pt idx="16">
                  <c:v>2001Q1</c:v>
                </c:pt>
                <c:pt idx="17">
                  <c:v>2001Q2</c:v>
                </c:pt>
                <c:pt idx="18">
                  <c:v>2001Q3</c:v>
                </c:pt>
                <c:pt idx="19">
                  <c:v>2001Q4</c:v>
                </c:pt>
                <c:pt idx="20">
                  <c:v>2002Q1</c:v>
                </c:pt>
                <c:pt idx="21">
                  <c:v>2002Q2</c:v>
                </c:pt>
                <c:pt idx="22">
                  <c:v>2002Q3</c:v>
                </c:pt>
                <c:pt idx="23">
                  <c:v>2002Q4</c:v>
                </c:pt>
                <c:pt idx="24">
                  <c:v>2003Q1</c:v>
                </c:pt>
                <c:pt idx="25">
                  <c:v>2003Q2</c:v>
                </c:pt>
                <c:pt idx="26">
                  <c:v>2003Q3</c:v>
                </c:pt>
                <c:pt idx="27">
                  <c:v>2003Q4</c:v>
                </c:pt>
                <c:pt idx="28">
                  <c:v>2004Q1</c:v>
                </c:pt>
                <c:pt idx="29">
                  <c:v>2004Q2</c:v>
                </c:pt>
                <c:pt idx="30">
                  <c:v>2004Q3</c:v>
                </c:pt>
                <c:pt idx="31">
                  <c:v>2004Q4</c:v>
                </c:pt>
                <c:pt idx="32">
                  <c:v>2005Q1</c:v>
                </c:pt>
                <c:pt idx="33">
                  <c:v>2005Q2</c:v>
                </c:pt>
                <c:pt idx="34">
                  <c:v>2005Q3</c:v>
                </c:pt>
                <c:pt idx="35">
                  <c:v>2005Q4</c:v>
                </c:pt>
                <c:pt idx="36">
                  <c:v>2006Q1</c:v>
                </c:pt>
                <c:pt idx="37">
                  <c:v>2006Q2</c:v>
                </c:pt>
                <c:pt idx="38">
                  <c:v>2006Q3</c:v>
                </c:pt>
                <c:pt idx="39">
                  <c:v>2006Q4</c:v>
                </c:pt>
                <c:pt idx="40">
                  <c:v>2007Q1</c:v>
                </c:pt>
                <c:pt idx="41">
                  <c:v>2007Q2</c:v>
                </c:pt>
                <c:pt idx="42">
                  <c:v>2007Q3</c:v>
                </c:pt>
                <c:pt idx="43">
                  <c:v>2007Q4</c:v>
                </c:pt>
                <c:pt idx="44">
                  <c:v>2008Q1</c:v>
                </c:pt>
                <c:pt idx="45">
                  <c:v>2008Q2</c:v>
                </c:pt>
                <c:pt idx="46">
                  <c:v>2008Q3</c:v>
                </c:pt>
                <c:pt idx="47">
                  <c:v>2008Q4</c:v>
                </c:pt>
                <c:pt idx="48">
                  <c:v>2009Q1</c:v>
                </c:pt>
                <c:pt idx="49">
                  <c:v>2009Q2</c:v>
                </c:pt>
                <c:pt idx="50">
                  <c:v>2009Q3</c:v>
                </c:pt>
                <c:pt idx="51">
                  <c:v>2009Q4</c:v>
                </c:pt>
                <c:pt idx="52">
                  <c:v>2010Q1</c:v>
                </c:pt>
                <c:pt idx="53">
                  <c:v>2010Q2</c:v>
                </c:pt>
                <c:pt idx="54">
                  <c:v>2010Q3</c:v>
                </c:pt>
                <c:pt idx="55">
                  <c:v>2010Q4</c:v>
                </c:pt>
                <c:pt idx="56">
                  <c:v>2011Q1</c:v>
                </c:pt>
                <c:pt idx="57">
                  <c:v>2011Q2</c:v>
                </c:pt>
                <c:pt idx="58">
                  <c:v>2011Q3</c:v>
                </c:pt>
                <c:pt idx="59">
                  <c:v>2011Q4</c:v>
                </c:pt>
                <c:pt idx="60">
                  <c:v>2012Q1</c:v>
                </c:pt>
                <c:pt idx="61">
                  <c:v>2012Q2</c:v>
                </c:pt>
                <c:pt idx="62">
                  <c:v>2012Q3</c:v>
                </c:pt>
                <c:pt idx="63">
                  <c:v>2012Q4</c:v>
                </c:pt>
                <c:pt idx="64">
                  <c:v>2013Q1</c:v>
                </c:pt>
                <c:pt idx="65">
                  <c:v>2013Q2</c:v>
                </c:pt>
                <c:pt idx="66">
                  <c:v>2013Q3</c:v>
                </c:pt>
                <c:pt idx="67">
                  <c:v>2013Q4</c:v>
                </c:pt>
                <c:pt idx="68">
                  <c:v>2014Q1</c:v>
                </c:pt>
                <c:pt idx="69">
                  <c:v>2014Q2</c:v>
                </c:pt>
                <c:pt idx="70">
                  <c:v>2014Q3</c:v>
                </c:pt>
                <c:pt idx="71">
                  <c:v>2014Q4</c:v>
                </c:pt>
                <c:pt idx="72">
                  <c:v>2015Q1</c:v>
                </c:pt>
                <c:pt idx="73">
                  <c:v>2015Q2</c:v>
                </c:pt>
                <c:pt idx="74">
                  <c:v>2015Q3</c:v>
                </c:pt>
                <c:pt idx="75">
                  <c:v>2015Q4</c:v>
                </c:pt>
                <c:pt idx="76">
                  <c:v>2016Q1</c:v>
                </c:pt>
                <c:pt idx="77">
                  <c:v>2016Q2</c:v>
                </c:pt>
                <c:pt idx="78">
                  <c:v>2016Q3</c:v>
                </c:pt>
                <c:pt idx="79">
                  <c:v>2016Q4</c:v>
                </c:pt>
                <c:pt idx="80">
                  <c:v>2017Q1</c:v>
                </c:pt>
                <c:pt idx="81">
                  <c:v>2017Q2</c:v>
                </c:pt>
              </c:strCache>
            </c:strRef>
          </c:cat>
          <c:val>
            <c:numRef>
              <c:f>'[2017_q2_price_index_data (2).xlsx]Quarterly Index Results'!$AG$3:$AG$84</c:f>
              <c:numCache>
                <c:formatCode>0.00</c:formatCode>
                <c:ptCount val="82"/>
                <c:pt idx="0">
                  <c:v>80.114999999999995</c:v>
                </c:pt>
                <c:pt idx="1">
                  <c:v>84.308999999999997</c:v>
                </c:pt>
                <c:pt idx="2">
                  <c:v>86.573999999999998</c:v>
                </c:pt>
                <c:pt idx="3">
                  <c:v>87.543000000000006</c:v>
                </c:pt>
                <c:pt idx="4">
                  <c:v>89.546000000000006</c:v>
                </c:pt>
                <c:pt idx="5">
                  <c:v>90.948999999999998</c:v>
                </c:pt>
                <c:pt idx="6">
                  <c:v>91.042000000000002</c:v>
                </c:pt>
                <c:pt idx="7">
                  <c:v>91.16</c:v>
                </c:pt>
                <c:pt idx="8">
                  <c:v>92.034999999999997</c:v>
                </c:pt>
                <c:pt idx="9">
                  <c:v>95.021000000000001</c:v>
                </c:pt>
                <c:pt idx="10">
                  <c:v>96.692999999999998</c:v>
                </c:pt>
                <c:pt idx="11">
                  <c:v>98.841999999999999</c:v>
                </c:pt>
                <c:pt idx="12">
                  <c:v>100</c:v>
                </c:pt>
                <c:pt idx="13">
                  <c:v>101.41800000000001</c:v>
                </c:pt>
                <c:pt idx="14">
                  <c:v>101.518</c:v>
                </c:pt>
                <c:pt idx="15">
                  <c:v>103.675</c:v>
                </c:pt>
                <c:pt idx="16">
                  <c:v>105.226</c:v>
                </c:pt>
                <c:pt idx="17">
                  <c:v>105.566</c:v>
                </c:pt>
                <c:pt idx="18">
                  <c:v>108.72</c:v>
                </c:pt>
                <c:pt idx="19">
                  <c:v>109.86799999999999</c:v>
                </c:pt>
                <c:pt idx="20">
                  <c:v>111.31100000000001</c:v>
                </c:pt>
                <c:pt idx="21">
                  <c:v>115.318</c:v>
                </c:pt>
                <c:pt idx="22">
                  <c:v>118.60899999999999</c:v>
                </c:pt>
                <c:pt idx="23">
                  <c:v>122.786</c:v>
                </c:pt>
                <c:pt idx="24">
                  <c:v>126.276</c:v>
                </c:pt>
                <c:pt idx="25">
                  <c:v>128.541</c:v>
                </c:pt>
                <c:pt idx="26">
                  <c:v>131.94999999999999</c:v>
                </c:pt>
                <c:pt idx="27">
                  <c:v>134.71</c:v>
                </c:pt>
                <c:pt idx="28">
                  <c:v>139.667</c:v>
                </c:pt>
                <c:pt idx="29">
                  <c:v>146.45599999999999</c:v>
                </c:pt>
                <c:pt idx="30">
                  <c:v>153.78</c:v>
                </c:pt>
                <c:pt idx="31">
                  <c:v>160.517</c:v>
                </c:pt>
                <c:pt idx="32">
                  <c:v>164.61500000000001</c:v>
                </c:pt>
                <c:pt idx="33">
                  <c:v>170.57300000000001</c:v>
                </c:pt>
                <c:pt idx="34">
                  <c:v>174.68299999999999</c:v>
                </c:pt>
                <c:pt idx="35">
                  <c:v>180.67699999999999</c:v>
                </c:pt>
                <c:pt idx="36">
                  <c:v>186.08099999999999</c:v>
                </c:pt>
                <c:pt idx="37">
                  <c:v>189.464</c:v>
                </c:pt>
                <c:pt idx="38">
                  <c:v>193.804</c:v>
                </c:pt>
                <c:pt idx="39">
                  <c:v>194.398</c:v>
                </c:pt>
                <c:pt idx="40">
                  <c:v>197.72300000000001</c:v>
                </c:pt>
                <c:pt idx="41">
                  <c:v>200.51900000000001</c:v>
                </c:pt>
                <c:pt idx="42">
                  <c:v>200.09200000000001</c:v>
                </c:pt>
                <c:pt idx="43">
                  <c:v>195.93199999999999</c:v>
                </c:pt>
                <c:pt idx="44">
                  <c:v>192.483</c:v>
                </c:pt>
                <c:pt idx="45">
                  <c:v>188.19200000000001</c:v>
                </c:pt>
                <c:pt idx="46">
                  <c:v>180.75899999999999</c:v>
                </c:pt>
                <c:pt idx="47">
                  <c:v>174.08500000000001</c:v>
                </c:pt>
                <c:pt idx="48">
                  <c:v>163.12700000000001</c:v>
                </c:pt>
                <c:pt idx="49">
                  <c:v>151.321</c:v>
                </c:pt>
                <c:pt idx="50">
                  <c:v>141.13999999999999</c:v>
                </c:pt>
                <c:pt idx="51">
                  <c:v>138.71299999999999</c:v>
                </c:pt>
                <c:pt idx="52">
                  <c:v>133.63499999999999</c:v>
                </c:pt>
                <c:pt idx="53">
                  <c:v>130.001</c:v>
                </c:pt>
                <c:pt idx="54">
                  <c:v>126.967</c:v>
                </c:pt>
                <c:pt idx="55">
                  <c:v>122.621</c:v>
                </c:pt>
                <c:pt idx="56">
                  <c:v>118.197</c:v>
                </c:pt>
                <c:pt idx="57">
                  <c:v>107.527</c:v>
                </c:pt>
                <c:pt idx="58">
                  <c:v>103.325</c:v>
                </c:pt>
                <c:pt idx="59">
                  <c:v>97.474000000000004</c:v>
                </c:pt>
                <c:pt idx="60">
                  <c:v>93.768000000000001</c:v>
                </c:pt>
                <c:pt idx="61">
                  <c:v>92.364000000000004</c:v>
                </c:pt>
                <c:pt idx="62">
                  <c:v>88.117999999999995</c:v>
                </c:pt>
                <c:pt idx="63">
                  <c:v>86.635000000000005</c:v>
                </c:pt>
                <c:pt idx="64">
                  <c:v>86.132999999999996</c:v>
                </c:pt>
                <c:pt idx="65">
                  <c:v>85.605000000000004</c:v>
                </c:pt>
                <c:pt idx="66">
                  <c:v>86.846000000000004</c:v>
                </c:pt>
                <c:pt idx="67">
                  <c:v>87.635000000000005</c:v>
                </c:pt>
                <c:pt idx="68">
                  <c:v>88.781000000000006</c:v>
                </c:pt>
                <c:pt idx="69">
                  <c:v>91.75</c:v>
                </c:pt>
                <c:pt idx="70">
                  <c:v>96.278999999999996</c:v>
                </c:pt>
                <c:pt idx="71">
                  <c:v>98.537999999999997</c:v>
                </c:pt>
                <c:pt idx="72">
                  <c:v>101.001</c:v>
                </c:pt>
                <c:pt idx="73">
                  <c:v>100.726</c:v>
                </c:pt>
                <c:pt idx="74">
                  <c:v>100.52</c:v>
                </c:pt>
                <c:pt idx="75">
                  <c:v>102.36799999999999</c:v>
                </c:pt>
                <c:pt idx="76">
                  <c:v>102.075</c:v>
                </c:pt>
                <c:pt idx="77">
                  <c:v>107.232</c:v>
                </c:pt>
                <c:pt idx="78">
                  <c:v>107.593</c:v>
                </c:pt>
                <c:pt idx="79">
                  <c:v>109.002</c:v>
                </c:pt>
                <c:pt idx="80">
                  <c:v>110.527</c:v>
                </c:pt>
                <c:pt idx="81">
                  <c:v>108.383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2240-4DAD-8606-6F1B7E15D3C1}"/>
            </c:ext>
          </c:extLst>
        </c:ser>
        <c:ser>
          <c:idx val="15"/>
          <c:order val="15"/>
          <c:tx>
            <c:strRef>
              <c:f>'[2017_q2_price_index_data (2).xlsx]Quarterly Index Results'!$AH$2</c:f>
              <c:strCache>
                <c:ptCount val="1"/>
                <c:pt idx="0">
                  <c:v>Chicago--South Chicago/West Pullman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'[2017_q2_price_index_data (2).xlsx]Quarterly Index Results'!$A$3:$A$84</c:f>
              <c:strCache>
                <c:ptCount val="82"/>
                <c:pt idx="0">
                  <c:v>1997Q1</c:v>
                </c:pt>
                <c:pt idx="1">
                  <c:v>1997Q2</c:v>
                </c:pt>
                <c:pt idx="2">
                  <c:v>1997Q3</c:v>
                </c:pt>
                <c:pt idx="3">
                  <c:v>1997Q4</c:v>
                </c:pt>
                <c:pt idx="4">
                  <c:v>1998Q1</c:v>
                </c:pt>
                <c:pt idx="5">
                  <c:v>1998Q2</c:v>
                </c:pt>
                <c:pt idx="6">
                  <c:v>1998Q3</c:v>
                </c:pt>
                <c:pt idx="7">
                  <c:v>1998Q4</c:v>
                </c:pt>
                <c:pt idx="8">
                  <c:v>1999Q1</c:v>
                </c:pt>
                <c:pt idx="9">
                  <c:v>1999Q2</c:v>
                </c:pt>
                <c:pt idx="10">
                  <c:v>1999Q3</c:v>
                </c:pt>
                <c:pt idx="11">
                  <c:v>1999Q4</c:v>
                </c:pt>
                <c:pt idx="12">
                  <c:v>2000Q1</c:v>
                </c:pt>
                <c:pt idx="13">
                  <c:v>2000Q2</c:v>
                </c:pt>
                <c:pt idx="14">
                  <c:v>2000Q3</c:v>
                </c:pt>
                <c:pt idx="15">
                  <c:v>2000Q4</c:v>
                </c:pt>
                <c:pt idx="16">
                  <c:v>2001Q1</c:v>
                </c:pt>
                <c:pt idx="17">
                  <c:v>2001Q2</c:v>
                </c:pt>
                <c:pt idx="18">
                  <c:v>2001Q3</c:v>
                </c:pt>
                <c:pt idx="19">
                  <c:v>2001Q4</c:v>
                </c:pt>
                <c:pt idx="20">
                  <c:v>2002Q1</c:v>
                </c:pt>
                <c:pt idx="21">
                  <c:v>2002Q2</c:v>
                </c:pt>
                <c:pt idx="22">
                  <c:v>2002Q3</c:v>
                </c:pt>
                <c:pt idx="23">
                  <c:v>2002Q4</c:v>
                </c:pt>
                <c:pt idx="24">
                  <c:v>2003Q1</c:v>
                </c:pt>
                <c:pt idx="25">
                  <c:v>2003Q2</c:v>
                </c:pt>
                <c:pt idx="26">
                  <c:v>2003Q3</c:v>
                </c:pt>
                <c:pt idx="27">
                  <c:v>2003Q4</c:v>
                </c:pt>
                <c:pt idx="28">
                  <c:v>2004Q1</c:v>
                </c:pt>
                <c:pt idx="29">
                  <c:v>2004Q2</c:v>
                </c:pt>
                <c:pt idx="30">
                  <c:v>2004Q3</c:v>
                </c:pt>
                <c:pt idx="31">
                  <c:v>2004Q4</c:v>
                </c:pt>
                <c:pt idx="32">
                  <c:v>2005Q1</c:v>
                </c:pt>
                <c:pt idx="33">
                  <c:v>2005Q2</c:v>
                </c:pt>
                <c:pt idx="34">
                  <c:v>2005Q3</c:v>
                </c:pt>
                <c:pt idx="35">
                  <c:v>2005Q4</c:v>
                </c:pt>
                <c:pt idx="36">
                  <c:v>2006Q1</c:v>
                </c:pt>
                <c:pt idx="37">
                  <c:v>2006Q2</c:v>
                </c:pt>
                <c:pt idx="38">
                  <c:v>2006Q3</c:v>
                </c:pt>
                <c:pt idx="39">
                  <c:v>2006Q4</c:v>
                </c:pt>
                <c:pt idx="40">
                  <c:v>2007Q1</c:v>
                </c:pt>
                <c:pt idx="41">
                  <c:v>2007Q2</c:v>
                </c:pt>
                <c:pt idx="42">
                  <c:v>2007Q3</c:v>
                </c:pt>
                <c:pt idx="43">
                  <c:v>2007Q4</c:v>
                </c:pt>
                <c:pt idx="44">
                  <c:v>2008Q1</c:v>
                </c:pt>
                <c:pt idx="45">
                  <c:v>2008Q2</c:v>
                </c:pt>
                <c:pt idx="46">
                  <c:v>2008Q3</c:v>
                </c:pt>
                <c:pt idx="47">
                  <c:v>2008Q4</c:v>
                </c:pt>
                <c:pt idx="48">
                  <c:v>2009Q1</c:v>
                </c:pt>
                <c:pt idx="49">
                  <c:v>2009Q2</c:v>
                </c:pt>
                <c:pt idx="50">
                  <c:v>2009Q3</c:v>
                </c:pt>
                <c:pt idx="51">
                  <c:v>2009Q4</c:v>
                </c:pt>
                <c:pt idx="52">
                  <c:v>2010Q1</c:v>
                </c:pt>
                <c:pt idx="53">
                  <c:v>2010Q2</c:v>
                </c:pt>
                <c:pt idx="54">
                  <c:v>2010Q3</c:v>
                </c:pt>
                <c:pt idx="55">
                  <c:v>2010Q4</c:v>
                </c:pt>
                <c:pt idx="56">
                  <c:v>2011Q1</c:v>
                </c:pt>
                <c:pt idx="57">
                  <c:v>2011Q2</c:v>
                </c:pt>
                <c:pt idx="58">
                  <c:v>2011Q3</c:v>
                </c:pt>
                <c:pt idx="59">
                  <c:v>2011Q4</c:v>
                </c:pt>
                <c:pt idx="60">
                  <c:v>2012Q1</c:v>
                </c:pt>
                <c:pt idx="61">
                  <c:v>2012Q2</c:v>
                </c:pt>
                <c:pt idx="62">
                  <c:v>2012Q3</c:v>
                </c:pt>
                <c:pt idx="63">
                  <c:v>2012Q4</c:v>
                </c:pt>
                <c:pt idx="64">
                  <c:v>2013Q1</c:v>
                </c:pt>
                <c:pt idx="65">
                  <c:v>2013Q2</c:v>
                </c:pt>
                <c:pt idx="66">
                  <c:v>2013Q3</c:v>
                </c:pt>
                <c:pt idx="67">
                  <c:v>2013Q4</c:v>
                </c:pt>
                <c:pt idx="68">
                  <c:v>2014Q1</c:v>
                </c:pt>
                <c:pt idx="69">
                  <c:v>2014Q2</c:v>
                </c:pt>
                <c:pt idx="70">
                  <c:v>2014Q3</c:v>
                </c:pt>
                <c:pt idx="71">
                  <c:v>2014Q4</c:v>
                </c:pt>
                <c:pt idx="72">
                  <c:v>2015Q1</c:v>
                </c:pt>
                <c:pt idx="73">
                  <c:v>2015Q2</c:v>
                </c:pt>
                <c:pt idx="74">
                  <c:v>2015Q3</c:v>
                </c:pt>
                <c:pt idx="75">
                  <c:v>2015Q4</c:v>
                </c:pt>
                <c:pt idx="76">
                  <c:v>2016Q1</c:v>
                </c:pt>
                <c:pt idx="77">
                  <c:v>2016Q2</c:v>
                </c:pt>
                <c:pt idx="78">
                  <c:v>2016Q3</c:v>
                </c:pt>
                <c:pt idx="79">
                  <c:v>2016Q4</c:v>
                </c:pt>
                <c:pt idx="80">
                  <c:v>2017Q1</c:v>
                </c:pt>
                <c:pt idx="81">
                  <c:v>2017Q2</c:v>
                </c:pt>
              </c:strCache>
            </c:strRef>
          </c:cat>
          <c:val>
            <c:numRef>
              <c:f>'[2017_q2_price_index_data (2).xlsx]Quarterly Index Results'!$AH$3:$AH$84</c:f>
              <c:numCache>
                <c:formatCode>0.00</c:formatCode>
                <c:ptCount val="82"/>
                <c:pt idx="0">
                  <c:v>83.677999999999997</c:v>
                </c:pt>
                <c:pt idx="1">
                  <c:v>90.236000000000004</c:v>
                </c:pt>
                <c:pt idx="2">
                  <c:v>90.510999999999996</c:v>
                </c:pt>
                <c:pt idx="3">
                  <c:v>89.707999999999998</c:v>
                </c:pt>
                <c:pt idx="4">
                  <c:v>90.614000000000004</c:v>
                </c:pt>
                <c:pt idx="5">
                  <c:v>89.543999999999997</c:v>
                </c:pt>
                <c:pt idx="6">
                  <c:v>92.543999999999997</c:v>
                </c:pt>
                <c:pt idx="7">
                  <c:v>95.203000000000003</c:v>
                </c:pt>
                <c:pt idx="8">
                  <c:v>97.257999999999996</c:v>
                </c:pt>
                <c:pt idx="9">
                  <c:v>99.745999999999995</c:v>
                </c:pt>
                <c:pt idx="10">
                  <c:v>97.894999999999996</c:v>
                </c:pt>
                <c:pt idx="11">
                  <c:v>99.998999999999995</c:v>
                </c:pt>
                <c:pt idx="12">
                  <c:v>100</c:v>
                </c:pt>
                <c:pt idx="13">
                  <c:v>101.123</c:v>
                </c:pt>
                <c:pt idx="14">
                  <c:v>102.36499999999999</c:v>
                </c:pt>
                <c:pt idx="15">
                  <c:v>103.002</c:v>
                </c:pt>
                <c:pt idx="16">
                  <c:v>104.535</c:v>
                </c:pt>
                <c:pt idx="17">
                  <c:v>106.92700000000001</c:v>
                </c:pt>
                <c:pt idx="18">
                  <c:v>111.60599999999999</c:v>
                </c:pt>
                <c:pt idx="19">
                  <c:v>114.126</c:v>
                </c:pt>
                <c:pt idx="20">
                  <c:v>116.907</c:v>
                </c:pt>
                <c:pt idx="21">
                  <c:v>118.617</c:v>
                </c:pt>
                <c:pt idx="22">
                  <c:v>120.977</c:v>
                </c:pt>
                <c:pt idx="23">
                  <c:v>123.16</c:v>
                </c:pt>
                <c:pt idx="24">
                  <c:v>124.572</c:v>
                </c:pt>
                <c:pt idx="25">
                  <c:v>126.46899999999999</c:v>
                </c:pt>
                <c:pt idx="26">
                  <c:v>130.452</c:v>
                </c:pt>
                <c:pt idx="27">
                  <c:v>135.41800000000001</c:v>
                </c:pt>
                <c:pt idx="28">
                  <c:v>140.006</c:v>
                </c:pt>
                <c:pt idx="29">
                  <c:v>148.386</c:v>
                </c:pt>
                <c:pt idx="30">
                  <c:v>154.02500000000001</c:v>
                </c:pt>
                <c:pt idx="31">
                  <c:v>157.36099999999999</c:v>
                </c:pt>
                <c:pt idx="32">
                  <c:v>162.67500000000001</c:v>
                </c:pt>
                <c:pt idx="33">
                  <c:v>167.6</c:v>
                </c:pt>
                <c:pt idx="34">
                  <c:v>172.16200000000001</c:v>
                </c:pt>
                <c:pt idx="35">
                  <c:v>179.434</c:v>
                </c:pt>
                <c:pt idx="36">
                  <c:v>183.25700000000001</c:v>
                </c:pt>
                <c:pt idx="37">
                  <c:v>190.48599999999999</c:v>
                </c:pt>
                <c:pt idx="38">
                  <c:v>195.37100000000001</c:v>
                </c:pt>
                <c:pt idx="39">
                  <c:v>198.34800000000001</c:v>
                </c:pt>
                <c:pt idx="40">
                  <c:v>202.26599999999999</c:v>
                </c:pt>
                <c:pt idx="41">
                  <c:v>201.37100000000001</c:v>
                </c:pt>
                <c:pt idx="42">
                  <c:v>200.46</c:v>
                </c:pt>
                <c:pt idx="43">
                  <c:v>196.18799999999999</c:v>
                </c:pt>
                <c:pt idx="44">
                  <c:v>191.10400000000001</c:v>
                </c:pt>
                <c:pt idx="45">
                  <c:v>186.12700000000001</c:v>
                </c:pt>
                <c:pt idx="46">
                  <c:v>175.018</c:v>
                </c:pt>
                <c:pt idx="47">
                  <c:v>168.44</c:v>
                </c:pt>
                <c:pt idx="48">
                  <c:v>161.958</c:v>
                </c:pt>
                <c:pt idx="49">
                  <c:v>152.21299999999999</c:v>
                </c:pt>
                <c:pt idx="50">
                  <c:v>147.83099999999999</c:v>
                </c:pt>
                <c:pt idx="51">
                  <c:v>145.10900000000001</c:v>
                </c:pt>
                <c:pt idx="52">
                  <c:v>137.49700000000001</c:v>
                </c:pt>
                <c:pt idx="53">
                  <c:v>132.76599999999999</c:v>
                </c:pt>
                <c:pt idx="54">
                  <c:v>127.282</c:v>
                </c:pt>
                <c:pt idx="55">
                  <c:v>122.2</c:v>
                </c:pt>
                <c:pt idx="56">
                  <c:v>118.166</c:v>
                </c:pt>
                <c:pt idx="57">
                  <c:v>110.758</c:v>
                </c:pt>
                <c:pt idx="58">
                  <c:v>105.95099999999999</c:v>
                </c:pt>
                <c:pt idx="59">
                  <c:v>98.119</c:v>
                </c:pt>
                <c:pt idx="60">
                  <c:v>92.882999999999996</c:v>
                </c:pt>
                <c:pt idx="61">
                  <c:v>86.760999999999996</c:v>
                </c:pt>
                <c:pt idx="62">
                  <c:v>84.504000000000005</c:v>
                </c:pt>
                <c:pt idx="63">
                  <c:v>84.152000000000001</c:v>
                </c:pt>
                <c:pt idx="64">
                  <c:v>84.838999999999999</c:v>
                </c:pt>
                <c:pt idx="65">
                  <c:v>85.51</c:v>
                </c:pt>
                <c:pt idx="66">
                  <c:v>86.009</c:v>
                </c:pt>
                <c:pt idx="67">
                  <c:v>84.843000000000004</c:v>
                </c:pt>
                <c:pt idx="68">
                  <c:v>84.590999999999994</c:v>
                </c:pt>
                <c:pt idx="69">
                  <c:v>88.135000000000005</c:v>
                </c:pt>
                <c:pt idx="70">
                  <c:v>90.888999999999996</c:v>
                </c:pt>
                <c:pt idx="71">
                  <c:v>90.625</c:v>
                </c:pt>
                <c:pt idx="72">
                  <c:v>93.984999999999999</c:v>
                </c:pt>
                <c:pt idx="73">
                  <c:v>93.606999999999999</c:v>
                </c:pt>
                <c:pt idx="74">
                  <c:v>93.891999999999996</c:v>
                </c:pt>
                <c:pt idx="75">
                  <c:v>96.727000000000004</c:v>
                </c:pt>
                <c:pt idx="76">
                  <c:v>99.811999999999998</c:v>
                </c:pt>
                <c:pt idx="77">
                  <c:v>101.194</c:v>
                </c:pt>
                <c:pt idx="78">
                  <c:v>105.791</c:v>
                </c:pt>
                <c:pt idx="79">
                  <c:v>109.405</c:v>
                </c:pt>
                <c:pt idx="80">
                  <c:v>108.11199999999999</c:v>
                </c:pt>
                <c:pt idx="81">
                  <c:v>110.905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2240-4DAD-8606-6F1B7E15D3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9278392"/>
        <c:axId val="389290856"/>
      </c:lineChart>
      <c:catAx>
        <c:axId val="389278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290856"/>
        <c:crosses val="autoZero"/>
        <c:auto val="1"/>
        <c:lblAlgn val="ctr"/>
        <c:lblOffset val="100"/>
        <c:noMultiLvlLbl val="0"/>
      </c:catAx>
      <c:valAx>
        <c:axId val="389290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278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'[2017_q2_price_index_data (2).xlsx]Quarterly Index Results'!$T$2</c:f>
              <c:strCache>
                <c:ptCount val="1"/>
                <c:pt idx="0">
                  <c:v>Chicago--Lake View/Lincoln Park</c:v>
                </c:pt>
              </c:strCache>
            </c:strRef>
          </c:tx>
          <c:spPr>
            <a:ln w="571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'[2017_q2_price_index_data (2).xlsx]Quarterly Index Results'!$A$3:$A$84</c:f>
              <c:strCache>
                <c:ptCount val="82"/>
                <c:pt idx="0">
                  <c:v>1997Q1</c:v>
                </c:pt>
                <c:pt idx="1">
                  <c:v>1997Q2</c:v>
                </c:pt>
                <c:pt idx="2">
                  <c:v>1997Q3</c:v>
                </c:pt>
                <c:pt idx="3">
                  <c:v>1997Q4</c:v>
                </c:pt>
                <c:pt idx="4">
                  <c:v>1998Q1</c:v>
                </c:pt>
                <c:pt idx="5">
                  <c:v>1998Q2</c:v>
                </c:pt>
                <c:pt idx="6">
                  <c:v>1998Q3</c:v>
                </c:pt>
                <c:pt idx="7">
                  <c:v>1998Q4</c:v>
                </c:pt>
                <c:pt idx="8">
                  <c:v>1999Q1</c:v>
                </c:pt>
                <c:pt idx="9">
                  <c:v>1999Q2</c:v>
                </c:pt>
                <c:pt idx="10">
                  <c:v>1999Q3</c:v>
                </c:pt>
                <c:pt idx="11">
                  <c:v>1999Q4</c:v>
                </c:pt>
                <c:pt idx="12">
                  <c:v>2000Q1</c:v>
                </c:pt>
                <c:pt idx="13">
                  <c:v>2000Q2</c:v>
                </c:pt>
                <c:pt idx="14">
                  <c:v>2000Q3</c:v>
                </c:pt>
                <c:pt idx="15">
                  <c:v>2000Q4</c:v>
                </c:pt>
                <c:pt idx="16">
                  <c:v>2001Q1</c:v>
                </c:pt>
                <c:pt idx="17">
                  <c:v>2001Q2</c:v>
                </c:pt>
                <c:pt idx="18">
                  <c:v>2001Q3</c:v>
                </c:pt>
                <c:pt idx="19">
                  <c:v>2001Q4</c:v>
                </c:pt>
                <c:pt idx="20">
                  <c:v>2002Q1</c:v>
                </c:pt>
                <c:pt idx="21">
                  <c:v>2002Q2</c:v>
                </c:pt>
                <c:pt idx="22">
                  <c:v>2002Q3</c:v>
                </c:pt>
                <c:pt idx="23">
                  <c:v>2002Q4</c:v>
                </c:pt>
                <c:pt idx="24">
                  <c:v>2003Q1</c:v>
                </c:pt>
                <c:pt idx="25">
                  <c:v>2003Q2</c:v>
                </c:pt>
                <c:pt idx="26">
                  <c:v>2003Q3</c:v>
                </c:pt>
                <c:pt idx="27">
                  <c:v>2003Q4</c:v>
                </c:pt>
                <c:pt idx="28">
                  <c:v>2004Q1</c:v>
                </c:pt>
                <c:pt idx="29">
                  <c:v>2004Q2</c:v>
                </c:pt>
                <c:pt idx="30">
                  <c:v>2004Q3</c:v>
                </c:pt>
                <c:pt idx="31">
                  <c:v>2004Q4</c:v>
                </c:pt>
                <c:pt idx="32">
                  <c:v>2005Q1</c:v>
                </c:pt>
                <c:pt idx="33">
                  <c:v>2005Q2</c:v>
                </c:pt>
                <c:pt idx="34">
                  <c:v>2005Q3</c:v>
                </c:pt>
                <c:pt idx="35">
                  <c:v>2005Q4</c:v>
                </c:pt>
                <c:pt idx="36">
                  <c:v>2006Q1</c:v>
                </c:pt>
                <c:pt idx="37">
                  <c:v>2006Q2</c:v>
                </c:pt>
                <c:pt idx="38">
                  <c:v>2006Q3</c:v>
                </c:pt>
                <c:pt idx="39">
                  <c:v>2006Q4</c:v>
                </c:pt>
                <c:pt idx="40">
                  <c:v>2007Q1</c:v>
                </c:pt>
                <c:pt idx="41">
                  <c:v>2007Q2</c:v>
                </c:pt>
                <c:pt idx="42">
                  <c:v>2007Q3</c:v>
                </c:pt>
                <c:pt idx="43">
                  <c:v>2007Q4</c:v>
                </c:pt>
                <c:pt idx="44">
                  <c:v>2008Q1</c:v>
                </c:pt>
                <c:pt idx="45">
                  <c:v>2008Q2</c:v>
                </c:pt>
                <c:pt idx="46">
                  <c:v>2008Q3</c:v>
                </c:pt>
                <c:pt idx="47">
                  <c:v>2008Q4</c:v>
                </c:pt>
                <c:pt idx="48">
                  <c:v>2009Q1</c:v>
                </c:pt>
                <c:pt idx="49">
                  <c:v>2009Q2</c:v>
                </c:pt>
                <c:pt idx="50">
                  <c:v>2009Q3</c:v>
                </c:pt>
                <c:pt idx="51">
                  <c:v>2009Q4</c:v>
                </c:pt>
                <c:pt idx="52">
                  <c:v>2010Q1</c:v>
                </c:pt>
                <c:pt idx="53">
                  <c:v>2010Q2</c:v>
                </c:pt>
                <c:pt idx="54">
                  <c:v>2010Q3</c:v>
                </c:pt>
                <c:pt idx="55">
                  <c:v>2010Q4</c:v>
                </c:pt>
                <c:pt idx="56">
                  <c:v>2011Q1</c:v>
                </c:pt>
                <c:pt idx="57">
                  <c:v>2011Q2</c:v>
                </c:pt>
                <c:pt idx="58">
                  <c:v>2011Q3</c:v>
                </c:pt>
                <c:pt idx="59">
                  <c:v>2011Q4</c:v>
                </c:pt>
                <c:pt idx="60">
                  <c:v>2012Q1</c:v>
                </c:pt>
                <c:pt idx="61">
                  <c:v>2012Q2</c:v>
                </c:pt>
                <c:pt idx="62">
                  <c:v>2012Q3</c:v>
                </c:pt>
                <c:pt idx="63">
                  <c:v>2012Q4</c:v>
                </c:pt>
                <c:pt idx="64">
                  <c:v>2013Q1</c:v>
                </c:pt>
                <c:pt idx="65">
                  <c:v>2013Q2</c:v>
                </c:pt>
                <c:pt idx="66">
                  <c:v>2013Q3</c:v>
                </c:pt>
                <c:pt idx="67">
                  <c:v>2013Q4</c:v>
                </c:pt>
                <c:pt idx="68">
                  <c:v>2014Q1</c:v>
                </c:pt>
                <c:pt idx="69">
                  <c:v>2014Q2</c:v>
                </c:pt>
                <c:pt idx="70">
                  <c:v>2014Q3</c:v>
                </c:pt>
                <c:pt idx="71">
                  <c:v>2014Q4</c:v>
                </c:pt>
                <c:pt idx="72">
                  <c:v>2015Q1</c:v>
                </c:pt>
                <c:pt idx="73">
                  <c:v>2015Q2</c:v>
                </c:pt>
                <c:pt idx="74">
                  <c:v>2015Q3</c:v>
                </c:pt>
                <c:pt idx="75">
                  <c:v>2015Q4</c:v>
                </c:pt>
                <c:pt idx="76">
                  <c:v>2016Q1</c:v>
                </c:pt>
                <c:pt idx="77">
                  <c:v>2016Q2</c:v>
                </c:pt>
                <c:pt idx="78">
                  <c:v>2016Q3</c:v>
                </c:pt>
                <c:pt idx="79">
                  <c:v>2016Q4</c:v>
                </c:pt>
                <c:pt idx="80">
                  <c:v>2017Q1</c:v>
                </c:pt>
                <c:pt idx="81">
                  <c:v>2017Q2</c:v>
                </c:pt>
              </c:strCache>
            </c:strRef>
          </c:cat>
          <c:val>
            <c:numRef>
              <c:f>'[2017_q2_price_index_data (2).xlsx]Quarterly Index Results'!$T$3:$T$84</c:f>
              <c:numCache>
                <c:formatCode>0.00</c:formatCode>
                <c:ptCount val="82"/>
                <c:pt idx="0">
                  <c:v>73.256</c:v>
                </c:pt>
                <c:pt idx="1">
                  <c:v>72.188000000000002</c:v>
                </c:pt>
                <c:pt idx="2">
                  <c:v>74.179000000000002</c:v>
                </c:pt>
                <c:pt idx="3">
                  <c:v>74.971000000000004</c:v>
                </c:pt>
                <c:pt idx="4">
                  <c:v>76.897999999999996</c:v>
                </c:pt>
                <c:pt idx="5">
                  <c:v>82.581000000000003</c:v>
                </c:pt>
                <c:pt idx="6">
                  <c:v>84.69</c:v>
                </c:pt>
                <c:pt idx="7">
                  <c:v>88.108000000000004</c:v>
                </c:pt>
                <c:pt idx="8">
                  <c:v>89.313000000000002</c:v>
                </c:pt>
                <c:pt idx="9">
                  <c:v>89.96</c:v>
                </c:pt>
                <c:pt idx="10">
                  <c:v>95.183999999999997</c:v>
                </c:pt>
                <c:pt idx="11">
                  <c:v>97.242999999999995</c:v>
                </c:pt>
                <c:pt idx="12">
                  <c:v>100</c:v>
                </c:pt>
                <c:pt idx="13">
                  <c:v>103.1</c:v>
                </c:pt>
                <c:pt idx="14">
                  <c:v>104.087</c:v>
                </c:pt>
                <c:pt idx="15">
                  <c:v>107.997</c:v>
                </c:pt>
                <c:pt idx="16">
                  <c:v>109.946</c:v>
                </c:pt>
                <c:pt idx="17">
                  <c:v>113.95399999999999</c:v>
                </c:pt>
                <c:pt idx="18">
                  <c:v>116.729</c:v>
                </c:pt>
                <c:pt idx="19">
                  <c:v>116.675</c:v>
                </c:pt>
                <c:pt idx="20">
                  <c:v>116.16800000000001</c:v>
                </c:pt>
                <c:pt idx="21">
                  <c:v>117.926</c:v>
                </c:pt>
                <c:pt idx="22">
                  <c:v>120.19799999999999</c:v>
                </c:pt>
                <c:pt idx="23">
                  <c:v>121.48699999999999</c:v>
                </c:pt>
                <c:pt idx="24">
                  <c:v>124.218</c:v>
                </c:pt>
                <c:pt idx="25">
                  <c:v>126.922</c:v>
                </c:pt>
                <c:pt idx="26">
                  <c:v>129.38900000000001</c:v>
                </c:pt>
                <c:pt idx="27">
                  <c:v>131.77699999999999</c:v>
                </c:pt>
                <c:pt idx="28">
                  <c:v>134.41800000000001</c:v>
                </c:pt>
                <c:pt idx="29">
                  <c:v>139.05799999999999</c:v>
                </c:pt>
                <c:pt idx="30">
                  <c:v>144.33099999999999</c:v>
                </c:pt>
                <c:pt idx="31">
                  <c:v>145.47</c:v>
                </c:pt>
                <c:pt idx="32">
                  <c:v>144.75200000000001</c:v>
                </c:pt>
                <c:pt idx="33">
                  <c:v>147.64400000000001</c:v>
                </c:pt>
                <c:pt idx="34">
                  <c:v>150.15799999999999</c:v>
                </c:pt>
                <c:pt idx="35">
                  <c:v>153.934</c:v>
                </c:pt>
                <c:pt idx="36">
                  <c:v>158.88999999999999</c:v>
                </c:pt>
                <c:pt idx="37">
                  <c:v>159.393</c:v>
                </c:pt>
                <c:pt idx="38">
                  <c:v>159.767</c:v>
                </c:pt>
                <c:pt idx="39">
                  <c:v>158.911</c:v>
                </c:pt>
                <c:pt idx="40">
                  <c:v>158.74299999999999</c:v>
                </c:pt>
                <c:pt idx="41">
                  <c:v>159.60300000000001</c:v>
                </c:pt>
                <c:pt idx="42">
                  <c:v>164.773</c:v>
                </c:pt>
                <c:pt idx="43">
                  <c:v>165.76</c:v>
                </c:pt>
                <c:pt idx="44">
                  <c:v>169.761</c:v>
                </c:pt>
                <c:pt idx="45">
                  <c:v>173.77</c:v>
                </c:pt>
                <c:pt idx="46">
                  <c:v>168.98599999999999</c:v>
                </c:pt>
                <c:pt idx="47">
                  <c:v>165.06700000000001</c:v>
                </c:pt>
                <c:pt idx="48">
                  <c:v>165.26900000000001</c:v>
                </c:pt>
                <c:pt idx="49">
                  <c:v>157.05000000000001</c:v>
                </c:pt>
                <c:pt idx="50">
                  <c:v>158.381</c:v>
                </c:pt>
                <c:pt idx="51">
                  <c:v>153.47999999999999</c:v>
                </c:pt>
                <c:pt idx="52">
                  <c:v>153.304</c:v>
                </c:pt>
                <c:pt idx="53">
                  <c:v>156.31800000000001</c:v>
                </c:pt>
                <c:pt idx="54">
                  <c:v>155.40799999999999</c:v>
                </c:pt>
                <c:pt idx="55">
                  <c:v>158.666</c:v>
                </c:pt>
                <c:pt idx="56">
                  <c:v>159.91900000000001</c:v>
                </c:pt>
                <c:pt idx="57">
                  <c:v>158.00899999999999</c:v>
                </c:pt>
                <c:pt idx="58">
                  <c:v>157.16499999999999</c:v>
                </c:pt>
                <c:pt idx="59">
                  <c:v>154.245</c:v>
                </c:pt>
                <c:pt idx="60">
                  <c:v>153.566</c:v>
                </c:pt>
                <c:pt idx="61">
                  <c:v>150.81100000000001</c:v>
                </c:pt>
                <c:pt idx="62">
                  <c:v>152.547</c:v>
                </c:pt>
                <c:pt idx="63">
                  <c:v>153.387</c:v>
                </c:pt>
                <c:pt idx="64">
                  <c:v>152.77500000000001</c:v>
                </c:pt>
                <c:pt idx="65">
                  <c:v>159.03700000000001</c:v>
                </c:pt>
                <c:pt idx="66">
                  <c:v>162.06899999999999</c:v>
                </c:pt>
                <c:pt idx="67">
                  <c:v>165.29499999999999</c:v>
                </c:pt>
                <c:pt idx="68">
                  <c:v>165.9</c:v>
                </c:pt>
                <c:pt idx="69">
                  <c:v>169.31</c:v>
                </c:pt>
                <c:pt idx="70">
                  <c:v>172.751</c:v>
                </c:pt>
                <c:pt idx="71">
                  <c:v>173.70699999999999</c:v>
                </c:pt>
                <c:pt idx="72">
                  <c:v>175.70500000000001</c:v>
                </c:pt>
                <c:pt idx="73">
                  <c:v>175.666</c:v>
                </c:pt>
                <c:pt idx="74">
                  <c:v>174.71</c:v>
                </c:pt>
                <c:pt idx="75">
                  <c:v>176.31100000000001</c:v>
                </c:pt>
                <c:pt idx="76">
                  <c:v>177.05099999999999</c:v>
                </c:pt>
                <c:pt idx="77">
                  <c:v>179.886</c:v>
                </c:pt>
                <c:pt idx="78">
                  <c:v>177.80799999999999</c:v>
                </c:pt>
                <c:pt idx="79">
                  <c:v>179.035</c:v>
                </c:pt>
                <c:pt idx="80">
                  <c:v>177.773</c:v>
                </c:pt>
                <c:pt idx="81">
                  <c:v>175.49299999999999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4B-43AD-9319-9608F27B6C2A}"/>
            </c:ext>
          </c:extLst>
        </c:ser>
        <c:ser>
          <c:idx val="2"/>
          <c:order val="2"/>
          <c:tx>
            <c:strRef>
              <c:f>'[2017_q2_price_index_data (2).xlsx]Quarterly Index Results'!$U$2</c:f>
              <c:strCache>
                <c:ptCount val="1"/>
                <c:pt idx="0">
                  <c:v>Chicago--Lincoln Square/North Center</c:v>
                </c:pt>
              </c:strCache>
            </c:strRef>
          </c:tx>
          <c:spPr>
            <a:ln w="571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'[2017_q2_price_index_data (2).xlsx]Quarterly Index Results'!$A$3:$A$84</c:f>
              <c:strCache>
                <c:ptCount val="82"/>
                <c:pt idx="0">
                  <c:v>1997Q1</c:v>
                </c:pt>
                <c:pt idx="1">
                  <c:v>1997Q2</c:v>
                </c:pt>
                <c:pt idx="2">
                  <c:v>1997Q3</c:v>
                </c:pt>
                <c:pt idx="3">
                  <c:v>1997Q4</c:v>
                </c:pt>
                <c:pt idx="4">
                  <c:v>1998Q1</c:v>
                </c:pt>
                <c:pt idx="5">
                  <c:v>1998Q2</c:v>
                </c:pt>
                <c:pt idx="6">
                  <c:v>1998Q3</c:v>
                </c:pt>
                <c:pt idx="7">
                  <c:v>1998Q4</c:v>
                </c:pt>
                <c:pt idx="8">
                  <c:v>1999Q1</c:v>
                </c:pt>
                <c:pt idx="9">
                  <c:v>1999Q2</c:v>
                </c:pt>
                <c:pt idx="10">
                  <c:v>1999Q3</c:v>
                </c:pt>
                <c:pt idx="11">
                  <c:v>1999Q4</c:v>
                </c:pt>
                <c:pt idx="12">
                  <c:v>2000Q1</c:v>
                </c:pt>
                <c:pt idx="13">
                  <c:v>2000Q2</c:v>
                </c:pt>
                <c:pt idx="14">
                  <c:v>2000Q3</c:v>
                </c:pt>
                <c:pt idx="15">
                  <c:v>2000Q4</c:v>
                </c:pt>
                <c:pt idx="16">
                  <c:v>2001Q1</c:v>
                </c:pt>
                <c:pt idx="17">
                  <c:v>2001Q2</c:v>
                </c:pt>
                <c:pt idx="18">
                  <c:v>2001Q3</c:v>
                </c:pt>
                <c:pt idx="19">
                  <c:v>2001Q4</c:v>
                </c:pt>
                <c:pt idx="20">
                  <c:v>2002Q1</c:v>
                </c:pt>
                <c:pt idx="21">
                  <c:v>2002Q2</c:v>
                </c:pt>
                <c:pt idx="22">
                  <c:v>2002Q3</c:v>
                </c:pt>
                <c:pt idx="23">
                  <c:v>2002Q4</c:v>
                </c:pt>
                <c:pt idx="24">
                  <c:v>2003Q1</c:v>
                </c:pt>
                <c:pt idx="25">
                  <c:v>2003Q2</c:v>
                </c:pt>
                <c:pt idx="26">
                  <c:v>2003Q3</c:v>
                </c:pt>
                <c:pt idx="27">
                  <c:v>2003Q4</c:v>
                </c:pt>
                <c:pt idx="28">
                  <c:v>2004Q1</c:v>
                </c:pt>
                <c:pt idx="29">
                  <c:v>2004Q2</c:v>
                </c:pt>
                <c:pt idx="30">
                  <c:v>2004Q3</c:v>
                </c:pt>
                <c:pt idx="31">
                  <c:v>2004Q4</c:v>
                </c:pt>
                <c:pt idx="32">
                  <c:v>2005Q1</c:v>
                </c:pt>
                <c:pt idx="33">
                  <c:v>2005Q2</c:v>
                </c:pt>
                <c:pt idx="34">
                  <c:v>2005Q3</c:v>
                </c:pt>
                <c:pt idx="35">
                  <c:v>2005Q4</c:v>
                </c:pt>
                <c:pt idx="36">
                  <c:v>2006Q1</c:v>
                </c:pt>
                <c:pt idx="37">
                  <c:v>2006Q2</c:v>
                </c:pt>
                <c:pt idx="38">
                  <c:v>2006Q3</c:v>
                </c:pt>
                <c:pt idx="39">
                  <c:v>2006Q4</c:v>
                </c:pt>
                <c:pt idx="40">
                  <c:v>2007Q1</c:v>
                </c:pt>
                <c:pt idx="41">
                  <c:v>2007Q2</c:v>
                </c:pt>
                <c:pt idx="42">
                  <c:v>2007Q3</c:v>
                </c:pt>
                <c:pt idx="43">
                  <c:v>2007Q4</c:v>
                </c:pt>
                <c:pt idx="44">
                  <c:v>2008Q1</c:v>
                </c:pt>
                <c:pt idx="45">
                  <c:v>2008Q2</c:v>
                </c:pt>
                <c:pt idx="46">
                  <c:v>2008Q3</c:v>
                </c:pt>
                <c:pt idx="47">
                  <c:v>2008Q4</c:v>
                </c:pt>
                <c:pt idx="48">
                  <c:v>2009Q1</c:v>
                </c:pt>
                <c:pt idx="49">
                  <c:v>2009Q2</c:v>
                </c:pt>
                <c:pt idx="50">
                  <c:v>2009Q3</c:v>
                </c:pt>
                <c:pt idx="51">
                  <c:v>2009Q4</c:v>
                </c:pt>
                <c:pt idx="52">
                  <c:v>2010Q1</c:v>
                </c:pt>
                <c:pt idx="53">
                  <c:v>2010Q2</c:v>
                </c:pt>
                <c:pt idx="54">
                  <c:v>2010Q3</c:v>
                </c:pt>
                <c:pt idx="55">
                  <c:v>2010Q4</c:v>
                </c:pt>
                <c:pt idx="56">
                  <c:v>2011Q1</c:v>
                </c:pt>
                <c:pt idx="57">
                  <c:v>2011Q2</c:v>
                </c:pt>
                <c:pt idx="58">
                  <c:v>2011Q3</c:v>
                </c:pt>
                <c:pt idx="59">
                  <c:v>2011Q4</c:v>
                </c:pt>
                <c:pt idx="60">
                  <c:v>2012Q1</c:v>
                </c:pt>
                <c:pt idx="61">
                  <c:v>2012Q2</c:v>
                </c:pt>
                <c:pt idx="62">
                  <c:v>2012Q3</c:v>
                </c:pt>
                <c:pt idx="63">
                  <c:v>2012Q4</c:v>
                </c:pt>
                <c:pt idx="64">
                  <c:v>2013Q1</c:v>
                </c:pt>
                <c:pt idx="65">
                  <c:v>2013Q2</c:v>
                </c:pt>
                <c:pt idx="66">
                  <c:v>2013Q3</c:v>
                </c:pt>
                <c:pt idx="67">
                  <c:v>2013Q4</c:v>
                </c:pt>
                <c:pt idx="68">
                  <c:v>2014Q1</c:v>
                </c:pt>
                <c:pt idx="69">
                  <c:v>2014Q2</c:v>
                </c:pt>
                <c:pt idx="70">
                  <c:v>2014Q3</c:v>
                </c:pt>
                <c:pt idx="71">
                  <c:v>2014Q4</c:v>
                </c:pt>
                <c:pt idx="72">
                  <c:v>2015Q1</c:v>
                </c:pt>
                <c:pt idx="73">
                  <c:v>2015Q2</c:v>
                </c:pt>
                <c:pt idx="74">
                  <c:v>2015Q3</c:v>
                </c:pt>
                <c:pt idx="75">
                  <c:v>2015Q4</c:v>
                </c:pt>
                <c:pt idx="76">
                  <c:v>2016Q1</c:v>
                </c:pt>
                <c:pt idx="77">
                  <c:v>2016Q2</c:v>
                </c:pt>
                <c:pt idx="78">
                  <c:v>2016Q3</c:v>
                </c:pt>
                <c:pt idx="79">
                  <c:v>2016Q4</c:v>
                </c:pt>
                <c:pt idx="80">
                  <c:v>2017Q1</c:v>
                </c:pt>
                <c:pt idx="81">
                  <c:v>2017Q2</c:v>
                </c:pt>
              </c:strCache>
            </c:strRef>
          </c:cat>
          <c:val>
            <c:numRef>
              <c:f>'[2017_q2_price_index_data (2).xlsx]Quarterly Index Results'!$U$3:$U$84</c:f>
              <c:numCache>
                <c:formatCode>0.00</c:formatCode>
                <c:ptCount val="82"/>
                <c:pt idx="0">
                  <c:v>72.462000000000003</c:v>
                </c:pt>
                <c:pt idx="1">
                  <c:v>70.376000000000005</c:v>
                </c:pt>
                <c:pt idx="2">
                  <c:v>73.227999999999994</c:v>
                </c:pt>
                <c:pt idx="3">
                  <c:v>74.114000000000004</c:v>
                </c:pt>
                <c:pt idx="4">
                  <c:v>76.84</c:v>
                </c:pt>
                <c:pt idx="5">
                  <c:v>80.575000000000003</c:v>
                </c:pt>
                <c:pt idx="6">
                  <c:v>83.786000000000001</c:v>
                </c:pt>
                <c:pt idx="7">
                  <c:v>84.186999999999998</c:v>
                </c:pt>
                <c:pt idx="8">
                  <c:v>85.638999999999996</c:v>
                </c:pt>
                <c:pt idx="9">
                  <c:v>90.087000000000003</c:v>
                </c:pt>
                <c:pt idx="10">
                  <c:v>93.119</c:v>
                </c:pt>
                <c:pt idx="11">
                  <c:v>95.864999999999995</c:v>
                </c:pt>
                <c:pt idx="12">
                  <c:v>100</c:v>
                </c:pt>
                <c:pt idx="13">
                  <c:v>104.934</c:v>
                </c:pt>
                <c:pt idx="14">
                  <c:v>109.614</c:v>
                </c:pt>
                <c:pt idx="15">
                  <c:v>114.221</c:v>
                </c:pt>
                <c:pt idx="16">
                  <c:v>115.682</c:v>
                </c:pt>
                <c:pt idx="17">
                  <c:v>120.083</c:v>
                </c:pt>
                <c:pt idx="18">
                  <c:v>122.694</c:v>
                </c:pt>
                <c:pt idx="19">
                  <c:v>122.968</c:v>
                </c:pt>
                <c:pt idx="20">
                  <c:v>124.128</c:v>
                </c:pt>
                <c:pt idx="21">
                  <c:v>126.428</c:v>
                </c:pt>
                <c:pt idx="22">
                  <c:v>132.62299999999999</c:v>
                </c:pt>
                <c:pt idx="23">
                  <c:v>136.19300000000001</c:v>
                </c:pt>
                <c:pt idx="24">
                  <c:v>140.131</c:v>
                </c:pt>
                <c:pt idx="25">
                  <c:v>144.02699999999999</c:v>
                </c:pt>
                <c:pt idx="26">
                  <c:v>147.31899999999999</c:v>
                </c:pt>
                <c:pt idx="27">
                  <c:v>149.417</c:v>
                </c:pt>
                <c:pt idx="28">
                  <c:v>152.286</c:v>
                </c:pt>
                <c:pt idx="29">
                  <c:v>156.21199999999999</c:v>
                </c:pt>
                <c:pt idx="30">
                  <c:v>162.87799999999999</c:v>
                </c:pt>
                <c:pt idx="31">
                  <c:v>168.61199999999999</c:v>
                </c:pt>
                <c:pt idx="32">
                  <c:v>170.49700000000001</c:v>
                </c:pt>
                <c:pt idx="33">
                  <c:v>178.078</c:v>
                </c:pt>
                <c:pt idx="34">
                  <c:v>181.98699999999999</c:v>
                </c:pt>
                <c:pt idx="35">
                  <c:v>185.05799999999999</c:v>
                </c:pt>
                <c:pt idx="36">
                  <c:v>190.279</c:v>
                </c:pt>
                <c:pt idx="37">
                  <c:v>194.21899999999999</c:v>
                </c:pt>
                <c:pt idx="38">
                  <c:v>197.36500000000001</c:v>
                </c:pt>
                <c:pt idx="39">
                  <c:v>201.881</c:v>
                </c:pt>
                <c:pt idx="40">
                  <c:v>203.303</c:v>
                </c:pt>
                <c:pt idx="41">
                  <c:v>205.041</c:v>
                </c:pt>
                <c:pt idx="42">
                  <c:v>208.48099999999999</c:v>
                </c:pt>
                <c:pt idx="43">
                  <c:v>206.56</c:v>
                </c:pt>
                <c:pt idx="44">
                  <c:v>205.333</c:v>
                </c:pt>
                <c:pt idx="45">
                  <c:v>202.00399999999999</c:v>
                </c:pt>
                <c:pt idx="46">
                  <c:v>195.066</c:v>
                </c:pt>
                <c:pt idx="47">
                  <c:v>190.84899999999999</c:v>
                </c:pt>
                <c:pt idx="48">
                  <c:v>185.71899999999999</c:v>
                </c:pt>
                <c:pt idx="49">
                  <c:v>181.75800000000001</c:v>
                </c:pt>
                <c:pt idx="50">
                  <c:v>175.846</c:v>
                </c:pt>
                <c:pt idx="51">
                  <c:v>175.01</c:v>
                </c:pt>
                <c:pt idx="52">
                  <c:v>174.68799999999999</c:v>
                </c:pt>
                <c:pt idx="53">
                  <c:v>169.82</c:v>
                </c:pt>
                <c:pt idx="54">
                  <c:v>169.63399999999999</c:v>
                </c:pt>
                <c:pt idx="55">
                  <c:v>167.001</c:v>
                </c:pt>
                <c:pt idx="56">
                  <c:v>165.22499999999999</c:v>
                </c:pt>
                <c:pt idx="57">
                  <c:v>166.654</c:v>
                </c:pt>
                <c:pt idx="58">
                  <c:v>166.768</c:v>
                </c:pt>
                <c:pt idx="59">
                  <c:v>166.048</c:v>
                </c:pt>
                <c:pt idx="60">
                  <c:v>165.53200000000001</c:v>
                </c:pt>
                <c:pt idx="61">
                  <c:v>161.328</c:v>
                </c:pt>
                <c:pt idx="62">
                  <c:v>160.703</c:v>
                </c:pt>
                <c:pt idx="63">
                  <c:v>163.601</c:v>
                </c:pt>
                <c:pt idx="64">
                  <c:v>163.04499999999999</c:v>
                </c:pt>
                <c:pt idx="65">
                  <c:v>172.23599999999999</c:v>
                </c:pt>
                <c:pt idx="66">
                  <c:v>181.03899999999999</c:v>
                </c:pt>
                <c:pt idx="67">
                  <c:v>183.23400000000001</c:v>
                </c:pt>
                <c:pt idx="68">
                  <c:v>187.274</c:v>
                </c:pt>
                <c:pt idx="69">
                  <c:v>192.125</c:v>
                </c:pt>
                <c:pt idx="70">
                  <c:v>198.845</c:v>
                </c:pt>
                <c:pt idx="71">
                  <c:v>200.488</c:v>
                </c:pt>
                <c:pt idx="72">
                  <c:v>202.90299999999999</c:v>
                </c:pt>
                <c:pt idx="73">
                  <c:v>207.72499999999999</c:v>
                </c:pt>
                <c:pt idx="74">
                  <c:v>208.94200000000001</c:v>
                </c:pt>
                <c:pt idx="75">
                  <c:v>213.29499999999999</c:v>
                </c:pt>
                <c:pt idx="76">
                  <c:v>213.73599999999999</c:v>
                </c:pt>
                <c:pt idx="77">
                  <c:v>215.06399999999999</c:v>
                </c:pt>
                <c:pt idx="78">
                  <c:v>219.73500000000001</c:v>
                </c:pt>
                <c:pt idx="79">
                  <c:v>221.41900000000001</c:v>
                </c:pt>
                <c:pt idx="80">
                  <c:v>220.773</c:v>
                </c:pt>
                <c:pt idx="81">
                  <c:v>222.17599999999999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4B-43AD-9319-9608F27B6C2A}"/>
            </c:ext>
          </c:extLst>
        </c:ser>
        <c:ser>
          <c:idx val="6"/>
          <c:order val="6"/>
          <c:tx>
            <c:strRef>
              <c:f>'[2017_q2_price_index_data (2).xlsx]Quarterly Index Results'!$Y$2</c:f>
              <c:strCache>
                <c:ptCount val="1"/>
                <c:pt idx="0">
                  <c:v>Chicago--Logan Square/Avondale</c:v>
                </c:pt>
              </c:strCache>
            </c:strRef>
          </c:tx>
          <c:spPr>
            <a:ln w="57150" cap="rnd">
              <a:solidFill>
                <a:srgbClr val="8DA7CE"/>
              </a:solidFill>
              <a:round/>
            </a:ln>
            <a:effectLst/>
          </c:spPr>
          <c:marker>
            <c:symbol val="none"/>
          </c:marker>
          <c:cat>
            <c:strRef>
              <c:f>'[2017_q2_price_index_data (2).xlsx]Quarterly Index Results'!$A$3:$A$84</c:f>
              <c:strCache>
                <c:ptCount val="82"/>
                <c:pt idx="0">
                  <c:v>1997Q1</c:v>
                </c:pt>
                <c:pt idx="1">
                  <c:v>1997Q2</c:v>
                </c:pt>
                <c:pt idx="2">
                  <c:v>1997Q3</c:v>
                </c:pt>
                <c:pt idx="3">
                  <c:v>1997Q4</c:v>
                </c:pt>
                <c:pt idx="4">
                  <c:v>1998Q1</c:v>
                </c:pt>
                <c:pt idx="5">
                  <c:v>1998Q2</c:v>
                </c:pt>
                <c:pt idx="6">
                  <c:v>1998Q3</c:v>
                </c:pt>
                <c:pt idx="7">
                  <c:v>1998Q4</c:v>
                </c:pt>
                <c:pt idx="8">
                  <c:v>1999Q1</c:v>
                </c:pt>
                <c:pt idx="9">
                  <c:v>1999Q2</c:v>
                </c:pt>
                <c:pt idx="10">
                  <c:v>1999Q3</c:v>
                </c:pt>
                <c:pt idx="11">
                  <c:v>1999Q4</c:v>
                </c:pt>
                <c:pt idx="12">
                  <c:v>2000Q1</c:v>
                </c:pt>
                <c:pt idx="13">
                  <c:v>2000Q2</c:v>
                </c:pt>
                <c:pt idx="14">
                  <c:v>2000Q3</c:v>
                </c:pt>
                <c:pt idx="15">
                  <c:v>2000Q4</c:v>
                </c:pt>
                <c:pt idx="16">
                  <c:v>2001Q1</c:v>
                </c:pt>
                <c:pt idx="17">
                  <c:v>2001Q2</c:v>
                </c:pt>
                <c:pt idx="18">
                  <c:v>2001Q3</c:v>
                </c:pt>
                <c:pt idx="19">
                  <c:v>2001Q4</c:v>
                </c:pt>
                <c:pt idx="20">
                  <c:v>2002Q1</c:v>
                </c:pt>
                <c:pt idx="21">
                  <c:v>2002Q2</c:v>
                </c:pt>
                <c:pt idx="22">
                  <c:v>2002Q3</c:v>
                </c:pt>
                <c:pt idx="23">
                  <c:v>2002Q4</c:v>
                </c:pt>
                <c:pt idx="24">
                  <c:v>2003Q1</c:v>
                </c:pt>
                <c:pt idx="25">
                  <c:v>2003Q2</c:v>
                </c:pt>
                <c:pt idx="26">
                  <c:v>2003Q3</c:v>
                </c:pt>
                <c:pt idx="27">
                  <c:v>2003Q4</c:v>
                </c:pt>
                <c:pt idx="28">
                  <c:v>2004Q1</c:v>
                </c:pt>
                <c:pt idx="29">
                  <c:v>2004Q2</c:v>
                </c:pt>
                <c:pt idx="30">
                  <c:v>2004Q3</c:v>
                </c:pt>
                <c:pt idx="31">
                  <c:v>2004Q4</c:v>
                </c:pt>
                <c:pt idx="32">
                  <c:v>2005Q1</c:v>
                </c:pt>
                <c:pt idx="33">
                  <c:v>2005Q2</c:v>
                </c:pt>
                <c:pt idx="34">
                  <c:v>2005Q3</c:v>
                </c:pt>
                <c:pt idx="35">
                  <c:v>2005Q4</c:v>
                </c:pt>
                <c:pt idx="36">
                  <c:v>2006Q1</c:v>
                </c:pt>
                <c:pt idx="37">
                  <c:v>2006Q2</c:v>
                </c:pt>
                <c:pt idx="38">
                  <c:v>2006Q3</c:v>
                </c:pt>
                <c:pt idx="39">
                  <c:v>2006Q4</c:v>
                </c:pt>
                <c:pt idx="40">
                  <c:v>2007Q1</c:v>
                </c:pt>
                <c:pt idx="41">
                  <c:v>2007Q2</c:v>
                </c:pt>
                <c:pt idx="42">
                  <c:v>2007Q3</c:v>
                </c:pt>
                <c:pt idx="43">
                  <c:v>2007Q4</c:v>
                </c:pt>
                <c:pt idx="44">
                  <c:v>2008Q1</c:v>
                </c:pt>
                <c:pt idx="45">
                  <c:v>2008Q2</c:v>
                </c:pt>
                <c:pt idx="46">
                  <c:v>2008Q3</c:v>
                </c:pt>
                <c:pt idx="47">
                  <c:v>2008Q4</c:v>
                </c:pt>
                <c:pt idx="48">
                  <c:v>2009Q1</c:v>
                </c:pt>
                <c:pt idx="49">
                  <c:v>2009Q2</c:v>
                </c:pt>
                <c:pt idx="50">
                  <c:v>2009Q3</c:v>
                </c:pt>
                <c:pt idx="51">
                  <c:v>2009Q4</c:v>
                </c:pt>
                <c:pt idx="52">
                  <c:v>2010Q1</c:v>
                </c:pt>
                <c:pt idx="53">
                  <c:v>2010Q2</c:v>
                </c:pt>
                <c:pt idx="54">
                  <c:v>2010Q3</c:v>
                </c:pt>
                <c:pt idx="55">
                  <c:v>2010Q4</c:v>
                </c:pt>
                <c:pt idx="56">
                  <c:v>2011Q1</c:v>
                </c:pt>
                <c:pt idx="57">
                  <c:v>2011Q2</c:v>
                </c:pt>
                <c:pt idx="58">
                  <c:v>2011Q3</c:v>
                </c:pt>
                <c:pt idx="59">
                  <c:v>2011Q4</c:v>
                </c:pt>
                <c:pt idx="60">
                  <c:v>2012Q1</c:v>
                </c:pt>
                <c:pt idx="61">
                  <c:v>2012Q2</c:v>
                </c:pt>
                <c:pt idx="62">
                  <c:v>2012Q3</c:v>
                </c:pt>
                <c:pt idx="63">
                  <c:v>2012Q4</c:v>
                </c:pt>
                <c:pt idx="64">
                  <c:v>2013Q1</c:v>
                </c:pt>
                <c:pt idx="65">
                  <c:v>2013Q2</c:v>
                </c:pt>
                <c:pt idx="66">
                  <c:v>2013Q3</c:v>
                </c:pt>
                <c:pt idx="67">
                  <c:v>2013Q4</c:v>
                </c:pt>
                <c:pt idx="68">
                  <c:v>2014Q1</c:v>
                </c:pt>
                <c:pt idx="69">
                  <c:v>2014Q2</c:v>
                </c:pt>
                <c:pt idx="70">
                  <c:v>2014Q3</c:v>
                </c:pt>
                <c:pt idx="71">
                  <c:v>2014Q4</c:v>
                </c:pt>
                <c:pt idx="72">
                  <c:v>2015Q1</c:v>
                </c:pt>
                <c:pt idx="73">
                  <c:v>2015Q2</c:v>
                </c:pt>
                <c:pt idx="74">
                  <c:v>2015Q3</c:v>
                </c:pt>
                <c:pt idx="75">
                  <c:v>2015Q4</c:v>
                </c:pt>
                <c:pt idx="76">
                  <c:v>2016Q1</c:v>
                </c:pt>
                <c:pt idx="77">
                  <c:v>2016Q2</c:v>
                </c:pt>
                <c:pt idx="78">
                  <c:v>2016Q3</c:v>
                </c:pt>
                <c:pt idx="79">
                  <c:v>2016Q4</c:v>
                </c:pt>
                <c:pt idx="80">
                  <c:v>2017Q1</c:v>
                </c:pt>
                <c:pt idx="81">
                  <c:v>2017Q2</c:v>
                </c:pt>
              </c:strCache>
            </c:strRef>
          </c:cat>
          <c:val>
            <c:numRef>
              <c:f>'[2017_q2_price_index_data (2).xlsx]Quarterly Index Results'!$Y$3:$Y$84</c:f>
              <c:numCache>
                <c:formatCode>0.00</c:formatCode>
                <c:ptCount val="82"/>
                <c:pt idx="0">
                  <c:v>70.533000000000001</c:v>
                </c:pt>
                <c:pt idx="1">
                  <c:v>72.099999999999994</c:v>
                </c:pt>
                <c:pt idx="2">
                  <c:v>73.563999999999993</c:v>
                </c:pt>
                <c:pt idx="3">
                  <c:v>72.622</c:v>
                </c:pt>
                <c:pt idx="4">
                  <c:v>73.873999999999995</c:v>
                </c:pt>
                <c:pt idx="5">
                  <c:v>77.679000000000002</c:v>
                </c:pt>
                <c:pt idx="6">
                  <c:v>80.754999999999995</c:v>
                </c:pt>
                <c:pt idx="7">
                  <c:v>86.69</c:v>
                </c:pt>
                <c:pt idx="8">
                  <c:v>89.403999999999996</c:v>
                </c:pt>
                <c:pt idx="9">
                  <c:v>93.61</c:v>
                </c:pt>
                <c:pt idx="10">
                  <c:v>95.116</c:v>
                </c:pt>
                <c:pt idx="11">
                  <c:v>97.835999999999999</c:v>
                </c:pt>
                <c:pt idx="12">
                  <c:v>100</c:v>
                </c:pt>
                <c:pt idx="13">
                  <c:v>105.041</c:v>
                </c:pt>
                <c:pt idx="14">
                  <c:v>109.777</c:v>
                </c:pt>
                <c:pt idx="15">
                  <c:v>113.003</c:v>
                </c:pt>
                <c:pt idx="16">
                  <c:v>116.68600000000001</c:v>
                </c:pt>
                <c:pt idx="17">
                  <c:v>122.08</c:v>
                </c:pt>
                <c:pt idx="18">
                  <c:v>128.589</c:v>
                </c:pt>
                <c:pt idx="19">
                  <c:v>134.06299999999999</c:v>
                </c:pt>
                <c:pt idx="20">
                  <c:v>136.76</c:v>
                </c:pt>
                <c:pt idx="21">
                  <c:v>142.72399999999999</c:v>
                </c:pt>
                <c:pt idx="22">
                  <c:v>148.048</c:v>
                </c:pt>
                <c:pt idx="23">
                  <c:v>148.191</c:v>
                </c:pt>
                <c:pt idx="24">
                  <c:v>152.20400000000001</c:v>
                </c:pt>
                <c:pt idx="25">
                  <c:v>154.53</c:v>
                </c:pt>
                <c:pt idx="26">
                  <c:v>154.643</c:v>
                </c:pt>
                <c:pt idx="27">
                  <c:v>156.26900000000001</c:v>
                </c:pt>
                <c:pt idx="28">
                  <c:v>162.08500000000001</c:v>
                </c:pt>
                <c:pt idx="29">
                  <c:v>172.03700000000001</c:v>
                </c:pt>
                <c:pt idx="30">
                  <c:v>182.35400000000001</c:v>
                </c:pt>
                <c:pt idx="31">
                  <c:v>189.38499999999999</c:v>
                </c:pt>
                <c:pt idx="32">
                  <c:v>190.04900000000001</c:v>
                </c:pt>
                <c:pt idx="33">
                  <c:v>191.49199999999999</c:v>
                </c:pt>
                <c:pt idx="34">
                  <c:v>199.25800000000001</c:v>
                </c:pt>
                <c:pt idx="35">
                  <c:v>204.38399999999999</c:v>
                </c:pt>
                <c:pt idx="36">
                  <c:v>211.61</c:v>
                </c:pt>
                <c:pt idx="37">
                  <c:v>218.70500000000001</c:v>
                </c:pt>
                <c:pt idx="38">
                  <c:v>224.71899999999999</c:v>
                </c:pt>
                <c:pt idx="39">
                  <c:v>227.91399999999999</c:v>
                </c:pt>
                <c:pt idx="40">
                  <c:v>230.334</c:v>
                </c:pt>
                <c:pt idx="41">
                  <c:v>229.85599999999999</c:v>
                </c:pt>
                <c:pt idx="42">
                  <c:v>223.84</c:v>
                </c:pt>
                <c:pt idx="43">
                  <c:v>220.62799999999999</c:v>
                </c:pt>
                <c:pt idx="44">
                  <c:v>221.12</c:v>
                </c:pt>
                <c:pt idx="45">
                  <c:v>222.53399999999999</c:v>
                </c:pt>
                <c:pt idx="46">
                  <c:v>223.12299999999999</c:v>
                </c:pt>
                <c:pt idx="47">
                  <c:v>216.92099999999999</c:v>
                </c:pt>
                <c:pt idx="48">
                  <c:v>211.27799999999999</c:v>
                </c:pt>
                <c:pt idx="49">
                  <c:v>197.64500000000001</c:v>
                </c:pt>
                <c:pt idx="50">
                  <c:v>173.20699999999999</c:v>
                </c:pt>
                <c:pt idx="51">
                  <c:v>168.00899999999999</c:v>
                </c:pt>
                <c:pt idx="52">
                  <c:v>161.084</c:v>
                </c:pt>
                <c:pt idx="53">
                  <c:v>160.4</c:v>
                </c:pt>
                <c:pt idx="54">
                  <c:v>164.755</c:v>
                </c:pt>
                <c:pt idx="55">
                  <c:v>164.76599999999999</c:v>
                </c:pt>
                <c:pt idx="56">
                  <c:v>162.82</c:v>
                </c:pt>
                <c:pt idx="57">
                  <c:v>155.71</c:v>
                </c:pt>
                <c:pt idx="58">
                  <c:v>152.96700000000001</c:v>
                </c:pt>
                <c:pt idx="59">
                  <c:v>147.54</c:v>
                </c:pt>
                <c:pt idx="60">
                  <c:v>148.52000000000001</c:v>
                </c:pt>
                <c:pt idx="61">
                  <c:v>152.137</c:v>
                </c:pt>
                <c:pt idx="62">
                  <c:v>150.71700000000001</c:v>
                </c:pt>
                <c:pt idx="63">
                  <c:v>159.22900000000001</c:v>
                </c:pt>
                <c:pt idx="64">
                  <c:v>160.28700000000001</c:v>
                </c:pt>
                <c:pt idx="65">
                  <c:v>170.19399999999999</c:v>
                </c:pt>
                <c:pt idx="66">
                  <c:v>179.28200000000001</c:v>
                </c:pt>
                <c:pt idx="67">
                  <c:v>184.44200000000001</c:v>
                </c:pt>
                <c:pt idx="68">
                  <c:v>190.57400000000001</c:v>
                </c:pt>
                <c:pt idx="69">
                  <c:v>196.95500000000001</c:v>
                </c:pt>
                <c:pt idx="70">
                  <c:v>207.572</c:v>
                </c:pt>
                <c:pt idx="71">
                  <c:v>211.46899999999999</c:v>
                </c:pt>
                <c:pt idx="72">
                  <c:v>218.01300000000001</c:v>
                </c:pt>
                <c:pt idx="73">
                  <c:v>223.672</c:v>
                </c:pt>
                <c:pt idx="74">
                  <c:v>223.857</c:v>
                </c:pt>
                <c:pt idx="75">
                  <c:v>225.245</c:v>
                </c:pt>
                <c:pt idx="76">
                  <c:v>228.107</c:v>
                </c:pt>
                <c:pt idx="77">
                  <c:v>238.328</c:v>
                </c:pt>
                <c:pt idx="78">
                  <c:v>249.32599999999999</c:v>
                </c:pt>
                <c:pt idx="79">
                  <c:v>255.001</c:v>
                </c:pt>
                <c:pt idx="80">
                  <c:v>257.50700000000001</c:v>
                </c:pt>
                <c:pt idx="81">
                  <c:v>257.57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04B-43AD-9319-9608F27B6C2A}"/>
            </c:ext>
          </c:extLst>
        </c:ser>
        <c:ser>
          <c:idx val="8"/>
          <c:order val="8"/>
          <c:tx>
            <c:strRef>
              <c:f>'[2017_q2_price_index_data (2).xlsx]Quarterly Index Results'!$AA$2</c:f>
              <c:strCache>
                <c:ptCount val="1"/>
                <c:pt idx="0">
                  <c:v>Chicago--West Town/Near West Side</c:v>
                </c:pt>
              </c:strCache>
            </c:strRef>
          </c:tx>
          <c:spPr>
            <a:ln w="57150" cap="rnd">
              <a:solidFill>
                <a:srgbClr val="375481"/>
              </a:solidFill>
              <a:round/>
            </a:ln>
            <a:effectLst/>
          </c:spPr>
          <c:marker>
            <c:symbol val="none"/>
          </c:marker>
          <c:cat>
            <c:strRef>
              <c:f>'[2017_q2_price_index_data (2).xlsx]Quarterly Index Results'!$A$3:$A$84</c:f>
              <c:strCache>
                <c:ptCount val="82"/>
                <c:pt idx="0">
                  <c:v>1997Q1</c:v>
                </c:pt>
                <c:pt idx="1">
                  <c:v>1997Q2</c:v>
                </c:pt>
                <c:pt idx="2">
                  <c:v>1997Q3</c:v>
                </c:pt>
                <c:pt idx="3">
                  <c:v>1997Q4</c:v>
                </c:pt>
                <c:pt idx="4">
                  <c:v>1998Q1</c:v>
                </c:pt>
                <c:pt idx="5">
                  <c:v>1998Q2</c:v>
                </c:pt>
                <c:pt idx="6">
                  <c:v>1998Q3</c:v>
                </c:pt>
                <c:pt idx="7">
                  <c:v>1998Q4</c:v>
                </c:pt>
                <c:pt idx="8">
                  <c:v>1999Q1</c:v>
                </c:pt>
                <c:pt idx="9">
                  <c:v>1999Q2</c:v>
                </c:pt>
                <c:pt idx="10">
                  <c:v>1999Q3</c:v>
                </c:pt>
                <c:pt idx="11">
                  <c:v>1999Q4</c:v>
                </c:pt>
                <c:pt idx="12">
                  <c:v>2000Q1</c:v>
                </c:pt>
                <c:pt idx="13">
                  <c:v>2000Q2</c:v>
                </c:pt>
                <c:pt idx="14">
                  <c:v>2000Q3</c:v>
                </c:pt>
                <c:pt idx="15">
                  <c:v>2000Q4</c:v>
                </c:pt>
                <c:pt idx="16">
                  <c:v>2001Q1</c:v>
                </c:pt>
                <c:pt idx="17">
                  <c:v>2001Q2</c:v>
                </c:pt>
                <c:pt idx="18">
                  <c:v>2001Q3</c:v>
                </c:pt>
                <c:pt idx="19">
                  <c:v>2001Q4</c:v>
                </c:pt>
                <c:pt idx="20">
                  <c:v>2002Q1</c:v>
                </c:pt>
                <c:pt idx="21">
                  <c:v>2002Q2</c:v>
                </c:pt>
                <c:pt idx="22">
                  <c:v>2002Q3</c:v>
                </c:pt>
                <c:pt idx="23">
                  <c:v>2002Q4</c:v>
                </c:pt>
                <c:pt idx="24">
                  <c:v>2003Q1</c:v>
                </c:pt>
                <c:pt idx="25">
                  <c:v>2003Q2</c:v>
                </c:pt>
                <c:pt idx="26">
                  <c:v>2003Q3</c:v>
                </c:pt>
                <c:pt idx="27">
                  <c:v>2003Q4</c:v>
                </c:pt>
                <c:pt idx="28">
                  <c:v>2004Q1</c:v>
                </c:pt>
                <c:pt idx="29">
                  <c:v>2004Q2</c:v>
                </c:pt>
                <c:pt idx="30">
                  <c:v>2004Q3</c:v>
                </c:pt>
                <c:pt idx="31">
                  <c:v>2004Q4</c:v>
                </c:pt>
                <c:pt idx="32">
                  <c:v>2005Q1</c:v>
                </c:pt>
                <c:pt idx="33">
                  <c:v>2005Q2</c:v>
                </c:pt>
                <c:pt idx="34">
                  <c:v>2005Q3</c:v>
                </c:pt>
                <c:pt idx="35">
                  <c:v>2005Q4</c:v>
                </c:pt>
                <c:pt idx="36">
                  <c:v>2006Q1</c:v>
                </c:pt>
                <c:pt idx="37">
                  <c:v>2006Q2</c:v>
                </c:pt>
                <c:pt idx="38">
                  <c:v>2006Q3</c:v>
                </c:pt>
                <c:pt idx="39">
                  <c:v>2006Q4</c:v>
                </c:pt>
                <c:pt idx="40">
                  <c:v>2007Q1</c:v>
                </c:pt>
                <c:pt idx="41">
                  <c:v>2007Q2</c:v>
                </c:pt>
                <c:pt idx="42">
                  <c:v>2007Q3</c:v>
                </c:pt>
                <c:pt idx="43">
                  <c:v>2007Q4</c:v>
                </c:pt>
                <c:pt idx="44">
                  <c:v>2008Q1</c:v>
                </c:pt>
                <c:pt idx="45">
                  <c:v>2008Q2</c:v>
                </c:pt>
                <c:pt idx="46">
                  <c:v>2008Q3</c:v>
                </c:pt>
                <c:pt idx="47">
                  <c:v>2008Q4</c:v>
                </c:pt>
                <c:pt idx="48">
                  <c:v>2009Q1</c:v>
                </c:pt>
                <c:pt idx="49">
                  <c:v>2009Q2</c:v>
                </c:pt>
                <c:pt idx="50">
                  <c:v>2009Q3</c:v>
                </c:pt>
                <c:pt idx="51">
                  <c:v>2009Q4</c:v>
                </c:pt>
                <c:pt idx="52">
                  <c:v>2010Q1</c:v>
                </c:pt>
                <c:pt idx="53">
                  <c:v>2010Q2</c:v>
                </c:pt>
                <c:pt idx="54">
                  <c:v>2010Q3</c:v>
                </c:pt>
                <c:pt idx="55">
                  <c:v>2010Q4</c:v>
                </c:pt>
                <c:pt idx="56">
                  <c:v>2011Q1</c:v>
                </c:pt>
                <c:pt idx="57">
                  <c:v>2011Q2</c:v>
                </c:pt>
                <c:pt idx="58">
                  <c:v>2011Q3</c:v>
                </c:pt>
                <c:pt idx="59">
                  <c:v>2011Q4</c:v>
                </c:pt>
                <c:pt idx="60">
                  <c:v>2012Q1</c:v>
                </c:pt>
                <c:pt idx="61">
                  <c:v>2012Q2</c:v>
                </c:pt>
                <c:pt idx="62">
                  <c:v>2012Q3</c:v>
                </c:pt>
                <c:pt idx="63">
                  <c:v>2012Q4</c:v>
                </c:pt>
                <c:pt idx="64">
                  <c:v>2013Q1</c:v>
                </c:pt>
                <c:pt idx="65">
                  <c:v>2013Q2</c:v>
                </c:pt>
                <c:pt idx="66">
                  <c:v>2013Q3</c:v>
                </c:pt>
                <c:pt idx="67">
                  <c:v>2013Q4</c:v>
                </c:pt>
                <c:pt idx="68">
                  <c:v>2014Q1</c:v>
                </c:pt>
                <c:pt idx="69">
                  <c:v>2014Q2</c:v>
                </c:pt>
                <c:pt idx="70">
                  <c:v>2014Q3</c:v>
                </c:pt>
                <c:pt idx="71">
                  <c:v>2014Q4</c:v>
                </c:pt>
                <c:pt idx="72">
                  <c:v>2015Q1</c:v>
                </c:pt>
                <c:pt idx="73">
                  <c:v>2015Q2</c:v>
                </c:pt>
                <c:pt idx="74">
                  <c:v>2015Q3</c:v>
                </c:pt>
                <c:pt idx="75">
                  <c:v>2015Q4</c:v>
                </c:pt>
                <c:pt idx="76">
                  <c:v>2016Q1</c:v>
                </c:pt>
                <c:pt idx="77">
                  <c:v>2016Q2</c:v>
                </c:pt>
                <c:pt idx="78">
                  <c:v>2016Q3</c:v>
                </c:pt>
                <c:pt idx="79">
                  <c:v>2016Q4</c:v>
                </c:pt>
                <c:pt idx="80">
                  <c:v>2017Q1</c:v>
                </c:pt>
                <c:pt idx="81">
                  <c:v>2017Q2</c:v>
                </c:pt>
              </c:strCache>
            </c:strRef>
          </c:cat>
          <c:val>
            <c:numRef>
              <c:f>'[2017_q2_price_index_data (2).xlsx]Quarterly Index Results'!$AA$3:$AA$84</c:f>
              <c:numCache>
                <c:formatCode>0.00</c:formatCode>
                <c:ptCount val="82"/>
                <c:pt idx="0">
                  <c:v>70.664000000000001</c:v>
                </c:pt>
                <c:pt idx="1">
                  <c:v>70.058000000000007</c:v>
                </c:pt>
                <c:pt idx="2">
                  <c:v>69.596999999999994</c:v>
                </c:pt>
                <c:pt idx="3">
                  <c:v>68.454999999999998</c:v>
                </c:pt>
                <c:pt idx="4">
                  <c:v>69.057000000000002</c:v>
                </c:pt>
                <c:pt idx="5">
                  <c:v>74.108000000000004</c:v>
                </c:pt>
                <c:pt idx="6">
                  <c:v>78.989999999999995</c:v>
                </c:pt>
                <c:pt idx="7">
                  <c:v>86.47</c:v>
                </c:pt>
                <c:pt idx="8">
                  <c:v>90.736000000000004</c:v>
                </c:pt>
                <c:pt idx="9">
                  <c:v>90.221999999999994</c:v>
                </c:pt>
                <c:pt idx="10">
                  <c:v>93.585999999999999</c:v>
                </c:pt>
                <c:pt idx="11">
                  <c:v>96.456999999999994</c:v>
                </c:pt>
                <c:pt idx="12">
                  <c:v>100</c:v>
                </c:pt>
                <c:pt idx="13">
                  <c:v>110.152</c:v>
                </c:pt>
                <c:pt idx="14">
                  <c:v>116.845</c:v>
                </c:pt>
                <c:pt idx="15">
                  <c:v>122.819</c:v>
                </c:pt>
                <c:pt idx="16">
                  <c:v>127.851</c:v>
                </c:pt>
                <c:pt idx="17">
                  <c:v>130.184</c:v>
                </c:pt>
                <c:pt idx="18">
                  <c:v>133.21700000000001</c:v>
                </c:pt>
                <c:pt idx="19">
                  <c:v>134.54</c:v>
                </c:pt>
                <c:pt idx="20">
                  <c:v>134.00700000000001</c:v>
                </c:pt>
                <c:pt idx="21">
                  <c:v>138.63900000000001</c:v>
                </c:pt>
                <c:pt idx="22">
                  <c:v>143.833</c:v>
                </c:pt>
                <c:pt idx="23">
                  <c:v>148.74299999999999</c:v>
                </c:pt>
                <c:pt idx="24">
                  <c:v>153.738</c:v>
                </c:pt>
                <c:pt idx="25">
                  <c:v>157.90100000000001</c:v>
                </c:pt>
                <c:pt idx="26">
                  <c:v>163.4</c:v>
                </c:pt>
                <c:pt idx="27">
                  <c:v>167.047</c:v>
                </c:pt>
                <c:pt idx="28">
                  <c:v>169.405</c:v>
                </c:pt>
                <c:pt idx="29">
                  <c:v>177.09299999999999</c:v>
                </c:pt>
                <c:pt idx="30">
                  <c:v>181.99199999999999</c:v>
                </c:pt>
                <c:pt idx="31">
                  <c:v>184.45699999999999</c:v>
                </c:pt>
                <c:pt idx="32">
                  <c:v>186.39699999999999</c:v>
                </c:pt>
                <c:pt idx="33">
                  <c:v>191.227</c:v>
                </c:pt>
                <c:pt idx="34">
                  <c:v>191.73500000000001</c:v>
                </c:pt>
                <c:pt idx="35">
                  <c:v>197.39699999999999</c:v>
                </c:pt>
                <c:pt idx="36">
                  <c:v>201.90199999999999</c:v>
                </c:pt>
                <c:pt idx="37">
                  <c:v>206.17599999999999</c:v>
                </c:pt>
                <c:pt idx="38">
                  <c:v>218.89500000000001</c:v>
                </c:pt>
                <c:pt idx="39">
                  <c:v>224.57900000000001</c:v>
                </c:pt>
                <c:pt idx="40">
                  <c:v>230.953</c:v>
                </c:pt>
                <c:pt idx="41">
                  <c:v>235.679</c:v>
                </c:pt>
                <c:pt idx="42">
                  <c:v>233.41499999999999</c:v>
                </c:pt>
                <c:pt idx="43">
                  <c:v>229.00800000000001</c:v>
                </c:pt>
                <c:pt idx="44">
                  <c:v>226.86099999999999</c:v>
                </c:pt>
                <c:pt idx="45">
                  <c:v>223.73599999999999</c:v>
                </c:pt>
                <c:pt idx="46">
                  <c:v>224.44</c:v>
                </c:pt>
                <c:pt idx="47">
                  <c:v>222.935</c:v>
                </c:pt>
                <c:pt idx="48">
                  <c:v>215.19499999999999</c:v>
                </c:pt>
                <c:pt idx="49">
                  <c:v>211.441</c:v>
                </c:pt>
                <c:pt idx="50">
                  <c:v>204.36</c:v>
                </c:pt>
                <c:pt idx="51">
                  <c:v>198.322</c:v>
                </c:pt>
                <c:pt idx="52">
                  <c:v>194.88</c:v>
                </c:pt>
                <c:pt idx="53">
                  <c:v>190.501</c:v>
                </c:pt>
                <c:pt idx="54">
                  <c:v>190.69</c:v>
                </c:pt>
                <c:pt idx="55">
                  <c:v>183.59</c:v>
                </c:pt>
                <c:pt idx="56">
                  <c:v>181.31899999999999</c:v>
                </c:pt>
                <c:pt idx="57">
                  <c:v>177.22800000000001</c:v>
                </c:pt>
                <c:pt idx="58">
                  <c:v>172.14099999999999</c:v>
                </c:pt>
                <c:pt idx="59">
                  <c:v>173.155</c:v>
                </c:pt>
                <c:pt idx="60">
                  <c:v>175.92</c:v>
                </c:pt>
                <c:pt idx="61">
                  <c:v>176.9</c:v>
                </c:pt>
                <c:pt idx="62">
                  <c:v>176.88200000000001</c:v>
                </c:pt>
                <c:pt idx="63">
                  <c:v>176.29599999999999</c:v>
                </c:pt>
                <c:pt idx="64">
                  <c:v>177.54900000000001</c:v>
                </c:pt>
                <c:pt idx="65">
                  <c:v>184.328</c:v>
                </c:pt>
                <c:pt idx="66">
                  <c:v>187.553</c:v>
                </c:pt>
                <c:pt idx="67">
                  <c:v>196.29599999999999</c:v>
                </c:pt>
                <c:pt idx="68">
                  <c:v>201.5</c:v>
                </c:pt>
                <c:pt idx="69">
                  <c:v>212.33</c:v>
                </c:pt>
                <c:pt idx="70">
                  <c:v>222.101</c:v>
                </c:pt>
                <c:pt idx="71">
                  <c:v>221.477</c:v>
                </c:pt>
                <c:pt idx="72">
                  <c:v>226.76</c:v>
                </c:pt>
                <c:pt idx="73">
                  <c:v>226.95400000000001</c:v>
                </c:pt>
                <c:pt idx="74">
                  <c:v>232.64400000000001</c:v>
                </c:pt>
                <c:pt idx="75">
                  <c:v>236.78700000000001</c:v>
                </c:pt>
                <c:pt idx="76">
                  <c:v>239.12799999999999</c:v>
                </c:pt>
                <c:pt idx="77">
                  <c:v>244.964</c:v>
                </c:pt>
                <c:pt idx="78">
                  <c:v>256.113</c:v>
                </c:pt>
                <c:pt idx="79">
                  <c:v>259.31299999999999</c:v>
                </c:pt>
                <c:pt idx="80">
                  <c:v>261.517</c:v>
                </c:pt>
                <c:pt idx="81">
                  <c:v>270.41899999999998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04B-43AD-9319-9608F27B6C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9278392"/>
        <c:axId val="38929085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'[2017_q2_price_index_data (2).xlsx]Quarterly Index Results'!$S$2</c15:sqref>
                        </c15:formulaRef>
                      </c:ext>
                    </c:extLst>
                    <c:strCache>
                      <c:ptCount val="1"/>
                      <c:pt idx="0">
                        <c:v>Chicago--Uptown/Rogers Park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'[2017_q2_price_index_data (2).xlsx]Quarterly Index Results'!$A$3:$A$84</c15:sqref>
                        </c15:formulaRef>
                      </c:ext>
                    </c:extLst>
                    <c:strCache>
                      <c:ptCount val="82"/>
                      <c:pt idx="0">
                        <c:v>1997Q1</c:v>
                      </c:pt>
                      <c:pt idx="1">
                        <c:v>1997Q2</c:v>
                      </c:pt>
                      <c:pt idx="2">
                        <c:v>1997Q3</c:v>
                      </c:pt>
                      <c:pt idx="3">
                        <c:v>1997Q4</c:v>
                      </c:pt>
                      <c:pt idx="4">
                        <c:v>1998Q1</c:v>
                      </c:pt>
                      <c:pt idx="5">
                        <c:v>1998Q2</c:v>
                      </c:pt>
                      <c:pt idx="6">
                        <c:v>1998Q3</c:v>
                      </c:pt>
                      <c:pt idx="7">
                        <c:v>1998Q4</c:v>
                      </c:pt>
                      <c:pt idx="8">
                        <c:v>1999Q1</c:v>
                      </c:pt>
                      <c:pt idx="9">
                        <c:v>1999Q2</c:v>
                      </c:pt>
                      <c:pt idx="10">
                        <c:v>1999Q3</c:v>
                      </c:pt>
                      <c:pt idx="11">
                        <c:v>1999Q4</c:v>
                      </c:pt>
                      <c:pt idx="12">
                        <c:v>2000Q1</c:v>
                      </c:pt>
                      <c:pt idx="13">
                        <c:v>2000Q2</c:v>
                      </c:pt>
                      <c:pt idx="14">
                        <c:v>2000Q3</c:v>
                      </c:pt>
                      <c:pt idx="15">
                        <c:v>2000Q4</c:v>
                      </c:pt>
                      <c:pt idx="16">
                        <c:v>2001Q1</c:v>
                      </c:pt>
                      <c:pt idx="17">
                        <c:v>2001Q2</c:v>
                      </c:pt>
                      <c:pt idx="18">
                        <c:v>2001Q3</c:v>
                      </c:pt>
                      <c:pt idx="19">
                        <c:v>2001Q4</c:v>
                      </c:pt>
                      <c:pt idx="20">
                        <c:v>2002Q1</c:v>
                      </c:pt>
                      <c:pt idx="21">
                        <c:v>2002Q2</c:v>
                      </c:pt>
                      <c:pt idx="22">
                        <c:v>2002Q3</c:v>
                      </c:pt>
                      <c:pt idx="23">
                        <c:v>2002Q4</c:v>
                      </c:pt>
                      <c:pt idx="24">
                        <c:v>2003Q1</c:v>
                      </c:pt>
                      <c:pt idx="25">
                        <c:v>2003Q2</c:v>
                      </c:pt>
                      <c:pt idx="26">
                        <c:v>2003Q3</c:v>
                      </c:pt>
                      <c:pt idx="27">
                        <c:v>2003Q4</c:v>
                      </c:pt>
                      <c:pt idx="28">
                        <c:v>2004Q1</c:v>
                      </c:pt>
                      <c:pt idx="29">
                        <c:v>2004Q2</c:v>
                      </c:pt>
                      <c:pt idx="30">
                        <c:v>2004Q3</c:v>
                      </c:pt>
                      <c:pt idx="31">
                        <c:v>2004Q4</c:v>
                      </c:pt>
                      <c:pt idx="32">
                        <c:v>2005Q1</c:v>
                      </c:pt>
                      <c:pt idx="33">
                        <c:v>2005Q2</c:v>
                      </c:pt>
                      <c:pt idx="34">
                        <c:v>2005Q3</c:v>
                      </c:pt>
                      <c:pt idx="35">
                        <c:v>2005Q4</c:v>
                      </c:pt>
                      <c:pt idx="36">
                        <c:v>2006Q1</c:v>
                      </c:pt>
                      <c:pt idx="37">
                        <c:v>2006Q2</c:v>
                      </c:pt>
                      <c:pt idx="38">
                        <c:v>2006Q3</c:v>
                      </c:pt>
                      <c:pt idx="39">
                        <c:v>2006Q4</c:v>
                      </c:pt>
                      <c:pt idx="40">
                        <c:v>2007Q1</c:v>
                      </c:pt>
                      <c:pt idx="41">
                        <c:v>2007Q2</c:v>
                      </c:pt>
                      <c:pt idx="42">
                        <c:v>2007Q3</c:v>
                      </c:pt>
                      <c:pt idx="43">
                        <c:v>2007Q4</c:v>
                      </c:pt>
                      <c:pt idx="44">
                        <c:v>2008Q1</c:v>
                      </c:pt>
                      <c:pt idx="45">
                        <c:v>2008Q2</c:v>
                      </c:pt>
                      <c:pt idx="46">
                        <c:v>2008Q3</c:v>
                      </c:pt>
                      <c:pt idx="47">
                        <c:v>2008Q4</c:v>
                      </c:pt>
                      <c:pt idx="48">
                        <c:v>2009Q1</c:v>
                      </c:pt>
                      <c:pt idx="49">
                        <c:v>2009Q2</c:v>
                      </c:pt>
                      <c:pt idx="50">
                        <c:v>2009Q3</c:v>
                      </c:pt>
                      <c:pt idx="51">
                        <c:v>2009Q4</c:v>
                      </c:pt>
                      <c:pt idx="52">
                        <c:v>2010Q1</c:v>
                      </c:pt>
                      <c:pt idx="53">
                        <c:v>2010Q2</c:v>
                      </c:pt>
                      <c:pt idx="54">
                        <c:v>2010Q3</c:v>
                      </c:pt>
                      <c:pt idx="55">
                        <c:v>2010Q4</c:v>
                      </c:pt>
                      <c:pt idx="56">
                        <c:v>2011Q1</c:v>
                      </c:pt>
                      <c:pt idx="57">
                        <c:v>2011Q2</c:v>
                      </c:pt>
                      <c:pt idx="58">
                        <c:v>2011Q3</c:v>
                      </c:pt>
                      <c:pt idx="59">
                        <c:v>2011Q4</c:v>
                      </c:pt>
                      <c:pt idx="60">
                        <c:v>2012Q1</c:v>
                      </c:pt>
                      <c:pt idx="61">
                        <c:v>2012Q2</c:v>
                      </c:pt>
                      <c:pt idx="62">
                        <c:v>2012Q3</c:v>
                      </c:pt>
                      <c:pt idx="63">
                        <c:v>2012Q4</c:v>
                      </c:pt>
                      <c:pt idx="64">
                        <c:v>2013Q1</c:v>
                      </c:pt>
                      <c:pt idx="65">
                        <c:v>2013Q2</c:v>
                      </c:pt>
                      <c:pt idx="66">
                        <c:v>2013Q3</c:v>
                      </c:pt>
                      <c:pt idx="67">
                        <c:v>2013Q4</c:v>
                      </c:pt>
                      <c:pt idx="68">
                        <c:v>2014Q1</c:v>
                      </c:pt>
                      <c:pt idx="69">
                        <c:v>2014Q2</c:v>
                      </c:pt>
                      <c:pt idx="70">
                        <c:v>2014Q3</c:v>
                      </c:pt>
                      <c:pt idx="71">
                        <c:v>2014Q4</c:v>
                      </c:pt>
                      <c:pt idx="72">
                        <c:v>2015Q1</c:v>
                      </c:pt>
                      <c:pt idx="73">
                        <c:v>2015Q2</c:v>
                      </c:pt>
                      <c:pt idx="74">
                        <c:v>2015Q3</c:v>
                      </c:pt>
                      <c:pt idx="75">
                        <c:v>2015Q4</c:v>
                      </c:pt>
                      <c:pt idx="76">
                        <c:v>2016Q1</c:v>
                      </c:pt>
                      <c:pt idx="77">
                        <c:v>2016Q2</c:v>
                      </c:pt>
                      <c:pt idx="78">
                        <c:v>2016Q3</c:v>
                      </c:pt>
                      <c:pt idx="79">
                        <c:v>2016Q4</c:v>
                      </c:pt>
                      <c:pt idx="80">
                        <c:v>2017Q1</c:v>
                      </c:pt>
                      <c:pt idx="81">
                        <c:v>2017Q2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'[2017_q2_price_index_data (2).xlsx]Quarterly Index Results'!$S$3:$S$84</c15:sqref>
                        </c15:formulaRef>
                      </c:ext>
                    </c:extLst>
                    <c:numCache>
                      <c:formatCode>0.00</c:formatCode>
                      <c:ptCount val="82"/>
                      <c:pt idx="0">
                        <c:v>67.247</c:v>
                      </c:pt>
                      <c:pt idx="1">
                        <c:v>68.033000000000001</c:v>
                      </c:pt>
                      <c:pt idx="2">
                        <c:v>71.805999999999997</c:v>
                      </c:pt>
                      <c:pt idx="3">
                        <c:v>73.037999999999997</c:v>
                      </c:pt>
                      <c:pt idx="4">
                        <c:v>74.867999999999995</c:v>
                      </c:pt>
                      <c:pt idx="5">
                        <c:v>77.754999999999995</c:v>
                      </c:pt>
                      <c:pt idx="6">
                        <c:v>80.635000000000005</c:v>
                      </c:pt>
                      <c:pt idx="7">
                        <c:v>82.3</c:v>
                      </c:pt>
                      <c:pt idx="8">
                        <c:v>82.875</c:v>
                      </c:pt>
                      <c:pt idx="9">
                        <c:v>88.355999999999995</c:v>
                      </c:pt>
                      <c:pt idx="10">
                        <c:v>91.305999999999997</c:v>
                      </c:pt>
                      <c:pt idx="11">
                        <c:v>95.652000000000001</c:v>
                      </c:pt>
                      <c:pt idx="12">
                        <c:v>100</c:v>
                      </c:pt>
                      <c:pt idx="13">
                        <c:v>103.06699999999999</c:v>
                      </c:pt>
                      <c:pt idx="14">
                        <c:v>106.867</c:v>
                      </c:pt>
                      <c:pt idx="15">
                        <c:v>108.553</c:v>
                      </c:pt>
                      <c:pt idx="16">
                        <c:v>110.67400000000001</c:v>
                      </c:pt>
                      <c:pt idx="17">
                        <c:v>113.246</c:v>
                      </c:pt>
                      <c:pt idx="18">
                        <c:v>116.304</c:v>
                      </c:pt>
                      <c:pt idx="19">
                        <c:v>119.762</c:v>
                      </c:pt>
                      <c:pt idx="20">
                        <c:v>123.94799999999999</c:v>
                      </c:pt>
                      <c:pt idx="21">
                        <c:v>133.52600000000001</c:v>
                      </c:pt>
                      <c:pt idx="22">
                        <c:v>136.59700000000001</c:v>
                      </c:pt>
                      <c:pt idx="23">
                        <c:v>139.22200000000001</c:v>
                      </c:pt>
                      <c:pt idx="24">
                        <c:v>142.143</c:v>
                      </c:pt>
                      <c:pt idx="25">
                        <c:v>144.602</c:v>
                      </c:pt>
                      <c:pt idx="26">
                        <c:v>148.702</c:v>
                      </c:pt>
                      <c:pt idx="27">
                        <c:v>149.98500000000001</c:v>
                      </c:pt>
                      <c:pt idx="28">
                        <c:v>151.20400000000001</c:v>
                      </c:pt>
                      <c:pt idx="29">
                        <c:v>152.78200000000001</c:v>
                      </c:pt>
                      <c:pt idx="30">
                        <c:v>157.91300000000001</c:v>
                      </c:pt>
                      <c:pt idx="31">
                        <c:v>161.5</c:v>
                      </c:pt>
                      <c:pt idx="32">
                        <c:v>163.59700000000001</c:v>
                      </c:pt>
                      <c:pt idx="33">
                        <c:v>167.62100000000001</c:v>
                      </c:pt>
                      <c:pt idx="34">
                        <c:v>176.86099999999999</c:v>
                      </c:pt>
                      <c:pt idx="35">
                        <c:v>181.006</c:v>
                      </c:pt>
                      <c:pt idx="36">
                        <c:v>183.578</c:v>
                      </c:pt>
                      <c:pt idx="37">
                        <c:v>190.529</c:v>
                      </c:pt>
                      <c:pt idx="38">
                        <c:v>190.21100000000001</c:v>
                      </c:pt>
                      <c:pt idx="39">
                        <c:v>192.17400000000001</c:v>
                      </c:pt>
                      <c:pt idx="40">
                        <c:v>195.75299999999999</c:v>
                      </c:pt>
                      <c:pt idx="41">
                        <c:v>194.239</c:v>
                      </c:pt>
                      <c:pt idx="42">
                        <c:v>195.971</c:v>
                      </c:pt>
                      <c:pt idx="43">
                        <c:v>191.86699999999999</c:v>
                      </c:pt>
                      <c:pt idx="44">
                        <c:v>188.85900000000001</c:v>
                      </c:pt>
                      <c:pt idx="45">
                        <c:v>187.11099999999999</c:v>
                      </c:pt>
                      <c:pt idx="46">
                        <c:v>175.434</c:v>
                      </c:pt>
                      <c:pt idx="47">
                        <c:v>178.78</c:v>
                      </c:pt>
                      <c:pt idx="48">
                        <c:v>174.43600000000001</c:v>
                      </c:pt>
                      <c:pt idx="49">
                        <c:v>168.77500000000001</c:v>
                      </c:pt>
                      <c:pt idx="50">
                        <c:v>164.44399999999999</c:v>
                      </c:pt>
                      <c:pt idx="51">
                        <c:v>163.30199999999999</c:v>
                      </c:pt>
                      <c:pt idx="52">
                        <c:v>161.24100000000001</c:v>
                      </c:pt>
                      <c:pt idx="53">
                        <c:v>159.41</c:v>
                      </c:pt>
                      <c:pt idx="54">
                        <c:v>160.297</c:v>
                      </c:pt>
                      <c:pt idx="55">
                        <c:v>155.398</c:v>
                      </c:pt>
                      <c:pt idx="56">
                        <c:v>152.465</c:v>
                      </c:pt>
                      <c:pt idx="57">
                        <c:v>147.583</c:v>
                      </c:pt>
                      <c:pt idx="58">
                        <c:v>140.81899999999999</c:v>
                      </c:pt>
                      <c:pt idx="59">
                        <c:v>139.15600000000001</c:v>
                      </c:pt>
                      <c:pt idx="60">
                        <c:v>138.47399999999999</c:v>
                      </c:pt>
                      <c:pt idx="61">
                        <c:v>138.44300000000001</c:v>
                      </c:pt>
                      <c:pt idx="62">
                        <c:v>142.113</c:v>
                      </c:pt>
                      <c:pt idx="63">
                        <c:v>141.60499999999999</c:v>
                      </c:pt>
                      <c:pt idx="64">
                        <c:v>145.69</c:v>
                      </c:pt>
                      <c:pt idx="65">
                        <c:v>149.99600000000001</c:v>
                      </c:pt>
                      <c:pt idx="66">
                        <c:v>157.77600000000001</c:v>
                      </c:pt>
                      <c:pt idx="67">
                        <c:v>157.94300000000001</c:v>
                      </c:pt>
                      <c:pt idx="68">
                        <c:v>162.80600000000001</c:v>
                      </c:pt>
                      <c:pt idx="69">
                        <c:v>162.499</c:v>
                      </c:pt>
                      <c:pt idx="70">
                        <c:v>163.095</c:v>
                      </c:pt>
                      <c:pt idx="71">
                        <c:v>170.09700000000001</c:v>
                      </c:pt>
                      <c:pt idx="72">
                        <c:v>168.92599999999999</c:v>
                      </c:pt>
                      <c:pt idx="73">
                        <c:v>173.60400000000001</c:v>
                      </c:pt>
                      <c:pt idx="74">
                        <c:v>176.732</c:v>
                      </c:pt>
                      <c:pt idx="75">
                        <c:v>180.434</c:v>
                      </c:pt>
                      <c:pt idx="76">
                        <c:v>182.18100000000001</c:v>
                      </c:pt>
                      <c:pt idx="77">
                        <c:v>184.42400000000001</c:v>
                      </c:pt>
                      <c:pt idx="78">
                        <c:v>189.053</c:v>
                      </c:pt>
                      <c:pt idx="79">
                        <c:v>183.30099999999999</c:v>
                      </c:pt>
                      <c:pt idx="80">
                        <c:v>185.55099999999999</c:v>
                      </c:pt>
                      <c:pt idx="81">
                        <c:v>182.411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904B-43AD-9319-9608F27B6C2A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'[2017_q2_price_index_data (2).xlsx]Quarterly Index Results'!$V$2</c15:sqref>
                        </c15:formulaRef>
                      </c:ext>
                    </c:extLst>
                    <c:strCache>
                      <c:ptCount val="1"/>
                      <c:pt idx="0">
                        <c:v>Chicago--Irving Park/Albany Park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'[2017_q2_price_index_data (2).xlsx]Quarterly Index Results'!$A$3:$A$84</c15:sqref>
                        </c15:formulaRef>
                      </c:ext>
                    </c:extLst>
                    <c:strCache>
                      <c:ptCount val="82"/>
                      <c:pt idx="0">
                        <c:v>1997Q1</c:v>
                      </c:pt>
                      <c:pt idx="1">
                        <c:v>1997Q2</c:v>
                      </c:pt>
                      <c:pt idx="2">
                        <c:v>1997Q3</c:v>
                      </c:pt>
                      <c:pt idx="3">
                        <c:v>1997Q4</c:v>
                      </c:pt>
                      <c:pt idx="4">
                        <c:v>1998Q1</c:v>
                      </c:pt>
                      <c:pt idx="5">
                        <c:v>1998Q2</c:v>
                      </c:pt>
                      <c:pt idx="6">
                        <c:v>1998Q3</c:v>
                      </c:pt>
                      <c:pt idx="7">
                        <c:v>1998Q4</c:v>
                      </c:pt>
                      <c:pt idx="8">
                        <c:v>1999Q1</c:v>
                      </c:pt>
                      <c:pt idx="9">
                        <c:v>1999Q2</c:v>
                      </c:pt>
                      <c:pt idx="10">
                        <c:v>1999Q3</c:v>
                      </c:pt>
                      <c:pt idx="11">
                        <c:v>1999Q4</c:v>
                      </c:pt>
                      <c:pt idx="12">
                        <c:v>2000Q1</c:v>
                      </c:pt>
                      <c:pt idx="13">
                        <c:v>2000Q2</c:v>
                      </c:pt>
                      <c:pt idx="14">
                        <c:v>2000Q3</c:v>
                      </c:pt>
                      <c:pt idx="15">
                        <c:v>2000Q4</c:v>
                      </c:pt>
                      <c:pt idx="16">
                        <c:v>2001Q1</c:v>
                      </c:pt>
                      <c:pt idx="17">
                        <c:v>2001Q2</c:v>
                      </c:pt>
                      <c:pt idx="18">
                        <c:v>2001Q3</c:v>
                      </c:pt>
                      <c:pt idx="19">
                        <c:v>2001Q4</c:v>
                      </c:pt>
                      <c:pt idx="20">
                        <c:v>2002Q1</c:v>
                      </c:pt>
                      <c:pt idx="21">
                        <c:v>2002Q2</c:v>
                      </c:pt>
                      <c:pt idx="22">
                        <c:v>2002Q3</c:v>
                      </c:pt>
                      <c:pt idx="23">
                        <c:v>2002Q4</c:v>
                      </c:pt>
                      <c:pt idx="24">
                        <c:v>2003Q1</c:v>
                      </c:pt>
                      <c:pt idx="25">
                        <c:v>2003Q2</c:v>
                      </c:pt>
                      <c:pt idx="26">
                        <c:v>2003Q3</c:v>
                      </c:pt>
                      <c:pt idx="27">
                        <c:v>2003Q4</c:v>
                      </c:pt>
                      <c:pt idx="28">
                        <c:v>2004Q1</c:v>
                      </c:pt>
                      <c:pt idx="29">
                        <c:v>2004Q2</c:v>
                      </c:pt>
                      <c:pt idx="30">
                        <c:v>2004Q3</c:v>
                      </c:pt>
                      <c:pt idx="31">
                        <c:v>2004Q4</c:v>
                      </c:pt>
                      <c:pt idx="32">
                        <c:v>2005Q1</c:v>
                      </c:pt>
                      <c:pt idx="33">
                        <c:v>2005Q2</c:v>
                      </c:pt>
                      <c:pt idx="34">
                        <c:v>2005Q3</c:v>
                      </c:pt>
                      <c:pt idx="35">
                        <c:v>2005Q4</c:v>
                      </c:pt>
                      <c:pt idx="36">
                        <c:v>2006Q1</c:v>
                      </c:pt>
                      <c:pt idx="37">
                        <c:v>2006Q2</c:v>
                      </c:pt>
                      <c:pt idx="38">
                        <c:v>2006Q3</c:v>
                      </c:pt>
                      <c:pt idx="39">
                        <c:v>2006Q4</c:v>
                      </c:pt>
                      <c:pt idx="40">
                        <c:v>2007Q1</c:v>
                      </c:pt>
                      <c:pt idx="41">
                        <c:v>2007Q2</c:v>
                      </c:pt>
                      <c:pt idx="42">
                        <c:v>2007Q3</c:v>
                      </c:pt>
                      <c:pt idx="43">
                        <c:v>2007Q4</c:v>
                      </c:pt>
                      <c:pt idx="44">
                        <c:v>2008Q1</c:v>
                      </c:pt>
                      <c:pt idx="45">
                        <c:v>2008Q2</c:v>
                      </c:pt>
                      <c:pt idx="46">
                        <c:v>2008Q3</c:v>
                      </c:pt>
                      <c:pt idx="47">
                        <c:v>2008Q4</c:v>
                      </c:pt>
                      <c:pt idx="48">
                        <c:v>2009Q1</c:v>
                      </c:pt>
                      <c:pt idx="49">
                        <c:v>2009Q2</c:v>
                      </c:pt>
                      <c:pt idx="50">
                        <c:v>2009Q3</c:v>
                      </c:pt>
                      <c:pt idx="51">
                        <c:v>2009Q4</c:v>
                      </c:pt>
                      <c:pt idx="52">
                        <c:v>2010Q1</c:v>
                      </c:pt>
                      <c:pt idx="53">
                        <c:v>2010Q2</c:v>
                      </c:pt>
                      <c:pt idx="54">
                        <c:v>2010Q3</c:v>
                      </c:pt>
                      <c:pt idx="55">
                        <c:v>2010Q4</c:v>
                      </c:pt>
                      <c:pt idx="56">
                        <c:v>2011Q1</c:v>
                      </c:pt>
                      <c:pt idx="57">
                        <c:v>2011Q2</c:v>
                      </c:pt>
                      <c:pt idx="58">
                        <c:v>2011Q3</c:v>
                      </c:pt>
                      <c:pt idx="59">
                        <c:v>2011Q4</c:v>
                      </c:pt>
                      <c:pt idx="60">
                        <c:v>2012Q1</c:v>
                      </c:pt>
                      <c:pt idx="61">
                        <c:v>2012Q2</c:v>
                      </c:pt>
                      <c:pt idx="62">
                        <c:v>2012Q3</c:v>
                      </c:pt>
                      <c:pt idx="63">
                        <c:v>2012Q4</c:v>
                      </c:pt>
                      <c:pt idx="64">
                        <c:v>2013Q1</c:v>
                      </c:pt>
                      <c:pt idx="65">
                        <c:v>2013Q2</c:v>
                      </c:pt>
                      <c:pt idx="66">
                        <c:v>2013Q3</c:v>
                      </c:pt>
                      <c:pt idx="67">
                        <c:v>2013Q4</c:v>
                      </c:pt>
                      <c:pt idx="68">
                        <c:v>2014Q1</c:v>
                      </c:pt>
                      <c:pt idx="69">
                        <c:v>2014Q2</c:v>
                      </c:pt>
                      <c:pt idx="70">
                        <c:v>2014Q3</c:v>
                      </c:pt>
                      <c:pt idx="71">
                        <c:v>2014Q4</c:v>
                      </c:pt>
                      <c:pt idx="72">
                        <c:v>2015Q1</c:v>
                      </c:pt>
                      <c:pt idx="73">
                        <c:v>2015Q2</c:v>
                      </c:pt>
                      <c:pt idx="74">
                        <c:v>2015Q3</c:v>
                      </c:pt>
                      <c:pt idx="75">
                        <c:v>2015Q4</c:v>
                      </c:pt>
                      <c:pt idx="76">
                        <c:v>2016Q1</c:v>
                      </c:pt>
                      <c:pt idx="77">
                        <c:v>2016Q2</c:v>
                      </c:pt>
                      <c:pt idx="78">
                        <c:v>2016Q3</c:v>
                      </c:pt>
                      <c:pt idx="79">
                        <c:v>2016Q4</c:v>
                      </c:pt>
                      <c:pt idx="80">
                        <c:v>2017Q1</c:v>
                      </c:pt>
                      <c:pt idx="81">
                        <c:v>2017Q2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'[2017_q2_price_index_data (2).xlsx]Quarterly Index Results'!$V$3:$V$84</c15:sqref>
                        </c15:formulaRef>
                      </c:ext>
                    </c:extLst>
                    <c:numCache>
                      <c:formatCode>0.00</c:formatCode>
                      <c:ptCount val="82"/>
                      <c:pt idx="0">
                        <c:v>78.007000000000005</c:v>
                      </c:pt>
                      <c:pt idx="1">
                        <c:v>76.179000000000002</c:v>
                      </c:pt>
                      <c:pt idx="2">
                        <c:v>78.102000000000004</c:v>
                      </c:pt>
                      <c:pt idx="3">
                        <c:v>78.634</c:v>
                      </c:pt>
                      <c:pt idx="4">
                        <c:v>79.471000000000004</c:v>
                      </c:pt>
                      <c:pt idx="5">
                        <c:v>81.834000000000003</c:v>
                      </c:pt>
                      <c:pt idx="6">
                        <c:v>83.578000000000003</c:v>
                      </c:pt>
                      <c:pt idx="7">
                        <c:v>86.418000000000006</c:v>
                      </c:pt>
                      <c:pt idx="8">
                        <c:v>87.194999999999993</c:v>
                      </c:pt>
                      <c:pt idx="9">
                        <c:v>91.804000000000002</c:v>
                      </c:pt>
                      <c:pt idx="10">
                        <c:v>95.444000000000003</c:v>
                      </c:pt>
                      <c:pt idx="11">
                        <c:v>97.936000000000007</c:v>
                      </c:pt>
                      <c:pt idx="12">
                        <c:v>100</c:v>
                      </c:pt>
                      <c:pt idx="13">
                        <c:v>102.983</c:v>
                      </c:pt>
                      <c:pt idx="14">
                        <c:v>107.4</c:v>
                      </c:pt>
                      <c:pt idx="15">
                        <c:v>111.636</c:v>
                      </c:pt>
                      <c:pt idx="16">
                        <c:v>114.407</c:v>
                      </c:pt>
                      <c:pt idx="17">
                        <c:v>119.497</c:v>
                      </c:pt>
                      <c:pt idx="18">
                        <c:v>121.3</c:v>
                      </c:pt>
                      <c:pt idx="19">
                        <c:v>123.88</c:v>
                      </c:pt>
                      <c:pt idx="20">
                        <c:v>125.971</c:v>
                      </c:pt>
                      <c:pt idx="21">
                        <c:v>128.36500000000001</c:v>
                      </c:pt>
                      <c:pt idx="22">
                        <c:v>131.89400000000001</c:v>
                      </c:pt>
                      <c:pt idx="23">
                        <c:v>134.25700000000001</c:v>
                      </c:pt>
                      <c:pt idx="24">
                        <c:v>136.15700000000001</c:v>
                      </c:pt>
                      <c:pt idx="25">
                        <c:v>140.74600000000001</c:v>
                      </c:pt>
                      <c:pt idx="26">
                        <c:v>143.709</c:v>
                      </c:pt>
                      <c:pt idx="27">
                        <c:v>147.227</c:v>
                      </c:pt>
                      <c:pt idx="28">
                        <c:v>150.893</c:v>
                      </c:pt>
                      <c:pt idx="29">
                        <c:v>155.96299999999999</c:v>
                      </c:pt>
                      <c:pt idx="30">
                        <c:v>161.309</c:v>
                      </c:pt>
                      <c:pt idx="31">
                        <c:v>166.554</c:v>
                      </c:pt>
                      <c:pt idx="32">
                        <c:v>170.53800000000001</c:v>
                      </c:pt>
                      <c:pt idx="33">
                        <c:v>175.179</c:v>
                      </c:pt>
                      <c:pt idx="34">
                        <c:v>182.07499999999999</c:v>
                      </c:pt>
                      <c:pt idx="35">
                        <c:v>185.232</c:v>
                      </c:pt>
                      <c:pt idx="36">
                        <c:v>187.45099999999999</c:v>
                      </c:pt>
                      <c:pt idx="37">
                        <c:v>191.68299999999999</c:v>
                      </c:pt>
                      <c:pt idx="38">
                        <c:v>193.87799999999999</c:v>
                      </c:pt>
                      <c:pt idx="39">
                        <c:v>196.636</c:v>
                      </c:pt>
                      <c:pt idx="40">
                        <c:v>197.327</c:v>
                      </c:pt>
                      <c:pt idx="41">
                        <c:v>196.83699999999999</c:v>
                      </c:pt>
                      <c:pt idx="42">
                        <c:v>194.351</c:v>
                      </c:pt>
                      <c:pt idx="43">
                        <c:v>194.20599999999999</c:v>
                      </c:pt>
                      <c:pt idx="44">
                        <c:v>191.375</c:v>
                      </c:pt>
                      <c:pt idx="45">
                        <c:v>187.02199999999999</c:v>
                      </c:pt>
                      <c:pt idx="46">
                        <c:v>180.072</c:v>
                      </c:pt>
                      <c:pt idx="47">
                        <c:v>174.88499999999999</c:v>
                      </c:pt>
                      <c:pt idx="48">
                        <c:v>170.16</c:v>
                      </c:pt>
                      <c:pt idx="49">
                        <c:v>163.59200000000001</c:v>
                      </c:pt>
                      <c:pt idx="50">
                        <c:v>155.58600000000001</c:v>
                      </c:pt>
                      <c:pt idx="51">
                        <c:v>151.52199999999999</c:v>
                      </c:pt>
                      <c:pt idx="52">
                        <c:v>149.76</c:v>
                      </c:pt>
                      <c:pt idx="53">
                        <c:v>149.03399999999999</c:v>
                      </c:pt>
                      <c:pt idx="54">
                        <c:v>148.14599999999999</c:v>
                      </c:pt>
                      <c:pt idx="55">
                        <c:v>145.20500000000001</c:v>
                      </c:pt>
                      <c:pt idx="56">
                        <c:v>142.85</c:v>
                      </c:pt>
                      <c:pt idx="57">
                        <c:v>136.678</c:v>
                      </c:pt>
                      <c:pt idx="58">
                        <c:v>133.31700000000001</c:v>
                      </c:pt>
                      <c:pt idx="59">
                        <c:v>130.03800000000001</c:v>
                      </c:pt>
                      <c:pt idx="60">
                        <c:v>128.309</c:v>
                      </c:pt>
                      <c:pt idx="61">
                        <c:v>130.911</c:v>
                      </c:pt>
                      <c:pt idx="62">
                        <c:v>132.374</c:v>
                      </c:pt>
                      <c:pt idx="63">
                        <c:v>133.44300000000001</c:v>
                      </c:pt>
                      <c:pt idx="64">
                        <c:v>135.68</c:v>
                      </c:pt>
                      <c:pt idx="65">
                        <c:v>138.86199999999999</c:v>
                      </c:pt>
                      <c:pt idx="66">
                        <c:v>144.99100000000001</c:v>
                      </c:pt>
                      <c:pt idx="67">
                        <c:v>149.19999999999999</c:v>
                      </c:pt>
                      <c:pt idx="68">
                        <c:v>152.43199999999999</c:v>
                      </c:pt>
                      <c:pt idx="69">
                        <c:v>158.33000000000001</c:v>
                      </c:pt>
                      <c:pt idx="70">
                        <c:v>161.90199999999999</c:v>
                      </c:pt>
                      <c:pt idx="71">
                        <c:v>164.49</c:v>
                      </c:pt>
                      <c:pt idx="72">
                        <c:v>166.173</c:v>
                      </c:pt>
                      <c:pt idx="73">
                        <c:v>171.83500000000001</c:v>
                      </c:pt>
                      <c:pt idx="74">
                        <c:v>172.614</c:v>
                      </c:pt>
                      <c:pt idx="75">
                        <c:v>174.83199999999999</c:v>
                      </c:pt>
                      <c:pt idx="76">
                        <c:v>176.23699999999999</c:v>
                      </c:pt>
                      <c:pt idx="77">
                        <c:v>176.52099999999999</c:v>
                      </c:pt>
                      <c:pt idx="78">
                        <c:v>181.904</c:v>
                      </c:pt>
                      <c:pt idx="79">
                        <c:v>183.38800000000001</c:v>
                      </c:pt>
                      <c:pt idx="80">
                        <c:v>185.12299999999999</c:v>
                      </c:pt>
                      <c:pt idx="81">
                        <c:v>188.58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904B-43AD-9319-9608F27B6C2A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'[2017_q2_price_index_data (2).xlsx]Quarterly Index Results'!$W$2</c15:sqref>
                        </c15:formulaRef>
                      </c:ext>
                    </c:extLst>
                    <c:strCache>
                      <c:ptCount val="1"/>
                      <c:pt idx="0">
                        <c:v>Chicago--Portage Park/Jefferson Park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'[2017_q2_price_index_data (2).xlsx]Quarterly Index Results'!$A$3:$A$84</c15:sqref>
                        </c15:formulaRef>
                      </c:ext>
                    </c:extLst>
                    <c:strCache>
                      <c:ptCount val="82"/>
                      <c:pt idx="0">
                        <c:v>1997Q1</c:v>
                      </c:pt>
                      <c:pt idx="1">
                        <c:v>1997Q2</c:v>
                      </c:pt>
                      <c:pt idx="2">
                        <c:v>1997Q3</c:v>
                      </c:pt>
                      <c:pt idx="3">
                        <c:v>1997Q4</c:v>
                      </c:pt>
                      <c:pt idx="4">
                        <c:v>1998Q1</c:v>
                      </c:pt>
                      <c:pt idx="5">
                        <c:v>1998Q2</c:v>
                      </c:pt>
                      <c:pt idx="6">
                        <c:v>1998Q3</c:v>
                      </c:pt>
                      <c:pt idx="7">
                        <c:v>1998Q4</c:v>
                      </c:pt>
                      <c:pt idx="8">
                        <c:v>1999Q1</c:v>
                      </c:pt>
                      <c:pt idx="9">
                        <c:v>1999Q2</c:v>
                      </c:pt>
                      <c:pt idx="10">
                        <c:v>1999Q3</c:v>
                      </c:pt>
                      <c:pt idx="11">
                        <c:v>1999Q4</c:v>
                      </c:pt>
                      <c:pt idx="12">
                        <c:v>2000Q1</c:v>
                      </c:pt>
                      <c:pt idx="13">
                        <c:v>2000Q2</c:v>
                      </c:pt>
                      <c:pt idx="14">
                        <c:v>2000Q3</c:v>
                      </c:pt>
                      <c:pt idx="15">
                        <c:v>2000Q4</c:v>
                      </c:pt>
                      <c:pt idx="16">
                        <c:v>2001Q1</c:v>
                      </c:pt>
                      <c:pt idx="17">
                        <c:v>2001Q2</c:v>
                      </c:pt>
                      <c:pt idx="18">
                        <c:v>2001Q3</c:v>
                      </c:pt>
                      <c:pt idx="19">
                        <c:v>2001Q4</c:v>
                      </c:pt>
                      <c:pt idx="20">
                        <c:v>2002Q1</c:v>
                      </c:pt>
                      <c:pt idx="21">
                        <c:v>2002Q2</c:v>
                      </c:pt>
                      <c:pt idx="22">
                        <c:v>2002Q3</c:v>
                      </c:pt>
                      <c:pt idx="23">
                        <c:v>2002Q4</c:v>
                      </c:pt>
                      <c:pt idx="24">
                        <c:v>2003Q1</c:v>
                      </c:pt>
                      <c:pt idx="25">
                        <c:v>2003Q2</c:v>
                      </c:pt>
                      <c:pt idx="26">
                        <c:v>2003Q3</c:v>
                      </c:pt>
                      <c:pt idx="27">
                        <c:v>2003Q4</c:v>
                      </c:pt>
                      <c:pt idx="28">
                        <c:v>2004Q1</c:v>
                      </c:pt>
                      <c:pt idx="29">
                        <c:v>2004Q2</c:v>
                      </c:pt>
                      <c:pt idx="30">
                        <c:v>2004Q3</c:v>
                      </c:pt>
                      <c:pt idx="31">
                        <c:v>2004Q4</c:v>
                      </c:pt>
                      <c:pt idx="32">
                        <c:v>2005Q1</c:v>
                      </c:pt>
                      <c:pt idx="33">
                        <c:v>2005Q2</c:v>
                      </c:pt>
                      <c:pt idx="34">
                        <c:v>2005Q3</c:v>
                      </c:pt>
                      <c:pt idx="35">
                        <c:v>2005Q4</c:v>
                      </c:pt>
                      <c:pt idx="36">
                        <c:v>2006Q1</c:v>
                      </c:pt>
                      <c:pt idx="37">
                        <c:v>2006Q2</c:v>
                      </c:pt>
                      <c:pt idx="38">
                        <c:v>2006Q3</c:v>
                      </c:pt>
                      <c:pt idx="39">
                        <c:v>2006Q4</c:v>
                      </c:pt>
                      <c:pt idx="40">
                        <c:v>2007Q1</c:v>
                      </c:pt>
                      <c:pt idx="41">
                        <c:v>2007Q2</c:v>
                      </c:pt>
                      <c:pt idx="42">
                        <c:v>2007Q3</c:v>
                      </c:pt>
                      <c:pt idx="43">
                        <c:v>2007Q4</c:v>
                      </c:pt>
                      <c:pt idx="44">
                        <c:v>2008Q1</c:v>
                      </c:pt>
                      <c:pt idx="45">
                        <c:v>2008Q2</c:v>
                      </c:pt>
                      <c:pt idx="46">
                        <c:v>2008Q3</c:v>
                      </c:pt>
                      <c:pt idx="47">
                        <c:v>2008Q4</c:v>
                      </c:pt>
                      <c:pt idx="48">
                        <c:v>2009Q1</c:v>
                      </c:pt>
                      <c:pt idx="49">
                        <c:v>2009Q2</c:v>
                      </c:pt>
                      <c:pt idx="50">
                        <c:v>2009Q3</c:v>
                      </c:pt>
                      <c:pt idx="51">
                        <c:v>2009Q4</c:v>
                      </c:pt>
                      <c:pt idx="52">
                        <c:v>2010Q1</c:v>
                      </c:pt>
                      <c:pt idx="53">
                        <c:v>2010Q2</c:v>
                      </c:pt>
                      <c:pt idx="54">
                        <c:v>2010Q3</c:v>
                      </c:pt>
                      <c:pt idx="55">
                        <c:v>2010Q4</c:v>
                      </c:pt>
                      <c:pt idx="56">
                        <c:v>2011Q1</c:v>
                      </c:pt>
                      <c:pt idx="57">
                        <c:v>2011Q2</c:v>
                      </c:pt>
                      <c:pt idx="58">
                        <c:v>2011Q3</c:v>
                      </c:pt>
                      <c:pt idx="59">
                        <c:v>2011Q4</c:v>
                      </c:pt>
                      <c:pt idx="60">
                        <c:v>2012Q1</c:v>
                      </c:pt>
                      <c:pt idx="61">
                        <c:v>2012Q2</c:v>
                      </c:pt>
                      <c:pt idx="62">
                        <c:v>2012Q3</c:v>
                      </c:pt>
                      <c:pt idx="63">
                        <c:v>2012Q4</c:v>
                      </c:pt>
                      <c:pt idx="64">
                        <c:v>2013Q1</c:v>
                      </c:pt>
                      <c:pt idx="65">
                        <c:v>2013Q2</c:v>
                      </c:pt>
                      <c:pt idx="66">
                        <c:v>2013Q3</c:v>
                      </c:pt>
                      <c:pt idx="67">
                        <c:v>2013Q4</c:v>
                      </c:pt>
                      <c:pt idx="68">
                        <c:v>2014Q1</c:v>
                      </c:pt>
                      <c:pt idx="69">
                        <c:v>2014Q2</c:v>
                      </c:pt>
                      <c:pt idx="70">
                        <c:v>2014Q3</c:v>
                      </c:pt>
                      <c:pt idx="71">
                        <c:v>2014Q4</c:v>
                      </c:pt>
                      <c:pt idx="72">
                        <c:v>2015Q1</c:v>
                      </c:pt>
                      <c:pt idx="73">
                        <c:v>2015Q2</c:v>
                      </c:pt>
                      <c:pt idx="74">
                        <c:v>2015Q3</c:v>
                      </c:pt>
                      <c:pt idx="75">
                        <c:v>2015Q4</c:v>
                      </c:pt>
                      <c:pt idx="76">
                        <c:v>2016Q1</c:v>
                      </c:pt>
                      <c:pt idx="77">
                        <c:v>2016Q2</c:v>
                      </c:pt>
                      <c:pt idx="78">
                        <c:v>2016Q3</c:v>
                      </c:pt>
                      <c:pt idx="79">
                        <c:v>2016Q4</c:v>
                      </c:pt>
                      <c:pt idx="80">
                        <c:v>2017Q1</c:v>
                      </c:pt>
                      <c:pt idx="81">
                        <c:v>2017Q2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'[2017_q2_price_index_data (2).xlsx]Quarterly Index Results'!$W$3:$W$84</c15:sqref>
                        </c15:formulaRef>
                      </c:ext>
                    </c:extLst>
                    <c:numCache>
                      <c:formatCode>0.00</c:formatCode>
                      <c:ptCount val="82"/>
                      <c:pt idx="0">
                        <c:v>78.938999999999993</c:v>
                      </c:pt>
                      <c:pt idx="1">
                        <c:v>83.31</c:v>
                      </c:pt>
                      <c:pt idx="2">
                        <c:v>84.183000000000007</c:v>
                      </c:pt>
                      <c:pt idx="3">
                        <c:v>84.263999999999996</c:v>
                      </c:pt>
                      <c:pt idx="4">
                        <c:v>85.331000000000003</c:v>
                      </c:pt>
                      <c:pt idx="5">
                        <c:v>86.296999999999997</c:v>
                      </c:pt>
                      <c:pt idx="6">
                        <c:v>87.751000000000005</c:v>
                      </c:pt>
                      <c:pt idx="7">
                        <c:v>89.662999999999997</c:v>
                      </c:pt>
                      <c:pt idx="8">
                        <c:v>91.174999999999997</c:v>
                      </c:pt>
                      <c:pt idx="9">
                        <c:v>93.451999999999998</c:v>
                      </c:pt>
                      <c:pt idx="10">
                        <c:v>95.805000000000007</c:v>
                      </c:pt>
                      <c:pt idx="11">
                        <c:v>98.405000000000001</c:v>
                      </c:pt>
                      <c:pt idx="12">
                        <c:v>100</c:v>
                      </c:pt>
                      <c:pt idx="13">
                        <c:v>104.20399999999999</c:v>
                      </c:pt>
                      <c:pt idx="14">
                        <c:v>108.95699999999999</c:v>
                      </c:pt>
                      <c:pt idx="15">
                        <c:v>113.247</c:v>
                      </c:pt>
                      <c:pt idx="16">
                        <c:v>115.53700000000001</c:v>
                      </c:pt>
                      <c:pt idx="17">
                        <c:v>120.732</c:v>
                      </c:pt>
                      <c:pt idx="18">
                        <c:v>125.181</c:v>
                      </c:pt>
                      <c:pt idx="19">
                        <c:v>127.367</c:v>
                      </c:pt>
                      <c:pt idx="20">
                        <c:v>129.81299999999999</c:v>
                      </c:pt>
                      <c:pt idx="21">
                        <c:v>133.036</c:v>
                      </c:pt>
                      <c:pt idx="22">
                        <c:v>136.673</c:v>
                      </c:pt>
                      <c:pt idx="23">
                        <c:v>140.06399999999999</c:v>
                      </c:pt>
                      <c:pt idx="24">
                        <c:v>142.19399999999999</c:v>
                      </c:pt>
                      <c:pt idx="25">
                        <c:v>145.328</c:v>
                      </c:pt>
                      <c:pt idx="26">
                        <c:v>148.78399999999999</c:v>
                      </c:pt>
                      <c:pt idx="27">
                        <c:v>153.49100000000001</c:v>
                      </c:pt>
                      <c:pt idx="28">
                        <c:v>157.232</c:v>
                      </c:pt>
                      <c:pt idx="29">
                        <c:v>163.958</c:v>
                      </c:pt>
                      <c:pt idx="30">
                        <c:v>170.58</c:v>
                      </c:pt>
                      <c:pt idx="31">
                        <c:v>174.35599999999999</c:v>
                      </c:pt>
                      <c:pt idx="32">
                        <c:v>177.042</c:v>
                      </c:pt>
                      <c:pt idx="33">
                        <c:v>180.988</c:v>
                      </c:pt>
                      <c:pt idx="34">
                        <c:v>186.88</c:v>
                      </c:pt>
                      <c:pt idx="35">
                        <c:v>191.08600000000001</c:v>
                      </c:pt>
                      <c:pt idx="36">
                        <c:v>194.477</c:v>
                      </c:pt>
                      <c:pt idx="37">
                        <c:v>199.02</c:v>
                      </c:pt>
                      <c:pt idx="38">
                        <c:v>201.31399999999999</c:v>
                      </c:pt>
                      <c:pt idx="39">
                        <c:v>202.464</c:v>
                      </c:pt>
                      <c:pt idx="40">
                        <c:v>202.94</c:v>
                      </c:pt>
                      <c:pt idx="41">
                        <c:v>200.63200000000001</c:v>
                      </c:pt>
                      <c:pt idx="42">
                        <c:v>199.18899999999999</c:v>
                      </c:pt>
                      <c:pt idx="43">
                        <c:v>194.18299999999999</c:v>
                      </c:pt>
                      <c:pt idx="44">
                        <c:v>188.62299999999999</c:v>
                      </c:pt>
                      <c:pt idx="45">
                        <c:v>181.53</c:v>
                      </c:pt>
                      <c:pt idx="46">
                        <c:v>172.49600000000001</c:v>
                      </c:pt>
                      <c:pt idx="47">
                        <c:v>166.44300000000001</c:v>
                      </c:pt>
                      <c:pt idx="48">
                        <c:v>162.696</c:v>
                      </c:pt>
                      <c:pt idx="49">
                        <c:v>154.34200000000001</c:v>
                      </c:pt>
                      <c:pt idx="50">
                        <c:v>144.81399999999999</c:v>
                      </c:pt>
                      <c:pt idx="51">
                        <c:v>139.19999999999999</c:v>
                      </c:pt>
                      <c:pt idx="52">
                        <c:v>136.03</c:v>
                      </c:pt>
                      <c:pt idx="53">
                        <c:v>133.10499999999999</c:v>
                      </c:pt>
                      <c:pt idx="54">
                        <c:v>129.38800000000001</c:v>
                      </c:pt>
                      <c:pt idx="55">
                        <c:v>125.974</c:v>
                      </c:pt>
                      <c:pt idx="56">
                        <c:v>121.874</c:v>
                      </c:pt>
                      <c:pt idx="57">
                        <c:v>115.94499999999999</c:v>
                      </c:pt>
                      <c:pt idx="58">
                        <c:v>114.286</c:v>
                      </c:pt>
                      <c:pt idx="59">
                        <c:v>113.83199999999999</c:v>
                      </c:pt>
                      <c:pt idx="60">
                        <c:v>112.11199999999999</c:v>
                      </c:pt>
                      <c:pt idx="61">
                        <c:v>113.873</c:v>
                      </c:pt>
                      <c:pt idx="62">
                        <c:v>113.42100000000001</c:v>
                      </c:pt>
                      <c:pt idx="63">
                        <c:v>112.68</c:v>
                      </c:pt>
                      <c:pt idx="64">
                        <c:v>113.67700000000001</c:v>
                      </c:pt>
                      <c:pt idx="65">
                        <c:v>116.35</c:v>
                      </c:pt>
                      <c:pt idx="66">
                        <c:v>120.92400000000001</c:v>
                      </c:pt>
                      <c:pt idx="67">
                        <c:v>126.666</c:v>
                      </c:pt>
                      <c:pt idx="68">
                        <c:v>130.64099999999999</c:v>
                      </c:pt>
                      <c:pt idx="69">
                        <c:v>136.55199999999999</c:v>
                      </c:pt>
                      <c:pt idx="70">
                        <c:v>141.88499999999999</c:v>
                      </c:pt>
                      <c:pt idx="71">
                        <c:v>143.88399999999999</c:v>
                      </c:pt>
                      <c:pt idx="72">
                        <c:v>146.72499999999999</c:v>
                      </c:pt>
                      <c:pt idx="73">
                        <c:v>150.65600000000001</c:v>
                      </c:pt>
                      <c:pt idx="74">
                        <c:v>152.87299999999999</c:v>
                      </c:pt>
                      <c:pt idx="75">
                        <c:v>154.81200000000001</c:v>
                      </c:pt>
                      <c:pt idx="76">
                        <c:v>157.43</c:v>
                      </c:pt>
                      <c:pt idx="77">
                        <c:v>158.30199999999999</c:v>
                      </c:pt>
                      <c:pt idx="78">
                        <c:v>165.697</c:v>
                      </c:pt>
                      <c:pt idx="79">
                        <c:v>168.126</c:v>
                      </c:pt>
                      <c:pt idx="80">
                        <c:v>168.858</c:v>
                      </c:pt>
                      <c:pt idx="81">
                        <c:v>171.65700000000001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904B-43AD-9319-9608F27B6C2A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'[2017_q2_price_index_data (2).xlsx]Quarterly Index Results'!$X$2</c15:sqref>
                        </c15:formulaRef>
                      </c:ext>
                    </c:extLst>
                    <c:strCache>
                      <c:ptCount val="1"/>
                      <c:pt idx="0">
                        <c:v>Chicago--Austin/Belmont Cragin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'[2017_q2_price_index_data (2).xlsx]Quarterly Index Results'!$A$3:$A$84</c15:sqref>
                        </c15:formulaRef>
                      </c:ext>
                    </c:extLst>
                    <c:strCache>
                      <c:ptCount val="82"/>
                      <c:pt idx="0">
                        <c:v>1997Q1</c:v>
                      </c:pt>
                      <c:pt idx="1">
                        <c:v>1997Q2</c:v>
                      </c:pt>
                      <c:pt idx="2">
                        <c:v>1997Q3</c:v>
                      </c:pt>
                      <c:pt idx="3">
                        <c:v>1997Q4</c:v>
                      </c:pt>
                      <c:pt idx="4">
                        <c:v>1998Q1</c:v>
                      </c:pt>
                      <c:pt idx="5">
                        <c:v>1998Q2</c:v>
                      </c:pt>
                      <c:pt idx="6">
                        <c:v>1998Q3</c:v>
                      </c:pt>
                      <c:pt idx="7">
                        <c:v>1998Q4</c:v>
                      </c:pt>
                      <c:pt idx="8">
                        <c:v>1999Q1</c:v>
                      </c:pt>
                      <c:pt idx="9">
                        <c:v>1999Q2</c:v>
                      </c:pt>
                      <c:pt idx="10">
                        <c:v>1999Q3</c:v>
                      </c:pt>
                      <c:pt idx="11">
                        <c:v>1999Q4</c:v>
                      </c:pt>
                      <c:pt idx="12">
                        <c:v>2000Q1</c:v>
                      </c:pt>
                      <c:pt idx="13">
                        <c:v>2000Q2</c:v>
                      </c:pt>
                      <c:pt idx="14">
                        <c:v>2000Q3</c:v>
                      </c:pt>
                      <c:pt idx="15">
                        <c:v>2000Q4</c:v>
                      </c:pt>
                      <c:pt idx="16">
                        <c:v>2001Q1</c:v>
                      </c:pt>
                      <c:pt idx="17">
                        <c:v>2001Q2</c:v>
                      </c:pt>
                      <c:pt idx="18">
                        <c:v>2001Q3</c:v>
                      </c:pt>
                      <c:pt idx="19">
                        <c:v>2001Q4</c:v>
                      </c:pt>
                      <c:pt idx="20">
                        <c:v>2002Q1</c:v>
                      </c:pt>
                      <c:pt idx="21">
                        <c:v>2002Q2</c:v>
                      </c:pt>
                      <c:pt idx="22">
                        <c:v>2002Q3</c:v>
                      </c:pt>
                      <c:pt idx="23">
                        <c:v>2002Q4</c:v>
                      </c:pt>
                      <c:pt idx="24">
                        <c:v>2003Q1</c:v>
                      </c:pt>
                      <c:pt idx="25">
                        <c:v>2003Q2</c:v>
                      </c:pt>
                      <c:pt idx="26">
                        <c:v>2003Q3</c:v>
                      </c:pt>
                      <c:pt idx="27">
                        <c:v>2003Q4</c:v>
                      </c:pt>
                      <c:pt idx="28">
                        <c:v>2004Q1</c:v>
                      </c:pt>
                      <c:pt idx="29">
                        <c:v>2004Q2</c:v>
                      </c:pt>
                      <c:pt idx="30">
                        <c:v>2004Q3</c:v>
                      </c:pt>
                      <c:pt idx="31">
                        <c:v>2004Q4</c:v>
                      </c:pt>
                      <c:pt idx="32">
                        <c:v>2005Q1</c:v>
                      </c:pt>
                      <c:pt idx="33">
                        <c:v>2005Q2</c:v>
                      </c:pt>
                      <c:pt idx="34">
                        <c:v>2005Q3</c:v>
                      </c:pt>
                      <c:pt idx="35">
                        <c:v>2005Q4</c:v>
                      </c:pt>
                      <c:pt idx="36">
                        <c:v>2006Q1</c:v>
                      </c:pt>
                      <c:pt idx="37">
                        <c:v>2006Q2</c:v>
                      </c:pt>
                      <c:pt idx="38">
                        <c:v>2006Q3</c:v>
                      </c:pt>
                      <c:pt idx="39">
                        <c:v>2006Q4</c:v>
                      </c:pt>
                      <c:pt idx="40">
                        <c:v>2007Q1</c:v>
                      </c:pt>
                      <c:pt idx="41">
                        <c:v>2007Q2</c:v>
                      </c:pt>
                      <c:pt idx="42">
                        <c:v>2007Q3</c:v>
                      </c:pt>
                      <c:pt idx="43">
                        <c:v>2007Q4</c:v>
                      </c:pt>
                      <c:pt idx="44">
                        <c:v>2008Q1</c:v>
                      </c:pt>
                      <c:pt idx="45">
                        <c:v>2008Q2</c:v>
                      </c:pt>
                      <c:pt idx="46">
                        <c:v>2008Q3</c:v>
                      </c:pt>
                      <c:pt idx="47">
                        <c:v>2008Q4</c:v>
                      </c:pt>
                      <c:pt idx="48">
                        <c:v>2009Q1</c:v>
                      </c:pt>
                      <c:pt idx="49">
                        <c:v>2009Q2</c:v>
                      </c:pt>
                      <c:pt idx="50">
                        <c:v>2009Q3</c:v>
                      </c:pt>
                      <c:pt idx="51">
                        <c:v>2009Q4</c:v>
                      </c:pt>
                      <c:pt idx="52">
                        <c:v>2010Q1</c:v>
                      </c:pt>
                      <c:pt idx="53">
                        <c:v>2010Q2</c:v>
                      </c:pt>
                      <c:pt idx="54">
                        <c:v>2010Q3</c:v>
                      </c:pt>
                      <c:pt idx="55">
                        <c:v>2010Q4</c:v>
                      </c:pt>
                      <c:pt idx="56">
                        <c:v>2011Q1</c:v>
                      </c:pt>
                      <c:pt idx="57">
                        <c:v>2011Q2</c:v>
                      </c:pt>
                      <c:pt idx="58">
                        <c:v>2011Q3</c:v>
                      </c:pt>
                      <c:pt idx="59">
                        <c:v>2011Q4</c:v>
                      </c:pt>
                      <c:pt idx="60">
                        <c:v>2012Q1</c:v>
                      </c:pt>
                      <c:pt idx="61">
                        <c:v>2012Q2</c:v>
                      </c:pt>
                      <c:pt idx="62">
                        <c:v>2012Q3</c:v>
                      </c:pt>
                      <c:pt idx="63">
                        <c:v>2012Q4</c:v>
                      </c:pt>
                      <c:pt idx="64">
                        <c:v>2013Q1</c:v>
                      </c:pt>
                      <c:pt idx="65">
                        <c:v>2013Q2</c:v>
                      </c:pt>
                      <c:pt idx="66">
                        <c:v>2013Q3</c:v>
                      </c:pt>
                      <c:pt idx="67">
                        <c:v>2013Q4</c:v>
                      </c:pt>
                      <c:pt idx="68">
                        <c:v>2014Q1</c:v>
                      </c:pt>
                      <c:pt idx="69">
                        <c:v>2014Q2</c:v>
                      </c:pt>
                      <c:pt idx="70">
                        <c:v>2014Q3</c:v>
                      </c:pt>
                      <c:pt idx="71">
                        <c:v>2014Q4</c:v>
                      </c:pt>
                      <c:pt idx="72">
                        <c:v>2015Q1</c:v>
                      </c:pt>
                      <c:pt idx="73">
                        <c:v>2015Q2</c:v>
                      </c:pt>
                      <c:pt idx="74">
                        <c:v>2015Q3</c:v>
                      </c:pt>
                      <c:pt idx="75">
                        <c:v>2015Q4</c:v>
                      </c:pt>
                      <c:pt idx="76">
                        <c:v>2016Q1</c:v>
                      </c:pt>
                      <c:pt idx="77">
                        <c:v>2016Q2</c:v>
                      </c:pt>
                      <c:pt idx="78">
                        <c:v>2016Q3</c:v>
                      </c:pt>
                      <c:pt idx="79">
                        <c:v>2016Q4</c:v>
                      </c:pt>
                      <c:pt idx="80">
                        <c:v>2017Q1</c:v>
                      </c:pt>
                      <c:pt idx="81">
                        <c:v>2017Q2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'[2017_q2_price_index_data (2).xlsx]Quarterly Index Results'!$X$3:$X$84</c15:sqref>
                        </c15:formulaRef>
                      </c:ext>
                    </c:extLst>
                    <c:numCache>
                      <c:formatCode>0.00</c:formatCode>
                      <c:ptCount val="82"/>
                      <c:pt idx="0">
                        <c:v>77.588999999999999</c:v>
                      </c:pt>
                      <c:pt idx="1">
                        <c:v>82.32</c:v>
                      </c:pt>
                      <c:pt idx="2">
                        <c:v>84.960999999999999</c:v>
                      </c:pt>
                      <c:pt idx="3">
                        <c:v>84.906000000000006</c:v>
                      </c:pt>
                      <c:pt idx="4">
                        <c:v>86.697000000000003</c:v>
                      </c:pt>
                      <c:pt idx="5">
                        <c:v>87.436999999999998</c:v>
                      </c:pt>
                      <c:pt idx="6">
                        <c:v>87.483999999999995</c:v>
                      </c:pt>
                      <c:pt idx="7">
                        <c:v>88.677000000000007</c:v>
                      </c:pt>
                      <c:pt idx="8">
                        <c:v>89.796000000000006</c:v>
                      </c:pt>
                      <c:pt idx="9">
                        <c:v>92.406000000000006</c:v>
                      </c:pt>
                      <c:pt idx="10">
                        <c:v>94.656999999999996</c:v>
                      </c:pt>
                      <c:pt idx="11">
                        <c:v>97.891000000000005</c:v>
                      </c:pt>
                      <c:pt idx="12">
                        <c:v>100</c:v>
                      </c:pt>
                      <c:pt idx="13">
                        <c:v>102.33</c:v>
                      </c:pt>
                      <c:pt idx="14">
                        <c:v>107.822</c:v>
                      </c:pt>
                      <c:pt idx="15">
                        <c:v>111.006</c:v>
                      </c:pt>
                      <c:pt idx="16">
                        <c:v>112.393</c:v>
                      </c:pt>
                      <c:pt idx="17">
                        <c:v>118.032</c:v>
                      </c:pt>
                      <c:pt idx="18">
                        <c:v>121.506</c:v>
                      </c:pt>
                      <c:pt idx="19">
                        <c:v>125.28400000000001</c:v>
                      </c:pt>
                      <c:pt idx="20">
                        <c:v>128.28700000000001</c:v>
                      </c:pt>
                      <c:pt idx="21">
                        <c:v>131.96299999999999</c:v>
                      </c:pt>
                      <c:pt idx="22">
                        <c:v>135.751</c:v>
                      </c:pt>
                      <c:pt idx="23">
                        <c:v>140.84399999999999</c:v>
                      </c:pt>
                      <c:pt idx="24">
                        <c:v>143.88</c:v>
                      </c:pt>
                      <c:pt idx="25">
                        <c:v>149.34</c:v>
                      </c:pt>
                      <c:pt idx="26">
                        <c:v>154.92400000000001</c:v>
                      </c:pt>
                      <c:pt idx="27">
                        <c:v>157.828</c:v>
                      </c:pt>
                      <c:pt idx="28">
                        <c:v>161.64400000000001</c:v>
                      </c:pt>
                      <c:pt idx="29">
                        <c:v>166.066</c:v>
                      </c:pt>
                      <c:pt idx="30">
                        <c:v>173.33500000000001</c:v>
                      </c:pt>
                      <c:pt idx="31">
                        <c:v>180.74799999999999</c:v>
                      </c:pt>
                      <c:pt idx="32">
                        <c:v>185.43799999999999</c:v>
                      </c:pt>
                      <c:pt idx="33">
                        <c:v>193.017</c:v>
                      </c:pt>
                      <c:pt idx="34">
                        <c:v>197.78100000000001</c:v>
                      </c:pt>
                      <c:pt idx="35">
                        <c:v>203.535</c:v>
                      </c:pt>
                      <c:pt idx="36">
                        <c:v>208.785</c:v>
                      </c:pt>
                      <c:pt idx="37">
                        <c:v>215.40799999999999</c:v>
                      </c:pt>
                      <c:pt idx="38">
                        <c:v>222.648</c:v>
                      </c:pt>
                      <c:pt idx="39">
                        <c:v>225.858</c:v>
                      </c:pt>
                      <c:pt idx="40">
                        <c:v>229.52099999999999</c:v>
                      </c:pt>
                      <c:pt idx="41">
                        <c:v>229.905</c:v>
                      </c:pt>
                      <c:pt idx="42">
                        <c:v>226.46199999999999</c:v>
                      </c:pt>
                      <c:pt idx="43">
                        <c:v>221.928</c:v>
                      </c:pt>
                      <c:pt idx="44">
                        <c:v>218.05600000000001</c:v>
                      </c:pt>
                      <c:pt idx="45">
                        <c:v>210.702</c:v>
                      </c:pt>
                      <c:pt idx="46">
                        <c:v>197.541</c:v>
                      </c:pt>
                      <c:pt idx="47">
                        <c:v>180.01499999999999</c:v>
                      </c:pt>
                      <c:pt idx="48">
                        <c:v>164.881</c:v>
                      </c:pt>
                      <c:pt idx="49">
                        <c:v>144.24</c:v>
                      </c:pt>
                      <c:pt idx="50">
                        <c:v>131.93</c:v>
                      </c:pt>
                      <c:pt idx="51">
                        <c:v>127.129</c:v>
                      </c:pt>
                      <c:pt idx="52">
                        <c:v>122.41200000000001</c:v>
                      </c:pt>
                      <c:pt idx="53">
                        <c:v>121.33</c:v>
                      </c:pt>
                      <c:pt idx="54">
                        <c:v>118.861</c:v>
                      </c:pt>
                      <c:pt idx="55">
                        <c:v>117.041</c:v>
                      </c:pt>
                      <c:pt idx="56">
                        <c:v>115.285</c:v>
                      </c:pt>
                      <c:pt idx="57">
                        <c:v>110.898</c:v>
                      </c:pt>
                      <c:pt idx="58">
                        <c:v>109.124</c:v>
                      </c:pt>
                      <c:pt idx="59">
                        <c:v>105.04</c:v>
                      </c:pt>
                      <c:pt idx="60">
                        <c:v>102.816</c:v>
                      </c:pt>
                      <c:pt idx="61">
                        <c:v>100.596</c:v>
                      </c:pt>
                      <c:pt idx="62">
                        <c:v>97.912999999999997</c:v>
                      </c:pt>
                      <c:pt idx="63">
                        <c:v>97.331999999999994</c:v>
                      </c:pt>
                      <c:pt idx="64">
                        <c:v>98.805000000000007</c:v>
                      </c:pt>
                      <c:pt idx="65">
                        <c:v>100.268</c:v>
                      </c:pt>
                      <c:pt idx="66">
                        <c:v>105.113</c:v>
                      </c:pt>
                      <c:pt idx="67">
                        <c:v>107.73399999999999</c:v>
                      </c:pt>
                      <c:pt idx="68">
                        <c:v>110.039</c:v>
                      </c:pt>
                      <c:pt idx="69">
                        <c:v>114.161</c:v>
                      </c:pt>
                      <c:pt idx="70">
                        <c:v>118.562</c:v>
                      </c:pt>
                      <c:pt idx="71">
                        <c:v>123.23</c:v>
                      </c:pt>
                      <c:pt idx="72">
                        <c:v>129.20599999999999</c:v>
                      </c:pt>
                      <c:pt idx="73">
                        <c:v>132.21600000000001</c:v>
                      </c:pt>
                      <c:pt idx="74">
                        <c:v>137.148</c:v>
                      </c:pt>
                      <c:pt idx="75">
                        <c:v>141.90299999999999</c:v>
                      </c:pt>
                      <c:pt idx="76">
                        <c:v>143.399</c:v>
                      </c:pt>
                      <c:pt idx="77">
                        <c:v>148.791</c:v>
                      </c:pt>
                      <c:pt idx="78">
                        <c:v>150.35599999999999</c:v>
                      </c:pt>
                      <c:pt idx="79">
                        <c:v>151.41900000000001</c:v>
                      </c:pt>
                      <c:pt idx="80">
                        <c:v>152.785</c:v>
                      </c:pt>
                      <c:pt idx="81">
                        <c:v>153.43899999999999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904B-43AD-9319-9608F27B6C2A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'[2017_q2_price_index_data (2).xlsx]Quarterly Index Results'!$Z$2</c15:sqref>
                        </c15:formulaRef>
                      </c:ext>
                    </c:extLst>
                    <c:strCache>
                      <c:ptCount val="1"/>
                      <c:pt idx="0">
                        <c:v>Chicago--Humboldt Park/Garfield Park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'[2017_q2_price_index_data (2).xlsx]Quarterly Index Results'!$A$3:$A$84</c15:sqref>
                        </c15:formulaRef>
                      </c:ext>
                    </c:extLst>
                    <c:strCache>
                      <c:ptCount val="82"/>
                      <c:pt idx="0">
                        <c:v>1997Q1</c:v>
                      </c:pt>
                      <c:pt idx="1">
                        <c:v>1997Q2</c:v>
                      </c:pt>
                      <c:pt idx="2">
                        <c:v>1997Q3</c:v>
                      </c:pt>
                      <c:pt idx="3">
                        <c:v>1997Q4</c:v>
                      </c:pt>
                      <c:pt idx="4">
                        <c:v>1998Q1</c:v>
                      </c:pt>
                      <c:pt idx="5">
                        <c:v>1998Q2</c:v>
                      </c:pt>
                      <c:pt idx="6">
                        <c:v>1998Q3</c:v>
                      </c:pt>
                      <c:pt idx="7">
                        <c:v>1998Q4</c:v>
                      </c:pt>
                      <c:pt idx="8">
                        <c:v>1999Q1</c:v>
                      </c:pt>
                      <c:pt idx="9">
                        <c:v>1999Q2</c:v>
                      </c:pt>
                      <c:pt idx="10">
                        <c:v>1999Q3</c:v>
                      </c:pt>
                      <c:pt idx="11">
                        <c:v>1999Q4</c:v>
                      </c:pt>
                      <c:pt idx="12">
                        <c:v>2000Q1</c:v>
                      </c:pt>
                      <c:pt idx="13">
                        <c:v>2000Q2</c:v>
                      </c:pt>
                      <c:pt idx="14">
                        <c:v>2000Q3</c:v>
                      </c:pt>
                      <c:pt idx="15">
                        <c:v>2000Q4</c:v>
                      </c:pt>
                      <c:pt idx="16">
                        <c:v>2001Q1</c:v>
                      </c:pt>
                      <c:pt idx="17">
                        <c:v>2001Q2</c:v>
                      </c:pt>
                      <c:pt idx="18">
                        <c:v>2001Q3</c:v>
                      </c:pt>
                      <c:pt idx="19">
                        <c:v>2001Q4</c:v>
                      </c:pt>
                      <c:pt idx="20">
                        <c:v>2002Q1</c:v>
                      </c:pt>
                      <c:pt idx="21">
                        <c:v>2002Q2</c:v>
                      </c:pt>
                      <c:pt idx="22">
                        <c:v>2002Q3</c:v>
                      </c:pt>
                      <c:pt idx="23">
                        <c:v>2002Q4</c:v>
                      </c:pt>
                      <c:pt idx="24">
                        <c:v>2003Q1</c:v>
                      </c:pt>
                      <c:pt idx="25">
                        <c:v>2003Q2</c:v>
                      </c:pt>
                      <c:pt idx="26">
                        <c:v>2003Q3</c:v>
                      </c:pt>
                      <c:pt idx="27">
                        <c:v>2003Q4</c:v>
                      </c:pt>
                      <c:pt idx="28">
                        <c:v>2004Q1</c:v>
                      </c:pt>
                      <c:pt idx="29">
                        <c:v>2004Q2</c:v>
                      </c:pt>
                      <c:pt idx="30">
                        <c:v>2004Q3</c:v>
                      </c:pt>
                      <c:pt idx="31">
                        <c:v>2004Q4</c:v>
                      </c:pt>
                      <c:pt idx="32">
                        <c:v>2005Q1</c:v>
                      </c:pt>
                      <c:pt idx="33">
                        <c:v>2005Q2</c:v>
                      </c:pt>
                      <c:pt idx="34">
                        <c:v>2005Q3</c:v>
                      </c:pt>
                      <c:pt idx="35">
                        <c:v>2005Q4</c:v>
                      </c:pt>
                      <c:pt idx="36">
                        <c:v>2006Q1</c:v>
                      </c:pt>
                      <c:pt idx="37">
                        <c:v>2006Q2</c:v>
                      </c:pt>
                      <c:pt idx="38">
                        <c:v>2006Q3</c:v>
                      </c:pt>
                      <c:pt idx="39">
                        <c:v>2006Q4</c:v>
                      </c:pt>
                      <c:pt idx="40">
                        <c:v>2007Q1</c:v>
                      </c:pt>
                      <c:pt idx="41">
                        <c:v>2007Q2</c:v>
                      </c:pt>
                      <c:pt idx="42">
                        <c:v>2007Q3</c:v>
                      </c:pt>
                      <c:pt idx="43">
                        <c:v>2007Q4</c:v>
                      </c:pt>
                      <c:pt idx="44">
                        <c:v>2008Q1</c:v>
                      </c:pt>
                      <c:pt idx="45">
                        <c:v>2008Q2</c:v>
                      </c:pt>
                      <c:pt idx="46">
                        <c:v>2008Q3</c:v>
                      </c:pt>
                      <c:pt idx="47">
                        <c:v>2008Q4</c:v>
                      </c:pt>
                      <c:pt idx="48">
                        <c:v>2009Q1</c:v>
                      </c:pt>
                      <c:pt idx="49">
                        <c:v>2009Q2</c:v>
                      </c:pt>
                      <c:pt idx="50">
                        <c:v>2009Q3</c:v>
                      </c:pt>
                      <c:pt idx="51">
                        <c:v>2009Q4</c:v>
                      </c:pt>
                      <c:pt idx="52">
                        <c:v>2010Q1</c:v>
                      </c:pt>
                      <c:pt idx="53">
                        <c:v>2010Q2</c:v>
                      </c:pt>
                      <c:pt idx="54">
                        <c:v>2010Q3</c:v>
                      </c:pt>
                      <c:pt idx="55">
                        <c:v>2010Q4</c:v>
                      </c:pt>
                      <c:pt idx="56">
                        <c:v>2011Q1</c:v>
                      </c:pt>
                      <c:pt idx="57">
                        <c:v>2011Q2</c:v>
                      </c:pt>
                      <c:pt idx="58">
                        <c:v>2011Q3</c:v>
                      </c:pt>
                      <c:pt idx="59">
                        <c:v>2011Q4</c:v>
                      </c:pt>
                      <c:pt idx="60">
                        <c:v>2012Q1</c:v>
                      </c:pt>
                      <c:pt idx="61">
                        <c:v>2012Q2</c:v>
                      </c:pt>
                      <c:pt idx="62">
                        <c:v>2012Q3</c:v>
                      </c:pt>
                      <c:pt idx="63">
                        <c:v>2012Q4</c:v>
                      </c:pt>
                      <c:pt idx="64">
                        <c:v>2013Q1</c:v>
                      </c:pt>
                      <c:pt idx="65">
                        <c:v>2013Q2</c:v>
                      </c:pt>
                      <c:pt idx="66">
                        <c:v>2013Q3</c:v>
                      </c:pt>
                      <c:pt idx="67">
                        <c:v>2013Q4</c:v>
                      </c:pt>
                      <c:pt idx="68">
                        <c:v>2014Q1</c:v>
                      </c:pt>
                      <c:pt idx="69">
                        <c:v>2014Q2</c:v>
                      </c:pt>
                      <c:pt idx="70">
                        <c:v>2014Q3</c:v>
                      </c:pt>
                      <c:pt idx="71">
                        <c:v>2014Q4</c:v>
                      </c:pt>
                      <c:pt idx="72">
                        <c:v>2015Q1</c:v>
                      </c:pt>
                      <c:pt idx="73">
                        <c:v>2015Q2</c:v>
                      </c:pt>
                      <c:pt idx="74">
                        <c:v>2015Q3</c:v>
                      </c:pt>
                      <c:pt idx="75">
                        <c:v>2015Q4</c:v>
                      </c:pt>
                      <c:pt idx="76">
                        <c:v>2016Q1</c:v>
                      </c:pt>
                      <c:pt idx="77">
                        <c:v>2016Q2</c:v>
                      </c:pt>
                      <c:pt idx="78">
                        <c:v>2016Q3</c:v>
                      </c:pt>
                      <c:pt idx="79">
                        <c:v>2016Q4</c:v>
                      </c:pt>
                      <c:pt idx="80">
                        <c:v>2017Q1</c:v>
                      </c:pt>
                      <c:pt idx="81">
                        <c:v>2017Q2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'[2017_q2_price_index_data (2).xlsx]Quarterly Index Results'!$Z$3:$Z$84</c15:sqref>
                        </c15:formulaRef>
                      </c:ext>
                    </c:extLst>
                    <c:numCache>
                      <c:formatCode>0.00</c:formatCode>
                      <c:ptCount val="82"/>
                      <c:pt idx="0">
                        <c:v>81.045000000000002</c:v>
                      </c:pt>
                      <c:pt idx="1">
                        <c:v>85.822000000000003</c:v>
                      </c:pt>
                      <c:pt idx="2">
                        <c:v>91.911000000000001</c:v>
                      </c:pt>
                      <c:pt idx="3">
                        <c:v>92.691999999999993</c:v>
                      </c:pt>
                      <c:pt idx="4">
                        <c:v>95.438000000000002</c:v>
                      </c:pt>
                      <c:pt idx="5">
                        <c:v>97.843000000000004</c:v>
                      </c:pt>
                      <c:pt idx="6">
                        <c:v>96.673000000000002</c:v>
                      </c:pt>
                      <c:pt idx="7">
                        <c:v>96.867000000000004</c:v>
                      </c:pt>
                      <c:pt idx="8">
                        <c:v>99.537999999999997</c:v>
                      </c:pt>
                      <c:pt idx="9">
                        <c:v>98.284999999999997</c:v>
                      </c:pt>
                      <c:pt idx="10">
                        <c:v>98.950999999999993</c:v>
                      </c:pt>
                      <c:pt idx="11">
                        <c:v>100.599</c:v>
                      </c:pt>
                      <c:pt idx="12">
                        <c:v>100</c:v>
                      </c:pt>
                      <c:pt idx="13">
                        <c:v>104.084</c:v>
                      </c:pt>
                      <c:pt idx="14">
                        <c:v>108.125</c:v>
                      </c:pt>
                      <c:pt idx="15">
                        <c:v>111.94199999999999</c:v>
                      </c:pt>
                      <c:pt idx="16">
                        <c:v>114.81</c:v>
                      </c:pt>
                      <c:pt idx="17">
                        <c:v>121.361</c:v>
                      </c:pt>
                      <c:pt idx="18">
                        <c:v>122.55800000000001</c:v>
                      </c:pt>
                      <c:pt idx="19">
                        <c:v>128.017</c:v>
                      </c:pt>
                      <c:pt idx="20">
                        <c:v>134.01599999999999</c:v>
                      </c:pt>
                      <c:pt idx="21">
                        <c:v>139</c:v>
                      </c:pt>
                      <c:pt idx="22">
                        <c:v>152.249</c:v>
                      </c:pt>
                      <c:pt idx="23">
                        <c:v>158.42400000000001</c:v>
                      </c:pt>
                      <c:pt idx="24">
                        <c:v>163.57599999999999</c:v>
                      </c:pt>
                      <c:pt idx="25">
                        <c:v>168.25800000000001</c:v>
                      </c:pt>
                      <c:pt idx="26">
                        <c:v>172.79900000000001</c:v>
                      </c:pt>
                      <c:pt idx="27">
                        <c:v>180.619</c:v>
                      </c:pt>
                      <c:pt idx="28">
                        <c:v>191.72900000000001</c:v>
                      </c:pt>
                      <c:pt idx="29">
                        <c:v>203.73599999999999</c:v>
                      </c:pt>
                      <c:pt idx="30">
                        <c:v>210.15600000000001</c:v>
                      </c:pt>
                      <c:pt idx="31">
                        <c:v>218.779</c:v>
                      </c:pt>
                      <c:pt idx="32">
                        <c:v>231.11099999999999</c:v>
                      </c:pt>
                      <c:pt idx="33">
                        <c:v>239.95699999999999</c:v>
                      </c:pt>
                      <c:pt idx="34">
                        <c:v>250.34100000000001</c:v>
                      </c:pt>
                      <c:pt idx="35">
                        <c:v>264.43099999999998</c:v>
                      </c:pt>
                      <c:pt idx="36">
                        <c:v>270.02199999999999</c:v>
                      </c:pt>
                      <c:pt idx="37">
                        <c:v>276.83100000000002</c:v>
                      </c:pt>
                      <c:pt idx="38">
                        <c:v>284.95600000000002</c:v>
                      </c:pt>
                      <c:pt idx="39">
                        <c:v>285.36399999999998</c:v>
                      </c:pt>
                      <c:pt idx="40">
                        <c:v>290.37200000000001</c:v>
                      </c:pt>
                      <c:pt idx="41">
                        <c:v>293.61500000000001</c:v>
                      </c:pt>
                      <c:pt idx="42">
                        <c:v>289.84500000000003</c:v>
                      </c:pt>
                      <c:pt idx="43">
                        <c:v>278.31099999999998</c:v>
                      </c:pt>
                      <c:pt idx="44">
                        <c:v>280.22300000000001</c:v>
                      </c:pt>
                      <c:pt idx="45">
                        <c:v>264.40199999999999</c:v>
                      </c:pt>
                      <c:pt idx="46">
                        <c:v>234.52699999999999</c:v>
                      </c:pt>
                      <c:pt idx="47">
                        <c:v>201.07400000000001</c:v>
                      </c:pt>
                      <c:pt idx="48">
                        <c:v>173.14099999999999</c:v>
                      </c:pt>
                      <c:pt idx="49">
                        <c:v>151.316</c:v>
                      </c:pt>
                      <c:pt idx="50">
                        <c:v>141.791</c:v>
                      </c:pt>
                      <c:pt idx="51">
                        <c:v>135.672</c:v>
                      </c:pt>
                      <c:pt idx="52">
                        <c:v>132.01499999999999</c:v>
                      </c:pt>
                      <c:pt idx="53">
                        <c:v>127.10599999999999</c:v>
                      </c:pt>
                      <c:pt idx="54">
                        <c:v>121.26</c:v>
                      </c:pt>
                      <c:pt idx="55">
                        <c:v>115.718</c:v>
                      </c:pt>
                      <c:pt idx="56">
                        <c:v>110.47199999999999</c:v>
                      </c:pt>
                      <c:pt idx="57">
                        <c:v>105.041</c:v>
                      </c:pt>
                      <c:pt idx="58">
                        <c:v>102.4</c:v>
                      </c:pt>
                      <c:pt idx="59">
                        <c:v>96.313999999999993</c:v>
                      </c:pt>
                      <c:pt idx="60">
                        <c:v>89.66</c:v>
                      </c:pt>
                      <c:pt idx="61">
                        <c:v>85.123999999999995</c:v>
                      </c:pt>
                      <c:pt idx="62">
                        <c:v>84.11</c:v>
                      </c:pt>
                      <c:pt idx="63">
                        <c:v>85.665999999999997</c:v>
                      </c:pt>
                      <c:pt idx="64">
                        <c:v>90.661000000000001</c:v>
                      </c:pt>
                      <c:pt idx="65">
                        <c:v>95.441999999999993</c:v>
                      </c:pt>
                      <c:pt idx="66">
                        <c:v>100.005</c:v>
                      </c:pt>
                      <c:pt idx="67">
                        <c:v>98.435000000000002</c:v>
                      </c:pt>
                      <c:pt idx="68">
                        <c:v>102.384</c:v>
                      </c:pt>
                      <c:pt idx="69">
                        <c:v>106.803</c:v>
                      </c:pt>
                      <c:pt idx="70">
                        <c:v>116.199</c:v>
                      </c:pt>
                      <c:pt idx="71">
                        <c:v>121.27800000000001</c:v>
                      </c:pt>
                      <c:pt idx="72">
                        <c:v>125.55500000000001</c:v>
                      </c:pt>
                      <c:pt idx="73">
                        <c:v>130.15600000000001</c:v>
                      </c:pt>
                      <c:pt idx="74">
                        <c:v>128.94800000000001</c:v>
                      </c:pt>
                      <c:pt idx="75">
                        <c:v>134.29400000000001</c:v>
                      </c:pt>
                      <c:pt idx="76">
                        <c:v>141.392</c:v>
                      </c:pt>
                      <c:pt idx="77">
                        <c:v>151.36799999999999</c:v>
                      </c:pt>
                      <c:pt idx="78">
                        <c:v>156.00800000000001</c:v>
                      </c:pt>
                      <c:pt idx="79">
                        <c:v>162.59899999999999</c:v>
                      </c:pt>
                      <c:pt idx="80">
                        <c:v>165.58600000000001</c:v>
                      </c:pt>
                      <c:pt idx="81">
                        <c:v>170.107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904B-43AD-9319-9608F27B6C2A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'[2017_q2_price_index_data (2).xlsx]Quarterly Index Results'!$AB$2</c15:sqref>
                        </c15:formulaRef>
                      </c:ext>
                    </c:extLst>
                    <c:strCache>
                      <c:ptCount val="1"/>
                      <c:pt idx="0">
                        <c:v>Chicago--Bridgeport/Brighton Park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'[2017_q2_price_index_data (2).xlsx]Quarterly Index Results'!$A$3:$A$84</c15:sqref>
                        </c15:formulaRef>
                      </c:ext>
                    </c:extLst>
                    <c:strCache>
                      <c:ptCount val="82"/>
                      <c:pt idx="0">
                        <c:v>1997Q1</c:v>
                      </c:pt>
                      <c:pt idx="1">
                        <c:v>1997Q2</c:v>
                      </c:pt>
                      <c:pt idx="2">
                        <c:v>1997Q3</c:v>
                      </c:pt>
                      <c:pt idx="3">
                        <c:v>1997Q4</c:v>
                      </c:pt>
                      <c:pt idx="4">
                        <c:v>1998Q1</c:v>
                      </c:pt>
                      <c:pt idx="5">
                        <c:v>1998Q2</c:v>
                      </c:pt>
                      <c:pt idx="6">
                        <c:v>1998Q3</c:v>
                      </c:pt>
                      <c:pt idx="7">
                        <c:v>1998Q4</c:v>
                      </c:pt>
                      <c:pt idx="8">
                        <c:v>1999Q1</c:v>
                      </c:pt>
                      <c:pt idx="9">
                        <c:v>1999Q2</c:v>
                      </c:pt>
                      <c:pt idx="10">
                        <c:v>1999Q3</c:v>
                      </c:pt>
                      <c:pt idx="11">
                        <c:v>1999Q4</c:v>
                      </c:pt>
                      <c:pt idx="12">
                        <c:v>2000Q1</c:v>
                      </c:pt>
                      <c:pt idx="13">
                        <c:v>2000Q2</c:v>
                      </c:pt>
                      <c:pt idx="14">
                        <c:v>2000Q3</c:v>
                      </c:pt>
                      <c:pt idx="15">
                        <c:v>2000Q4</c:v>
                      </c:pt>
                      <c:pt idx="16">
                        <c:v>2001Q1</c:v>
                      </c:pt>
                      <c:pt idx="17">
                        <c:v>2001Q2</c:v>
                      </c:pt>
                      <c:pt idx="18">
                        <c:v>2001Q3</c:v>
                      </c:pt>
                      <c:pt idx="19">
                        <c:v>2001Q4</c:v>
                      </c:pt>
                      <c:pt idx="20">
                        <c:v>2002Q1</c:v>
                      </c:pt>
                      <c:pt idx="21">
                        <c:v>2002Q2</c:v>
                      </c:pt>
                      <c:pt idx="22">
                        <c:v>2002Q3</c:v>
                      </c:pt>
                      <c:pt idx="23">
                        <c:v>2002Q4</c:v>
                      </c:pt>
                      <c:pt idx="24">
                        <c:v>2003Q1</c:v>
                      </c:pt>
                      <c:pt idx="25">
                        <c:v>2003Q2</c:v>
                      </c:pt>
                      <c:pt idx="26">
                        <c:v>2003Q3</c:v>
                      </c:pt>
                      <c:pt idx="27">
                        <c:v>2003Q4</c:v>
                      </c:pt>
                      <c:pt idx="28">
                        <c:v>2004Q1</c:v>
                      </c:pt>
                      <c:pt idx="29">
                        <c:v>2004Q2</c:v>
                      </c:pt>
                      <c:pt idx="30">
                        <c:v>2004Q3</c:v>
                      </c:pt>
                      <c:pt idx="31">
                        <c:v>2004Q4</c:v>
                      </c:pt>
                      <c:pt idx="32">
                        <c:v>2005Q1</c:v>
                      </c:pt>
                      <c:pt idx="33">
                        <c:v>2005Q2</c:v>
                      </c:pt>
                      <c:pt idx="34">
                        <c:v>2005Q3</c:v>
                      </c:pt>
                      <c:pt idx="35">
                        <c:v>2005Q4</c:v>
                      </c:pt>
                      <c:pt idx="36">
                        <c:v>2006Q1</c:v>
                      </c:pt>
                      <c:pt idx="37">
                        <c:v>2006Q2</c:v>
                      </c:pt>
                      <c:pt idx="38">
                        <c:v>2006Q3</c:v>
                      </c:pt>
                      <c:pt idx="39">
                        <c:v>2006Q4</c:v>
                      </c:pt>
                      <c:pt idx="40">
                        <c:v>2007Q1</c:v>
                      </c:pt>
                      <c:pt idx="41">
                        <c:v>2007Q2</c:v>
                      </c:pt>
                      <c:pt idx="42">
                        <c:v>2007Q3</c:v>
                      </c:pt>
                      <c:pt idx="43">
                        <c:v>2007Q4</c:v>
                      </c:pt>
                      <c:pt idx="44">
                        <c:v>2008Q1</c:v>
                      </c:pt>
                      <c:pt idx="45">
                        <c:v>2008Q2</c:v>
                      </c:pt>
                      <c:pt idx="46">
                        <c:v>2008Q3</c:v>
                      </c:pt>
                      <c:pt idx="47">
                        <c:v>2008Q4</c:v>
                      </c:pt>
                      <c:pt idx="48">
                        <c:v>2009Q1</c:v>
                      </c:pt>
                      <c:pt idx="49">
                        <c:v>2009Q2</c:v>
                      </c:pt>
                      <c:pt idx="50">
                        <c:v>2009Q3</c:v>
                      </c:pt>
                      <c:pt idx="51">
                        <c:v>2009Q4</c:v>
                      </c:pt>
                      <c:pt idx="52">
                        <c:v>2010Q1</c:v>
                      </c:pt>
                      <c:pt idx="53">
                        <c:v>2010Q2</c:v>
                      </c:pt>
                      <c:pt idx="54">
                        <c:v>2010Q3</c:v>
                      </c:pt>
                      <c:pt idx="55">
                        <c:v>2010Q4</c:v>
                      </c:pt>
                      <c:pt idx="56">
                        <c:v>2011Q1</c:v>
                      </c:pt>
                      <c:pt idx="57">
                        <c:v>2011Q2</c:v>
                      </c:pt>
                      <c:pt idx="58">
                        <c:v>2011Q3</c:v>
                      </c:pt>
                      <c:pt idx="59">
                        <c:v>2011Q4</c:v>
                      </c:pt>
                      <c:pt idx="60">
                        <c:v>2012Q1</c:v>
                      </c:pt>
                      <c:pt idx="61">
                        <c:v>2012Q2</c:v>
                      </c:pt>
                      <c:pt idx="62">
                        <c:v>2012Q3</c:v>
                      </c:pt>
                      <c:pt idx="63">
                        <c:v>2012Q4</c:v>
                      </c:pt>
                      <c:pt idx="64">
                        <c:v>2013Q1</c:v>
                      </c:pt>
                      <c:pt idx="65">
                        <c:v>2013Q2</c:v>
                      </c:pt>
                      <c:pt idx="66">
                        <c:v>2013Q3</c:v>
                      </c:pt>
                      <c:pt idx="67">
                        <c:v>2013Q4</c:v>
                      </c:pt>
                      <c:pt idx="68">
                        <c:v>2014Q1</c:v>
                      </c:pt>
                      <c:pt idx="69">
                        <c:v>2014Q2</c:v>
                      </c:pt>
                      <c:pt idx="70">
                        <c:v>2014Q3</c:v>
                      </c:pt>
                      <c:pt idx="71">
                        <c:v>2014Q4</c:v>
                      </c:pt>
                      <c:pt idx="72">
                        <c:v>2015Q1</c:v>
                      </c:pt>
                      <c:pt idx="73">
                        <c:v>2015Q2</c:v>
                      </c:pt>
                      <c:pt idx="74">
                        <c:v>2015Q3</c:v>
                      </c:pt>
                      <c:pt idx="75">
                        <c:v>2015Q4</c:v>
                      </c:pt>
                      <c:pt idx="76">
                        <c:v>2016Q1</c:v>
                      </c:pt>
                      <c:pt idx="77">
                        <c:v>2016Q2</c:v>
                      </c:pt>
                      <c:pt idx="78">
                        <c:v>2016Q3</c:v>
                      </c:pt>
                      <c:pt idx="79">
                        <c:v>2016Q4</c:v>
                      </c:pt>
                      <c:pt idx="80">
                        <c:v>2017Q1</c:v>
                      </c:pt>
                      <c:pt idx="81">
                        <c:v>2017Q2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'[2017_q2_price_index_data (2).xlsx]Quarterly Index Results'!$AB$3:$AB$84</c15:sqref>
                        </c15:formulaRef>
                      </c:ext>
                    </c:extLst>
                    <c:numCache>
                      <c:formatCode>0.00</c:formatCode>
                      <c:ptCount val="82"/>
                      <c:pt idx="0">
                        <c:v>79.463999999999999</c:v>
                      </c:pt>
                      <c:pt idx="1">
                        <c:v>82.051000000000002</c:v>
                      </c:pt>
                      <c:pt idx="2">
                        <c:v>85.635000000000005</c:v>
                      </c:pt>
                      <c:pt idx="3">
                        <c:v>87.834000000000003</c:v>
                      </c:pt>
                      <c:pt idx="4">
                        <c:v>90.745000000000005</c:v>
                      </c:pt>
                      <c:pt idx="5">
                        <c:v>93.03</c:v>
                      </c:pt>
                      <c:pt idx="6">
                        <c:v>93.236000000000004</c:v>
                      </c:pt>
                      <c:pt idx="7">
                        <c:v>92.135999999999996</c:v>
                      </c:pt>
                      <c:pt idx="8">
                        <c:v>93.998999999999995</c:v>
                      </c:pt>
                      <c:pt idx="9">
                        <c:v>95.334999999999994</c:v>
                      </c:pt>
                      <c:pt idx="10">
                        <c:v>97.167000000000002</c:v>
                      </c:pt>
                      <c:pt idx="11">
                        <c:v>99.340999999999994</c:v>
                      </c:pt>
                      <c:pt idx="12">
                        <c:v>100</c:v>
                      </c:pt>
                      <c:pt idx="13">
                        <c:v>102.03400000000001</c:v>
                      </c:pt>
                      <c:pt idx="14">
                        <c:v>106.07299999999999</c:v>
                      </c:pt>
                      <c:pt idx="15">
                        <c:v>110.825</c:v>
                      </c:pt>
                      <c:pt idx="16">
                        <c:v>112.047</c:v>
                      </c:pt>
                      <c:pt idx="17">
                        <c:v>114.21899999999999</c:v>
                      </c:pt>
                      <c:pt idx="18">
                        <c:v>120.06399999999999</c:v>
                      </c:pt>
                      <c:pt idx="19">
                        <c:v>123.16800000000001</c:v>
                      </c:pt>
                      <c:pt idx="20">
                        <c:v>125.733</c:v>
                      </c:pt>
                      <c:pt idx="21">
                        <c:v>132.15700000000001</c:v>
                      </c:pt>
                      <c:pt idx="22">
                        <c:v>134.90899999999999</c:v>
                      </c:pt>
                      <c:pt idx="23">
                        <c:v>142.88300000000001</c:v>
                      </c:pt>
                      <c:pt idx="24">
                        <c:v>147.73099999999999</c:v>
                      </c:pt>
                      <c:pt idx="25">
                        <c:v>152.18299999999999</c:v>
                      </c:pt>
                      <c:pt idx="26">
                        <c:v>161.952</c:v>
                      </c:pt>
                      <c:pt idx="27">
                        <c:v>167.31299999999999</c:v>
                      </c:pt>
                      <c:pt idx="28">
                        <c:v>174.744</c:v>
                      </c:pt>
                      <c:pt idx="29">
                        <c:v>186.6</c:v>
                      </c:pt>
                      <c:pt idx="30">
                        <c:v>190.94</c:v>
                      </c:pt>
                      <c:pt idx="31">
                        <c:v>201.60599999999999</c:v>
                      </c:pt>
                      <c:pt idx="32">
                        <c:v>206.06700000000001</c:v>
                      </c:pt>
                      <c:pt idx="33">
                        <c:v>215.34899999999999</c:v>
                      </c:pt>
                      <c:pt idx="34">
                        <c:v>227.21100000000001</c:v>
                      </c:pt>
                      <c:pt idx="35">
                        <c:v>236.43100000000001</c:v>
                      </c:pt>
                      <c:pt idx="36">
                        <c:v>245.803</c:v>
                      </c:pt>
                      <c:pt idx="37">
                        <c:v>257.64</c:v>
                      </c:pt>
                      <c:pt idx="38">
                        <c:v>266.03399999999999</c:v>
                      </c:pt>
                      <c:pt idx="39">
                        <c:v>267.29599999999999</c:v>
                      </c:pt>
                      <c:pt idx="40">
                        <c:v>268.87900000000002</c:v>
                      </c:pt>
                      <c:pt idx="41">
                        <c:v>259.25200000000001</c:v>
                      </c:pt>
                      <c:pt idx="42">
                        <c:v>248.52</c:v>
                      </c:pt>
                      <c:pt idx="43">
                        <c:v>241.45099999999999</c:v>
                      </c:pt>
                      <c:pt idx="44">
                        <c:v>240.91200000000001</c:v>
                      </c:pt>
                      <c:pt idx="45">
                        <c:v>235.55099999999999</c:v>
                      </c:pt>
                      <c:pt idx="46">
                        <c:v>227.578</c:v>
                      </c:pt>
                      <c:pt idx="47">
                        <c:v>222.25299999999999</c:v>
                      </c:pt>
                      <c:pt idx="48">
                        <c:v>207.00299999999999</c:v>
                      </c:pt>
                      <c:pt idx="49">
                        <c:v>187.642</c:v>
                      </c:pt>
                      <c:pt idx="50">
                        <c:v>177.84800000000001</c:v>
                      </c:pt>
                      <c:pt idx="51">
                        <c:v>172.589</c:v>
                      </c:pt>
                      <c:pt idx="52">
                        <c:v>170.85900000000001</c:v>
                      </c:pt>
                      <c:pt idx="53">
                        <c:v>167.78899999999999</c:v>
                      </c:pt>
                      <c:pt idx="54">
                        <c:v>157.94499999999999</c:v>
                      </c:pt>
                      <c:pt idx="55">
                        <c:v>152.328</c:v>
                      </c:pt>
                      <c:pt idx="56">
                        <c:v>138.953</c:v>
                      </c:pt>
                      <c:pt idx="57">
                        <c:v>133.83000000000001</c:v>
                      </c:pt>
                      <c:pt idx="58">
                        <c:v>130.98599999999999</c:v>
                      </c:pt>
                      <c:pt idx="59">
                        <c:v>123.64700000000001</c:v>
                      </c:pt>
                      <c:pt idx="60">
                        <c:v>126.733</c:v>
                      </c:pt>
                      <c:pt idx="61">
                        <c:v>124.312</c:v>
                      </c:pt>
                      <c:pt idx="62">
                        <c:v>126.547</c:v>
                      </c:pt>
                      <c:pt idx="63">
                        <c:v>126.405</c:v>
                      </c:pt>
                      <c:pt idx="64">
                        <c:v>128.77099999999999</c:v>
                      </c:pt>
                      <c:pt idx="65">
                        <c:v>128.38399999999999</c:v>
                      </c:pt>
                      <c:pt idx="66">
                        <c:v>131.43799999999999</c:v>
                      </c:pt>
                      <c:pt idx="67">
                        <c:v>134.66999999999999</c:v>
                      </c:pt>
                      <c:pt idx="68">
                        <c:v>137.34399999999999</c:v>
                      </c:pt>
                      <c:pt idx="69">
                        <c:v>138.52699999999999</c:v>
                      </c:pt>
                      <c:pt idx="70">
                        <c:v>136.74299999999999</c:v>
                      </c:pt>
                      <c:pt idx="71">
                        <c:v>142.73099999999999</c:v>
                      </c:pt>
                      <c:pt idx="72">
                        <c:v>148.71600000000001</c:v>
                      </c:pt>
                      <c:pt idx="73">
                        <c:v>152.52000000000001</c:v>
                      </c:pt>
                      <c:pt idx="74">
                        <c:v>162.24799999999999</c:v>
                      </c:pt>
                      <c:pt idx="75">
                        <c:v>172.55799999999999</c:v>
                      </c:pt>
                      <c:pt idx="76">
                        <c:v>178.41900000000001</c:v>
                      </c:pt>
                      <c:pt idx="77">
                        <c:v>185.95500000000001</c:v>
                      </c:pt>
                      <c:pt idx="78">
                        <c:v>187.42400000000001</c:v>
                      </c:pt>
                      <c:pt idx="79">
                        <c:v>188.57599999999999</c:v>
                      </c:pt>
                      <c:pt idx="80">
                        <c:v>189.785</c:v>
                      </c:pt>
                      <c:pt idx="81">
                        <c:v>190.267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904B-43AD-9319-9608F27B6C2A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'[2017_q2_price_index_data (2).xlsx]Quarterly Index Results'!$AC$2</c15:sqref>
                        </c15:formulaRef>
                      </c:ext>
                    </c:extLst>
                    <c:strCache>
                      <c:ptCount val="1"/>
                      <c:pt idx="0">
                        <c:v>Chicago--Gage Park/West Lawn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'[2017_q2_price_index_data (2).xlsx]Quarterly Index Results'!$A$3:$A$84</c15:sqref>
                        </c15:formulaRef>
                      </c:ext>
                    </c:extLst>
                    <c:strCache>
                      <c:ptCount val="82"/>
                      <c:pt idx="0">
                        <c:v>1997Q1</c:v>
                      </c:pt>
                      <c:pt idx="1">
                        <c:v>1997Q2</c:v>
                      </c:pt>
                      <c:pt idx="2">
                        <c:v>1997Q3</c:v>
                      </c:pt>
                      <c:pt idx="3">
                        <c:v>1997Q4</c:v>
                      </c:pt>
                      <c:pt idx="4">
                        <c:v>1998Q1</c:v>
                      </c:pt>
                      <c:pt idx="5">
                        <c:v>1998Q2</c:v>
                      </c:pt>
                      <c:pt idx="6">
                        <c:v>1998Q3</c:v>
                      </c:pt>
                      <c:pt idx="7">
                        <c:v>1998Q4</c:v>
                      </c:pt>
                      <c:pt idx="8">
                        <c:v>1999Q1</c:v>
                      </c:pt>
                      <c:pt idx="9">
                        <c:v>1999Q2</c:v>
                      </c:pt>
                      <c:pt idx="10">
                        <c:v>1999Q3</c:v>
                      </c:pt>
                      <c:pt idx="11">
                        <c:v>1999Q4</c:v>
                      </c:pt>
                      <c:pt idx="12">
                        <c:v>2000Q1</c:v>
                      </c:pt>
                      <c:pt idx="13">
                        <c:v>2000Q2</c:v>
                      </c:pt>
                      <c:pt idx="14">
                        <c:v>2000Q3</c:v>
                      </c:pt>
                      <c:pt idx="15">
                        <c:v>2000Q4</c:v>
                      </c:pt>
                      <c:pt idx="16">
                        <c:v>2001Q1</c:v>
                      </c:pt>
                      <c:pt idx="17">
                        <c:v>2001Q2</c:v>
                      </c:pt>
                      <c:pt idx="18">
                        <c:v>2001Q3</c:v>
                      </c:pt>
                      <c:pt idx="19">
                        <c:v>2001Q4</c:v>
                      </c:pt>
                      <c:pt idx="20">
                        <c:v>2002Q1</c:v>
                      </c:pt>
                      <c:pt idx="21">
                        <c:v>2002Q2</c:v>
                      </c:pt>
                      <c:pt idx="22">
                        <c:v>2002Q3</c:v>
                      </c:pt>
                      <c:pt idx="23">
                        <c:v>2002Q4</c:v>
                      </c:pt>
                      <c:pt idx="24">
                        <c:v>2003Q1</c:v>
                      </c:pt>
                      <c:pt idx="25">
                        <c:v>2003Q2</c:v>
                      </c:pt>
                      <c:pt idx="26">
                        <c:v>2003Q3</c:v>
                      </c:pt>
                      <c:pt idx="27">
                        <c:v>2003Q4</c:v>
                      </c:pt>
                      <c:pt idx="28">
                        <c:v>2004Q1</c:v>
                      </c:pt>
                      <c:pt idx="29">
                        <c:v>2004Q2</c:v>
                      </c:pt>
                      <c:pt idx="30">
                        <c:v>2004Q3</c:v>
                      </c:pt>
                      <c:pt idx="31">
                        <c:v>2004Q4</c:v>
                      </c:pt>
                      <c:pt idx="32">
                        <c:v>2005Q1</c:v>
                      </c:pt>
                      <c:pt idx="33">
                        <c:v>2005Q2</c:v>
                      </c:pt>
                      <c:pt idx="34">
                        <c:v>2005Q3</c:v>
                      </c:pt>
                      <c:pt idx="35">
                        <c:v>2005Q4</c:v>
                      </c:pt>
                      <c:pt idx="36">
                        <c:v>2006Q1</c:v>
                      </c:pt>
                      <c:pt idx="37">
                        <c:v>2006Q2</c:v>
                      </c:pt>
                      <c:pt idx="38">
                        <c:v>2006Q3</c:v>
                      </c:pt>
                      <c:pt idx="39">
                        <c:v>2006Q4</c:v>
                      </c:pt>
                      <c:pt idx="40">
                        <c:v>2007Q1</c:v>
                      </c:pt>
                      <c:pt idx="41">
                        <c:v>2007Q2</c:v>
                      </c:pt>
                      <c:pt idx="42">
                        <c:v>2007Q3</c:v>
                      </c:pt>
                      <c:pt idx="43">
                        <c:v>2007Q4</c:v>
                      </c:pt>
                      <c:pt idx="44">
                        <c:v>2008Q1</c:v>
                      </c:pt>
                      <c:pt idx="45">
                        <c:v>2008Q2</c:v>
                      </c:pt>
                      <c:pt idx="46">
                        <c:v>2008Q3</c:v>
                      </c:pt>
                      <c:pt idx="47">
                        <c:v>2008Q4</c:v>
                      </c:pt>
                      <c:pt idx="48">
                        <c:v>2009Q1</c:v>
                      </c:pt>
                      <c:pt idx="49">
                        <c:v>2009Q2</c:v>
                      </c:pt>
                      <c:pt idx="50">
                        <c:v>2009Q3</c:v>
                      </c:pt>
                      <c:pt idx="51">
                        <c:v>2009Q4</c:v>
                      </c:pt>
                      <c:pt idx="52">
                        <c:v>2010Q1</c:v>
                      </c:pt>
                      <c:pt idx="53">
                        <c:v>2010Q2</c:v>
                      </c:pt>
                      <c:pt idx="54">
                        <c:v>2010Q3</c:v>
                      </c:pt>
                      <c:pt idx="55">
                        <c:v>2010Q4</c:v>
                      </c:pt>
                      <c:pt idx="56">
                        <c:v>2011Q1</c:v>
                      </c:pt>
                      <c:pt idx="57">
                        <c:v>2011Q2</c:v>
                      </c:pt>
                      <c:pt idx="58">
                        <c:v>2011Q3</c:v>
                      </c:pt>
                      <c:pt idx="59">
                        <c:v>2011Q4</c:v>
                      </c:pt>
                      <c:pt idx="60">
                        <c:v>2012Q1</c:v>
                      </c:pt>
                      <c:pt idx="61">
                        <c:v>2012Q2</c:v>
                      </c:pt>
                      <c:pt idx="62">
                        <c:v>2012Q3</c:v>
                      </c:pt>
                      <c:pt idx="63">
                        <c:v>2012Q4</c:v>
                      </c:pt>
                      <c:pt idx="64">
                        <c:v>2013Q1</c:v>
                      </c:pt>
                      <c:pt idx="65">
                        <c:v>2013Q2</c:v>
                      </c:pt>
                      <c:pt idx="66">
                        <c:v>2013Q3</c:v>
                      </c:pt>
                      <c:pt idx="67">
                        <c:v>2013Q4</c:v>
                      </c:pt>
                      <c:pt idx="68">
                        <c:v>2014Q1</c:v>
                      </c:pt>
                      <c:pt idx="69">
                        <c:v>2014Q2</c:v>
                      </c:pt>
                      <c:pt idx="70">
                        <c:v>2014Q3</c:v>
                      </c:pt>
                      <c:pt idx="71">
                        <c:v>2014Q4</c:v>
                      </c:pt>
                      <c:pt idx="72">
                        <c:v>2015Q1</c:v>
                      </c:pt>
                      <c:pt idx="73">
                        <c:v>2015Q2</c:v>
                      </c:pt>
                      <c:pt idx="74">
                        <c:v>2015Q3</c:v>
                      </c:pt>
                      <c:pt idx="75">
                        <c:v>2015Q4</c:v>
                      </c:pt>
                      <c:pt idx="76">
                        <c:v>2016Q1</c:v>
                      </c:pt>
                      <c:pt idx="77">
                        <c:v>2016Q2</c:v>
                      </c:pt>
                      <c:pt idx="78">
                        <c:v>2016Q3</c:v>
                      </c:pt>
                      <c:pt idx="79">
                        <c:v>2016Q4</c:v>
                      </c:pt>
                      <c:pt idx="80">
                        <c:v>2017Q1</c:v>
                      </c:pt>
                      <c:pt idx="81">
                        <c:v>2017Q2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'[2017_q2_price_index_data (2).xlsx]Quarterly Index Results'!$AC$3:$AC$84</c15:sqref>
                        </c15:formulaRef>
                      </c:ext>
                    </c:extLst>
                    <c:numCache>
                      <c:formatCode>0.00</c:formatCode>
                      <c:ptCount val="82"/>
                      <c:pt idx="0">
                        <c:v>87.989000000000004</c:v>
                      </c:pt>
                      <c:pt idx="1">
                        <c:v>89.572000000000003</c:v>
                      </c:pt>
                      <c:pt idx="2">
                        <c:v>90.02</c:v>
                      </c:pt>
                      <c:pt idx="3">
                        <c:v>89.944999999999993</c:v>
                      </c:pt>
                      <c:pt idx="4">
                        <c:v>90.397999999999996</c:v>
                      </c:pt>
                      <c:pt idx="5">
                        <c:v>91.073999999999998</c:v>
                      </c:pt>
                      <c:pt idx="6">
                        <c:v>92.227000000000004</c:v>
                      </c:pt>
                      <c:pt idx="7">
                        <c:v>93.734999999999999</c:v>
                      </c:pt>
                      <c:pt idx="8">
                        <c:v>94.141000000000005</c:v>
                      </c:pt>
                      <c:pt idx="9">
                        <c:v>95.731999999999999</c:v>
                      </c:pt>
                      <c:pt idx="10">
                        <c:v>97.195999999999998</c:v>
                      </c:pt>
                      <c:pt idx="11">
                        <c:v>98.662999999999997</c:v>
                      </c:pt>
                      <c:pt idx="12">
                        <c:v>100</c:v>
                      </c:pt>
                      <c:pt idx="13">
                        <c:v>101.721</c:v>
                      </c:pt>
                      <c:pt idx="14">
                        <c:v>104.923</c:v>
                      </c:pt>
                      <c:pt idx="15">
                        <c:v>108.762</c:v>
                      </c:pt>
                      <c:pt idx="16">
                        <c:v>110.759</c:v>
                      </c:pt>
                      <c:pt idx="17">
                        <c:v>116.55</c:v>
                      </c:pt>
                      <c:pt idx="18">
                        <c:v>120.828</c:v>
                      </c:pt>
                      <c:pt idx="19">
                        <c:v>123.92700000000001</c:v>
                      </c:pt>
                      <c:pt idx="20">
                        <c:v>125.319</c:v>
                      </c:pt>
                      <c:pt idx="21">
                        <c:v>128.81399999999999</c:v>
                      </c:pt>
                      <c:pt idx="22">
                        <c:v>133.91900000000001</c:v>
                      </c:pt>
                      <c:pt idx="23">
                        <c:v>138.077</c:v>
                      </c:pt>
                      <c:pt idx="24">
                        <c:v>142.66200000000001</c:v>
                      </c:pt>
                      <c:pt idx="25">
                        <c:v>148.42599999999999</c:v>
                      </c:pt>
                      <c:pt idx="26">
                        <c:v>153.828</c:v>
                      </c:pt>
                      <c:pt idx="27">
                        <c:v>159.364</c:v>
                      </c:pt>
                      <c:pt idx="28">
                        <c:v>163.50200000000001</c:v>
                      </c:pt>
                      <c:pt idx="29">
                        <c:v>169.33699999999999</c:v>
                      </c:pt>
                      <c:pt idx="30">
                        <c:v>175.97300000000001</c:v>
                      </c:pt>
                      <c:pt idx="31">
                        <c:v>181.78700000000001</c:v>
                      </c:pt>
                      <c:pt idx="32">
                        <c:v>185.786</c:v>
                      </c:pt>
                      <c:pt idx="33">
                        <c:v>191.97200000000001</c:v>
                      </c:pt>
                      <c:pt idx="34">
                        <c:v>198.01599999999999</c:v>
                      </c:pt>
                      <c:pt idx="35">
                        <c:v>203.822</c:v>
                      </c:pt>
                      <c:pt idx="36">
                        <c:v>208.04499999999999</c:v>
                      </c:pt>
                      <c:pt idx="37">
                        <c:v>213.19900000000001</c:v>
                      </c:pt>
                      <c:pt idx="38">
                        <c:v>217.887</c:v>
                      </c:pt>
                      <c:pt idx="39">
                        <c:v>219.44900000000001</c:v>
                      </c:pt>
                      <c:pt idx="40">
                        <c:v>218.845</c:v>
                      </c:pt>
                      <c:pt idx="41">
                        <c:v>216.10499999999999</c:v>
                      </c:pt>
                      <c:pt idx="42">
                        <c:v>211.62299999999999</c:v>
                      </c:pt>
                      <c:pt idx="43">
                        <c:v>206.97499999999999</c:v>
                      </c:pt>
                      <c:pt idx="44">
                        <c:v>203.00899999999999</c:v>
                      </c:pt>
                      <c:pt idx="45">
                        <c:v>195.18799999999999</c:v>
                      </c:pt>
                      <c:pt idx="46">
                        <c:v>185.46899999999999</c:v>
                      </c:pt>
                      <c:pt idx="47">
                        <c:v>176.04599999999999</c:v>
                      </c:pt>
                      <c:pt idx="48">
                        <c:v>166.91</c:v>
                      </c:pt>
                      <c:pt idx="49">
                        <c:v>156.50700000000001</c:v>
                      </c:pt>
                      <c:pt idx="50">
                        <c:v>149.821</c:v>
                      </c:pt>
                      <c:pt idx="51">
                        <c:v>146.88499999999999</c:v>
                      </c:pt>
                      <c:pt idx="52">
                        <c:v>143.78299999999999</c:v>
                      </c:pt>
                      <c:pt idx="53">
                        <c:v>143.09700000000001</c:v>
                      </c:pt>
                      <c:pt idx="54">
                        <c:v>139.74700000000001</c:v>
                      </c:pt>
                      <c:pt idx="55">
                        <c:v>134.327</c:v>
                      </c:pt>
                      <c:pt idx="56">
                        <c:v>129.62200000000001</c:v>
                      </c:pt>
                      <c:pt idx="57">
                        <c:v>124.447</c:v>
                      </c:pt>
                      <c:pt idx="58">
                        <c:v>120.378</c:v>
                      </c:pt>
                      <c:pt idx="59">
                        <c:v>117.788</c:v>
                      </c:pt>
                      <c:pt idx="60">
                        <c:v>117.563</c:v>
                      </c:pt>
                      <c:pt idx="61">
                        <c:v>114.667</c:v>
                      </c:pt>
                      <c:pt idx="62">
                        <c:v>112.63800000000001</c:v>
                      </c:pt>
                      <c:pt idx="63">
                        <c:v>112.926</c:v>
                      </c:pt>
                      <c:pt idx="64">
                        <c:v>113.17400000000001</c:v>
                      </c:pt>
                      <c:pt idx="65">
                        <c:v>114.33499999999999</c:v>
                      </c:pt>
                      <c:pt idx="66">
                        <c:v>119.001</c:v>
                      </c:pt>
                      <c:pt idx="67">
                        <c:v>122.67100000000001</c:v>
                      </c:pt>
                      <c:pt idx="68">
                        <c:v>125.142</c:v>
                      </c:pt>
                      <c:pt idx="69">
                        <c:v>128.471</c:v>
                      </c:pt>
                      <c:pt idx="70">
                        <c:v>132.387</c:v>
                      </c:pt>
                      <c:pt idx="71">
                        <c:v>136.167</c:v>
                      </c:pt>
                      <c:pt idx="72">
                        <c:v>139.416</c:v>
                      </c:pt>
                      <c:pt idx="73">
                        <c:v>145.19900000000001</c:v>
                      </c:pt>
                      <c:pt idx="74">
                        <c:v>148.285</c:v>
                      </c:pt>
                      <c:pt idx="75">
                        <c:v>152.25</c:v>
                      </c:pt>
                      <c:pt idx="76">
                        <c:v>153.34800000000001</c:v>
                      </c:pt>
                      <c:pt idx="77">
                        <c:v>155.9</c:v>
                      </c:pt>
                      <c:pt idx="78">
                        <c:v>160.804</c:v>
                      </c:pt>
                      <c:pt idx="79">
                        <c:v>163.714</c:v>
                      </c:pt>
                      <c:pt idx="80">
                        <c:v>165.346</c:v>
                      </c:pt>
                      <c:pt idx="81">
                        <c:v>167.71299999999999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904B-43AD-9319-9608F27B6C2A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'[2017_q2_price_index_data (2).xlsx]Quarterly Index Results'!$AD$2</c15:sqref>
                        </c15:formulaRef>
                      </c:ext>
                    </c:extLst>
                    <c:strCache>
                      <c:ptCount val="1"/>
                      <c:pt idx="0">
                        <c:v>Chicago--Englewood/Greater Grand Crossing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'[2017_q2_price_index_data (2).xlsx]Quarterly Index Results'!$A$3:$A$84</c15:sqref>
                        </c15:formulaRef>
                      </c:ext>
                    </c:extLst>
                    <c:strCache>
                      <c:ptCount val="82"/>
                      <c:pt idx="0">
                        <c:v>1997Q1</c:v>
                      </c:pt>
                      <c:pt idx="1">
                        <c:v>1997Q2</c:v>
                      </c:pt>
                      <c:pt idx="2">
                        <c:v>1997Q3</c:v>
                      </c:pt>
                      <c:pt idx="3">
                        <c:v>1997Q4</c:v>
                      </c:pt>
                      <c:pt idx="4">
                        <c:v>1998Q1</c:v>
                      </c:pt>
                      <c:pt idx="5">
                        <c:v>1998Q2</c:v>
                      </c:pt>
                      <c:pt idx="6">
                        <c:v>1998Q3</c:v>
                      </c:pt>
                      <c:pt idx="7">
                        <c:v>1998Q4</c:v>
                      </c:pt>
                      <c:pt idx="8">
                        <c:v>1999Q1</c:v>
                      </c:pt>
                      <c:pt idx="9">
                        <c:v>1999Q2</c:v>
                      </c:pt>
                      <c:pt idx="10">
                        <c:v>1999Q3</c:v>
                      </c:pt>
                      <c:pt idx="11">
                        <c:v>1999Q4</c:v>
                      </c:pt>
                      <c:pt idx="12">
                        <c:v>2000Q1</c:v>
                      </c:pt>
                      <c:pt idx="13">
                        <c:v>2000Q2</c:v>
                      </c:pt>
                      <c:pt idx="14">
                        <c:v>2000Q3</c:v>
                      </c:pt>
                      <c:pt idx="15">
                        <c:v>2000Q4</c:v>
                      </c:pt>
                      <c:pt idx="16">
                        <c:v>2001Q1</c:v>
                      </c:pt>
                      <c:pt idx="17">
                        <c:v>2001Q2</c:v>
                      </c:pt>
                      <c:pt idx="18">
                        <c:v>2001Q3</c:v>
                      </c:pt>
                      <c:pt idx="19">
                        <c:v>2001Q4</c:v>
                      </c:pt>
                      <c:pt idx="20">
                        <c:v>2002Q1</c:v>
                      </c:pt>
                      <c:pt idx="21">
                        <c:v>2002Q2</c:v>
                      </c:pt>
                      <c:pt idx="22">
                        <c:v>2002Q3</c:v>
                      </c:pt>
                      <c:pt idx="23">
                        <c:v>2002Q4</c:v>
                      </c:pt>
                      <c:pt idx="24">
                        <c:v>2003Q1</c:v>
                      </c:pt>
                      <c:pt idx="25">
                        <c:v>2003Q2</c:v>
                      </c:pt>
                      <c:pt idx="26">
                        <c:v>2003Q3</c:v>
                      </c:pt>
                      <c:pt idx="27">
                        <c:v>2003Q4</c:v>
                      </c:pt>
                      <c:pt idx="28">
                        <c:v>2004Q1</c:v>
                      </c:pt>
                      <c:pt idx="29">
                        <c:v>2004Q2</c:v>
                      </c:pt>
                      <c:pt idx="30">
                        <c:v>2004Q3</c:v>
                      </c:pt>
                      <c:pt idx="31">
                        <c:v>2004Q4</c:v>
                      </c:pt>
                      <c:pt idx="32">
                        <c:v>2005Q1</c:v>
                      </c:pt>
                      <c:pt idx="33">
                        <c:v>2005Q2</c:v>
                      </c:pt>
                      <c:pt idx="34">
                        <c:v>2005Q3</c:v>
                      </c:pt>
                      <c:pt idx="35">
                        <c:v>2005Q4</c:v>
                      </c:pt>
                      <c:pt idx="36">
                        <c:v>2006Q1</c:v>
                      </c:pt>
                      <c:pt idx="37">
                        <c:v>2006Q2</c:v>
                      </c:pt>
                      <c:pt idx="38">
                        <c:v>2006Q3</c:v>
                      </c:pt>
                      <c:pt idx="39">
                        <c:v>2006Q4</c:v>
                      </c:pt>
                      <c:pt idx="40">
                        <c:v>2007Q1</c:v>
                      </c:pt>
                      <c:pt idx="41">
                        <c:v>2007Q2</c:v>
                      </c:pt>
                      <c:pt idx="42">
                        <c:v>2007Q3</c:v>
                      </c:pt>
                      <c:pt idx="43">
                        <c:v>2007Q4</c:v>
                      </c:pt>
                      <c:pt idx="44">
                        <c:v>2008Q1</c:v>
                      </c:pt>
                      <c:pt idx="45">
                        <c:v>2008Q2</c:v>
                      </c:pt>
                      <c:pt idx="46">
                        <c:v>2008Q3</c:v>
                      </c:pt>
                      <c:pt idx="47">
                        <c:v>2008Q4</c:v>
                      </c:pt>
                      <c:pt idx="48">
                        <c:v>2009Q1</c:v>
                      </c:pt>
                      <c:pt idx="49">
                        <c:v>2009Q2</c:v>
                      </c:pt>
                      <c:pt idx="50">
                        <c:v>2009Q3</c:v>
                      </c:pt>
                      <c:pt idx="51">
                        <c:v>2009Q4</c:v>
                      </c:pt>
                      <c:pt idx="52">
                        <c:v>2010Q1</c:v>
                      </c:pt>
                      <c:pt idx="53">
                        <c:v>2010Q2</c:v>
                      </c:pt>
                      <c:pt idx="54">
                        <c:v>2010Q3</c:v>
                      </c:pt>
                      <c:pt idx="55">
                        <c:v>2010Q4</c:v>
                      </c:pt>
                      <c:pt idx="56">
                        <c:v>2011Q1</c:v>
                      </c:pt>
                      <c:pt idx="57">
                        <c:v>2011Q2</c:v>
                      </c:pt>
                      <c:pt idx="58">
                        <c:v>2011Q3</c:v>
                      </c:pt>
                      <c:pt idx="59">
                        <c:v>2011Q4</c:v>
                      </c:pt>
                      <c:pt idx="60">
                        <c:v>2012Q1</c:v>
                      </c:pt>
                      <c:pt idx="61">
                        <c:v>2012Q2</c:v>
                      </c:pt>
                      <c:pt idx="62">
                        <c:v>2012Q3</c:v>
                      </c:pt>
                      <c:pt idx="63">
                        <c:v>2012Q4</c:v>
                      </c:pt>
                      <c:pt idx="64">
                        <c:v>2013Q1</c:v>
                      </c:pt>
                      <c:pt idx="65">
                        <c:v>2013Q2</c:v>
                      </c:pt>
                      <c:pt idx="66">
                        <c:v>2013Q3</c:v>
                      </c:pt>
                      <c:pt idx="67">
                        <c:v>2013Q4</c:v>
                      </c:pt>
                      <c:pt idx="68">
                        <c:v>2014Q1</c:v>
                      </c:pt>
                      <c:pt idx="69">
                        <c:v>2014Q2</c:v>
                      </c:pt>
                      <c:pt idx="70">
                        <c:v>2014Q3</c:v>
                      </c:pt>
                      <c:pt idx="71">
                        <c:v>2014Q4</c:v>
                      </c:pt>
                      <c:pt idx="72">
                        <c:v>2015Q1</c:v>
                      </c:pt>
                      <c:pt idx="73">
                        <c:v>2015Q2</c:v>
                      </c:pt>
                      <c:pt idx="74">
                        <c:v>2015Q3</c:v>
                      </c:pt>
                      <c:pt idx="75">
                        <c:v>2015Q4</c:v>
                      </c:pt>
                      <c:pt idx="76">
                        <c:v>2016Q1</c:v>
                      </c:pt>
                      <c:pt idx="77">
                        <c:v>2016Q2</c:v>
                      </c:pt>
                      <c:pt idx="78">
                        <c:v>2016Q3</c:v>
                      </c:pt>
                      <c:pt idx="79">
                        <c:v>2016Q4</c:v>
                      </c:pt>
                      <c:pt idx="80">
                        <c:v>2017Q1</c:v>
                      </c:pt>
                      <c:pt idx="81">
                        <c:v>2017Q2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'[2017_q2_price_index_data (2).xlsx]Quarterly Index Results'!$AD$3:$AD$84</c15:sqref>
                        </c15:formulaRef>
                      </c:ext>
                    </c:extLst>
                    <c:numCache>
                      <c:formatCode>0.00</c:formatCode>
                      <c:ptCount val="82"/>
                      <c:pt idx="0">
                        <c:v>85.444999999999993</c:v>
                      </c:pt>
                      <c:pt idx="1">
                        <c:v>85.977000000000004</c:v>
                      </c:pt>
                      <c:pt idx="2">
                        <c:v>85.804000000000002</c:v>
                      </c:pt>
                      <c:pt idx="3">
                        <c:v>87.197999999999993</c:v>
                      </c:pt>
                      <c:pt idx="4">
                        <c:v>89.241</c:v>
                      </c:pt>
                      <c:pt idx="5">
                        <c:v>90.102999999999994</c:v>
                      </c:pt>
                      <c:pt idx="6">
                        <c:v>93.034000000000006</c:v>
                      </c:pt>
                      <c:pt idx="7">
                        <c:v>94.468999999999994</c:v>
                      </c:pt>
                      <c:pt idx="8">
                        <c:v>93.775999999999996</c:v>
                      </c:pt>
                      <c:pt idx="9">
                        <c:v>96.576999999999998</c:v>
                      </c:pt>
                      <c:pt idx="10">
                        <c:v>96.197999999999993</c:v>
                      </c:pt>
                      <c:pt idx="11">
                        <c:v>97.421000000000006</c:v>
                      </c:pt>
                      <c:pt idx="12">
                        <c:v>100</c:v>
                      </c:pt>
                      <c:pt idx="13">
                        <c:v>102.373</c:v>
                      </c:pt>
                      <c:pt idx="14">
                        <c:v>103.52800000000001</c:v>
                      </c:pt>
                      <c:pt idx="15">
                        <c:v>106.06100000000001</c:v>
                      </c:pt>
                      <c:pt idx="16">
                        <c:v>108.00700000000001</c:v>
                      </c:pt>
                      <c:pt idx="17">
                        <c:v>107.837</c:v>
                      </c:pt>
                      <c:pt idx="18">
                        <c:v>112.71</c:v>
                      </c:pt>
                      <c:pt idx="19">
                        <c:v>116.10599999999999</c:v>
                      </c:pt>
                      <c:pt idx="20">
                        <c:v>119.411</c:v>
                      </c:pt>
                      <c:pt idx="21">
                        <c:v>124.58</c:v>
                      </c:pt>
                      <c:pt idx="22">
                        <c:v>129.31100000000001</c:v>
                      </c:pt>
                      <c:pt idx="23">
                        <c:v>134.09200000000001</c:v>
                      </c:pt>
                      <c:pt idx="24">
                        <c:v>135.482</c:v>
                      </c:pt>
                      <c:pt idx="25">
                        <c:v>139.82499999999999</c:v>
                      </c:pt>
                      <c:pt idx="26">
                        <c:v>143.749</c:v>
                      </c:pt>
                      <c:pt idx="27">
                        <c:v>148.05199999999999</c:v>
                      </c:pt>
                      <c:pt idx="28">
                        <c:v>154.57900000000001</c:v>
                      </c:pt>
                      <c:pt idx="29">
                        <c:v>161.49100000000001</c:v>
                      </c:pt>
                      <c:pt idx="30">
                        <c:v>173.21199999999999</c:v>
                      </c:pt>
                      <c:pt idx="31">
                        <c:v>184.161</c:v>
                      </c:pt>
                      <c:pt idx="32">
                        <c:v>190.761</c:v>
                      </c:pt>
                      <c:pt idx="33">
                        <c:v>200.66800000000001</c:v>
                      </c:pt>
                      <c:pt idx="34">
                        <c:v>207.88200000000001</c:v>
                      </c:pt>
                      <c:pt idx="35">
                        <c:v>215.16900000000001</c:v>
                      </c:pt>
                      <c:pt idx="36">
                        <c:v>222.648</c:v>
                      </c:pt>
                      <c:pt idx="37">
                        <c:v>231.18899999999999</c:v>
                      </c:pt>
                      <c:pt idx="38">
                        <c:v>238.42400000000001</c:v>
                      </c:pt>
                      <c:pt idx="39">
                        <c:v>241.285</c:v>
                      </c:pt>
                      <c:pt idx="40">
                        <c:v>247.21100000000001</c:v>
                      </c:pt>
                      <c:pt idx="41">
                        <c:v>248.071</c:v>
                      </c:pt>
                      <c:pt idx="42">
                        <c:v>246.39</c:v>
                      </c:pt>
                      <c:pt idx="43">
                        <c:v>242.375</c:v>
                      </c:pt>
                      <c:pt idx="44">
                        <c:v>241.00800000000001</c:v>
                      </c:pt>
                      <c:pt idx="45">
                        <c:v>230.078</c:v>
                      </c:pt>
                      <c:pt idx="46">
                        <c:v>211.97900000000001</c:v>
                      </c:pt>
                      <c:pt idx="47">
                        <c:v>201.57599999999999</c:v>
                      </c:pt>
                      <c:pt idx="48">
                        <c:v>175.40899999999999</c:v>
                      </c:pt>
                      <c:pt idx="49">
                        <c:v>158.637</c:v>
                      </c:pt>
                      <c:pt idx="50">
                        <c:v>145.999</c:v>
                      </c:pt>
                      <c:pt idx="51">
                        <c:v>136.87</c:v>
                      </c:pt>
                      <c:pt idx="52">
                        <c:v>130.988</c:v>
                      </c:pt>
                      <c:pt idx="53">
                        <c:v>125.84699999999999</c:v>
                      </c:pt>
                      <c:pt idx="54">
                        <c:v>122.64100000000001</c:v>
                      </c:pt>
                      <c:pt idx="55">
                        <c:v>120.19199999999999</c:v>
                      </c:pt>
                      <c:pt idx="56">
                        <c:v>114.47199999999999</c:v>
                      </c:pt>
                      <c:pt idx="57">
                        <c:v>110.488</c:v>
                      </c:pt>
                      <c:pt idx="58">
                        <c:v>104.776</c:v>
                      </c:pt>
                      <c:pt idx="59">
                        <c:v>100.373</c:v>
                      </c:pt>
                      <c:pt idx="60">
                        <c:v>99.195999999999998</c:v>
                      </c:pt>
                      <c:pt idx="61">
                        <c:v>92.756</c:v>
                      </c:pt>
                      <c:pt idx="62">
                        <c:v>87.486999999999995</c:v>
                      </c:pt>
                      <c:pt idx="63">
                        <c:v>83.126999999999995</c:v>
                      </c:pt>
                      <c:pt idx="64">
                        <c:v>80.069999999999993</c:v>
                      </c:pt>
                      <c:pt idx="65">
                        <c:v>78.366</c:v>
                      </c:pt>
                      <c:pt idx="66">
                        <c:v>79.340999999999994</c:v>
                      </c:pt>
                      <c:pt idx="67">
                        <c:v>82.805000000000007</c:v>
                      </c:pt>
                      <c:pt idx="68">
                        <c:v>84.912999999999997</c:v>
                      </c:pt>
                      <c:pt idx="69">
                        <c:v>88.069000000000003</c:v>
                      </c:pt>
                      <c:pt idx="70">
                        <c:v>90.438999999999993</c:v>
                      </c:pt>
                      <c:pt idx="71">
                        <c:v>91.682000000000002</c:v>
                      </c:pt>
                      <c:pt idx="72">
                        <c:v>94.722999999999999</c:v>
                      </c:pt>
                      <c:pt idx="73">
                        <c:v>101.24</c:v>
                      </c:pt>
                      <c:pt idx="74">
                        <c:v>105.96</c:v>
                      </c:pt>
                      <c:pt idx="75">
                        <c:v>105.21299999999999</c:v>
                      </c:pt>
                      <c:pt idx="76">
                        <c:v>106.621</c:v>
                      </c:pt>
                      <c:pt idx="77">
                        <c:v>105.67700000000001</c:v>
                      </c:pt>
                      <c:pt idx="78">
                        <c:v>109.89</c:v>
                      </c:pt>
                      <c:pt idx="79">
                        <c:v>112.127</c:v>
                      </c:pt>
                      <c:pt idx="80">
                        <c:v>110.489</c:v>
                      </c:pt>
                      <c:pt idx="81">
                        <c:v>113.745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904B-43AD-9319-9608F27B6C2A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'[2017_q2_price_index_data (2).xlsx]Quarterly Index Results'!$AE$2</c15:sqref>
                        </c15:formulaRef>
                      </c:ext>
                    </c:extLst>
                    <c:strCache>
                      <c:ptCount val="1"/>
                      <c:pt idx="0">
                        <c:v>Chicago--Bronzeville/Hyde Park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'[2017_q2_price_index_data (2).xlsx]Quarterly Index Results'!$A$3:$A$84</c15:sqref>
                        </c15:formulaRef>
                      </c:ext>
                    </c:extLst>
                    <c:strCache>
                      <c:ptCount val="82"/>
                      <c:pt idx="0">
                        <c:v>1997Q1</c:v>
                      </c:pt>
                      <c:pt idx="1">
                        <c:v>1997Q2</c:v>
                      </c:pt>
                      <c:pt idx="2">
                        <c:v>1997Q3</c:v>
                      </c:pt>
                      <c:pt idx="3">
                        <c:v>1997Q4</c:v>
                      </c:pt>
                      <c:pt idx="4">
                        <c:v>1998Q1</c:v>
                      </c:pt>
                      <c:pt idx="5">
                        <c:v>1998Q2</c:v>
                      </c:pt>
                      <c:pt idx="6">
                        <c:v>1998Q3</c:v>
                      </c:pt>
                      <c:pt idx="7">
                        <c:v>1998Q4</c:v>
                      </c:pt>
                      <c:pt idx="8">
                        <c:v>1999Q1</c:v>
                      </c:pt>
                      <c:pt idx="9">
                        <c:v>1999Q2</c:v>
                      </c:pt>
                      <c:pt idx="10">
                        <c:v>1999Q3</c:v>
                      </c:pt>
                      <c:pt idx="11">
                        <c:v>1999Q4</c:v>
                      </c:pt>
                      <c:pt idx="12">
                        <c:v>2000Q1</c:v>
                      </c:pt>
                      <c:pt idx="13">
                        <c:v>2000Q2</c:v>
                      </c:pt>
                      <c:pt idx="14">
                        <c:v>2000Q3</c:v>
                      </c:pt>
                      <c:pt idx="15">
                        <c:v>2000Q4</c:v>
                      </c:pt>
                      <c:pt idx="16">
                        <c:v>2001Q1</c:v>
                      </c:pt>
                      <c:pt idx="17">
                        <c:v>2001Q2</c:v>
                      </c:pt>
                      <c:pt idx="18">
                        <c:v>2001Q3</c:v>
                      </c:pt>
                      <c:pt idx="19">
                        <c:v>2001Q4</c:v>
                      </c:pt>
                      <c:pt idx="20">
                        <c:v>2002Q1</c:v>
                      </c:pt>
                      <c:pt idx="21">
                        <c:v>2002Q2</c:v>
                      </c:pt>
                      <c:pt idx="22">
                        <c:v>2002Q3</c:v>
                      </c:pt>
                      <c:pt idx="23">
                        <c:v>2002Q4</c:v>
                      </c:pt>
                      <c:pt idx="24">
                        <c:v>2003Q1</c:v>
                      </c:pt>
                      <c:pt idx="25">
                        <c:v>2003Q2</c:v>
                      </c:pt>
                      <c:pt idx="26">
                        <c:v>2003Q3</c:v>
                      </c:pt>
                      <c:pt idx="27">
                        <c:v>2003Q4</c:v>
                      </c:pt>
                      <c:pt idx="28">
                        <c:v>2004Q1</c:v>
                      </c:pt>
                      <c:pt idx="29">
                        <c:v>2004Q2</c:v>
                      </c:pt>
                      <c:pt idx="30">
                        <c:v>2004Q3</c:v>
                      </c:pt>
                      <c:pt idx="31">
                        <c:v>2004Q4</c:v>
                      </c:pt>
                      <c:pt idx="32">
                        <c:v>2005Q1</c:v>
                      </c:pt>
                      <c:pt idx="33">
                        <c:v>2005Q2</c:v>
                      </c:pt>
                      <c:pt idx="34">
                        <c:v>2005Q3</c:v>
                      </c:pt>
                      <c:pt idx="35">
                        <c:v>2005Q4</c:v>
                      </c:pt>
                      <c:pt idx="36">
                        <c:v>2006Q1</c:v>
                      </c:pt>
                      <c:pt idx="37">
                        <c:v>2006Q2</c:v>
                      </c:pt>
                      <c:pt idx="38">
                        <c:v>2006Q3</c:v>
                      </c:pt>
                      <c:pt idx="39">
                        <c:v>2006Q4</c:v>
                      </c:pt>
                      <c:pt idx="40">
                        <c:v>2007Q1</c:v>
                      </c:pt>
                      <c:pt idx="41">
                        <c:v>2007Q2</c:v>
                      </c:pt>
                      <c:pt idx="42">
                        <c:v>2007Q3</c:v>
                      </c:pt>
                      <c:pt idx="43">
                        <c:v>2007Q4</c:v>
                      </c:pt>
                      <c:pt idx="44">
                        <c:v>2008Q1</c:v>
                      </c:pt>
                      <c:pt idx="45">
                        <c:v>2008Q2</c:v>
                      </c:pt>
                      <c:pt idx="46">
                        <c:v>2008Q3</c:v>
                      </c:pt>
                      <c:pt idx="47">
                        <c:v>2008Q4</c:v>
                      </c:pt>
                      <c:pt idx="48">
                        <c:v>2009Q1</c:v>
                      </c:pt>
                      <c:pt idx="49">
                        <c:v>2009Q2</c:v>
                      </c:pt>
                      <c:pt idx="50">
                        <c:v>2009Q3</c:v>
                      </c:pt>
                      <c:pt idx="51">
                        <c:v>2009Q4</c:v>
                      </c:pt>
                      <c:pt idx="52">
                        <c:v>2010Q1</c:v>
                      </c:pt>
                      <c:pt idx="53">
                        <c:v>2010Q2</c:v>
                      </c:pt>
                      <c:pt idx="54">
                        <c:v>2010Q3</c:v>
                      </c:pt>
                      <c:pt idx="55">
                        <c:v>2010Q4</c:v>
                      </c:pt>
                      <c:pt idx="56">
                        <c:v>2011Q1</c:v>
                      </c:pt>
                      <c:pt idx="57">
                        <c:v>2011Q2</c:v>
                      </c:pt>
                      <c:pt idx="58">
                        <c:v>2011Q3</c:v>
                      </c:pt>
                      <c:pt idx="59">
                        <c:v>2011Q4</c:v>
                      </c:pt>
                      <c:pt idx="60">
                        <c:v>2012Q1</c:v>
                      </c:pt>
                      <c:pt idx="61">
                        <c:v>2012Q2</c:v>
                      </c:pt>
                      <c:pt idx="62">
                        <c:v>2012Q3</c:v>
                      </c:pt>
                      <c:pt idx="63">
                        <c:v>2012Q4</c:v>
                      </c:pt>
                      <c:pt idx="64">
                        <c:v>2013Q1</c:v>
                      </c:pt>
                      <c:pt idx="65">
                        <c:v>2013Q2</c:v>
                      </c:pt>
                      <c:pt idx="66">
                        <c:v>2013Q3</c:v>
                      </c:pt>
                      <c:pt idx="67">
                        <c:v>2013Q4</c:v>
                      </c:pt>
                      <c:pt idx="68">
                        <c:v>2014Q1</c:v>
                      </c:pt>
                      <c:pt idx="69">
                        <c:v>2014Q2</c:v>
                      </c:pt>
                      <c:pt idx="70">
                        <c:v>2014Q3</c:v>
                      </c:pt>
                      <c:pt idx="71">
                        <c:v>2014Q4</c:v>
                      </c:pt>
                      <c:pt idx="72">
                        <c:v>2015Q1</c:v>
                      </c:pt>
                      <c:pt idx="73">
                        <c:v>2015Q2</c:v>
                      </c:pt>
                      <c:pt idx="74">
                        <c:v>2015Q3</c:v>
                      </c:pt>
                      <c:pt idx="75">
                        <c:v>2015Q4</c:v>
                      </c:pt>
                      <c:pt idx="76">
                        <c:v>2016Q1</c:v>
                      </c:pt>
                      <c:pt idx="77">
                        <c:v>2016Q2</c:v>
                      </c:pt>
                      <c:pt idx="78">
                        <c:v>2016Q3</c:v>
                      </c:pt>
                      <c:pt idx="79">
                        <c:v>2016Q4</c:v>
                      </c:pt>
                      <c:pt idx="80">
                        <c:v>2017Q1</c:v>
                      </c:pt>
                      <c:pt idx="81">
                        <c:v>2017Q2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'[2017_q2_price_index_data (2).xlsx]Quarterly Index Results'!$AE$3:$AE$84</c15:sqref>
                        </c15:formulaRef>
                      </c:ext>
                    </c:extLst>
                    <c:numCache>
                      <c:formatCode>0.00</c:formatCode>
                      <c:ptCount val="82"/>
                      <c:pt idx="0">
                        <c:v>61.579000000000001</c:v>
                      </c:pt>
                      <c:pt idx="1">
                        <c:v>72.001000000000005</c:v>
                      </c:pt>
                      <c:pt idx="2">
                        <c:v>76.507999999999996</c:v>
                      </c:pt>
                      <c:pt idx="3">
                        <c:v>77.518000000000001</c:v>
                      </c:pt>
                      <c:pt idx="4">
                        <c:v>84.596999999999994</c:v>
                      </c:pt>
                      <c:pt idx="5">
                        <c:v>83.715999999999994</c:v>
                      </c:pt>
                      <c:pt idx="6">
                        <c:v>86.799000000000007</c:v>
                      </c:pt>
                      <c:pt idx="7">
                        <c:v>91.974999999999994</c:v>
                      </c:pt>
                      <c:pt idx="8">
                        <c:v>90.712000000000003</c:v>
                      </c:pt>
                      <c:pt idx="9">
                        <c:v>94.06</c:v>
                      </c:pt>
                      <c:pt idx="10">
                        <c:v>95.992999999999995</c:v>
                      </c:pt>
                      <c:pt idx="11">
                        <c:v>96.433000000000007</c:v>
                      </c:pt>
                      <c:pt idx="12">
                        <c:v>100</c:v>
                      </c:pt>
                      <c:pt idx="13">
                        <c:v>101.066</c:v>
                      </c:pt>
                      <c:pt idx="14">
                        <c:v>104.934</c:v>
                      </c:pt>
                      <c:pt idx="15">
                        <c:v>109.49</c:v>
                      </c:pt>
                      <c:pt idx="16">
                        <c:v>108.889</c:v>
                      </c:pt>
                      <c:pt idx="17">
                        <c:v>111.87</c:v>
                      </c:pt>
                      <c:pt idx="18">
                        <c:v>113.151</c:v>
                      </c:pt>
                      <c:pt idx="19">
                        <c:v>113.828</c:v>
                      </c:pt>
                      <c:pt idx="20">
                        <c:v>117.595</c:v>
                      </c:pt>
                      <c:pt idx="21">
                        <c:v>124.756</c:v>
                      </c:pt>
                      <c:pt idx="22">
                        <c:v>126.82</c:v>
                      </c:pt>
                      <c:pt idx="23">
                        <c:v>130.559</c:v>
                      </c:pt>
                      <c:pt idx="24">
                        <c:v>133.44999999999999</c:v>
                      </c:pt>
                      <c:pt idx="25">
                        <c:v>136.99100000000001</c:v>
                      </c:pt>
                      <c:pt idx="26">
                        <c:v>142.21299999999999</c:v>
                      </c:pt>
                      <c:pt idx="27">
                        <c:v>145.81899999999999</c:v>
                      </c:pt>
                      <c:pt idx="28">
                        <c:v>150.96899999999999</c:v>
                      </c:pt>
                      <c:pt idx="29">
                        <c:v>157.512</c:v>
                      </c:pt>
                      <c:pt idx="30">
                        <c:v>167.45099999999999</c:v>
                      </c:pt>
                      <c:pt idx="31">
                        <c:v>179.07400000000001</c:v>
                      </c:pt>
                      <c:pt idx="32">
                        <c:v>182.47900000000001</c:v>
                      </c:pt>
                      <c:pt idx="33">
                        <c:v>192.70099999999999</c:v>
                      </c:pt>
                      <c:pt idx="34">
                        <c:v>199.93700000000001</c:v>
                      </c:pt>
                      <c:pt idx="35">
                        <c:v>203.19800000000001</c:v>
                      </c:pt>
                      <c:pt idx="36">
                        <c:v>213.67699999999999</c:v>
                      </c:pt>
                      <c:pt idx="37">
                        <c:v>220.773</c:v>
                      </c:pt>
                      <c:pt idx="38">
                        <c:v>224.98500000000001</c:v>
                      </c:pt>
                      <c:pt idx="39">
                        <c:v>235.94499999999999</c:v>
                      </c:pt>
                      <c:pt idx="40">
                        <c:v>242.202</c:v>
                      </c:pt>
                      <c:pt idx="41">
                        <c:v>246.20500000000001</c:v>
                      </c:pt>
                      <c:pt idx="42">
                        <c:v>246.095</c:v>
                      </c:pt>
                      <c:pt idx="43">
                        <c:v>243.965</c:v>
                      </c:pt>
                      <c:pt idx="44">
                        <c:v>240.15</c:v>
                      </c:pt>
                      <c:pt idx="45">
                        <c:v>234.67099999999999</c:v>
                      </c:pt>
                      <c:pt idx="46">
                        <c:v>217.054</c:v>
                      </c:pt>
                      <c:pt idx="47">
                        <c:v>199.73400000000001</c:v>
                      </c:pt>
                      <c:pt idx="48">
                        <c:v>183.48699999999999</c:v>
                      </c:pt>
                      <c:pt idx="49">
                        <c:v>166.48699999999999</c:v>
                      </c:pt>
                      <c:pt idx="50">
                        <c:v>165.411</c:v>
                      </c:pt>
                      <c:pt idx="51">
                        <c:v>162.637</c:v>
                      </c:pt>
                      <c:pt idx="52">
                        <c:v>157.82300000000001</c:v>
                      </c:pt>
                      <c:pt idx="53">
                        <c:v>150.60599999999999</c:v>
                      </c:pt>
                      <c:pt idx="54">
                        <c:v>140.80500000000001</c:v>
                      </c:pt>
                      <c:pt idx="55">
                        <c:v>137.965</c:v>
                      </c:pt>
                      <c:pt idx="56">
                        <c:v>130.85900000000001</c:v>
                      </c:pt>
                      <c:pt idx="57">
                        <c:v>129.56</c:v>
                      </c:pt>
                      <c:pt idx="58">
                        <c:v>125.599</c:v>
                      </c:pt>
                      <c:pt idx="59">
                        <c:v>124.848</c:v>
                      </c:pt>
                      <c:pt idx="60">
                        <c:v>125.711</c:v>
                      </c:pt>
                      <c:pt idx="61">
                        <c:v>123.923</c:v>
                      </c:pt>
                      <c:pt idx="62">
                        <c:v>125.77800000000001</c:v>
                      </c:pt>
                      <c:pt idx="63">
                        <c:v>121.173</c:v>
                      </c:pt>
                      <c:pt idx="64">
                        <c:v>119.392</c:v>
                      </c:pt>
                      <c:pt idx="65">
                        <c:v>122.761</c:v>
                      </c:pt>
                      <c:pt idx="66">
                        <c:v>126.11799999999999</c:v>
                      </c:pt>
                      <c:pt idx="67">
                        <c:v>129.43799999999999</c:v>
                      </c:pt>
                      <c:pt idx="68">
                        <c:v>132.16999999999999</c:v>
                      </c:pt>
                      <c:pt idx="69">
                        <c:v>132.31899999999999</c:v>
                      </c:pt>
                      <c:pt idx="70">
                        <c:v>134.92500000000001</c:v>
                      </c:pt>
                      <c:pt idx="71">
                        <c:v>136.161</c:v>
                      </c:pt>
                      <c:pt idx="72">
                        <c:v>136.102</c:v>
                      </c:pt>
                      <c:pt idx="73">
                        <c:v>136.81399999999999</c:v>
                      </c:pt>
                      <c:pt idx="74">
                        <c:v>136.77600000000001</c:v>
                      </c:pt>
                      <c:pt idx="75">
                        <c:v>140.74</c:v>
                      </c:pt>
                      <c:pt idx="76">
                        <c:v>142.505</c:v>
                      </c:pt>
                      <c:pt idx="77">
                        <c:v>146.47200000000001</c:v>
                      </c:pt>
                      <c:pt idx="78">
                        <c:v>152.00800000000001</c:v>
                      </c:pt>
                      <c:pt idx="79">
                        <c:v>156.31</c:v>
                      </c:pt>
                      <c:pt idx="80">
                        <c:v>157.25800000000001</c:v>
                      </c:pt>
                      <c:pt idx="81">
                        <c:v>164.345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904B-43AD-9319-9608F27B6C2A}"/>
                  </c:ext>
                </c:extLst>
              </c15:ser>
            </c15:filteredLineSeries>
            <c15:filteredLine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'[2017_q2_price_index_data (2).xlsx]Quarterly Index Results'!$AF$2</c15:sqref>
                        </c15:formulaRef>
                      </c:ext>
                    </c:extLst>
                    <c:strCache>
                      <c:ptCount val="1"/>
                      <c:pt idx="0">
                        <c:v>Chicago--Beverly/Morgan Park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'[2017_q2_price_index_data (2).xlsx]Quarterly Index Results'!$A$3:$A$84</c15:sqref>
                        </c15:formulaRef>
                      </c:ext>
                    </c:extLst>
                    <c:strCache>
                      <c:ptCount val="82"/>
                      <c:pt idx="0">
                        <c:v>1997Q1</c:v>
                      </c:pt>
                      <c:pt idx="1">
                        <c:v>1997Q2</c:v>
                      </c:pt>
                      <c:pt idx="2">
                        <c:v>1997Q3</c:v>
                      </c:pt>
                      <c:pt idx="3">
                        <c:v>1997Q4</c:v>
                      </c:pt>
                      <c:pt idx="4">
                        <c:v>1998Q1</c:v>
                      </c:pt>
                      <c:pt idx="5">
                        <c:v>1998Q2</c:v>
                      </c:pt>
                      <c:pt idx="6">
                        <c:v>1998Q3</c:v>
                      </c:pt>
                      <c:pt idx="7">
                        <c:v>1998Q4</c:v>
                      </c:pt>
                      <c:pt idx="8">
                        <c:v>1999Q1</c:v>
                      </c:pt>
                      <c:pt idx="9">
                        <c:v>1999Q2</c:v>
                      </c:pt>
                      <c:pt idx="10">
                        <c:v>1999Q3</c:v>
                      </c:pt>
                      <c:pt idx="11">
                        <c:v>1999Q4</c:v>
                      </c:pt>
                      <c:pt idx="12">
                        <c:v>2000Q1</c:v>
                      </c:pt>
                      <c:pt idx="13">
                        <c:v>2000Q2</c:v>
                      </c:pt>
                      <c:pt idx="14">
                        <c:v>2000Q3</c:v>
                      </c:pt>
                      <c:pt idx="15">
                        <c:v>2000Q4</c:v>
                      </c:pt>
                      <c:pt idx="16">
                        <c:v>2001Q1</c:v>
                      </c:pt>
                      <c:pt idx="17">
                        <c:v>2001Q2</c:v>
                      </c:pt>
                      <c:pt idx="18">
                        <c:v>2001Q3</c:v>
                      </c:pt>
                      <c:pt idx="19">
                        <c:v>2001Q4</c:v>
                      </c:pt>
                      <c:pt idx="20">
                        <c:v>2002Q1</c:v>
                      </c:pt>
                      <c:pt idx="21">
                        <c:v>2002Q2</c:v>
                      </c:pt>
                      <c:pt idx="22">
                        <c:v>2002Q3</c:v>
                      </c:pt>
                      <c:pt idx="23">
                        <c:v>2002Q4</c:v>
                      </c:pt>
                      <c:pt idx="24">
                        <c:v>2003Q1</c:v>
                      </c:pt>
                      <c:pt idx="25">
                        <c:v>2003Q2</c:v>
                      </c:pt>
                      <c:pt idx="26">
                        <c:v>2003Q3</c:v>
                      </c:pt>
                      <c:pt idx="27">
                        <c:v>2003Q4</c:v>
                      </c:pt>
                      <c:pt idx="28">
                        <c:v>2004Q1</c:v>
                      </c:pt>
                      <c:pt idx="29">
                        <c:v>2004Q2</c:v>
                      </c:pt>
                      <c:pt idx="30">
                        <c:v>2004Q3</c:v>
                      </c:pt>
                      <c:pt idx="31">
                        <c:v>2004Q4</c:v>
                      </c:pt>
                      <c:pt idx="32">
                        <c:v>2005Q1</c:v>
                      </c:pt>
                      <c:pt idx="33">
                        <c:v>2005Q2</c:v>
                      </c:pt>
                      <c:pt idx="34">
                        <c:v>2005Q3</c:v>
                      </c:pt>
                      <c:pt idx="35">
                        <c:v>2005Q4</c:v>
                      </c:pt>
                      <c:pt idx="36">
                        <c:v>2006Q1</c:v>
                      </c:pt>
                      <c:pt idx="37">
                        <c:v>2006Q2</c:v>
                      </c:pt>
                      <c:pt idx="38">
                        <c:v>2006Q3</c:v>
                      </c:pt>
                      <c:pt idx="39">
                        <c:v>2006Q4</c:v>
                      </c:pt>
                      <c:pt idx="40">
                        <c:v>2007Q1</c:v>
                      </c:pt>
                      <c:pt idx="41">
                        <c:v>2007Q2</c:v>
                      </c:pt>
                      <c:pt idx="42">
                        <c:v>2007Q3</c:v>
                      </c:pt>
                      <c:pt idx="43">
                        <c:v>2007Q4</c:v>
                      </c:pt>
                      <c:pt idx="44">
                        <c:v>2008Q1</c:v>
                      </c:pt>
                      <c:pt idx="45">
                        <c:v>2008Q2</c:v>
                      </c:pt>
                      <c:pt idx="46">
                        <c:v>2008Q3</c:v>
                      </c:pt>
                      <c:pt idx="47">
                        <c:v>2008Q4</c:v>
                      </c:pt>
                      <c:pt idx="48">
                        <c:v>2009Q1</c:v>
                      </c:pt>
                      <c:pt idx="49">
                        <c:v>2009Q2</c:v>
                      </c:pt>
                      <c:pt idx="50">
                        <c:v>2009Q3</c:v>
                      </c:pt>
                      <c:pt idx="51">
                        <c:v>2009Q4</c:v>
                      </c:pt>
                      <c:pt idx="52">
                        <c:v>2010Q1</c:v>
                      </c:pt>
                      <c:pt idx="53">
                        <c:v>2010Q2</c:v>
                      </c:pt>
                      <c:pt idx="54">
                        <c:v>2010Q3</c:v>
                      </c:pt>
                      <c:pt idx="55">
                        <c:v>2010Q4</c:v>
                      </c:pt>
                      <c:pt idx="56">
                        <c:v>2011Q1</c:v>
                      </c:pt>
                      <c:pt idx="57">
                        <c:v>2011Q2</c:v>
                      </c:pt>
                      <c:pt idx="58">
                        <c:v>2011Q3</c:v>
                      </c:pt>
                      <c:pt idx="59">
                        <c:v>2011Q4</c:v>
                      </c:pt>
                      <c:pt idx="60">
                        <c:v>2012Q1</c:v>
                      </c:pt>
                      <c:pt idx="61">
                        <c:v>2012Q2</c:v>
                      </c:pt>
                      <c:pt idx="62">
                        <c:v>2012Q3</c:v>
                      </c:pt>
                      <c:pt idx="63">
                        <c:v>2012Q4</c:v>
                      </c:pt>
                      <c:pt idx="64">
                        <c:v>2013Q1</c:v>
                      </c:pt>
                      <c:pt idx="65">
                        <c:v>2013Q2</c:v>
                      </c:pt>
                      <c:pt idx="66">
                        <c:v>2013Q3</c:v>
                      </c:pt>
                      <c:pt idx="67">
                        <c:v>2013Q4</c:v>
                      </c:pt>
                      <c:pt idx="68">
                        <c:v>2014Q1</c:v>
                      </c:pt>
                      <c:pt idx="69">
                        <c:v>2014Q2</c:v>
                      </c:pt>
                      <c:pt idx="70">
                        <c:v>2014Q3</c:v>
                      </c:pt>
                      <c:pt idx="71">
                        <c:v>2014Q4</c:v>
                      </c:pt>
                      <c:pt idx="72">
                        <c:v>2015Q1</c:v>
                      </c:pt>
                      <c:pt idx="73">
                        <c:v>2015Q2</c:v>
                      </c:pt>
                      <c:pt idx="74">
                        <c:v>2015Q3</c:v>
                      </c:pt>
                      <c:pt idx="75">
                        <c:v>2015Q4</c:v>
                      </c:pt>
                      <c:pt idx="76">
                        <c:v>2016Q1</c:v>
                      </c:pt>
                      <c:pt idx="77">
                        <c:v>2016Q2</c:v>
                      </c:pt>
                      <c:pt idx="78">
                        <c:v>2016Q3</c:v>
                      </c:pt>
                      <c:pt idx="79">
                        <c:v>2016Q4</c:v>
                      </c:pt>
                      <c:pt idx="80">
                        <c:v>2017Q1</c:v>
                      </c:pt>
                      <c:pt idx="81">
                        <c:v>2017Q2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'[2017_q2_price_index_data (2).xlsx]Quarterly Index Results'!$AF$3:$AF$84</c15:sqref>
                        </c15:formulaRef>
                      </c:ext>
                    </c:extLst>
                    <c:numCache>
                      <c:formatCode>0.00</c:formatCode>
                      <c:ptCount val="82"/>
                      <c:pt idx="0">
                        <c:v>81.066000000000003</c:v>
                      </c:pt>
                      <c:pt idx="1">
                        <c:v>85.605999999999995</c:v>
                      </c:pt>
                      <c:pt idx="2">
                        <c:v>87.819000000000003</c:v>
                      </c:pt>
                      <c:pt idx="3">
                        <c:v>89.23</c:v>
                      </c:pt>
                      <c:pt idx="4">
                        <c:v>91.138000000000005</c:v>
                      </c:pt>
                      <c:pt idx="5">
                        <c:v>91.984999999999999</c:v>
                      </c:pt>
                      <c:pt idx="6">
                        <c:v>92.986000000000004</c:v>
                      </c:pt>
                      <c:pt idx="7">
                        <c:v>94.144000000000005</c:v>
                      </c:pt>
                      <c:pt idx="8">
                        <c:v>94.742999999999995</c:v>
                      </c:pt>
                      <c:pt idx="9">
                        <c:v>95.811999999999998</c:v>
                      </c:pt>
                      <c:pt idx="10">
                        <c:v>97.117999999999995</c:v>
                      </c:pt>
                      <c:pt idx="11">
                        <c:v>98.525000000000006</c:v>
                      </c:pt>
                      <c:pt idx="12">
                        <c:v>100</c:v>
                      </c:pt>
                      <c:pt idx="13">
                        <c:v>102.089</c:v>
                      </c:pt>
                      <c:pt idx="14">
                        <c:v>103.58199999999999</c:v>
                      </c:pt>
                      <c:pt idx="15">
                        <c:v>104.55800000000001</c:v>
                      </c:pt>
                      <c:pt idx="16">
                        <c:v>106.062</c:v>
                      </c:pt>
                      <c:pt idx="17">
                        <c:v>109.209</c:v>
                      </c:pt>
                      <c:pt idx="18">
                        <c:v>111.526</c:v>
                      </c:pt>
                      <c:pt idx="19">
                        <c:v>113.574</c:v>
                      </c:pt>
                      <c:pt idx="20">
                        <c:v>116.405</c:v>
                      </c:pt>
                      <c:pt idx="21">
                        <c:v>119.619</c:v>
                      </c:pt>
                      <c:pt idx="22">
                        <c:v>123.53400000000001</c:v>
                      </c:pt>
                      <c:pt idx="23">
                        <c:v>127.236</c:v>
                      </c:pt>
                      <c:pt idx="24">
                        <c:v>128.90700000000001</c:v>
                      </c:pt>
                      <c:pt idx="25">
                        <c:v>132.99100000000001</c:v>
                      </c:pt>
                      <c:pt idx="26">
                        <c:v>139.07499999999999</c:v>
                      </c:pt>
                      <c:pt idx="27">
                        <c:v>141.161</c:v>
                      </c:pt>
                      <c:pt idx="28">
                        <c:v>144.035</c:v>
                      </c:pt>
                      <c:pt idx="29">
                        <c:v>148.964</c:v>
                      </c:pt>
                      <c:pt idx="30">
                        <c:v>152.31700000000001</c:v>
                      </c:pt>
                      <c:pt idx="31">
                        <c:v>158.54</c:v>
                      </c:pt>
                      <c:pt idx="32">
                        <c:v>161.827</c:v>
                      </c:pt>
                      <c:pt idx="33">
                        <c:v>167.261</c:v>
                      </c:pt>
                      <c:pt idx="34">
                        <c:v>173.09700000000001</c:v>
                      </c:pt>
                      <c:pt idx="35">
                        <c:v>177.059</c:v>
                      </c:pt>
                      <c:pt idx="36">
                        <c:v>182.07499999999999</c:v>
                      </c:pt>
                      <c:pt idx="37">
                        <c:v>186.22200000000001</c:v>
                      </c:pt>
                      <c:pt idx="38">
                        <c:v>190.40100000000001</c:v>
                      </c:pt>
                      <c:pt idx="39">
                        <c:v>194.28299999999999</c:v>
                      </c:pt>
                      <c:pt idx="40">
                        <c:v>195.26599999999999</c:v>
                      </c:pt>
                      <c:pt idx="41">
                        <c:v>196.16900000000001</c:v>
                      </c:pt>
                      <c:pt idx="42">
                        <c:v>193.18899999999999</c:v>
                      </c:pt>
                      <c:pt idx="43">
                        <c:v>190.08</c:v>
                      </c:pt>
                      <c:pt idx="44">
                        <c:v>189.60300000000001</c:v>
                      </c:pt>
                      <c:pt idx="45">
                        <c:v>181.88</c:v>
                      </c:pt>
                      <c:pt idx="46">
                        <c:v>175.51</c:v>
                      </c:pt>
                      <c:pt idx="47">
                        <c:v>168.09100000000001</c:v>
                      </c:pt>
                      <c:pt idx="48">
                        <c:v>159.87799999999999</c:v>
                      </c:pt>
                      <c:pt idx="49">
                        <c:v>154.501</c:v>
                      </c:pt>
                      <c:pt idx="50">
                        <c:v>150.59299999999999</c:v>
                      </c:pt>
                      <c:pt idx="51">
                        <c:v>149.98099999999999</c:v>
                      </c:pt>
                      <c:pt idx="52">
                        <c:v>147.42400000000001</c:v>
                      </c:pt>
                      <c:pt idx="53">
                        <c:v>147.11199999999999</c:v>
                      </c:pt>
                      <c:pt idx="54">
                        <c:v>143.21899999999999</c:v>
                      </c:pt>
                      <c:pt idx="55">
                        <c:v>138.76</c:v>
                      </c:pt>
                      <c:pt idx="56">
                        <c:v>134.42500000000001</c:v>
                      </c:pt>
                      <c:pt idx="57">
                        <c:v>127.959</c:v>
                      </c:pt>
                      <c:pt idx="58">
                        <c:v>123.95</c:v>
                      </c:pt>
                      <c:pt idx="59">
                        <c:v>121.928</c:v>
                      </c:pt>
                      <c:pt idx="60">
                        <c:v>117.937</c:v>
                      </c:pt>
                      <c:pt idx="61">
                        <c:v>117.84</c:v>
                      </c:pt>
                      <c:pt idx="62">
                        <c:v>116.033</c:v>
                      </c:pt>
                      <c:pt idx="63">
                        <c:v>115.508</c:v>
                      </c:pt>
                      <c:pt idx="64">
                        <c:v>116.786</c:v>
                      </c:pt>
                      <c:pt idx="65">
                        <c:v>119.417</c:v>
                      </c:pt>
                      <c:pt idx="66">
                        <c:v>121.521</c:v>
                      </c:pt>
                      <c:pt idx="67">
                        <c:v>122.52</c:v>
                      </c:pt>
                      <c:pt idx="68">
                        <c:v>124.426</c:v>
                      </c:pt>
                      <c:pt idx="69">
                        <c:v>125.655</c:v>
                      </c:pt>
                      <c:pt idx="70">
                        <c:v>128.06800000000001</c:v>
                      </c:pt>
                      <c:pt idx="71">
                        <c:v>132.88</c:v>
                      </c:pt>
                      <c:pt idx="72">
                        <c:v>133.97200000000001</c:v>
                      </c:pt>
                      <c:pt idx="73">
                        <c:v>137.50299999999999</c:v>
                      </c:pt>
                      <c:pt idx="74">
                        <c:v>141.40799999999999</c:v>
                      </c:pt>
                      <c:pt idx="75">
                        <c:v>141.68899999999999</c:v>
                      </c:pt>
                      <c:pt idx="76">
                        <c:v>145.37200000000001</c:v>
                      </c:pt>
                      <c:pt idx="77">
                        <c:v>146.56399999999999</c:v>
                      </c:pt>
                      <c:pt idx="78">
                        <c:v>151.11199999999999</c:v>
                      </c:pt>
                      <c:pt idx="79">
                        <c:v>153.28800000000001</c:v>
                      </c:pt>
                      <c:pt idx="80">
                        <c:v>153.488</c:v>
                      </c:pt>
                      <c:pt idx="81">
                        <c:v>155.608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904B-43AD-9319-9608F27B6C2A}"/>
                  </c:ext>
                </c:extLst>
              </c15:ser>
            </c15:filteredLineSeries>
            <c15:filteredLine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'[2017_q2_price_index_data (2).xlsx]Quarterly Index Results'!$AG$2</c15:sqref>
                        </c15:formulaRef>
                      </c:ext>
                    </c:extLst>
                    <c:strCache>
                      <c:ptCount val="1"/>
                      <c:pt idx="0">
                        <c:v>Chicago--Auburn Gresham/Chatham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'[2017_q2_price_index_data (2).xlsx]Quarterly Index Results'!$A$3:$A$84</c15:sqref>
                        </c15:formulaRef>
                      </c:ext>
                    </c:extLst>
                    <c:strCache>
                      <c:ptCount val="82"/>
                      <c:pt idx="0">
                        <c:v>1997Q1</c:v>
                      </c:pt>
                      <c:pt idx="1">
                        <c:v>1997Q2</c:v>
                      </c:pt>
                      <c:pt idx="2">
                        <c:v>1997Q3</c:v>
                      </c:pt>
                      <c:pt idx="3">
                        <c:v>1997Q4</c:v>
                      </c:pt>
                      <c:pt idx="4">
                        <c:v>1998Q1</c:v>
                      </c:pt>
                      <c:pt idx="5">
                        <c:v>1998Q2</c:v>
                      </c:pt>
                      <c:pt idx="6">
                        <c:v>1998Q3</c:v>
                      </c:pt>
                      <c:pt idx="7">
                        <c:v>1998Q4</c:v>
                      </c:pt>
                      <c:pt idx="8">
                        <c:v>1999Q1</c:v>
                      </c:pt>
                      <c:pt idx="9">
                        <c:v>1999Q2</c:v>
                      </c:pt>
                      <c:pt idx="10">
                        <c:v>1999Q3</c:v>
                      </c:pt>
                      <c:pt idx="11">
                        <c:v>1999Q4</c:v>
                      </c:pt>
                      <c:pt idx="12">
                        <c:v>2000Q1</c:v>
                      </c:pt>
                      <c:pt idx="13">
                        <c:v>2000Q2</c:v>
                      </c:pt>
                      <c:pt idx="14">
                        <c:v>2000Q3</c:v>
                      </c:pt>
                      <c:pt idx="15">
                        <c:v>2000Q4</c:v>
                      </c:pt>
                      <c:pt idx="16">
                        <c:v>2001Q1</c:v>
                      </c:pt>
                      <c:pt idx="17">
                        <c:v>2001Q2</c:v>
                      </c:pt>
                      <c:pt idx="18">
                        <c:v>2001Q3</c:v>
                      </c:pt>
                      <c:pt idx="19">
                        <c:v>2001Q4</c:v>
                      </c:pt>
                      <c:pt idx="20">
                        <c:v>2002Q1</c:v>
                      </c:pt>
                      <c:pt idx="21">
                        <c:v>2002Q2</c:v>
                      </c:pt>
                      <c:pt idx="22">
                        <c:v>2002Q3</c:v>
                      </c:pt>
                      <c:pt idx="23">
                        <c:v>2002Q4</c:v>
                      </c:pt>
                      <c:pt idx="24">
                        <c:v>2003Q1</c:v>
                      </c:pt>
                      <c:pt idx="25">
                        <c:v>2003Q2</c:v>
                      </c:pt>
                      <c:pt idx="26">
                        <c:v>2003Q3</c:v>
                      </c:pt>
                      <c:pt idx="27">
                        <c:v>2003Q4</c:v>
                      </c:pt>
                      <c:pt idx="28">
                        <c:v>2004Q1</c:v>
                      </c:pt>
                      <c:pt idx="29">
                        <c:v>2004Q2</c:v>
                      </c:pt>
                      <c:pt idx="30">
                        <c:v>2004Q3</c:v>
                      </c:pt>
                      <c:pt idx="31">
                        <c:v>2004Q4</c:v>
                      </c:pt>
                      <c:pt idx="32">
                        <c:v>2005Q1</c:v>
                      </c:pt>
                      <c:pt idx="33">
                        <c:v>2005Q2</c:v>
                      </c:pt>
                      <c:pt idx="34">
                        <c:v>2005Q3</c:v>
                      </c:pt>
                      <c:pt idx="35">
                        <c:v>2005Q4</c:v>
                      </c:pt>
                      <c:pt idx="36">
                        <c:v>2006Q1</c:v>
                      </c:pt>
                      <c:pt idx="37">
                        <c:v>2006Q2</c:v>
                      </c:pt>
                      <c:pt idx="38">
                        <c:v>2006Q3</c:v>
                      </c:pt>
                      <c:pt idx="39">
                        <c:v>2006Q4</c:v>
                      </c:pt>
                      <c:pt idx="40">
                        <c:v>2007Q1</c:v>
                      </c:pt>
                      <c:pt idx="41">
                        <c:v>2007Q2</c:v>
                      </c:pt>
                      <c:pt idx="42">
                        <c:v>2007Q3</c:v>
                      </c:pt>
                      <c:pt idx="43">
                        <c:v>2007Q4</c:v>
                      </c:pt>
                      <c:pt idx="44">
                        <c:v>2008Q1</c:v>
                      </c:pt>
                      <c:pt idx="45">
                        <c:v>2008Q2</c:v>
                      </c:pt>
                      <c:pt idx="46">
                        <c:v>2008Q3</c:v>
                      </c:pt>
                      <c:pt idx="47">
                        <c:v>2008Q4</c:v>
                      </c:pt>
                      <c:pt idx="48">
                        <c:v>2009Q1</c:v>
                      </c:pt>
                      <c:pt idx="49">
                        <c:v>2009Q2</c:v>
                      </c:pt>
                      <c:pt idx="50">
                        <c:v>2009Q3</c:v>
                      </c:pt>
                      <c:pt idx="51">
                        <c:v>2009Q4</c:v>
                      </c:pt>
                      <c:pt idx="52">
                        <c:v>2010Q1</c:v>
                      </c:pt>
                      <c:pt idx="53">
                        <c:v>2010Q2</c:v>
                      </c:pt>
                      <c:pt idx="54">
                        <c:v>2010Q3</c:v>
                      </c:pt>
                      <c:pt idx="55">
                        <c:v>2010Q4</c:v>
                      </c:pt>
                      <c:pt idx="56">
                        <c:v>2011Q1</c:v>
                      </c:pt>
                      <c:pt idx="57">
                        <c:v>2011Q2</c:v>
                      </c:pt>
                      <c:pt idx="58">
                        <c:v>2011Q3</c:v>
                      </c:pt>
                      <c:pt idx="59">
                        <c:v>2011Q4</c:v>
                      </c:pt>
                      <c:pt idx="60">
                        <c:v>2012Q1</c:v>
                      </c:pt>
                      <c:pt idx="61">
                        <c:v>2012Q2</c:v>
                      </c:pt>
                      <c:pt idx="62">
                        <c:v>2012Q3</c:v>
                      </c:pt>
                      <c:pt idx="63">
                        <c:v>2012Q4</c:v>
                      </c:pt>
                      <c:pt idx="64">
                        <c:v>2013Q1</c:v>
                      </c:pt>
                      <c:pt idx="65">
                        <c:v>2013Q2</c:v>
                      </c:pt>
                      <c:pt idx="66">
                        <c:v>2013Q3</c:v>
                      </c:pt>
                      <c:pt idx="67">
                        <c:v>2013Q4</c:v>
                      </c:pt>
                      <c:pt idx="68">
                        <c:v>2014Q1</c:v>
                      </c:pt>
                      <c:pt idx="69">
                        <c:v>2014Q2</c:v>
                      </c:pt>
                      <c:pt idx="70">
                        <c:v>2014Q3</c:v>
                      </c:pt>
                      <c:pt idx="71">
                        <c:v>2014Q4</c:v>
                      </c:pt>
                      <c:pt idx="72">
                        <c:v>2015Q1</c:v>
                      </c:pt>
                      <c:pt idx="73">
                        <c:v>2015Q2</c:v>
                      </c:pt>
                      <c:pt idx="74">
                        <c:v>2015Q3</c:v>
                      </c:pt>
                      <c:pt idx="75">
                        <c:v>2015Q4</c:v>
                      </c:pt>
                      <c:pt idx="76">
                        <c:v>2016Q1</c:v>
                      </c:pt>
                      <c:pt idx="77">
                        <c:v>2016Q2</c:v>
                      </c:pt>
                      <c:pt idx="78">
                        <c:v>2016Q3</c:v>
                      </c:pt>
                      <c:pt idx="79">
                        <c:v>2016Q4</c:v>
                      </c:pt>
                      <c:pt idx="80">
                        <c:v>2017Q1</c:v>
                      </c:pt>
                      <c:pt idx="81">
                        <c:v>2017Q2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'[2017_q2_price_index_data (2).xlsx]Quarterly Index Results'!$AG$3:$AG$84</c15:sqref>
                        </c15:formulaRef>
                      </c:ext>
                    </c:extLst>
                    <c:numCache>
                      <c:formatCode>0.00</c:formatCode>
                      <c:ptCount val="82"/>
                      <c:pt idx="0">
                        <c:v>80.114999999999995</c:v>
                      </c:pt>
                      <c:pt idx="1">
                        <c:v>84.308999999999997</c:v>
                      </c:pt>
                      <c:pt idx="2">
                        <c:v>86.573999999999998</c:v>
                      </c:pt>
                      <c:pt idx="3">
                        <c:v>87.543000000000006</c:v>
                      </c:pt>
                      <c:pt idx="4">
                        <c:v>89.546000000000006</c:v>
                      </c:pt>
                      <c:pt idx="5">
                        <c:v>90.948999999999998</c:v>
                      </c:pt>
                      <c:pt idx="6">
                        <c:v>91.042000000000002</c:v>
                      </c:pt>
                      <c:pt idx="7">
                        <c:v>91.16</c:v>
                      </c:pt>
                      <c:pt idx="8">
                        <c:v>92.034999999999997</c:v>
                      </c:pt>
                      <c:pt idx="9">
                        <c:v>95.021000000000001</c:v>
                      </c:pt>
                      <c:pt idx="10">
                        <c:v>96.692999999999998</c:v>
                      </c:pt>
                      <c:pt idx="11">
                        <c:v>98.841999999999999</c:v>
                      </c:pt>
                      <c:pt idx="12">
                        <c:v>100</c:v>
                      </c:pt>
                      <c:pt idx="13">
                        <c:v>101.41800000000001</c:v>
                      </c:pt>
                      <c:pt idx="14">
                        <c:v>101.518</c:v>
                      </c:pt>
                      <c:pt idx="15">
                        <c:v>103.675</c:v>
                      </c:pt>
                      <c:pt idx="16">
                        <c:v>105.226</c:v>
                      </c:pt>
                      <c:pt idx="17">
                        <c:v>105.566</c:v>
                      </c:pt>
                      <c:pt idx="18">
                        <c:v>108.72</c:v>
                      </c:pt>
                      <c:pt idx="19">
                        <c:v>109.86799999999999</c:v>
                      </c:pt>
                      <c:pt idx="20">
                        <c:v>111.31100000000001</c:v>
                      </c:pt>
                      <c:pt idx="21">
                        <c:v>115.318</c:v>
                      </c:pt>
                      <c:pt idx="22">
                        <c:v>118.60899999999999</c:v>
                      </c:pt>
                      <c:pt idx="23">
                        <c:v>122.786</c:v>
                      </c:pt>
                      <c:pt idx="24">
                        <c:v>126.276</c:v>
                      </c:pt>
                      <c:pt idx="25">
                        <c:v>128.541</c:v>
                      </c:pt>
                      <c:pt idx="26">
                        <c:v>131.94999999999999</c:v>
                      </c:pt>
                      <c:pt idx="27">
                        <c:v>134.71</c:v>
                      </c:pt>
                      <c:pt idx="28">
                        <c:v>139.667</c:v>
                      </c:pt>
                      <c:pt idx="29">
                        <c:v>146.45599999999999</c:v>
                      </c:pt>
                      <c:pt idx="30">
                        <c:v>153.78</c:v>
                      </c:pt>
                      <c:pt idx="31">
                        <c:v>160.517</c:v>
                      </c:pt>
                      <c:pt idx="32">
                        <c:v>164.61500000000001</c:v>
                      </c:pt>
                      <c:pt idx="33">
                        <c:v>170.57300000000001</c:v>
                      </c:pt>
                      <c:pt idx="34">
                        <c:v>174.68299999999999</c:v>
                      </c:pt>
                      <c:pt idx="35">
                        <c:v>180.67699999999999</c:v>
                      </c:pt>
                      <c:pt idx="36">
                        <c:v>186.08099999999999</c:v>
                      </c:pt>
                      <c:pt idx="37">
                        <c:v>189.464</c:v>
                      </c:pt>
                      <c:pt idx="38">
                        <c:v>193.804</c:v>
                      </c:pt>
                      <c:pt idx="39">
                        <c:v>194.398</c:v>
                      </c:pt>
                      <c:pt idx="40">
                        <c:v>197.72300000000001</c:v>
                      </c:pt>
                      <c:pt idx="41">
                        <c:v>200.51900000000001</c:v>
                      </c:pt>
                      <c:pt idx="42">
                        <c:v>200.09200000000001</c:v>
                      </c:pt>
                      <c:pt idx="43">
                        <c:v>195.93199999999999</c:v>
                      </c:pt>
                      <c:pt idx="44">
                        <c:v>192.483</c:v>
                      </c:pt>
                      <c:pt idx="45">
                        <c:v>188.19200000000001</c:v>
                      </c:pt>
                      <c:pt idx="46">
                        <c:v>180.75899999999999</c:v>
                      </c:pt>
                      <c:pt idx="47">
                        <c:v>174.08500000000001</c:v>
                      </c:pt>
                      <c:pt idx="48">
                        <c:v>163.12700000000001</c:v>
                      </c:pt>
                      <c:pt idx="49">
                        <c:v>151.321</c:v>
                      </c:pt>
                      <c:pt idx="50">
                        <c:v>141.13999999999999</c:v>
                      </c:pt>
                      <c:pt idx="51">
                        <c:v>138.71299999999999</c:v>
                      </c:pt>
                      <c:pt idx="52">
                        <c:v>133.63499999999999</c:v>
                      </c:pt>
                      <c:pt idx="53">
                        <c:v>130.001</c:v>
                      </c:pt>
                      <c:pt idx="54">
                        <c:v>126.967</c:v>
                      </c:pt>
                      <c:pt idx="55">
                        <c:v>122.621</c:v>
                      </c:pt>
                      <c:pt idx="56">
                        <c:v>118.197</c:v>
                      </c:pt>
                      <c:pt idx="57">
                        <c:v>107.527</c:v>
                      </c:pt>
                      <c:pt idx="58">
                        <c:v>103.325</c:v>
                      </c:pt>
                      <c:pt idx="59">
                        <c:v>97.474000000000004</c:v>
                      </c:pt>
                      <c:pt idx="60">
                        <c:v>93.768000000000001</c:v>
                      </c:pt>
                      <c:pt idx="61">
                        <c:v>92.364000000000004</c:v>
                      </c:pt>
                      <c:pt idx="62">
                        <c:v>88.117999999999995</c:v>
                      </c:pt>
                      <c:pt idx="63">
                        <c:v>86.635000000000005</c:v>
                      </c:pt>
                      <c:pt idx="64">
                        <c:v>86.132999999999996</c:v>
                      </c:pt>
                      <c:pt idx="65">
                        <c:v>85.605000000000004</c:v>
                      </c:pt>
                      <c:pt idx="66">
                        <c:v>86.846000000000004</c:v>
                      </c:pt>
                      <c:pt idx="67">
                        <c:v>87.635000000000005</c:v>
                      </c:pt>
                      <c:pt idx="68">
                        <c:v>88.781000000000006</c:v>
                      </c:pt>
                      <c:pt idx="69">
                        <c:v>91.75</c:v>
                      </c:pt>
                      <c:pt idx="70">
                        <c:v>96.278999999999996</c:v>
                      </c:pt>
                      <c:pt idx="71">
                        <c:v>98.537999999999997</c:v>
                      </c:pt>
                      <c:pt idx="72">
                        <c:v>101.001</c:v>
                      </c:pt>
                      <c:pt idx="73">
                        <c:v>100.726</c:v>
                      </c:pt>
                      <c:pt idx="74">
                        <c:v>100.52</c:v>
                      </c:pt>
                      <c:pt idx="75">
                        <c:v>102.36799999999999</c:v>
                      </c:pt>
                      <c:pt idx="76">
                        <c:v>102.075</c:v>
                      </c:pt>
                      <c:pt idx="77">
                        <c:v>107.232</c:v>
                      </c:pt>
                      <c:pt idx="78">
                        <c:v>107.593</c:v>
                      </c:pt>
                      <c:pt idx="79">
                        <c:v>109.002</c:v>
                      </c:pt>
                      <c:pt idx="80">
                        <c:v>110.527</c:v>
                      </c:pt>
                      <c:pt idx="81">
                        <c:v>108.383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904B-43AD-9319-9608F27B6C2A}"/>
                  </c:ext>
                </c:extLst>
              </c15:ser>
            </c15:filteredLineSeries>
            <c15:filteredLine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'[2017_q2_price_index_data (2).xlsx]Quarterly Index Results'!$AH$2</c15:sqref>
                        </c15:formulaRef>
                      </c:ext>
                    </c:extLst>
                    <c:strCache>
                      <c:ptCount val="1"/>
                      <c:pt idx="0">
                        <c:v>Chicago--South Chicago/West Pullman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'[2017_q2_price_index_data (2).xlsx]Quarterly Index Results'!$A$3:$A$84</c15:sqref>
                        </c15:formulaRef>
                      </c:ext>
                    </c:extLst>
                    <c:strCache>
                      <c:ptCount val="82"/>
                      <c:pt idx="0">
                        <c:v>1997Q1</c:v>
                      </c:pt>
                      <c:pt idx="1">
                        <c:v>1997Q2</c:v>
                      </c:pt>
                      <c:pt idx="2">
                        <c:v>1997Q3</c:v>
                      </c:pt>
                      <c:pt idx="3">
                        <c:v>1997Q4</c:v>
                      </c:pt>
                      <c:pt idx="4">
                        <c:v>1998Q1</c:v>
                      </c:pt>
                      <c:pt idx="5">
                        <c:v>1998Q2</c:v>
                      </c:pt>
                      <c:pt idx="6">
                        <c:v>1998Q3</c:v>
                      </c:pt>
                      <c:pt idx="7">
                        <c:v>1998Q4</c:v>
                      </c:pt>
                      <c:pt idx="8">
                        <c:v>1999Q1</c:v>
                      </c:pt>
                      <c:pt idx="9">
                        <c:v>1999Q2</c:v>
                      </c:pt>
                      <c:pt idx="10">
                        <c:v>1999Q3</c:v>
                      </c:pt>
                      <c:pt idx="11">
                        <c:v>1999Q4</c:v>
                      </c:pt>
                      <c:pt idx="12">
                        <c:v>2000Q1</c:v>
                      </c:pt>
                      <c:pt idx="13">
                        <c:v>2000Q2</c:v>
                      </c:pt>
                      <c:pt idx="14">
                        <c:v>2000Q3</c:v>
                      </c:pt>
                      <c:pt idx="15">
                        <c:v>2000Q4</c:v>
                      </c:pt>
                      <c:pt idx="16">
                        <c:v>2001Q1</c:v>
                      </c:pt>
                      <c:pt idx="17">
                        <c:v>2001Q2</c:v>
                      </c:pt>
                      <c:pt idx="18">
                        <c:v>2001Q3</c:v>
                      </c:pt>
                      <c:pt idx="19">
                        <c:v>2001Q4</c:v>
                      </c:pt>
                      <c:pt idx="20">
                        <c:v>2002Q1</c:v>
                      </c:pt>
                      <c:pt idx="21">
                        <c:v>2002Q2</c:v>
                      </c:pt>
                      <c:pt idx="22">
                        <c:v>2002Q3</c:v>
                      </c:pt>
                      <c:pt idx="23">
                        <c:v>2002Q4</c:v>
                      </c:pt>
                      <c:pt idx="24">
                        <c:v>2003Q1</c:v>
                      </c:pt>
                      <c:pt idx="25">
                        <c:v>2003Q2</c:v>
                      </c:pt>
                      <c:pt idx="26">
                        <c:v>2003Q3</c:v>
                      </c:pt>
                      <c:pt idx="27">
                        <c:v>2003Q4</c:v>
                      </c:pt>
                      <c:pt idx="28">
                        <c:v>2004Q1</c:v>
                      </c:pt>
                      <c:pt idx="29">
                        <c:v>2004Q2</c:v>
                      </c:pt>
                      <c:pt idx="30">
                        <c:v>2004Q3</c:v>
                      </c:pt>
                      <c:pt idx="31">
                        <c:v>2004Q4</c:v>
                      </c:pt>
                      <c:pt idx="32">
                        <c:v>2005Q1</c:v>
                      </c:pt>
                      <c:pt idx="33">
                        <c:v>2005Q2</c:v>
                      </c:pt>
                      <c:pt idx="34">
                        <c:v>2005Q3</c:v>
                      </c:pt>
                      <c:pt idx="35">
                        <c:v>2005Q4</c:v>
                      </c:pt>
                      <c:pt idx="36">
                        <c:v>2006Q1</c:v>
                      </c:pt>
                      <c:pt idx="37">
                        <c:v>2006Q2</c:v>
                      </c:pt>
                      <c:pt idx="38">
                        <c:v>2006Q3</c:v>
                      </c:pt>
                      <c:pt idx="39">
                        <c:v>2006Q4</c:v>
                      </c:pt>
                      <c:pt idx="40">
                        <c:v>2007Q1</c:v>
                      </c:pt>
                      <c:pt idx="41">
                        <c:v>2007Q2</c:v>
                      </c:pt>
                      <c:pt idx="42">
                        <c:v>2007Q3</c:v>
                      </c:pt>
                      <c:pt idx="43">
                        <c:v>2007Q4</c:v>
                      </c:pt>
                      <c:pt idx="44">
                        <c:v>2008Q1</c:v>
                      </c:pt>
                      <c:pt idx="45">
                        <c:v>2008Q2</c:v>
                      </c:pt>
                      <c:pt idx="46">
                        <c:v>2008Q3</c:v>
                      </c:pt>
                      <c:pt idx="47">
                        <c:v>2008Q4</c:v>
                      </c:pt>
                      <c:pt idx="48">
                        <c:v>2009Q1</c:v>
                      </c:pt>
                      <c:pt idx="49">
                        <c:v>2009Q2</c:v>
                      </c:pt>
                      <c:pt idx="50">
                        <c:v>2009Q3</c:v>
                      </c:pt>
                      <c:pt idx="51">
                        <c:v>2009Q4</c:v>
                      </c:pt>
                      <c:pt idx="52">
                        <c:v>2010Q1</c:v>
                      </c:pt>
                      <c:pt idx="53">
                        <c:v>2010Q2</c:v>
                      </c:pt>
                      <c:pt idx="54">
                        <c:v>2010Q3</c:v>
                      </c:pt>
                      <c:pt idx="55">
                        <c:v>2010Q4</c:v>
                      </c:pt>
                      <c:pt idx="56">
                        <c:v>2011Q1</c:v>
                      </c:pt>
                      <c:pt idx="57">
                        <c:v>2011Q2</c:v>
                      </c:pt>
                      <c:pt idx="58">
                        <c:v>2011Q3</c:v>
                      </c:pt>
                      <c:pt idx="59">
                        <c:v>2011Q4</c:v>
                      </c:pt>
                      <c:pt idx="60">
                        <c:v>2012Q1</c:v>
                      </c:pt>
                      <c:pt idx="61">
                        <c:v>2012Q2</c:v>
                      </c:pt>
                      <c:pt idx="62">
                        <c:v>2012Q3</c:v>
                      </c:pt>
                      <c:pt idx="63">
                        <c:v>2012Q4</c:v>
                      </c:pt>
                      <c:pt idx="64">
                        <c:v>2013Q1</c:v>
                      </c:pt>
                      <c:pt idx="65">
                        <c:v>2013Q2</c:v>
                      </c:pt>
                      <c:pt idx="66">
                        <c:v>2013Q3</c:v>
                      </c:pt>
                      <c:pt idx="67">
                        <c:v>2013Q4</c:v>
                      </c:pt>
                      <c:pt idx="68">
                        <c:v>2014Q1</c:v>
                      </c:pt>
                      <c:pt idx="69">
                        <c:v>2014Q2</c:v>
                      </c:pt>
                      <c:pt idx="70">
                        <c:v>2014Q3</c:v>
                      </c:pt>
                      <c:pt idx="71">
                        <c:v>2014Q4</c:v>
                      </c:pt>
                      <c:pt idx="72">
                        <c:v>2015Q1</c:v>
                      </c:pt>
                      <c:pt idx="73">
                        <c:v>2015Q2</c:v>
                      </c:pt>
                      <c:pt idx="74">
                        <c:v>2015Q3</c:v>
                      </c:pt>
                      <c:pt idx="75">
                        <c:v>2015Q4</c:v>
                      </c:pt>
                      <c:pt idx="76">
                        <c:v>2016Q1</c:v>
                      </c:pt>
                      <c:pt idx="77">
                        <c:v>2016Q2</c:v>
                      </c:pt>
                      <c:pt idx="78">
                        <c:v>2016Q3</c:v>
                      </c:pt>
                      <c:pt idx="79">
                        <c:v>2016Q4</c:v>
                      </c:pt>
                      <c:pt idx="80">
                        <c:v>2017Q1</c:v>
                      </c:pt>
                      <c:pt idx="81">
                        <c:v>2017Q2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'[2017_q2_price_index_data (2).xlsx]Quarterly Index Results'!$AH$3:$AH$84</c15:sqref>
                        </c15:formulaRef>
                      </c:ext>
                    </c:extLst>
                    <c:numCache>
                      <c:formatCode>0.00</c:formatCode>
                      <c:ptCount val="82"/>
                      <c:pt idx="0">
                        <c:v>83.677999999999997</c:v>
                      </c:pt>
                      <c:pt idx="1">
                        <c:v>90.236000000000004</c:v>
                      </c:pt>
                      <c:pt idx="2">
                        <c:v>90.510999999999996</c:v>
                      </c:pt>
                      <c:pt idx="3">
                        <c:v>89.707999999999998</c:v>
                      </c:pt>
                      <c:pt idx="4">
                        <c:v>90.614000000000004</c:v>
                      </c:pt>
                      <c:pt idx="5">
                        <c:v>89.543999999999997</c:v>
                      </c:pt>
                      <c:pt idx="6">
                        <c:v>92.543999999999997</c:v>
                      </c:pt>
                      <c:pt idx="7">
                        <c:v>95.203000000000003</c:v>
                      </c:pt>
                      <c:pt idx="8">
                        <c:v>97.257999999999996</c:v>
                      </c:pt>
                      <c:pt idx="9">
                        <c:v>99.745999999999995</c:v>
                      </c:pt>
                      <c:pt idx="10">
                        <c:v>97.894999999999996</c:v>
                      </c:pt>
                      <c:pt idx="11">
                        <c:v>99.998999999999995</c:v>
                      </c:pt>
                      <c:pt idx="12">
                        <c:v>100</c:v>
                      </c:pt>
                      <c:pt idx="13">
                        <c:v>101.123</c:v>
                      </c:pt>
                      <c:pt idx="14">
                        <c:v>102.36499999999999</c:v>
                      </c:pt>
                      <c:pt idx="15">
                        <c:v>103.002</c:v>
                      </c:pt>
                      <c:pt idx="16">
                        <c:v>104.535</c:v>
                      </c:pt>
                      <c:pt idx="17">
                        <c:v>106.92700000000001</c:v>
                      </c:pt>
                      <c:pt idx="18">
                        <c:v>111.60599999999999</c:v>
                      </c:pt>
                      <c:pt idx="19">
                        <c:v>114.126</c:v>
                      </c:pt>
                      <c:pt idx="20">
                        <c:v>116.907</c:v>
                      </c:pt>
                      <c:pt idx="21">
                        <c:v>118.617</c:v>
                      </c:pt>
                      <c:pt idx="22">
                        <c:v>120.977</c:v>
                      </c:pt>
                      <c:pt idx="23">
                        <c:v>123.16</c:v>
                      </c:pt>
                      <c:pt idx="24">
                        <c:v>124.572</c:v>
                      </c:pt>
                      <c:pt idx="25">
                        <c:v>126.46899999999999</c:v>
                      </c:pt>
                      <c:pt idx="26">
                        <c:v>130.452</c:v>
                      </c:pt>
                      <c:pt idx="27">
                        <c:v>135.41800000000001</c:v>
                      </c:pt>
                      <c:pt idx="28">
                        <c:v>140.006</c:v>
                      </c:pt>
                      <c:pt idx="29">
                        <c:v>148.386</c:v>
                      </c:pt>
                      <c:pt idx="30">
                        <c:v>154.02500000000001</c:v>
                      </c:pt>
                      <c:pt idx="31">
                        <c:v>157.36099999999999</c:v>
                      </c:pt>
                      <c:pt idx="32">
                        <c:v>162.67500000000001</c:v>
                      </c:pt>
                      <c:pt idx="33">
                        <c:v>167.6</c:v>
                      </c:pt>
                      <c:pt idx="34">
                        <c:v>172.16200000000001</c:v>
                      </c:pt>
                      <c:pt idx="35">
                        <c:v>179.434</c:v>
                      </c:pt>
                      <c:pt idx="36">
                        <c:v>183.25700000000001</c:v>
                      </c:pt>
                      <c:pt idx="37">
                        <c:v>190.48599999999999</c:v>
                      </c:pt>
                      <c:pt idx="38">
                        <c:v>195.37100000000001</c:v>
                      </c:pt>
                      <c:pt idx="39">
                        <c:v>198.34800000000001</c:v>
                      </c:pt>
                      <c:pt idx="40">
                        <c:v>202.26599999999999</c:v>
                      </c:pt>
                      <c:pt idx="41">
                        <c:v>201.37100000000001</c:v>
                      </c:pt>
                      <c:pt idx="42">
                        <c:v>200.46</c:v>
                      </c:pt>
                      <c:pt idx="43">
                        <c:v>196.18799999999999</c:v>
                      </c:pt>
                      <c:pt idx="44">
                        <c:v>191.10400000000001</c:v>
                      </c:pt>
                      <c:pt idx="45">
                        <c:v>186.12700000000001</c:v>
                      </c:pt>
                      <c:pt idx="46">
                        <c:v>175.018</c:v>
                      </c:pt>
                      <c:pt idx="47">
                        <c:v>168.44</c:v>
                      </c:pt>
                      <c:pt idx="48">
                        <c:v>161.958</c:v>
                      </c:pt>
                      <c:pt idx="49">
                        <c:v>152.21299999999999</c:v>
                      </c:pt>
                      <c:pt idx="50">
                        <c:v>147.83099999999999</c:v>
                      </c:pt>
                      <c:pt idx="51">
                        <c:v>145.10900000000001</c:v>
                      </c:pt>
                      <c:pt idx="52">
                        <c:v>137.49700000000001</c:v>
                      </c:pt>
                      <c:pt idx="53">
                        <c:v>132.76599999999999</c:v>
                      </c:pt>
                      <c:pt idx="54">
                        <c:v>127.282</c:v>
                      </c:pt>
                      <c:pt idx="55">
                        <c:v>122.2</c:v>
                      </c:pt>
                      <c:pt idx="56">
                        <c:v>118.166</c:v>
                      </c:pt>
                      <c:pt idx="57">
                        <c:v>110.758</c:v>
                      </c:pt>
                      <c:pt idx="58">
                        <c:v>105.95099999999999</c:v>
                      </c:pt>
                      <c:pt idx="59">
                        <c:v>98.119</c:v>
                      </c:pt>
                      <c:pt idx="60">
                        <c:v>92.882999999999996</c:v>
                      </c:pt>
                      <c:pt idx="61">
                        <c:v>86.760999999999996</c:v>
                      </c:pt>
                      <c:pt idx="62">
                        <c:v>84.504000000000005</c:v>
                      </c:pt>
                      <c:pt idx="63">
                        <c:v>84.152000000000001</c:v>
                      </c:pt>
                      <c:pt idx="64">
                        <c:v>84.838999999999999</c:v>
                      </c:pt>
                      <c:pt idx="65">
                        <c:v>85.51</c:v>
                      </c:pt>
                      <c:pt idx="66">
                        <c:v>86.009</c:v>
                      </c:pt>
                      <c:pt idx="67">
                        <c:v>84.843000000000004</c:v>
                      </c:pt>
                      <c:pt idx="68">
                        <c:v>84.590999999999994</c:v>
                      </c:pt>
                      <c:pt idx="69">
                        <c:v>88.135000000000005</c:v>
                      </c:pt>
                      <c:pt idx="70">
                        <c:v>90.888999999999996</c:v>
                      </c:pt>
                      <c:pt idx="71">
                        <c:v>90.625</c:v>
                      </c:pt>
                      <c:pt idx="72">
                        <c:v>93.984999999999999</c:v>
                      </c:pt>
                      <c:pt idx="73">
                        <c:v>93.606999999999999</c:v>
                      </c:pt>
                      <c:pt idx="74">
                        <c:v>93.891999999999996</c:v>
                      </c:pt>
                      <c:pt idx="75">
                        <c:v>96.727000000000004</c:v>
                      </c:pt>
                      <c:pt idx="76">
                        <c:v>99.811999999999998</c:v>
                      </c:pt>
                      <c:pt idx="77">
                        <c:v>101.194</c:v>
                      </c:pt>
                      <c:pt idx="78">
                        <c:v>105.791</c:v>
                      </c:pt>
                      <c:pt idx="79">
                        <c:v>109.405</c:v>
                      </c:pt>
                      <c:pt idx="80">
                        <c:v>108.11199999999999</c:v>
                      </c:pt>
                      <c:pt idx="81">
                        <c:v>110.905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904B-43AD-9319-9608F27B6C2A}"/>
                  </c:ext>
                </c:extLst>
              </c15:ser>
            </c15:filteredLineSeries>
          </c:ext>
        </c:extLst>
      </c:lineChart>
      <c:catAx>
        <c:axId val="389278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290856"/>
        <c:crosses val="autoZero"/>
        <c:auto val="1"/>
        <c:lblAlgn val="ctr"/>
        <c:lblOffset val="100"/>
        <c:noMultiLvlLbl val="0"/>
      </c:catAx>
      <c:valAx>
        <c:axId val="389290856"/>
        <c:scaling>
          <c:orientation val="minMax"/>
          <c:max val="3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278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'[2017_q2_price_index_data (2).xlsx]Quarterly Index Results'!$T$2</c:f>
              <c:strCache>
                <c:ptCount val="1"/>
                <c:pt idx="0">
                  <c:v>Chicago--Lake View/Lincoln Park</c:v>
                </c:pt>
              </c:strCache>
            </c:strRef>
          </c:tx>
          <c:spPr>
            <a:ln w="57150" cap="rnd">
              <a:solidFill>
                <a:srgbClr val="00CCFF"/>
              </a:solidFill>
              <a:round/>
            </a:ln>
            <a:effectLst/>
          </c:spPr>
          <c:marker>
            <c:symbol val="none"/>
          </c:marker>
          <c:cat>
            <c:strRef>
              <c:f>'[2017_q2_price_index_data (2).xlsx]Quarterly Index Results'!$A$3:$A$84</c:f>
              <c:strCache>
                <c:ptCount val="82"/>
                <c:pt idx="0">
                  <c:v>1997Q1</c:v>
                </c:pt>
                <c:pt idx="1">
                  <c:v>1997Q2</c:v>
                </c:pt>
                <c:pt idx="2">
                  <c:v>1997Q3</c:v>
                </c:pt>
                <c:pt idx="3">
                  <c:v>1997Q4</c:v>
                </c:pt>
                <c:pt idx="4">
                  <c:v>1998Q1</c:v>
                </c:pt>
                <c:pt idx="5">
                  <c:v>1998Q2</c:v>
                </c:pt>
                <c:pt idx="6">
                  <c:v>1998Q3</c:v>
                </c:pt>
                <c:pt idx="7">
                  <c:v>1998Q4</c:v>
                </c:pt>
                <c:pt idx="8">
                  <c:v>1999Q1</c:v>
                </c:pt>
                <c:pt idx="9">
                  <c:v>1999Q2</c:v>
                </c:pt>
                <c:pt idx="10">
                  <c:v>1999Q3</c:v>
                </c:pt>
                <c:pt idx="11">
                  <c:v>1999Q4</c:v>
                </c:pt>
                <c:pt idx="12">
                  <c:v>2000Q1</c:v>
                </c:pt>
                <c:pt idx="13">
                  <c:v>2000Q2</c:v>
                </c:pt>
                <c:pt idx="14">
                  <c:v>2000Q3</c:v>
                </c:pt>
                <c:pt idx="15">
                  <c:v>2000Q4</c:v>
                </c:pt>
                <c:pt idx="16">
                  <c:v>2001Q1</c:v>
                </c:pt>
                <c:pt idx="17">
                  <c:v>2001Q2</c:v>
                </c:pt>
                <c:pt idx="18">
                  <c:v>2001Q3</c:v>
                </c:pt>
                <c:pt idx="19">
                  <c:v>2001Q4</c:v>
                </c:pt>
                <c:pt idx="20">
                  <c:v>2002Q1</c:v>
                </c:pt>
                <c:pt idx="21">
                  <c:v>2002Q2</c:v>
                </c:pt>
                <c:pt idx="22">
                  <c:v>2002Q3</c:v>
                </c:pt>
                <c:pt idx="23">
                  <c:v>2002Q4</c:v>
                </c:pt>
                <c:pt idx="24">
                  <c:v>2003Q1</c:v>
                </c:pt>
                <c:pt idx="25">
                  <c:v>2003Q2</c:v>
                </c:pt>
                <c:pt idx="26">
                  <c:v>2003Q3</c:v>
                </c:pt>
                <c:pt idx="27">
                  <c:v>2003Q4</c:v>
                </c:pt>
                <c:pt idx="28">
                  <c:v>2004Q1</c:v>
                </c:pt>
                <c:pt idx="29">
                  <c:v>2004Q2</c:v>
                </c:pt>
                <c:pt idx="30">
                  <c:v>2004Q3</c:v>
                </c:pt>
                <c:pt idx="31">
                  <c:v>2004Q4</c:v>
                </c:pt>
                <c:pt idx="32">
                  <c:v>2005Q1</c:v>
                </c:pt>
                <c:pt idx="33">
                  <c:v>2005Q2</c:v>
                </c:pt>
                <c:pt idx="34">
                  <c:v>2005Q3</c:v>
                </c:pt>
                <c:pt idx="35">
                  <c:v>2005Q4</c:v>
                </c:pt>
                <c:pt idx="36">
                  <c:v>2006Q1</c:v>
                </c:pt>
                <c:pt idx="37">
                  <c:v>2006Q2</c:v>
                </c:pt>
                <c:pt idx="38">
                  <c:v>2006Q3</c:v>
                </c:pt>
                <c:pt idx="39">
                  <c:v>2006Q4</c:v>
                </c:pt>
                <c:pt idx="40">
                  <c:v>2007Q1</c:v>
                </c:pt>
                <c:pt idx="41">
                  <c:v>2007Q2</c:v>
                </c:pt>
                <c:pt idx="42">
                  <c:v>2007Q3</c:v>
                </c:pt>
                <c:pt idx="43">
                  <c:v>2007Q4</c:v>
                </c:pt>
                <c:pt idx="44">
                  <c:v>2008Q1</c:v>
                </c:pt>
                <c:pt idx="45">
                  <c:v>2008Q2</c:v>
                </c:pt>
                <c:pt idx="46">
                  <c:v>2008Q3</c:v>
                </c:pt>
                <c:pt idx="47">
                  <c:v>2008Q4</c:v>
                </c:pt>
                <c:pt idx="48">
                  <c:v>2009Q1</c:v>
                </c:pt>
                <c:pt idx="49">
                  <c:v>2009Q2</c:v>
                </c:pt>
                <c:pt idx="50">
                  <c:v>2009Q3</c:v>
                </c:pt>
                <c:pt idx="51">
                  <c:v>2009Q4</c:v>
                </c:pt>
                <c:pt idx="52">
                  <c:v>2010Q1</c:v>
                </c:pt>
                <c:pt idx="53">
                  <c:v>2010Q2</c:v>
                </c:pt>
                <c:pt idx="54">
                  <c:v>2010Q3</c:v>
                </c:pt>
                <c:pt idx="55">
                  <c:v>2010Q4</c:v>
                </c:pt>
                <c:pt idx="56">
                  <c:v>2011Q1</c:v>
                </c:pt>
                <c:pt idx="57">
                  <c:v>2011Q2</c:v>
                </c:pt>
                <c:pt idx="58">
                  <c:v>2011Q3</c:v>
                </c:pt>
                <c:pt idx="59">
                  <c:v>2011Q4</c:v>
                </c:pt>
                <c:pt idx="60">
                  <c:v>2012Q1</c:v>
                </c:pt>
                <c:pt idx="61">
                  <c:v>2012Q2</c:v>
                </c:pt>
                <c:pt idx="62">
                  <c:v>2012Q3</c:v>
                </c:pt>
                <c:pt idx="63">
                  <c:v>2012Q4</c:v>
                </c:pt>
                <c:pt idx="64">
                  <c:v>2013Q1</c:v>
                </c:pt>
                <c:pt idx="65">
                  <c:v>2013Q2</c:v>
                </c:pt>
                <c:pt idx="66">
                  <c:v>2013Q3</c:v>
                </c:pt>
                <c:pt idx="67">
                  <c:v>2013Q4</c:v>
                </c:pt>
                <c:pt idx="68">
                  <c:v>2014Q1</c:v>
                </c:pt>
                <c:pt idx="69">
                  <c:v>2014Q2</c:v>
                </c:pt>
                <c:pt idx="70">
                  <c:v>2014Q3</c:v>
                </c:pt>
                <c:pt idx="71">
                  <c:v>2014Q4</c:v>
                </c:pt>
                <c:pt idx="72">
                  <c:v>2015Q1</c:v>
                </c:pt>
                <c:pt idx="73">
                  <c:v>2015Q2</c:v>
                </c:pt>
                <c:pt idx="74">
                  <c:v>2015Q3</c:v>
                </c:pt>
                <c:pt idx="75">
                  <c:v>2015Q4</c:v>
                </c:pt>
                <c:pt idx="76">
                  <c:v>2016Q1</c:v>
                </c:pt>
                <c:pt idx="77">
                  <c:v>2016Q2</c:v>
                </c:pt>
                <c:pt idx="78">
                  <c:v>2016Q3</c:v>
                </c:pt>
                <c:pt idx="79">
                  <c:v>2016Q4</c:v>
                </c:pt>
                <c:pt idx="80">
                  <c:v>2017Q1</c:v>
                </c:pt>
                <c:pt idx="81">
                  <c:v>2017Q2</c:v>
                </c:pt>
              </c:strCache>
            </c:strRef>
          </c:cat>
          <c:val>
            <c:numRef>
              <c:f>'[2017_q2_price_index_data (2).xlsx]Quarterly Index Results'!$T$3:$T$84</c:f>
              <c:numCache>
                <c:formatCode>0.00</c:formatCode>
                <c:ptCount val="82"/>
                <c:pt idx="0">
                  <c:v>73.256</c:v>
                </c:pt>
                <c:pt idx="1">
                  <c:v>72.188000000000002</c:v>
                </c:pt>
                <c:pt idx="2">
                  <c:v>74.179000000000002</c:v>
                </c:pt>
                <c:pt idx="3">
                  <c:v>74.971000000000004</c:v>
                </c:pt>
                <c:pt idx="4">
                  <c:v>76.897999999999996</c:v>
                </c:pt>
                <c:pt idx="5">
                  <c:v>82.581000000000003</c:v>
                </c:pt>
                <c:pt idx="6">
                  <c:v>84.69</c:v>
                </c:pt>
                <c:pt idx="7">
                  <c:v>88.108000000000004</c:v>
                </c:pt>
                <c:pt idx="8">
                  <c:v>89.313000000000002</c:v>
                </c:pt>
                <c:pt idx="9">
                  <c:v>89.96</c:v>
                </c:pt>
                <c:pt idx="10">
                  <c:v>95.183999999999997</c:v>
                </c:pt>
                <c:pt idx="11">
                  <c:v>97.242999999999995</c:v>
                </c:pt>
                <c:pt idx="12">
                  <c:v>100</c:v>
                </c:pt>
                <c:pt idx="13">
                  <c:v>103.1</c:v>
                </c:pt>
                <c:pt idx="14">
                  <c:v>104.087</c:v>
                </c:pt>
                <c:pt idx="15">
                  <c:v>107.997</c:v>
                </c:pt>
                <c:pt idx="16">
                  <c:v>109.946</c:v>
                </c:pt>
                <c:pt idx="17">
                  <c:v>113.95399999999999</c:v>
                </c:pt>
                <c:pt idx="18">
                  <c:v>116.729</c:v>
                </c:pt>
                <c:pt idx="19">
                  <c:v>116.675</c:v>
                </c:pt>
                <c:pt idx="20">
                  <c:v>116.16800000000001</c:v>
                </c:pt>
                <c:pt idx="21">
                  <c:v>117.926</c:v>
                </c:pt>
                <c:pt idx="22">
                  <c:v>120.19799999999999</c:v>
                </c:pt>
                <c:pt idx="23">
                  <c:v>121.48699999999999</c:v>
                </c:pt>
                <c:pt idx="24">
                  <c:v>124.218</c:v>
                </c:pt>
                <c:pt idx="25">
                  <c:v>126.922</c:v>
                </c:pt>
                <c:pt idx="26">
                  <c:v>129.38900000000001</c:v>
                </c:pt>
                <c:pt idx="27">
                  <c:v>131.77699999999999</c:v>
                </c:pt>
                <c:pt idx="28">
                  <c:v>134.41800000000001</c:v>
                </c:pt>
                <c:pt idx="29">
                  <c:v>139.05799999999999</c:v>
                </c:pt>
                <c:pt idx="30">
                  <c:v>144.33099999999999</c:v>
                </c:pt>
                <c:pt idx="31">
                  <c:v>145.47</c:v>
                </c:pt>
                <c:pt idx="32">
                  <c:v>144.75200000000001</c:v>
                </c:pt>
                <c:pt idx="33">
                  <c:v>147.64400000000001</c:v>
                </c:pt>
                <c:pt idx="34">
                  <c:v>150.15799999999999</c:v>
                </c:pt>
                <c:pt idx="35">
                  <c:v>153.934</c:v>
                </c:pt>
                <c:pt idx="36">
                  <c:v>158.88999999999999</c:v>
                </c:pt>
                <c:pt idx="37">
                  <c:v>159.393</c:v>
                </c:pt>
                <c:pt idx="38">
                  <c:v>159.767</c:v>
                </c:pt>
                <c:pt idx="39">
                  <c:v>158.911</c:v>
                </c:pt>
                <c:pt idx="40">
                  <c:v>158.74299999999999</c:v>
                </c:pt>
                <c:pt idx="41">
                  <c:v>159.60300000000001</c:v>
                </c:pt>
                <c:pt idx="42">
                  <c:v>164.773</c:v>
                </c:pt>
                <c:pt idx="43">
                  <c:v>165.76</c:v>
                </c:pt>
                <c:pt idx="44">
                  <c:v>169.761</c:v>
                </c:pt>
                <c:pt idx="45">
                  <c:v>173.77</c:v>
                </c:pt>
                <c:pt idx="46">
                  <c:v>168.98599999999999</c:v>
                </c:pt>
                <c:pt idx="47">
                  <c:v>165.06700000000001</c:v>
                </c:pt>
                <c:pt idx="48">
                  <c:v>165.26900000000001</c:v>
                </c:pt>
                <c:pt idx="49">
                  <c:v>157.05000000000001</c:v>
                </c:pt>
                <c:pt idx="50">
                  <c:v>158.381</c:v>
                </c:pt>
                <c:pt idx="51">
                  <c:v>153.47999999999999</c:v>
                </c:pt>
                <c:pt idx="52">
                  <c:v>153.304</c:v>
                </c:pt>
                <c:pt idx="53">
                  <c:v>156.31800000000001</c:v>
                </c:pt>
                <c:pt idx="54">
                  <c:v>155.40799999999999</c:v>
                </c:pt>
                <c:pt idx="55">
                  <c:v>158.666</c:v>
                </c:pt>
                <c:pt idx="56">
                  <c:v>159.91900000000001</c:v>
                </c:pt>
                <c:pt idx="57">
                  <c:v>158.00899999999999</c:v>
                </c:pt>
                <c:pt idx="58">
                  <c:v>157.16499999999999</c:v>
                </c:pt>
                <c:pt idx="59">
                  <c:v>154.245</c:v>
                </c:pt>
                <c:pt idx="60">
                  <c:v>153.566</c:v>
                </c:pt>
                <c:pt idx="61">
                  <c:v>150.81100000000001</c:v>
                </c:pt>
                <c:pt idx="62">
                  <c:v>152.547</c:v>
                </c:pt>
                <c:pt idx="63">
                  <c:v>153.387</c:v>
                </c:pt>
                <c:pt idx="64">
                  <c:v>152.77500000000001</c:v>
                </c:pt>
                <c:pt idx="65">
                  <c:v>159.03700000000001</c:v>
                </c:pt>
                <c:pt idx="66">
                  <c:v>162.06899999999999</c:v>
                </c:pt>
                <c:pt idx="67">
                  <c:v>165.29499999999999</c:v>
                </c:pt>
                <c:pt idx="68">
                  <c:v>165.9</c:v>
                </c:pt>
                <c:pt idx="69">
                  <c:v>169.31</c:v>
                </c:pt>
                <c:pt idx="70">
                  <c:v>172.751</c:v>
                </c:pt>
                <c:pt idx="71">
                  <c:v>173.70699999999999</c:v>
                </c:pt>
                <c:pt idx="72">
                  <c:v>175.70500000000001</c:v>
                </c:pt>
                <c:pt idx="73">
                  <c:v>175.666</c:v>
                </c:pt>
                <c:pt idx="74">
                  <c:v>174.71</c:v>
                </c:pt>
                <c:pt idx="75">
                  <c:v>176.31100000000001</c:v>
                </c:pt>
                <c:pt idx="76">
                  <c:v>177.05099999999999</c:v>
                </c:pt>
                <c:pt idx="77">
                  <c:v>179.886</c:v>
                </c:pt>
                <c:pt idx="78">
                  <c:v>177.80799999999999</c:v>
                </c:pt>
                <c:pt idx="79">
                  <c:v>179.035</c:v>
                </c:pt>
                <c:pt idx="80">
                  <c:v>177.773</c:v>
                </c:pt>
                <c:pt idx="81">
                  <c:v>175.49299999999999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28-4784-993E-0427B03F1914}"/>
            </c:ext>
          </c:extLst>
        </c:ser>
        <c:ser>
          <c:idx val="2"/>
          <c:order val="2"/>
          <c:tx>
            <c:strRef>
              <c:f>'[2017_q2_price_index_data (2).xlsx]Quarterly Index Results'!$U$2</c:f>
              <c:strCache>
                <c:ptCount val="1"/>
                <c:pt idx="0">
                  <c:v>Chicago--Lincoln Square/North Center</c:v>
                </c:pt>
              </c:strCache>
            </c:strRef>
          </c:tx>
          <c:spPr>
            <a:ln w="571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'[2017_q2_price_index_data (2).xlsx]Quarterly Index Results'!$A$3:$A$84</c:f>
              <c:strCache>
                <c:ptCount val="82"/>
                <c:pt idx="0">
                  <c:v>1997Q1</c:v>
                </c:pt>
                <c:pt idx="1">
                  <c:v>1997Q2</c:v>
                </c:pt>
                <c:pt idx="2">
                  <c:v>1997Q3</c:v>
                </c:pt>
                <c:pt idx="3">
                  <c:v>1997Q4</c:v>
                </c:pt>
                <c:pt idx="4">
                  <c:v>1998Q1</c:v>
                </c:pt>
                <c:pt idx="5">
                  <c:v>1998Q2</c:v>
                </c:pt>
                <c:pt idx="6">
                  <c:v>1998Q3</c:v>
                </c:pt>
                <c:pt idx="7">
                  <c:v>1998Q4</c:v>
                </c:pt>
                <c:pt idx="8">
                  <c:v>1999Q1</c:v>
                </c:pt>
                <c:pt idx="9">
                  <c:v>1999Q2</c:v>
                </c:pt>
                <c:pt idx="10">
                  <c:v>1999Q3</c:v>
                </c:pt>
                <c:pt idx="11">
                  <c:v>1999Q4</c:v>
                </c:pt>
                <c:pt idx="12">
                  <c:v>2000Q1</c:v>
                </c:pt>
                <c:pt idx="13">
                  <c:v>2000Q2</c:v>
                </c:pt>
                <c:pt idx="14">
                  <c:v>2000Q3</c:v>
                </c:pt>
                <c:pt idx="15">
                  <c:v>2000Q4</c:v>
                </c:pt>
                <c:pt idx="16">
                  <c:v>2001Q1</c:v>
                </c:pt>
                <c:pt idx="17">
                  <c:v>2001Q2</c:v>
                </c:pt>
                <c:pt idx="18">
                  <c:v>2001Q3</c:v>
                </c:pt>
                <c:pt idx="19">
                  <c:v>2001Q4</c:v>
                </c:pt>
                <c:pt idx="20">
                  <c:v>2002Q1</c:v>
                </c:pt>
                <c:pt idx="21">
                  <c:v>2002Q2</c:v>
                </c:pt>
                <c:pt idx="22">
                  <c:v>2002Q3</c:v>
                </c:pt>
                <c:pt idx="23">
                  <c:v>2002Q4</c:v>
                </c:pt>
                <c:pt idx="24">
                  <c:v>2003Q1</c:v>
                </c:pt>
                <c:pt idx="25">
                  <c:v>2003Q2</c:v>
                </c:pt>
                <c:pt idx="26">
                  <c:v>2003Q3</c:v>
                </c:pt>
                <c:pt idx="27">
                  <c:v>2003Q4</c:v>
                </c:pt>
                <c:pt idx="28">
                  <c:v>2004Q1</c:v>
                </c:pt>
                <c:pt idx="29">
                  <c:v>2004Q2</c:v>
                </c:pt>
                <c:pt idx="30">
                  <c:v>2004Q3</c:v>
                </c:pt>
                <c:pt idx="31">
                  <c:v>2004Q4</c:v>
                </c:pt>
                <c:pt idx="32">
                  <c:v>2005Q1</c:v>
                </c:pt>
                <c:pt idx="33">
                  <c:v>2005Q2</c:v>
                </c:pt>
                <c:pt idx="34">
                  <c:v>2005Q3</c:v>
                </c:pt>
                <c:pt idx="35">
                  <c:v>2005Q4</c:v>
                </c:pt>
                <c:pt idx="36">
                  <c:v>2006Q1</c:v>
                </c:pt>
                <c:pt idx="37">
                  <c:v>2006Q2</c:v>
                </c:pt>
                <c:pt idx="38">
                  <c:v>2006Q3</c:v>
                </c:pt>
                <c:pt idx="39">
                  <c:v>2006Q4</c:v>
                </c:pt>
                <c:pt idx="40">
                  <c:v>2007Q1</c:v>
                </c:pt>
                <c:pt idx="41">
                  <c:v>2007Q2</c:v>
                </c:pt>
                <c:pt idx="42">
                  <c:v>2007Q3</c:v>
                </c:pt>
                <c:pt idx="43">
                  <c:v>2007Q4</c:v>
                </c:pt>
                <c:pt idx="44">
                  <c:v>2008Q1</c:v>
                </c:pt>
                <c:pt idx="45">
                  <c:v>2008Q2</c:v>
                </c:pt>
                <c:pt idx="46">
                  <c:v>2008Q3</c:v>
                </c:pt>
                <c:pt idx="47">
                  <c:v>2008Q4</c:v>
                </c:pt>
                <c:pt idx="48">
                  <c:v>2009Q1</c:v>
                </c:pt>
                <c:pt idx="49">
                  <c:v>2009Q2</c:v>
                </c:pt>
                <c:pt idx="50">
                  <c:v>2009Q3</c:v>
                </c:pt>
                <c:pt idx="51">
                  <c:v>2009Q4</c:v>
                </c:pt>
                <c:pt idx="52">
                  <c:v>2010Q1</c:v>
                </c:pt>
                <c:pt idx="53">
                  <c:v>2010Q2</c:v>
                </c:pt>
                <c:pt idx="54">
                  <c:v>2010Q3</c:v>
                </c:pt>
                <c:pt idx="55">
                  <c:v>2010Q4</c:v>
                </c:pt>
                <c:pt idx="56">
                  <c:v>2011Q1</c:v>
                </c:pt>
                <c:pt idx="57">
                  <c:v>2011Q2</c:v>
                </c:pt>
                <c:pt idx="58">
                  <c:v>2011Q3</c:v>
                </c:pt>
                <c:pt idx="59">
                  <c:v>2011Q4</c:v>
                </c:pt>
                <c:pt idx="60">
                  <c:v>2012Q1</c:v>
                </c:pt>
                <c:pt idx="61">
                  <c:v>2012Q2</c:v>
                </c:pt>
                <c:pt idx="62">
                  <c:v>2012Q3</c:v>
                </c:pt>
                <c:pt idx="63">
                  <c:v>2012Q4</c:v>
                </c:pt>
                <c:pt idx="64">
                  <c:v>2013Q1</c:v>
                </c:pt>
                <c:pt idx="65">
                  <c:v>2013Q2</c:v>
                </c:pt>
                <c:pt idx="66">
                  <c:v>2013Q3</c:v>
                </c:pt>
                <c:pt idx="67">
                  <c:v>2013Q4</c:v>
                </c:pt>
                <c:pt idx="68">
                  <c:v>2014Q1</c:v>
                </c:pt>
                <c:pt idx="69">
                  <c:v>2014Q2</c:v>
                </c:pt>
                <c:pt idx="70">
                  <c:v>2014Q3</c:v>
                </c:pt>
                <c:pt idx="71">
                  <c:v>2014Q4</c:v>
                </c:pt>
                <c:pt idx="72">
                  <c:v>2015Q1</c:v>
                </c:pt>
                <c:pt idx="73">
                  <c:v>2015Q2</c:v>
                </c:pt>
                <c:pt idx="74">
                  <c:v>2015Q3</c:v>
                </c:pt>
                <c:pt idx="75">
                  <c:v>2015Q4</c:v>
                </c:pt>
                <c:pt idx="76">
                  <c:v>2016Q1</c:v>
                </c:pt>
                <c:pt idx="77">
                  <c:v>2016Q2</c:v>
                </c:pt>
                <c:pt idx="78">
                  <c:v>2016Q3</c:v>
                </c:pt>
                <c:pt idx="79">
                  <c:v>2016Q4</c:v>
                </c:pt>
                <c:pt idx="80">
                  <c:v>2017Q1</c:v>
                </c:pt>
                <c:pt idx="81">
                  <c:v>2017Q2</c:v>
                </c:pt>
              </c:strCache>
            </c:strRef>
          </c:cat>
          <c:val>
            <c:numRef>
              <c:f>'[2017_q2_price_index_data (2).xlsx]Quarterly Index Results'!$U$3:$U$84</c:f>
              <c:numCache>
                <c:formatCode>0.00</c:formatCode>
                <c:ptCount val="82"/>
                <c:pt idx="0">
                  <c:v>72.462000000000003</c:v>
                </c:pt>
                <c:pt idx="1">
                  <c:v>70.376000000000005</c:v>
                </c:pt>
                <c:pt idx="2">
                  <c:v>73.227999999999994</c:v>
                </c:pt>
                <c:pt idx="3">
                  <c:v>74.114000000000004</c:v>
                </c:pt>
                <c:pt idx="4">
                  <c:v>76.84</c:v>
                </c:pt>
                <c:pt idx="5">
                  <c:v>80.575000000000003</c:v>
                </c:pt>
                <c:pt idx="6">
                  <c:v>83.786000000000001</c:v>
                </c:pt>
                <c:pt idx="7">
                  <c:v>84.186999999999998</c:v>
                </c:pt>
                <c:pt idx="8">
                  <c:v>85.638999999999996</c:v>
                </c:pt>
                <c:pt idx="9">
                  <c:v>90.087000000000003</c:v>
                </c:pt>
                <c:pt idx="10">
                  <c:v>93.119</c:v>
                </c:pt>
                <c:pt idx="11">
                  <c:v>95.864999999999995</c:v>
                </c:pt>
                <c:pt idx="12">
                  <c:v>100</c:v>
                </c:pt>
                <c:pt idx="13">
                  <c:v>104.934</c:v>
                </c:pt>
                <c:pt idx="14">
                  <c:v>109.614</c:v>
                </c:pt>
                <c:pt idx="15">
                  <c:v>114.221</c:v>
                </c:pt>
                <c:pt idx="16">
                  <c:v>115.682</c:v>
                </c:pt>
                <c:pt idx="17">
                  <c:v>120.083</c:v>
                </c:pt>
                <c:pt idx="18">
                  <c:v>122.694</c:v>
                </c:pt>
                <c:pt idx="19">
                  <c:v>122.968</c:v>
                </c:pt>
                <c:pt idx="20">
                  <c:v>124.128</c:v>
                </c:pt>
                <c:pt idx="21">
                  <c:v>126.428</c:v>
                </c:pt>
                <c:pt idx="22">
                  <c:v>132.62299999999999</c:v>
                </c:pt>
                <c:pt idx="23">
                  <c:v>136.19300000000001</c:v>
                </c:pt>
                <c:pt idx="24">
                  <c:v>140.131</c:v>
                </c:pt>
                <c:pt idx="25">
                  <c:v>144.02699999999999</c:v>
                </c:pt>
                <c:pt idx="26">
                  <c:v>147.31899999999999</c:v>
                </c:pt>
                <c:pt idx="27">
                  <c:v>149.417</c:v>
                </c:pt>
                <c:pt idx="28">
                  <c:v>152.286</c:v>
                </c:pt>
                <c:pt idx="29">
                  <c:v>156.21199999999999</c:v>
                </c:pt>
                <c:pt idx="30">
                  <c:v>162.87799999999999</c:v>
                </c:pt>
                <c:pt idx="31">
                  <c:v>168.61199999999999</c:v>
                </c:pt>
                <c:pt idx="32">
                  <c:v>170.49700000000001</c:v>
                </c:pt>
                <c:pt idx="33">
                  <c:v>178.078</c:v>
                </c:pt>
                <c:pt idx="34">
                  <c:v>181.98699999999999</c:v>
                </c:pt>
                <c:pt idx="35">
                  <c:v>185.05799999999999</c:v>
                </c:pt>
                <c:pt idx="36">
                  <c:v>190.279</c:v>
                </c:pt>
                <c:pt idx="37">
                  <c:v>194.21899999999999</c:v>
                </c:pt>
                <c:pt idx="38">
                  <c:v>197.36500000000001</c:v>
                </c:pt>
                <c:pt idx="39">
                  <c:v>201.881</c:v>
                </c:pt>
                <c:pt idx="40">
                  <c:v>203.303</c:v>
                </c:pt>
                <c:pt idx="41">
                  <c:v>205.041</c:v>
                </c:pt>
                <c:pt idx="42">
                  <c:v>208.48099999999999</c:v>
                </c:pt>
                <c:pt idx="43">
                  <c:v>206.56</c:v>
                </c:pt>
                <c:pt idx="44">
                  <c:v>205.333</c:v>
                </c:pt>
                <c:pt idx="45">
                  <c:v>202.00399999999999</c:v>
                </c:pt>
                <c:pt idx="46">
                  <c:v>195.066</c:v>
                </c:pt>
                <c:pt idx="47">
                  <c:v>190.84899999999999</c:v>
                </c:pt>
                <c:pt idx="48">
                  <c:v>185.71899999999999</c:v>
                </c:pt>
                <c:pt idx="49">
                  <c:v>181.75800000000001</c:v>
                </c:pt>
                <c:pt idx="50">
                  <c:v>175.846</c:v>
                </c:pt>
                <c:pt idx="51">
                  <c:v>175.01</c:v>
                </c:pt>
                <c:pt idx="52">
                  <c:v>174.68799999999999</c:v>
                </c:pt>
                <c:pt idx="53">
                  <c:v>169.82</c:v>
                </c:pt>
                <c:pt idx="54">
                  <c:v>169.63399999999999</c:v>
                </c:pt>
                <c:pt idx="55">
                  <c:v>167.001</c:v>
                </c:pt>
                <c:pt idx="56">
                  <c:v>165.22499999999999</c:v>
                </c:pt>
                <c:pt idx="57">
                  <c:v>166.654</c:v>
                </c:pt>
                <c:pt idx="58">
                  <c:v>166.768</c:v>
                </c:pt>
                <c:pt idx="59">
                  <c:v>166.048</c:v>
                </c:pt>
                <c:pt idx="60">
                  <c:v>165.53200000000001</c:v>
                </c:pt>
                <c:pt idx="61">
                  <c:v>161.328</c:v>
                </c:pt>
                <c:pt idx="62">
                  <c:v>160.703</c:v>
                </c:pt>
                <c:pt idx="63">
                  <c:v>163.601</c:v>
                </c:pt>
                <c:pt idx="64">
                  <c:v>163.04499999999999</c:v>
                </c:pt>
                <c:pt idx="65">
                  <c:v>172.23599999999999</c:v>
                </c:pt>
                <c:pt idx="66">
                  <c:v>181.03899999999999</c:v>
                </c:pt>
                <c:pt idx="67">
                  <c:v>183.23400000000001</c:v>
                </c:pt>
                <c:pt idx="68">
                  <c:v>187.274</c:v>
                </c:pt>
                <c:pt idx="69">
                  <c:v>192.125</c:v>
                </c:pt>
                <c:pt idx="70">
                  <c:v>198.845</c:v>
                </c:pt>
                <c:pt idx="71">
                  <c:v>200.488</c:v>
                </c:pt>
                <c:pt idx="72">
                  <c:v>202.90299999999999</c:v>
                </c:pt>
                <c:pt idx="73">
                  <c:v>207.72499999999999</c:v>
                </c:pt>
                <c:pt idx="74">
                  <c:v>208.94200000000001</c:v>
                </c:pt>
                <c:pt idx="75">
                  <c:v>213.29499999999999</c:v>
                </c:pt>
                <c:pt idx="76">
                  <c:v>213.73599999999999</c:v>
                </c:pt>
                <c:pt idx="77">
                  <c:v>215.06399999999999</c:v>
                </c:pt>
                <c:pt idx="78">
                  <c:v>219.73500000000001</c:v>
                </c:pt>
                <c:pt idx="79">
                  <c:v>221.41900000000001</c:v>
                </c:pt>
                <c:pt idx="80">
                  <c:v>220.773</c:v>
                </c:pt>
                <c:pt idx="81">
                  <c:v>222.17599999999999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F28-4784-993E-0427B03F1914}"/>
            </c:ext>
          </c:extLst>
        </c:ser>
        <c:ser>
          <c:idx val="6"/>
          <c:order val="6"/>
          <c:tx>
            <c:strRef>
              <c:f>'[2017_q2_price_index_data (2).xlsx]Quarterly Index Results'!$Y$2</c:f>
              <c:strCache>
                <c:ptCount val="1"/>
                <c:pt idx="0">
                  <c:v>Chicago--Logan Square/Avondale</c:v>
                </c:pt>
              </c:strCache>
            </c:strRef>
          </c:tx>
          <c:spPr>
            <a:ln w="57150" cap="rnd">
              <a:solidFill>
                <a:srgbClr val="547BB6"/>
              </a:solidFill>
              <a:round/>
            </a:ln>
            <a:effectLst/>
          </c:spPr>
          <c:marker>
            <c:symbol val="none"/>
          </c:marker>
          <c:cat>
            <c:strRef>
              <c:f>'[2017_q2_price_index_data (2).xlsx]Quarterly Index Results'!$A$3:$A$84</c:f>
              <c:strCache>
                <c:ptCount val="82"/>
                <c:pt idx="0">
                  <c:v>1997Q1</c:v>
                </c:pt>
                <c:pt idx="1">
                  <c:v>1997Q2</c:v>
                </c:pt>
                <c:pt idx="2">
                  <c:v>1997Q3</c:v>
                </c:pt>
                <c:pt idx="3">
                  <c:v>1997Q4</c:v>
                </c:pt>
                <c:pt idx="4">
                  <c:v>1998Q1</c:v>
                </c:pt>
                <c:pt idx="5">
                  <c:v>1998Q2</c:v>
                </c:pt>
                <c:pt idx="6">
                  <c:v>1998Q3</c:v>
                </c:pt>
                <c:pt idx="7">
                  <c:v>1998Q4</c:v>
                </c:pt>
                <c:pt idx="8">
                  <c:v>1999Q1</c:v>
                </c:pt>
                <c:pt idx="9">
                  <c:v>1999Q2</c:v>
                </c:pt>
                <c:pt idx="10">
                  <c:v>1999Q3</c:v>
                </c:pt>
                <c:pt idx="11">
                  <c:v>1999Q4</c:v>
                </c:pt>
                <c:pt idx="12">
                  <c:v>2000Q1</c:v>
                </c:pt>
                <c:pt idx="13">
                  <c:v>2000Q2</c:v>
                </c:pt>
                <c:pt idx="14">
                  <c:v>2000Q3</c:v>
                </c:pt>
                <c:pt idx="15">
                  <c:v>2000Q4</c:v>
                </c:pt>
                <c:pt idx="16">
                  <c:v>2001Q1</c:v>
                </c:pt>
                <c:pt idx="17">
                  <c:v>2001Q2</c:v>
                </c:pt>
                <c:pt idx="18">
                  <c:v>2001Q3</c:v>
                </c:pt>
                <c:pt idx="19">
                  <c:v>2001Q4</c:v>
                </c:pt>
                <c:pt idx="20">
                  <c:v>2002Q1</c:v>
                </c:pt>
                <c:pt idx="21">
                  <c:v>2002Q2</c:v>
                </c:pt>
                <c:pt idx="22">
                  <c:v>2002Q3</c:v>
                </c:pt>
                <c:pt idx="23">
                  <c:v>2002Q4</c:v>
                </c:pt>
                <c:pt idx="24">
                  <c:v>2003Q1</c:v>
                </c:pt>
                <c:pt idx="25">
                  <c:v>2003Q2</c:v>
                </c:pt>
                <c:pt idx="26">
                  <c:v>2003Q3</c:v>
                </c:pt>
                <c:pt idx="27">
                  <c:v>2003Q4</c:v>
                </c:pt>
                <c:pt idx="28">
                  <c:v>2004Q1</c:v>
                </c:pt>
                <c:pt idx="29">
                  <c:v>2004Q2</c:v>
                </c:pt>
                <c:pt idx="30">
                  <c:v>2004Q3</c:v>
                </c:pt>
                <c:pt idx="31">
                  <c:v>2004Q4</c:v>
                </c:pt>
                <c:pt idx="32">
                  <c:v>2005Q1</c:v>
                </c:pt>
                <c:pt idx="33">
                  <c:v>2005Q2</c:v>
                </c:pt>
                <c:pt idx="34">
                  <c:v>2005Q3</c:v>
                </c:pt>
                <c:pt idx="35">
                  <c:v>2005Q4</c:v>
                </c:pt>
                <c:pt idx="36">
                  <c:v>2006Q1</c:v>
                </c:pt>
                <c:pt idx="37">
                  <c:v>2006Q2</c:v>
                </c:pt>
                <c:pt idx="38">
                  <c:v>2006Q3</c:v>
                </c:pt>
                <c:pt idx="39">
                  <c:v>2006Q4</c:v>
                </c:pt>
                <c:pt idx="40">
                  <c:v>2007Q1</c:v>
                </c:pt>
                <c:pt idx="41">
                  <c:v>2007Q2</c:v>
                </c:pt>
                <c:pt idx="42">
                  <c:v>2007Q3</c:v>
                </c:pt>
                <c:pt idx="43">
                  <c:v>2007Q4</c:v>
                </c:pt>
                <c:pt idx="44">
                  <c:v>2008Q1</c:v>
                </c:pt>
                <c:pt idx="45">
                  <c:v>2008Q2</c:v>
                </c:pt>
                <c:pt idx="46">
                  <c:v>2008Q3</c:v>
                </c:pt>
                <c:pt idx="47">
                  <c:v>2008Q4</c:v>
                </c:pt>
                <c:pt idx="48">
                  <c:v>2009Q1</c:v>
                </c:pt>
                <c:pt idx="49">
                  <c:v>2009Q2</c:v>
                </c:pt>
                <c:pt idx="50">
                  <c:v>2009Q3</c:v>
                </c:pt>
                <c:pt idx="51">
                  <c:v>2009Q4</c:v>
                </c:pt>
                <c:pt idx="52">
                  <c:v>2010Q1</c:v>
                </c:pt>
                <c:pt idx="53">
                  <c:v>2010Q2</c:v>
                </c:pt>
                <c:pt idx="54">
                  <c:v>2010Q3</c:v>
                </c:pt>
                <c:pt idx="55">
                  <c:v>2010Q4</c:v>
                </c:pt>
                <c:pt idx="56">
                  <c:v>2011Q1</c:v>
                </c:pt>
                <c:pt idx="57">
                  <c:v>2011Q2</c:v>
                </c:pt>
                <c:pt idx="58">
                  <c:v>2011Q3</c:v>
                </c:pt>
                <c:pt idx="59">
                  <c:v>2011Q4</c:v>
                </c:pt>
                <c:pt idx="60">
                  <c:v>2012Q1</c:v>
                </c:pt>
                <c:pt idx="61">
                  <c:v>2012Q2</c:v>
                </c:pt>
                <c:pt idx="62">
                  <c:v>2012Q3</c:v>
                </c:pt>
                <c:pt idx="63">
                  <c:v>2012Q4</c:v>
                </c:pt>
                <c:pt idx="64">
                  <c:v>2013Q1</c:v>
                </c:pt>
                <c:pt idx="65">
                  <c:v>2013Q2</c:v>
                </c:pt>
                <c:pt idx="66">
                  <c:v>2013Q3</c:v>
                </c:pt>
                <c:pt idx="67">
                  <c:v>2013Q4</c:v>
                </c:pt>
                <c:pt idx="68">
                  <c:v>2014Q1</c:v>
                </c:pt>
                <c:pt idx="69">
                  <c:v>2014Q2</c:v>
                </c:pt>
                <c:pt idx="70">
                  <c:v>2014Q3</c:v>
                </c:pt>
                <c:pt idx="71">
                  <c:v>2014Q4</c:v>
                </c:pt>
                <c:pt idx="72">
                  <c:v>2015Q1</c:v>
                </c:pt>
                <c:pt idx="73">
                  <c:v>2015Q2</c:v>
                </c:pt>
                <c:pt idx="74">
                  <c:v>2015Q3</c:v>
                </c:pt>
                <c:pt idx="75">
                  <c:v>2015Q4</c:v>
                </c:pt>
                <c:pt idx="76">
                  <c:v>2016Q1</c:v>
                </c:pt>
                <c:pt idx="77">
                  <c:v>2016Q2</c:v>
                </c:pt>
                <c:pt idx="78">
                  <c:v>2016Q3</c:v>
                </c:pt>
                <c:pt idx="79">
                  <c:v>2016Q4</c:v>
                </c:pt>
                <c:pt idx="80">
                  <c:v>2017Q1</c:v>
                </c:pt>
                <c:pt idx="81">
                  <c:v>2017Q2</c:v>
                </c:pt>
              </c:strCache>
            </c:strRef>
          </c:cat>
          <c:val>
            <c:numRef>
              <c:f>'[2017_q2_price_index_data (2).xlsx]Quarterly Index Results'!$Y$3:$Y$84</c:f>
              <c:numCache>
                <c:formatCode>0.00</c:formatCode>
                <c:ptCount val="82"/>
                <c:pt idx="0">
                  <c:v>70.533000000000001</c:v>
                </c:pt>
                <c:pt idx="1">
                  <c:v>72.099999999999994</c:v>
                </c:pt>
                <c:pt idx="2">
                  <c:v>73.563999999999993</c:v>
                </c:pt>
                <c:pt idx="3">
                  <c:v>72.622</c:v>
                </c:pt>
                <c:pt idx="4">
                  <c:v>73.873999999999995</c:v>
                </c:pt>
                <c:pt idx="5">
                  <c:v>77.679000000000002</c:v>
                </c:pt>
                <c:pt idx="6">
                  <c:v>80.754999999999995</c:v>
                </c:pt>
                <c:pt idx="7">
                  <c:v>86.69</c:v>
                </c:pt>
                <c:pt idx="8">
                  <c:v>89.403999999999996</c:v>
                </c:pt>
                <c:pt idx="9">
                  <c:v>93.61</c:v>
                </c:pt>
                <c:pt idx="10">
                  <c:v>95.116</c:v>
                </c:pt>
                <c:pt idx="11">
                  <c:v>97.835999999999999</c:v>
                </c:pt>
                <c:pt idx="12">
                  <c:v>100</c:v>
                </c:pt>
                <c:pt idx="13">
                  <c:v>105.041</c:v>
                </c:pt>
                <c:pt idx="14">
                  <c:v>109.777</c:v>
                </c:pt>
                <c:pt idx="15">
                  <c:v>113.003</c:v>
                </c:pt>
                <c:pt idx="16">
                  <c:v>116.68600000000001</c:v>
                </c:pt>
                <c:pt idx="17">
                  <c:v>122.08</c:v>
                </c:pt>
                <c:pt idx="18">
                  <c:v>128.589</c:v>
                </c:pt>
                <c:pt idx="19">
                  <c:v>134.06299999999999</c:v>
                </c:pt>
                <c:pt idx="20">
                  <c:v>136.76</c:v>
                </c:pt>
                <c:pt idx="21">
                  <c:v>142.72399999999999</c:v>
                </c:pt>
                <c:pt idx="22">
                  <c:v>148.048</c:v>
                </c:pt>
                <c:pt idx="23">
                  <c:v>148.191</c:v>
                </c:pt>
                <c:pt idx="24">
                  <c:v>152.20400000000001</c:v>
                </c:pt>
                <c:pt idx="25">
                  <c:v>154.53</c:v>
                </c:pt>
                <c:pt idx="26">
                  <c:v>154.643</c:v>
                </c:pt>
                <c:pt idx="27">
                  <c:v>156.26900000000001</c:v>
                </c:pt>
                <c:pt idx="28">
                  <c:v>162.08500000000001</c:v>
                </c:pt>
                <c:pt idx="29">
                  <c:v>172.03700000000001</c:v>
                </c:pt>
                <c:pt idx="30">
                  <c:v>182.35400000000001</c:v>
                </c:pt>
                <c:pt idx="31">
                  <c:v>189.38499999999999</c:v>
                </c:pt>
                <c:pt idx="32">
                  <c:v>190.04900000000001</c:v>
                </c:pt>
                <c:pt idx="33">
                  <c:v>191.49199999999999</c:v>
                </c:pt>
                <c:pt idx="34">
                  <c:v>199.25800000000001</c:v>
                </c:pt>
                <c:pt idx="35">
                  <c:v>204.38399999999999</c:v>
                </c:pt>
                <c:pt idx="36">
                  <c:v>211.61</c:v>
                </c:pt>
                <c:pt idx="37">
                  <c:v>218.70500000000001</c:v>
                </c:pt>
                <c:pt idx="38">
                  <c:v>224.71899999999999</c:v>
                </c:pt>
                <c:pt idx="39">
                  <c:v>227.91399999999999</c:v>
                </c:pt>
                <c:pt idx="40">
                  <c:v>230.334</c:v>
                </c:pt>
                <c:pt idx="41">
                  <c:v>229.85599999999999</c:v>
                </c:pt>
                <c:pt idx="42">
                  <c:v>223.84</c:v>
                </c:pt>
                <c:pt idx="43">
                  <c:v>220.62799999999999</c:v>
                </c:pt>
                <c:pt idx="44">
                  <c:v>221.12</c:v>
                </c:pt>
                <c:pt idx="45">
                  <c:v>222.53399999999999</c:v>
                </c:pt>
                <c:pt idx="46">
                  <c:v>223.12299999999999</c:v>
                </c:pt>
                <c:pt idx="47">
                  <c:v>216.92099999999999</c:v>
                </c:pt>
                <c:pt idx="48">
                  <c:v>211.27799999999999</c:v>
                </c:pt>
                <c:pt idx="49">
                  <c:v>197.64500000000001</c:v>
                </c:pt>
                <c:pt idx="50">
                  <c:v>173.20699999999999</c:v>
                </c:pt>
                <c:pt idx="51">
                  <c:v>168.00899999999999</c:v>
                </c:pt>
                <c:pt idx="52">
                  <c:v>161.084</c:v>
                </c:pt>
                <c:pt idx="53">
                  <c:v>160.4</c:v>
                </c:pt>
                <c:pt idx="54">
                  <c:v>164.755</c:v>
                </c:pt>
                <c:pt idx="55">
                  <c:v>164.76599999999999</c:v>
                </c:pt>
                <c:pt idx="56">
                  <c:v>162.82</c:v>
                </c:pt>
                <c:pt idx="57">
                  <c:v>155.71</c:v>
                </c:pt>
                <c:pt idx="58">
                  <c:v>152.96700000000001</c:v>
                </c:pt>
                <c:pt idx="59">
                  <c:v>147.54</c:v>
                </c:pt>
                <c:pt idx="60">
                  <c:v>148.52000000000001</c:v>
                </c:pt>
                <c:pt idx="61">
                  <c:v>152.137</c:v>
                </c:pt>
                <c:pt idx="62">
                  <c:v>150.71700000000001</c:v>
                </c:pt>
                <c:pt idx="63">
                  <c:v>159.22900000000001</c:v>
                </c:pt>
                <c:pt idx="64">
                  <c:v>160.28700000000001</c:v>
                </c:pt>
                <c:pt idx="65">
                  <c:v>170.19399999999999</c:v>
                </c:pt>
                <c:pt idx="66">
                  <c:v>179.28200000000001</c:v>
                </c:pt>
                <c:pt idx="67">
                  <c:v>184.44200000000001</c:v>
                </c:pt>
                <c:pt idx="68">
                  <c:v>190.57400000000001</c:v>
                </c:pt>
                <c:pt idx="69">
                  <c:v>196.95500000000001</c:v>
                </c:pt>
                <c:pt idx="70">
                  <c:v>207.572</c:v>
                </c:pt>
                <c:pt idx="71">
                  <c:v>211.46899999999999</c:v>
                </c:pt>
                <c:pt idx="72">
                  <c:v>218.01300000000001</c:v>
                </c:pt>
                <c:pt idx="73">
                  <c:v>223.672</c:v>
                </c:pt>
                <c:pt idx="74">
                  <c:v>223.857</c:v>
                </c:pt>
                <c:pt idx="75">
                  <c:v>225.245</c:v>
                </c:pt>
                <c:pt idx="76">
                  <c:v>228.107</c:v>
                </c:pt>
                <c:pt idx="77">
                  <c:v>238.328</c:v>
                </c:pt>
                <c:pt idx="78">
                  <c:v>249.32599999999999</c:v>
                </c:pt>
                <c:pt idx="79">
                  <c:v>255.001</c:v>
                </c:pt>
                <c:pt idx="80">
                  <c:v>257.50700000000001</c:v>
                </c:pt>
                <c:pt idx="81">
                  <c:v>257.57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F28-4784-993E-0427B03F1914}"/>
            </c:ext>
          </c:extLst>
        </c:ser>
        <c:ser>
          <c:idx val="7"/>
          <c:order val="7"/>
          <c:tx>
            <c:strRef>
              <c:f>'[2017_q2_price_index_data (2).xlsx]Quarterly Index Results'!$Z$2</c:f>
              <c:strCache>
                <c:ptCount val="1"/>
                <c:pt idx="0">
                  <c:v>Chicago--Humboldt Park/Garfield Park</c:v>
                </c:pt>
              </c:strCache>
            </c:strRef>
          </c:tx>
          <c:spPr>
            <a:ln w="571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'[2017_q2_price_index_data (2).xlsx]Quarterly Index Results'!$A$3:$A$84</c:f>
              <c:strCache>
                <c:ptCount val="82"/>
                <c:pt idx="0">
                  <c:v>1997Q1</c:v>
                </c:pt>
                <c:pt idx="1">
                  <c:v>1997Q2</c:v>
                </c:pt>
                <c:pt idx="2">
                  <c:v>1997Q3</c:v>
                </c:pt>
                <c:pt idx="3">
                  <c:v>1997Q4</c:v>
                </c:pt>
                <c:pt idx="4">
                  <c:v>1998Q1</c:v>
                </c:pt>
                <c:pt idx="5">
                  <c:v>1998Q2</c:v>
                </c:pt>
                <c:pt idx="6">
                  <c:v>1998Q3</c:v>
                </c:pt>
                <c:pt idx="7">
                  <c:v>1998Q4</c:v>
                </c:pt>
                <c:pt idx="8">
                  <c:v>1999Q1</c:v>
                </c:pt>
                <c:pt idx="9">
                  <c:v>1999Q2</c:v>
                </c:pt>
                <c:pt idx="10">
                  <c:v>1999Q3</c:v>
                </c:pt>
                <c:pt idx="11">
                  <c:v>1999Q4</c:v>
                </c:pt>
                <c:pt idx="12">
                  <c:v>2000Q1</c:v>
                </c:pt>
                <c:pt idx="13">
                  <c:v>2000Q2</c:v>
                </c:pt>
                <c:pt idx="14">
                  <c:v>2000Q3</c:v>
                </c:pt>
                <c:pt idx="15">
                  <c:v>2000Q4</c:v>
                </c:pt>
                <c:pt idx="16">
                  <c:v>2001Q1</c:v>
                </c:pt>
                <c:pt idx="17">
                  <c:v>2001Q2</c:v>
                </c:pt>
                <c:pt idx="18">
                  <c:v>2001Q3</c:v>
                </c:pt>
                <c:pt idx="19">
                  <c:v>2001Q4</c:v>
                </c:pt>
                <c:pt idx="20">
                  <c:v>2002Q1</c:v>
                </c:pt>
                <c:pt idx="21">
                  <c:v>2002Q2</c:v>
                </c:pt>
                <c:pt idx="22">
                  <c:v>2002Q3</c:v>
                </c:pt>
                <c:pt idx="23">
                  <c:v>2002Q4</c:v>
                </c:pt>
                <c:pt idx="24">
                  <c:v>2003Q1</c:v>
                </c:pt>
                <c:pt idx="25">
                  <c:v>2003Q2</c:v>
                </c:pt>
                <c:pt idx="26">
                  <c:v>2003Q3</c:v>
                </c:pt>
                <c:pt idx="27">
                  <c:v>2003Q4</c:v>
                </c:pt>
                <c:pt idx="28">
                  <c:v>2004Q1</c:v>
                </c:pt>
                <c:pt idx="29">
                  <c:v>2004Q2</c:v>
                </c:pt>
                <c:pt idx="30">
                  <c:v>2004Q3</c:v>
                </c:pt>
                <c:pt idx="31">
                  <c:v>2004Q4</c:v>
                </c:pt>
                <c:pt idx="32">
                  <c:v>2005Q1</c:v>
                </c:pt>
                <c:pt idx="33">
                  <c:v>2005Q2</c:v>
                </c:pt>
                <c:pt idx="34">
                  <c:v>2005Q3</c:v>
                </c:pt>
                <c:pt idx="35">
                  <c:v>2005Q4</c:v>
                </c:pt>
                <c:pt idx="36">
                  <c:v>2006Q1</c:v>
                </c:pt>
                <c:pt idx="37">
                  <c:v>2006Q2</c:v>
                </c:pt>
                <c:pt idx="38">
                  <c:v>2006Q3</c:v>
                </c:pt>
                <c:pt idx="39">
                  <c:v>2006Q4</c:v>
                </c:pt>
                <c:pt idx="40">
                  <c:v>2007Q1</c:v>
                </c:pt>
                <c:pt idx="41">
                  <c:v>2007Q2</c:v>
                </c:pt>
                <c:pt idx="42">
                  <c:v>2007Q3</c:v>
                </c:pt>
                <c:pt idx="43">
                  <c:v>2007Q4</c:v>
                </c:pt>
                <c:pt idx="44">
                  <c:v>2008Q1</c:v>
                </c:pt>
                <c:pt idx="45">
                  <c:v>2008Q2</c:v>
                </c:pt>
                <c:pt idx="46">
                  <c:v>2008Q3</c:v>
                </c:pt>
                <c:pt idx="47">
                  <c:v>2008Q4</c:v>
                </c:pt>
                <c:pt idx="48">
                  <c:v>2009Q1</c:v>
                </c:pt>
                <c:pt idx="49">
                  <c:v>2009Q2</c:v>
                </c:pt>
                <c:pt idx="50">
                  <c:v>2009Q3</c:v>
                </c:pt>
                <c:pt idx="51">
                  <c:v>2009Q4</c:v>
                </c:pt>
                <c:pt idx="52">
                  <c:v>2010Q1</c:v>
                </c:pt>
                <c:pt idx="53">
                  <c:v>2010Q2</c:v>
                </c:pt>
                <c:pt idx="54">
                  <c:v>2010Q3</c:v>
                </c:pt>
                <c:pt idx="55">
                  <c:v>2010Q4</c:v>
                </c:pt>
                <c:pt idx="56">
                  <c:v>2011Q1</c:v>
                </c:pt>
                <c:pt idx="57">
                  <c:v>2011Q2</c:v>
                </c:pt>
                <c:pt idx="58">
                  <c:v>2011Q3</c:v>
                </c:pt>
                <c:pt idx="59">
                  <c:v>2011Q4</c:v>
                </c:pt>
                <c:pt idx="60">
                  <c:v>2012Q1</c:v>
                </c:pt>
                <c:pt idx="61">
                  <c:v>2012Q2</c:v>
                </c:pt>
                <c:pt idx="62">
                  <c:v>2012Q3</c:v>
                </c:pt>
                <c:pt idx="63">
                  <c:v>2012Q4</c:v>
                </c:pt>
                <c:pt idx="64">
                  <c:v>2013Q1</c:v>
                </c:pt>
                <c:pt idx="65">
                  <c:v>2013Q2</c:v>
                </c:pt>
                <c:pt idx="66">
                  <c:v>2013Q3</c:v>
                </c:pt>
                <c:pt idx="67">
                  <c:v>2013Q4</c:v>
                </c:pt>
                <c:pt idx="68">
                  <c:v>2014Q1</c:v>
                </c:pt>
                <c:pt idx="69">
                  <c:v>2014Q2</c:v>
                </c:pt>
                <c:pt idx="70">
                  <c:v>2014Q3</c:v>
                </c:pt>
                <c:pt idx="71">
                  <c:v>2014Q4</c:v>
                </c:pt>
                <c:pt idx="72">
                  <c:v>2015Q1</c:v>
                </c:pt>
                <c:pt idx="73">
                  <c:v>2015Q2</c:v>
                </c:pt>
                <c:pt idx="74">
                  <c:v>2015Q3</c:v>
                </c:pt>
                <c:pt idx="75">
                  <c:v>2015Q4</c:v>
                </c:pt>
                <c:pt idx="76">
                  <c:v>2016Q1</c:v>
                </c:pt>
                <c:pt idx="77">
                  <c:v>2016Q2</c:v>
                </c:pt>
                <c:pt idx="78">
                  <c:v>2016Q3</c:v>
                </c:pt>
                <c:pt idx="79">
                  <c:v>2016Q4</c:v>
                </c:pt>
                <c:pt idx="80">
                  <c:v>2017Q1</c:v>
                </c:pt>
                <c:pt idx="81">
                  <c:v>2017Q2</c:v>
                </c:pt>
              </c:strCache>
            </c:strRef>
          </c:cat>
          <c:val>
            <c:numRef>
              <c:f>'[2017_q2_price_index_data (2).xlsx]Quarterly Index Results'!$Z$3:$Z$84</c:f>
              <c:numCache>
                <c:formatCode>0.00</c:formatCode>
                <c:ptCount val="82"/>
                <c:pt idx="0">
                  <c:v>81.045000000000002</c:v>
                </c:pt>
                <c:pt idx="1">
                  <c:v>85.822000000000003</c:v>
                </c:pt>
                <c:pt idx="2">
                  <c:v>91.911000000000001</c:v>
                </c:pt>
                <c:pt idx="3">
                  <c:v>92.691999999999993</c:v>
                </c:pt>
                <c:pt idx="4">
                  <c:v>95.438000000000002</c:v>
                </c:pt>
                <c:pt idx="5">
                  <c:v>97.843000000000004</c:v>
                </c:pt>
                <c:pt idx="6">
                  <c:v>96.673000000000002</c:v>
                </c:pt>
                <c:pt idx="7">
                  <c:v>96.867000000000004</c:v>
                </c:pt>
                <c:pt idx="8">
                  <c:v>99.537999999999997</c:v>
                </c:pt>
                <c:pt idx="9">
                  <c:v>98.284999999999997</c:v>
                </c:pt>
                <c:pt idx="10">
                  <c:v>98.950999999999993</c:v>
                </c:pt>
                <c:pt idx="11">
                  <c:v>100.599</c:v>
                </c:pt>
                <c:pt idx="12">
                  <c:v>100</c:v>
                </c:pt>
                <c:pt idx="13">
                  <c:v>104.084</c:v>
                </c:pt>
                <c:pt idx="14">
                  <c:v>108.125</c:v>
                </c:pt>
                <c:pt idx="15">
                  <c:v>111.94199999999999</c:v>
                </c:pt>
                <c:pt idx="16">
                  <c:v>114.81</c:v>
                </c:pt>
                <c:pt idx="17">
                  <c:v>121.361</c:v>
                </c:pt>
                <c:pt idx="18">
                  <c:v>122.55800000000001</c:v>
                </c:pt>
                <c:pt idx="19">
                  <c:v>128.017</c:v>
                </c:pt>
                <c:pt idx="20">
                  <c:v>134.01599999999999</c:v>
                </c:pt>
                <c:pt idx="21">
                  <c:v>139</c:v>
                </c:pt>
                <c:pt idx="22">
                  <c:v>152.249</c:v>
                </c:pt>
                <c:pt idx="23">
                  <c:v>158.42400000000001</c:v>
                </c:pt>
                <c:pt idx="24">
                  <c:v>163.57599999999999</c:v>
                </c:pt>
                <c:pt idx="25">
                  <c:v>168.25800000000001</c:v>
                </c:pt>
                <c:pt idx="26">
                  <c:v>172.79900000000001</c:v>
                </c:pt>
                <c:pt idx="27">
                  <c:v>180.619</c:v>
                </c:pt>
                <c:pt idx="28">
                  <c:v>191.72900000000001</c:v>
                </c:pt>
                <c:pt idx="29">
                  <c:v>203.73599999999999</c:v>
                </c:pt>
                <c:pt idx="30">
                  <c:v>210.15600000000001</c:v>
                </c:pt>
                <c:pt idx="31">
                  <c:v>218.779</c:v>
                </c:pt>
                <c:pt idx="32">
                  <c:v>231.11099999999999</c:v>
                </c:pt>
                <c:pt idx="33">
                  <c:v>239.95699999999999</c:v>
                </c:pt>
                <c:pt idx="34">
                  <c:v>250.34100000000001</c:v>
                </c:pt>
                <c:pt idx="35">
                  <c:v>264.43099999999998</c:v>
                </c:pt>
                <c:pt idx="36">
                  <c:v>270.02199999999999</c:v>
                </c:pt>
                <c:pt idx="37">
                  <c:v>276.83100000000002</c:v>
                </c:pt>
                <c:pt idx="38">
                  <c:v>284.95600000000002</c:v>
                </c:pt>
                <c:pt idx="39">
                  <c:v>285.36399999999998</c:v>
                </c:pt>
                <c:pt idx="40">
                  <c:v>290.37200000000001</c:v>
                </c:pt>
                <c:pt idx="41">
                  <c:v>293.61500000000001</c:v>
                </c:pt>
                <c:pt idx="42">
                  <c:v>289.84500000000003</c:v>
                </c:pt>
                <c:pt idx="43">
                  <c:v>278.31099999999998</c:v>
                </c:pt>
                <c:pt idx="44">
                  <c:v>280.22300000000001</c:v>
                </c:pt>
                <c:pt idx="45">
                  <c:v>264.40199999999999</c:v>
                </c:pt>
                <c:pt idx="46">
                  <c:v>234.52699999999999</c:v>
                </c:pt>
                <c:pt idx="47">
                  <c:v>201.07400000000001</c:v>
                </c:pt>
                <c:pt idx="48">
                  <c:v>173.14099999999999</c:v>
                </c:pt>
                <c:pt idx="49">
                  <c:v>151.316</c:v>
                </c:pt>
                <c:pt idx="50">
                  <c:v>141.791</c:v>
                </c:pt>
                <c:pt idx="51">
                  <c:v>135.672</c:v>
                </c:pt>
                <c:pt idx="52">
                  <c:v>132.01499999999999</c:v>
                </c:pt>
                <c:pt idx="53">
                  <c:v>127.10599999999999</c:v>
                </c:pt>
                <c:pt idx="54">
                  <c:v>121.26</c:v>
                </c:pt>
                <c:pt idx="55">
                  <c:v>115.718</c:v>
                </c:pt>
                <c:pt idx="56">
                  <c:v>110.47199999999999</c:v>
                </c:pt>
                <c:pt idx="57">
                  <c:v>105.041</c:v>
                </c:pt>
                <c:pt idx="58">
                  <c:v>102.4</c:v>
                </c:pt>
                <c:pt idx="59">
                  <c:v>96.313999999999993</c:v>
                </c:pt>
                <c:pt idx="60">
                  <c:v>89.66</c:v>
                </c:pt>
                <c:pt idx="61">
                  <c:v>85.123999999999995</c:v>
                </c:pt>
                <c:pt idx="62">
                  <c:v>84.11</c:v>
                </c:pt>
                <c:pt idx="63">
                  <c:v>85.665999999999997</c:v>
                </c:pt>
                <c:pt idx="64">
                  <c:v>90.661000000000001</c:v>
                </c:pt>
                <c:pt idx="65">
                  <c:v>95.441999999999993</c:v>
                </c:pt>
                <c:pt idx="66">
                  <c:v>100.005</c:v>
                </c:pt>
                <c:pt idx="67">
                  <c:v>98.435000000000002</c:v>
                </c:pt>
                <c:pt idx="68">
                  <c:v>102.384</c:v>
                </c:pt>
                <c:pt idx="69">
                  <c:v>106.803</c:v>
                </c:pt>
                <c:pt idx="70">
                  <c:v>116.199</c:v>
                </c:pt>
                <c:pt idx="71">
                  <c:v>121.27800000000001</c:v>
                </c:pt>
                <c:pt idx="72">
                  <c:v>125.55500000000001</c:v>
                </c:pt>
                <c:pt idx="73">
                  <c:v>130.15600000000001</c:v>
                </c:pt>
                <c:pt idx="74">
                  <c:v>128.94800000000001</c:v>
                </c:pt>
                <c:pt idx="75">
                  <c:v>134.29400000000001</c:v>
                </c:pt>
                <c:pt idx="76">
                  <c:v>141.392</c:v>
                </c:pt>
                <c:pt idx="77">
                  <c:v>151.36799999999999</c:v>
                </c:pt>
                <c:pt idx="78">
                  <c:v>156.00800000000001</c:v>
                </c:pt>
                <c:pt idx="79">
                  <c:v>162.59899999999999</c:v>
                </c:pt>
                <c:pt idx="80">
                  <c:v>165.58600000000001</c:v>
                </c:pt>
                <c:pt idx="81">
                  <c:v>170.107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F28-4784-993E-0427B03F1914}"/>
            </c:ext>
          </c:extLst>
        </c:ser>
        <c:ser>
          <c:idx val="8"/>
          <c:order val="8"/>
          <c:tx>
            <c:strRef>
              <c:f>'[2017_q2_price_index_data (2).xlsx]Quarterly Index Results'!$AA$2</c:f>
              <c:strCache>
                <c:ptCount val="1"/>
                <c:pt idx="0">
                  <c:v>Chicago--West Town/Near West Side</c:v>
                </c:pt>
              </c:strCache>
            </c:strRef>
          </c:tx>
          <c:spPr>
            <a:ln w="57150" cap="rnd">
              <a:solidFill>
                <a:srgbClr val="375481"/>
              </a:solidFill>
              <a:round/>
            </a:ln>
            <a:effectLst/>
          </c:spPr>
          <c:marker>
            <c:symbol val="none"/>
          </c:marker>
          <c:cat>
            <c:strRef>
              <c:f>'[2017_q2_price_index_data (2).xlsx]Quarterly Index Results'!$A$3:$A$84</c:f>
              <c:strCache>
                <c:ptCount val="82"/>
                <c:pt idx="0">
                  <c:v>1997Q1</c:v>
                </c:pt>
                <c:pt idx="1">
                  <c:v>1997Q2</c:v>
                </c:pt>
                <c:pt idx="2">
                  <c:v>1997Q3</c:v>
                </c:pt>
                <c:pt idx="3">
                  <c:v>1997Q4</c:v>
                </c:pt>
                <c:pt idx="4">
                  <c:v>1998Q1</c:v>
                </c:pt>
                <c:pt idx="5">
                  <c:v>1998Q2</c:v>
                </c:pt>
                <c:pt idx="6">
                  <c:v>1998Q3</c:v>
                </c:pt>
                <c:pt idx="7">
                  <c:v>1998Q4</c:v>
                </c:pt>
                <c:pt idx="8">
                  <c:v>1999Q1</c:v>
                </c:pt>
                <c:pt idx="9">
                  <c:v>1999Q2</c:v>
                </c:pt>
                <c:pt idx="10">
                  <c:v>1999Q3</c:v>
                </c:pt>
                <c:pt idx="11">
                  <c:v>1999Q4</c:v>
                </c:pt>
                <c:pt idx="12">
                  <c:v>2000Q1</c:v>
                </c:pt>
                <c:pt idx="13">
                  <c:v>2000Q2</c:v>
                </c:pt>
                <c:pt idx="14">
                  <c:v>2000Q3</c:v>
                </c:pt>
                <c:pt idx="15">
                  <c:v>2000Q4</c:v>
                </c:pt>
                <c:pt idx="16">
                  <c:v>2001Q1</c:v>
                </c:pt>
                <c:pt idx="17">
                  <c:v>2001Q2</c:v>
                </c:pt>
                <c:pt idx="18">
                  <c:v>2001Q3</c:v>
                </c:pt>
                <c:pt idx="19">
                  <c:v>2001Q4</c:v>
                </c:pt>
                <c:pt idx="20">
                  <c:v>2002Q1</c:v>
                </c:pt>
                <c:pt idx="21">
                  <c:v>2002Q2</c:v>
                </c:pt>
                <c:pt idx="22">
                  <c:v>2002Q3</c:v>
                </c:pt>
                <c:pt idx="23">
                  <c:v>2002Q4</c:v>
                </c:pt>
                <c:pt idx="24">
                  <c:v>2003Q1</c:v>
                </c:pt>
                <c:pt idx="25">
                  <c:v>2003Q2</c:v>
                </c:pt>
                <c:pt idx="26">
                  <c:v>2003Q3</c:v>
                </c:pt>
                <c:pt idx="27">
                  <c:v>2003Q4</c:v>
                </c:pt>
                <c:pt idx="28">
                  <c:v>2004Q1</c:v>
                </c:pt>
                <c:pt idx="29">
                  <c:v>2004Q2</c:v>
                </c:pt>
                <c:pt idx="30">
                  <c:v>2004Q3</c:v>
                </c:pt>
                <c:pt idx="31">
                  <c:v>2004Q4</c:v>
                </c:pt>
                <c:pt idx="32">
                  <c:v>2005Q1</c:v>
                </c:pt>
                <c:pt idx="33">
                  <c:v>2005Q2</c:v>
                </c:pt>
                <c:pt idx="34">
                  <c:v>2005Q3</c:v>
                </c:pt>
                <c:pt idx="35">
                  <c:v>2005Q4</c:v>
                </c:pt>
                <c:pt idx="36">
                  <c:v>2006Q1</c:v>
                </c:pt>
                <c:pt idx="37">
                  <c:v>2006Q2</c:v>
                </c:pt>
                <c:pt idx="38">
                  <c:v>2006Q3</c:v>
                </c:pt>
                <c:pt idx="39">
                  <c:v>2006Q4</c:v>
                </c:pt>
                <c:pt idx="40">
                  <c:v>2007Q1</c:v>
                </c:pt>
                <c:pt idx="41">
                  <c:v>2007Q2</c:v>
                </c:pt>
                <c:pt idx="42">
                  <c:v>2007Q3</c:v>
                </c:pt>
                <c:pt idx="43">
                  <c:v>2007Q4</c:v>
                </c:pt>
                <c:pt idx="44">
                  <c:v>2008Q1</c:v>
                </c:pt>
                <c:pt idx="45">
                  <c:v>2008Q2</c:v>
                </c:pt>
                <c:pt idx="46">
                  <c:v>2008Q3</c:v>
                </c:pt>
                <c:pt idx="47">
                  <c:v>2008Q4</c:v>
                </c:pt>
                <c:pt idx="48">
                  <c:v>2009Q1</c:v>
                </c:pt>
                <c:pt idx="49">
                  <c:v>2009Q2</c:v>
                </c:pt>
                <c:pt idx="50">
                  <c:v>2009Q3</c:v>
                </c:pt>
                <c:pt idx="51">
                  <c:v>2009Q4</c:v>
                </c:pt>
                <c:pt idx="52">
                  <c:v>2010Q1</c:v>
                </c:pt>
                <c:pt idx="53">
                  <c:v>2010Q2</c:v>
                </c:pt>
                <c:pt idx="54">
                  <c:v>2010Q3</c:v>
                </c:pt>
                <c:pt idx="55">
                  <c:v>2010Q4</c:v>
                </c:pt>
                <c:pt idx="56">
                  <c:v>2011Q1</c:v>
                </c:pt>
                <c:pt idx="57">
                  <c:v>2011Q2</c:v>
                </c:pt>
                <c:pt idx="58">
                  <c:v>2011Q3</c:v>
                </c:pt>
                <c:pt idx="59">
                  <c:v>2011Q4</c:v>
                </c:pt>
                <c:pt idx="60">
                  <c:v>2012Q1</c:v>
                </c:pt>
                <c:pt idx="61">
                  <c:v>2012Q2</c:v>
                </c:pt>
                <c:pt idx="62">
                  <c:v>2012Q3</c:v>
                </c:pt>
                <c:pt idx="63">
                  <c:v>2012Q4</c:v>
                </c:pt>
                <c:pt idx="64">
                  <c:v>2013Q1</c:v>
                </c:pt>
                <c:pt idx="65">
                  <c:v>2013Q2</c:v>
                </c:pt>
                <c:pt idx="66">
                  <c:v>2013Q3</c:v>
                </c:pt>
                <c:pt idx="67">
                  <c:v>2013Q4</c:v>
                </c:pt>
                <c:pt idx="68">
                  <c:v>2014Q1</c:v>
                </c:pt>
                <c:pt idx="69">
                  <c:v>2014Q2</c:v>
                </c:pt>
                <c:pt idx="70">
                  <c:v>2014Q3</c:v>
                </c:pt>
                <c:pt idx="71">
                  <c:v>2014Q4</c:v>
                </c:pt>
                <c:pt idx="72">
                  <c:v>2015Q1</c:v>
                </c:pt>
                <c:pt idx="73">
                  <c:v>2015Q2</c:v>
                </c:pt>
                <c:pt idx="74">
                  <c:v>2015Q3</c:v>
                </c:pt>
                <c:pt idx="75">
                  <c:v>2015Q4</c:v>
                </c:pt>
                <c:pt idx="76">
                  <c:v>2016Q1</c:v>
                </c:pt>
                <c:pt idx="77">
                  <c:v>2016Q2</c:v>
                </c:pt>
                <c:pt idx="78">
                  <c:v>2016Q3</c:v>
                </c:pt>
                <c:pt idx="79">
                  <c:v>2016Q4</c:v>
                </c:pt>
                <c:pt idx="80">
                  <c:v>2017Q1</c:v>
                </c:pt>
                <c:pt idx="81">
                  <c:v>2017Q2</c:v>
                </c:pt>
              </c:strCache>
            </c:strRef>
          </c:cat>
          <c:val>
            <c:numRef>
              <c:f>'[2017_q2_price_index_data (2).xlsx]Quarterly Index Results'!$AA$3:$AA$84</c:f>
              <c:numCache>
                <c:formatCode>0.00</c:formatCode>
                <c:ptCount val="82"/>
                <c:pt idx="0">
                  <c:v>70.664000000000001</c:v>
                </c:pt>
                <c:pt idx="1">
                  <c:v>70.058000000000007</c:v>
                </c:pt>
                <c:pt idx="2">
                  <c:v>69.596999999999994</c:v>
                </c:pt>
                <c:pt idx="3">
                  <c:v>68.454999999999998</c:v>
                </c:pt>
                <c:pt idx="4">
                  <c:v>69.057000000000002</c:v>
                </c:pt>
                <c:pt idx="5">
                  <c:v>74.108000000000004</c:v>
                </c:pt>
                <c:pt idx="6">
                  <c:v>78.989999999999995</c:v>
                </c:pt>
                <c:pt idx="7">
                  <c:v>86.47</c:v>
                </c:pt>
                <c:pt idx="8">
                  <c:v>90.736000000000004</c:v>
                </c:pt>
                <c:pt idx="9">
                  <c:v>90.221999999999994</c:v>
                </c:pt>
                <c:pt idx="10">
                  <c:v>93.585999999999999</c:v>
                </c:pt>
                <c:pt idx="11">
                  <c:v>96.456999999999994</c:v>
                </c:pt>
                <c:pt idx="12">
                  <c:v>100</c:v>
                </c:pt>
                <c:pt idx="13">
                  <c:v>110.152</c:v>
                </c:pt>
                <c:pt idx="14">
                  <c:v>116.845</c:v>
                </c:pt>
                <c:pt idx="15">
                  <c:v>122.819</c:v>
                </c:pt>
                <c:pt idx="16">
                  <c:v>127.851</c:v>
                </c:pt>
                <c:pt idx="17">
                  <c:v>130.184</c:v>
                </c:pt>
                <c:pt idx="18">
                  <c:v>133.21700000000001</c:v>
                </c:pt>
                <c:pt idx="19">
                  <c:v>134.54</c:v>
                </c:pt>
                <c:pt idx="20">
                  <c:v>134.00700000000001</c:v>
                </c:pt>
                <c:pt idx="21">
                  <c:v>138.63900000000001</c:v>
                </c:pt>
                <c:pt idx="22">
                  <c:v>143.833</c:v>
                </c:pt>
                <c:pt idx="23">
                  <c:v>148.74299999999999</c:v>
                </c:pt>
                <c:pt idx="24">
                  <c:v>153.738</c:v>
                </c:pt>
                <c:pt idx="25">
                  <c:v>157.90100000000001</c:v>
                </c:pt>
                <c:pt idx="26">
                  <c:v>163.4</c:v>
                </c:pt>
                <c:pt idx="27">
                  <c:v>167.047</c:v>
                </c:pt>
                <c:pt idx="28">
                  <c:v>169.405</c:v>
                </c:pt>
                <c:pt idx="29">
                  <c:v>177.09299999999999</c:v>
                </c:pt>
                <c:pt idx="30">
                  <c:v>181.99199999999999</c:v>
                </c:pt>
                <c:pt idx="31">
                  <c:v>184.45699999999999</c:v>
                </c:pt>
                <c:pt idx="32">
                  <c:v>186.39699999999999</c:v>
                </c:pt>
                <c:pt idx="33">
                  <c:v>191.227</c:v>
                </c:pt>
                <c:pt idx="34">
                  <c:v>191.73500000000001</c:v>
                </c:pt>
                <c:pt idx="35">
                  <c:v>197.39699999999999</c:v>
                </c:pt>
                <c:pt idx="36">
                  <c:v>201.90199999999999</c:v>
                </c:pt>
                <c:pt idx="37">
                  <c:v>206.17599999999999</c:v>
                </c:pt>
                <c:pt idx="38">
                  <c:v>218.89500000000001</c:v>
                </c:pt>
                <c:pt idx="39">
                  <c:v>224.57900000000001</c:v>
                </c:pt>
                <c:pt idx="40">
                  <c:v>230.953</c:v>
                </c:pt>
                <c:pt idx="41">
                  <c:v>235.679</c:v>
                </c:pt>
                <c:pt idx="42">
                  <c:v>233.41499999999999</c:v>
                </c:pt>
                <c:pt idx="43">
                  <c:v>229.00800000000001</c:v>
                </c:pt>
                <c:pt idx="44">
                  <c:v>226.86099999999999</c:v>
                </c:pt>
                <c:pt idx="45">
                  <c:v>223.73599999999999</c:v>
                </c:pt>
                <c:pt idx="46">
                  <c:v>224.44</c:v>
                </c:pt>
                <c:pt idx="47">
                  <c:v>222.935</c:v>
                </c:pt>
                <c:pt idx="48">
                  <c:v>215.19499999999999</c:v>
                </c:pt>
                <c:pt idx="49">
                  <c:v>211.441</c:v>
                </c:pt>
                <c:pt idx="50">
                  <c:v>204.36</c:v>
                </c:pt>
                <c:pt idx="51">
                  <c:v>198.322</c:v>
                </c:pt>
                <c:pt idx="52">
                  <c:v>194.88</c:v>
                </c:pt>
                <c:pt idx="53">
                  <c:v>190.501</c:v>
                </c:pt>
                <c:pt idx="54">
                  <c:v>190.69</c:v>
                </c:pt>
                <c:pt idx="55">
                  <c:v>183.59</c:v>
                </c:pt>
                <c:pt idx="56">
                  <c:v>181.31899999999999</c:v>
                </c:pt>
                <c:pt idx="57">
                  <c:v>177.22800000000001</c:v>
                </c:pt>
                <c:pt idx="58">
                  <c:v>172.14099999999999</c:v>
                </c:pt>
                <c:pt idx="59">
                  <c:v>173.155</c:v>
                </c:pt>
                <c:pt idx="60">
                  <c:v>175.92</c:v>
                </c:pt>
                <c:pt idx="61">
                  <c:v>176.9</c:v>
                </c:pt>
                <c:pt idx="62">
                  <c:v>176.88200000000001</c:v>
                </c:pt>
                <c:pt idx="63">
                  <c:v>176.29599999999999</c:v>
                </c:pt>
                <c:pt idx="64">
                  <c:v>177.54900000000001</c:v>
                </c:pt>
                <c:pt idx="65">
                  <c:v>184.328</c:v>
                </c:pt>
                <c:pt idx="66">
                  <c:v>187.553</c:v>
                </c:pt>
                <c:pt idx="67">
                  <c:v>196.29599999999999</c:v>
                </c:pt>
                <c:pt idx="68">
                  <c:v>201.5</c:v>
                </c:pt>
                <c:pt idx="69">
                  <c:v>212.33</c:v>
                </c:pt>
                <c:pt idx="70">
                  <c:v>222.101</c:v>
                </c:pt>
                <c:pt idx="71">
                  <c:v>221.477</c:v>
                </c:pt>
                <c:pt idx="72">
                  <c:v>226.76</c:v>
                </c:pt>
                <c:pt idx="73">
                  <c:v>226.95400000000001</c:v>
                </c:pt>
                <c:pt idx="74">
                  <c:v>232.64400000000001</c:v>
                </c:pt>
                <c:pt idx="75">
                  <c:v>236.78700000000001</c:v>
                </c:pt>
                <c:pt idx="76">
                  <c:v>239.12799999999999</c:v>
                </c:pt>
                <c:pt idx="77">
                  <c:v>244.964</c:v>
                </c:pt>
                <c:pt idx="78">
                  <c:v>256.113</c:v>
                </c:pt>
                <c:pt idx="79">
                  <c:v>259.31299999999999</c:v>
                </c:pt>
                <c:pt idx="80">
                  <c:v>261.517</c:v>
                </c:pt>
                <c:pt idx="81">
                  <c:v>270.41899999999998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F28-4784-993E-0427B03F1914}"/>
            </c:ext>
          </c:extLst>
        </c:ser>
        <c:ser>
          <c:idx val="11"/>
          <c:order val="11"/>
          <c:tx>
            <c:strRef>
              <c:f>'[2017_q2_price_index_data (2).xlsx]Quarterly Index Results'!$AD$2</c:f>
              <c:strCache>
                <c:ptCount val="1"/>
                <c:pt idx="0">
                  <c:v>Chicago--Englewood/Greater Grand Crossing</c:v>
                </c:pt>
              </c:strCache>
            </c:strRef>
          </c:tx>
          <c:spPr>
            <a:ln w="571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'[2017_q2_price_index_data (2).xlsx]Quarterly Index Results'!$A$3:$A$84</c:f>
              <c:strCache>
                <c:ptCount val="82"/>
                <c:pt idx="0">
                  <c:v>1997Q1</c:v>
                </c:pt>
                <c:pt idx="1">
                  <c:v>1997Q2</c:v>
                </c:pt>
                <c:pt idx="2">
                  <c:v>1997Q3</c:v>
                </c:pt>
                <c:pt idx="3">
                  <c:v>1997Q4</c:v>
                </c:pt>
                <c:pt idx="4">
                  <c:v>1998Q1</c:v>
                </c:pt>
                <c:pt idx="5">
                  <c:v>1998Q2</c:v>
                </c:pt>
                <c:pt idx="6">
                  <c:v>1998Q3</c:v>
                </c:pt>
                <c:pt idx="7">
                  <c:v>1998Q4</c:v>
                </c:pt>
                <c:pt idx="8">
                  <c:v>1999Q1</c:v>
                </c:pt>
                <c:pt idx="9">
                  <c:v>1999Q2</c:v>
                </c:pt>
                <c:pt idx="10">
                  <c:v>1999Q3</c:v>
                </c:pt>
                <c:pt idx="11">
                  <c:v>1999Q4</c:v>
                </c:pt>
                <c:pt idx="12">
                  <c:v>2000Q1</c:v>
                </c:pt>
                <c:pt idx="13">
                  <c:v>2000Q2</c:v>
                </c:pt>
                <c:pt idx="14">
                  <c:v>2000Q3</c:v>
                </c:pt>
                <c:pt idx="15">
                  <c:v>2000Q4</c:v>
                </c:pt>
                <c:pt idx="16">
                  <c:v>2001Q1</c:v>
                </c:pt>
                <c:pt idx="17">
                  <c:v>2001Q2</c:v>
                </c:pt>
                <c:pt idx="18">
                  <c:v>2001Q3</c:v>
                </c:pt>
                <c:pt idx="19">
                  <c:v>2001Q4</c:v>
                </c:pt>
                <c:pt idx="20">
                  <c:v>2002Q1</c:v>
                </c:pt>
                <c:pt idx="21">
                  <c:v>2002Q2</c:v>
                </c:pt>
                <c:pt idx="22">
                  <c:v>2002Q3</c:v>
                </c:pt>
                <c:pt idx="23">
                  <c:v>2002Q4</c:v>
                </c:pt>
                <c:pt idx="24">
                  <c:v>2003Q1</c:v>
                </c:pt>
                <c:pt idx="25">
                  <c:v>2003Q2</c:v>
                </c:pt>
                <c:pt idx="26">
                  <c:v>2003Q3</c:v>
                </c:pt>
                <c:pt idx="27">
                  <c:v>2003Q4</c:v>
                </c:pt>
                <c:pt idx="28">
                  <c:v>2004Q1</c:v>
                </c:pt>
                <c:pt idx="29">
                  <c:v>2004Q2</c:v>
                </c:pt>
                <c:pt idx="30">
                  <c:v>2004Q3</c:v>
                </c:pt>
                <c:pt idx="31">
                  <c:v>2004Q4</c:v>
                </c:pt>
                <c:pt idx="32">
                  <c:v>2005Q1</c:v>
                </c:pt>
                <c:pt idx="33">
                  <c:v>2005Q2</c:v>
                </c:pt>
                <c:pt idx="34">
                  <c:v>2005Q3</c:v>
                </c:pt>
                <c:pt idx="35">
                  <c:v>2005Q4</c:v>
                </c:pt>
                <c:pt idx="36">
                  <c:v>2006Q1</c:v>
                </c:pt>
                <c:pt idx="37">
                  <c:v>2006Q2</c:v>
                </c:pt>
                <c:pt idx="38">
                  <c:v>2006Q3</c:v>
                </c:pt>
                <c:pt idx="39">
                  <c:v>2006Q4</c:v>
                </c:pt>
                <c:pt idx="40">
                  <c:v>2007Q1</c:v>
                </c:pt>
                <c:pt idx="41">
                  <c:v>2007Q2</c:v>
                </c:pt>
                <c:pt idx="42">
                  <c:v>2007Q3</c:v>
                </c:pt>
                <c:pt idx="43">
                  <c:v>2007Q4</c:v>
                </c:pt>
                <c:pt idx="44">
                  <c:v>2008Q1</c:v>
                </c:pt>
                <c:pt idx="45">
                  <c:v>2008Q2</c:v>
                </c:pt>
                <c:pt idx="46">
                  <c:v>2008Q3</c:v>
                </c:pt>
                <c:pt idx="47">
                  <c:v>2008Q4</c:v>
                </c:pt>
                <c:pt idx="48">
                  <c:v>2009Q1</c:v>
                </c:pt>
                <c:pt idx="49">
                  <c:v>2009Q2</c:v>
                </c:pt>
                <c:pt idx="50">
                  <c:v>2009Q3</c:v>
                </c:pt>
                <c:pt idx="51">
                  <c:v>2009Q4</c:v>
                </c:pt>
                <c:pt idx="52">
                  <c:v>2010Q1</c:v>
                </c:pt>
                <c:pt idx="53">
                  <c:v>2010Q2</c:v>
                </c:pt>
                <c:pt idx="54">
                  <c:v>2010Q3</c:v>
                </c:pt>
                <c:pt idx="55">
                  <c:v>2010Q4</c:v>
                </c:pt>
                <c:pt idx="56">
                  <c:v>2011Q1</c:v>
                </c:pt>
                <c:pt idx="57">
                  <c:v>2011Q2</c:v>
                </c:pt>
                <c:pt idx="58">
                  <c:v>2011Q3</c:v>
                </c:pt>
                <c:pt idx="59">
                  <c:v>2011Q4</c:v>
                </c:pt>
                <c:pt idx="60">
                  <c:v>2012Q1</c:v>
                </c:pt>
                <c:pt idx="61">
                  <c:v>2012Q2</c:v>
                </c:pt>
                <c:pt idx="62">
                  <c:v>2012Q3</c:v>
                </c:pt>
                <c:pt idx="63">
                  <c:v>2012Q4</c:v>
                </c:pt>
                <c:pt idx="64">
                  <c:v>2013Q1</c:v>
                </c:pt>
                <c:pt idx="65">
                  <c:v>2013Q2</c:v>
                </c:pt>
                <c:pt idx="66">
                  <c:v>2013Q3</c:v>
                </c:pt>
                <c:pt idx="67">
                  <c:v>2013Q4</c:v>
                </c:pt>
                <c:pt idx="68">
                  <c:v>2014Q1</c:v>
                </c:pt>
                <c:pt idx="69">
                  <c:v>2014Q2</c:v>
                </c:pt>
                <c:pt idx="70">
                  <c:v>2014Q3</c:v>
                </c:pt>
                <c:pt idx="71">
                  <c:v>2014Q4</c:v>
                </c:pt>
                <c:pt idx="72">
                  <c:v>2015Q1</c:v>
                </c:pt>
                <c:pt idx="73">
                  <c:v>2015Q2</c:v>
                </c:pt>
                <c:pt idx="74">
                  <c:v>2015Q3</c:v>
                </c:pt>
                <c:pt idx="75">
                  <c:v>2015Q4</c:v>
                </c:pt>
                <c:pt idx="76">
                  <c:v>2016Q1</c:v>
                </c:pt>
                <c:pt idx="77">
                  <c:v>2016Q2</c:v>
                </c:pt>
                <c:pt idx="78">
                  <c:v>2016Q3</c:v>
                </c:pt>
                <c:pt idx="79">
                  <c:v>2016Q4</c:v>
                </c:pt>
                <c:pt idx="80">
                  <c:v>2017Q1</c:v>
                </c:pt>
                <c:pt idx="81">
                  <c:v>2017Q2</c:v>
                </c:pt>
              </c:strCache>
            </c:strRef>
          </c:cat>
          <c:val>
            <c:numRef>
              <c:f>'[2017_q2_price_index_data (2).xlsx]Quarterly Index Results'!$AD$3:$AD$84</c:f>
              <c:numCache>
                <c:formatCode>0.00</c:formatCode>
                <c:ptCount val="82"/>
                <c:pt idx="0">
                  <c:v>85.444999999999993</c:v>
                </c:pt>
                <c:pt idx="1">
                  <c:v>85.977000000000004</c:v>
                </c:pt>
                <c:pt idx="2">
                  <c:v>85.804000000000002</c:v>
                </c:pt>
                <c:pt idx="3">
                  <c:v>87.197999999999993</c:v>
                </c:pt>
                <c:pt idx="4">
                  <c:v>89.241</c:v>
                </c:pt>
                <c:pt idx="5">
                  <c:v>90.102999999999994</c:v>
                </c:pt>
                <c:pt idx="6">
                  <c:v>93.034000000000006</c:v>
                </c:pt>
                <c:pt idx="7">
                  <c:v>94.468999999999994</c:v>
                </c:pt>
                <c:pt idx="8">
                  <c:v>93.775999999999996</c:v>
                </c:pt>
                <c:pt idx="9">
                  <c:v>96.576999999999998</c:v>
                </c:pt>
                <c:pt idx="10">
                  <c:v>96.197999999999993</c:v>
                </c:pt>
                <c:pt idx="11">
                  <c:v>97.421000000000006</c:v>
                </c:pt>
                <c:pt idx="12">
                  <c:v>100</c:v>
                </c:pt>
                <c:pt idx="13">
                  <c:v>102.373</c:v>
                </c:pt>
                <c:pt idx="14">
                  <c:v>103.52800000000001</c:v>
                </c:pt>
                <c:pt idx="15">
                  <c:v>106.06100000000001</c:v>
                </c:pt>
                <c:pt idx="16">
                  <c:v>108.00700000000001</c:v>
                </c:pt>
                <c:pt idx="17">
                  <c:v>107.837</c:v>
                </c:pt>
                <c:pt idx="18">
                  <c:v>112.71</c:v>
                </c:pt>
                <c:pt idx="19">
                  <c:v>116.10599999999999</c:v>
                </c:pt>
                <c:pt idx="20">
                  <c:v>119.411</c:v>
                </c:pt>
                <c:pt idx="21">
                  <c:v>124.58</c:v>
                </c:pt>
                <c:pt idx="22">
                  <c:v>129.31100000000001</c:v>
                </c:pt>
                <c:pt idx="23">
                  <c:v>134.09200000000001</c:v>
                </c:pt>
                <c:pt idx="24">
                  <c:v>135.482</c:v>
                </c:pt>
                <c:pt idx="25">
                  <c:v>139.82499999999999</c:v>
                </c:pt>
                <c:pt idx="26">
                  <c:v>143.749</c:v>
                </c:pt>
                <c:pt idx="27">
                  <c:v>148.05199999999999</c:v>
                </c:pt>
                <c:pt idx="28">
                  <c:v>154.57900000000001</c:v>
                </c:pt>
                <c:pt idx="29">
                  <c:v>161.49100000000001</c:v>
                </c:pt>
                <c:pt idx="30">
                  <c:v>173.21199999999999</c:v>
                </c:pt>
                <c:pt idx="31">
                  <c:v>184.161</c:v>
                </c:pt>
                <c:pt idx="32">
                  <c:v>190.761</c:v>
                </c:pt>
                <c:pt idx="33">
                  <c:v>200.66800000000001</c:v>
                </c:pt>
                <c:pt idx="34">
                  <c:v>207.88200000000001</c:v>
                </c:pt>
                <c:pt idx="35">
                  <c:v>215.16900000000001</c:v>
                </c:pt>
                <c:pt idx="36">
                  <c:v>222.648</c:v>
                </c:pt>
                <c:pt idx="37">
                  <c:v>231.18899999999999</c:v>
                </c:pt>
                <c:pt idx="38">
                  <c:v>238.42400000000001</c:v>
                </c:pt>
                <c:pt idx="39">
                  <c:v>241.285</c:v>
                </c:pt>
                <c:pt idx="40">
                  <c:v>247.21100000000001</c:v>
                </c:pt>
                <c:pt idx="41">
                  <c:v>248.071</c:v>
                </c:pt>
                <c:pt idx="42">
                  <c:v>246.39</c:v>
                </c:pt>
                <c:pt idx="43">
                  <c:v>242.375</c:v>
                </c:pt>
                <c:pt idx="44">
                  <c:v>241.00800000000001</c:v>
                </c:pt>
                <c:pt idx="45">
                  <c:v>230.078</c:v>
                </c:pt>
                <c:pt idx="46">
                  <c:v>211.97900000000001</c:v>
                </c:pt>
                <c:pt idx="47">
                  <c:v>201.57599999999999</c:v>
                </c:pt>
                <c:pt idx="48">
                  <c:v>175.40899999999999</c:v>
                </c:pt>
                <c:pt idx="49">
                  <c:v>158.637</c:v>
                </c:pt>
                <c:pt idx="50">
                  <c:v>145.999</c:v>
                </c:pt>
                <c:pt idx="51">
                  <c:v>136.87</c:v>
                </c:pt>
                <c:pt idx="52">
                  <c:v>130.988</c:v>
                </c:pt>
                <c:pt idx="53">
                  <c:v>125.84699999999999</c:v>
                </c:pt>
                <c:pt idx="54">
                  <c:v>122.64100000000001</c:v>
                </c:pt>
                <c:pt idx="55">
                  <c:v>120.19199999999999</c:v>
                </c:pt>
                <c:pt idx="56">
                  <c:v>114.47199999999999</c:v>
                </c:pt>
                <c:pt idx="57">
                  <c:v>110.488</c:v>
                </c:pt>
                <c:pt idx="58">
                  <c:v>104.776</c:v>
                </c:pt>
                <c:pt idx="59">
                  <c:v>100.373</c:v>
                </c:pt>
                <c:pt idx="60">
                  <c:v>99.195999999999998</c:v>
                </c:pt>
                <c:pt idx="61">
                  <c:v>92.756</c:v>
                </c:pt>
                <c:pt idx="62">
                  <c:v>87.486999999999995</c:v>
                </c:pt>
                <c:pt idx="63">
                  <c:v>83.126999999999995</c:v>
                </c:pt>
                <c:pt idx="64">
                  <c:v>80.069999999999993</c:v>
                </c:pt>
                <c:pt idx="65">
                  <c:v>78.366</c:v>
                </c:pt>
                <c:pt idx="66">
                  <c:v>79.340999999999994</c:v>
                </c:pt>
                <c:pt idx="67">
                  <c:v>82.805000000000007</c:v>
                </c:pt>
                <c:pt idx="68">
                  <c:v>84.912999999999997</c:v>
                </c:pt>
                <c:pt idx="69">
                  <c:v>88.069000000000003</c:v>
                </c:pt>
                <c:pt idx="70">
                  <c:v>90.438999999999993</c:v>
                </c:pt>
                <c:pt idx="71">
                  <c:v>91.682000000000002</c:v>
                </c:pt>
                <c:pt idx="72">
                  <c:v>94.722999999999999</c:v>
                </c:pt>
                <c:pt idx="73">
                  <c:v>101.24</c:v>
                </c:pt>
                <c:pt idx="74">
                  <c:v>105.96</c:v>
                </c:pt>
                <c:pt idx="75">
                  <c:v>105.21299999999999</c:v>
                </c:pt>
                <c:pt idx="76">
                  <c:v>106.621</c:v>
                </c:pt>
                <c:pt idx="77">
                  <c:v>105.67700000000001</c:v>
                </c:pt>
                <c:pt idx="78">
                  <c:v>109.89</c:v>
                </c:pt>
                <c:pt idx="79">
                  <c:v>112.127</c:v>
                </c:pt>
                <c:pt idx="80">
                  <c:v>110.489</c:v>
                </c:pt>
                <c:pt idx="81">
                  <c:v>113.745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F28-4784-993E-0427B03F1914}"/>
            </c:ext>
          </c:extLst>
        </c:ser>
        <c:ser>
          <c:idx val="14"/>
          <c:order val="14"/>
          <c:tx>
            <c:strRef>
              <c:f>'[2017_q2_price_index_data (2).xlsx]Quarterly Index Results'!$AG$2</c:f>
              <c:strCache>
                <c:ptCount val="1"/>
                <c:pt idx="0">
                  <c:v>Chicago--Auburn Gresham/Chatham</c:v>
                </c:pt>
              </c:strCache>
            </c:strRef>
          </c:tx>
          <c:spPr>
            <a:ln w="57150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'[2017_q2_price_index_data (2).xlsx]Quarterly Index Results'!$A$3:$A$84</c:f>
              <c:strCache>
                <c:ptCount val="82"/>
                <c:pt idx="0">
                  <c:v>1997Q1</c:v>
                </c:pt>
                <c:pt idx="1">
                  <c:v>1997Q2</c:v>
                </c:pt>
                <c:pt idx="2">
                  <c:v>1997Q3</c:v>
                </c:pt>
                <c:pt idx="3">
                  <c:v>1997Q4</c:v>
                </c:pt>
                <c:pt idx="4">
                  <c:v>1998Q1</c:v>
                </c:pt>
                <c:pt idx="5">
                  <c:v>1998Q2</c:v>
                </c:pt>
                <c:pt idx="6">
                  <c:v>1998Q3</c:v>
                </c:pt>
                <c:pt idx="7">
                  <c:v>1998Q4</c:v>
                </c:pt>
                <c:pt idx="8">
                  <c:v>1999Q1</c:v>
                </c:pt>
                <c:pt idx="9">
                  <c:v>1999Q2</c:v>
                </c:pt>
                <c:pt idx="10">
                  <c:v>1999Q3</c:v>
                </c:pt>
                <c:pt idx="11">
                  <c:v>1999Q4</c:v>
                </c:pt>
                <c:pt idx="12">
                  <c:v>2000Q1</c:v>
                </c:pt>
                <c:pt idx="13">
                  <c:v>2000Q2</c:v>
                </c:pt>
                <c:pt idx="14">
                  <c:v>2000Q3</c:v>
                </c:pt>
                <c:pt idx="15">
                  <c:v>2000Q4</c:v>
                </c:pt>
                <c:pt idx="16">
                  <c:v>2001Q1</c:v>
                </c:pt>
                <c:pt idx="17">
                  <c:v>2001Q2</c:v>
                </c:pt>
                <c:pt idx="18">
                  <c:v>2001Q3</c:v>
                </c:pt>
                <c:pt idx="19">
                  <c:v>2001Q4</c:v>
                </c:pt>
                <c:pt idx="20">
                  <c:v>2002Q1</c:v>
                </c:pt>
                <c:pt idx="21">
                  <c:v>2002Q2</c:v>
                </c:pt>
                <c:pt idx="22">
                  <c:v>2002Q3</c:v>
                </c:pt>
                <c:pt idx="23">
                  <c:v>2002Q4</c:v>
                </c:pt>
                <c:pt idx="24">
                  <c:v>2003Q1</c:v>
                </c:pt>
                <c:pt idx="25">
                  <c:v>2003Q2</c:v>
                </c:pt>
                <c:pt idx="26">
                  <c:v>2003Q3</c:v>
                </c:pt>
                <c:pt idx="27">
                  <c:v>2003Q4</c:v>
                </c:pt>
                <c:pt idx="28">
                  <c:v>2004Q1</c:v>
                </c:pt>
                <c:pt idx="29">
                  <c:v>2004Q2</c:v>
                </c:pt>
                <c:pt idx="30">
                  <c:v>2004Q3</c:v>
                </c:pt>
                <c:pt idx="31">
                  <c:v>2004Q4</c:v>
                </c:pt>
                <c:pt idx="32">
                  <c:v>2005Q1</c:v>
                </c:pt>
                <c:pt idx="33">
                  <c:v>2005Q2</c:v>
                </c:pt>
                <c:pt idx="34">
                  <c:v>2005Q3</c:v>
                </c:pt>
                <c:pt idx="35">
                  <c:v>2005Q4</c:v>
                </c:pt>
                <c:pt idx="36">
                  <c:v>2006Q1</c:v>
                </c:pt>
                <c:pt idx="37">
                  <c:v>2006Q2</c:v>
                </c:pt>
                <c:pt idx="38">
                  <c:v>2006Q3</c:v>
                </c:pt>
                <c:pt idx="39">
                  <c:v>2006Q4</c:v>
                </c:pt>
                <c:pt idx="40">
                  <c:v>2007Q1</c:v>
                </c:pt>
                <c:pt idx="41">
                  <c:v>2007Q2</c:v>
                </c:pt>
                <c:pt idx="42">
                  <c:v>2007Q3</c:v>
                </c:pt>
                <c:pt idx="43">
                  <c:v>2007Q4</c:v>
                </c:pt>
                <c:pt idx="44">
                  <c:v>2008Q1</c:v>
                </c:pt>
                <c:pt idx="45">
                  <c:v>2008Q2</c:v>
                </c:pt>
                <c:pt idx="46">
                  <c:v>2008Q3</c:v>
                </c:pt>
                <c:pt idx="47">
                  <c:v>2008Q4</c:v>
                </c:pt>
                <c:pt idx="48">
                  <c:v>2009Q1</c:v>
                </c:pt>
                <c:pt idx="49">
                  <c:v>2009Q2</c:v>
                </c:pt>
                <c:pt idx="50">
                  <c:v>2009Q3</c:v>
                </c:pt>
                <c:pt idx="51">
                  <c:v>2009Q4</c:v>
                </c:pt>
                <c:pt idx="52">
                  <c:v>2010Q1</c:v>
                </c:pt>
                <c:pt idx="53">
                  <c:v>2010Q2</c:v>
                </c:pt>
                <c:pt idx="54">
                  <c:v>2010Q3</c:v>
                </c:pt>
                <c:pt idx="55">
                  <c:v>2010Q4</c:v>
                </c:pt>
                <c:pt idx="56">
                  <c:v>2011Q1</c:v>
                </c:pt>
                <c:pt idx="57">
                  <c:v>2011Q2</c:v>
                </c:pt>
                <c:pt idx="58">
                  <c:v>2011Q3</c:v>
                </c:pt>
                <c:pt idx="59">
                  <c:v>2011Q4</c:v>
                </c:pt>
                <c:pt idx="60">
                  <c:v>2012Q1</c:v>
                </c:pt>
                <c:pt idx="61">
                  <c:v>2012Q2</c:v>
                </c:pt>
                <c:pt idx="62">
                  <c:v>2012Q3</c:v>
                </c:pt>
                <c:pt idx="63">
                  <c:v>2012Q4</c:v>
                </c:pt>
                <c:pt idx="64">
                  <c:v>2013Q1</c:v>
                </c:pt>
                <c:pt idx="65">
                  <c:v>2013Q2</c:v>
                </c:pt>
                <c:pt idx="66">
                  <c:v>2013Q3</c:v>
                </c:pt>
                <c:pt idx="67">
                  <c:v>2013Q4</c:v>
                </c:pt>
                <c:pt idx="68">
                  <c:v>2014Q1</c:v>
                </c:pt>
                <c:pt idx="69">
                  <c:v>2014Q2</c:v>
                </c:pt>
                <c:pt idx="70">
                  <c:v>2014Q3</c:v>
                </c:pt>
                <c:pt idx="71">
                  <c:v>2014Q4</c:v>
                </c:pt>
                <c:pt idx="72">
                  <c:v>2015Q1</c:v>
                </c:pt>
                <c:pt idx="73">
                  <c:v>2015Q2</c:v>
                </c:pt>
                <c:pt idx="74">
                  <c:v>2015Q3</c:v>
                </c:pt>
                <c:pt idx="75">
                  <c:v>2015Q4</c:v>
                </c:pt>
                <c:pt idx="76">
                  <c:v>2016Q1</c:v>
                </c:pt>
                <c:pt idx="77">
                  <c:v>2016Q2</c:v>
                </c:pt>
                <c:pt idx="78">
                  <c:v>2016Q3</c:v>
                </c:pt>
                <c:pt idx="79">
                  <c:v>2016Q4</c:v>
                </c:pt>
                <c:pt idx="80">
                  <c:v>2017Q1</c:v>
                </c:pt>
                <c:pt idx="81">
                  <c:v>2017Q2</c:v>
                </c:pt>
              </c:strCache>
            </c:strRef>
          </c:cat>
          <c:val>
            <c:numRef>
              <c:f>'[2017_q2_price_index_data (2).xlsx]Quarterly Index Results'!$AG$3:$AG$84</c:f>
              <c:numCache>
                <c:formatCode>0.00</c:formatCode>
                <c:ptCount val="82"/>
                <c:pt idx="0">
                  <c:v>80.114999999999995</c:v>
                </c:pt>
                <c:pt idx="1">
                  <c:v>84.308999999999997</c:v>
                </c:pt>
                <c:pt idx="2">
                  <c:v>86.573999999999998</c:v>
                </c:pt>
                <c:pt idx="3">
                  <c:v>87.543000000000006</c:v>
                </c:pt>
                <c:pt idx="4">
                  <c:v>89.546000000000006</c:v>
                </c:pt>
                <c:pt idx="5">
                  <c:v>90.948999999999998</c:v>
                </c:pt>
                <c:pt idx="6">
                  <c:v>91.042000000000002</c:v>
                </c:pt>
                <c:pt idx="7">
                  <c:v>91.16</c:v>
                </c:pt>
                <c:pt idx="8">
                  <c:v>92.034999999999997</c:v>
                </c:pt>
                <c:pt idx="9">
                  <c:v>95.021000000000001</c:v>
                </c:pt>
                <c:pt idx="10">
                  <c:v>96.692999999999998</c:v>
                </c:pt>
                <c:pt idx="11">
                  <c:v>98.841999999999999</c:v>
                </c:pt>
                <c:pt idx="12">
                  <c:v>100</c:v>
                </c:pt>
                <c:pt idx="13">
                  <c:v>101.41800000000001</c:v>
                </c:pt>
                <c:pt idx="14">
                  <c:v>101.518</c:v>
                </c:pt>
                <c:pt idx="15">
                  <c:v>103.675</c:v>
                </c:pt>
                <c:pt idx="16">
                  <c:v>105.226</c:v>
                </c:pt>
                <c:pt idx="17">
                  <c:v>105.566</c:v>
                </c:pt>
                <c:pt idx="18">
                  <c:v>108.72</c:v>
                </c:pt>
                <c:pt idx="19">
                  <c:v>109.86799999999999</c:v>
                </c:pt>
                <c:pt idx="20">
                  <c:v>111.31100000000001</c:v>
                </c:pt>
                <c:pt idx="21">
                  <c:v>115.318</c:v>
                </c:pt>
                <c:pt idx="22">
                  <c:v>118.60899999999999</c:v>
                </c:pt>
                <c:pt idx="23">
                  <c:v>122.786</c:v>
                </c:pt>
                <c:pt idx="24">
                  <c:v>126.276</c:v>
                </c:pt>
                <c:pt idx="25">
                  <c:v>128.541</c:v>
                </c:pt>
                <c:pt idx="26">
                  <c:v>131.94999999999999</c:v>
                </c:pt>
                <c:pt idx="27">
                  <c:v>134.71</c:v>
                </c:pt>
                <c:pt idx="28">
                  <c:v>139.667</c:v>
                </c:pt>
                <c:pt idx="29">
                  <c:v>146.45599999999999</c:v>
                </c:pt>
                <c:pt idx="30">
                  <c:v>153.78</c:v>
                </c:pt>
                <c:pt idx="31">
                  <c:v>160.517</c:v>
                </c:pt>
                <c:pt idx="32">
                  <c:v>164.61500000000001</c:v>
                </c:pt>
                <c:pt idx="33">
                  <c:v>170.57300000000001</c:v>
                </c:pt>
                <c:pt idx="34">
                  <c:v>174.68299999999999</c:v>
                </c:pt>
                <c:pt idx="35">
                  <c:v>180.67699999999999</c:v>
                </c:pt>
                <c:pt idx="36">
                  <c:v>186.08099999999999</c:v>
                </c:pt>
                <c:pt idx="37">
                  <c:v>189.464</c:v>
                </c:pt>
                <c:pt idx="38">
                  <c:v>193.804</c:v>
                </c:pt>
                <c:pt idx="39">
                  <c:v>194.398</c:v>
                </c:pt>
                <c:pt idx="40">
                  <c:v>197.72300000000001</c:v>
                </c:pt>
                <c:pt idx="41">
                  <c:v>200.51900000000001</c:v>
                </c:pt>
                <c:pt idx="42">
                  <c:v>200.09200000000001</c:v>
                </c:pt>
                <c:pt idx="43">
                  <c:v>195.93199999999999</c:v>
                </c:pt>
                <c:pt idx="44">
                  <c:v>192.483</c:v>
                </c:pt>
                <c:pt idx="45">
                  <c:v>188.19200000000001</c:v>
                </c:pt>
                <c:pt idx="46">
                  <c:v>180.75899999999999</c:v>
                </c:pt>
                <c:pt idx="47">
                  <c:v>174.08500000000001</c:v>
                </c:pt>
                <c:pt idx="48">
                  <c:v>163.12700000000001</c:v>
                </c:pt>
                <c:pt idx="49">
                  <c:v>151.321</c:v>
                </c:pt>
                <c:pt idx="50">
                  <c:v>141.13999999999999</c:v>
                </c:pt>
                <c:pt idx="51">
                  <c:v>138.71299999999999</c:v>
                </c:pt>
                <c:pt idx="52">
                  <c:v>133.63499999999999</c:v>
                </c:pt>
                <c:pt idx="53">
                  <c:v>130.001</c:v>
                </c:pt>
                <c:pt idx="54">
                  <c:v>126.967</c:v>
                </c:pt>
                <c:pt idx="55">
                  <c:v>122.621</c:v>
                </c:pt>
                <c:pt idx="56">
                  <c:v>118.197</c:v>
                </c:pt>
                <c:pt idx="57">
                  <c:v>107.527</c:v>
                </c:pt>
                <c:pt idx="58">
                  <c:v>103.325</c:v>
                </c:pt>
                <c:pt idx="59">
                  <c:v>97.474000000000004</c:v>
                </c:pt>
                <c:pt idx="60">
                  <c:v>93.768000000000001</c:v>
                </c:pt>
                <c:pt idx="61">
                  <c:v>92.364000000000004</c:v>
                </c:pt>
                <c:pt idx="62">
                  <c:v>88.117999999999995</c:v>
                </c:pt>
                <c:pt idx="63">
                  <c:v>86.635000000000005</c:v>
                </c:pt>
                <c:pt idx="64">
                  <c:v>86.132999999999996</c:v>
                </c:pt>
                <c:pt idx="65">
                  <c:v>85.605000000000004</c:v>
                </c:pt>
                <c:pt idx="66">
                  <c:v>86.846000000000004</c:v>
                </c:pt>
                <c:pt idx="67">
                  <c:v>87.635000000000005</c:v>
                </c:pt>
                <c:pt idx="68">
                  <c:v>88.781000000000006</c:v>
                </c:pt>
                <c:pt idx="69">
                  <c:v>91.75</c:v>
                </c:pt>
                <c:pt idx="70">
                  <c:v>96.278999999999996</c:v>
                </c:pt>
                <c:pt idx="71">
                  <c:v>98.537999999999997</c:v>
                </c:pt>
                <c:pt idx="72">
                  <c:v>101.001</c:v>
                </c:pt>
                <c:pt idx="73">
                  <c:v>100.726</c:v>
                </c:pt>
                <c:pt idx="74">
                  <c:v>100.52</c:v>
                </c:pt>
                <c:pt idx="75">
                  <c:v>102.36799999999999</c:v>
                </c:pt>
                <c:pt idx="76">
                  <c:v>102.075</c:v>
                </c:pt>
                <c:pt idx="77">
                  <c:v>107.232</c:v>
                </c:pt>
                <c:pt idx="78">
                  <c:v>107.593</c:v>
                </c:pt>
                <c:pt idx="79">
                  <c:v>109.002</c:v>
                </c:pt>
                <c:pt idx="80">
                  <c:v>110.527</c:v>
                </c:pt>
                <c:pt idx="81">
                  <c:v>108.383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F28-4784-993E-0427B03F1914}"/>
            </c:ext>
          </c:extLst>
        </c:ser>
        <c:ser>
          <c:idx val="15"/>
          <c:order val="15"/>
          <c:tx>
            <c:strRef>
              <c:f>'[2017_q2_price_index_data (2).xlsx]Quarterly Index Results'!$AH$2</c:f>
              <c:strCache>
                <c:ptCount val="1"/>
                <c:pt idx="0">
                  <c:v>Chicago--South Chicago/West Pullman</c:v>
                </c:pt>
              </c:strCache>
            </c:strRef>
          </c:tx>
          <c:spPr>
            <a:ln w="57150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'[2017_q2_price_index_data (2).xlsx]Quarterly Index Results'!$A$3:$A$84</c:f>
              <c:strCache>
                <c:ptCount val="82"/>
                <c:pt idx="0">
                  <c:v>1997Q1</c:v>
                </c:pt>
                <c:pt idx="1">
                  <c:v>1997Q2</c:v>
                </c:pt>
                <c:pt idx="2">
                  <c:v>1997Q3</c:v>
                </c:pt>
                <c:pt idx="3">
                  <c:v>1997Q4</c:v>
                </c:pt>
                <c:pt idx="4">
                  <c:v>1998Q1</c:v>
                </c:pt>
                <c:pt idx="5">
                  <c:v>1998Q2</c:v>
                </c:pt>
                <c:pt idx="6">
                  <c:v>1998Q3</c:v>
                </c:pt>
                <c:pt idx="7">
                  <c:v>1998Q4</c:v>
                </c:pt>
                <c:pt idx="8">
                  <c:v>1999Q1</c:v>
                </c:pt>
                <c:pt idx="9">
                  <c:v>1999Q2</c:v>
                </c:pt>
                <c:pt idx="10">
                  <c:v>1999Q3</c:v>
                </c:pt>
                <c:pt idx="11">
                  <c:v>1999Q4</c:v>
                </c:pt>
                <c:pt idx="12">
                  <c:v>2000Q1</c:v>
                </c:pt>
                <c:pt idx="13">
                  <c:v>2000Q2</c:v>
                </c:pt>
                <c:pt idx="14">
                  <c:v>2000Q3</c:v>
                </c:pt>
                <c:pt idx="15">
                  <c:v>2000Q4</c:v>
                </c:pt>
                <c:pt idx="16">
                  <c:v>2001Q1</c:v>
                </c:pt>
                <c:pt idx="17">
                  <c:v>2001Q2</c:v>
                </c:pt>
                <c:pt idx="18">
                  <c:v>2001Q3</c:v>
                </c:pt>
                <c:pt idx="19">
                  <c:v>2001Q4</c:v>
                </c:pt>
                <c:pt idx="20">
                  <c:v>2002Q1</c:v>
                </c:pt>
                <c:pt idx="21">
                  <c:v>2002Q2</c:v>
                </c:pt>
                <c:pt idx="22">
                  <c:v>2002Q3</c:v>
                </c:pt>
                <c:pt idx="23">
                  <c:v>2002Q4</c:v>
                </c:pt>
                <c:pt idx="24">
                  <c:v>2003Q1</c:v>
                </c:pt>
                <c:pt idx="25">
                  <c:v>2003Q2</c:v>
                </c:pt>
                <c:pt idx="26">
                  <c:v>2003Q3</c:v>
                </c:pt>
                <c:pt idx="27">
                  <c:v>2003Q4</c:v>
                </c:pt>
                <c:pt idx="28">
                  <c:v>2004Q1</c:v>
                </c:pt>
                <c:pt idx="29">
                  <c:v>2004Q2</c:v>
                </c:pt>
                <c:pt idx="30">
                  <c:v>2004Q3</c:v>
                </c:pt>
                <c:pt idx="31">
                  <c:v>2004Q4</c:v>
                </c:pt>
                <c:pt idx="32">
                  <c:v>2005Q1</c:v>
                </c:pt>
                <c:pt idx="33">
                  <c:v>2005Q2</c:v>
                </c:pt>
                <c:pt idx="34">
                  <c:v>2005Q3</c:v>
                </c:pt>
                <c:pt idx="35">
                  <c:v>2005Q4</c:v>
                </c:pt>
                <c:pt idx="36">
                  <c:v>2006Q1</c:v>
                </c:pt>
                <c:pt idx="37">
                  <c:v>2006Q2</c:v>
                </c:pt>
                <c:pt idx="38">
                  <c:v>2006Q3</c:v>
                </c:pt>
                <c:pt idx="39">
                  <c:v>2006Q4</c:v>
                </c:pt>
                <c:pt idx="40">
                  <c:v>2007Q1</c:v>
                </c:pt>
                <c:pt idx="41">
                  <c:v>2007Q2</c:v>
                </c:pt>
                <c:pt idx="42">
                  <c:v>2007Q3</c:v>
                </c:pt>
                <c:pt idx="43">
                  <c:v>2007Q4</c:v>
                </c:pt>
                <c:pt idx="44">
                  <c:v>2008Q1</c:v>
                </c:pt>
                <c:pt idx="45">
                  <c:v>2008Q2</c:v>
                </c:pt>
                <c:pt idx="46">
                  <c:v>2008Q3</c:v>
                </c:pt>
                <c:pt idx="47">
                  <c:v>2008Q4</c:v>
                </c:pt>
                <c:pt idx="48">
                  <c:v>2009Q1</c:v>
                </c:pt>
                <c:pt idx="49">
                  <c:v>2009Q2</c:v>
                </c:pt>
                <c:pt idx="50">
                  <c:v>2009Q3</c:v>
                </c:pt>
                <c:pt idx="51">
                  <c:v>2009Q4</c:v>
                </c:pt>
                <c:pt idx="52">
                  <c:v>2010Q1</c:v>
                </c:pt>
                <c:pt idx="53">
                  <c:v>2010Q2</c:v>
                </c:pt>
                <c:pt idx="54">
                  <c:v>2010Q3</c:v>
                </c:pt>
                <c:pt idx="55">
                  <c:v>2010Q4</c:v>
                </c:pt>
                <c:pt idx="56">
                  <c:v>2011Q1</c:v>
                </c:pt>
                <c:pt idx="57">
                  <c:v>2011Q2</c:v>
                </c:pt>
                <c:pt idx="58">
                  <c:v>2011Q3</c:v>
                </c:pt>
                <c:pt idx="59">
                  <c:v>2011Q4</c:v>
                </c:pt>
                <c:pt idx="60">
                  <c:v>2012Q1</c:v>
                </c:pt>
                <c:pt idx="61">
                  <c:v>2012Q2</c:v>
                </c:pt>
                <c:pt idx="62">
                  <c:v>2012Q3</c:v>
                </c:pt>
                <c:pt idx="63">
                  <c:v>2012Q4</c:v>
                </c:pt>
                <c:pt idx="64">
                  <c:v>2013Q1</c:v>
                </c:pt>
                <c:pt idx="65">
                  <c:v>2013Q2</c:v>
                </c:pt>
                <c:pt idx="66">
                  <c:v>2013Q3</c:v>
                </c:pt>
                <c:pt idx="67">
                  <c:v>2013Q4</c:v>
                </c:pt>
                <c:pt idx="68">
                  <c:v>2014Q1</c:v>
                </c:pt>
                <c:pt idx="69">
                  <c:v>2014Q2</c:v>
                </c:pt>
                <c:pt idx="70">
                  <c:v>2014Q3</c:v>
                </c:pt>
                <c:pt idx="71">
                  <c:v>2014Q4</c:v>
                </c:pt>
                <c:pt idx="72">
                  <c:v>2015Q1</c:v>
                </c:pt>
                <c:pt idx="73">
                  <c:v>2015Q2</c:v>
                </c:pt>
                <c:pt idx="74">
                  <c:v>2015Q3</c:v>
                </c:pt>
                <c:pt idx="75">
                  <c:v>2015Q4</c:v>
                </c:pt>
                <c:pt idx="76">
                  <c:v>2016Q1</c:v>
                </c:pt>
                <c:pt idx="77">
                  <c:v>2016Q2</c:v>
                </c:pt>
                <c:pt idx="78">
                  <c:v>2016Q3</c:v>
                </c:pt>
                <c:pt idx="79">
                  <c:v>2016Q4</c:v>
                </c:pt>
                <c:pt idx="80">
                  <c:v>2017Q1</c:v>
                </c:pt>
                <c:pt idx="81">
                  <c:v>2017Q2</c:v>
                </c:pt>
              </c:strCache>
            </c:strRef>
          </c:cat>
          <c:val>
            <c:numRef>
              <c:f>'[2017_q2_price_index_data (2).xlsx]Quarterly Index Results'!$AH$3:$AH$84</c:f>
              <c:numCache>
                <c:formatCode>0.00</c:formatCode>
                <c:ptCount val="82"/>
                <c:pt idx="0">
                  <c:v>83.677999999999997</c:v>
                </c:pt>
                <c:pt idx="1">
                  <c:v>90.236000000000004</c:v>
                </c:pt>
                <c:pt idx="2">
                  <c:v>90.510999999999996</c:v>
                </c:pt>
                <c:pt idx="3">
                  <c:v>89.707999999999998</c:v>
                </c:pt>
                <c:pt idx="4">
                  <c:v>90.614000000000004</c:v>
                </c:pt>
                <c:pt idx="5">
                  <c:v>89.543999999999997</c:v>
                </c:pt>
                <c:pt idx="6">
                  <c:v>92.543999999999997</c:v>
                </c:pt>
                <c:pt idx="7">
                  <c:v>95.203000000000003</c:v>
                </c:pt>
                <c:pt idx="8">
                  <c:v>97.257999999999996</c:v>
                </c:pt>
                <c:pt idx="9">
                  <c:v>99.745999999999995</c:v>
                </c:pt>
                <c:pt idx="10">
                  <c:v>97.894999999999996</c:v>
                </c:pt>
                <c:pt idx="11">
                  <c:v>99.998999999999995</c:v>
                </c:pt>
                <c:pt idx="12">
                  <c:v>100</c:v>
                </c:pt>
                <c:pt idx="13">
                  <c:v>101.123</c:v>
                </c:pt>
                <c:pt idx="14">
                  <c:v>102.36499999999999</c:v>
                </c:pt>
                <c:pt idx="15">
                  <c:v>103.002</c:v>
                </c:pt>
                <c:pt idx="16">
                  <c:v>104.535</c:v>
                </c:pt>
                <c:pt idx="17">
                  <c:v>106.92700000000001</c:v>
                </c:pt>
                <c:pt idx="18">
                  <c:v>111.60599999999999</c:v>
                </c:pt>
                <c:pt idx="19">
                  <c:v>114.126</c:v>
                </c:pt>
                <c:pt idx="20">
                  <c:v>116.907</c:v>
                </c:pt>
                <c:pt idx="21">
                  <c:v>118.617</c:v>
                </c:pt>
                <c:pt idx="22">
                  <c:v>120.977</c:v>
                </c:pt>
                <c:pt idx="23">
                  <c:v>123.16</c:v>
                </c:pt>
                <c:pt idx="24">
                  <c:v>124.572</c:v>
                </c:pt>
                <c:pt idx="25">
                  <c:v>126.46899999999999</c:v>
                </c:pt>
                <c:pt idx="26">
                  <c:v>130.452</c:v>
                </c:pt>
                <c:pt idx="27">
                  <c:v>135.41800000000001</c:v>
                </c:pt>
                <c:pt idx="28">
                  <c:v>140.006</c:v>
                </c:pt>
                <c:pt idx="29">
                  <c:v>148.386</c:v>
                </c:pt>
                <c:pt idx="30">
                  <c:v>154.02500000000001</c:v>
                </c:pt>
                <c:pt idx="31">
                  <c:v>157.36099999999999</c:v>
                </c:pt>
                <c:pt idx="32">
                  <c:v>162.67500000000001</c:v>
                </c:pt>
                <c:pt idx="33">
                  <c:v>167.6</c:v>
                </c:pt>
                <c:pt idx="34">
                  <c:v>172.16200000000001</c:v>
                </c:pt>
                <c:pt idx="35">
                  <c:v>179.434</c:v>
                </c:pt>
                <c:pt idx="36">
                  <c:v>183.25700000000001</c:v>
                </c:pt>
                <c:pt idx="37">
                  <c:v>190.48599999999999</c:v>
                </c:pt>
                <c:pt idx="38">
                  <c:v>195.37100000000001</c:v>
                </c:pt>
                <c:pt idx="39">
                  <c:v>198.34800000000001</c:v>
                </c:pt>
                <c:pt idx="40">
                  <c:v>202.26599999999999</c:v>
                </c:pt>
                <c:pt idx="41">
                  <c:v>201.37100000000001</c:v>
                </c:pt>
                <c:pt idx="42">
                  <c:v>200.46</c:v>
                </c:pt>
                <c:pt idx="43">
                  <c:v>196.18799999999999</c:v>
                </c:pt>
                <c:pt idx="44">
                  <c:v>191.10400000000001</c:v>
                </c:pt>
                <c:pt idx="45">
                  <c:v>186.12700000000001</c:v>
                </c:pt>
                <c:pt idx="46">
                  <c:v>175.018</c:v>
                </c:pt>
                <c:pt idx="47">
                  <c:v>168.44</c:v>
                </c:pt>
                <c:pt idx="48">
                  <c:v>161.958</c:v>
                </c:pt>
                <c:pt idx="49">
                  <c:v>152.21299999999999</c:v>
                </c:pt>
                <c:pt idx="50">
                  <c:v>147.83099999999999</c:v>
                </c:pt>
                <c:pt idx="51">
                  <c:v>145.10900000000001</c:v>
                </c:pt>
                <c:pt idx="52">
                  <c:v>137.49700000000001</c:v>
                </c:pt>
                <c:pt idx="53">
                  <c:v>132.76599999999999</c:v>
                </c:pt>
                <c:pt idx="54">
                  <c:v>127.282</c:v>
                </c:pt>
                <c:pt idx="55">
                  <c:v>122.2</c:v>
                </c:pt>
                <c:pt idx="56">
                  <c:v>118.166</c:v>
                </c:pt>
                <c:pt idx="57">
                  <c:v>110.758</c:v>
                </c:pt>
                <c:pt idx="58">
                  <c:v>105.95099999999999</c:v>
                </c:pt>
                <c:pt idx="59">
                  <c:v>98.119</c:v>
                </c:pt>
                <c:pt idx="60">
                  <c:v>92.882999999999996</c:v>
                </c:pt>
                <c:pt idx="61">
                  <c:v>86.760999999999996</c:v>
                </c:pt>
                <c:pt idx="62">
                  <c:v>84.504000000000005</c:v>
                </c:pt>
                <c:pt idx="63">
                  <c:v>84.152000000000001</c:v>
                </c:pt>
                <c:pt idx="64">
                  <c:v>84.838999999999999</c:v>
                </c:pt>
                <c:pt idx="65">
                  <c:v>85.51</c:v>
                </c:pt>
                <c:pt idx="66">
                  <c:v>86.009</c:v>
                </c:pt>
                <c:pt idx="67">
                  <c:v>84.843000000000004</c:v>
                </c:pt>
                <c:pt idx="68">
                  <c:v>84.590999999999994</c:v>
                </c:pt>
                <c:pt idx="69">
                  <c:v>88.135000000000005</c:v>
                </c:pt>
                <c:pt idx="70">
                  <c:v>90.888999999999996</c:v>
                </c:pt>
                <c:pt idx="71">
                  <c:v>90.625</c:v>
                </c:pt>
                <c:pt idx="72">
                  <c:v>93.984999999999999</c:v>
                </c:pt>
                <c:pt idx="73">
                  <c:v>93.606999999999999</c:v>
                </c:pt>
                <c:pt idx="74">
                  <c:v>93.891999999999996</c:v>
                </c:pt>
                <c:pt idx="75">
                  <c:v>96.727000000000004</c:v>
                </c:pt>
                <c:pt idx="76">
                  <c:v>99.811999999999998</c:v>
                </c:pt>
                <c:pt idx="77">
                  <c:v>101.194</c:v>
                </c:pt>
                <c:pt idx="78">
                  <c:v>105.791</c:v>
                </c:pt>
                <c:pt idx="79">
                  <c:v>109.405</c:v>
                </c:pt>
                <c:pt idx="80">
                  <c:v>108.11199999999999</c:v>
                </c:pt>
                <c:pt idx="81">
                  <c:v>110.905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F28-4784-993E-0427B03F19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9278392"/>
        <c:axId val="38929085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'[2017_q2_price_index_data (2).xlsx]Quarterly Index Results'!$S$2</c15:sqref>
                        </c15:formulaRef>
                      </c:ext>
                    </c:extLst>
                    <c:strCache>
                      <c:ptCount val="1"/>
                      <c:pt idx="0">
                        <c:v>Chicago--Uptown/Rogers Park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'[2017_q2_price_index_data (2).xlsx]Quarterly Index Results'!$A$3:$A$84</c15:sqref>
                        </c15:formulaRef>
                      </c:ext>
                    </c:extLst>
                    <c:strCache>
                      <c:ptCount val="82"/>
                      <c:pt idx="0">
                        <c:v>1997Q1</c:v>
                      </c:pt>
                      <c:pt idx="1">
                        <c:v>1997Q2</c:v>
                      </c:pt>
                      <c:pt idx="2">
                        <c:v>1997Q3</c:v>
                      </c:pt>
                      <c:pt idx="3">
                        <c:v>1997Q4</c:v>
                      </c:pt>
                      <c:pt idx="4">
                        <c:v>1998Q1</c:v>
                      </c:pt>
                      <c:pt idx="5">
                        <c:v>1998Q2</c:v>
                      </c:pt>
                      <c:pt idx="6">
                        <c:v>1998Q3</c:v>
                      </c:pt>
                      <c:pt idx="7">
                        <c:v>1998Q4</c:v>
                      </c:pt>
                      <c:pt idx="8">
                        <c:v>1999Q1</c:v>
                      </c:pt>
                      <c:pt idx="9">
                        <c:v>1999Q2</c:v>
                      </c:pt>
                      <c:pt idx="10">
                        <c:v>1999Q3</c:v>
                      </c:pt>
                      <c:pt idx="11">
                        <c:v>1999Q4</c:v>
                      </c:pt>
                      <c:pt idx="12">
                        <c:v>2000Q1</c:v>
                      </c:pt>
                      <c:pt idx="13">
                        <c:v>2000Q2</c:v>
                      </c:pt>
                      <c:pt idx="14">
                        <c:v>2000Q3</c:v>
                      </c:pt>
                      <c:pt idx="15">
                        <c:v>2000Q4</c:v>
                      </c:pt>
                      <c:pt idx="16">
                        <c:v>2001Q1</c:v>
                      </c:pt>
                      <c:pt idx="17">
                        <c:v>2001Q2</c:v>
                      </c:pt>
                      <c:pt idx="18">
                        <c:v>2001Q3</c:v>
                      </c:pt>
                      <c:pt idx="19">
                        <c:v>2001Q4</c:v>
                      </c:pt>
                      <c:pt idx="20">
                        <c:v>2002Q1</c:v>
                      </c:pt>
                      <c:pt idx="21">
                        <c:v>2002Q2</c:v>
                      </c:pt>
                      <c:pt idx="22">
                        <c:v>2002Q3</c:v>
                      </c:pt>
                      <c:pt idx="23">
                        <c:v>2002Q4</c:v>
                      </c:pt>
                      <c:pt idx="24">
                        <c:v>2003Q1</c:v>
                      </c:pt>
                      <c:pt idx="25">
                        <c:v>2003Q2</c:v>
                      </c:pt>
                      <c:pt idx="26">
                        <c:v>2003Q3</c:v>
                      </c:pt>
                      <c:pt idx="27">
                        <c:v>2003Q4</c:v>
                      </c:pt>
                      <c:pt idx="28">
                        <c:v>2004Q1</c:v>
                      </c:pt>
                      <c:pt idx="29">
                        <c:v>2004Q2</c:v>
                      </c:pt>
                      <c:pt idx="30">
                        <c:v>2004Q3</c:v>
                      </c:pt>
                      <c:pt idx="31">
                        <c:v>2004Q4</c:v>
                      </c:pt>
                      <c:pt idx="32">
                        <c:v>2005Q1</c:v>
                      </c:pt>
                      <c:pt idx="33">
                        <c:v>2005Q2</c:v>
                      </c:pt>
                      <c:pt idx="34">
                        <c:v>2005Q3</c:v>
                      </c:pt>
                      <c:pt idx="35">
                        <c:v>2005Q4</c:v>
                      </c:pt>
                      <c:pt idx="36">
                        <c:v>2006Q1</c:v>
                      </c:pt>
                      <c:pt idx="37">
                        <c:v>2006Q2</c:v>
                      </c:pt>
                      <c:pt idx="38">
                        <c:v>2006Q3</c:v>
                      </c:pt>
                      <c:pt idx="39">
                        <c:v>2006Q4</c:v>
                      </c:pt>
                      <c:pt idx="40">
                        <c:v>2007Q1</c:v>
                      </c:pt>
                      <c:pt idx="41">
                        <c:v>2007Q2</c:v>
                      </c:pt>
                      <c:pt idx="42">
                        <c:v>2007Q3</c:v>
                      </c:pt>
                      <c:pt idx="43">
                        <c:v>2007Q4</c:v>
                      </c:pt>
                      <c:pt idx="44">
                        <c:v>2008Q1</c:v>
                      </c:pt>
                      <c:pt idx="45">
                        <c:v>2008Q2</c:v>
                      </c:pt>
                      <c:pt idx="46">
                        <c:v>2008Q3</c:v>
                      </c:pt>
                      <c:pt idx="47">
                        <c:v>2008Q4</c:v>
                      </c:pt>
                      <c:pt idx="48">
                        <c:v>2009Q1</c:v>
                      </c:pt>
                      <c:pt idx="49">
                        <c:v>2009Q2</c:v>
                      </c:pt>
                      <c:pt idx="50">
                        <c:v>2009Q3</c:v>
                      </c:pt>
                      <c:pt idx="51">
                        <c:v>2009Q4</c:v>
                      </c:pt>
                      <c:pt idx="52">
                        <c:v>2010Q1</c:v>
                      </c:pt>
                      <c:pt idx="53">
                        <c:v>2010Q2</c:v>
                      </c:pt>
                      <c:pt idx="54">
                        <c:v>2010Q3</c:v>
                      </c:pt>
                      <c:pt idx="55">
                        <c:v>2010Q4</c:v>
                      </c:pt>
                      <c:pt idx="56">
                        <c:v>2011Q1</c:v>
                      </c:pt>
                      <c:pt idx="57">
                        <c:v>2011Q2</c:v>
                      </c:pt>
                      <c:pt idx="58">
                        <c:v>2011Q3</c:v>
                      </c:pt>
                      <c:pt idx="59">
                        <c:v>2011Q4</c:v>
                      </c:pt>
                      <c:pt idx="60">
                        <c:v>2012Q1</c:v>
                      </c:pt>
                      <c:pt idx="61">
                        <c:v>2012Q2</c:v>
                      </c:pt>
                      <c:pt idx="62">
                        <c:v>2012Q3</c:v>
                      </c:pt>
                      <c:pt idx="63">
                        <c:v>2012Q4</c:v>
                      </c:pt>
                      <c:pt idx="64">
                        <c:v>2013Q1</c:v>
                      </c:pt>
                      <c:pt idx="65">
                        <c:v>2013Q2</c:v>
                      </c:pt>
                      <c:pt idx="66">
                        <c:v>2013Q3</c:v>
                      </c:pt>
                      <c:pt idx="67">
                        <c:v>2013Q4</c:v>
                      </c:pt>
                      <c:pt idx="68">
                        <c:v>2014Q1</c:v>
                      </c:pt>
                      <c:pt idx="69">
                        <c:v>2014Q2</c:v>
                      </c:pt>
                      <c:pt idx="70">
                        <c:v>2014Q3</c:v>
                      </c:pt>
                      <c:pt idx="71">
                        <c:v>2014Q4</c:v>
                      </c:pt>
                      <c:pt idx="72">
                        <c:v>2015Q1</c:v>
                      </c:pt>
                      <c:pt idx="73">
                        <c:v>2015Q2</c:v>
                      </c:pt>
                      <c:pt idx="74">
                        <c:v>2015Q3</c:v>
                      </c:pt>
                      <c:pt idx="75">
                        <c:v>2015Q4</c:v>
                      </c:pt>
                      <c:pt idx="76">
                        <c:v>2016Q1</c:v>
                      </c:pt>
                      <c:pt idx="77">
                        <c:v>2016Q2</c:v>
                      </c:pt>
                      <c:pt idx="78">
                        <c:v>2016Q3</c:v>
                      </c:pt>
                      <c:pt idx="79">
                        <c:v>2016Q4</c:v>
                      </c:pt>
                      <c:pt idx="80">
                        <c:v>2017Q1</c:v>
                      </c:pt>
                      <c:pt idx="81">
                        <c:v>2017Q2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'[2017_q2_price_index_data (2).xlsx]Quarterly Index Results'!$S$3:$S$84</c15:sqref>
                        </c15:formulaRef>
                      </c:ext>
                    </c:extLst>
                    <c:numCache>
                      <c:formatCode>0.00</c:formatCode>
                      <c:ptCount val="82"/>
                      <c:pt idx="0">
                        <c:v>67.247</c:v>
                      </c:pt>
                      <c:pt idx="1">
                        <c:v>68.033000000000001</c:v>
                      </c:pt>
                      <c:pt idx="2">
                        <c:v>71.805999999999997</c:v>
                      </c:pt>
                      <c:pt idx="3">
                        <c:v>73.037999999999997</c:v>
                      </c:pt>
                      <c:pt idx="4">
                        <c:v>74.867999999999995</c:v>
                      </c:pt>
                      <c:pt idx="5">
                        <c:v>77.754999999999995</c:v>
                      </c:pt>
                      <c:pt idx="6">
                        <c:v>80.635000000000005</c:v>
                      </c:pt>
                      <c:pt idx="7">
                        <c:v>82.3</c:v>
                      </c:pt>
                      <c:pt idx="8">
                        <c:v>82.875</c:v>
                      </c:pt>
                      <c:pt idx="9">
                        <c:v>88.355999999999995</c:v>
                      </c:pt>
                      <c:pt idx="10">
                        <c:v>91.305999999999997</c:v>
                      </c:pt>
                      <c:pt idx="11">
                        <c:v>95.652000000000001</c:v>
                      </c:pt>
                      <c:pt idx="12">
                        <c:v>100</c:v>
                      </c:pt>
                      <c:pt idx="13">
                        <c:v>103.06699999999999</c:v>
                      </c:pt>
                      <c:pt idx="14">
                        <c:v>106.867</c:v>
                      </c:pt>
                      <c:pt idx="15">
                        <c:v>108.553</c:v>
                      </c:pt>
                      <c:pt idx="16">
                        <c:v>110.67400000000001</c:v>
                      </c:pt>
                      <c:pt idx="17">
                        <c:v>113.246</c:v>
                      </c:pt>
                      <c:pt idx="18">
                        <c:v>116.304</c:v>
                      </c:pt>
                      <c:pt idx="19">
                        <c:v>119.762</c:v>
                      </c:pt>
                      <c:pt idx="20">
                        <c:v>123.94799999999999</c:v>
                      </c:pt>
                      <c:pt idx="21">
                        <c:v>133.52600000000001</c:v>
                      </c:pt>
                      <c:pt idx="22">
                        <c:v>136.59700000000001</c:v>
                      </c:pt>
                      <c:pt idx="23">
                        <c:v>139.22200000000001</c:v>
                      </c:pt>
                      <c:pt idx="24">
                        <c:v>142.143</c:v>
                      </c:pt>
                      <c:pt idx="25">
                        <c:v>144.602</c:v>
                      </c:pt>
                      <c:pt idx="26">
                        <c:v>148.702</c:v>
                      </c:pt>
                      <c:pt idx="27">
                        <c:v>149.98500000000001</c:v>
                      </c:pt>
                      <c:pt idx="28">
                        <c:v>151.20400000000001</c:v>
                      </c:pt>
                      <c:pt idx="29">
                        <c:v>152.78200000000001</c:v>
                      </c:pt>
                      <c:pt idx="30">
                        <c:v>157.91300000000001</c:v>
                      </c:pt>
                      <c:pt idx="31">
                        <c:v>161.5</c:v>
                      </c:pt>
                      <c:pt idx="32">
                        <c:v>163.59700000000001</c:v>
                      </c:pt>
                      <c:pt idx="33">
                        <c:v>167.62100000000001</c:v>
                      </c:pt>
                      <c:pt idx="34">
                        <c:v>176.86099999999999</c:v>
                      </c:pt>
                      <c:pt idx="35">
                        <c:v>181.006</c:v>
                      </c:pt>
                      <c:pt idx="36">
                        <c:v>183.578</c:v>
                      </c:pt>
                      <c:pt idx="37">
                        <c:v>190.529</c:v>
                      </c:pt>
                      <c:pt idx="38">
                        <c:v>190.21100000000001</c:v>
                      </c:pt>
                      <c:pt idx="39">
                        <c:v>192.17400000000001</c:v>
                      </c:pt>
                      <c:pt idx="40">
                        <c:v>195.75299999999999</c:v>
                      </c:pt>
                      <c:pt idx="41">
                        <c:v>194.239</c:v>
                      </c:pt>
                      <c:pt idx="42">
                        <c:v>195.971</c:v>
                      </c:pt>
                      <c:pt idx="43">
                        <c:v>191.86699999999999</c:v>
                      </c:pt>
                      <c:pt idx="44">
                        <c:v>188.85900000000001</c:v>
                      </c:pt>
                      <c:pt idx="45">
                        <c:v>187.11099999999999</c:v>
                      </c:pt>
                      <c:pt idx="46">
                        <c:v>175.434</c:v>
                      </c:pt>
                      <c:pt idx="47">
                        <c:v>178.78</c:v>
                      </c:pt>
                      <c:pt idx="48">
                        <c:v>174.43600000000001</c:v>
                      </c:pt>
                      <c:pt idx="49">
                        <c:v>168.77500000000001</c:v>
                      </c:pt>
                      <c:pt idx="50">
                        <c:v>164.44399999999999</c:v>
                      </c:pt>
                      <c:pt idx="51">
                        <c:v>163.30199999999999</c:v>
                      </c:pt>
                      <c:pt idx="52">
                        <c:v>161.24100000000001</c:v>
                      </c:pt>
                      <c:pt idx="53">
                        <c:v>159.41</c:v>
                      </c:pt>
                      <c:pt idx="54">
                        <c:v>160.297</c:v>
                      </c:pt>
                      <c:pt idx="55">
                        <c:v>155.398</c:v>
                      </c:pt>
                      <c:pt idx="56">
                        <c:v>152.465</c:v>
                      </c:pt>
                      <c:pt idx="57">
                        <c:v>147.583</c:v>
                      </c:pt>
                      <c:pt idx="58">
                        <c:v>140.81899999999999</c:v>
                      </c:pt>
                      <c:pt idx="59">
                        <c:v>139.15600000000001</c:v>
                      </c:pt>
                      <c:pt idx="60">
                        <c:v>138.47399999999999</c:v>
                      </c:pt>
                      <c:pt idx="61">
                        <c:v>138.44300000000001</c:v>
                      </c:pt>
                      <c:pt idx="62">
                        <c:v>142.113</c:v>
                      </c:pt>
                      <c:pt idx="63">
                        <c:v>141.60499999999999</c:v>
                      </c:pt>
                      <c:pt idx="64">
                        <c:v>145.69</c:v>
                      </c:pt>
                      <c:pt idx="65">
                        <c:v>149.99600000000001</c:v>
                      </c:pt>
                      <c:pt idx="66">
                        <c:v>157.77600000000001</c:v>
                      </c:pt>
                      <c:pt idx="67">
                        <c:v>157.94300000000001</c:v>
                      </c:pt>
                      <c:pt idx="68">
                        <c:v>162.80600000000001</c:v>
                      </c:pt>
                      <c:pt idx="69">
                        <c:v>162.499</c:v>
                      </c:pt>
                      <c:pt idx="70">
                        <c:v>163.095</c:v>
                      </c:pt>
                      <c:pt idx="71">
                        <c:v>170.09700000000001</c:v>
                      </c:pt>
                      <c:pt idx="72">
                        <c:v>168.92599999999999</c:v>
                      </c:pt>
                      <c:pt idx="73">
                        <c:v>173.60400000000001</c:v>
                      </c:pt>
                      <c:pt idx="74">
                        <c:v>176.732</c:v>
                      </c:pt>
                      <c:pt idx="75">
                        <c:v>180.434</c:v>
                      </c:pt>
                      <c:pt idx="76">
                        <c:v>182.18100000000001</c:v>
                      </c:pt>
                      <c:pt idx="77">
                        <c:v>184.42400000000001</c:v>
                      </c:pt>
                      <c:pt idx="78">
                        <c:v>189.053</c:v>
                      </c:pt>
                      <c:pt idx="79">
                        <c:v>183.30099999999999</c:v>
                      </c:pt>
                      <c:pt idx="80">
                        <c:v>185.55099999999999</c:v>
                      </c:pt>
                      <c:pt idx="81">
                        <c:v>182.411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8-8F28-4784-993E-0427B03F1914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'[2017_q2_price_index_data (2).xlsx]Quarterly Index Results'!$V$2</c15:sqref>
                        </c15:formulaRef>
                      </c:ext>
                    </c:extLst>
                    <c:strCache>
                      <c:ptCount val="1"/>
                      <c:pt idx="0">
                        <c:v>Chicago--Irving Park/Albany Park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'[2017_q2_price_index_data (2).xlsx]Quarterly Index Results'!$A$3:$A$84</c15:sqref>
                        </c15:formulaRef>
                      </c:ext>
                    </c:extLst>
                    <c:strCache>
                      <c:ptCount val="82"/>
                      <c:pt idx="0">
                        <c:v>1997Q1</c:v>
                      </c:pt>
                      <c:pt idx="1">
                        <c:v>1997Q2</c:v>
                      </c:pt>
                      <c:pt idx="2">
                        <c:v>1997Q3</c:v>
                      </c:pt>
                      <c:pt idx="3">
                        <c:v>1997Q4</c:v>
                      </c:pt>
                      <c:pt idx="4">
                        <c:v>1998Q1</c:v>
                      </c:pt>
                      <c:pt idx="5">
                        <c:v>1998Q2</c:v>
                      </c:pt>
                      <c:pt idx="6">
                        <c:v>1998Q3</c:v>
                      </c:pt>
                      <c:pt idx="7">
                        <c:v>1998Q4</c:v>
                      </c:pt>
                      <c:pt idx="8">
                        <c:v>1999Q1</c:v>
                      </c:pt>
                      <c:pt idx="9">
                        <c:v>1999Q2</c:v>
                      </c:pt>
                      <c:pt idx="10">
                        <c:v>1999Q3</c:v>
                      </c:pt>
                      <c:pt idx="11">
                        <c:v>1999Q4</c:v>
                      </c:pt>
                      <c:pt idx="12">
                        <c:v>2000Q1</c:v>
                      </c:pt>
                      <c:pt idx="13">
                        <c:v>2000Q2</c:v>
                      </c:pt>
                      <c:pt idx="14">
                        <c:v>2000Q3</c:v>
                      </c:pt>
                      <c:pt idx="15">
                        <c:v>2000Q4</c:v>
                      </c:pt>
                      <c:pt idx="16">
                        <c:v>2001Q1</c:v>
                      </c:pt>
                      <c:pt idx="17">
                        <c:v>2001Q2</c:v>
                      </c:pt>
                      <c:pt idx="18">
                        <c:v>2001Q3</c:v>
                      </c:pt>
                      <c:pt idx="19">
                        <c:v>2001Q4</c:v>
                      </c:pt>
                      <c:pt idx="20">
                        <c:v>2002Q1</c:v>
                      </c:pt>
                      <c:pt idx="21">
                        <c:v>2002Q2</c:v>
                      </c:pt>
                      <c:pt idx="22">
                        <c:v>2002Q3</c:v>
                      </c:pt>
                      <c:pt idx="23">
                        <c:v>2002Q4</c:v>
                      </c:pt>
                      <c:pt idx="24">
                        <c:v>2003Q1</c:v>
                      </c:pt>
                      <c:pt idx="25">
                        <c:v>2003Q2</c:v>
                      </c:pt>
                      <c:pt idx="26">
                        <c:v>2003Q3</c:v>
                      </c:pt>
                      <c:pt idx="27">
                        <c:v>2003Q4</c:v>
                      </c:pt>
                      <c:pt idx="28">
                        <c:v>2004Q1</c:v>
                      </c:pt>
                      <c:pt idx="29">
                        <c:v>2004Q2</c:v>
                      </c:pt>
                      <c:pt idx="30">
                        <c:v>2004Q3</c:v>
                      </c:pt>
                      <c:pt idx="31">
                        <c:v>2004Q4</c:v>
                      </c:pt>
                      <c:pt idx="32">
                        <c:v>2005Q1</c:v>
                      </c:pt>
                      <c:pt idx="33">
                        <c:v>2005Q2</c:v>
                      </c:pt>
                      <c:pt idx="34">
                        <c:v>2005Q3</c:v>
                      </c:pt>
                      <c:pt idx="35">
                        <c:v>2005Q4</c:v>
                      </c:pt>
                      <c:pt idx="36">
                        <c:v>2006Q1</c:v>
                      </c:pt>
                      <c:pt idx="37">
                        <c:v>2006Q2</c:v>
                      </c:pt>
                      <c:pt idx="38">
                        <c:v>2006Q3</c:v>
                      </c:pt>
                      <c:pt idx="39">
                        <c:v>2006Q4</c:v>
                      </c:pt>
                      <c:pt idx="40">
                        <c:v>2007Q1</c:v>
                      </c:pt>
                      <c:pt idx="41">
                        <c:v>2007Q2</c:v>
                      </c:pt>
                      <c:pt idx="42">
                        <c:v>2007Q3</c:v>
                      </c:pt>
                      <c:pt idx="43">
                        <c:v>2007Q4</c:v>
                      </c:pt>
                      <c:pt idx="44">
                        <c:v>2008Q1</c:v>
                      </c:pt>
                      <c:pt idx="45">
                        <c:v>2008Q2</c:v>
                      </c:pt>
                      <c:pt idx="46">
                        <c:v>2008Q3</c:v>
                      </c:pt>
                      <c:pt idx="47">
                        <c:v>2008Q4</c:v>
                      </c:pt>
                      <c:pt idx="48">
                        <c:v>2009Q1</c:v>
                      </c:pt>
                      <c:pt idx="49">
                        <c:v>2009Q2</c:v>
                      </c:pt>
                      <c:pt idx="50">
                        <c:v>2009Q3</c:v>
                      </c:pt>
                      <c:pt idx="51">
                        <c:v>2009Q4</c:v>
                      </c:pt>
                      <c:pt idx="52">
                        <c:v>2010Q1</c:v>
                      </c:pt>
                      <c:pt idx="53">
                        <c:v>2010Q2</c:v>
                      </c:pt>
                      <c:pt idx="54">
                        <c:v>2010Q3</c:v>
                      </c:pt>
                      <c:pt idx="55">
                        <c:v>2010Q4</c:v>
                      </c:pt>
                      <c:pt idx="56">
                        <c:v>2011Q1</c:v>
                      </c:pt>
                      <c:pt idx="57">
                        <c:v>2011Q2</c:v>
                      </c:pt>
                      <c:pt idx="58">
                        <c:v>2011Q3</c:v>
                      </c:pt>
                      <c:pt idx="59">
                        <c:v>2011Q4</c:v>
                      </c:pt>
                      <c:pt idx="60">
                        <c:v>2012Q1</c:v>
                      </c:pt>
                      <c:pt idx="61">
                        <c:v>2012Q2</c:v>
                      </c:pt>
                      <c:pt idx="62">
                        <c:v>2012Q3</c:v>
                      </c:pt>
                      <c:pt idx="63">
                        <c:v>2012Q4</c:v>
                      </c:pt>
                      <c:pt idx="64">
                        <c:v>2013Q1</c:v>
                      </c:pt>
                      <c:pt idx="65">
                        <c:v>2013Q2</c:v>
                      </c:pt>
                      <c:pt idx="66">
                        <c:v>2013Q3</c:v>
                      </c:pt>
                      <c:pt idx="67">
                        <c:v>2013Q4</c:v>
                      </c:pt>
                      <c:pt idx="68">
                        <c:v>2014Q1</c:v>
                      </c:pt>
                      <c:pt idx="69">
                        <c:v>2014Q2</c:v>
                      </c:pt>
                      <c:pt idx="70">
                        <c:v>2014Q3</c:v>
                      </c:pt>
                      <c:pt idx="71">
                        <c:v>2014Q4</c:v>
                      </c:pt>
                      <c:pt idx="72">
                        <c:v>2015Q1</c:v>
                      </c:pt>
                      <c:pt idx="73">
                        <c:v>2015Q2</c:v>
                      </c:pt>
                      <c:pt idx="74">
                        <c:v>2015Q3</c:v>
                      </c:pt>
                      <c:pt idx="75">
                        <c:v>2015Q4</c:v>
                      </c:pt>
                      <c:pt idx="76">
                        <c:v>2016Q1</c:v>
                      </c:pt>
                      <c:pt idx="77">
                        <c:v>2016Q2</c:v>
                      </c:pt>
                      <c:pt idx="78">
                        <c:v>2016Q3</c:v>
                      </c:pt>
                      <c:pt idx="79">
                        <c:v>2016Q4</c:v>
                      </c:pt>
                      <c:pt idx="80">
                        <c:v>2017Q1</c:v>
                      </c:pt>
                      <c:pt idx="81">
                        <c:v>2017Q2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'[2017_q2_price_index_data (2).xlsx]Quarterly Index Results'!$V$3:$V$84</c15:sqref>
                        </c15:formulaRef>
                      </c:ext>
                    </c:extLst>
                    <c:numCache>
                      <c:formatCode>0.00</c:formatCode>
                      <c:ptCount val="82"/>
                      <c:pt idx="0">
                        <c:v>78.007000000000005</c:v>
                      </c:pt>
                      <c:pt idx="1">
                        <c:v>76.179000000000002</c:v>
                      </c:pt>
                      <c:pt idx="2">
                        <c:v>78.102000000000004</c:v>
                      </c:pt>
                      <c:pt idx="3">
                        <c:v>78.634</c:v>
                      </c:pt>
                      <c:pt idx="4">
                        <c:v>79.471000000000004</c:v>
                      </c:pt>
                      <c:pt idx="5">
                        <c:v>81.834000000000003</c:v>
                      </c:pt>
                      <c:pt idx="6">
                        <c:v>83.578000000000003</c:v>
                      </c:pt>
                      <c:pt idx="7">
                        <c:v>86.418000000000006</c:v>
                      </c:pt>
                      <c:pt idx="8">
                        <c:v>87.194999999999993</c:v>
                      </c:pt>
                      <c:pt idx="9">
                        <c:v>91.804000000000002</c:v>
                      </c:pt>
                      <c:pt idx="10">
                        <c:v>95.444000000000003</c:v>
                      </c:pt>
                      <c:pt idx="11">
                        <c:v>97.936000000000007</c:v>
                      </c:pt>
                      <c:pt idx="12">
                        <c:v>100</c:v>
                      </c:pt>
                      <c:pt idx="13">
                        <c:v>102.983</c:v>
                      </c:pt>
                      <c:pt idx="14">
                        <c:v>107.4</c:v>
                      </c:pt>
                      <c:pt idx="15">
                        <c:v>111.636</c:v>
                      </c:pt>
                      <c:pt idx="16">
                        <c:v>114.407</c:v>
                      </c:pt>
                      <c:pt idx="17">
                        <c:v>119.497</c:v>
                      </c:pt>
                      <c:pt idx="18">
                        <c:v>121.3</c:v>
                      </c:pt>
                      <c:pt idx="19">
                        <c:v>123.88</c:v>
                      </c:pt>
                      <c:pt idx="20">
                        <c:v>125.971</c:v>
                      </c:pt>
                      <c:pt idx="21">
                        <c:v>128.36500000000001</c:v>
                      </c:pt>
                      <c:pt idx="22">
                        <c:v>131.89400000000001</c:v>
                      </c:pt>
                      <c:pt idx="23">
                        <c:v>134.25700000000001</c:v>
                      </c:pt>
                      <c:pt idx="24">
                        <c:v>136.15700000000001</c:v>
                      </c:pt>
                      <c:pt idx="25">
                        <c:v>140.74600000000001</c:v>
                      </c:pt>
                      <c:pt idx="26">
                        <c:v>143.709</c:v>
                      </c:pt>
                      <c:pt idx="27">
                        <c:v>147.227</c:v>
                      </c:pt>
                      <c:pt idx="28">
                        <c:v>150.893</c:v>
                      </c:pt>
                      <c:pt idx="29">
                        <c:v>155.96299999999999</c:v>
                      </c:pt>
                      <c:pt idx="30">
                        <c:v>161.309</c:v>
                      </c:pt>
                      <c:pt idx="31">
                        <c:v>166.554</c:v>
                      </c:pt>
                      <c:pt idx="32">
                        <c:v>170.53800000000001</c:v>
                      </c:pt>
                      <c:pt idx="33">
                        <c:v>175.179</c:v>
                      </c:pt>
                      <c:pt idx="34">
                        <c:v>182.07499999999999</c:v>
                      </c:pt>
                      <c:pt idx="35">
                        <c:v>185.232</c:v>
                      </c:pt>
                      <c:pt idx="36">
                        <c:v>187.45099999999999</c:v>
                      </c:pt>
                      <c:pt idx="37">
                        <c:v>191.68299999999999</c:v>
                      </c:pt>
                      <c:pt idx="38">
                        <c:v>193.87799999999999</c:v>
                      </c:pt>
                      <c:pt idx="39">
                        <c:v>196.636</c:v>
                      </c:pt>
                      <c:pt idx="40">
                        <c:v>197.327</c:v>
                      </c:pt>
                      <c:pt idx="41">
                        <c:v>196.83699999999999</c:v>
                      </c:pt>
                      <c:pt idx="42">
                        <c:v>194.351</c:v>
                      </c:pt>
                      <c:pt idx="43">
                        <c:v>194.20599999999999</c:v>
                      </c:pt>
                      <c:pt idx="44">
                        <c:v>191.375</c:v>
                      </c:pt>
                      <c:pt idx="45">
                        <c:v>187.02199999999999</c:v>
                      </c:pt>
                      <c:pt idx="46">
                        <c:v>180.072</c:v>
                      </c:pt>
                      <c:pt idx="47">
                        <c:v>174.88499999999999</c:v>
                      </c:pt>
                      <c:pt idx="48">
                        <c:v>170.16</c:v>
                      </c:pt>
                      <c:pt idx="49">
                        <c:v>163.59200000000001</c:v>
                      </c:pt>
                      <c:pt idx="50">
                        <c:v>155.58600000000001</c:v>
                      </c:pt>
                      <c:pt idx="51">
                        <c:v>151.52199999999999</c:v>
                      </c:pt>
                      <c:pt idx="52">
                        <c:v>149.76</c:v>
                      </c:pt>
                      <c:pt idx="53">
                        <c:v>149.03399999999999</c:v>
                      </c:pt>
                      <c:pt idx="54">
                        <c:v>148.14599999999999</c:v>
                      </c:pt>
                      <c:pt idx="55">
                        <c:v>145.20500000000001</c:v>
                      </c:pt>
                      <c:pt idx="56">
                        <c:v>142.85</c:v>
                      </c:pt>
                      <c:pt idx="57">
                        <c:v>136.678</c:v>
                      </c:pt>
                      <c:pt idx="58">
                        <c:v>133.31700000000001</c:v>
                      </c:pt>
                      <c:pt idx="59">
                        <c:v>130.03800000000001</c:v>
                      </c:pt>
                      <c:pt idx="60">
                        <c:v>128.309</c:v>
                      </c:pt>
                      <c:pt idx="61">
                        <c:v>130.911</c:v>
                      </c:pt>
                      <c:pt idx="62">
                        <c:v>132.374</c:v>
                      </c:pt>
                      <c:pt idx="63">
                        <c:v>133.44300000000001</c:v>
                      </c:pt>
                      <c:pt idx="64">
                        <c:v>135.68</c:v>
                      </c:pt>
                      <c:pt idx="65">
                        <c:v>138.86199999999999</c:v>
                      </c:pt>
                      <c:pt idx="66">
                        <c:v>144.99100000000001</c:v>
                      </c:pt>
                      <c:pt idx="67">
                        <c:v>149.19999999999999</c:v>
                      </c:pt>
                      <c:pt idx="68">
                        <c:v>152.43199999999999</c:v>
                      </c:pt>
                      <c:pt idx="69">
                        <c:v>158.33000000000001</c:v>
                      </c:pt>
                      <c:pt idx="70">
                        <c:v>161.90199999999999</c:v>
                      </c:pt>
                      <c:pt idx="71">
                        <c:v>164.49</c:v>
                      </c:pt>
                      <c:pt idx="72">
                        <c:v>166.173</c:v>
                      </c:pt>
                      <c:pt idx="73">
                        <c:v>171.83500000000001</c:v>
                      </c:pt>
                      <c:pt idx="74">
                        <c:v>172.614</c:v>
                      </c:pt>
                      <c:pt idx="75">
                        <c:v>174.83199999999999</c:v>
                      </c:pt>
                      <c:pt idx="76">
                        <c:v>176.23699999999999</c:v>
                      </c:pt>
                      <c:pt idx="77">
                        <c:v>176.52099999999999</c:v>
                      </c:pt>
                      <c:pt idx="78">
                        <c:v>181.904</c:v>
                      </c:pt>
                      <c:pt idx="79">
                        <c:v>183.38800000000001</c:v>
                      </c:pt>
                      <c:pt idx="80">
                        <c:v>185.12299999999999</c:v>
                      </c:pt>
                      <c:pt idx="81">
                        <c:v>188.58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8F28-4784-993E-0427B03F1914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'[2017_q2_price_index_data (2).xlsx]Quarterly Index Results'!$W$2</c15:sqref>
                        </c15:formulaRef>
                      </c:ext>
                    </c:extLst>
                    <c:strCache>
                      <c:ptCount val="1"/>
                      <c:pt idx="0">
                        <c:v>Chicago--Portage Park/Jefferson Park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'[2017_q2_price_index_data (2).xlsx]Quarterly Index Results'!$A$3:$A$84</c15:sqref>
                        </c15:formulaRef>
                      </c:ext>
                    </c:extLst>
                    <c:strCache>
                      <c:ptCount val="82"/>
                      <c:pt idx="0">
                        <c:v>1997Q1</c:v>
                      </c:pt>
                      <c:pt idx="1">
                        <c:v>1997Q2</c:v>
                      </c:pt>
                      <c:pt idx="2">
                        <c:v>1997Q3</c:v>
                      </c:pt>
                      <c:pt idx="3">
                        <c:v>1997Q4</c:v>
                      </c:pt>
                      <c:pt idx="4">
                        <c:v>1998Q1</c:v>
                      </c:pt>
                      <c:pt idx="5">
                        <c:v>1998Q2</c:v>
                      </c:pt>
                      <c:pt idx="6">
                        <c:v>1998Q3</c:v>
                      </c:pt>
                      <c:pt idx="7">
                        <c:v>1998Q4</c:v>
                      </c:pt>
                      <c:pt idx="8">
                        <c:v>1999Q1</c:v>
                      </c:pt>
                      <c:pt idx="9">
                        <c:v>1999Q2</c:v>
                      </c:pt>
                      <c:pt idx="10">
                        <c:v>1999Q3</c:v>
                      </c:pt>
                      <c:pt idx="11">
                        <c:v>1999Q4</c:v>
                      </c:pt>
                      <c:pt idx="12">
                        <c:v>2000Q1</c:v>
                      </c:pt>
                      <c:pt idx="13">
                        <c:v>2000Q2</c:v>
                      </c:pt>
                      <c:pt idx="14">
                        <c:v>2000Q3</c:v>
                      </c:pt>
                      <c:pt idx="15">
                        <c:v>2000Q4</c:v>
                      </c:pt>
                      <c:pt idx="16">
                        <c:v>2001Q1</c:v>
                      </c:pt>
                      <c:pt idx="17">
                        <c:v>2001Q2</c:v>
                      </c:pt>
                      <c:pt idx="18">
                        <c:v>2001Q3</c:v>
                      </c:pt>
                      <c:pt idx="19">
                        <c:v>2001Q4</c:v>
                      </c:pt>
                      <c:pt idx="20">
                        <c:v>2002Q1</c:v>
                      </c:pt>
                      <c:pt idx="21">
                        <c:v>2002Q2</c:v>
                      </c:pt>
                      <c:pt idx="22">
                        <c:v>2002Q3</c:v>
                      </c:pt>
                      <c:pt idx="23">
                        <c:v>2002Q4</c:v>
                      </c:pt>
                      <c:pt idx="24">
                        <c:v>2003Q1</c:v>
                      </c:pt>
                      <c:pt idx="25">
                        <c:v>2003Q2</c:v>
                      </c:pt>
                      <c:pt idx="26">
                        <c:v>2003Q3</c:v>
                      </c:pt>
                      <c:pt idx="27">
                        <c:v>2003Q4</c:v>
                      </c:pt>
                      <c:pt idx="28">
                        <c:v>2004Q1</c:v>
                      </c:pt>
                      <c:pt idx="29">
                        <c:v>2004Q2</c:v>
                      </c:pt>
                      <c:pt idx="30">
                        <c:v>2004Q3</c:v>
                      </c:pt>
                      <c:pt idx="31">
                        <c:v>2004Q4</c:v>
                      </c:pt>
                      <c:pt idx="32">
                        <c:v>2005Q1</c:v>
                      </c:pt>
                      <c:pt idx="33">
                        <c:v>2005Q2</c:v>
                      </c:pt>
                      <c:pt idx="34">
                        <c:v>2005Q3</c:v>
                      </c:pt>
                      <c:pt idx="35">
                        <c:v>2005Q4</c:v>
                      </c:pt>
                      <c:pt idx="36">
                        <c:v>2006Q1</c:v>
                      </c:pt>
                      <c:pt idx="37">
                        <c:v>2006Q2</c:v>
                      </c:pt>
                      <c:pt idx="38">
                        <c:v>2006Q3</c:v>
                      </c:pt>
                      <c:pt idx="39">
                        <c:v>2006Q4</c:v>
                      </c:pt>
                      <c:pt idx="40">
                        <c:v>2007Q1</c:v>
                      </c:pt>
                      <c:pt idx="41">
                        <c:v>2007Q2</c:v>
                      </c:pt>
                      <c:pt idx="42">
                        <c:v>2007Q3</c:v>
                      </c:pt>
                      <c:pt idx="43">
                        <c:v>2007Q4</c:v>
                      </c:pt>
                      <c:pt idx="44">
                        <c:v>2008Q1</c:v>
                      </c:pt>
                      <c:pt idx="45">
                        <c:v>2008Q2</c:v>
                      </c:pt>
                      <c:pt idx="46">
                        <c:v>2008Q3</c:v>
                      </c:pt>
                      <c:pt idx="47">
                        <c:v>2008Q4</c:v>
                      </c:pt>
                      <c:pt idx="48">
                        <c:v>2009Q1</c:v>
                      </c:pt>
                      <c:pt idx="49">
                        <c:v>2009Q2</c:v>
                      </c:pt>
                      <c:pt idx="50">
                        <c:v>2009Q3</c:v>
                      </c:pt>
                      <c:pt idx="51">
                        <c:v>2009Q4</c:v>
                      </c:pt>
                      <c:pt idx="52">
                        <c:v>2010Q1</c:v>
                      </c:pt>
                      <c:pt idx="53">
                        <c:v>2010Q2</c:v>
                      </c:pt>
                      <c:pt idx="54">
                        <c:v>2010Q3</c:v>
                      </c:pt>
                      <c:pt idx="55">
                        <c:v>2010Q4</c:v>
                      </c:pt>
                      <c:pt idx="56">
                        <c:v>2011Q1</c:v>
                      </c:pt>
                      <c:pt idx="57">
                        <c:v>2011Q2</c:v>
                      </c:pt>
                      <c:pt idx="58">
                        <c:v>2011Q3</c:v>
                      </c:pt>
                      <c:pt idx="59">
                        <c:v>2011Q4</c:v>
                      </c:pt>
                      <c:pt idx="60">
                        <c:v>2012Q1</c:v>
                      </c:pt>
                      <c:pt idx="61">
                        <c:v>2012Q2</c:v>
                      </c:pt>
                      <c:pt idx="62">
                        <c:v>2012Q3</c:v>
                      </c:pt>
                      <c:pt idx="63">
                        <c:v>2012Q4</c:v>
                      </c:pt>
                      <c:pt idx="64">
                        <c:v>2013Q1</c:v>
                      </c:pt>
                      <c:pt idx="65">
                        <c:v>2013Q2</c:v>
                      </c:pt>
                      <c:pt idx="66">
                        <c:v>2013Q3</c:v>
                      </c:pt>
                      <c:pt idx="67">
                        <c:v>2013Q4</c:v>
                      </c:pt>
                      <c:pt idx="68">
                        <c:v>2014Q1</c:v>
                      </c:pt>
                      <c:pt idx="69">
                        <c:v>2014Q2</c:v>
                      </c:pt>
                      <c:pt idx="70">
                        <c:v>2014Q3</c:v>
                      </c:pt>
                      <c:pt idx="71">
                        <c:v>2014Q4</c:v>
                      </c:pt>
                      <c:pt idx="72">
                        <c:v>2015Q1</c:v>
                      </c:pt>
                      <c:pt idx="73">
                        <c:v>2015Q2</c:v>
                      </c:pt>
                      <c:pt idx="74">
                        <c:v>2015Q3</c:v>
                      </c:pt>
                      <c:pt idx="75">
                        <c:v>2015Q4</c:v>
                      </c:pt>
                      <c:pt idx="76">
                        <c:v>2016Q1</c:v>
                      </c:pt>
                      <c:pt idx="77">
                        <c:v>2016Q2</c:v>
                      </c:pt>
                      <c:pt idx="78">
                        <c:v>2016Q3</c:v>
                      </c:pt>
                      <c:pt idx="79">
                        <c:v>2016Q4</c:v>
                      </c:pt>
                      <c:pt idx="80">
                        <c:v>2017Q1</c:v>
                      </c:pt>
                      <c:pt idx="81">
                        <c:v>2017Q2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'[2017_q2_price_index_data (2).xlsx]Quarterly Index Results'!$W$3:$W$84</c15:sqref>
                        </c15:formulaRef>
                      </c:ext>
                    </c:extLst>
                    <c:numCache>
                      <c:formatCode>0.00</c:formatCode>
                      <c:ptCount val="82"/>
                      <c:pt idx="0">
                        <c:v>78.938999999999993</c:v>
                      </c:pt>
                      <c:pt idx="1">
                        <c:v>83.31</c:v>
                      </c:pt>
                      <c:pt idx="2">
                        <c:v>84.183000000000007</c:v>
                      </c:pt>
                      <c:pt idx="3">
                        <c:v>84.263999999999996</c:v>
                      </c:pt>
                      <c:pt idx="4">
                        <c:v>85.331000000000003</c:v>
                      </c:pt>
                      <c:pt idx="5">
                        <c:v>86.296999999999997</c:v>
                      </c:pt>
                      <c:pt idx="6">
                        <c:v>87.751000000000005</c:v>
                      </c:pt>
                      <c:pt idx="7">
                        <c:v>89.662999999999997</c:v>
                      </c:pt>
                      <c:pt idx="8">
                        <c:v>91.174999999999997</c:v>
                      </c:pt>
                      <c:pt idx="9">
                        <c:v>93.451999999999998</c:v>
                      </c:pt>
                      <c:pt idx="10">
                        <c:v>95.805000000000007</c:v>
                      </c:pt>
                      <c:pt idx="11">
                        <c:v>98.405000000000001</c:v>
                      </c:pt>
                      <c:pt idx="12">
                        <c:v>100</c:v>
                      </c:pt>
                      <c:pt idx="13">
                        <c:v>104.20399999999999</c:v>
                      </c:pt>
                      <c:pt idx="14">
                        <c:v>108.95699999999999</c:v>
                      </c:pt>
                      <c:pt idx="15">
                        <c:v>113.247</c:v>
                      </c:pt>
                      <c:pt idx="16">
                        <c:v>115.53700000000001</c:v>
                      </c:pt>
                      <c:pt idx="17">
                        <c:v>120.732</c:v>
                      </c:pt>
                      <c:pt idx="18">
                        <c:v>125.181</c:v>
                      </c:pt>
                      <c:pt idx="19">
                        <c:v>127.367</c:v>
                      </c:pt>
                      <c:pt idx="20">
                        <c:v>129.81299999999999</c:v>
                      </c:pt>
                      <c:pt idx="21">
                        <c:v>133.036</c:v>
                      </c:pt>
                      <c:pt idx="22">
                        <c:v>136.673</c:v>
                      </c:pt>
                      <c:pt idx="23">
                        <c:v>140.06399999999999</c:v>
                      </c:pt>
                      <c:pt idx="24">
                        <c:v>142.19399999999999</c:v>
                      </c:pt>
                      <c:pt idx="25">
                        <c:v>145.328</c:v>
                      </c:pt>
                      <c:pt idx="26">
                        <c:v>148.78399999999999</c:v>
                      </c:pt>
                      <c:pt idx="27">
                        <c:v>153.49100000000001</c:v>
                      </c:pt>
                      <c:pt idx="28">
                        <c:v>157.232</c:v>
                      </c:pt>
                      <c:pt idx="29">
                        <c:v>163.958</c:v>
                      </c:pt>
                      <c:pt idx="30">
                        <c:v>170.58</c:v>
                      </c:pt>
                      <c:pt idx="31">
                        <c:v>174.35599999999999</c:v>
                      </c:pt>
                      <c:pt idx="32">
                        <c:v>177.042</c:v>
                      </c:pt>
                      <c:pt idx="33">
                        <c:v>180.988</c:v>
                      </c:pt>
                      <c:pt idx="34">
                        <c:v>186.88</c:v>
                      </c:pt>
                      <c:pt idx="35">
                        <c:v>191.08600000000001</c:v>
                      </c:pt>
                      <c:pt idx="36">
                        <c:v>194.477</c:v>
                      </c:pt>
                      <c:pt idx="37">
                        <c:v>199.02</c:v>
                      </c:pt>
                      <c:pt idx="38">
                        <c:v>201.31399999999999</c:v>
                      </c:pt>
                      <c:pt idx="39">
                        <c:v>202.464</c:v>
                      </c:pt>
                      <c:pt idx="40">
                        <c:v>202.94</c:v>
                      </c:pt>
                      <c:pt idx="41">
                        <c:v>200.63200000000001</c:v>
                      </c:pt>
                      <c:pt idx="42">
                        <c:v>199.18899999999999</c:v>
                      </c:pt>
                      <c:pt idx="43">
                        <c:v>194.18299999999999</c:v>
                      </c:pt>
                      <c:pt idx="44">
                        <c:v>188.62299999999999</c:v>
                      </c:pt>
                      <c:pt idx="45">
                        <c:v>181.53</c:v>
                      </c:pt>
                      <c:pt idx="46">
                        <c:v>172.49600000000001</c:v>
                      </c:pt>
                      <c:pt idx="47">
                        <c:v>166.44300000000001</c:v>
                      </c:pt>
                      <c:pt idx="48">
                        <c:v>162.696</c:v>
                      </c:pt>
                      <c:pt idx="49">
                        <c:v>154.34200000000001</c:v>
                      </c:pt>
                      <c:pt idx="50">
                        <c:v>144.81399999999999</c:v>
                      </c:pt>
                      <c:pt idx="51">
                        <c:v>139.19999999999999</c:v>
                      </c:pt>
                      <c:pt idx="52">
                        <c:v>136.03</c:v>
                      </c:pt>
                      <c:pt idx="53">
                        <c:v>133.10499999999999</c:v>
                      </c:pt>
                      <c:pt idx="54">
                        <c:v>129.38800000000001</c:v>
                      </c:pt>
                      <c:pt idx="55">
                        <c:v>125.974</c:v>
                      </c:pt>
                      <c:pt idx="56">
                        <c:v>121.874</c:v>
                      </c:pt>
                      <c:pt idx="57">
                        <c:v>115.94499999999999</c:v>
                      </c:pt>
                      <c:pt idx="58">
                        <c:v>114.286</c:v>
                      </c:pt>
                      <c:pt idx="59">
                        <c:v>113.83199999999999</c:v>
                      </c:pt>
                      <c:pt idx="60">
                        <c:v>112.11199999999999</c:v>
                      </c:pt>
                      <c:pt idx="61">
                        <c:v>113.873</c:v>
                      </c:pt>
                      <c:pt idx="62">
                        <c:v>113.42100000000001</c:v>
                      </c:pt>
                      <c:pt idx="63">
                        <c:v>112.68</c:v>
                      </c:pt>
                      <c:pt idx="64">
                        <c:v>113.67700000000001</c:v>
                      </c:pt>
                      <c:pt idx="65">
                        <c:v>116.35</c:v>
                      </c:pt>
                      <c:pt idx="66">
                        <c:v>120.92400000000001</c:v>
                      </c:pt>
                      <c:pt idx="67">
                        <c:v>126.666</c:v>
                      </c:pt>
                      <c:pt idx="68">
                        <c:v>130.64099999999999</c:v>
                      </c:pt>
                      <c:pt idx="69">
                        <c:v>136.55199999999999</c:v>
                      </c:pt>
                      <c:pt idx="70">
                        <c:v>141.88499999999999</c:v>
                      </c:pt>
                      <c:pt idx="71">
                        <c:v>143.88399999999999</c:v>
                      </c:pt>
                      <c:pt idx="72">
                        <c:v>146.72499999999999</c:v>
                      </c:pt>
                      <c:pt idx="73">
                        <c:v>150.65600000000001</c:v>
                      </c:pt>
                      <c:pt idx="74">
                        <c:v>152.87299999999999</c:v>
                      </c:pt>
                      <c:pt idx="75">
                        <c:v>154.81200000000001</c:v>
                      </c:pt>
                      <c:pt idx="76">
                        <c:v>157.43</c:v>
                      </c:pt>
                      <c:pt idx="77">
                        <c:v>158.30199999999999</c:v>
                      </c:pt>
                      <c:pt idx="78">
                        <c:v>165.697</c:v>
                      </c:pt>
                      <c:pt idx="79">
                        <c:v>168.126</c:v>
                      </c:pt>
                      <c:pt idx="80">
                        <c:v>168.858</c:v>
                      </c:pt>
                      <c:pt idx="81">
                        <c:v>171.65700000000001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8F28-4784-993E-0427B03F1914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'[2017_q2_price_index_data (2).xlsx]Quarterly Index Results'!$X$2</c15:sqref>
                        </c15:formulaRef>
                      </c:ext>
                    </c:extLst>
                    <c:strCache>
                      <c:ptCount val="1"/>
                      <c:pt idx="0">
                        <c:v>Chicago--Austin/Belmont Cragin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'[2017_q2_price_index_data (2).xlsx]Quarterly Index Results'!$A$3:$A$84</c15:sqref>
                        </c15:formulaRef>
                      </c:ext>
                    </c:extLst>
                    <c:strCache>
                      <c:ptCount val="82"/>
                      <c:pt idx="0">
                        <c:v>1997Q1</c:v>
                      </c:pt>
                      <c:pt idx="1">
                        <c:v>1997Q2</c:v>
                      </c:pt>
                      <c:pt idx="2">
                        <c:v>1997Q3</c:v>
                      </c:pt>
                      <c:pt idx="3">
                        <c:v>1997Q4</c:v>
                      </c:pt>
                      <c:pt idx="4">
                        <c:v>1998Q1</c:v>
                      </c:pt>
                      <c:pt idx="5">
                        <c:v>1998Q2</c:v>
                      </c:pt>
                      <c:pt idx="6">
                        <c:v>1998Q3</c:v>
                      </c:pt>
                      <c:pt idx="7">
                        <c:v>1998Q4</c:v>
                      </c:pt>
                      <c:pt idx="8">
                        <c:v>1999Q1</c:v>
                      </c:pt>
                      <c:pt idx="9">
                        <c:v>1999Q2</c:v>
                      </c:pt>
                      <c:pt idx="10">
                        <c:v>1999Q3</c:v>
                      </c:pt>
                      <c:pt idx="11">
                        <c:v>1999Q4</c:v>
                      </c:pt>
                      <c:pt idx="12">
                        <c:v>2000Q1</c:v>
                      </c:pt>
                      <c:pt idx="13">
                        <c:v>2000Q2</c:v>
                      </c:pt>
                      <c:pt idx="14">
                        <c:v>2000Q3</c:v>
                      </c:pt>
                      <c:pt idx="15">
                        <c:v>2000Q4</c:v>
                      </c:pt>
                      <c:pt idx="16">
                        <c:v>2001Q1</c:v>
                      </c:pt>
                      <c:pt idx="17">
                        <c:v>2001Q2</c:v>
                      </c:pt>
                      <c:pt idx="18">
                        <c:v>2001Q3</c:v>
                      </c:pt>
                      <c:pt idx="19">
                        <c:v>2001Q4</c:v>
                      </c:pt>
                      <c:pt idx="20">
                        <c:v>2002Q1</c:v>
                      </c:pt>
                      <c:pt idx="21">
                        <c:v>2002Q2</c:v>
                      </c:pt>
                      <c:pt idx="22">
                        <c:v>2002Q3</c:v>
                      </c:pt>
                      <c:pt idx="23">
                        <c:v>2002Q4</c:v>
                      </c:pt>
                      <c:pt idx="24">
                        <c:v>2003Q1</c:v>
                      </c:pt>
                      <c:pt idx="25">
                        <c:v>2003Q2</c:v>
                      </c:pt>
                      <c:pt idx="26">
                        <c:v>2003Q3</c:v>
                      </c:pt>
                      <c:pt idx="27">
                        <c:v>2003Q4</c:v>
                      </c:pt>
                      <c:pt idx="28">
                        <c:v>2004Q1</c:v>
                      </c:pt>
                      <c:pt idx="29">
                        <c:v>2004Q2</c:v>
                      </c:pt>
                      <c:pt idx="30">
                        <c:v>2004Q3</c:v>
                      </c:pt>
                      <c:pt idx="31">
                        <c:v>2004Q4</c:v>
                      </c:pt>
                      <c:pt idx="32">
                        <c:v>2005Q1</c:v>
                      </c:pt>
                      <c:pt idx="33">
                        <c:v>2005Q2</c:v>
                      </c:pt>
                      <c:pt idx="34">
                        <c:v>2005Q3</c:v>
                      </c:pt>
                      <c:pt idx="35">
                        <c:v>2005Q4</c:v>
                      </c:pt>
                      <c:pt idx="36">
                        <c:v>2006Q1</c:v>
                      </c:pt>
                      <c:pt idx="37">
                        <c:v>2006Q2</c:v>
                      </c:pt>
                      <c:pt idx="38">
                        <c:v>2006Q3</c:v>
                      </c:pt>
                      <c:pt idx="39">
                        <c:v>2006Q4</c:v>
                      </c:pt>
                      <c:pt idx="40">
                        <c:v>2007Q1</c:v>
                      </c:pt>
                      <c:pt idx="41">
                        <c:v>2007Q2</c:v>
                      </c:pt>
                      <c:pt idx="42">
                        <c:v>2007Q3</c:v>
                      </c:pt>
                      <c:pt idx="43">
                        <c:v>2007Q4</c:v>
                      </c:pt>
                      <c:pt idx="44">
                        <c:v>2008Q1</c:v>
                      </c:pt>
                      <c:pt idx="45">
                        <c:v>2008Q2</c:v>
                      </c:pt>
                      <c:pt idx="46">
                        <c:v>2008Q3</c:v>
                      </c:pt>
                      <c:pt idx="47">
                        <c:v>2008Q4</c:v>
                      </c:pt>
                      <c:pt idx="48">
                        <c:v>2009Q1</c:v>
                      </c:pt>
                      <c:pt idx="49">
                        <c:v>2009Q2</c:v>
                      </c:pt>
                      <c:pt idx="50">
                        <c:v>2009Q3</c:v>
                      </c:pt>
                      <c:pt idx="51">
                        <c:v>2009Q4</c:v>
                      </c:pt>
                      <c:pt idx="52">
                        <c:v>2010Q1</c:v>
                      </c:pt>
                      <c:pt idx="53">
                        <c:v>2010Q2</c:v>
                      </c:pt>
                      <c:pt idx="54">
                        <c:v>2010Q3</c:v>
                      </c:pt>
                      <c:pt idx="55">
                        <c:v>2010Q4</c:v>
                      </c:pt>
                      <c:pt idx="56">
                        <c:v>2011Q1</c:v>
                      </c:pt>
                      <c:pt idx="57">
                        <c:v>2011Q2</c:v>
                      </c:pt>
                      <c:pt idx="58">
                        <c:v>2011Q3</c:v>
                      </c:pt>
                      <c:pt idx="59">
                        <c:v>2011Q4</c:v>
                      </c:pt>
                      <c:pt idx="60">
                        <c:v>2012Q1</c:v>
                      </c:pt>
                      <c:pt idx="61">
                        <c:v>2012Q2</c:v>
                      </c:pt>
                      <c:pt idx="62">
                        <c:v>2012Q3</c:v>
                      </c:pt>
                      <c:pt idx="63">
                        <c:v>2012Q4</c:v>
                      </c:pt>
                      <c:pt idx="64">
                        <c:v>2013Q1</c:v>
                      </c:pt>
                      <c:pt idx="65">
                        <c:v>2013Q2</c:v>
                      </c:pt>
                      <c:pt idx="66">
                        <c:v>2013Q3</c:v>
                      </c:pt>
                      <c:pt idx="67">
                        <c:v>2013Q4</c:v>
                      </c:pt>
                      <c:pt idx="68">
                        <c:v>2014Q1</c:v>
                      </c:pt>
                      <c:pt idx="69">
                        <c:v>2014Q2</c:v>
                      </c:pt>
                      <c:pt idx="70">
                        <c:v>2014Q3</c:v>
                      </c:pt>
                      <c:pt idx="71">
                        <c:v>2014Q4</c:v>
                      </c:pt>
                      <c:pt idx="72">
                        <c:v>2015Q1</c:v>
                      </c:pt>
                      <c:pt idx="73">
                        <c:v>2015Q2</c:v>
                      </c:pt>
                      <c:pt idx="74">
                        <c:v>2015Q3</c:v>
                      </c:pt>
                      <c:pt idx="75">
                        <c:v>2015Q4</c:v>
                      </c:pt>
                      <c:pt idx="76">
                        <c:v>2016Q1</c:v>
                      </c:pt>
                      <c:pt idx="77">
                        <c:v>2016Q2</c:v>
                      </c:pt>
                      <c:pt idx="78">
                        <c:v>2016Q3</c:v>
                      </c:pt>
                      <c:pt idx="79">
                        <c:v>2016Q4</c:v>
                      </c:pt>
                      <c:pt idx="80">
                        <c:v>2017Q1</c:v>
                      </c:pt>
                      <c:pt idx="81">
                        <c:v>2017Q2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'[2017_q2_price_index_data (2).xlsx]Quarterly Index Results'!$X$3:$X$84</c15:sqref>
                        </c15:formulaRef>
                      </c:ext>
                    </c:extLst>
                    <c:numCache>
                      <c:formatCode>0.00</c:formatCode>
                      <c:ptCount val="82"/>
                      <c:pt idx="0">
                        <c:v>77.588999999999999</c:v>
                      </c:pt>
                      <c:pt idx="1">
                        <c:v>82.32</c:v>
                      </c:pt>
                      <c:pt idx="2">
                        <c:v>84.960999999999999</c:v>
                      </c:pt>
                      <c:pt idx="3">
                        <c:v>84.906000000000006</c:v>
                      </c:pt>
                      <c:pt idx="4">
                        <c:v>86.697000000000003</c:v>
                      </c:pt>
                      <c:pt idx="5">
                        <c:v>87.436999999999998</c:v>
                      </c:pt>
                      <c:pt idx="6">
                        <c:v>87.483999999999995</c:v>
                      </c:pt>
                      <c:pt idx="7">
                        <c:v>88.677000000000007</c:v>
                      </c:pt>
                      <c:pt idx="8">
                        <c:v>89.796000000000006</c:v>
                      </c:pt>
                      <c:pt idx="9">
                        <c:v>92.406000000000006</c:v>
                      </c:pt>
                      <c:pt idx="10">
                        <c:v>94.656999999999996</c:v>
                      </c:pt>
                      <c:pt idx="11">
                        <c:v>97.891000000000005</c:v>
                      </c:pt>
                      <c:pt idx="12">
                        <c:v>100</c:v>
                      </c:pt>
                      <c:pt idx="13">
                        <c:v>102.33</c:v>
                      </c:pt>
                      <c:pt idx="14">
                        <c:v>107.822</c:v>
                      </c:pt>
                      <c:pt idx="15">
                        <c:v>111.006</c:v>
                      </c:pt>
                      <c:pt idx="16">
                        <c:v>112.393</c:v>
                      </c:pt>
                      <c:pt idx="17">
                        <c:v>118.032</c:v>
                      </c:pt>
                      <c:pt idx="18">
                        <c:v>121.506</c:v>
                      </c:pt>
                      <c:pt idx="19">
                        <c:v>125.28400000000001</c:v>
                      </c:pt>
                      <c:pt idx="20">
                        <c:v>128.28700000000001</c:v>
                      </c:pt>
                      <c:pt idx="21">
                        <c:v>131.96299999999999</c:v>
                      </c:pt>
                      <c:pt idx="22">
                        <c:v>135.751</c:v>
                      </c:pt>
                      <c:pt idx="23">
                        <c:v>140.84399999999999</c:v>
                      </c:pt>
                      <c:pt idx="24">
                        <c:v>143.88</c:v>
                      </c:pt>
                      <c:pt idx="25">
                        <c:v>149.34</c:v>
                      </c:pt>
                      <c:pt idx="26">
                        <c:v>154.92400000000001</c:v>
                      </c:pt>
                      <c:pt idx="27">
                        <c:v>157.828</c:v>
                      </c:pt>
                      <c:pt idx="28">
                        <c:v>161.64400000000001</c:v>
                      </c:pt>
                      <c:pt idx="29">
                        <c:v>166.066</c:v>
                      </c:pt>
                      <c:pt idx="30">
                        <c:v>173.33500000000001</c:v>
                      </c:pt>
                      <c:pt idx="31">
                        <c:v>180.74799999999999</c:v>
                      </c:pt>
                      <c:pt idx="32">
                        <c:v>185.43799999999999</c:v>
                      </c:pt>
                      <c:pt idx="33">
                        <c:v>193.017</c:v>
                      </c:pt>
                      <c:pt idx="34">
                        <c:v>197.78100000000001</c:v>
                      </c:pt>
                      <c:pt idx="35">
                        <c:v>203.535</c:v>
                      </c:pt>
                      <c:pt idx="36">
                        <c:v>208.785</c:v>
                      </c:pt>
                      <c:pt idx="37">
                        <c:v>215.40799999999999</c:v>
                      </c:pt>
                      <c:pt idx="38">
                        <c:v>222.648</c:v>
                      </c:pt>
                      <c:pt idx="39">
                        <c:v>225.858</c:v>
                      </c:pt>
                      <c:pt idx="40">
                        <c:v>229.52099999999999</c:v>
                      </c:pt>
                      <c:pt idx="41">
                        <c:v>229.905</c:v>
                      </c:pt>
                      <c:pt idx="42">
                        <c:v>226.46199999999999</c:v>
                      </c:pt>
                      <c:pt idx="43">
                        <c:v>221.928</c:v>
                      </c:pt>
                      <c:pt idx="44">
                        <c:v>218.05600000000001</c:v>
                      </c:pt>
                      <c:pt idx="45">
                        <c:v>210.702</c:v>
                      </c:pt>
                      <c:pt idx="46">
                        <c:v>197.541</c:v>
                      </c:pt>
                      <c:pt idx="47">
                        <c:v>180.01499999999999</c:v>
                      </c:pt>
                      <c:pt idx="48">
                        <c:v>164.881</c:v>
                      </c:pt>
                      <c:pt idx="49">
                        <c:v>144.24</c:v>
                      </c:pt>
                      <c:pt idx="50">
                        <c:v>131.93</c:v>
                      </c:pt>
                      <c:pt idx="51">
                        <c:v>127.129</c:v>
                      </c:pt>
                      <c:pt idx="52">
                        <c:v>122.41200000000001</c:v>
                      </c:pt>
                      <c:pt idx="53">
                        <c:v>121.33</c:v>
                      </c:pt>
                      <c:pt idx="54">
                        <c:v>118.861</c:v>
                      </c:pt>
                      <c:pt idx="55">
                        <c:v>117.041</c:v>
                      </c:pt>
                      <c:pt idx="56">
                        <c:v>115.285</c:v>
                      </c:pt>
                      <c:pt idx="57">
                        <c:v>110.898</c:v>
                      </c:pt>
                      <c:pt idx="58">
                        <c:v>109.124</c:v>
                      </c:pt>
                      <c:pt idx="59">
                        <c:v>105.04</c:v>
                      </c:pt>
                      <c:pt idx="60">
                        <c:v>102.816</c:v>
                      </c:pt>
                      <c:pt idx="61">
                        <c:v>100.596</c:v>
                      </c:pt>
                      <c:pt idx="62">
                        <c:v>97.912999999999997</c:v>
                      </c:pt>
                      <c:pt idx="63">
                        <c:v>97.331999999999994</c:v>
                      </c:pt>
                      <c:pt idx="64">
                        <c:v>98.805000000000007</c:v>
                      </c:pt>
                      <c:pt idx="65">
                        <c:v>100.268</c:v>
                      </c:pt>
                      <c:pt idx="66">
                        <c:v>105.113</c:v>
                      </c:pt>
                      <c:pt idx="67">
                        <c:v>107.73399999999999</c:v>
                      </c:pt>
                      <c:pt idx="68">
                        <c:v>110.039</c:v>
                      </c:pt>
                      <c:pt idx="69">
                        <c:v>114.161</c:v>
                      </c:pt>
                      <c:pt idx="70">
                        <c:v>118.562</c:v>
                      </c:pt>
                      <c:pt idx="71">
                        <c:v>123.23</c:v>
                      </c:pt>
                      <c:pt idx="72">
                        <c:v>129.20599999999999</c:v>
                      </c:pt>
                      <c:pt idx="73">
                        <c:v>132.21600000000001</c:v>
                      </c:pt>
                      <c:pt idx="74">
                        <c:v>137.148</c:v>
                      </c:pt>
                      <c:pt idx="75">
                        <c:v>141.90299999999999</c:v>
                      </c:pt>
                      <c:pt idx="76">
                        <c:v>143.399</c:v>
                      </c:pt>
                      <c:pt idx="77">
                        <c:v>148.791</c:v>
                      </c:pt>
                      <c:pt idx="78">
                        <c:v>150.35599999999999</c:v>
                      </c:pt>
                      <c:pt idx="79">
                        <c:v>151.41900000000001</c:v>
                      </c:pt>
                      <c:pt idx="80">
                        <c:v>152.785</c:v>
                      </c:pt>
                      <c:pt idx="81">
                        <c:v>153.43899999999999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8F28-4784-993E-0427B03F1914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'[2017_q2_price_index_data (2).xlsx]Quarterly Index Results'!$AB$2</c15:sqref>
                        </c15:formulaRef>
                      </c:ext>
                    </c:extLst>
                    <c:strCache>
                      <c:ptCount val="1"/>
                      <c:pt idx="0">
                        <c:v>Chicago--Bridgeport/Brighton Park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'[2017_q2_price_index_data (2).xlsx]Quarterly Index Results'!$A$3:$A$84</c15:sqref>
                        </c15:formulaRef>
                      </c:ext>
                    </c:extLst>
                    <c:strCache>
                      <c:ptCount val="82"/>
                      <c:pt idx="0">
                        <c:v>1997Q1</c:v>
                      </c:pt>
                      <c:pt idx="1">
                        <c:v>1997Q2</c:v>
                      </c:pt>
                      <c:pt idx="2">
                        <c:v>1997Q3</c:v>
                      </c:pt>
                      <c:pt idx="3">
                        <c:v>1997Q4</c:v>
                      </c:pt>
                      <c:pt idx="4">
                        <c:v>1998Q1</c:v>
                      </c:pt>
                      <c:pt idx="5">
                        <c:v>1998Q2</c:v>
                      </c:pt>
                      <c:pt idx="6">
                        <c:v>1998Q3</c:v>
                      </c:pt>
                      <c:pt idx="7">
                        <c:v>1998Q4</c:v>
                      </c:pt>
                      <c:pt idx="8">
                        <c:v>1999Q1</c:v>
                      </c:pt>
                      <c:pt idx="9">
                        <c:v>1999Q2</c:v>
                      </c:pt>
                      <c:pt idx="10">
                        <c:v>1999Q3</c:v>
                      </c:pt>
                      <c:pt idx="11">
                        <c:v>1999Q4</c:v>
                      </c:pt>
                      <c:pt idx="12">
                        <c:v>2000Q1</c:v>
                      </c:pt>
                      <c:pt idx="13">
                        <c:v>2000Q2</c:v>
                      </c:pt>
                      <c:pt idx="14">
                        <c:v>2000Q3</c:v>
                      </c:pt>
                      <c:pt idx="15">
                        <c:v>2000Q4</c:v>
                      </c:pt>
                      <c:pt idx="16">
                        <c:v>2001Q1</c:v>
                      </c:pt>
                      <c:pt idx="17">
                        <c:v>2001Q2</c:v>
                      </c:pt>
                      <c:pt idx="18">
                        <c:v>2001Q3</c:v>
                      </c:pt>
                      <c:pt idx="19">
                        <c:v>2001Q4</c:v>
                      </c:pt>
                      <c:pt idx="20">
                        <c:v>2002Q1</c:v>
                      </c:pt>
                      <c:pt idx="21">
                        <c:v>2002Q2</c:v>
                      </c:pt>
                      <c:pt idx="22">
                        <c:v>2002Q3</c:v>
                      </c:pt>
                      <c:pt idx="23">
                        <c:v>2002Q4</c:v>
                      </c:pt>
                      <c:pt idx="24">
                        <c:v>2003Q1</c:v>
                      </c:pt>
                      <c:pt idx="25">
                        <c:v>2003Q2</c:v>
                      </c:pt>
                      <c:pt idx="26">
                        <c:v>2003Q3</c:v>
                      </c:pt>
                      <c:pt idx="27">
                        <c:v>2003Q4</c:v>
                      </c:pt>
                      <c:pt idx="28">
                        <c:v>2004Q1</c:v>
                      </c:pt>
                      <c:pt idx="29">
                        <c:v>2004Q2</c:v>
                      </c:pt>
                      <c:pt idx="30">
                        <c:v>2004Q3</c:v>
                      </c:pt>
                      <c:pt idx="31">
                        <c:v>2004Q4</c:v>
                      </c:pt>
                      <c:pt idx="32">
                        <c:v>2005Q1</c:v>
                      </c:pt>
                      <c:pt idx="33">
                        <c:v>2005Q2</c:v>
                      </c:pt>
                      <c:pt idx="34">
                        <c:v>2005Q3</c:v>
                      </c:pt>
                      <c:pt idx="35">
                        <c:v>2005Q4</c:v>
                      </c:pt>
                      <c:pt idx="36">
                        <c:v>2006Q1</c:v>
                      </c:pt>
                      <c:pt idx="37">
                        <c:v>2006Q2</c:v>
                      </c:pt>
                      <c:pt idx="38">
                        <c:v>2006Q3</c:v>
                      </c:pt>
                      <c:pt idx="39">
                        <c:v>2006Q4</c:v>
                      </c:pt>
                      <c:pt idx="40">
                        <c:v>2007Q1</c:v>
                      </c:pt>
                      <c:pt idx="41">
                        <c:v>2007Q2</c:v>
                      </c:pt>
                      <c:pt idx="42">
                        <c:v>2007Q3</c:v>
                      </c:pt>
                      <c:pt idx="43">
                        <c:v>2007Q4</c:v>
                      </c:pt>
                      <c:pt idx="44">
                        <c:v>2008Q1</c:v>
                      </c:pt>
                      <c:pt idx="45">
                        <c:v>2008Q2</c:v>
                      </c:pt>
                      <c:pt idx="46">
                        <c:v>2008Q3</c:v>
                      </c:pt>
                      <c:pt idx="47">
                        <c:v>2008Q4</c:v>
                      </c:pt>
                      <c:pt idx="48">
                        <c:v>2009Q1</c:v>
                      </c:pt>
                      <c:pt idx="49">
                        <c:v>2009Q2</c:v>
                      </c:pt>
                      <c:pt idx="50">
                        <c:v>2009Q3</c:v>
                      </c:pt>
                      <c:pt idx="51">
                        <c:v>2009Q4</c:v>
                      </c:pt>
                      <c:pt idx="52">
                        <c:v>2010Q1</c:v>
                      </c:pt>
                      <c:pt idx="53">
                        <c:v>2010Q2</c:v>
                      </c:pt>
                      <c:pt idx="54">
                        <c:v>2010Q3</c:v>
                      </c:pt>
                      <c:pt idx="55">
                        <c:v>2010Q4</c:v>
                      </c:pt>
                      <c:pt idx="56">
                        <c:v>2011Q1</c:v>
                      </c:pt>
                      <c:pt idx="57">
                        <c:v>2011Q2</c:v>
                      </c:pt>
                      <c:pt idx="58">
                        <c:v>2011Q3</c:v>
                      </c:pt>
                      <c:pt idx="59">
                        <c:v>2011Q4</c:v>
                      </c:pt>
                      <c:pt idx="60">
                        <c:v>2012Q1</c:v>
                      </c:pt>
                      <c:pt idx="61">
                        <c:v>2012Q2</c:v>
                      </c:pt>
                      <c:pt idx="62">
                        <c:v>2012Q3</c:v>
                      </c:pt>
                      <c:pt idx="63">
                        <c:v>2012Q4</c:v>
                      </c:pt>
                      <c:pt idx="64">
                        <c:v>2013Q1</c:v>
                      </c:pt>
                      <c:pt idx="65">
                        <c:v>2013Q2</c:v>
                      </c:pt>
                      <c:pt idx="66">
                        <c:v>2013Q3</c:v>
                      </c:pt>
                      <c:pt idx="67">
                        <c:v>2013Q4</c:v>
                      </c:pt>
                      <c:pt idx="68">
                        <c:v>2014Q1</c:v>
                      </c:pt>
                      <c:pt idx="69">
                        <c:v>2014Q2</c:v>
                      </c:pt>
                      <c:pt idx="70">
                        <c:v>2014Q3</c:v>
                      </c:pt>
                      <c:pt idx="71">
                        <c:v>2014Q4</c:v>
                      </c:pt>
                      <c:pt idx="72">
                        <c:v>2015Q1</c:v>
                      </c:pt>
                      <c:pt idx="73">
                        <c:v>2015Q2</c:v>
                      </c:pt>
                      <c:pt idx="74">
                        <c:v>2015Q3</c:v>
                      </c:pt>
                      <c:pt idx="75">
                        <c:v>2015Q4</c:v>
                      </c:pt>
                      <c:pt idx="76">
                        <c:v>2016Q1</c:v>
                      </c:pt>
                      <c:pt idx="77">
                        <c:v>2016Q2</c:v>
                      </c:pt>
                      <c:pt idx="78">
                        <c:v>2016Q3</c:v>
                      </c:pt>
                      <c:pt idx="79">
                        <c:v>2016Q4</c:v>
                      </c:pt>
                      <c:pt idx="80">
                        <c:v>2017Q1</c:v>
                      </c:pt>
                      <c:pt idx="81">
                        <c:v>2017Q2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'[2017_q2_price_index_data (2).xlsx]Quarterly Index Results'!$AB$3:$AB$84</c15:sqref>
                        </c15:formulaRef>
                      </c:ext>
                    </c:extLst>
                    <c:numCache>
                      <c:formatCode>0.00</c:formatCode>
                      <c:ptCount val="82"/>
                      <c:pt idx="0">
                        <c:v>79.463999999999999</c:v>
                      </c:pt>
                      <c:pt idx="1">
                        <c:v>82.051000000000002</c:v>
                      </c:pt>
                      <c:pt idx="2">
                        <c:v>85.635000000000005</c:v>
                      </c:pt>
                      <c:pt idx="3">
                        <c:v>87.834000000000003</c:v>
                      </c:pt>
                      <c:pt idx="4">
                        <c:v>90.745000000000005</c:v>
                      </c:pt>
                      <c:pt idx="5">
                        <c:v>93.03</c:v>
                      </c:pt>
                      <c:pt idx="6">
                        <c:v>93.236000000000004</c:v>
                      </c:pt>
                      <c:pt idx="7">
                        <c:v>92.135999999999996</c:v>
                      </c:pt>
                      <c:pt idx="8">
                        <c:v>93.998999999999995</c:v>
                      </c:pt>
                      <c:pt idx="9">
                        <c:v>95.334999999999994</c:v>
                      </c:pt>
                      <c:pt idx="10">
                        <c:v>97.167000000000002</c:v>
                      </c:pt>
                      <c:pt idx="11">
                        <c:v>99.340999999999994</c:v>
                      </c:pt>
                      <c:pt idx="12">
                        <c:v>100</c:v>
                      </c:pt>
                      <c:pt idx="13">
                        <c:v>102.03400000000001</c:v>
                      </c:pt>
                      <c:pt idx="14">
                        <c:v>106.07299999999999</c:v>
                      </c:pt>
                      <c:pt idx="15">
                        <c:v>110.825</c:v>
                      </c:pt>
                      <c:pt idx="16">
                        <c:v>112.047</c:v>
                      </c:pt>
                      <c:pt idx="17">
                        <c:v>114.21899999999999</c:v>
                      </c:pt>
                      <c:pt idx="18">
                        <c:v>120.06399999999999</c:v>
                      </c:pt>
                      <c:pt idx="19">
                        <c:v>123.16800000000001</c:v>
                      </c:pt>
                      <c:pt idx="20">
                        <c:v>125.733</c:v>
                      </c:pt>
                      <c:pt idx="21">
                        <c:v>132.15700000000001</c:v>
                      </c:pt>
                      <c:pt idx="22">
                        <c:v>134.90899999999999</c:v>
                      </c:pt>
                      <c:pt idx="23">
                        <c:v>142.88300000000001</c:v>
                      </c:pt>
                      <c:pt idx="24">
                        <c:v>147.73099999999999</c:v>
                      </c:pt>
                      <c:pt idx="25">
                        <c:v>152.18299999999999</c:v>
                      </c:pt>
                      <c:pt idx="26">
                        <c:v>161.952</c:v>
                      </c:pt>
                      <c:pt idx="27">
                        <c:v>167.31299999999999</c:v>
                      </c:pt>
                      <c:pt idx="28">
                        <c:v>174.744</c:v>
                      </c:pt>
                      <c:pt idx="29">
                        <c:v>186.6</c:v>
                      </c:pt>
                      <c:pt idx="30">
                        <c:v>190.94</c:v>
                      </c:pt>
                      <c:pt idx="31">
                        <c:v>201.60599999999999</c:v>
                      </c:pt>
                      <c:pt idx="32">
                        <c:v>206.06700000000001</c:v>
                      </c:pt>
                      <c:pt idx="33">
                        <c:v>215.34899999999999</c:v>
                      </c:pt>
                      <c:pt idx="34">
                        <c:v>227.21100000000001</c:v>
                      </c:pt>
                      <c:pt idx="35">
                        <c:v>236.43100000000001</c:v>
                      </c:pt>
                      <c:pt idx="36">
                        <c:v>245.803</c:v>
                      </c:pt>
                      <c:pt idx="37">
                        <c:v>257.64</c:v>
                      </c:pt>
                      <c:pt idx="38">
                        <c:v>266.03399999999999</c:v>
                      </c:pt>
                      <c:pt idx="39">
                        <c:v>267.29599999999999</c:v>
                      </c:pt>
                      <c:pt idx="40">
                        <c:v>268.87900000000002</c:v>
                      </c:pt>
                      <c:pt idx="41">
                        <c:v>259.25200000000001</c:v>
                      </c:pt>
                      <c:pt idx="42">
                        <c:v>248.52</c:v>
                      </c:pt>
                      <c:pt idx="43">
                        <c:v>241.45099999999999</c:v>
                      </c:pt>
                      <c:pt idx="44">
                        <c:v>240.91200000000001</c:v>
                      </c:pt>
                      <c:pt idx="45">
                        <c:v>235.55099999999999</c:v>
                      </c:pt>
                      <c:pt idx="46">
                        <c:v>227.578</c:v>
                      </c:pt>
                      <c:pt idx="47">
                        <c:v>222.25299999999999</c:v>
                      </c:pt>
                      <c:pt idx="48">
                        <c:v>207.00299999999999</c:v>
                      </c:pt>
                      <c:pt idx="49">
                        <c:v>187.642</c:v>
                      </c:pt>
                      <c:pt idx="50">
                        <c:v>177.84800000000001</c:v>
                      </c:pt>
                      <c:pt idx="51">
                        <c:v>172.589</c:v>
                      </c:pt>
                      <c:pt idx="52">
                        <c:v>170.85900000000001</c:v>
                      </c:pt>
                      <c:pt idx="53">
                        <c:v>167.78899999999999</c:v>
                      </c:pt>
                      <c:pt idx="54">
                        <c:v>157.94499999999999</c:v>
                      </c:pt>
                      <c:pt idx="55">
                        <c:v>152.328</c:v>
                      </c:pt>
                      <c:pt idx="56">
                        <c:v>138.953</c:v>
                      </c:pt>
                      <c:pt idx="57">
                        <c:v>133.83000000000001</c:v>
                      </c:pt>
                      <c:pt idx="58">
                        <c:v>130.98599999999999</c:v>
                      </c:pt>
                      <c:pt idx="59">
                        <c:v>123.64700000000001</c:v>
                      </c:pt>
                      <c:pt idx="60">
                        <c:v>126.733</c:v>
                      </c:pt>
                      <c:pt idx="61">
                        <c:v>124.312</c:v>
                      </c:pt>
                      <c:pt idx="62">
                        <c:v>126.547</c:v>
                      </c:pt>
                      <c:pt idx="63">
                        <c:v>126.405</c:v>
                      </c:pt>
                      <c:pt idx="64">
                        <c:v>128.77099999999999</c:v>
                      </c:pt>
                      <c:pt idx="65">
                        <c:v>128.38399999999999</c:v>
                      </c:pt>
                      <c:pt idx="66">
                        <c:v>131.43799999999999</c:v>
                      </c:pt>
                      <c:pt idx="67">
                        <c:v>134.66999999999999</c:v>
                      </c:pt>
                      <c:pt idx="68">
                        <c:v>137.34399999999999</c:v>
                      </c:pt>
                      <c:pt idx="69">
                        <c:v>138.52699999999999</c:v>
                      </c:pt>
                      <c:pt idx="70">
                        <c:v>136.74299999999999</c:v>
                      </c:pt>
                      <c:pt idx="71">
                        <c:v>142.73099999999999</c:v>
                      </c:pt>
                      <c:pt idx="72">
                        <c:v>148.71600000000001</c:v>
                      </c:pt>
                      <c:pt idx="73">
                        <c:v>152.52000000000001</c:v>
                      </c:pt>
                      <c:pt idx="74">
                        <c:v>162.24799999999999</c:v>
                      </c:pt>
                      <c:pt idx="75">
                        <c:v>172.55799999999999</c:v>
                      </c:pt>
                      <c:pt idx="76">
                        <c:v>178.41900000000001</c:v>
                      </c:pt>
                      <c:pt idx="77">
                        <c:v>185.95500000000001</c:v>
                      </c:pt>
                      <c:pt idx="78">
                        <c:v>187.42400000000001</c:v>
                      </c:pt>
                      <c:pt idx="79">
                        <c:v>188.57599999999999</c:v>
                      </c:pt>
                      <c:pt idx="80">
                        <c:v>189.785</c:v>
                      </c:pt>
                      <c:pt idx="81">
                        <c:v>190.267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8F28-4784-993E-0427B03F1914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'[2017_q2_price_index_data (2).xlsx]Quarterly Index Results'!$AC$2</c15:sqref>
                        </c15:formulaRef>
                      </c:ext>
                    </c:extLst>
                    <c:strCache>
                      <c:ptCount val="1"/>
                      <c:pt idx="0">
                        <c:v>Chicago--Gage Park/West Lawn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'[2017_q2_price_index_data (2).xlsx]Quarterly Index Results'!$A$3:$A$84</c15:sqref>
                        </c15:formulaRef>
                      </c:ext>
                    </c:extLst>
                    <c:strCache>
                      <c:ptCount val="82"/>
                      <c:pt idx="0">
                        <c:v>1997Q1</c:v>
                      </c:pt>
                      <c:pt idx="1">
                        <c:v>1997Q2</c:v>
                      </c:pt>
                      <c:pt idx="2">
                        <c:v>1997Q3</c:v>
                      </c:pt>
                      <c:pt idx="3">
                        <c:v>1997Q4</c:v>
                      </c:pt>
                      <c:pt idx="4">
                        <c:v>1998Q1</c:v>
                      </c:pt>
                      <c:pt idx="5">
                        <c:v>1998Q2</c:v>
                      </c:pt>
                      <c:pt idx="6">
                        <c:v>1998Q3</c:v>
                      </c:pt>
                      <c:pt idx="7">
                        <c:v>1998Q4</c:v>
                      </c:pt>
                      <c:pt idx="8">
                        <c:v>1999Q1</c:v>
                      </c:pt>
                      <c:pt idx="9">
                        <c:v>1999Q2</c:v>
                      </c:pt>
                      <c:pt idx="10">
                        <c:v>1999Q3</c:v>
                      </c:pt>
                      <c:pt idx="11">
                        <c:v>1999Q4</c:v>
                      </c:pt>
                      <c:pt idx="12">
                        <c:v>2000Q1</c:v>
                      </c:pt>
                      <c:pt idx="13">
                        <c:v>2000Q2</c:v>
                      </c:pt>
                      <c:pt idx="14">
                        <c:v>2000Q3</c:v>
                      </c:pt>
                      <c:pt idx="15">
                        <c:v>2000Q4</c:v>
                      </c:pt>
                      <c:pt idx="16">
                        <c:v>2001Q1</c:v>
                      </c:pt>
                      <c:pt idx="17">
                        <c:v>2001Q2</c:v>
                      </c:pt>
                      <c:pt idx="18">
                        <c:v>2001Q3</c:v>
                      </c:pt>
                      <c:pt idx="19">
                        <c:v>2001Q4</c:v>
                      </c:pt>
                      <c:pt idx="20">
                        <c:v>2002Q1</c:v>
                      </c:pt>
                      <c:pt idx="21">
                        <c:v>2002Q2</c:v>
                      </c:pt>
                      <c:pt idx="22">
                        <c:v>2002Q3</c:v>
                      </c:pt>
                      <c:pt idx="23">
                        <c:v>2002Q4</c:v>
                      </c:pt>
                      <c:pt idx="24">
                        <c:v>2003Q1</c:v>
                      </c:pt>
                      <c:pt idx="25">
                        <c:v>2003Q2</c:v>
                      </c:pt>
                      <c:pt idx="26">
                        <c:v>2003Q3</c:v>
                      </c:pt>
                      <c:pt idx="27">
                        <c:v>2003Q4</c:v>
                      </c:pt>
                      <c:pt idx="28">
                        <c:v>2004Q1</c:v>
                      </c:pt>
                      <c:pt idx="29">
                        <c:v>2004Q2</c:v>
                      </c:pt>
                      <c:pt idx="30">
                        <c:v>2004Q3</c:v>
                      </c:pt>
                      <c:pt idx="31">
                        <c:v>2004Q4</c:v>
                      </c:pt>
                      <c:pt idx="32">
                        <c:v>2005Q1</c:v>
                      </c:pt>
                      <c:pt idx="33">
                        <c:v>2005Q2</c:v>
                      </c:pt>
                      <c:pt idx="34">
                        <c:v>2005Q3</c:v>
                      </c:pt>
                      <c:pt idx="35">
                        <c:v>2005Q4</c:v>
                      </c:pt>
                      <c:pt idx="36">
                        <c:v>2006Q1</c:v>
                      </c:pt>
                      <c:pt idx="37">
                        <c:v>2006Q2</c:v>
                      </c:pt>
                      <c:pt idx="38">
                        <c:v>2006Q3</c:v>
                      </c:pt>
                      <c:pt idx="39">
                        <c:v>2006Q4</c:v>
                      </c:pt>
                      <c:pt idx="40">
                        <c:v>2007Q1</c:v>
                      </c:pt>
                      <c:pt idx="41">
                        <c:v>2007Q2</c:v>
                      </c:pt>
                      <c:pt idx="42">
                        <c:v>2007Q3</c:v>
                      </c:pt>
                      <c:pt idx="43">
                        <c:v>2007Q4</c:v>
                      </c:pt>
                      <c:pt idx="44">
                        <c:v>2008Q1</c:v>
                      </c:pt>
                      <c:pt idx="45">
                        <c:v>2008Q2</c:v>
                      </c:pt>
                      <c:pt idx="46">
                        <c:v>2008Q3</c:v>
                      </c:pt>
                      <c:pt idx="47">
                        <c:v>2008Q4</c:v>
                      </c:pt>
                      <c:pt idx="48">
                        <c:v>2009Q1</c:v>
                      </c:pt>
                      <c:pt idx="49">
                        <c:v>2009Q2</c:v>
                      </c:pt>
                      <c:pt idx="50">
                        <c:v>2009Q3</c:v>
                      </c:pt>
                      <c:pt idx="51">
                        <c:v>2009Q4</c:v>
                      </c:pt>
                      <c:pt idx="52">
                        <c:v>2010Q1</c:v>
                      </c:pt>
                      <c:pt idx="53">
                        <c:v>2010Q2</c:v>
                      </c:pt>
                      <c:pt idx="54">
                        <c:v>2010Q3</c:v>
                      </c:pt>
                      <c:pt idx="55">
                        <c:v>2010Q4</c:v>
                      </c:pt>
                      <c:pt idx="56">
                        <c:v>2011Q1</c:v>
                      </c:pt>
                      <c:pt idx="57">
                        <c:v>2011Q2</c:v>
                      </c:pt>
                      <c:pt idx="58">
                        <c:v>2011Q3</c:v>
                      </c:pt>
                      <c:pt idx="59">
                        <c:v>2011Q4</c:v>
                      </c:pt>
                      <c:pt idx="60">
                        <c:v>2012Q1</c:v>
                      </c:pt>
                      <c:pt idx="61">
                        <c:v>2012Q2</c:v>
                      </c:pt>
                      <c:pt idx="62">
                        <c:v>2012Q3</c:v>
                      </c:pt>
                      <c:pt idx="63">
                        <c:v>2012Q4</c:v>
                      </c:pt>
                      <c:pt idx="64">
                        <c:v>2013Q1</c:v>
                      </c:pt>
                      <c:pt idx="65">
                        <c:v>2013Q2</c:v>
                      </c:pt>
                      <c:pt idx="66">
                        <c:v>2013Q3</c:v>
                      </c:pt>
                      <c:pt idx="67">
                        <c:v>2013Q4</c:v>
                      </c:pt>
                      <c:pt idx="68">
                        <c:v>2014Q1</c:v>
                      </c:pt>
                      <c:pt idx="69">
                        <c:v>2014Q2</c:v>
                      </c:pt>
                      <c:pt idx="70">
                        <c:v>2014Q3</c:v>
                      </c:pt>
                      <c:pt idx="71">
                        <c:v>2014Q4</c:v>
                      </c:pt>
                      <c:pt idx="72">
                        <c:v>2015Q1</c:v>
                      </c:pt>
                      <c:pt idx="73">
                        <c:v>2015Q2</c:v>
                      </c:pt>
                      <c:pt idx="74">
                        <c:v>2015Q3</c:v>
                      </c:pt>
                      <c:pt idx="75">
                        <c:v>2015Q4</c:v>
                      </c:pt>
                      <c:pt idx="76">
                        <c:v>2016Q1</c:v>
                      </c:pt>
                      <c:pt idx="77">
                        <c:v>2016Q2</c:v>
                      </c:pt>
                      <c:pt idx="78">
                        <c:v>2016Q3</c:v>
                      </c:pt>
                      <c:pt idx="79">
                        <c:v>2016Q4</c:v>
                      </c:pt>
                      <c:pt idx="80">
                        <c:v>2017Q1</c:v>
                      </c:pt>
                      <c:pt idx="81">
                        <c:v>2017Q2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'[2017_q2_price_index_data (2).xlsx]Quarterly Index Results'!$AC$3:$AC$84</c15:sqref>
                        </c15:formulaRef>
                      </c:ext>
                    </c:extLst>
                    <c:numCache>
                      <c:formatCode>0.00</c:formatCode>
                      <c:ptCount val="82"/>
                      <c:pt idx="0">
                        <c:v>87.989000000000004</c:v>
                      </c:pt>
                      <c:pt idx="1">
                        <c:v>89.572000000000003</c:v>
                      </c:pt>
                      <c:pt idx="2">
                        <c:v>90.02</c:v>
                      </c:pt>
                      <c:pt idx="3">
                        <c:v>89.944999999999993</c:v>
                      </c:pt>
                      <c:pt idx="4">
                        <c:v>90.397999999999996</c:v>
                      </c:pt>
                      <c:pt idx="5">
                        <c:v>91.073999999999998</c:v>
                      </c:pt>
                      <c:pt idx="6">
                        <c:v>92.227000000000004</c:v>
                      </c:pt>
                      <c:pt idx="7">
                        <c:v>93.734999999999999</c:v>
                      </c:pt>
                      <c:pt idx="8">
                        <c:v>94.141000000000005</c:v>
                      </c:pt>
                      <c:pt idx="9">
                        <c:v>95.731999999999999</c:v>
                      </c:pt>
                      <c:pt idx="10">
                        <c:v>97.195999999999998</c:v>
                      </c:pt>
                      <c:pt idx="11">
                        <c:v>98.662999999999997</c:v>
                      </c:pt>
                      <c:pt idx="12">
                        <c:v>100</c:v>
                      </c:pt>
                      <c:pt idx="13">
                        <c:v>101.721</c:v>
                      </c:pt>
                      <c:pt idx="14">
                        <c:v>104.923</c:v>
                      </c:pt>
                      <c:pt idx="15">
                        <c:v>108.762</c:v>
                      </c:pt>
                      <c:pt idx="16">
                        <c:v>110.759</c:v>
                      </c:pt>
                      <c:pt idx="17">
                        <c:v>116.55</c:v>
                      </c:pt>
                      <c:pt idx="18">
                        <c:v>120.828</c:v>
                      </c:pt>
                      <c:pt idx="19">
                        <c:v>123.92700000000001</c:v>
                      </c:pt>
                      <c:pt idx="20">
                        <c:v>125.319</c:v>
                      </c:pt>
                      <c:pt idx="21">
                        <c:v>128.81399999999999</c:v>
                      </c:pt>
                      <c:pt idx="22">
                        <c:v>133.91900000000001</c:v>
                      </c:pt>
                      <c:pt idx="23">
                        <c:v>138.077</c:v>
                      </c:pt>
                      <c:pt idx="24">
                        <c:v>142.66200000000001</c:v>
                      </c:pt>
                      <c:pt idx="25">
                        <c:v>148.42599999999999</c:v>
                      </c:pt>
                      <c:pt idx="26">
                        <c:v>153.828</c:v>
                      </c:pt>
                      <c:pt idx="27">
                        <c:v>159.364</c:v>
                      </c:pt>
                      <c:pt idx="28">
                        <c:v>163.50200000000001</c:v>
                      </c:pt>
                      <c:pt idx="29">
                        <c:v>169.33699999999999</c:v>
                      </c:pt>
                      <c:pt idx="30">
                        <c:v>175.97300000000001</c:v>
                      </c:pt>
                      <c:pt idx="31">
                        <c:v>181.78700000000001</c:v>
                      </c:pt>
                      <c:pt idx="32">
                        <c:v>185.786</c:v>
                      </c:pt>
                      <c:pt idx="33">
                        <c:v>191.97200000000001</c:v>
                      </c:pt>
                      <c:pt idx="34">
                        <c:v>198.01599999999999</c:v>
                      </c:pt>
                      <c:pt idx="35">
                        <c:v>203.822</c:v>
                      </c:pt>
                      <c:pt idx="36">
                        <c:v>208.04499999999999</c:v>
                      </c:pt>
                      <c:pt idx="37">
                        <c:v>213.19900000000001</c:v>
                      </c:pt>
                      <c:pt idx="38">
                        <c:v>217.887</c:v>
                      </c:pt>
                      <c:pt idx="39">
                        <c:v>219.44900000000001</c:v>
                      </c:pt>
                      <c:pt idx="40">
                        <c:v>218.845</c:v>
                      </c:pt>
                      <c:pt idx="41">
                        <c:v>216.10499999999999</c:v>
                      </c:pt>
                      <c:pt idx="42">
                        <c:v>211.62299999999999</c:v>
                      </c:pt>
                      <c:pt idx="43">
                        <c:v>206.97499999999999</c:v>
                      </c:pt>
                      <c:pt idx="44">
                        <c:v>203.00899999999999</c:v>
                      </c:pt>
                      <c:pt idx="45">
                        <c:v>195.18799999999999</c:v>
                      </c:pt>
                      <c:pt idx="46">
                        <c:v>185.46899999999999</c:v>
                      </c:pt>
                      <c:pt idx="47">
                        <c:v>176.04599999999999</c:v>
                      </c:pt>
                      <c:pt idx="48">
                        <c:v>166.91</c:v>
                      </c:pt>
                      <c:pt idx="49">
                        <c:v>156.50700000000001</c:v>
                      </c:pt>
                      <c:pt idx="50">
                        <c:v>149.821</c:v>
                      </c:pt>
                      <c:pt idx="51">
                        <c:v>146.88499999999999</c:v>
                      </c:pt>
                      <c:pt idx="52">
                        <c:v>143.78299999999999</c:v>
                      </c:pt>
                      <c:pt idx="53">
                        <c:v>143.09700000000001</c:v>
                      </c:pt>
                      <c:pt idx="54">
                        <c:v>139.74700000000001</c:v>
                      </c:pt>
                      <c:pt idx="55">
                        <c:v>134.327</c:v>
                      </c:pt>
                      <c:pt idx="56">
                        <c:v>129.62200000000001</c:v>
                      </c:pt>
                      <c:pt idx="57">
                        <c:v>124.447</c:v>
                      </c:pt>
                      <c:pt idx="58">
                        <c:v>120.378</c:v>
                      </c:pt>
                      <c:pt idx="59">
                        <c:v>117.788</c:v>
                      </c:pt>
                      <c:pt idx="60">
                        <c:v>117.563</c:v>
                      </c:pt>
                      <c:pt idx="61">
                        <c:v>114.667</c:v>
                      </c:pt>
                      <c:pt idx="62">
                        <c:v>112.63800000000001</c:v>
                      </c:pt>
                      <c:pt idx="63">
                        <c:v>112.926</c:v>
                      </c:pt>
                      <c:pt idx="64">
                        <c:v>113.17400000000001</c:v>
                      </c:pt>
                      <c:pt idx="65">
                        <c:v>114.33499999999999</c:v>
                      </c:pt>
                      <c:pt idx="66">
                        <c:v>119.001</c:v>
                      </c:pt>
                      <c:pt idx="67">
                        <c:v>122.67100000000001</c:v>
                      </c:pt>
                      <c:pt idx="68">
                        <c:v>125.142</c:v>
                      </c:pt>
                      <c:pt idx="69">
                        <c:v>128.471</c:v>
                      </c:pt>
                      <c:pt idx="70">
                        <c:v>132.387</c:v>
                      </c:pt>
                      <c:pt idx="71">
                        <c:v>136.167</c:v>
                      </c:pt>
                      <c:pt idx="72">
                        <c:v>139.416</c:v>
                      </c:pt>
                      <c:pt idx="73">
                        <c:v>145.19900000000001</c:v>
                      </c:pt>
                      <c:pt idx="74">
                        <c:v>148.285</c:v>
                      </c:pt>
                      <c:pt idx="75">
                        <c:v>152.25</c:v>
                      </c:pt>
                      <c:pt idx="76">
                        <c:v>153.34800000000001</c:v>
                      </c:pt>
                      <c:pt idx="77">
                        <c:v>155.9</c:v>
                      </c:pt>
                      <c:pt idx="78">
                        <c:v>160.804</c:v>
                      </c:pt>
                      <c:pt idx="79">
                        <c:v>163.714</c:v>
                      </c:pt>
                      <c:pt idx="80">
                        <c:v>165.346</c:v>
                      </c:pt>
                      <c:pt idx="81">
                        <c:v>167.71299999999999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8F28-4784-993E-0427B03F1914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'[2017_q2_price_index_data (2).xlsx]Quarterly Index Results'!$AE$2</c15:sqref>
                        </c15:formulaRef>
                      </c:ext>
                    </c:extLst>
                    <c:strCache>
                      <c:ptCount val="1"/>
                      <c:pt idx="0">
                        <c:v>Chicago--Bronzeville/Hyde Park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'[2017_q2_price_index_data (2).xlsx]Quarterly Index Results'!$A$3:$A$84</c15:sqref>
                        </c15:formulaRef>
                      </c:ext>
                    </c:extLst>
                    <c:strCache>
                      <c:ptCount val="82"/>
                      <c:pt idx="0">
                        <c:v>1997Q1</c:v>
                      </c:pt>
                      <c:pt idx="1">
                        <c:v>1997Q2</c:v>
                      </c:pt>
                      <c:pt idx="2">
                        <c:v>1997Q3</c:v>
                      </c:pt>
                      <c:pt idx="3">
                        <c:v>1997Q4</c:v>
                      </c:pt>
                      <c:pt idx="4">
                        <c:v>1998Q1</c:v>
                      </c:pt>
                      <c:pt idx="5">
                        <c:v>1998Q2</c:v>
                      </c:pt>
                      <c:pt idx="6">
                        <c:v>1998Q3</c:v>
                      </c:pt>
                      <c:pt idx="7">
                        <c:v>1998Q4</c:v>
                      </c:pt>
                      <c:pt idx="8">
                        <c:v>1999Q1</c:v>
                      </c:pt>
                      <c:pt idx="9">
                        <c:v>1999Q2</c:v>
                      </c:pt>
                      <c:pt idx="10">
                        <c:v>1999Q3</c:v>
                      </c:pt>
                      <c:pt idx="11">
                        <c:v>1999Q4</c:v>
                      </c:pt>
                      <c:pt idx="12">
                        <c:v>2000Q1</c:v>
                      </c:pt>
                      <c:pt idx="13">
                        <c:v>2000Q2</c:v>
                      </c:pt>
                      <c:pt idx="14">
                        <c:v>2000Q3</c:v>
                      </c:pt>
                      <c:pt idx="15">
                        <c:v>2000Q4</c:v>
                      </c:pt>
                      <c:pt idx="16">
                        <c:v>2001Q1</c:v>
                      </c:pt>
                      <c:pt idx="17">
                        <c:v>2001Q2</c:v>
                      </c:pt>
                      <c:pt idx="18">
                        <c:v>2001Q3</c:v>
                      </c:pt>
                      <c:pt idx="19">
                        <c:v>2001Q4</c:v>
                      </c:pt>
                      <c:pt idx="20">
                        <c:v>2002Q1</c:v>
                      </c:pt>
                      <c:pt idx="21">
                        <c:v>2002Q2</c:v>
                      </c:pt>
                      <c:pt idx="22">
                        <c:v>2002Q3</c:v>
                      </c:pt>
                      <c:pt idx="23">
                        <c:v>2002Q4</c:v>
                      </c:pt>
                      <c:pt idx="24">
                        <c:v>2003Q1</c:v>
                      </c:pt>
                      <c:pt idx="25">
                        <c:v>2003Q2</c:v>
                      </c:pt>
                      <c:pt idx="26">
                        <c:v>2003Q3</c:v>
                      </c:pt>
                      <c:pt idx="27">
                        <c:v>2003Q4</c:v>
                      </c:pt>
                      <c:pt idx="28">
                        <c:v>2004Q1</c:v>
                      </c:pt>
                      <c:pt idx="29">
                        <c:v>2004Q2</c:v>
                      </c:pt>
                      <c:pt idx="30">
                        <c:v>2004Q3</c:v>
                      </c:pt>
                      <c:pt idx="31">
                        <c:v>2004Q4</c:v>
                      </c:pt>
                      <c:pt idx="32">
                        <c:v>2005Q1</c:v>
                      </c:pt>
                      <c:pt idx="33">
                        <c:v>2005Q2</c:v>
                      </c:pt>
                      <c:pt idx="34">
                        <c:v>2005Q3</c:v>
                      </c:pt>
                      <c:pt idx="35">
                        <c:v>2005Q4</c:v>
                      </c:pt>
                      <c:pt idx="36">
                        <c:v>2006Q1</c:v>
                      </c:pt>
                      <c:pt idx="37">
                        <c:v>2006Q2</c:v>
                      </c:pt>
                      <c:pt idx="38">
                        <c:v>2006Q3</c:v>
                      </c:pt>
                      <c:pt idx="39">
                        <c:v>2006Q4</c:v>
                      </c:pt>
                      <c:pt idx="40">
                        <c:v>2007Q1</c:v>
                      </c:pt>
                      <c:pt idx="41">
                        <c:v>2007Q2</c:v>
                      </c:pt>
                      <c:pt idx="42">
                        <c:v>2007Q3</c:v>
                      </c:pt>
                      <c:pt idx="43">
                        <c:v>2007Q4</c:v>
                      </c:pt>
                      <c:pt idx="44">
                        <c:v>2008Q1</c:v>
                      </c:pt>
                      <c:pt idx="45">
                        <c:v>2008Q2</c:v>
                      </c:pt>
                      <c:pt idx="46">
                        <c:v>2008Q3</c:v>
                      </c:pt>
                      <c:pt idx="47">
                        <c:v>2008Q4</c:v>
                      </c:pt>
                      <c:pt idx="48">
                        <c:v>2009Q1</c:v>
                      </c:pt>
                      <c:pt idx="49">
                        <c:v>2009Q2</c:v>
                      </c:pt>
                      <c:pt idx="50">
                        <c:v>2009Q3</c:v>
                      </c:pt>
                      <c:pt idx="51">
                        <c:v>2009Q4</c:v>
                      </c:pt>
                      <c:pt idx="52">
                        <c:v>2010Q1</c:v>
                      </c:pt>
                      <c:pt idx="53">
                        <c:v>2010Q2</c:v>
                      </c:pt>
                      <c:pt idx="54">
                        <c:v>2010Q3</c:v>
                      </c:pt>
                      <c:pt idx="55">
                        <c:v>2010Q4</c:v>
                      </c:pt>
                      <c:pt idx="56">
                        <c:v>2011Q1</c:v>
                      </c:pt>
                      <c:pt idx="57">
                        <c:v>2011Q2</c:v>
                      </c:pt>
                      <c:pt idx="58">
                        <c:v>2011Q3</c:v>
                      </c:pt>
                      <c:pt idx="59">
                        <c:v>2011Q4</c:v>
                      </c:pt>
                      <c:pt idx="60">
                        <c:v>2012Q1</c:v>
                      </c:pt>
                      <c:pt idx="61">
                        <c:v>2012Q2</c:v>
                      </c:pt>
                      <c:pt idx="62">
                        <c:v>2012Q3</c:v>
                      </c:pt>
                      <c:pt idx="63">
                        <c:v>2012Q4</c:v>
                      </c:pt>
                      <c:pt idx="64">
                        <c:v>2013Q1</c:v>
                      </c:pt>
                      <c:pt idx="65">
                        <c:v>2013Q2</c:v>
                      </c:pt>
                      <c:pt idx="66">
                        <c:v>2013Q3</c:v>
                      </c:pt>
                      <c:pt idx="67">
                        <c:v>2013Q4</c:v>
                      </c:pt>
                      <c:pt idx="68">
                        <c:v>2014Q1</c:v>
                      </c:pt>
                      <c:pt idx="69">
                        <c:v>2014Q2</c:v>
                      </c:pt>
                      <c:pt idx="70">
                        <c:v>2014Q3</c:v>
                      </c:pt>
                      <c:pt idx="71">
                        <c:v>2014Q4</c:v>
                      </c:pt>
                      <c:pt idx="72">
                        <c:v>2015Q1</c:v>
                      </c:pt>
                      <c:pt idx="73">
                        <c:v>2015Q2</c:v>
                      </c:pt>
                      <c:pt idx="74">
                        <c:v>2015Q3</c:v>
                      </c:pt>
                      <c:pt idx="75">
                        <c:v>2015Q4</c:v>
                      </c:pt>
                      <c:pt idx="76">
                        <c:v>2016Q1</c:v>
                      </c:pt>
                      <c:pt idx="77">
                        <c:v>2016Q2</c:v>
                      </c:pt>
                      <c:pt idx="78">
                        <c:v>2016Q3</c:v>
                      </c:pt>
                      <c:pt idx="79">
                        <c:v>2016Q4</c:v>
                      </c:pt>
                      <c:pt idx="80">
                        <c:v>2017Q1</c:v>
                      </c:pt>
                      <c:pt idx="81">
                        <c:v>2017Q2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'[2017_q2_price_index_data (2).xlsx]Quarterly Index Results'!$AE$3:$AE$84</c15:sqref>
                        </c15:formulaRef>
                      </c:ext>
                    </c:extLst>
                    <c:numCache>
                      <c:formatCode>0.00</c:formatCode>
                      <c:ptCount val="82"/>
                      <c:pt idx="0">
                        <c:v>61.579000000000001</c:v>
                      </c:pt>
                      <c:pt idx="1">
                        <c:v>72.001000000000005</c:v>
                      </c:pt>
                      <c:pt idx="2">
                        <c:v>76.507999999999996</c:v>
                      </c:pt>
                      <c:pt idx="3">
                        <c:v>77.518000000000001</c:v>
                      </c:pt>
                      <c:pt idx="4">
                        <c:v>84.596999999999994</c:v>
                      </c:pt>
                      <c:pt idx="5">
                        <c:v>83.715999999999994</c:v>
                      </c:pt>
                      <c:pt idx="6">
                        <c:v>86.799000000000007</c:v>
                      </c:pt>
                      <c:pt idx="7">
                        <c:v>91.974999999999994</c:v>
                      </c:pt>
                      <c:pt idx="8">
                        <c:v>90.712000000000003</c:v>
                      </c:pt>
                      <c:pt idx="9">
                        <c:v>94.06</c:v>
                      </c:pt>
                      <c:pt idx="10">
                        <c:v>95.992999999999995</c:v>
                      </c:pt>
                      <c:pt idx="11">
                        <c:v>96.433000000000007</c:v>
                      </c:pt>
                      <c:pt idx="12">
                        <c:v>100</c:v>
                      </c:pt>
                      <c:pt idx="13">
                        <c:v>101.066</c:v>
                      </c:pt>
                      <c:pt idx="14">
                        <c:v>104.934</c:v>
                      </c:pt>
                      <c:pt idx="15">
                        <c:v>109.49</c:v>
                      </c:pt>
                      <c:pt idx="16">
                        <c:v>108.889</c:v>
                      </c:pt>
                      <c:pt idx="17">
                        <c:v>111.87</c:v>
                      </c:pt>
                      <c:pt idx="18">
                        <c:v>113.151</c:v>
                      </c:pt>
                      <c:pt idx="19">
                        <c:v>113.828</c:v>
                      </c:pt>
                      <c:pt idx="20">
                        <c:v>117.595</c:v>
                      </c:pt>
                      <c:pt idx="21">
                        <c:v>124.756</c:v>
                      </c:pt>
                      <c:pt idx="22">
                        <c:v>126.82</c:v>
                      </c:pt>
                      <c:pt idx="23">
                        <c:v>130.559</c:v>
                      </c:pt>
                      <c:pt idx="24">
                        <c:v>133.44999999999999</c:v>
                      </c:pt>
                      <c:pt idx="25">
                        <c:v>136.99100000000001</c:v>
                      </c:pt>
                      <c:pt idx="26">
                        <c:v>142.21299999999999</c:v>
                      </c:pt>
                      <c:pt idx="27">
                        <c:v>145.81899999999999</c:v>
                      </c:pt>
                      <c:pt idx="28">
                        <c:v>150.96899999999999</c:v>
                      </c:pt>
                      <c:pt idx="29">
                        <c:v>157.512</c:v>
                      </c:pt>
                      <c:pt idx="30">
                        <c:v>167.45099999999999</c:v>
                      </c:pt>
                      <c:pt idx="31">
                        <c:v>179.07400000000001</c:v>
                      </c:pt>
                      <c:pt idx="32">
                        <c:v>182.47900000000001</c:v>
                      </c:pt>
                      <c:pt idx="33">
                        <c:v>192.70099999999999</c:v>
                      </c:pt>
                      <c:pt idx="34">
                        <c:v>199.93700000000001</c:v>
                      </c:pt>
                      <c:pt idx="35">
                        <c:v>203.19800000000001</c:v>
                      </c:pt>
                      <c:pt idx="36">
                        <c:v>213.67699999999999</c:v>
                      </c:pt>
                      <c:pt idx="37">
                        <c:v>220.773</c:v>
                      </c:pt>
                      <c:pt idx="38">
                        <c:v>224.98500000000001</c:v>
                      </c:pt>
                      <c:pt idx="39">
                        <c:v>235.94499999999999</c:v>
                      </c:pt>
                      <c:pt idx="40">
                        <c:v>242.202</c:v>
                      </c:pt>
                      <c:pt idx="41">
                        <c:v>246.20500000000001</c:v>
                      </c:pt>
                      <c:pt idx="42">
                        <c:v>246.095</c:v>
                      </c:pt>
                      <c:pt idx="43">
                        <c:v>243.965</c:v>
                      </c:pt>
                      <c:pt idx="44">
                        <c:v>240.15</c:v>
                      </c:pt>
                      <c:pt idx="45">
                        <c:v>234.67099999999999</c:v>
                      </c:pt>
                      <c:pt idx="46">
                        <c:v>217.054</c:v>
                      </c:pt>
                      <c:pt idx="47">
                        <c:v>199.73400000000001</c:v>
                      </c:pt>
                      <c:pt idx="48">
                        <c:v>183.48699999999999</c:v>
                      </c:pt>
                      <c:pt idx="49">
                        <c:v>166.48699999999999</c:v>
                      </c:pt>
                      <c:pt idx="50">
                        <c:v>165.411</c:v>
                      </c:pt>
                      <c:pt idx="51">
                        <c:v>162.637</c:v>
                      </c:pt>
                      <c:pt idx="52">
                        <c:v>157.82300000000001</c:v>
                      </c:pt>
                      <c:pt idx="53">
                        <c:v>150.60599999999999</c:v>
                      </c:pt>
                      <c:pt idx="54">
                        <c:v>140.80500000000001</c:v>
                      </c:pt>
                      <c:pt idx="55">
                        <c:v>137.965</c:v>
                      </c:pt>
                      <c:pt idx="56">
                        <c:v>130.85900000000001</c:v>
                      </c:pt>
                      <c:pt idx="57">
                        <c:v>129.56</c:v>
                      </c:pt>
                      <c:pt idx="58">
                        <c:v>125.599</c:v>
                      </c:pt>
                      <c:pt idx="59">
                        <c:v>124.848</c:v>
                      </c:pt>
                      <c:pt idx="60">
                        <c:v>125.711</c:v>
                      </c:pt>
                      <c:pt idx="61">
                        <c:v>123.923</c:v>
                      </c:pt>
                      <c:pt idx="62">
                        <c:v>125.77800000000001</c:v>
                      </c:pt>
                      <c:pt idx="63">
                        <c:v>121.173</c:v>
                      </c:pt>
                      <c:pt idx="64">
                        <c:v>119.392</c:v>
                      </c:pt>
                      <c:pt idx="65">
                        <c:v>122.761</c:v>
                      </c:pt>
                      <c:pt idx="66">
                        <c:v>126.11799999999999</c:v>
                      </c:pt>
                      <c:pt idx="67">
                        <c:v>129.43799999999999</c:v>
                      </c:pt>
                      <c:pt idx="68">
                        <c:v>132.16999999999999</c:v>
                      </c:pt>
                      <c:pt idx="69">
                        <c:v>132.31899999999999</c:v>
                      </c:pt>
                      <c:pt idx="70">
                        <c:v>134.92500000000001</c:v>
                      </c:pt>
                      <c:pt idx="71">
                        <c:v>136.161</c:v>
                      </c:pt>
                      <c:pt idx="72">
                        <c:v>136.102</c:v>
                      </c:pt>
                      <c:pt idx="73">
                        <c:v>136.81399999999999</c:v>
                      </c:pt>
                      <c:pt idx="74">
                        <c:v>136.77600000000001</c:v>
                      </c:pt>
                      <c:pt idx="75">
                        <c:v>140.74</c:v>
                      </c:pt>
                      <c:pt idx="76">
                        <c:v>142.505</c:v>
                      </c:pt>
                      <c:pt idx="77">
                        <c:v>146.47200000000001</c:v>
                      </c:pt>
                      <c:pt idx="78">
                        <c:v>152.00800000000001</c:v>
                      </c:pt>
                      <c:pt idx="79">
                        <c:v>156.31</c:v>
                      </c:pt>
                      <c:pt idx="80">
                        <c:v>157.25800000000001</c:v>
                      </c:pt>
                      <c:pt idx="81">
                        <c:v>164.345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8F28-4784-993E-0427B03F1914}"/>
                  </c:ext>
                </c:extLst>
              </c15:ser>
            </c15:filteredLineSeries>
            <c15:filteredLine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'[2017_q2_price_index_data (2).xlsx]Quarterly Index Results'!$AF$2</c15:sqref>
                        </c15:formulaRef>
                      </c:ext>
                    </c:extLst>
                    <c:strCache>
                      <c:ptCount val="1"/>
                      <c:pt idx="0">
                        <c:v>Chicago--Beverly/Morgan Park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'[2017_q2_price_index_data (2).xlsx]Quarterly Index Results'!$A$3:$A$84</c15:sqref>
                        </c15:formulaRef>
                      </c:ext>
                    </c:extLst>
                    <c:strCache>
                      <c:ptCount val="82"/>
                      <c:pt idx="0">
                        <c:v>1997Q1</c:v>
                      </c:pt>
                      <c:pt idx="1">
                        <c:v>1997Q2</c:v>
                      </c:pt>
                      <c:pt idx="2">
                        <c:v>1997Q3</c:v>
                      </c:pt>
                      <c:pt idx="3">
                        <c:v>1997Q4</c:v>
                      </c:pt>
                      <c:pt idx="4">
                        <c:v>1998Q1</c:v>
                      </c:pt>
                      <c:pt idx="5">
                        <c:v>1998Q2</c:v>
                      </c:pt>
                      <c:pt idx="6">
                        <c:v>1998Q3</c:v>
                      </c:pt>
                      <c:pt idx="7">
                        <c:v>1998Q4</c:v>
                      </c:pt>
                      <c:pt idx="8">
                        <c:v>1999Q1</c:v>
                      </c:pt>
                      <c:pt idx="9">
                        <c:v>1999Q2</c:v>
                      </c:pt>
                      <c:pt idx="10">
                        <c:v>1999Q3</c:v>
                      </c:pt>
                      <c:pt idx="11">
                        <c:v>1999Q4</c:v>
                      </c:pt>
                      <c:pt idx="12">
                        <c:v>2000Q1</c:v>
                      </c:pt>
                      <c:pt idx="13">
                        <c:v>2000Q2</c:v>
                      </c:pt>
                      <c:pt idx="14">
                        <c:v>2000Q3</c:v>
                      </c:pt>
                      <c:pt idx="15">
                        <c:v>2000Q4</c:v>
                      </c:pt>
                      <c:pt idx="16">
                        <c:v>2001Q1</c:v>
                      </c:pt>
                      <c:pt idx="17">
                        <c:v>2001Q2</c:v>
                      </c:pt>
                      <c:pt idx="18">
                        <c:v>2001Q3</c:v>
                      </c:pt>
                      <c:pt idx="19">
                        <c:v>2001Q4</c:v>
                      </c:pt>
                      <c:pt idx="20">
                        <c:v>2002Q1</c:v>
                      </c:pt>
                      <c:pt idx="21">
                        <c:v>2002Q2</c:v>
                      </c:pt>
                      <c:pt idx="22">
                        <c:v>2002Q3</c:v>
                      </c:pt>
                      <c:pt idx="23">
                        <c:v>2002Q4</c:v>
                      </c:pt>
                      <c:pt idx="24">
                        <c:v>2003Q1</c:v>
                      </c:pt>
                      <c:pt idx="25">
                        <c:v>2003Q2</c:v>
                      </c:pt>
                      <c:pt idx="26">
                        <c:v>2003Q3</c:v>
                      </c:pt>
                      <c:pt idx="27">
                        <c:v>2003Q4</c:v>
                      </c:pt>
                      <c:pt idx="28">
                        <c:v>2004Q1</c:v>
                      </c:pt>
                      <c:pt idx="29">
                        <c:v>2004Q2</c:v>
                      </c:pt>
                      <c:pt idx="30">
                        <c:v>2004Q3</c:v>
                      </c:pt>
                      <c:pt idx="31">
                        <c:v>2004Q4</c:v>
                      </c:pt>
                      <c:pt idx="32">
                        <c:v>2005Q1</c:v>
                      </c:pt>
                      <c:pt idx="33">
                        <c:v>2005Q2</c:v>
                      </c:pt>
                      <c:pt idx="34">
                        <c:v>2005Q3</c:v>
                      </c:pt>
                      <c:pt idx="35">
                        <c:v>2005Q4</c:v>
                      </c:pt>
                      <c:pt idx="36">
                        <c:v>2006Q1</c:v>
                      </c:pt>
                      <c:pt idx="37">
                        <c:v>2006Q2</c:v>
                      </c:pt>
                      <c:pt idx="38">
                        <c:v>2006Q3</c:v>
                      </c:pt>
                      <c:pt idx="39">
                        <c:v>2006Q4</c:v>
                      </c:pt>
                      <c:pt idx="40">
                        <c:v>2007Q1</c:v>
                      </c:pt>
                      <c:pt idx="41">
                        <c:v>2007Q2</c:v>
                      </c:pt>
                      <c:pt idx="42">
                        <c:v>2007Q3</c:v>
                      </c:pt>
                      <c:pt idx="43">
                        <c:v>2007Q4</c:v>
                      </c:pt>
                      <c:pt idx="44">
                        <c:v>2008Q1</c:v>
                      </c:pt>
                      <c:pt idx="45">
                        <c:v>2008Q2</c:v>
                      </c:pt>
                      <c:pt idx="46">
                        <c:v>2008Q3</c:v>
                      </c:pt>
                      <c:pt idx="47">
                        <c:v>2008Q4</c:v>
                      </c:pt>
                      <c:pt idx="48">
                        <c:v>2009Q1</c:v>
                      </c:pt>
                      <c:pt idx="49">
                        <c:v>2009Q2</c:v>
                      </c:pt>
                      <c:pt idx="50">
                        <c:v>2009Q3</c:v>
                      </c:pt>
                      <c:pt idx="51">
                        <c:v>2009Q4</c:v>
                      </c:pt>
                      <c:pt idx="52">
                        <c:v>2010Q1</c:v>
                      </c:pt>
                      <c:pt idx="53">
                        <c:v>2010Q2</c:v>
                      </c:pt>
                      <c:pt idx="54">
                        <c:v>2010Q3</c:v>
                      </c:pt>
                      <c:pt idx="55">
                        <c:v>2010Q4</c:v>
                      </c:pt>
                      <c:pt idx="56">
                        <c:v>2011Q1</c:v>
                      </c:pt>
                      <c:pt idx="57">
                        <c:v>2011Q2</c:v>
                      </c:pt>
                      <c:pt idx="58">
                        <c:v>2011Q3</c:v>
                      </c:pt>
                      <c:pt idx="59">
                        <c:v>2011Q4</c:v>
                      </c:pt>
                      <c:pt idx="60">
                        <c:v>2012Q1</c:v>
                      </c:pt>
                      <c:pt idx="61">
                        <c:v>2012Q2</c:v>
                      </c:pt>
                      <c:pt idx="62">
                        <c:v>2012Q3</c:v>
                      </c:pt>
                      <c:pt idx="63">
                        <c:v>2012Q4</c:v>
                      </c:pt>
                      <c:pt idx="64">
                        <c:v>2013Q1</c:v>
                      </c:pt>
                      <c:pt idx="65">
                        <c:v>2013Q2</c:v>
                      </c:pt>
                      <c:pt idx="66">
                        <c:v>2013Q3</c:v>
                      </c:pt>
                      <c:pt idx="67">
                        <c:v>2013Q4</c:v>
                      </c:pt>
                      <c:pt idx="68">
                        <c:v>2014Q1</c:v>
                      </c:pt>
                      <c:pt idx="69">
                        <c:v>2014Q2</c:v>
                      </c:pt>
                      <c:pt idx="70">
                        <c:v>2014Q3</c:v>
                      </c:pt>
                      <c:pt idx="71">
                        <c:v>2014Q4</c:v>
                      </c:pt>
                      <c:pt idx="72">
                        <c:v>2015Q1</c:v>
                      </c:pt>
                      <c:pt idx="73">
                        <c:v>2015Q2</c:v>
                      </c:pt>
                      <c:pt idx="74">
                        <c:v>2015Q3</c:v>
                      </c:pt>
                      <c:pt idx="75">
                        <c:v>2015Q4</c:v>
                      </c:pt>
                      <c:pt idx="76">
                        <c:v>2016Q1</c:v>
                      </c:pt>
                      <c:pt idx="77">
                        <c:v>2016Q2</c:v>
                      </c:pt>
                      <c:pt idx="78">
                        <c:v>2016Q3</c:v>
                      </c:pt>
                      <c:pt idx="79">
                        <c:v>2016Q4</c:v>
                      </c:pt>
                      <c:pt idx="80">
                        <c:v>2017Q1</c:v>
                      </c:pt>
                      <c:pt idx="81">
                        <c:v>2017Q2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'[2017_q2_price_index_data (2).xlsx]Quarterly Index Results'!$AF$3:$AF$84</c15:sqref>
                        </c15:formulaRef>
                      </c:ext>
                    </c:extLst>
                    <c:numCache>
                      <c:formatCode>0.00</c:formatCode>
                      <c:ptCount val="82"/>
                      <c:pt idx="0">
                        <c:v>81.066000000000003</c:v>
                      </c:pt>
                      <c:pt idx="1">
                        <c:v>85.605999999999995</c:v>
                      </c:pt>
                      <c:pt idx="2">
                        <c:v>87.819000000000003</c:v>
                      </c:pt>
                      <c:pt idx="3">
                        <c:v>89.23</c:v>
                      </c:pt>
                      <c:pt idx="4">
                        <c:v>91.138000000000005</c:v>
                      </c:pt>
                      <c:pt idx="5">
                        <c:v>91.984999999999999</c:v>
                      </c:pt>
                      <c:pt idx="6">
                        <c:v>92.986000000000004</c:v>
                      </c:pt>
                      <c:pt idx="7">
                        <c:v>94.144000000000005</c:v>
                      </c:pt>
                      <c:pt idx="8">
                        <c:v>94.742999999999995</c:v>
                      </c:pt>
                      <c:pt idx="9">
                        <c:v>95.811999999999998</c:v>
                      </c:pt>
                      <c:pt idx="10">
                        <c:v>97.117999999999995</c:v>
                      </c:pt>
                      <c:pt idx="11">
                        <c:v>98.525000000000006</c:v>
                      </c:pt>
                      <c:pt idx="12">
                        <c:v>100</c:v>
                      </c:pt>
                      <c:pt idx="13">
                        <c:v>102.089</c:v>
                      </c:pt>
                      <c:pt idx="14">
                        <c:v>103.58199999999999</c:v>
                      </c:pt>
                      <c:pt idx="15">
                        <c:v>104.55800000000001</c:v>
                      </c:pt>
                      <c:pt idx="16">
                        <c:v>106.062</c:v>
                      </c:pt>
                      <c:pt idx="17">
                        <c:v>109.209</c:v>
                      </c:pt>
                      <c:pt idx="18">
                        <c:v>111.526</c:v>
                      </c:pt>
                      <c:pt idx="19">
                        <c:v>113.574</c:v>
                      </c:pt>
                      <c:pt idx="20">
                        <c:v>116.405</c:v>
                      </c:pt>
                      <c:pt idx="21">
                        <c:v>119.619</c:v>
                      </c:pt>
                      <c:pt idx="22">
                        <c:v>123.53400000000001</c:v>
                      </c:pt>
                      <c:pt idx="23">
                        <c:v>127.236</c:v>
                      </c:pt>
                      <c:pt idx="24">
                        <c:v>128.90700000000001</c:v>
                      </c:pt>
                      <c:pt idx="25">
                        <c:v>132.99100000000001</c:v>
                      </c:pt>
                      <c:pt idx="26">
                        <c:v>139.07499999999999</c:v>
                      </c:pt>
                      <c:pt idx="27">
                        <c:v>141.161</c:v>
                      </c:pt>
                      <c:pt idx="28">
                        <c:v>144.035</c:v>
                      </c:pt>
                      <c:pt idx="29">
                        <c:v>148.964</c:v>
                      </c:pt>
                      <c:pt idx="30">
                        <c:v>152.31700000000001</c:v>
                      </c:pt>
                      <c:pt idx="31">
                        <c:v>158.54</c:v>
                      </c:pt>
                      <c:pt idx="32">
                        <c:v>161.827</c:v>
                      </c:pt>
                      <c:pt idx="33">
                        <c:v>167.261</c:v>
                      </c:pt>
                      <c:pt idx="34">
                        <c:v>173.09700000000001</c:v>
                      </c:pt>
                      <c:pt idx="35">
                        <c:v>177.059</c:v>
                      </c:pt>
                      <c:pt idx="36">
                        <c:v>182.07499999999999</c:v>
                      </c:pt>
                      <c:pt idx="37">
                        <c:v>186.22200000000001</c:v>
                      </c:pt>
                      <c:pt idx="38">
                        <c:v>190.40100000000001</c:v>
                      </c:pt>
                      <c:pt idx="39">
                        <c:v>194.28299999999999</c:v>
                      </c:pt>
                      <c:pt idx="40">
                        <c:v>195.26599999999999</c:v>
                      </c:pt>
                      <c:pt idx="41">
                        <c:v>196.16900000000001</c:v>
                      </c:pt>
                      <c:pt idx="42">
                        <c:v>193.18899999999999</c:v>
                      </c:pt>
                      <c:pt idx="43">
                        <c:v>190.08</c:v>
                      </c:pt>
                      <c:pt idx="44">
                        <c:v>189.60300000000001</c:v>
                      </c:pt>
                      <c:pt idx="45">
                        <c:v>181.88</c:v>
                      </c:pt>
                      <c:pt idx="46">
                        <c:v>175.51</c:v>
                      </c:pt>
                      <c:pt idx="47">
                        <c:v>168.09100000000001</c:v>
                      </c:pt>
                      <c:pt idx="48">
                        <c:v>159.87799999999999</c:v>
                      </c:pt>
                      <c:pt idx="49">
                        <c:v>154.501</c:v>
                      </c:pt>
                      <c:pt idx="50">
                        <c:v>150.59299999999999</c:v>
                      </c:pt>
                      <c:pt idx="51">
                        <c:v>149.98099999999999</c:v>
                      </c:pt>
                      <c:pt idx="52">
                        <c:v>147.42400000000001</c:v>
                      </c:pt>
                      <c:pt idx="53">
                        <c:v>147.11199999999999</c:v>
                      </c:pt>
                      <c:pt idx="54">
                        <c:v>143.21899999999999</c:v>
                      </c:pt>
                      <c:pt idx="55">
                        <c:v>138.76</c:v>
                      </c:pt>
                      <c:pt idx="56">
                        <c:v>134.42500000000001</c:v>
                      </c:pt>
                      <c:pt idx="57">
                        <c:v>127.959</c:v>
                      </c:pt>
                      <c:pt idx="58">
                        <c:v>123.95</c:v>
                      </c:pt>
                      <c:pt idx="59">
                        <c:v>121.928</c:v>
                      </c:pt>
                      <c:pt idx="60">
                        <c:v>117.937</c:v>
                      </c:pt>
                      <c:pt idx="61">
                        <c:v>117.84</c:v>
                      </c:pt>
                      <c:pt idx="62">
                        <c:v>116.033</c:v>
                      </c:pt>
                      <c:pt idx="63">
                        <c:v>115.508</c:v>
                      </c:pt>
                      <c:pt idx="64">
                        <c:v>116.786</c:v>
                      </c:pt>
                      <c:pt idx="65">
                        <c:v>119.417</c:v>
                      </c:pt>
                      <c:pt idx="66">
                        <c:v>121.521</c:v>
                      </c:pt>
                      <c:pt idx="67">
                        <c:v>122.52</c:v>
                      </c:pt>
                      <c:pt idx="68">
                        <c:v>124.426</c:v>
                      </c:pt>
                      <c:pt idx="69">
                        <c:v>125.655</c:v>
                      </c:pt>
                      <c:pt idx="70">
                        <c:v>128.06800000000001</c:v>
                      </c:pt>
                      <c:pt idx="71">
                        <c:v>132.88</c:v>
                      </c:pt>
                      <c:pt idx="72">
                        <c:v>133.97200000000001</c:v>
                      </c:pt>
                      <c:pt idx="73">
                        <c:v>137.50299999999999</c:v>
                      </c:pt>
                      <c:pt idx="74">
                        <c:v>141.40799999999999</c:v>
                      </c:pt>
                      <c:pt idx="75">
                        <c:v>141.68899999999999</c:v>
                      </c:pt>
                      <c:pt idx="76">
                        <c:v>145.37200000000001</c:v>
                      </c:pt>
                      <c:pt idx="77">
                        <c:v>146.56399999999999</c:v>
                      </c:pt>
                      <c:pt idx="78">
                        <c:v>151.11199999999999</c:v>
                      </c:pt>
                      <c:pt idx="79">
                        <c:v>153.28800000000001</c:v>
                      </c:pt>
                      <c:pt idx="80">
                        <c:v>153.488</c:v>
                      </c:pt>
                      <c:pt idx="81">
                        <c:v>155.608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8F28-4784-993E-0427B03F1914}"/>
                  </c:ext>
                </c:extLst>
              </c15:ser>
            </c15:filteredLineSeries>
          </c:ext>
        </c:extLst>
      </c:lineChart>
      <c:catAx>
        <c:axId val="389278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290856"/>
        <c:crosses val="autoZero"/>
        <c:auto val="1"/>
        <c:lblAlgn val="ctr"/>
        <c:lblOffset val="100"/>
        <c:noMultiLvlLbl val="0"/>
      </c:catAx>
      <c:valAx>
        <c:axId val="389290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278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Sheet1!$C$5</c:f>
              <c:strCache>
                <c:ptCount val="1"/>
                <c:pt idx="0">
                  <c:v>Value without 606 Premium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Sheet1!$B$6:$B$7</c:f>
              <c:strCache>
                <c:ptCount val="2"/>
                <c:pt idx="0">
                  <c:v>606 East, 2015</c:v>
                </c:pt>
                <c:pt idx="1">
                  <c:v>606 West, 2015</c:v>
                </c:pt>
              </c:strCache>
            </c:strRef>
          </c:cat>
          <c:val>
            <c:numRef>
              <c:f>Sheet1!$C$6:$C$7</c:f>
              <c:numCache>
                <c:formatCode>General</c:formatCode>
                <c:ptCount val="2"/>
                <c:pt idx="0">
                  <c:v>815000</c:v>
                </c:pt>
                <c:pt idx="1">
                  <c:v>349650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24-4665-8108-38A17C4756FA}"/>
            </c:ext>
          </c:extLst>
        </c:ser>
        <c:ser>
          <c:idx val="1"/>
          <c:order val="1"/>
          <c:tx>
            <c:strRef>
              <c:f>Sheet1!$D$5</c:f>
              <c:strCache>
                <c:ptCount val="1"/>
                <c:pt idx="0">
                  <c:v>606 Premium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24-4665-8108-38A17C4756FA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Sheet1!$B$6:$B$7</c:f>
              <c:strCache>
                <c:ptCount val="2"/>
                <c:pt idx="0">
                  <c:v>606 East, 2015</c:v>
                </c:pt>
                <c:pt idx="1">
                  <c:v>606 West, 2015</c:v>
                </c:pt>
              </c:strCache>
            </c:strRef>
          </c:cat>
          <c:val>
            <c:numRef>
              <c:f>Sheet1!$D$6:$D$7</c:f>
              <c:numCache>
                <c:formatCode>General</c:formatCode>
                <c:ptCount val="2"/>
                <c:pt idx="0">
                  <c:v>0</c:v>
                </c:pt>
                <c:pt idx="1">
                  <c:v>100350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24-4665-8108-38A17C4756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6392984"/>
        <c:axId val="586393376"/>
      </c:barChart>
      <c:catAx>
        <c:axId val="586392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6393376"/>
        <c:crosses val="autoZero"/>
        <c:auto val="1"/>
        <c:lblAlgn val="ctr"/>
        <c:lblOffset val="100"/>
        <c:noMultiLvlLbl val="0"/>
      </c:catAx>
      <c:valAx>
        <c:axId val="58639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6392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464646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464646"/>
          </a:solidFill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0.2467</cdr:x>
      <cdr:y>0.03863</cdr:y>
    </cdr:from>
    <cdr:to>
      <cdr:x>0.37865</cdr:x>
      <cdr:y>0.09576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6804" y="233187"/>
          <a:ext cx="1543987" cy="3447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$</a:t>
          </a:r>
          <a:r>
            <a:rPr lang="en-US" sz="1400" b="1" dirty="0"/>
            <a:t>815,000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5E96A5-DABA-3844-B065-B1C3F36F3D7D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275F6AA-DB20-CF4E-AE70-C3396A0EEE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4234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287687-61B0-0844-85AE-4218AC573C8B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CD736E2-2BE5-0D4A-8B99-5AF6AEF9E1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480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36E2-2BE5-0D4A-8B99-5AF6AEF9E15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971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36E2-2BE5-0D4A-8B99-5AF6AEF9E15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53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36E2-2BE5-0D4A-8B99-5AF6AEF9E15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401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36E2-2BE5-0D4A-8B99-5AF6AEF9E15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51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know the</a:t>
            </a:r>
            <a:r>
              <a:rPr lang="en-US" baseline="0" dirty="0"/>
              <a:t> trail opening had an effect </a:t>
            </a:r>
          </a:p>
          <a:p>
            <a:r>
              <a:rPr lang="en-US" baseline="0" dirty="0"/>
              <a:t>Effects of the trail decline with distance </a:t>
            </a:r>
          </a:p>
          <a:p>
            <a:r>
              <a:rPr lang="en-US" baseline="0" dirty="0"/>
              <a:t>After ½ mile it becomes less significant.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36E2-2BE5-0D4A-8B99-5AF6AEF9E15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72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median</a:t>
            </a:r>
            <a:r>
              <a:rPr lang="en-US" baseline="0" dirty="0"/>
              <a:t> SF property in 2012 in 606 East:</a:t>
            </a:r>
          </a:p>
          <a:p>
            <a:r>
              <a:rPr lang="en-US" baseline="0" dirty="0"/>
              <a:t> 	2015-$815,000</a:t>
            </a:r>
          </a:p>
          <a:p>
            <a:endParaRPr lang="en-US" baseline="0" dirty="0"/>
          </a:p>
          <a:p>
            <a:r>
              <a:rPr lang="en-US" baseline="0" dirty="0"/>
              <a:t>Median SF property 606 West</a:t>
            </a:r>
          </a:p>
          <a:p>
            <a:r>
              <a:rPr lang="en-US" dirty="0"/>
              <a:t>	2015 - $450,000</a:t>
            </a:r>
          </a:p>
          <a:p>
            <a:r>
              <a:rPr lang="en-US" dirty="0"/>
              <a:t>	Can</a:t>
            </a:r>
            <a:r>
              <a:rPr lang="en-US" baseline="0" dirty="0"/>
              <a:t> attribute 22% of that price, or over $100,000 to the 606 premium</a:t>
            </a:r>
            <a:endParaRPr lang="en-US" dirty="0"/>
          </a:p>
          <a:p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36E2-2BE5-0D4A-8B99-5AF6AEF9E15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09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36E2-2BE5-0D4A-8B99-5AF6AEF9E15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411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7798752"/>
            <a:ext cx="13003213" cy="195802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-1"/>
            <a:ext cx="13006388" cy="779875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587" y="0"/>
            <a:ext cx="13004800" cy="198258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  <a:alpha val="50000"/>
                </a:schemeClr>
              </a:gs>
              <a:gs pos="100000">
                <a:schemeClr val="bg2">
                  <a:lumMod val="1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3004800" cy="8547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073" y="2815054"/>
            <a:ext cx="11539022" cy="4563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cap="none">
                <a:solidFill>
                  <a:schemeClr val="bg1"/>
                </a:solidFill>
                <a:effectLst/>
                <a:latin typeface="Georgia"/>
                <a:cs typeface="Georgia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Rectangle 13"/>
          <p:cNvSpPr>
            <a:spLocks/>
          </p:cNvSpPr>
          <p:nvPr userDrawn="1"/>
        </p:nvSpPr>
        <p:spPr>
          <a:xfrm>
            <a:off x="11645218" y="0"/>
            <a:ext cx="543965" cy="13589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5" name="Picture 14" descr="arrow_blu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172" y="889388"/>
            <a:ext cx="317500" cy="228600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650160" y="2397335"/>
            <a:ext cx="11539023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 userDrawn="1"/>
        </p:nvSpPr>
        <p:spPr>
          <a:xfrm>
            <a:off x="650160" y="2031263"/>
            <a:ext cx="1463040" cy="274629"/>
          </a:xfrm>
          <a:prstGeom prst="round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i="0" kern="600" spc="230" dirty="0">
                <a:solidFill>
                  <a:schemeClr val="bg2"/>
                </a:solidFill>
                <a:latin typeface="Arial"/>
                <a:cs typeface="Arial"/>
              </a:rPr>
              <a:t>PRESENTATION</a:t>
            </a:r>
          </a:p>
        </p:txBody>
      </p:sp>
      <p:sp>
        <p:nvSpPr>
          <p:cNvPr id="3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5573" y="8015541"/>
            <a:ext cx="11533610" cy="53155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1" i="0" cap="none" baseline="0">
                <a:solidFill>
                  <a:schemeClr val="tx1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Presented by the Institute for Housing Studies at conference name/title</a:t>
            </a:r>
          </a:p>
        </p:txBody>
      </p:sp>
      <p:sp>
        <p:nvSpPr>
          <p:cNvPr id="23" name="Text Placeholder 37"/>
          <p:cNvSpPr>
            <a:spLocks noGrp="1"/>
          </p:cNvSpPr>
          <p:nvPr>
            <p:ph type="body" sz="quarter" idx="16" hasCustomPrompt="1"/>
          </p:nvPr>
        </p:nvSpPr>
        <p:spPr>
          <a:xfrm>
            <a:off x="655573" y="8610600"/>
            <a:ext cx="3133725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r>
              <a:rPr lang="en-US" dirty="0" err="1"/>
              <a:t>TwitterHashtag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9258300" y="1978235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December 11, 2013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60" y="580429"/>
            <a:ext cx="3124200" cy="79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5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7798752"/>
            <a:ext cx="13003213" cy="195802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-1"/>
            <a:ext cx="13006388" cy="779875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587" y="0"/>
            <a:ext cx="13004800" cy="198258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  <a:alpha val="50000"/>
                </a:schemeClr>
              </a:gs>
              <a:gs pos="100000">
                <a:schemeClr val="bg2">
                  <a:lumMod val="1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3004800" cy="8547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073" y="2815054"/>
            <a:ext cx="11539022" cy="4563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cap="none">
                <a:solidFill>
                  <a:schemeClr val="bg1"/>
                </a:solidFill>
                <a:effectLst/>
                <a:latin typeface="Georgia"/>
                <a:cs typeface="Georgia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Rectangle 13"/>
          <p:cNvSpPr>
            <a:spLocks/>
          </p:cNvSpPr>
          <p:nvPr userDrawn="1"/>
        </p:nvSpPr>
        <p:spPr>
          <a:xfrm>
            <a:off x="11645218" y="0"/>
            <a:ext cx="543965" cy="13589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 descr="arrow_blu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172" y="889388"/>
            <a:ext cx="317500" cy="228600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650160" y="2397335"/>
            <a:ext cx="11539023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 userDrawn="1"/>
        </p:nvSpPr>
        <p:spPr>
          <a:xfrm>
            <a:off x="650160" y="2031263"/>
            <a:ext cx="1463040" cy="274629"/>
          </a:xfrm>
          <a:prstGeom prst="round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kern="600" spc="230" dirty="0">
                <a:solidFill>
                  <a:srgbClr val="D8D8D8"/>
                </a:solidFill>
                <a:cs typeface="Arial"/>
              </a:rPr>
              <a:t>PRESENTATION</a:t>
            </a:r>
          </a:p>
        </p:txBody>
      </p:sp>
      <p:sp>
        <p:nvSpPr>
          <p:cNvPr id="3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5573" y="8015541"/>
            <a:ext cx="11533610" cy="53155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1" i="0" cap="none" baseline="0">
                <a:solidFill>
                  <a:schemeClr val="tx1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Presented by the Institute for Housing Studies at conference name/title</a:t>
            </a:r>
          </a:p>
        </p:txBody>
      </p:sp>
      <p:sp>
        <p:nvSpPr>
          <p:cNvPr id="23" name="Text Placeholder 37"/>
          <p:cNvSpPr>
            <a:spLocks noGrp="1"/>
          </p:cNvSpPr>
          <p:nvPr>
            <p:ph type="body" sz="quarter" idx="16" hasCustomPrompt="1"/>
          </p:nvPr>
        </p:nvSpPr>
        <p:spPr>
          <a:xfrm>
            <a:off x="655573" y="8610600"/>
            <a:ext cx="3133725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r>
              <a:rPr lang="en-US" dirty="0" err="1"/>
              <a:t>TwitterHashtag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9258300" y="1978235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December 11, 2013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60" y="580429"/>
            <a:ext cx="3124200" cy="79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0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 –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51733" y="8973857"/>
            <a:ext cx="330374" cy="519458"/>
          </a:xfrm>
        </p:spPr>
        <p:txBody>
          <a:bodyPr/>
          <a:lstStyle/>
          <a:p>
            <a:fld id="{39FF9D6F-101D-694C-B4A8-CDBC2F94FEE8}" type="slidenum">
              <a:rPr lang="en-US" smtClean="0">
                <a:solidFill>
                  <a:srgbClr val="6B6B6B"/>
                </a:solidFill>
              </a:rPr>
              <a:pPr/>
              <a:t>‹#›</a:t>
            </a:fld>
            <a:endParaRPr lang="en-US" dirty="0">
              <a:solidFill>
                <a:srgbClr val="6B6B6B"/>
              </a:solidFill>
            </a:endParaRPr>
          </a:p>
        </p:txBody>
      </p:sp>
      <p:pic>
        <p:nvPicPr>
          <p:cNvPr id="7" name="Picture 6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2"/>
          <p:cNvSpPr>
            <a:spLocks noGrp="1"/>
          </p:cNvSpPr>
          <p:nvPr>
            <p:ph sz="quarter" idx="15"/>
          </p:nvPr>
        </p:nvSpPr>
        <p:spPr>
          <a:xfrm>
            <a:off x="650875" y="1701800"/>
            <a:ext cx="11617325" cy="707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50161" y="758826"/>
            <a:ext cx="11701462" cy="7651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#TWITTERHASHTAG</a:t>
            </a:r>
          </a:p>
        </p:txBody>
      </p:sp>
    </p:spTree>
    <p:extLst>
      <p:ext uri="{BB962C8B-B14F-4D97-AF65-F5344CB8AC3E}">
        <p14:creationId xmlns:p14="http://schemas.microsoft.com/office/powerpoint/2010/main" val="311911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 –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9D6F-101D-694C-B4A8-CDBC2F94FEE8}" type="slidenum">
              <a:rPr lang="en-US" smtClean="0">
                <a:solidFill>
                  <a:srgbClr val="6B6B6B"/>
                </a:solidFill>
              </a:rPr>
              <a:pPr/>
              <a:t>‹#›</a:t>
            </a:fld>
            <a:endParaRPr lang="en-US" dirty="0">
              <a:solidFill>
                <a:srgbClr val="6B6B6B"/>
              </a:solidFill>
            </a:endParaRPr>
          </a:p>
        </p:txBody>
      </p:sp>
      <p:pic>
        <p:nvPicPr>
          <p:cNvPr id="7" name="Picture 6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(two lines)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650875" y="2311400"/>
            <a:ext cx="11700748" cy="6464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#TWITTERHASHTAG</a:t>
            </a:r>
          </a:p>
        </p:txBody>
      </p:sp>
    </p:spTree>
    <p:extLst>
      <p:ext uri="{BB962C8B-B14F-4D97-AF65-F5344CB8AC3E}">
        <p14:creationId xmlns:p14="http://schemas.microsoft.com/office/powerpoint/2010/main" val="15119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art Placeholder 13"/>
          <p:cNvSpPr>
            <a:spLocks noGrp="1"/>
          </p:cNvSpPr>
          <p:nvPr>
            <p:ph type="chart" sz="quarter" idx="19"/>
          </p:nvPr>
        </p:nvSpPr>
        <p:spPr>
          <a:xfrm>
            <a:off x="650875" y="2232025"/>
            <a:ext cx="11701463" cy="6035675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0160" y="1432433"/>
            <a:ext cx="11701463" cy="53155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i="0" cap="none" spc="0" baseline="0">
                <a:solidFill>
                  <a:schemeClr val="tx1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table/chart subtitle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751733" y="8973857"/>
            <a:ext cx="330374" cy="519458"/>
          </a:xfrm>
        </p:spPr>
        <p:txBody>
          <a:bodyPr/>
          <a:lstStyle/>
          <a:p>
            <a:fld id="{39FF9D6F-101D-694C-B4A8-CDBC2F94FEE8}" type="slidenum">
              <a:rPr lang="en-US" smtClean="0">
                <a:solidFill>
                  <a:srgbClr val="6B6B6B"/>
                </a:solidFill>
              </a:rPr>
              <a:pPr/>
              <a:t>‹#›</a:t>
            </a:fld>
            <a:endParaRPr lang="en-US" dirty="0">
              <a:solidFill>
                <a:srgbClr val="6B6B6B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650161" y="758826"/>
            <a:ext cx="11701462" cy="6736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#TWITTERHASHTAG</a:t>
            </a:r>
          </a:p>
        </p:txBody>
      </p:sp>
      <p:sp>
        <p:nvSpPr>
          <p:cNvPr id="15" name="Text Placeholder 37"/>
          <p:cNvSpPr>
            <a:spLocks noGrp="1"/>
          </p:cNvSpPr>
          <p:nvPr>
            <p:ph type="body" sz="quarter" idx="16" hasCustomPrompt="1"/>
          </p:nvPr>
        </p:nvSpPr>
        <p:spPr>
          <a:xfrm>
            <a:off x="650875" y="8616949"/>
            <a:ext cx="12352337" cy="5456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1" i="0" cap="all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Source: Insert here</a:t>
            </a:r>
          </a:p>
        </p:txBody>
      </p:sp>
    </p:spTree>
    <p:extLst>
      <p:ext uri="{BB962C8B-B14F-4D97-AF65-F5344CB8AC3E}">
        <p14:creationId xmlns:p14="http://schemas.microsoft.com/office/powerpoint/2010/main" val="148763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50875" y="2232025"/>
            <a:ext cx="11701463" cy="603567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751733" y="8973857"/>
            <a:ext cx="330374" cy="519458"/>
          </a:xfrm>
        </p:spPr>
        <p:txBody>
          <a:bodyPr/>
          <a:lstStyle/>
          <a:p>
            <a:fld id="{39FF9D6F-101D-694C-B4A8-CDBC2F94FEE8}" type="slidenum">
              <a:rPr lang="en-US" smtClean="0">
                <a:solidFill>
                  <a:srgbClr val="6B6B6B"/>
                </a:solidFill>
              </a:rPr>
              <a:pPr/>
              <a:t>‹#›</a:t>
            </a:fld>
            <a:endParaRPr lang="en-US" dirty="0">
              <a:solidFill>
                <a:srgbClr val="6B6B6B"/>
              </a:solidFill>
            </a:endParaRP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#TWITTERHASHTAG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50161" y="758826"/>
            <a:ext cx="11701462" cy="6736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0160" y="1432433"/>
            <a:ext cx="11701463" cy="53155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i="0" cap="none" spc="0" baseline="0">
                <a:solidFill>
                  <a:schemeClr val="tx1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table/chart subtitle</a:t>
            </a:r>
          </a:p>
        </p:txBody>
      </p:sp>
      <p:sp>
        <p:nvSpPr>
          <p:cNvPr id="18" name="Text Placeholder 37"/>
          <p:cNvSpPr>
            <a:spLocks noGrp="1"/>
          </p:cNvSpPr>
          <p:nvPr>
            <p:ph type="body" sz="quarter" idx="18" hasCustomPrompt="1"/>
          </p:nvPr>
        </p:nvSpPr>
        <p:spPr>
          <a:xfrm>
            <a:off x="650875" y="8616949"/>
            <a:ext cx="12352337" cy="5456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1" i="0" cap="all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Source: Insert here</a:t>
            </a:r>
          </a:p>
        </p:txBody>
      </p:sp>
    </p:spTree>
    <p:extLst>
      <p:ext uri="{BB962C8B-B14F-4D97-AF65-F5344CB8AC3E}">
        <p14:creationId xmlns:p14="http://schemas.microsoft.com/office/powerpoint/2010/main" val="381757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 userDrawn="1"/>
        </p:nvSpPr>
        <p:spPr>
          <a:xfrm flipV="1">
            <a:off x="-1587" y="0"/>
            <a:ext cx="4346578" cy="8973856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1" name="Picture 20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751733" y="8973857"/>
            <a:ext cx="330374" cy="519458"/>
          </a:xfrm>
        </p:spPr>
        <p:txBody>
          <a:bodyPr/>
          <a:lstStyle/>
          <a:p>
            <a:fld id="{39FF9D6F-101D-694C-B4A8-CDBC2F94FEE8}" type="slidenum">
              <a:rPr lang="en-US" smtClean="0">
                <a:solidFill>
                  <a:srgbClr val="6B6B6B"/>
                </a:solidFill>
              </a:rPr>
              <a:pPr/>
              <a:t>‹#›</a:t>
            </a:fld>
            <a:endParaRPr lang="en-US" dirty="0">
              <a:solidFill>
                <a:srgbClr val="6B6B6B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4581431" y="0"/>
            <a:ext cx="8421781" cy="8973856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2" name="Rounded Rectangle 41"/>
          <p:cNvSpPr/>
          <p:nvPr userDrawn="1"/>
        </p:nvSpPr>
        <p:spPr>
          <a:xfrm rot="16200000">
            <a:off x="4021197" y="1735904"/>
            <a:ext cx="607039" cy="51343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Picture 42" descr="arrow_blu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60841" y="1881034"/>
            <a:ext cx="317500" cy="228600"/>
          </a:xfrm>
          <a:prstGeom prst="rect">
            <a:avLst/>
          </a:prstGeom>
        </p:spPr>
      </p:pic>
      <p:sp>
        <p:nvSpPr>
          <p:cNvPr id="13" name="Text Placeholder 37"/>
          <p:cNvSpPr>
            <a:spLocks noGrp="1"/>
          </p:cNvSpPr>
          <p:nvPr>
            <p:ph type="body" sz="quarter" idx="17" hasCustomPrompt="1"/>
          </p:nvPr>
        </p:nvSpPr>
        <p:spPr>
          <a:xfrm>
            <a:off x="650875" y="6388100"/>
            <a:ext cx="3527425" cy="1701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300" b="1" i="0" cap="all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Source: Insert here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50161" y="758826"/>
            <a:ext cx="3417840" cy="28479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#TWITTERHASHTAG</a:t>
            </a:r>
          </a:p>
        </p:txBody>
      </p:sp>
    </p:spTree>
    <p:extLst>
      <p:ext uri="{BB962C8B-B14F-4D97-AF65-F5344CB8AC3E}">
        <p14:creationId xmlns:p14="http://schemas.microsoft.com/office/powerpoint/2010/main" val="403861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50875" y="2092325"/>
            <a:ext cx="11701463" cy="63373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751733" y="8973857"/>
            <a:ext cx="330374" cy="519458"/>
          </a:xfrm>
        </p:spPr>
        <p:txBody>
          <a:bodyPr/>
          <a:lstStyle/>
          <a:p>
            <a:fld id="{39FF9D6F-101D-694C-B4A8-CDBC2F94FEE8}" type="slidenum">
              <a:rPr lang="en-US" smtClean="0">
                <a:solidFill>
                  <a:srgbClr val="6B6B6B"/>
                </a:solidFill>
              </a:rPr>
              <a:pPr/>
              <a:t>‹#›</a:t>
            </a:fld>
            <a:endParaRPr lang="en-US" dirty="0">
              <a:solidFill>
                <a:srgbClr val="6B6B6B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50161" y="758826"/>
            <a:ext cx="11701462" cy="11779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#TWITTERHASHTAG</a:t>
            </a:r>
          </a:p>
        </p:txBody>
      </p:sp>
    </p:spTree>
    <p:extLst>
      <p:ext uri="{BB962C8B-B14F-4D97-AF65-F5344CB8AC3E}">
        <p14:creationId xmlns:p14="http://schemas.microsoft.com/office/powerpoint/2010/main" val="422318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able Placeholder 16"/>
          <p:cNvSpPr>
            <a:spLocks noGrp="1"/>
          </p:cNvSpPr>
          <p:nvPr>
            <p:ph type="tbl" sz="quarter" idx="19"/>
          </p:nvPr>
        </p:nvSpPr>
        <p:spPr>
          <a:xfrm>
            <a:off x="650875" y="2232025"/>
            <a:ext cx="11701463" cy="6197600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1" y="758826"/>
            <a:ext cx="11701462" cy="6736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751733" y="8973857"/>
            <a:ext cx="330374" cy="519458"/>
          </a:xfrm>
        </p:spPr>
        <p:txBody>
          <a:bodyPr/>
          <a:lstStyle/>
          <a:p>
            <a:fld id="{39FF9D6F-101D-694C-B4A8-CDBC2F94FEE8}" type="slidenum">
              <a:rPr lang="en-US" smtClean="0">
                <a:solidFill>
                  <a:srgbClr val="6B6B6B"/>
                </a:solidFill>
              </a:rPr>
              <a:pPr/>
              <a:t>‹#›</a:t>
            </a:fld>
            <a:endParaRPr lang="en-US" dirty="0">
              <a:solidFill>
                <a:srgbClr val="6B6B6B"/>
              </a:solidFill>
            </a:endParaRPr>
          </a:p>
        </p:txBody>
      </p:sp>
      <p:sp>
        <p:nvSpPr>
          <p:cNvPr id="14" name="Text Placeholder 37"/>
          <p:cNvSpPr>
            <a:spLocks noGrp="1"/>
          </p:cNvSpPr>
          <p:nvPr>
            <p:ph type="body" sz="quarter" idx="16" hasCustomPrompt="1"/>
          </p:nvPr>
        </p:nvSpPr>
        <p:spPr>
          <a:xfrm>
            <a:off x="650875" y="8616949"/>
            <a:ext cx="12352337" cy="5456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1" i="0" cap="all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Source: Insert here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#TWITTERHASHTAG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0160" y="1432433"/>
            <a:ext cx="11701463" cy="53155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i="0" cap="none" spc="0" baseline="0">
                <a:solidFill>
                  <a:schemeClr val="tx1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table/chart subtitle</a:t>
            </a:r>
          </a:p>
        </p:txBody>
      </p:sp>
    </p:spTree>
    <p:extLst>
      <p:ext uri="{BB962C8B-B14F-4D97-AF65-F5344CB8AC3E}">
        <p14:creationId xmlns:p14="http://schemas.microsoft.com/office/powerpoint/2010/main" val="221141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0" y="1"/>
            <a:ext cx="13003213" cy="779875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1"/>
            <a:ext cx="13004800" cy="8547101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13004800" cy="553639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  <a:alpha val="25000"/>
                </a:schemeClr>
              </a:gs>
              <a:gs pos="100000">
                <a:schemeClr val="bg2">
                  <a:lumMod val="1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50161" y="2827754"/>
            <a:ext cx="11539022" cy="1388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cap="none" spc="0" baseline="0">
                <a:solidFill>
                  <a:schemeClr val="accent2"/>
                </a:solidFill>
                <a:effectLst/>
                <a:latin typeface="Georgia"/>
                <a:cs typeface="Georgia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Rectangle 8"/>
          <p:cNvSpPr>
            <a:spLocks/>
          </p:cNvSpPr>
          <p:nvPr userDrawn="1"/>
        </p:nvSpPr>
        <p:spPr>
          <a:xfrm>
            <a:off x="11645218" y="0"/>
            <a:ext cx="543965" cy="13589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arrow_blu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172" y="889388"/>
            <a:ext cx="317500" cy="2286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650160" y="2397335"/>
            <a:ext cx="11539023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5573" y="8015541"/>
            <a:ext cx="11533610" cy="53155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1" i="0" cap="none" baseline="0">
                <a:solidFill>
                  <a:schemeClr val="tx1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Presented by the Institute for Housing Studies at conference name/title</a:t>
            </a:r>
          </a:p>
        </p:txBody>
      </p:sp>
      <p:sp>
        <p:nvSpPr>
          <p:cNvPr id="14" name="Text Placeholder 37"/>
          <p:cNvSpPr>
            <a:spLocks noGrp="1"/>
          </p:cNvSpPr>
          <p:nvPr>
            <p:ph type="body" sz="quarter" idx="12" hasCustomPrompt="1"/>
          </p:nvPr>
        </p:nvSpPr>
        <p:spPr>
          <a:xfrm>
            <a:off x="650875" y="8458200"/>
            <a:ext cx="3133725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r>
              <a:rPr lang="en-US" dirty="0" err="1"/>
              <a:t>TwitterHashtag</a:t>
            </a:r>
            <a:endParaRPr lang="en-US" dirty="0"/>
          </a:p>
        </p:txBody>
      </p:sp>
      <p:sp>
        <p:nvSpPr>
          <p:cNvPr id="15" name="Footer Placeholder 20"/>
          <p:cNvSpPr>
            <a:spLocks noGrp="1"/>
          </p:cNvSpPr>
          <p:nvPr>
            <p:ph type="ftr" sz="quarter" idx="14"/>
          </p:nvPr>
        </p:nvSpPr>
        <p:spPr>
          <a:xfrm>
            <a:off x="650161" y="8992286"/>
            <a:ext cx="10898842" cy="519458"/>
          </a:xfrm>
        </p:spPr>
        <p:txBody>
          <a:bodyPr/>
          <a:lstStyle/>
          <a:p>
            <a:r>
              <a:rPr lang="en-US" dirty="0">
                <a:solidFill>
                  <a:srgbClr val="6B6B6B"/>
                </a:solidFill>
              </a:rPr>
              <a:t>©2014 Institute of Housing Studies at DePaul University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286" y="5048783"/>
            <a:ext cx="487609" cy="487609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655573" y="4677979"/>
            <a:ext cx="11539023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9258300" y="1978235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December 11, 2013</a:t>
            </a:r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55573" y="5104592"/>
            <a:ext cx="2435713" cy="368300"/>
          </a:xfrm>
        </p:spPr>
        <p:txBody>
          <a:bodyPr>
            <a:normAutofit/>
          </a:bodyPr>
          <a:lstStyle>
            <a:lvl1pPr indent="0" algn="l">
              <a:buFontTx/>
              <a:buNone/>
              <a:defRPr sz="1800" b="0" cap="none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housingstudies.org</a:t>
            </a:r>
            <a:endParaRPr lang="en-US" dirty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3464595" y="5104592"/>
            <a:ext cx="2110705" cy="368300"/>
          </a:xfrm>
        </p:spPr>
        <p:txBody>
          <a:bodyPr>
            <a:normAutofit/>
          </a:bodyPr>
          <a:lstStyle>
            <a:lvl1pPr indent="0" algn="l">
              <a:buFontTx/>
              <a:buNone/>
              <a:defRPr sz="1800" b="0" cap="none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housingstudies</a:t>
            </a:r>
            <a:endParaRPr lang="en-US" dirty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5900308" y="5104592"/>
            <a:ext cx="4653392" cy="368300"/>
          </a:xfrm>
        </p:spPr>
        <p:txBody>
          <a:bodyPr>
            <a:normAutofit/>
          </a:bodyPr>
          <a:lstStyle>
            <a:lvl1pPr indent="0" algn="l">
              <a:buFontTx/>
              <a:buNone/>
              <a:defRPr sz="1800" b="0" cap="none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contact: gsmith33@depaul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60" y="580429"/>
            <a:ext cx="3124200" cy="79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3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 –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51733" y="8973857"/>
            <a:ext cx="330374" cy="519458"/>
          </a:xfrm>
        </p:spPr>
        <p:txBody>
          <a:bodyPr/>
          <a:lstStyle/>
          <a:p>
            <a:fld id="{39FF9D6F-101D-694C-B4A8-CDBC2F94FEE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2"/>
          <p:cNvSpPr>
            <a:spLocks noGrp="1"/>
          </p:cNvSpPr>
          <p:nvPr>
            <p:ph sz="quarter" idx="15"/>
          </p:nvPr>
        </p:nvSpPr>
        <p:spPr>
          <a:xfrm>
            <a:off x="650875" y="1701800"/>
            <a:ext cx="11617325" cy="707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50161" y="758826"/>
            <a:ext cx="11701462" cy="7651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#TWITTERHASHTAG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 –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(two lines)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650875" y="2311400"/>
            <a:ext cx="11700748" cy="6464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#TWITTERHASHTAG</a:t>
            </a:r>
          </a:p>
        </p:txBody>
      </p:sp>
    </p:spTree>
    <p:extLst>
      <p:ext uri="{BB962C8B-B14F-4D97-AF65-F5344CB8AC3E}">
        <p14:creationId xmlns:p14="http://schemas.microsoft.com/office/powerpoint/2010/main" val="345991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art Placeholder 13"/>
          <p:cNvSpPr>
            <a:spLocks noGrp="1"/>
          </p:cNvSpPr>
          <p:nvPr>
            <p:ph type="chart" sz="quarter" idx="19"/>
          </p:nvPr>
        </p:nvSpPr>
        <p:spPr>
          <a:xfrm>
            <a:off x="650875" y="2232025"/>
            <a:ext cx="11701463" cy="6035675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0160" y="1432433"/>
            <a:ext cx="11701463" cy="53155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i="0" cap="none" spc="0" baseline="0">
                <a:solidFill>
                  <a:schemeClr val="tx1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table/chart subtitle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751733" y="8973857"/>
            <a:ext cx="330374" cy="519458"/>
          </a:xfrm>
        </p:spPr>
        <p:txBody>
          <a:bodyPr/>
          <a:lstStyle/>
          <a:p>
            <a:fld id="{39FF9D6F-101D-694C-B4A8-CDBC2F94FE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650161" y="758826"/>
            <a:ext cx="11701462" cy="6736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#TWITTERHASHTAG</a:t>
            </a:r>
          </a:p>
        </p:txBody>
      </p:sp>
      <p:sp>
        <p:nvSpPr>
          <p:cNvPr id="15" name="Text Placeholder 37"/>
          <p:cNvSpPr>
            <a:spLocks noGrp="1"/>
          </p:cNvSpPr>
          <p:nvPr>
            <p:ph type="body" sz="quarter" idx="16" hasCustomPrompt="1"/>
          </p:nvPr>
        </p:nvSpPr>
        <p:spPr>
          <a:xfrm>
            <a:off x="650875" y="8616949"/>
            <a:ext cx="12352337" cy="5456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1" i="0" cap="all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Source: Insert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50875" y="2232025"/>
            <a:ext cx="11701463" cy="603567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751733" y="8973857"/>
            <a:ext cx="330374" cy="519458"/>
          </a:xfrm>
        </p:spPr>
        <p:txBody>
          <a:bodyPr/>
          <a:lstStyle/>
          <a:p>
            <a:fld id="{39FF9D6F-101D-694C-B4A8-CDBC2F94FE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#TWITTERHASHTAG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50161" y="758826"/>
            <a:ext cx="11701462" cy="6736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0160" y="1432433"/>
            <a:ext cx="11701463" cy="53155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i="0" cap="none" spc="0" baseline="0">
                <a:solidFill>
                  <a:schemeClr val="tx1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table/chart subtitle</a:t>
            </a:r>
          </a:p>
        </p:txBody>
      </p:sp>
      <p:sp>
        <p:nvSpPr>
          <p:cNvPr id="18" name="Text Placeholder 37"/>
          <p:cNvSpPr>
            <a:spLocks noGrp="1"/>
          </p:cNvSpPr>
          <p:nvPr>
            <p:ph type="body" sz="quarter" idx="18" hasCustomPrompt="1"/>
          </p:nvPr>
        </p:nvSpPr>
        <p:spPr>
          <a:xfrm>
            <a:off x="650875" y="8616949"/>
            <a:ext cx="12352337" cy="5456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1" i="0" cap="all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Source: Insert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 userDrawn="1"/>
        </p:nvSpPr>
        <p:spPr>
          <a:xfrm flipV="1">
            <a:off x="-1587" y="0"/>
            <a:ext cx="4346578" cy="8973856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1" name="Picture 20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751733" y="8973857"/>
            <a:ext cx="330374" cy="519458"/>
          </a:xfrm>
        </p:spPr>
        <p:txBody>
          <a:bodyPr/>
          <a:lstStyle/>
          <a:p>
            <a:fld id="{39FF9D6F-101D-694C-B4A8-CDBC2F94FE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4581431" y="0"/>
            <a:ext cx="8421781" cy="8973856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2" name="Rounded Rectangle 41"/>
          <p:cNvSpPr/>
          <p:nvPr userDrawn="1"/>
        </p:nvSpPr>
        <p:spPr>
          <a:xfrm rot="16200000">
            <a:off x="4021197" y="1735904"/>
            <a:ext cx="607039" cy="51343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3" name="Picture 42" descr="arrow_blu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60841" y="1881034"/>
            <a:ext cx="317500" cy="228600"/>
          </a:xfrm>
          <a:prstGeom prst="rect">
            <a:avLst/>
          </a:prstGeom>
        </p:spPr>
      </p:pic>
      <p:sp>
        <p:nvSpPr>
          <p:cNvPr id="13" name="Text Placeholder 37"/>
          <p:cNvSpPr>
            <a:spLocks noGrp="1"/>
          </p:cNvSpPr>
          <p:nvPr>
            <p:ph type="body" sz="quarter" idx="17" hasCustomPrompt="1"/>
          </p:nvPr>
        </p:nvSpPr>
        <p:spPr>
          <a:xfrm>
            <a:off x="650875" y="6388100"/>
            <a:ext cx="3527425" cy="1701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300" b="1" i="0" cap="all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Source: Insert here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50161" y="758826"/>
            <a:ext cx="3417840" cy="28479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#TWITTERHASHTAG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50875" y="2092325"/>
            <a:ext cx="11701463" cy="63373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751733" y="8973857"/>
            <a:ext cx="330374" cy="519458"/>
          </a:xfrm>
        </p:spPr>
        <p:txBody>
          <a:bodyPr/>
          <a:lstStyle/>
          <a:p>
            <a:fld id="{39FF9D6F-101D-694C-B4A8-CDBC2F94FE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50161" y="758826"/>
            <a:ext cx="11701462" cy="11779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#TWITTERHASHTAG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able Placeholder 16"/>
          <p:cNvSpPr>
            <a:spLocks noGrp="1"/>
          </p:cNvSpPr>
          <p:nvPr>
            <p:ph type="tbl" sz="quarter" idx="19"/>
          </p:nvPr>
        </p:nvSpPr>
        <p:spPr>
          <a:xfrm>
            <a:off x="650875" y="2232025"/>
            <a:ext cx="11701463" cy="6197600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1" y="758826"/>
            <a:ext cx="11701462" cy="6736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751733" y="8973857"/>
            <a:ext cx="330374" cy="519458"/>
          </a:xfrm>
        </p:spPr>
        <p:txBody>
          <a:bodyPr/>
          <a:lstStyle/>
          <a:p>
            <a:fld id="{39FF9D6F-101D-694C-B4A8-CDBC2F94FE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37"/>
          <p:cNvSpPr>
            <a:spLocks noGrp="1"/>
          </p:cNvSpPr>
          <p:nvPr>
            <p:ph type="body" sz="quarter" idx="16" hasCustomPrompt="1"/>
          </p:nvPr>
        </p:nvSpPr>
        <p:spPr>
          <a:xfrm>
            <a:off x="650875" y="8616949"/>
            <a:ext cx="12352337" cy="5456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1" i="0" cap="all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Source: Insert here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#TWITTERHASHTAG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0160" y="1432433"/>
            <a:ext cx="11701463" cy="53155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i="0" cap="none" spc="0" baseline="0">
                <a:solidFill>
                  <a:schemeClr val="tx1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table/chart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0" y="1"/>
            <a:ext cx="13003213" cy="779875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1"/>
            <a:ext cx="13004800" cy="8547101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13004800" cy="553639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  <a:alpha val="25000"/>
                </a:schemeClr>
              </a:gs>
              <a:gs pos="100000">
                <a:schemeClr val="bg2">
                  <a:lumMod val="1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50161" y="2827754"/>
            <a:ext cx="11539022" cy="1388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cap="none" spc="0" baseline="0">
                <a:solidFill>
                  <a:schemeClr val="accent2"/>
                </a:solidFill>
                <a:effectLst/>
                <a:latin typeface="Georgia"/>
                <a:cs typeface="Georgia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Rectangle 8"/>
          <p:cNvSpPr>
            <a:spLocks/>
          </p:cNvSpPr>
          <p:nvPr userDrawn="1"/>
        </p:nvSpPr>
        <p:spPr>
          <a:xfrm>
            <a:off x="11645218" y="0"/>
            <a:ext cx="543965" cy="13589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" name="Picture 9" descr="arrow_blu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172" y="889388"/>
            <a:ext cx="317500" cy="2286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650160" y="2397335"/>
            <a:ext cx="11539023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5573" y="8015541"/>
            <a:ext cx="11533610" cy="53155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1" i="0" cap="none" baseline="0">
                <a:solidFill>
                  <a:schemeClr val="tx1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Presented by the Institute for Housing Studies at conference name/title</a:t>
            </a:r>
          </a:p>
        </p:txBody>
      </p:sp>
      <p:sp>
        <p:nvSpPr>
          <p:cNvPr id="14" name="Text Placeholder 37"/>
          <p:cNvSpPr>
            <a:spLocks noGrp="1"/>
          </p:cNvSpPr>
          <p:nvPr>
            <p:ph type="body" sz="quarter" idx="12" hasCustomPrompt="1"/>
          </p:nvPr>
        </p:nvSpPr>
        <p:spPr>
          <a:xfrm>
            <a:off x="650875" y="8458200"/>
            <a:ext cx="3133725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r>
              <a:rPr lang="en-US" dirty="0" err="1"/>
              <a:t>TwitterHashtag</a:t>
            </a:r>
            <a:endParaRPr lang="en-US" dirty="0"/>
          </a:p>
        </p:txBody>
      </p:sp>
      <p:sp>
        <p:nvSpPr>
          <p:cNvPr id="15" name="Footer Placeholder 20"/>
          <p:cNvSpPr>
            <a:spLocks noGrp="1"/>
          </p:cNvSpPr>
          <p:nvPr>
            <p:ph type="ftr" sz="quarter" idx="14"/>
          </p:nvPr>
        </p:nvSpPr>
        <p:spPr>
          <a:xfrm>
            <a:off x="650161" y="8992286"/>
            <a:ext cx="10898842" cy="519458"/>
          </a:xfrm>
        </p:spPr>
        <p:txBody>
          <a:bodyPr/>
          <a:lstStyle/>
          <a:p>
            <a:r>
              <a:rPr lang="en-US" dirty="0"/>
              <a:t>©2014 Institute of Housing Studies at DePaul University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286" y="5048783"/>
            <a:ext cx="487609" cy="487609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655573" y="4677979"/>
            <a:ext cx="11539023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9258300" y="1978235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December 11, 2013</a:t>
            </a:r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55573" y="5104592"/>
            <a:ext cx="2435713" cy="368300"/>
          </a:xfrm>
        </p:spPr>
        <p:txBody>
          <a:bodyPr>
            <a:normAutofit/>
          </a:bodyPr>
          <a:lstStyle>
            <a:lvl1pPr indent="0" algn="l">
              <a:buFontTx/>
              <a:buNone/>
              <a:defRPr sz="1800" b="0" cap="none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housingstudies.org</a:t>
            </a:r>
            <a:endParaRPr lang="en-US" dirty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3464595" y="5104592"/>
            <a:ext cx="2110705" cy="368300"/>
          </a:xfrm>
        </p:spPr>
        <p:txBody>
          <a:bodyPr>
            <a:normAutofit/>
          </a:bodyPr>
          <a:lstStyle>
            <a:lvl1pPr indent="0" algn="l">
              <a:buFontTx/>
              <a:buNone/>
              <a:defRPr sz="1800" b="0" cap="none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housingstudies</a:t>
            </a:r>
            <a:endParaRPr lang="en-US" dirty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5900308" y="5104592"/>
            <a:ext cx="4653392" cy="368300"/>
          </a:xfrm>
        </p:spPr>
        <p:txBody>
          <a:bodyPr>
            <a:normAutofit/>
          </a:bodyPr>
          <a:lstStyle>
            <a:lvl1pPr indent="0" algn="l">
              <a:buFontTx/>
              <a:buNone/>
              <a:defRPr sz="1800" b="0" cap="none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contact: gsmith33@depaul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60" y="580429"/>
            <a:ext cx="3124200" cy="7957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650875" y="2206626"/>
            <a:ext cx="11701463" cy="6302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50161" y="758826"/>
            <a:ext cx="11701462" cy="1177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0161" y="8992286"/>
            <a:ext cx="10898842" cy="51945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150000"/>
              </a:lnSpc>
              <a:defRPr sz="1000" b="1" i="0" kern="600" cap="all" spc="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©2012 Institute of Housing Studies at DePaul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51733" y="8973857"/>
            <a:ext cx="330374" cy="51945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150000"/>
              </a:lnSpc>
              <a:defRPr sz="1200" b="0" i="0" kern="600" spc="20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fld id="{39FF9D6F-101D-694C-B4A8-CDBC2F94FE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35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7" r:id="rId4"/>
    <p:sldLayoutId id="2147483662" r:id="rId5"/>
    <p:sldLayoutId id="2147483655" r:id="rId6"/>
    <p:sldLayoutId id="2147483659" r:id="rId7"/>
    <p:sldLayoutId id="2147483660" r:id="rId8"/>
    <p:sldLayoutId id="2147483661" r:id="rId9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hf hdr="0"/>
  <p:txStyles>
    <p:titleStyle>
      <a:lvl1pPr algn="l" defTabSz="650276" rtl="0" eaLnBrk="1" latinLnBrk="0" hangingPunct="1">
        <a:lnSpc>
          <a:spcPct val="100000"/>
        </a:lnSpc>
        <a:spcBef>
          <a:spcPct val="0"/>
        </a:spcBef>
        <a:buNone/>
        <a:defRPr sz="3200" b="1" i="0" kern="1200" cap="none" spc="0">
          <a:solidFill>
            <a:schemeClr val="tx1"/>
          </a:solidFill>
          <a:effectLst/>
          <a:latin typeface="+mj-lt"/>
          <a:ea typeface="+mj-ea"/>
          <a:cs typeface="Georgia"/>
        </a:defRPr>
      </a:lvl1pPr>
    </p:titleStyle>
    <p:bodyStyle>
      <a:lvl1pPr marL="0" indent="177800" algn="l" defTabSz="650276" rtl="0" eaLnBrk="1" latinLnBrk="0" hangingPunct="1">
        <a:spcBef>
          <a:spcPct val="20000"/>
        </a:spcBef>
        <a:buClr>
          <a:schemeClr val="tx2"/>
        </a:buClr>
        <a:buFont typeface="Arial"/>
        <a:buChar char="•"/>
        <a:tabLst>
          <a:tab pos="228600" algn="l"/>
        </a:tabLst>
        <a:defRPr sz="2800" kern="1200" cap="none">
          <a:solidFill>
            <a:schemeClr val="accent2"/>
          </a:solidFill>
          <a:latin typeface="Arial"/>
          <a:ea typeface="+mn-ea"/>
          <a:cs typeface="Arial"/>
        </a:defRPr>
      </a:lvl1pPr>
      <a:lvl2pPr marL="458788" indent="-166688" algn="l" defTabSz="65027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749300" indent="-228600" algn="l" defTabSz="650276" rtl="0" eaLnBrk="1" latinLnBrk="0" hangingPunct="1">
        <a:spcBef>
          <a:spcPct val="20000"/>
        </a:spcBef>
        <a:buFont typeface="Lucida Grande"/>
        <a:buChar char="–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977900" indent="-228600" algn="l" defTabSz="650276" rtl="0" eaLnBrk="1" latinLnBrk="0" hangingPunct="1">
        <a:spcBef>
          <a:spcPct val="20000"/>
        </a:spcBef>
        <a:buFont typeface="Lucida Grande"/>
        <a:buChar char="–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1206500" indent="-228600" algn="l" defTabSz="650276" rtl="0" eaLnBrk="1" latinLnBrk="0" hangingPunct="1">
        <a:spcBef>
          <a:spcPct val="20000"/>
        </a:spcBef>
        <a:buFont typeface="Lucida Grande"/>
        <a:buChar char="–"/>
        <a:defRPr sz="2400" b="0" i="0" kern="1200" cap="none" baseline="0">
          <a:solidFill>
            <a:schemeClr val="tx1"/>
          </a:solidFill>
          <a:latin typeface="Arial"/>
          <a:ea typeface="+mn-ea"/>
          <a:cs typeface="Arial"/>
        </a:defRPr>
      </a:lvl5pPr>
      <a:lvl6pPr marL="1206500" indent="-228600" algn="l" defTabSz="650276" rtl="0" eaLnBrk="1" latinLnBrk="0" hangingPunct="1">
        <a:spcBef>
          <a:spcPct val="20000"/>
        </a:spcBef>
        <a:buFont typeface="Lucida Grande"/>
        <a:buChar char="–"/>
        <a:defRPr sz="2200" b="0" i="0" kern="1200">
          <a:solidFill>
            <a:schemeClr val="tx1"/>
          </a:solidFill>
          <a:latin typeface="Arial"/>
          <a:ea typeface="+mn-ea"/>
          <a:cs typeface="Arial"/>
        </a:defRPr>
      </a:lvl6pPr>
      <a:lvl7pPr marL="4226791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7067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7342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76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551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827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1102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378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653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929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2204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650875" y="2206626"/>
            <a:ext cx="11701463" cy="6302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50161" y="758826"/>
            <a:ext cx="11701462" cy="1177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0161" y="8992286"/>
            <a:ext cx="10898842" cy="51945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150000"/>
              </a:lnSpc>
              <a:defRPr sz="1000" b="1" i="0" kern="600" cap="all" spc="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>
                <a:solidFill>
                  <a:srgbClr val="6B6B6B"/>
                </a:solidFill>
              </a:rPr>
              <a:t>©2012 Institute of Housing Studies at DePaul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51733" y="8973857"/>
            <a:ext cx="330374" cy="51945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150000"/>
              </a:lnSpc>
              <a:defRPr sz="1200" b="0" i="0" kern="600" spc="20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fld id="{39FF9D6F-101D-694C-B4A8-CDBC2F94FEE8}" type="slidenum">
              <a:rPr lang="en-US" smtClean="0">
                <a:solidFill>
                  <a:srgbClr val="6B6B6B"/>
                </a:solidFill>
              </a:rPr>
              <a:pPr/>
              <a:t>‹#›</a:t>
            </a:fld>
            <a:endParaRPr lang="en-US" dirty="0">
              <a:solidFill>
                <a:srgbClr val="6B6B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10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hf hdr="0"/>
  <p:txStyles>
    <p:titleStyle>
      <a:lvl1pPr algn="l" defTabSz="650276" rtl="0" eaLnBrk="1" latinLnBrk="0" hangingPunct="1">
        <a:lnSpc>
          <a:spcPct val="100000"/>
        </a:lnSpc>
        <a:spcBef>
          <a:spcPct val="0"/>
        </a:spcBef>
        <a:buNone/>
        <a:defRPr sz="3200" b="1" i="0" kern="1200" cap="none" spc="0">
          <a:solidFill>
            <a:schemeClr val="tx1"/>
          </a:solidFill>
          <a:effectLst/>
          <a:latin typeface="+mj-lt"/>
          <a:ea typeface="+mj-ea"/>
          <a:cs typeface="Georgia"/>
        </a:defRPr>
      </a:lvl1pPr>
    </p:titleStyle>
    <p:bodyStyle>
      <a:lvl1pPr marL="0" indent="177800" algn="l" defTabSz="650276" rtl="0" eaLnBrk="1" latinLnBrk="0" hangingPunct="1">
        <a:spcBef>
          <a:spcPct val="20000"/>
        </a:spcBef>
        <a:buClr>
          <a:schemeClr val="tx2"/>
        </a:buClr>
        <a:buFont typeface="Arial"/>
        <a:buChar char="•"/>
        <a:tabLst>
          <a:tab pos="228600" algn="l"/>
        </a:tabLst>
        <a:defRPr sz="2800" kern="1200" cap="none">
          <a:solidFill>
            <a:schemeClr val="accent2"/>
          </a:solidFill>
          <a:latin typeface="Arial"/>
          <a:ea typeface="+mn-ea"/>
          <a:cs typeface="Arial"/>
        </a:defRPr>
      </a:lvl1pPr>
      <a:lvl2pPr marL="458788" indent="-166688" algn="l" defTabSz="65027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749300" indent="-228600" algn="l" defTabSz="650276" rtl="0" eaLnBrk="1" latinLnBrk="0" hangingPunct="1">
        <a:spcBef>
          <a:spcPct val="20000"/>
        </a:spcBef>
        <a:buFont typeface="Lucida Grande"/>
        <a:buChar char="–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977900" indent="-228600" algn="l" defTabSz="650276" rtl="0" eaLnBrk="1" latinLnBrk="0" hangingPunct="1">
        <a:spcBef>
          <a:spcPct val="20000"/>
        </a:spcBef>
        <a:buFont typeface="Lucida Grande"/>
        <a:buChar char="–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1206500" indent="-228600" algn="l" defTabSz="650276" rtl="0" eaLnBrk="1" latinLnBrk="0" hangingPunct="1">
        <a:spcBef>
          <a:spcPct val="20000"/>
        </a:spcBef>
        <a:buFont typeface="Lucida Grande"/>
        <a:buChar char="–"/>
        <a:defRPr sz="2400" b="0" i="0" kern="1200" cap="none" baseline="0">
          <a:solidFill>
            <a:schemeClr val="tx1"/>
          </a:solidFill>
          <a:latin typeface="Arial"/>
          <a:ea typeface="+mn-ea"/>
          <a:cs typeface="Arial"/>
        </a:defRPr>
      </a:lvl5pPr>
      <a:lvl6pPr marL="1206500" indent="-228600" algn="l" defTabSz="650276" rtl="0" eaLnBrk="1" latinLnBrk="0" hangingPunct="1">
        <a:spcBef>
          <a:spcPct val="20000"/>
        </a:spcBef>
        <a:buFont typeface="Lucida Grande"/>
        <a:buChar char="–"/>
        <a:defRPr sz="2200" b="0" i="0" kern="1200">
          <a:solidFill>
            <a:schemeClr val="tx1"/>
          </a:solidFill>
          <a:latin typeface="Arial"/>
          <a:ea typeface="+mn-ea"/>
          <a:cs typeface="Arial"/>
        </a:defRPr>
      </a:lvl6pPr>
      <a:lvl7pPr marL="4226791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7067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7342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76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551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827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1102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378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653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929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2204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gsmith33@depaul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IHS’s Approach to Data Development and Applied Research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 the Institute for Housing Studies at Community Indicators Consortium Impact Summit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November 16, 2017</a:t>
            </a:r>
          </a:p>
        </p:txBody>
      </p:sp>
    </p:spTree>
    <p:extLst>
      <p:ext uri="{BB962C8B-B14F-4D97-AF65-F5344CB8AC3E}">
        <p14:creationId xmlns:p14="http://schemas.microsoft.com/office/powerpoint/2010/main" val="209443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Distance premium for 1/5 mile applied to median single family home value in 2015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mean in actual value?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Source: IHS  calculations of data from IHS Cook county house Price index 2016 2q</a:t>
            </a:r>
          </a:p>
        </p:txBody>
      </p:sp>
      <p:graphicFrame>
        <p:nvGraphicFramePr>
          <p:cNvPr id="12" name="Chart Placeholder 11"/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1358519365"/>
              </p:ext>
            </p:extLst>
          </p:nvPr>
        </p:nvGraphicFramePr>
        <p:xfrm>
          <a:off x="650875" y="2232025"/>
          <a:ext cx="11701463" cy="603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8804525" y="4514116"/>
            <a:ext cx="1543987" cy="34477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accent1"/>
                </a:solidFill>
              </a:rPr>
              <a:t>$</a:t>
            </a:r>
            <a:r>
              <a:rPr lang="en-US" sz="1400" b="1" dirty="0">
                <a:solidFill>
                  <a:schemeClr val="accent1"/>
                </a:solidFill>
              </a:rPr>
              <a:t>450,000</a:t>
            </a:r>
          </a:p>
        </p:txBody>
      </p:sp>
    </p:spTree>
    <p:extLst>
      <p:ext uri="{BB962C8B-B14F-4D97-AF65-F5344CB8AC3E}">
        <p14:creationId xmlns:p14="http://schemas.microsoft.com/office/powerpoint/2010/main" val="274915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– Affordability and displacement risk mapping</a:t>
            </a:r>
          </a:p>
          <a:p>
            <a:endParaRPr lang="en-US" dirty="0"/>
          </a:p>
          <a:p>
            <a:r>
              <a:rPr lang="en-US" dirty="0"/>
              <a:t>Identify areas that are potentially vulnerable to displacement</a:t>
            </a:r>
          </a:p>
          <a:p>
            <a:pPr lvl="1"/>
            <a:r>
              <a:rPr lang="en-US" dirty="0"/>
              <a:t>Affordability shifts</a:t>
            </a:r>
          </a:p>
          <a:p>
            <a:pPr lvl="2"/>
            <a:r>
              <a:rPr lang="en-US" dirty="0"/>
              <a:t>Current sales price: Measure of market affordability</a:t>
            </a:r>
          </a:p>
          <a:p>
            <a:pPr lvl="2"/>
            <a:r>
              <a:rPr lang="en-US" dirty="0"/>
              <a:t>Change in sales price: Indicator of shifting demand</a:t>
            </a:r>
          </a:p>
          <a:p>
            <a:pPr lvl="1"/>
            <a:r>
              <a:rPr lang="en-US" dirty="0"/>
              <a:t>Vulnerability</a:t>
            </a:r>
          </a:p>
          <a:p>
            <a:pPr lvl="2"/>
            <a:r>
              <a:rPr lang="en-US" dirty="0"/>
              <a:t>Demographics</a:t>
            </a:r>
          </a:p>
          <a:p>
            <a:pPr lvl="2"/>
            <a:r>
              <a:rPr lang="en-US" dirty="0"/>
              <a:t>Housing stock</a:t>
            </a:r>
          </a:p>
          <a:p>
            <a:pPr lvl="1"/>
            <a:r>
              <a:rPr lang="en-US" dirty="0"/>
              <a:t>Combine layers to highlight areas with different levels of displacement risk</a:t>
            </a:r>
          </a:p>
          <a:p>
            <a:pPr lvl="2"/>
            <a:endParaRPr lang="en-US" dirty="0"/>
          </a:p>
          <a:p>
            <a:r>
              <a:rPr lang="en-US" dirty="0"/>
              <a:t>Vulnerable areas with rising demand for housing</a:t>
            </a:r>
          </a:p>
          <a:p>
            <a:pPr lvl="1"/>
            <a:r>
              <a:rPr lang="en-US" dirty="0"/>
              <a:t>High-cost, rising demand</a:t>
            </a:r>
          </a:p>
          <a:p>
            <a:pPr lvl="1"/>
            <a:r>
              <a:rPr lang="en-US" dirty="0"/>
              <a:t>Moderate-cost, rising demand</a:t>
            </a:r>
          </a:p>
          <a:p>
            <a:pPr lvl="1"/>
            <a:r>
              <a:rPr lang="en-US" dirty="0"/>
              <a:t>Low-cost, rising demand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a data lens as framework for place-based strategies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3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917" y="-301625"/>
            <a:ext cx="7772400" cy="10058400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Source: IHS calculations of property sales data from Cook County recorder of deeds, 2016 and 2012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current and changing levels of housing affordability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9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917" y="-301625"/>
            <a:ext cx="7772400" cy="10058400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Source: IHS calculations of 5-year American community survey data, 2011-15</a:t>
            </a:r>
          </a:p>
          <a:p>
            <a:endParaRPr lang="en-US" sz="1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areas with vulnerable populations and housing types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CC1734-D65F-4625-B8F6-A5AF9FD3DF6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93C886ED-6BA9-4C5C-BCDE-2E595A56325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tretch>
            <a:fillRect/>
          </a:stretch>
        </p:blipFill>
        <p:spPr>
          <a:xfrm>
            <a:off x="4612917" y="-301625"/>
            <a:ext cx="7772400" cy="100584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1F1B9-912B-4CC9-9281-08FEC8533F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Source: IHS calculations of 5-year American community survey data, 2011-15 and property sales data from Cook County recorder of deeds, 2016 and 2012</a:t>
            </a:r>
          </a:p>
          <a:p>
            <a:endParaRPr lang="en-US" sz="12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94D17A9-685E-4C22-8B26-88118B424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Combining layers to identify areas with displacement risk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D931B7-2F09-4519-A1C3-500CD49F001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Provide framework for discussing affordable housing and displacement challenges</a:t>
            </a:r>
          </a:p>
          <a:p>
            <a:endParaRPr lang="en-US" dirty="0"/>
          </a:p>
          <a:p>
            <a:r>
              <a:rPr lang="en-US" dirty="0"/>
              <a:t>Support implementation of targeted interventions</a:t>
            </a:r>
          </a:p>
          <a:p>
            <a:pPr lvl="1"/>
            <a:endParaRPr lang="en-US" dirty="0"/>
          </a:p>
          <a:p>
            <a:r>
              <a:rPr lang="en-US" dirty="0"/>
              <a:t>Inform proactive strategies around public investment projects</a:t>
            </a:r>
          </a:p>
          <a:p>
            <a:endParaRPr lang="en-US" dirty="0"/>
          </a:p>
          <a:p>
            <a:r>
              <a:rPr lang="en-US" dirty="0"/>
              <a:t>Connect to other place-based community development issues in areas such as infrastructure, economic development, public health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 to policy issues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3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IHS’s Approach to Data Development and Applied Research</a:t>
            </a:r>
            <a:endParaRPr lang="en-US" dirty="0">
              <a:solidFill>
                <a:srgbClr val="547BB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©2017 Institute for Housing Studies at DePaul University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November 16, 2017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5900308" y="5104592"/>
            <a:ext cx="6556518" cy="368300"/>
          </a:xfrm>
        </p:spPr>
        <p:txBody>
          <a:bodyPr/>
          <a:lstStyle/>
          <a:p>
            <a:r>
              <a:rPr lang="en-US" dirty="0"/>
              <a:t>Contact: </a:t>
            </a:r>
            <a:r>
              <a:rPr lang="en-US" dirty="0">
                <a:hlinkClick r:id="rId3"/>
              </a:rPr>
              <a:t>gsmith33@depaul.edu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76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pPr marL="344488" indent="-290513"/>
            <a:r>
              <a:rPr lang="en-US" dirty="0"/>
              <a:t>IHS’s mission is to provide reliable, impartial, and timely data and research to inform housing and community development policy decisions and discussions in the Chicago region and nationally</a:t>
            </a:r>
          </a:p>
          <a:p>
            <a:endParaRPr lang="en-US" dirty="0"/>
          </a:p>
          <a:p>
            <a:r>
              <a:rPr lang="en-US" dirty="0"/>
              <a:t>IHS accomplishes this through an applied research model</a:t>
            </a:r>
          </a:p>
          <a:p>
            <a:pPr marL="581025" lvl="1" indent="-288925"/>
            <a:r>
              <a:rPr lang="en-US" dirty="0"/>
              <a:t>Data collection and improvement</a:t>
            </a:r>
          </a:p>
          <a:p>
            <a:pPr marL="581025" lvl="1" indent="-288925"/>
            <a:r>
              <a:rPr lang="en-US" dirty="0"/>
              <a:t>Research</a:t>
            </a:r>
          </a:p>
          <a:p>
            <a:pPr marL="581025" lvl="1" indent="-288925"/>
            <a:r>
              <a:rPr lang="en-US" dirty="0"/>
              <a:t>Technical assistance</a:t>
            </a:r>
          </a:p>
          <a:p>
            <a:pPr lvl="1"/>
            <a:endParaRPr lang="en-US" dirty="0"/>
          </a:p>
          <a:p>
            <a:r>
              <a:rPr lang="en-US" dirty="0"/>
              <a:t>Presentation – How IHS uses data to inform policy development</a:t>
            </a:r>
          </a:p>
          <a:p>
            <a:pPr lvl="1"/>
            <a:r>
              <a:rPr lang="en-US" dirty="0"/>
              <a:t>Tracking trends using housing market indicators</a:t>
            </a:r>
          </a:p>
          <a:p>
            <a:pPr lvl="1"/>
            <a:r>
              <a:rPr lang="en-US" dirty="0"/>
              <a:t>Measuring impact of place-based public investment projects and policy interventions</a:t>
            </a:r>
          </a:p>
          <a:p>
            <a:pPr lvl="1"/>
            <a:r>
              <a:rPr lang="en-US" dirty="0"/>
              <a:t>Developing a data lens to inform place-based policy development and implementation</a:t>
            </a:r>
          </a:p>
          <a:p>
            <a:pPr marL="292100" lvl="1" indent="0">
              <a:buNone/>
            </a:pPr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Institute for Housing Studies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296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>
            <a:normAutofit fontScale="92500" lnSpcReduction="10000"/>
          </a:bodyPr>
          <a:lstStyle/>
          <a:p>
            <a:pPr marL="344488" indent="-290513"/>
            <a:r>
              <a:rPr lang="en-US" dirty="0"/>
              <a:t>Example – IHS Cook County House Price Index</a:t>
            </a:r>
          </a:p>
          <a:p>
            <a:pPr marL="344488" indent="-290513"/>
            <a:endParaRPr lang="en-US" sz="2400" dirty="0"/>
          </a:p>
          <a:p>
            <a:pPr marL="344488" indent="-290513"/>
            <a:r>
              <a:rPr lang="en-US" dirty="0"/>
              <a:t>Tracks changes in the values of single family homes for 33 submarkets in Cook County</a:t>
            </a:r>
          </a:p>
          <a:p>
            <a:pPr marL="53975" indent="0">
              <a:buNone/>
            </a:pPr>
            <a:endParaRPr lang="en-US" sz="2400" dirty="0"/>
          </a:p>
          <a:p>
            <a:r>
              <a:rPr lang="en-US" dirty="0"/>
              <a:t>Changes in house prices can tell stakeholders about:</a:t>
            </a:r>
          </a:p>
          <a:p>
            <a:pPr lvl="1"/>
            <a:r>
              <a:rPr lang="en-US" dirty="0"/>
              <a:t>Long-term price trends</a:t>
            </a:r>
          </a:p>
          <a:p>
            <a:pPr lvl="1"/>
            <a:r>
              <a:rPr lang="en-US" dirty="0"/>
              <a:t>Recovery to previous peak levels or from market bottom</a:t>
            </a:r>
          </a:p>
          <a:p>
            <a:pPr lvl="1"/>
            <a:r>
              <a:rPr lang="en-US" dirty="0"/>
              <a:t>Areas seeing recent, rapid price appreciation</a:t>
            </a:r>
          </a:p>
          <a:p>
            <a:pPr lvl="1"/>
            <a:r>
              <a:rPr lang="en-US" dirty="0"/>
              <a:t>Geographic variation in these metrics</a:t>
            </a:r>
          </a:p>
          <a:p>
            <a:pPr lvl="1"/>
            <a:endParaRPr lang="en-US" dirty="0"/>
          </a:p>
          <a:p>
            <a:r>
              <a:rPr lang="en-US" dirty="0"/>
              <a:t>Connection to policy:</a:t>
            </a:r>
          </a:p>
          <a:p>
            <a:pPr lvl="1"/>
            <a:r>
              <a:rPr lang="en-US" dirty="0"/>
              <a:t>Measure of neighborhood health</a:t>
            </a:r>
          </a:p>
          <a:p>
            <a:pPr lvl="1"/>
            <a:r>
              <a:rPr lang="en-US" dirty="0"/>
              <a:t>Wealth creation via home value appreciation</a:t>
            </a:r>
          </a:p>
          <a:p>
            <a:pPr lvl="1"/>
            <a:r>
              <a:rPr lang="en-US" dirty="0"/>
              <a:t>Underwater homeowners</a:t>
            </a:r>
          </a:p>
          <a:p>
            <a:pPr lvl="1"/>
            <a:r>
              <a:rPr lang="en-US" dirty="0"/>
              <a:t>Affordability concerns</a:t>
            </a:r>
          </a:p>
          <a:p>
            <a:pPr lvl="1"/>
            <a:r>
              <a:rPr lang="en-US" dirty="0"/>
              <a:t>Need for investment</a:t>
            </a:r>
          </a:p>
          <a:p>
            <a:pPr marL="292100" lvl="1" indent="0">
              <a:buNone/>
            </a:pPr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Tracking trends using housing market indicators</a:t>
            </a:r>
            <a:br>
              <a:rPr lang="en-US" dirty="0"/>
            </a:b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386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Placeholder 10"/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1639965734"/>
              </p:ext>
            </p:extLst>
          </p:nvPr>
        </p:nvGraphicFramePr>
        <p:xfrm>
          <a:off x="650875" y="2232025"/>
          <a:ext cx="11701463" cy="603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Quarterly price trends for single family homes in Cook County, 1997 to 2017 2Q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0160" y="758826"/>
            <a:ext cx="11928415" cy="673607"/>
          </a:xfrm>
        </p:spPr>
        <p:txBody>
          <a:bodyPr>
            <a:normAutofit/>
          </a:bodyPr>
          <a:lstStyle/>
          <a:p>
            <a:r>
              <a:rPr lang="en-US" dirty="0"/>
              <a:t>Tracking housing market trends – IHS House Price Index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1000" dirty="0"/>
              <a:t>Source: IHS Cook county house Price index 2017 2q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76731" y="5023758"/>
            <a:ext cx="1752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Index value 100 = 2000 1Q levels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195754" y="5989943"/>
            <a:ext cx="11019692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25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Placeholder 10"/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3699633578"/>
              </p:ext>
            </p:extLst>
          </p:nvPr>
        </p:nvGraphicFramePr>
        <p:xfrm>
          <a:off x="650875" y="2232025"/>
          <a:ext cx="11701463" cy="603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Quarterly price trends for single family homes in Cook County, 1997 to 2017 2Q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0160" y="758826"/>
            <a:ext cx="11928415" cy="673607"/>
          </a:xfrm>
        </p:spPr>
        <p:txBody>
          <a:bodyPr>
            <a:normAutofit/>
          </a:bodyPr>
          <a:lstStyle/>
          <a:p>
            <a:r>
              <a:rPr lang="en-US" dirty="0"/>
              <a:t>Tracking housing market trends – IHS House Price Index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1000" dirty="0"/>
              <a:t>Source: IHS Cook county house Price index 2017 2q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76731" y="5023758"/>
            <a:ext cx="1752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Index value 100 = 2000 1Q levels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195754" y="5974954"/>
            <a:ext cx="11019692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23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Placeholder 10"/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3182430863"/>
              </p:ext>
            </p:extLst>
          </p:nvPr>
        </p:nvGraphicFramePr>
        <p:xfrm>
          <a:off x="650875" y="2232025"/>
          <a:ext cx="11701463" cy="603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1195754" y="5989943"/>
            <a:ext cx="11019692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Quarterly price trends for single family homes in Cook County, 1997 to 2017 2Q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0160" y="758826"/>
            <a:ext cx="11928415" cy="673607"/>
          </a:xfrm>
        </p:spPr>
        <p:txBody>
          <a:bodyPr>
            <a:normAutofit/>
          </a:bodyPr>
          <a:lstStyle/>
          <a:p>
            <a:r>
              <a:rPr lang="en-US" dirty="0"/>
              <a:t>Tracking housing market trends – IHS House Price Index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1000" dirty="0"/>
              <a:t>Source: IHS Cook county house Price index 2017 2q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76731" y="5023758"/>
            <a:ext cx="1752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Index value 100 = 2000 1Q levels</a:t>
            </a:r>
          </a:p>
        </p:txBody>
      </p:sp>
    </p:spTree>
    <p:extLst>
      <p:ext uri="{BB962C8B-B14F-4D97-AF65-F5344CB8AC3E}">
        <p14:creationId xmlns:p14="http://schemas.microsoft.com/office/powerpoint/2010/main" val="170542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Source: IHS Cook county house Price index 2017 2q</a:t>
            </a:r>
          </a:p>
          <a:p>
            <a:endParaRPr lang="en-US" sz="1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Submarket variation in peak to current price change</a:t>
            </a:r>
            <a:br>
              <a:rPr lang="en-US" dirty="0"/>
            </a:br>
            <a:br>
              <a:rPr lang="en-US" dirty="0"/>
            </a:br>
            <a:endParaRPr lang="en-US" sz="2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C65B9B8-F6D1-4AE7-8888-AEAFD28FE5F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t="8829" b="88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7233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– The 606 Analysis</a:t>
            </a:r>
          </a:p>
          <a:p>
            <a:pPr lvl="1"/>
            <a:r>
              <a:rPr lang="en-US" dirty="0"/>
              <a:t>Linear park project on Chicago’s NW Side that cut through neighborhoods with very different demographic and housing market characteristics</a:t>
            </a:r>
          </a:p>
          <a:p>
            <a:pPr lvl="1"/>
            <a:r>
              <a:rPr lang="en-US" dirty="0"/>
              <a:t>What role does public investment play in driving neighborhood change? </a:t>
            </a:r>
          </a:p>
          <a:p>
            <a:pPr lvl="1"/>
            <a:r>
              <a:rPr lang="en-US" dirty="0"/>
              <a:t>How did the housing market respond to The 606 park system?</a:t>
            </a:r>
          </a:p>
          <a:p>
            <a:endParaRPr lang="en-US" dirty="0"/>
          </a:p>
          <a:p>
            <a:r>
              <a:rPr lang="en-US" dirty="0"/>
              <a:t>House price changes indicate shifts in demand and affordability</a:t>
            </a:r>
          </a:p>
          <a:p>
            <a:endParaRPr lang="en-US" dirty="0"/>
          </a:p>
          <a:p>
            <a:r>
              <a:rPr lang="en-US" dirty="0"/>
              <a:t>Using a special cut of the index data and model, we found:  </a:t>
            </a:r>
          </a:p>
          <a:p>
            <a:pPr lvl="1"/>
            <a:r>
              <a:rPr lang="en-US" dirty="0"/>
              <a:t>Neighborhood characteristics and proximity matter</a:t>
            </a:r>
          </a:p>
          <a:p>
            <a:pPr lvl="1"/>
            <a:r>
              <a:rPr lang="en-US" dirty="0"/>
              <a:t>Policy incentives must be responsive to market changes</a:t>
            </a:r>
          </a:p>
          <a:p>
            <a:pPr lvl="1"/>
            <a:r>
              <a:rPr lang="en-US" dirty="0"/>
              <a:t>The timing of interventions are important to their success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IHS Price Index to measure impact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003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95" y="2320727"/>
            <a:ext cx="11444938" cy="7923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Change in price premium in 606 West by distance (miles) from The 606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distance premium change in 606 West?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Source: IHS calculations of data from IHS Cook county house Price index 2016 2q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625489" y="6081267"/>
            <a:ext cx="3412343" cy="1276197"/>
            <a:chOff x="8625489" y="6081267"/>
            <a:chExt cx="3412343" cy="1276197"/>
          </a:xfrm>
        </p:grpSpPr>
        <p:sp>
          <p:nvSpPr>
            <p:cNvPr id="2" name="Rectangle 1"/>
            <p:cNvSpPr/>
            <p:nvPr/>
          </p:nvSpPr>
          <p:spPr>
            <a:xfrm rot="877339">
              <a:off x="11932455" y="7119516"/>
              <a:ext cx="105377" cy="237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877339">
              <a:off x="11676878" y="7054363"/>
              <a:ext cx="105377" cy="237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877339">
              <a:off x="11444295" y="6991094"/>
              <a:ext cx="105377" cy="237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877339">
              <a:off x="11221444" y="6901397"/>
              <a:ext cx="105377" cy="237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877339">
              <a:off x="10986897" y="6862670"/>
              <a:ext cx="105377" cy="237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877339">
              <a:off x="10765944" y="6772976"/>
              <a:ext cx="105377" cy="237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877339">
              <a:off x="10538192" y="6734247"/>
              <a:ext cx="105377" cy="237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877339">
              <a:off x="10322775" y="6665290"/>
              <a:ext cx="105377" cy="95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877339">
              <a:off x="10092900" y="6427844"/>
              <a:ext cx="105377" cy="237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877339">
              <a:off x="9852799" y="6390434"/>
              <a:ext cx="105377" cy="237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877339">
              <a:off x="9590299" y="6387711"/>
              <a:ext cx="105377" cy="237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877339">
              <a:off x="9359185" y="6270210"/>
              <a:ext cx="105377" cy="237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877339">
              <a:off x="9123048" y="6158003"/>
              <a:ext cx="105377" cy="237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877339">
              <a:off x="8861792" y="6152980"/>
              <a:ext cx="105377" cy="237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877339">
              <a:off x="8625489" y="6081267"/>
              <a:ext cx="131082" cy="237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343025" y="7534105"/>
            <a:ext cx="10305524" cy="924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9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IHS_template_140324">
  <a:themeElements>
    <a:clrScheme name="Custom 22">
      <a:dk1>
        <a:srgbClr val="6B6B6B"/>
      </a:dk1>
      <a:lt1>
        <a:sysClr val="window" lastClr="FFFFFF"/>
      </a:lt1>
      <a:dk2>
        <a:srgbClr val="547BB6"/>
      </a:dk2>
      <a:lt2>
        <a:srgbClr val="D8D8D8"/>
      </a:lt2>
      <a:accent1>
        <a:srgbClr val="1F2F47"/>
      </a:accent1>
      <a:accent2>
        <a:srgbClr val="547BB6"/>
      </a:accent2>
      <a:accent3>
        <a:srgbClr val="989898"/>
      </a:accent3>
      <a:accent4>
        <a:srgbClr val="C5C5C5"/>
      </a:accent4>
      <a:accent5>
        <a:srgbClr val="E2E2E2"/>
      </a:accent5>
      <a:accent6>
        <a:srgbClr val="FFFFFF"/>
      </a:accent6>
      <a:hlink>
        <a:srgbClr val="6B6B6B"/>
      </a:hlink>
      <a:folHlink>
        <a:srgbClr val="6B6B6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IHS_template_140324">
  <a:themeElements>
    <a:clrScheme name="Custom 22">
      <a:dk1>
        <a:srgbClr val="6B6B6B"/>
      </a:dk1>
      <a:lt1>
        <a:sysClr val="window" lastClr="FFFFFF"/>
      </a:lt1>
      <a:dk2>
        <a:srgbClr val="547BB6"/>
      </a:dk2>
      <a:lt2>
        <a:srgbClr val="D8D8D8"/>
      </a:lt2>
      <a:accent1>
        <a:srgbClr val="1F2F47"/>
      </a:accent1>
      <a:accent2>
        <a:srgbClr val="547BB6"/>
      </a:accent2>
      <a:accent3>
        <a:srgbClr val="989898"/>
      </a:accent3>
      <a:accent4>
        <a:srgbClr val="C5C5C5"/>
      </a:accent4>
      <a:accent5>
        <a:srgbClr val="E2E2E2"/>
      </a:accent5>
      <a:accent6>
        <a:srgbClr val="FFFFFF"/>
      </a:accent6>
      <a:hlink>
        <a:srgbClr val="6B6B6B"/>
      </a:hlink>
      <a:folHlink>
        <a:srgbClr val="6B6B6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IHS_template_140324</Template>
  <TotalTime>103362</TotalTime>
  <Words>802</Words>
  <Application>Microsoft Office PowerPoint</Application>
  <PresentationFormat>Custom</PresentationFormat>
  <Paragraphs>135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Georgia</vt:lpstr>
      <vt:lpstr>Lucida Grande</vt:lpstr>
      <vt:lpstr>IHS_template_140324</vt:lpstr>
      <vt:lpstr>2_IHS_template_140324</vt:lpstr>
      <vt:lpstr>IHS’s Approach to Data Development and Applied Research</vt:lpstr>
      <vt:lpstr>Institute for Housing Studies</vt:lpstr>
      <vt:lpstr>Tracking trends using housing market indicators </vt:lpstr>
      <vt:lpstr>Tracking housing market trends – IHS House Price Index </vt:lpstr>
      <vt:lpstr>Tracking housing market trends – IHS House Price Index </vt:lpstr>
      <vt:lpstr>Tracking housing market trends – IHS House Price Index </vt:lpstr>
      <vt:lpstr>Submarket variation in peak to current price change  </vt:lpstr>
      <vt:lpstr>Using the IHS Price Index to measure impact </vt:lpstr>
      <vt:lpstr>How does the distance premium change in 606 West?</vt:lpstr>
      <vt:lpstr>What does this mean in actual value?</vt:lpstr>
      <vt:lpstr>Using a data lens as framework for place-based strategies</vt:lpstr>
      <vt:lpstr>Mapping current and changing levels of housing affordability</vt:lpstr>
      <vt:lpstr>Identifying areas with vulnerable populations and housing types</vt:lpstr>
      <vt:lpstr>Combining layers to identify areas with displacement risk</vt:lpstr>
      <vt:lpstr>Application to policy issues</vt:lpstr>
      <vt:lpstr>IHS’s Approach to Data Development and Applied Research</vt:lpstr>
    </vt:vector>
  </TitlesOfParts>
  <Company>DePaul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Visualizing the Housing Crisis and its Legacy in Chicago’s Neighborhoods</dc:title>
  <dc:creator>Tina Fassett</dc:creator>
  <cp:lastModifiedBy>Geoff Smith</cp:lastModifiedBy>
  <cp:revision>501</cp:revision>
  <cp:lastPrinted>2017-11-14T21:01:21Z</cp:lastPrinted>
  <dcterms:created xsi:type="dcterms:W3CDTF">2014-07-03T16:02:09Z</dcterms:created>
  <dcterms:modified xsi:type="dcterms:W3CDTF">2017-11-15T16:11:23Z</dcterms:modified>
</cp:coreProperties>
</file>