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4" r:id="rId4"/>
    <p:sldId id="274" r:id="rId5"/>
    <p:sldId id="280" r:id="rId6"/>
    <p:sldId id="278" r:id="rId7"/>
    <p:sldId id="275" r:id="rId8"/>
    <p:sldId id="277" r:id="rId9"/>
    <p:sldId id="276" r:id="rId10"/>
    <p:sldId id="28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0C1"/>
    <a:srgbClr val="FFD757"/>
    <a:srgbClr val="3D3D3D"/>
    <a:srgbClr val="8A9183"/>
    <a:srgbClr val="3F503A"/>
    <a:srgbClr val="8A8A8A"/>
    <a:srgbClr val="8F9A7A"/>
    <a:srgbClr val="465337"/>
    <a:srgbClr val="FFEEB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20" autoAdjust="0"/>
  </p:normalViewPr>
  <p:slideViewPr>
    <p:cSldViewPr>
      <p:cViewPr>
        <p:scale>
          <a:sx n="60" d="100"/>
          <a:sy n="60" d="100"/>
        </p:scale>
        <p:origin x="-1109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terndesk\Documents\Magic%20Briefcase\2015%20Wellbeing%20Survey\Ignite%20Presentation%20102315\Graphics%20Mary%20Ignite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interndesk\Documents\Magic%20Briefcase\2015%20Wellbeing%20Survey\Ignite%20Presentation%20102315\Graphics%20Mary%20Ignite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interndesk\Documents\Magic%20Briefcase\2015%20Wellbeing%20Survey\Ignite%20Presentation%20102315\Graphics%20Mary%20Ignite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interndesk\Documents\Magic%20Briefcase\2015%20Wellbeing%20Survey\Ignite%20Presentation%20102315\Graphics%20Mary%20Ignit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nterndesk\Documents\Magic%20Briefcase\2015%20Wellbeing%20Survey\Ignite%20Presentation%20102315\Graphics%20Mary%20Ignit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3015203861144535E-2"/>
          <c:y val="0.19109175729598618"/>
          <c:w val="0.81432916699149982"/>
          <c:h val="0.64807415024534265"/>
        </c:manualLayout>
      </c:layout>
      <c:barChart>
        <c:barDir val="col"/>
        <c:grouping val="stacked"/>
        <c:ser>
          <c:idx val="0"/>
          <c:order val="0"/>
          <c:tx>
            <c:strRef>
              <c:f>Sheet2!$B$56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0"/>
                  <c:y val="-0.3225442778278847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32254427782788447"/>
                </c:manualLayout>
              </c:layout>
              <c:showVal val="1"/>
            </c:dLbl>
            <c:dLbl>
              <c:idx val="3"/>
              <c:layout>
                <c:manualLayout>
                  <c:x val="2.647303689924448E-3"/>
                  <c:y val="-0.30681041061676795"/>
                </c:manualLayout>
              </c:layout>
              <c:showVal val="1"/>
            </c:dLbl>
            <c:dLbl>
              <c:idx val="4"/>
              <c:layout>
                <c:manualLayout>
                  <c:x val="-2.647303689924448E-3"/>
                  <c:y val="-0.30681041061676795"/>
                </c:manualLayout>
              </c:layout>
              <c:showVal val="1"/>
            </c:dLbl>
            <c:dLbl>
              <c:idx val="5"/>
              <c:layout>
                <c:manualLayout>
                  <c:x val="-2.0844910944287011E-7"/>
                  <c:y val="-0.26354227578619777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Sheet2!$C$54:$H$54</c:f>
              <c:strCache>
                <c:ptCount val="6"/>
                <c:pt idx="1">
                  <c:v>Wealthy</c:v>
                </c:pt>
                <c:pt idx="2">
                  <c:v>Suburban</c:v>
                </c:pt>
                <c:pt idx="3">
                  <c:v>Rural</c:v>
                </c:pt>
                <c:pt idx="4">
                  <c:v>Urban Periphery</c:v>
                </c:pt>
                <c:pt idx="5">
                  <c:v>Urban Core</c:v>
                </c:pt>
              </c:strCache>
            </c:strRef>
          </c:cat>
          <c:val>
            <c:numRef>
              <c:f>Sheet2!$C$56:$H$56</c:f>
              <c:numCache>
                <c:formatCode>0%</c:formatCode>
                <c:ptCount val="6"/>
                <c:pt idx="1">
                  <c:v>0.92</c:v>
                </c:pt>
                <c:pt idx="2">
                  <c:v>0.92</c:v>
                </c:pt>
                <c:pt idx="3">
                  <c:v>0.87000000000000033</c:v>
                </c:pt>
                <c:pt idx="4">
                  <c:v>0.87000000000000033</c:v>
                </c:pt>
                <c:pt idx="5">
                  <c:v>0.75000000000000033</c:v>
                </c:pt>
              </c:numCache>
            </c:numRef>
          </c:val>
        </c:ser>
        <c:overlap val="100"/>
        <c:axId val="114814976"/>
        <c:axId val="109109248"/>
      </c:barChart>
      <c:catAx>
        <c:axId val="1148149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109248"/>
        <c:crosses val="autoZero"/>
        <c:auto val="1"/>
        <c:lblAlgn val="ctr"/>
        <c:lblOffset val="100"/>
      </c:catAx>
      <c:valAx>
        <c:axId val="109109248"/>
        <c:scaling>
          <c:orientation val="minMax"/>
          <c:max val="1"/>
        </c:scaling>
        <c:axPos val="l"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814976"/>
        <c:crosses val="autoZero"/>
        <c:crossBetween val="between"/>
        <c:majorUnit val="0.2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3015203861144535E-2"/>
          <c:y val="0.19109175729598618"/>
          <c:w val="0.81432916699149982"/>
          <c:h val="0.64807415024534243"/>
        </c:manualLayout>
      </c:layout>
      <c:barChart>
        <c:barDir val="col"/>
        <c:grouping val="clustered"/>
        <c:ser>
          <c:idx val="0"/>
          <c:order val="0"/>
          <c:tx>
            <c:strRef>
              <c:f>Sheet2!$A$2</c:f>
              <c:strCache>
                <c:ptCount val="1"/>
                <c:pt idx="0">
                  <c:v>Excellent Good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0"/>
                  <c:y val="2.2179965797444853E-2"/>
                </c:manualLayout>
              </c:layout>
              <c:showVal val="1"/>
            </c:dLbl>
            <c:dLbl>
              <c:idx val="1"/>
              <c:layout>
                <c:manualLayout>
                  <c:x val="-3.2681025165972226E-3"/>
                  <c:y val="8.324584426946642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2.6615958956933864E-2"/>
                </c:manualLayout>
              </c:layout>
              <c:showVal val="1"/>
            </c:dLbl>
            <c:dLbl>
              <c:idx val="3"/>
              <c:layout>
                <c:manualLayout>
                  <c:x val="-6.2065771190365933E-4"/>
                  <c:y val="1.082343873682457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6.4696373180625183E-2"/>
                </c:manualLayout>
              </c:layout>
              <c:showVal val="1"/>
            </c:dLbl>
            <c:dLbl>
              <c:idx val="5"/>
              <c:layout>
                <c:manualLayout>
                  <c:x val="1.6339869281045763E-3"/>
                  <c:y val="1.262626262626262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Sheet2!$B$1:$G$1</c:f>
              <c:strCache>
                <c:ptCount val="6"/>
                <c:pt idx="1">
                  <c:v>Wealthy</c:v>
                </c:pt>
                <c:pt idx="2">
                  <c:v>Suburban</c:v>
                </c:pt>
                <c:pt idx="3">
                  <c:v>Rural</c:v>
                </c:pt>
                <c:pt idx="4">
                  <c:v>Urban Periphery</c:v>
                </c:pt>
                <c:pt idx="5">
                  <c:v>Urban Core</c:v>
                </c:pt>
              </c:strCache>
            </c:strRef>
          </c:cat>
          <c:val>
            <c:numRef>
              <c:f>Sheet2!$B$2:$G$2</c:f>
              <c:numCache>
                <c:formatCode>0%</c:formatCode>
                <c:ptCount val="6"/>
                <c:pt idx="1">
                  <c:v>0.67000000000000048</c:v>
                </c:pt>
                <c:pt idx="2">
                  <c:v>0.54</c:v>
                </c:pt>
                <c:pt idx="3">
                  <c:v>0.47000000000000008</c:v>
                </c:pt>
                <c:pt idx="4">
                  <c:v>0.38000000000000017</c:v>
                </c:pt>
                <c:pt idx="5">
                  <c:v>0.28000000000000008</c:v>
                </c:pt>
              </c:numCache>
            </c:numRef>
          </c:val>
        </c:ser>
        <c:axId val="113955200"/>
        <c:axId val="113956736"/>
      </c:barChart>
      <c:catAx>
        <c:axId val="113955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956736"/>
        <c:crosses val="autoZero"/>
        <c:auto val="1"/>
        <c:lblAlgn val="ctr"/>
        <c:lblOffset val="100"/>
      </c:catAx>
      <c:valAx>
        <c:axId val="113956736"/>
        <c:scaling>
          <c:orientation val="minMax"/>
          <c:max val="1"/>
        </c:scaling>
        <c:axPos val="l"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955200"/>
        <c:crosses val="autoZero"/>
        <c:crossBetween val="between"/>
        <c:majorUnit val="0.2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3015203861144535E-2"/>
          <c:y val="0.19109175729598618"/>
          <c:w val="0.81432916699149982"/>
          <c:h val="0.64807415024534265"/>
        </c:manualLayout>
      </c:layout>
      <c:barChart>
        <c:barDir val="col"/>
        <c:grouping val="stacked"/>
        <c:ser>
          <c:idx val="0"/>
          <c:order val="0"/>
          <c:tx>
            <c:strRef>
              <c:f>Sheet2!$A$38</c:f>
              <c:strCache>
                <c:ptCount val="1"/>
                <c:pt idx="0">
                  <c:v>Excellent or Good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1"/>
              <c:layout>
                <c:manualLayout>
                  <c:x val="0"/>
                  <c:y val="-0.32254427782788447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30681041061676795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0.27140920939175617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0.19273987333617459"/>
                </c:manualLayout>
              </c:layout>
              <c:showVal val="1"/>
            </c:dLbl>
            <c:dLbl>
              <c:idx val="5"/>
              <c:layout>
                <c:manualLayout>
                  <c:x val="-9.7066680641318807E-17"/>
                  <c:y val="-0.13373787129448839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Sheet2!$B$37:$G$37</c:f>
              <c:strCache>
                <c:ptCount val="6"/>
                <c:pt idx="1">
                  <c:v>Wealthy</c:v>
                </c:pt>
                <c:pt idx="2">
                  <c:v>Suburban</c:v>
                </c:pt>
                <c:pt idx="3">
                  <c:v>Rural</c:v>
                </c:pt>
                <c:pt idx="4">
                  <c:v>Urban Periphery</c:v>
                </c:pt>
                <c:pt idx="5">
                  <c:v>Urban Core</c:v>
                </c:pt>
              </c:strCache>
            </c:strRef>
          </c:cat>
          <c:val>
            <c:numRef>
              <c:f>Sheet2!$B$38:$G$38</c:f>
              <c:numCache>
                <c:formatCode>0%</c:formatCode>
                <c:ptCount val="6"/>
                <c:pt idx="1">
                  <c:v>0.95000000000000029</c:v>
                </c:pt>
                <c:pt idx="2">
                  <c:v>0.89</c:v>
                </c:pt>
                <c:pt idx="3">
                  <c:v>0.78</c:v>
                </c:pt>
                <c:pt idx="4">
                  <c:v>0.65000000000000036</c:v>
                </c:pt>
                <c:pt idx="5">
                  <c:v>0.36000000000000021</c:v>
                </c:pt>
              </c:numCache>
            </c:numRef>
          </c:val>
        </c:ser>
        <c:overlap val="100"/>
        <c:axId val="109202432"/>
        <c:axId val="113983488"/>
      </c:barChart>
      <c:catAx>
        <c:axId val="109202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3983488"/>
        <c:crosses val="autoZero"/>
        <c:auto val="1"/>
        <c:lblAlgn val="ctr"/>
        <c:lblOffset val="100"/>
      </c:catAx>
      <c:valAx>
        <c:axId val="113983488"/>
        <c:scaling>
          <c:orientation val="minMax"/>
          <c:max val="1"/>
        </c:scaling>
        <c:axPos val="l"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9202432"/>
        <c:crosses val="autoZero"/>
        <c:crossBetween val="between"/>
        <c:majorUnit val="0.2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3015203861144563E-2"/>
          <c:y val="0.19109175729598621"/>
          <c:w val="0.81432916699149982"/>
          <c:h val="0.64807415024534265"/>
        </c:manualLayout>
      </c:layout>
      <c:barChart>
        <c:barDir val="col"/>
        <c:grouping val="clustered"/>
        <c:ser>
          <c:idx val="0"/>
          <c:order val="0"/>
          <c:tx>
            <c:strRef>
              <c:f>Sheet2!$A$26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0"/>
                  <c:y val="2.21799657974448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3.1051952116422876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2.6615958956933885E-2"/>
                </c:manualLayout>
              </c:layout>
              <c:showVal val="1"/>
            </c:dLbl>
            <c:dLbl>
              <c:idx val="3"/>
              <c:layout>
                <c:manualLayout>
                  <c:x val="2.6473036899244493E-3"/>
                  <c:y val="2.6615958956933878E-2"/>
                </c:manualLayout>
              </c:layout>
              <c:showVal val="1"/>
            </c:dLbl>
            <c:dLbl>
              <c:idx val="4"/>
              <c:layout>
                <c:manualLayout>
                  <c:x val="-3.4364261168384892E-3"/>
                  <c:y val="5.7459748501586562E-2"/>
                </c:manualLayout>
              </c:layout>
              <c:showVal val="1"/>
            </c:dLbl>
            <c:dLbl>
              <c:idx val="5"/>
              <c:layout>
                <c:manualLayout>
                  <c:x val="2.5071028492572481E-3"/>
                  <c:y val="9.2030007443100019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Sheet2!$B$25:$G$25</c:f>
              <c:strCache>
                <c:ptCount val="6"/>
                <c:pt idx="1">
                  <c:v>Wealthy</c:v>
                </c:pt>
                <c:pt idx="2">
                  <c:v>Suburban</c:v>
                </c:pt>
                <c:pt idx="3">
                  <c:v>Rural</c:v>
                </c:pt>
                <c:pt idx="4">
                  <c:v>Urban Periphery</c:v>
                </c:pt>
                <c:pt idx="5">
                  <c:v>Urban Core</c:v>
                </c:pt>
              </c:strCache>
            </c:strRef>
          </c:cat>
          <c:val>
            <c:numRef>
              <c:f>Sheet2!$B$26:$G$26</c:f>
              <c:numCache>
                <c:formatCode>0%</c:formatCode>
                <c:ptCount val="6"/>
                <c:pt idx="1">
                  <c:v>0.95000000000000029</c:v>
                </c:pt>
                <c:pt idx="2">
                  <c:v>0.9</c:v>
                </c:pt>
                <c:pt idx="3">
                  <c:v>0.82000000000000028</c:v>
                </c:pt>
                <c:pt idx="4">
                  <c:v>0.8</c:v>
                </c:pt>
                <c:pt idx="5">
                  <c:v>0.6800000000000006</c:v>
                </c:pt>
              </c:numCache>
            </c:numRef>
          </c:val>
        </c:ser>
        <c:axId val="82735104"/>
        <c:axId val="82736640"/>
      </c:barChart>
      <c:catAx>
        <c:axId val="82735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736640"/>
        <c:crosses val="autoZero"/>
        <c:auto val="1"/>
        <c:lblAlgn val="ctr"/>
        <c:lblOffset val="100"/>
      </c:catAx>
      <c:valAx>
        <c:axId val="82736640"/>
        <c:scaling>
          <c:orientation val="minMax"/>
          <c:max val="1"/>
        </c:scaling>
        <c:axPos val="l"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735104"/>
        <c:crosses val="autoZero"/>
        <c:crossBetween val="between"/>
        <c:majorUnit val="0.2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Ideas!$C$63:$C$66</c:f>
              <c:strCache>
                <c:ptCount val="4"/>
                <c:pt idx="0">
                  <c:v>Access to Transportation</c:v>
                </c:pt>
                <c:pt idx="1">
                  <c:v>Perception of Government</c:v>
                </c:pt>
                <c:pt idx="2">
                  <c:v>Environment for Children</c:v>
                </c:pt>
                <c:pt idx="3">
                  <c:v>Quality of Life</c:v>
                </c:pt>
              </c:strCache>
            </c:strRef>
          </c:cat>
          <c:val>
            <c:numRef>
              <c:f>Ideas!$D$63:$D$66</c:f>
              <c:numCache>
                <c:formatCode>0%</c:formatCode>
                <c:ptCount val="4"/>
                <c:pt idx="0">
                  <c:v>0.17</c:v>
                </c:pt>
                <c:pt idx="1">
                  <c:v>0.39</c:v>
                </c:pt>
                <c:pt idx="2">
                  <c:v>0.59</c:v>
                </c:pt>
                <c:pt idx="3">
                  <c:v>0.27</c:v>
                </c:pt>
              </c:numCache>
            </c:numRef>
          </c:val>
        </c:ser>
        <c:axId val="48596480"/>
        <c:axId val="48598400"/>
      </c:barChart>
      <c:catAx>
        <c:axId val="48596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598400"/>
        <c:crosses val="autoZero"/>
        <c:auto val="1"/>
        <c:lblAlgn val="ctr"/>
        <c:lblOffset val="100"/>
      </c:catAx>
      <c:valAx>
        <c:axId val="48598400"/>
        <c:scaling>
          <c:orientation val="minMax"/>
          <c:max val="1"/>
        </c:scaling>
        <c:delete val="1"/>
        <c:axPos val="l"/>
        <c:numFmt formatCode="0%" sourceLinked="1"/>
        <c:tickLblPos val="none"/>
        <c:crossAx val="48596480"/>
        <c:crosses val="autoZero"/>
        <c:crossBetween val="between"/>
        <c:majorUnit val="0.2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0.11562</cdr:x>
      <cdr:y>0.27777</cdr:y>
    </cdr:from>
    <cdr:to>
      <cdr:x>0.89267</cdr:x>
      <cdr:y>0.28795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554674" y="896826"/>
          <a:ext cx="3727768" cy="3286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0.19537</cdr:x>
      <cdr:y>0.00759</cdr:y>
    </cdr:from>
    <cdr:to>
      <cdr:x>0.86792</cdr:x>
      <cdr:y>0.16732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578043" y="38750"/>
          <a:ext cx="5432357" cy="815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1" baseline="0" dirty="0">
              <a:latin typeface="Calibri"/>
            </a:rPr>
            <a:t>In the past year, I have had reliable transportation when I have needed to go some place. </a:t>
          </a:r>
          <a:endParaRPr lang="en-US" sz="2000" b="0" i="1" dirty="0"/>
        </a:p>
        <a:p xmlns:a="http://schemas.openxmlformats.org/drawingml/2006/main">
          <a:pPr algn="ctr"/>
          <a:endParaRPr lang="en-US" sz="2000" b="0" i="1" dirty="0"/>
        </a:p>
      </cdr:txBody>
    </cdr:sp>
  </cdr:relSizeAnchor>
  <cdr:relSizeAnchor xmlns:cdr="http://schemas.openxmlformats.org/drawingml/2006/chartDrawing">
    <cdr:from>
      <cdr:x>0.12231</cdr:x>
      <cdr:y>0.17009</cdr:y>
    </cdr:from>
    <cdr:to>
      <cdr:x>0.20808</cdr:x>
      <cdr:y>0.32982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86753" y="549159"/>
          <a:ext cx="411467" cy="515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i="0" dirty="0"/>
            <a:t>CT:</a:t>
          </a:r>
          <a:r>
            <a:rPr lang="en-US" sz="1600" b="0" i="0" baseline="0" dirty="0"/>
            <a:t> </a:t>
          </a:r>
        </a:p>
        <a:p xmlns:a="http://schemas.openxmlformats.org/drawingml/2006/main">
          <a:pPr algn="ctr"/>
          <a:r>
            <a:rPr lang="en-US" sz="1600" b="0" i="0" baseline="0" dirty="0"/>
            <a:t>86%</a:t>
          </a:r>
          <a:endParaRPr lang="en-US" sz="1600" b="0" i="0" dirty="0"/>
        </a:p>
      </cdr:txBody>
    </cdr:sp>
  </cdr:relSizeAnchor>
  <cdr:relSizeAnchor xmlns:cdr="http://schemas.openxmlformats.org/drawingml/2006/chartDrawing">
    <cdr:from>
      <cdr:x>0.86884</cdr:x>
      <cdr:y>0.25017</cdr:y>
    </cdr:from>
    <cdr:to>
      <cdr:x>0.89585</cdr:x>
      <cdr:y>0.35637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4168101" y="807720"/>
          <a:ext cx="129579" cy="342900"/>
        </a:xfrm>
        <a:prstGeom xmlns:a="http://schemas.openxmlformats.org/drawingml/2006/main" prst="rightBrace">
          <a:avLst>
            <a:gd name="adj1" fmla="val 75000"/>
            <a:gd name="adj2" fmla="val 50000"/>
          </a:avLst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 b="1"/>
        </a:p>
      </cdr:txBody>
    </cdr:sp>
  </cdr:relSizeAnchor>
  <cdr:relSizeAnchor xmlns:cdr="http://schemas.openxmlformats.org/drawingml/2006/chartDrawing">
    <cdr:from>
      <cdr:x>0.89623</cdr:x>
      <cdr:y>0.22388</cdr:y>
    </cdr:from>
    <cdr:to>
      <cdr:x>0.99842</cdr:x>
      <cdr:y>0.43072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7239000" y="1143000"/>
          <a:ext cx="825438" cy="1056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i="0" dirty="0"/>
            <a:t>High-Low: 17%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0.08544</cdr:x>
      <cdr:y>0.56396</cdr:y>
    </cdr:from>
    <cdr:to>
      <cdr:x>0.86249</cdr:x>
      <cdr:y>0.57414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409901" y="1614583"/>
          <a:ext cx="3727759" cy="2916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0.15686</cdr:x>
      <cdr:y>0.01587</cdr:y>
    </cdr:from>
    <cdr:to>
      <cdr:x>0.86236</cdr:x>
      <cdr:y>0.1756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219200" y="76200"/>
          <a:ext cx="5483390" cy="7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1" baseline="0" dirty="0">
              <a:latin typeface="Calibri"/>
            </a:rPr>
            <a:t>Government Responsiveness to Residents' Needs</a:t>
          </a:r>
        </a:p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1" baseline="0" dirty="0">
              <a:latin typeface="Calibri"/>
            </a:rPr>
            <a:t>is "Excellent" or "Good"</a:t>
          </a:r>
          <a:endParaRPr lang="en-US" sz="2000" b="0" i="1" dirty="0"/>
        </a:p>
        <a:p xmlns:a="http://schemas.openxmlformats.org/drawingml/2006/main">
          <a:pPr algn="ctr"/>
          <a:endParaRPr lang="en-US" sz="2000" b="0" i="1" dirty="0"/>
        </a:p>
      </cdr:txBody>
    </cdr:sp>
  </cdr:relSizeAnchor>
  <cdr:relSizeAnchor xmlns:cdr="http://schemas.openxmlformats.org/drawingml/2006/chartDrawing">
    <cdr:from>
      <cdr:x>0.12745</cdr:x>
      <cdr:y>0.44444</cdr:y>
    </cdr:from>
    <cdr:to>
      <cdr:x>0.21322</cdr:x>
      <cdr:y>0.60417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990600" y="2133600"/>
          <a:ext cx="666639" cy="7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i="0" dirty="0"/>
            <a:t>CT:</a:t>
          </a:r>
          <a:r>
            <a:rPr lang="en-US" sz="1600" b="0" i="0" baseline="0" dirty="0"/>
            <a:t> </a:t>
          </a:r>
        </a:p>
        <a:p xmlns:a="http://schemas.openxmlformats.org/drawingml/2006/main">
          <a:pPr algn="ctr"/>
          <a:r>
            <a:rPr lang="en-US" sz="1600" b="0" i="0" baseline="0" dirty="0"/>
            <a:t>43%</a:t>
          </a:r>
          <a:endParaRPr lang="en-US" sz="1600" b="0" i="0" dirty="0"/>
        </a:p>
      </cdr:txBody>
    </cdr:sp>
  </cdr:relSizeAnchor>
  <cdr:relSizeAnchor xmlns:cdr="http://schemas.openxmlformats.org/drawingml/2006/chartDrawing">
    <cdr:from>
      <cdr:x>0.85931</cdr:x>
      <cdr:y>0.4251</cdr:y>
    </cdr:from>
    <cdr:to>
      <cdr:x>0.89426</cdr:x>
      <cdr:y>0.65741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4122420" y="1217024"/>
          <a:ext cx="167640" cy="665116"/>
        </a:xfrm>
        <a:prstGeom xmlns:a="http://schemas.openxmlformats.org/drawingml/2006/main" prst="rightBrace">
          <a:avLst>
            <a:gd name="adj1" fmla="val 75000"/>
            <a:gd name="adj2" fmla="val 50000"/>
          </a:avLst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 b="1"/>
        </a:p>
      </cdr:txBody>
    </cdr:sp>
  </cdr:relSizeAnchor>
  <cdr:relSizeAnchor xmlns:cdr="http://schemas.openxmlformats.org/drawingml/2006/chartDrawing">
    <cdr:from>
      <cdr:x>0.86975</cdr:x>
      <cdr:y>0.42586</cdr:y>
    </cdr:from>
    <cdr:to>
      <cdr:x>0.99206</cdr:x>
      <cdr:y>0.6327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172495" y="1219200"/>
          <a:ext cx="586739" cy="592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i="0" dirty="0"/>
            <a:t>High-Low: 39%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0.12674</cdr:x>
      <cdr:y>0.38161</cdr:y>
    </cdr:from>
    <cdr:to>
      <cdr:x>0.90379</cdr:x>
      <cdr:y>0.39179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608026" y="1232114"/>
          <a:ext cx="3727768" cy="3286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0.20649</cdr:x>
      <cdr:y>0.01703</cdr:y>
    </cdr:from>
    <cdr:to>
      <cdr:x>0.84982</cdr:x>
      <cdr:y>0.17676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990601" y="54977"/>
          <a:ext cx="3086269" cy="515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1" baseline="0" dirty="0">
              <a:latin typeface="Calibri"/>
            </a:rPr>
            <a:t>As </a:t>
          </a:r>
          <a:r>
            <a:rPr lang="en-US" sz="2000" b="0" i="1" baseline="0" dirty="0">
              <a:latin typeface="Calibri"/>
              <a:ea typeface="+mn-ea"/>
              <a:cs typeface="+mn-cs"/>
            </a:rPr>
            <a:t>a place to raise </a:t>
          </a:r>
          <a:r>
            <a:rPr lang="en-US" sz="2000" b="0" i="1" baseline="0" dirty="0" smtClean="0">
              <a:latin typeface="Calibri"/>
              <a:ea typeface="+mn-ea"/>
              <a:cs typeface="+mn-cs"/>
            </a:rPr>
            <a:t>children, </a:t>
          </a:r>
          <a:endParaRPr lang="en-US" sz="2000" b="0" i="1" baseline="0" dirty="0">
            <a:latin typeface="Calibri"/>
            <a:ea typeface="+mn-ea"/>
            <a:cs typeface="+mn-cs"/>
          </a:endParaRPr>
        </a:p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1" baseline="0" dirty="0">
              <a:latin typeface="Calibri"/>
              <a:ea typeface="+mn-ea"/>
              <a:cs typeface="+mn-cs"/>
            </a:rPr>
            <a:t>m</a:t>
          </a:r>
          <a:r>
            <a:rPr lang="en-US" sz="2000" b="0" i="1" baseline="0" dirty="0">
              <a:latin typeface="Calibri"/>
            </a:rPr>
            <a:t>y neighborhood is "Excellent" or "Good" </a:t>
          </a:r>
        </a:p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2000" b="0" i="1" dirty="0"/>
        </a:p>
        <a:p xmlns:a="http://schemas.openxmlformats.org/drawingml/2006/main">
          <a:pPr algn="ctr"/>
          <a:endParaRPr lang="en-US" sz="2000" b="0" i="1" dirty="0"/>
        </a:p>
      </cdr:txBody>
    </cdr:sp>
  </cdr:relSizeAnchor>
  <cdr:relSizeAnchor xmlns:cdr="http://schemas.openxmlformats.org/drawingml/2006/chartDrawing">
    <cdr:from>
      <cdr:x>0.13025</cdr:x>
      <cdr:y>0.27157</cdr:y>
    </cdr:from>
    <cdr:to>
      <cdr:x>0.21602</cdr:x>
      <cdr:y>0.4313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24854" y="876828"/>
          <a:ext cx="411467" cy="515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i="0" dirty="0"/>
            <a:t>CT:</a:t>
          </a:r>
          <a:r>
            <a:rPr lang="en-US" sz="1600" b="0" i="0" baseline="0" dirty="0"/>
            <a:t> </a:t>
          </a:r>
        </a:p>
        <a:p xmlns:a="http://schemas.openxmlformats.org/drawingml/2006/main">
          <a:pPr algn="ctr"/>
          <a:r>
            <a:rPr lang="en-US" sz="1600" b="0" i="0" baseline="0" dirty="0"/>
            <a:t>70%</a:t>
          </a:r>
          <a:endParaRPr lang="en-US" sz="1600" b="0" i="0" dirty="0"/>
        </a:p>
      </cdr:txBody>
    </cdr:sp>
  </cdr:relSizeAnchor>
  <cdr:relSizeAnchor xmlns:cdr="http://schemas.openxmlformats.org/drawingml/2006/chartDrawing">
    <cdr:from>
      <cdr:x>0.86566</cdr:x>
      <cdr:y>0.22624</cdr:y>
    </cdr:from>
    <cdr:to>
      <cdr:x>0.89744</cdr:x>
      <cdr:y>0.60418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4152860" y="730462"/>
          <a:ext cx="152440" cy="1220258"/>
        </a:xfrm>
        <a:prstGeom xmlns:a="http://schemas.openxmlformats.org/drawingml/2006/main" prst="rightBrace">
          <a:avLst>
            <a:gd name="adj1" fmla="val 75000"/>
            <a:gd name="adj2" fmla="val 50000"/>
          </a:avLst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 b="1"/>
        </a:p>
      </cdr:txBody>
    </cdr:sp>
  </cdr:relSizeAnchor>
  <cdr:relSizeAnchor xmlns:cdr="http://schemas.openxmlformats.org/drawingml/2006/chartDrawing">
    <cdr:from>
      <cdr:x>0.87769</cdr:x>
      <cdr:y>0.32836</cdr:y>
    </cdr:from>
    <cdr:to>
      <cdr:x>1</cdr:x>
      <cdr:y>0.5352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934200" y="1676400"/>
          <a:ext cx="959962" cy="1056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i="0" dirty="0"/>
            <a:t>High-Low: 59%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0.09974</cdr:x>
      <cdr:y>0.30845</cdr:y>
    </cdr:from>
    <cdr:to>
      <cdr:x>0.87679</cdr:x>
      <cdr:y>0.31863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478464" y="883066"/>
          <a:ext cx="3727769" cy="2914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0.20619</cdr:x>
      <cdr:y>0.04478</cdr:y>
    </cdr:from>
    <cdr:to>
      <cdr:x>0.84952</cdr:x>
      <cdr:y>0.14925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524000" y="228600"/>
          <a:ext cx="4755109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0" i="1" baseline="0" dirty="0">
              <a:latin typeface="Calibri"/>
            </a:rPr>
            <a:t>I am satisfied with the area where I live.</a:t>
          </a:r>
          <a:endParaRPr lang="en-US" sz="2000" b="0" i="1" dirty="0"/>
        </a:p>
        <a:p xmlns:a="http://schemas.openxmlformats.org/drawingml/2006/main">
          <a:pPr algn="ctr"/>
          <a:endParaRPr lang="en-US" sz="2000" b="0" i="1" dirty="0"/>
        </a:p>
      </cdr:txBody>
    </cdr:sp>
  </cdr:relSizeAnchor>
  <cdr:relSizeAnchor xmlns:cdr="http://schemas.openxmlformats.org/drawingml/2006/chartDrawing">
    <cdr:from>
      <cdr:x>0.12072</cdr:x>
      <cdr:y>0.18897</cdr:y>
    </cdr:from>
    <cdr:to>
      <cdr:x>0.20649</cdr:x>
      <cdr:y>0.3487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79142" y="541015"/>
          <a:ext cx="411467" cy="457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i="0" dirty="0"/>
            <a:t>CT:</a:t>
          </a:r>
          <a:r>
            <a:rPr lang="en-US" sz="1600" b="0" i="0" baseline="0" dirty="0"/>
            <a:t> </a:t>
          </a:r>
        </a:p>
        <a:p xmlns:a="http://schemas.openxmlformats.org/drawingml/2006/main">
          <a:pPr algn="ctr"/>
          <a:r>
            <a:rPr lang="en-US" sz="1600" b="0" i="0" baseline="0" dirty="0"/>
            <a:t>82%</a:t>
          </a:r>
          <a:endParaRPr lang="en-US" sz="1600" b="0" i="0" dirty="0"/>
        </a:p>
      </cdr:txBody>
    </cdr:sp>
  </cdr:relSizeAnchor>
  <cdr:relSizeAnchor xmlns:cdr="http://schemas.openxmlformats.org/drawingml/2006/chartDrawing">
    <cdr:from>
      <cdr:x>0.86566</cdr:x>
      <cdr:y>0.22624</cdr:y>
    </cdr:from>
    <cdr:to>
      <cdr:x>0.88949</cdr:x>
      <cdr:y>0.4019</cdr:y>
    </cdr:to>
    <cdr:sp macro="" textlink="">
      <cdr:nvSpPr>
        <cdr:cNvPr id="7" name="Right Brace 6"/>
        <cdr:cNvSpPr/>
      </cdr:nvSpPr>
      <cdr:spPr>
        <a:xfrm xmlns:a="http://schemas.openxmlformats.org/drawingml/2006/main">
          <a:off x="4152877" y="647700"/>
          <a:ext cx="114323" cy="502908"/>
        </a:xfrm>
        <a:prstGeom xmlns:a="http://schemas.openxmlformats.org/drawingml/2006/main" prst="rightBrace">
          <a:avLst>
            <a:gd name="adj1" fmla="val 75000"/>
            <a:gd name="adj2" fmla="val 50000"/>
          </a:avLst>
        </a:prstGeom>
        <a:noFill xmlns:a="http://schemas.openxmlformats.org/drawingml/2006/main"/>
        <a:ln xmlns:a="http://schemas.openxmlformats.org/drawingml/2006/main" w="127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 b="1"/>
        </a:p>
      </cdr:txBody>
    </cdr:sp>
  </cdr:relSizeAnchor>
  <cdr:relSizeAnchor xmlns:cdr="http://schemas.openxmlformats.org/drawingml/2006/chartDrawing">
    <cdr:from>
      <cdr:x>0.87134</cdr:x>
      <cdr:y>0.22092</cdr:y>
    </cdr:from>
    <cdr:to>
      <cdr:x>0.99365</cdr:x>
      <cdr:y>0.42776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180101" y="632473"/>
          <a:ext cx="586762" cy="5921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600" b="0" i="0" dirty="0"/>
            <a:t>High-Low: 27%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42F91-013E-464D-9D4E-537F04C5EFFE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CD147-FD31-4FF4-B51B-252F44A404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28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935A0-18FD-4FE1-81A1-4AFF5B9B044C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90263-A143-44B7-A5E6-9B93E53D98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84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Hi, I’m Mary Buchanan, the project manager at DataHaven.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Today I’ll talk about our largest ongoing project, the 2015 Connecticut Community Wellbeing Survey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We’d love your thoughts on how to use the information in the survey to enable community and neighborhood-level action.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Looking at perceptions of government: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Government responsiveness to residents’ needs as excellent or good.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Household income: from less than $15,000 to over $200,000 a year – confidence in government increases linearly with income.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Neighborhood Income – poorest zip codes and richest zip codes in the state.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One’s neighborhood has a larger impact on responses than household income.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We are excited to launch a new website by the end of 2015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Three 2016 Community Index projects,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involving many local partner organizations and covering more than half of the population of Connecticut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are underway.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These will incorporate survey data, as well as other indicators.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They will be released by June 2016 and will cover cities throughout Fairfield and New Haven counties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We’ll start planning for 2018 survey!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I’ll give you a brief history of this project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Our first major community well-being survey was conducted in 2012 in the New Haven  region and published in the 2013 Community Index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Many partners were interested in the results and how they were used to support various efforts.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we found that about a dozen other cities and regions throughout Connecticut had conducted community surveys over the past decade,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There was a great deal of overlap across the surveys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Throughout 2014, we found funding sponsors and recruited partners who helped to design the survey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This year’s survey was conducted from May through October of 2015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Results will be released starting in November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Over the coming year, DataHaven and our partners will use data for their own research, both at a local and a statewide level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And then we’ll start prepping for the 2018 survey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The 2012 survey and the several reports that came out of it have been highly useful to our New Haven partners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The scope of the now-expanded 2015 survey covers all cities, regions, and towns in Connecticut, creating comparable data across the state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Besides community interest, there is ongoing, foreseeable need for data. For example, the Affordable Care Act requires hospitals to complete a local needs assessment every three years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Our survey reached nearly 17,000 adults in every town in Connecticut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So now I’ll present preliminary analyses that are subject to change -these analyses use only preliminary weighting ,and only a portion of the full dataset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Considering how individual income and neighborhood-level income impact indicators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Green will be our highest-income zip codes and purple will be our lowest-income zip codes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Our survey reached nearly 17,000 adults in every town in Connecticut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So now I’ll present preliminary analyses that are subject to change -these analyses use only preliminary weighting ,and only a portion of the full dataset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Considering how individual income and neighborhood-level income impact indicators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Green will be our highest-income zip codes and purple will be our lowest-income zip codes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Looking at perceptions of government: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Government responsiveness to residents’ needs as excellent or good.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Household income: from less than $15,000 to over $200,000 a year – confidence in government increases linearly with income.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Neighborhood Income – poorest zip codes and richest zip codes in the state.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One’s neighborhood has a larger impact on responses than household income.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Looking at perceptions of government: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Government responsiveness to residents’ needs as excellent or good.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Household income: from less than $15,000 to over $200,000 a year – confidence in government increases linearly with income.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Neighborhood Income – poorest zip codes and richest zip codes in the state.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One’s neighborhood has a larger impact on responses than household income.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Looking at perceptions of government: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Government responsiveness to residents’ needs as excellent or good.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Household income: from less than $15,000 to over $200,000 a year – confidence in government increases linearly with income.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Neighborhood Income – poorest zip codes and richest zip codes in the state.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One’s neighborhood has a larger impact on responses than household income.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Looking at perceptions of government: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Government responsiveness to residents’ needs as excellent or good.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Household income: from less than $15,000 to over $200,000 a year – confidence in government increases linearly with income.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Neighborhood Income – poorest zip codes and richest zip codes in the state.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One’s neighborhood has a larger impact on responses than household income.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90263-A143-44B7-A5E6-9B93E53D98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954-1DF9-4E5D-9A55-1B1B17CEBBF4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F6DC-16D1-455C-A4F9-1ED32655A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b2.uconn.edu/ctsdc/ctsdc_reports/five_connecticuts_preview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838200"/>
            <a:ext cx="45148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53000"/>
            <a:ext cx="437444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48400"/>
            <a:ext cx="2832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15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Wellbeing Differentials 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Wealthy – Urban Core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96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rebuchet MS" pitchFamily="34" charset="0"/>
              </a:rPr>
              <a:t>Data shown here from 2015 CWS are preliminary and for illustration only – please do not cite</a:t>
            </a:r>
          </a:p>
          <a:p>
            <a:r>
              <a:rPr lang="en-US" sz="1200" dirty="0" smtClean="0">
                <a:latin typeface="Trebuchet MS" pitchFamily="34" charset="0"/>
              </a:rPr>
              <a:t>Analysis based on “The Five </a:t>
            </a:r>
            <a:r>
              <a:rPr lang="en-US" sz="1200" dirty="0" err="1" smtClean="0">
                <a:latin typeface="Trebuchet MS" pitchFamily="34" charset="0"/>
              </a:rPr>
              <a:t>Connecticuts</a:t>
            </a:r>
            <a:r>
              <a:rPr lang="en-US" sz="1200" dirty="0" smtClean="0">
                <a:latin typeface="Trebuchet MS" pitchFamily="34" charset="0"/>
              </a:rPr>
              <a:t>,” CT State Data Center</a:t>
            </a:r>
            <a:endParaRPr lang="en-US" sz="1200" dirty="0">
              <a:latin typeface="Trebuchet MS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/>
        </p:nvGraphicFramePr>
        <p:xfrm>
          <a:off x="685800" y="1219200"/>
          <a:ext cx="7848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Up next from DataHaven…</a:t>
            </a:r>
            <a:endParaRPr lang="en-US" dirty="0">
              <a:latin typeface="Trebuchet MS" pitchFamily="34" charset="0"/>
            </a:endParaRPr>
          </a:p>
        </p:txBody>
      </p:sp>
      <p:pic>
        <p:nvPicPr>
          <p:cNvPr id="5" name="Picture 5" descr="TitleBlo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290580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990600"/>
            <a:ext cx="2790825" cy="2528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15-10-07 at 11.20.13 A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2819400"/>
            <a:ext cx="3657600" cy="328464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995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lbow Connector 8"/>
          <p:cNvCxnSpPr/>
          <p:nvPr/>
        </p:nvCxnSpPr>
        <p:spPr>
          <a:xfrm>
            <a:off x="762000" y="1676400"/>
            <a:ext cx="8001000" cy="3352800"/>
          </a:xfrm>
          <a:prstGeom prst="bentConnector3">
            <a:avLst>
              <a:gd name="adj1" fmla="val 50000"/>
            </a:avLst>
          </a:prstGeom>
          <a:ln w="762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90600" y="1524000"/>
            <a:ext cx="2286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85800"/>
            <a:ext cx="28194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latin typeface="Trebuchet MS" pitchFamily="34" charset="0"/>
              </a:rPr>
              <a:t>Summer 2012: </a:t>
            </a:r>
          </a:p>
          <a:p>
            <a:r>
              <a:rPr lang="en-US" sz="1400" dirty="0" smtClean="0">
                <a:latin typeface="Trebuchet MS" pitchFamily="34" charset="0"/>
              </a:rPr>
              <a:t>2012 Community  Wellbeing Survey interviews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1828800"/>
            <a:ext cx="19050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latin typeface="Trebuchet MS" pitchFamily="34" charset="0"/>
              </a:rPr>
              <a:t>Spring 2013: </a:t>
            </a:r>
          </a:p>
          <a:p>
            <a:r>
              <a:rPr lang="en-US" sz="1400" dirty="0" smtClean="0">
                <a:latin typeface="Trebuchet MS" pitchFamily="34" charset="0"/>
              </a:rPr>
              <a:t>2013 Community </a:t>
            </a:r>
          </a:p>
          <a:p>
            <a:r>
              <a:rPr lang="en-US" sz="1400" dirty="0" smtClean="0">
                <a:latin typeface="Trebuchet MS" pitchFamily="34" charset="0"/>
              </a:rPr>
              <a:t>Index published</a:t>
            </a:r>
          </a:p>
        </p:txBody>
      </p:sp>
      <p:sp>
        <p:nvSpPr>
          <p:cNvPr id="14" name="Oval 13"/>
          <p:cNvSpPr/>
          <p:nvPr/>
        </p:nvSpPr>
        <p:spPr>
          <a:xfrm>
            <a:off x="4572000" y="1828800"/>
            <a:ext cx="3810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72000" y="2819400"/>
            <a:ext cx="3810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1676400"/>
            <a:ext cx="2648482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Trebuchet MS" pitchFamily="34" charset="0"/>
              </a:rPr>
              <a:t>2014-Spring 2015: </a:t>
            </a:r>
          </a:p>
          <a:p>
            <a:r>
              <a:rPr lang="en-US" sz="1400" dirty="0" smtClean="0">
                <a:latin typeface="Trebuchet MS" pitchFamily="34" charset="0"/>
              </a:rPr>
              <a:t>Sponsors &amp; partners recruited,</a:t>
            </a:r>
          </a:p>
          <a:p>
            <a:r>
              <a:rPr lang="en-US" sz="1400" dirty="0" smtClean="0">
                <a:latin typeface="Trebuchet MS" pitchFamily="34" charset="0"/>
              </a:rPr>
              <a:t>Survey Design</a:t>
            </a:r>
          </a:p>
        </p:txBody>
      </p:sp>
      <p:sp>
        <p:nvSpPr>
          <p:cNvPr id="18" name="Oval 17"/>
          <p:cNvSpPr/>
          <p:nvPr/>
        </p:nvSpPr>
        <p:spPr>
          <a:xfrm>
            <a:off x="4572000" y="3810000"/>
            <a:ext cx="3810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53000" y="2667000"/>
            <a:ext cx="218361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 smtClean="0">
                <a:latin typeface="Trebuchet MS" pitchFamily="34" charset="0"/>
              </a:rPr>
              <a:t>Spring-Summer 2015: </a:t>
            </a:r>
          </a:p>
          <a:p>
            <a:r>
              <a:rPr lang="en-US" sz="1400" dirty="0" smtClean="0">
                <a:latin typeface="Trebuchet MS" pitchFamily="34" charset="0"/>
              </a:rPr>
              <a:t>2015 CWS Interviews</a:t>
            </a:r>
          </a:p>
        </p:txBody>
      </p:sp>
      <p:sp>
        <p:nvSpPr>
          <p:cNvPr id="22" name="Oval 21"/>
          <p:cNvSpPr/>
          <p:nvPr/>
        </p:nvSpPr>
        <p:spPr>
          <a:xfrm>
            <a:off x="3048000" y="1524000"/>
            <a:ext cx="2286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9200" y="4038600"/>
            <a:ext cx="17526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latin typeface="Trebuchet MS" pitchFamily="34" charset="0"/>
              </a:rPr>
              <a:t>Winter 2016: </a:t>
            </a:r>
          </a:p>
          <a:p>
            <a:r>
              <a:rPr lang="en-US" sz="1400" dirty="0" smtClean="0">
                <a:latin typeface="Trebuchet MS" pitchFamily="34" charset="0"/>
              </a:rPr>
              <a:t>Partner projects released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43200" y="3657600"/>
            <a:ext cx="1864613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500" b="1" dirty="0" smtClean="0">
                <a:latin typeface="Trebuchet MS" pitchFamily="34" charset="0"/>
              </a:rPr>
              <a:t>Fall 2015: </a:t>
            </a:r>
          </a:p>
          <a:p>
            <a:pPr algn="r"/>
            <a:r>
              <a:rPr lang="en-US" sz="1400" dirty="0" smtClean="0">
                <a:latin typeface="Trebuchet MS" pitchFamily="34" charset="0"/>
              </a:rPr>
              <a:t>Survey data released</a:t>
            </a:r>
          </a:p>
        </p:txBody>
      </p:sp>
      <p:sp>
        <p:nvSpPr>
          <p:cNvPr id="25" name="Oval 24"/>
          <p:cNvSpPr/>
          <p:nvPr/>
        </p:nvSpPr>
        <p:spPr>
          <a:xfrm>
            <a:off x="6553200" y="4876800"/>
            <a:ext cx="2286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19800" y="5181600"/>
            <a:ext cx="19812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latin typeface="Trebuchet MS" pitchFamily="34" charset="0"/>
              </a:rPr>
              <a:t>Spring 2016: </a:t>
            </a:r>
          </a:p>
          <a:p>
            <a:r>
              <a:rPr lang="en-US" sz="1400" dirty="0" smtClean="0">
                <a:latin typeface="Trebuchet MS" pitchFamily="34" charset="0"/>
              </a:rPr>
              <a:t>Community Index </a:t>
            </a:r>
          </a:p>
          <a:p>
            <a:r>
              <a:rPr lang="en-US" sz="1400" dirty="0" smtClean="0">
                <a:latin typeface="Trebuchet MS" pitchFamily="34" charset="0"/>
              </a:rPr>
              <a:t>reports published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848600" y="4876800"/>
            <a:ext cx="2286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39000" y="4038600"/>
            <a:ext cx="15240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latin typeface="Trebuchet MS" pitchFamily="34" charset="0"/>
              </a:rPr>
              <a:t>2016-2017: </a:t>
            </a:r>
          </a:p>
          <a:p>
            <a:r>
              <a:rPr lang="en-US" sz="1400" dirty="0" smtClean="0">
                <a:latin typeface="Trebuchet MS" pitchFamily="34" charset="0"/>
              </a:rPr>
              <a:t>Preparation for </a:t>
            </a:r>
          </a:p>
          <a:p>
            <a:r>
              <a:rPr lang="en-US" sz="1400" dirty="0" smtClean="0">
                <a:latin typeface="Trebuchet MS" pitchFamily="34" charset="0"/>
              </a:rPr>
              <a:t>2018 CWS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10200" y="4876800"/>
            <a:ext cx="2286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9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rebuchet MS" pitchFamily="34" charset="0"/>
              </a:rPr>
              <a:t>Motivation Behind 2015 Survey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rebuchet MS" pitchFamily="34" charset="0"/>
              </a:rPr>
              <a:t>Valuable</a:t>
            </a:r>
            <a:r>
              <a:rPr lang="en-US" dirty="0" smtClean="0">
                <a:latin typeface="Trebuchet MS" pitchFamily="34" charset="0"/>
              </a:rPr>
              <a:t> – 2012 Community Wellbeing Survey data highly useful to partners</a:t>
            </a:r>
            <a:endParaRPr lang="en-US" sz="800" dirty="0" smtClean="0">
              <a:latin typeface="Trebuchet MS" pitchFamily="34" charset="0"/>
            </a:endParaRPr>
          </a:p>
          <a:p>
            <a:endParaRPr lang="en-US" sz="800" dirty="0" smtClean="0">
              <a:latin typeface="Trebuchet MS" pitchFamily="34" charset="0"/>
            </a:endParaRPr>
          </a:p>
          <a:p>
            <a:r>
              <a:rPr lang="en-US" b="1" dirty="0" smtClean="0">
                <a:latin typeface="Trebuchet MS" pitchFamily="34" charset="0"/>
              </a:rPr>
              <a:t>Longitudinal</a:t>
            </a:r>
            <a:r>
              <a:rPr lang="en-US" dirty="0" smtClean="0">
                <a:latin typeface="Trebuchet MS" pitchFamily="34" charset="0"/>
              </a:rPr>
              <a:t> – Overlap with 2012 survey</a:t>
            </a:r>
          </a:p>
          <a:p>
            <a:pPr>
              <a:buNone/>
            </a:pPr>
            <a:endParaRPr lang="en-US" sz="800" dirty="0" smtClean="0">
              <a:latin typeface="Trebuchet MS" pitchFamily="34" charset="0"/>
            </a:endParaRPr>
          </a:p>
          <a:p>
            <a:r>
              <a:rPr lang="en-US" b="1" dirty="0" smtClean="0">
                <a:latin typeface="Trebuchet MS" pitchFamily="34" charset="0"/>
              </a:rPr>
              <a:t>Comparable</a:t>
            </a:r>
            <a:r>
              <a:rPr lang="en-US" dirty="0" smtClean="0">
                <a:latin typeface="Trebuchet MS" pitchFamily="34" charset="0"/>
              </a:rPr>
              <a:t> – Expanded geography of study covers entire state</a:t>
            </a:r>
            <a:endParaRPr lang="en-US" sz="100" dirty="0" smtClean="0">
              <a:latin typeface="Trebuchet MS" pitchFamily="34" charset="0"/>
            </a:endParaRPr>
          </a:p>
          <a:p>
            <a:endParaRPr lang="en-US" sz="100" dirty="0" smtClean="0">
              <a:latin typeface="Trebuchet MS" pitchFamily="34" charset="0"/>
            </a:endParaRPr>
          </a:p>
          <a:p>
            <a:r>
              <a:rPr lang="en-US" b="1" dirty="0" smtClean="0">
                <a:latin typeface="Trebuchet MS" pitchFamily="34" charset="0"/>
              </a:rPr>
              <a:t>Sustainable </a:t>
            </a:r>
            <a:r>
              <a:rPr lang="en-US" dirty="0" smtClean="0">
                <a:latin typeface="Trebuchet MS" pitchFamily="34" charset="0"/>
              </a:rPr>
              <a:t>– Hospitals’ CHNA requires assessment every 3 years </a:t>
            </a:r>
            <a:endParaRPr lang="en-US" sz="800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23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Survey Area &amp; Findings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678363"/>
          </a:xfrm>
        </p:spPr>
        <p:txBody>
          <a:bodyPr>
            <a:normAutofit/>
          </a:bodyPr>
          <a:lstStyle/>
          <a:p>
            <a:pPr algn="ctr">
              <a:buFont typeface="Wingdings" charset="0"/>
              <a:buChar char="à"/>
            </a:pPr>
            <a:r>
              <a:rPr lang="en-US" b="1" dirty="0" smtClean="0">
                <a:latin typeface="Trebuchet MS" pitchFamily="34" charset="0"/>
              </a:rPr>
              <a:t>17,000 interviews </a:t>
            </a:r>
            <a:r>
              <a:rPr lang="en-US" dirty="0" smtClean="0">
                <a:latin typeface="Trebuchet MS" pitchFamily="34" charset="0"/>
              </a:rPr>
              <a:t>from May-Oct. 2015</a:t>
            </a:r>
          </a:p>
          <a:p>
            <a:pPr algn="ctr">
              <a:buFont typeface="Wingdings" charset="0"/>
              <a:buChar char="à"/>
            </a:pP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All </a:t>
            </a:r>
            <a:r>
              <a:rPr lang="en-US" b="1" dirty="0" smtClean="0">
                <a:latin typeface="Trebuchet MS" pitchFamily="34" charset="0"/>
              </a:rPr>
              <a:t>169 towns </a:t>
            </a:r>
            <a:r>
              <a:rPr lang="en-US" dirty="0" smtClean="0">
                <a:latin typeface="Trebuchet MS" pitchFamily="34" charset="0"/>
              </a:rPr>
              <a:t>in Connecticut</a:t>
            </a:r>
          </a:p>
          <a:p>
            <a:pPr algn="ctr">
              <a:buNone/>
            </a:pPr>
            <a:endParaRPr lang="en-US" dirty="0" smtClean="0">
              <a:latin typeface="Trebuchet MS" pitchFamily="34" charset="0"/>
            </a:endParaRPr>
          </a:p>
          <a:p>
            <a:pPr algn="ctr">
              <a:buNone/>
            </a:pPr>
            <a:endParaRPr lang="en-US" dirty="0">
              <a:latin typeface="Trebuchet MS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 l="6138" t="9621" r="8045" b="7098"/>
          <a:stretch>
            <a:fillRect/>
          </a:stretch>
        </p:blipFill>
        <p:spPr bwMode="auto">
          <a:xfrm>
            <a:off x="2057400" y="2209800"/>
            <a:ext cx="519545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096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rebuchet MS" pitchFamily="34" charset="0"/>
              </a:rPr>
              <a:t>Data shown here from 2015 CWS are preliminary and for illustration only – please do not cite</a:t>
            </a:r>
          </a:p>
          <a:p>
            <a:r>
              <a:rPr lang="en-US" sz="1200" dirty="0" smtClean="0">
                <a:latin typeface="Trebuchet MS" pitchFamily="34" charset="0"/>
              </a:rPr>
              <a:t>Analysis based on “The Five </a:t>
            </a:r>
            <a:r>
              <a:rPr lang="en-US" sz="1200" dirty="0" err="1" smtClean="0">
                <a:latin typeface="Trebuchet MS" pitchFamily="34" charset="0"/>
              </a:rPr>
              <a:t>Connecticuts</a:t>
            </a:r>
            <a:r>
              <a:rPr lang="en-US" sz="1200" dirty="0" smtClean="0">
                <a:latin typeface="Trebuchet MS" pitchFamily="34" charset="0"/>
              </a:rPr>
              <a:t>,” CT State Data Center</a:t>
            </a:r>
            <a:endParaRPr lang="en-US" sz="1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519690"/>
      </p:ext>
    </p:extLst>
  </p:cSld>
  <p:clrMapOvr>
    <a:masterClrMapping/>
  </p:clrMapOvr>
  <p:transition advTm="1993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rebuchet MS" pitchFamily="34" charset="0"/>
              </a:rPr>
              <a:t>Today’s Analysis: 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The Five </a:t>
            </a:r>
            <a:r>
              <a:rPr lang="en-US" dirty="0" err="1" smtClean="0">
                <a:latin typeface="Trebuchet MS" pitchFamily="34" charset="0"/>
              </a:rPr>
              <a:t>Connecticuts</a:t>
            </a:r>
            <a:endParaRPr lang="en-US" dirty="0">
              <a:latin typeface="Trebuchet MS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096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rebuchet MS" pitchFamily="34" charset="0"/>
              </a:rPr>
              <a:t>Data shown here from 2015 CWS are preliminary and for illustration only – please do not cite</a:t>
            </a:r>
          </a:p>
          <a:p>
            <a:r>
              <a:rPr lang="en-US" sz="1200" dirty="0" smtClean="0">
                <a:latin typeface="Trebuchet MS" pitchFamily="34" charset="0"/>
              </a:rPr>
              <a:t>Analysis based on “The Five </a:t>
            </a:r>
            <a:r>
              <a:rPr lang="en-US" sz="1200" dirty="0" err="1" smtClean="0">
                <a:latin typeface="Trebuchet MS" pitchFamily="34" charset="0"/>
              </a:rPr>
              <a:t>Connecticuts</a:t>
            </a:r>
            <a:r>
              <a:rPr lang="en-US" sz="1200" dirty="0" smtClean="0">
                <a:latin typeface="Trebuchet MS" pitchFamily="34" charset="0"/>
              </a:rPr>
              <a:t>,” CT State Data Center</a:t>
            </a:r>
            <a:endParaRPr lang="en-US" sz="1200" dirty="0">
              <a:latin typeface="Trebuchet MS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 l="10000" r="6667"/>
          <a:stretch>
            <a:fillRect/>
          </a:stretch>
        </p:blipFill>
        <p:spPr bwMode="auto">
          <a:xfrm>
            <a:off x="2209800" y="1447800"/>
            <a:ext cx="5029200" cy="359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5410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rebuchet MS" pitchFamily="34" charset="0"/>
              </a:rPr>
              <a:t>About the Five </a:t>
            </a:r>
            <a:r>
              <a:rPr lang="en-US" sz="1400" dirty="0" err="1" smtClean="0">
                <a:latin typeface="Trebuchet MS" pitchFamily="34" charset="0"/>
              </a:rPr>
              <a:t>Connecticuts</a:t>
            </a:r>
            <a:r>
              <a:rPr lang="en-US" sz="1400" dirty="0" smtClean="0">
                <a:latin typeface="Trebuchet MS" pitchFamily="34" charset="0"/>
              </a:rPr>
              <a:t> methodology from the CT State Data Center</a:t>
            </a:r>
            <a:r>
              <a:rPr lang="en-US" sz="1400" dirty="0" smtClean="0">
                <a:latin typeface="Trebuchet MS" pitchFamily="34" charset="0"/>
              </a:rPr>
              <a:t>: </a:t>
            </a:r>
            <a:r>
              <a:rPr lang="en-US" sz="1400" dirty="0" smtClean="0">
                <a:latin typeface="Trebuchet MS" pitchFamily="34" charset="0"/>
                <a:hlinkClick r:id="rId5"/>
              </a:rPr>
              <a:t>http://web2.uconn.edu/ctsdc/ctsdc_reports/five_connecticuts_preview</a:t>
            </a:r>
            <a:r>
              <a:rPr lang="en-US" sz="1400" dirty="0" smtClean="0">
                <a:latin typeface="Trebuchet MS" pitchFamily="34" charset="0"/>
                <a:hlinkClick r:id="rId5"/>
              </a:rPr>
              <a:t>/</a:t>
            </a:r>
            <a:r>
              <a:rPr lang="en-US" sz="1400" dirty="0" smtClean="0">
                <a:latin typeface="Trebuchet MS" pitchFamily="34" charset="0"/>
              </a:rPr>
              <a:t> </a:t>
            </a:r>
            <a:endParaRPr lang="en-US" sz="1400" dirty="0">
              <a:latin typeface="Trebuchet M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52400" y="1295400"/>
            <a:ext cx="2362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r>
              <a:rPr lang="en-US" dirty="0" smtClean="0">
                <a:latin typeface="Trebuchet MS" pitchFamily="34" charset="0"/>
              </a:rPr>
              <a:t>Wealthy</a:t>
            </a:r>
          </a:p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r>
              <a:rPr lang="en-US" dirty="0" smtClean="0">
                <a:latin typeface="Trebuchet MS" pitchFamily="34" charset="0"/>
              </a:rPr>
              <a:t>Suburban</a:t>
            </a:r>
          </a:p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r>
              <a:rPr lang="en-US" dirty="0" smtClean="0">
                <a:latin typeface="Trebuchet MS" pitchFamily="34" charset="0"/>
              </a:rPr>
              <a:t>Rural</a:t>
            </a:r>
          </a:p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r>
              <a:rPr lang="en-US" dirty="0" smtClean="0">
                <a:latin typeface="Trebuchet MS" pitchFamily="34" charset="0"/>
              </a:rPr>
              <a:t>Urban Periphery</a:t>
            </a:r>
          </a:p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r>
              <a:rPr lang="en-US" dirty="0" smtClean="0">
                <a:latin typeface="Trebuchet MS" pitchFamily="34" charset="0"/>
              </a:rPr>
              <a:t>Urban Core</a:t>
            </a:r>
          </a:p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endParaRPr lang="en-US" dirty="0" smtClean="0">
              <a:latin typeface="Trebuchet MS" pitchFamily="34" charset="0"/>
            </a:endParaRPr>
          </a:p>
          <a:p>
            <a:pPr algn="r"/>
            <a:endParaRPr lang="en-US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519690"/>
      </p:ext>
    </p:extLst>
  </p:cSld>
  <p:clrMapOvr>
    <a:masterClrMapping/>
  </p:clrMapOvr>
  <p:transition advTm="1993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Access to Transportation</a:t>
            </a:r>
            <a:endParaRPr lang="en-US" dirty="0">
              <a:latin typeface="Trebuchet MS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609600" y="1066800"/>
          <a:ext cx="8077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6096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rebuchet MS" pitchFamily="34" charset="0"/>
              </a:rPr>
              <a:t>Data shown here from 2015 CWS are preliminary and for illustration only – please do not cite</a:t>
            </a:r>
          </a:p>
          <a:p>
            <a:r>
              <a:rPr lang="en-US" sz="1200" dirty="0" smtClean="0">
                <a:latin typeface="Trebuchet MS" pitchFamily="34" charset="0"/>
              </a:rPr>
              <a:t>Analysis based on “The Five </a:t>
            </a:r>
            <a:r>
              <a:rPr lang="en-US" sz="1200" dirty="0" err="1" smtClean="0">
                <a:latin typeface="Trebuchet MS" pitchFamily="34" charset="0"/>
              </a:rPr>
              <a:t>Connecticuts</a:t>
            </a:r>
            <a:r>
              <a:rPr lang="en-US" sz="1200" dirty="0" smtClean="0">
                <a:latin typeface="Trebuchet MS" pitchFamily="34" charset="0"/>
              </a:rPr>
              <a:t>,” CT State Data Center</a:t>
            </a:r>
            <a:endParaRPr lang="en-US" sz="1200" dirty="0">
              <a:latin typeface="Trebuchet MS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Perception of Government</a:t>
            </a:r>
            <a:endParaRPr lang="en-US" dirty="0">
              <a:latin typeface="Trebuchet MS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685800" y="1066800"/>
          <a:ext cx="777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096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rebuchet MS" pitchFamily="34" charset="0"/>
              </a:rPr>
              <a:t>Data shown here from 2015 CWS are preliminary and for illustration only – please do not cite</a:t>
            </a:r>
          </a:p>
          <a:p>
            <a:r>
              <a:rPr lang="en-US" sz="1200" dirty="0" smtClean="0">
                <a:latin typeface="Trebuchet MS" pitchFamily="34" charset="0"/>
              </a:rPr>
              <a:t>Analysis based on “The Five </a:t>
            </a:r>
            <a:r>
              <a:rPr lang="en-US" sz="1200" dirty="0" err="1" smtClean="0">
                <a:latin typeface="Trebuchet MS" pitchFamily="34" charset="0"/>
              </a:rPr>
              <a:t>Connecticuts</a:t>
            </a:r>
            <a:r>
              <a:rPr lang="en-US" sz="1200" dirty="0" smtClean="0">
                <a:latin typeface="Trebuchet MS" pitchFamily="34" charset="0"/>
              </a:rPr>
              <a:t>,” CT State Data Center</a:t>
            </a:r>
            <a:endParaRPr lang="en-US" sz="1200" dirty="0">
              <a:latin typeface="Trebuchet MS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Environment for Children</a:t>
            </a:r>
            <a:endParaRPr lang="en-US" dirty="0">
              <a:latin typeface="Trebuchet MS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685800" y="990600"/>
          <a:ext cx="7848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096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rebuchet MS" pitchFamily="34" charset="0"/>
              </a:rPr>
              <a:t>Data shown here from 2015 CWS are preliminary and for illustration only – please do not cite</a:t>
            </a:r>
          </a:p>
          <a:p>
            <a:r>
              <a:rPr lang="en-US" sz="1200" dirty="0" smtClean="0">
                <a:latin typeface="Trebuchet MS" pitchFamily="34" charset="0"/>
              </a:rPr>
              <a:t>Analysis based on “The Five </a:t>
            </a:r>
            <a:r>
              <a:rPr lang="en-US" sz="1200" dirty="0" err="1" smtClean="0">
                <a:latin typeface="Trebuchet MS" pitchFamily="34" charset="0"/>
              </a:rPr>
              <a:t>Connecticuts</a:t>
            </a:r>
            <a:r>
              <a:rPr lang="en-US" sz="1200" dirty="0" smtClean="0">
                <a:latin typeface="Trebuchet MS" pitchFamily="34" charset="0"/>
              </a:rPr>
              <a:t>,” CT State Data Center</a:t>
            </a:r>
            <a:endParaRPr lang="en-US" sz="1200" dirty="0">
              <a:latin typeface="Trebuchet MS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rebuchet MS" pitchFamily="34" charset="0"/>
              </a:rPr>
              <a:t>Quality of Life</a:t>
            </a:r>
            <a:endParaRPr lang="en-US" dirty="0">
              <a:latin typeface="Trebuchet MS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609600" y="914400"/>
          <a:ext cx="7620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67550" y="5943600"/>
            <a:ext cx="207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096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rebuchet MS" pitchFamily="34" charset="0"/>
              </a:rPr>
              <a:t>Data shown here from 2015 CWS are preliminary and for illustration only – please do not cite</a:t>
            </a:r>
          </a:p>
          <a:p>
            <a:r>
              <a:rPr lang="en-US" sz="1200" dirty="0" smtClean="0">
                <a:latin typeface="Trebuchet MS" pitchFamily="34" charset="0"/>
              </a:rPr>
              <a:t>Analysis based on “The Five </a:t>
            </a:r>
            <a:r>
              <a:rPr lang="en-US" sz="1200" dirty="0" err="1" smtClean="0">
                <a:latin typeface="Trebuchet MS" pitchFamily="34" charset="0"/>
              </a:rPr>
              <a:t>Connecticuts</a:t>
            </a:r>
            <a:r>
              <a:rPr lang="en-US" sz="1200" dirty="0" smtClean="0">
                <a:latin typeface="Trebuchet MS" pitchFamily="34" charset="0"/>
              </a:rPr>
              <a:t>,” CT State Data Center</a:t>
            </a:r>
            <a:endParaRPr lang="en-US" sz="1200" dirty="0">
              <a:latin typeface="Trebuchet MS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1356</Words>
  <Application>Microsoft Office PowerPoint</Application>
  <PresentationFormat>On-screen Show (4:3)</PresentationFormat>
  <Paragraphs>169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Motivation Behind 2015 Survey</vt:lpstr>
      <vt:lpstr>Survey Area &amp; Findings</vt:lpstr>
      <vt:lpstr>Today’s Analysis:  The Five Connecticuts</vt:lpstr>
      <vt:lpstr>Access to Transportation</vt:lpstr>
      <vt:lpstr>Perception of Government</vt:lpstr>
      <vt:lpstr>Environment for Children</vt:lpstr>
      <vt:lpstr>Quality of Life</vt:lpstr>
      <vt:lpstr>Wellbeing Differentials  Wealthy – Urban Core</vt:lpstr>
      <vt:lpstr>Up next from DataHaven…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Demographics in Fairfield County</dc:title>
  <dc:creator>Mark3</dc:creator>
  <cp:lastModifiedBy>Mark3</cp:lastModifiedBy>
  <cp:revision>172</cp:revision>
  <dcterms:created xsi:type="dcterms:W3CDTF">2015-09-14T12:51:05Z</dcterms:created>
  <dcterms:modified xsi:type="dcterms:W3CDTF">2015-11-19T18:50:50Z</dcterms:modified>
</cp:coreProperties>
</file>