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9" r:id="rId5"/>
    <p:sldId id="271" r:id="rId6"/>
    <p:sldId id="283" r:id="rId7"/>
    <p:sldId id="272" r:id="rId8"/>
    <p:sldId id="273" r:id="rId9"/>
    <p:sldId id="291" r:id="rId10"/>
    <p:sldId id="274" r:id="rId11"/>
    <p:sldId id="292" r:id="rId12"/>
    <p:sldId id="278" r:id="rId13"/>
    <p:sldId id="279" r:id="rId14"/>
    <p:sldId id="282" r:id="rId15"/>
    <p:sldId id="287" r:id="rId16"/>
    <p:sldId id="281" r:id="rId17"/>
    <p:sldId id="277" r:id="rId18"/>
    <p:sldId id="286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BDF9040-9CD3-454D-9BF6-F2B8F6305F83}">
          <p14:sldIdLst>
            <p14:sldId id="269"/>
            <p14:sldId id="271"/>
            <p14:sldId id="283"/>
            <p14:sldId id="272"/>
            <p14:sldId id="273"/>
            <p14:sldId id="291"/>
            <p14:sldId id="274"/>
            <p14:sldId id="292"/>
            <p14:sldId id="278"/>
            <p14:sldId id="279"/>
            <p14:sldId id="282"/>
            <p14:sldId id="287"/>
            <p14:sldId id="281"/>
            <p14:sldId id="277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Julia" initials="MJ" lastIdx="2" clrIdx="0">
    <p:extLst>
      <p:ext uri="{19B8F6BF-5375-455C-9EA6-DF929625EA0E}">
        <p15:presenceInfo xmlns:p15="http://schemas.microsoft.com/office/powerpoint/2012/main" userId="S::96159@charlottenc.gov::8bbbda79-5ca3-4633-a48e-29b2d61c7ef0" providerId="AD"/>
      </p:ext>
    </p:extLst>
  </p:cmAuthor>
  <p:cmAuthor id="2" name="Hefner, Rebecca" initials="HR" lastIdx="1" clrIdx="1">
    <p:extLst>
      <p:ext uri="{19B8F6BF-5375-455C-9EA6-DF929625EA0E}">
        <p15:presenceInfo xmlns:p15="http://schemas.microsoft.com/office/powerpoint/2012/main" userId="S::Rebecca.Hefner@charlottenc.gov::3e656fca-60cc-4877-ab49-a61e8bab12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7425"/>
    <a:srgbClr val="175E35"/>
    <a:srgbClr val="24824B"/>
    <a:srgbClr val="6FBE44"/>
    <a:srgbClr val="7E7E7E"/>
    <a:srgbClr val="FFFF99"/>
    <a:srgbClr val="1A844B"/>
    <a:srgbClr val="FF7C80"/>
    <a:srgbClr val="EEF7E9"/>
    <a:srgbClr val="4C7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C5CDC-0FE3-4C85-8415-7F3AB73FCF2D}" v="4787" dt="2021-05-03T21:21:56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6251" autoAdjust="0"/>
  </p:normalViewPr>
  <p:slideViewPr>
    <p:cSldViewPr snapToGrid="0">
      <p:cViewPr varScale="1">
        <p:scale>
          <a:sx n="62" d="100"/>
          <a:sy n="62" d="100"/>
        </p:scale>
        <p:origin x="92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5370F-0AC0-481B-AA85-C232B29682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779CCB48-4A00-4442-846C-421B17080179}">
      <dgm:prSet phldrT="[Text]"/>
      <dgm:spPr/>
      <dgm:t>
        <a:bodyPr/>
        <a:lstStyle/>
        <a:p>
          <a:r>
            <a:rPr lang="en-US" dirty="0"/>
            <a:t>Rapid development, infill, continued in-migration</a:t>
          </a:r>
        </a:p>
      </dgm:t>
    </dgm:pt>
    <dgm:pt modelId="{D5517177-3A82-43D5-8EB8-AC9D91FDB630}" type="parTrans" cxnId="{09AAE070-0180-49A9-90FC-F2BDB887213D}">
      <dgm:prSet/>
      <dgm:spPr/>
      <dgm:t>
        <a:bodyPr/>
        <a:lstStyle/>
        <a:p>
          <a:endParaRPr lang="en-US"/>
        </a:p>
      </dgm:t>
    </dgm:pt>
    <dgm:pt modelId="{2FD818F5-95E8-49E8-B0EB-2CCAAD92F68B}" type="sibTrans" cxnId="{09AAE070-0180-49A9-90FC-F2BDB887213D}">
      <dgm:prSet/>
      <dgm:spPr/>
      <dgm:t>
        <a:bodyPr/>
        <a:lstStyle/>
        <a:p>
          <a:endParaRPr lang="en-US"/>
        </a:p>
      </dgm:t>
    </dgm:pt>
    <dgm:pt modelId="{D4894E5B-05F4-44C5-9E08-0B8FA5305A66}">
      <dgm:prSet/>
      <dgm:spPr/>
      <dgm:t>
        <a:bodyPr/>
        <a:lstStyle/>
        <a:p>
          <a:r>
            <a:rPr lang="en-US" dirty="0"/>
            <a:t>Displacement risk, elevated in communities of color</a:t>
          </a:r>
        </a:p>
      </dgm:t>
    </dgm:pt>
    <dgm:pt modelId="{103F0DC8-22D9-4B84-BD19-442F1A595776}" type="parTrans" cxnId="{3F434EE8-1564-48E5-A6C9-A7F003FED8D5}">
      <dgm:prSet/>
      <dgm:spPr/>
      <dgm:t>
        <a:bodyPr/>
        <a:lstStyle/>
        <a:p>
          <a:endParaRPr lang="en-US"/>
        </a:p>
      </dgm:t>
    </dgm:pt>
    <dgm:pt modelId="{513A14E0-EBA9-499A-B2EB-BA605905E7B4}" type="sibTrans" cxnId="{3F434EE8-1564-48E5-A6C9-A7F003FED8D5}">
      <dgm:prSet/>
      <dgm:spPr/>
      <dgm:t>
        <a:bodyPr/>
        <a:lstStyle/>
        <a:p>
          <a:endParaRPr lang="en-US"/>
        </a:p>
      </dgm:t>
    </dgm:pt>
    <dgm:pt modelId="{C93CB1BF-7B6A-4DD3-8CA0-CE1FCDDDF1E8}">
      <dgm:prSet/>
      <dgm:spPr/>
      <dgm:t>
        <a:bodyPr/>
        <a:lstStyle/>
        <a:p>
          <a:r>
            <a:rPr lang="en-US" dirty="0"/>
            <a:t>Neighborhood</a:t>
          </a:r>
          <a:r>
            <a:rPr lang="en-US" baseline="0" dirty="0"/>
            <a:t> Change</a:t>
          </a:r>
          <a:r>
            <a:rPr lang="en-US" dirty="0"/>
            <a:t>, heavily impacting communities of color</a:t>
          </a:r>
          <a:endParaRPr lang="en-US" baseline="0" dirty="0"/>
        </a:p>
      </dgm:t>
    </dgm:pt>
    <dgm:pt modelId="{79AD54B5-8EA5-445C-ACE2-46CD591366B7}" type="parTrans" cxnId="{4A9442A8-8C13-48AF-8E8F-A3DA6A120ED5}">
      <dgm:prSet/>
      <dgm:spPr/>
      <dgm:t>
        <a:bodyPr/>
        <a:lstStyle/>
        <a:p>
          <a:endParaRPr lang="en-US"/>
        </a:p>
      </dgm:t>
    </dgm:pt>
    <dgm:pt modelId="{D41AD0A3-C338-404E-8865-F1D3E0299364}" type="sibTrans" cxnId="{4A9442A8-8C13-48AF-8E8F-A3DA6A120ED5}">
      <dgm:prSet/>
      <dgm:spPr/>
      <dgm:t>
        <a:bodyPr/>
        <a:lstStyle/>
        <a:p>
          <a:endParaRPr lang="en-US"/>
        </a:p>
      </dgm:t>
    </dgm:pt>
    <dgm:pt modelId="{2F02AA91-9AAA-47F2-872E-8F471C0339B0}">
      <dgm:prSet/>
      <dgm:spPr/>
      <dgm:t>
        <a:bodyPr/>
        <a:lstStyle/>
        <a:p>
          <a:r>
            <a:rPr lang="en-US" dirty="0"/>
            <a:t>Affordable housing preservation and new construction</a:t>
          </a:r>
        </a:p>
      </dgm:t>
    </dgm:pt>
    <dgm:pt modelId="{5DA242AA-C9A2-489E-8709-A0C56ED4ECBD}" type="parTrans" cxnId="{36226F5D-54DA-409A-B9DD-0E8F40A5AD0A}">
      <dgm:prSet/>
      <dgm:spPr/>
      <dgm:t>
        <a:bodyPr/>
        <a:lstStyle/>
        <a:p>
          <a:endParaRPr lang="en-US"/>
        </a:p>
      </dgm:t>
    </dgm:pt>
    <dgm:pt modelId="{6E729D76-36C2-4178-BA02-C923D2FCCA5A}" type="sibTrans" cxnId="{36226F5D-54DA-409A-B9DD-0E8F40A5AD0A}">
      <dgm:prSet/>
      <dgm:spPr/>
      <dgm:t>
        <a:bodyPr/>
        <a:lstStyle/>
        <a:p>
          <a:endParaRPr lang="en-US"/>
        </a:p>
      </dgm:t>
    </dgm:pt>
    <dgm:pt modelId="{4AA76CD9-A860-49C0-86DA-3BC6ABFE55EA}">
      <dgm:prSet/>
      <dgm:spPr/>
      <dgm:t>
        <a:bodyPr/>
        <a:lstStyle/>
        <a:p>
          <a:r>
            <a:rPr lang="en-US" dirty="0"/>
            <a:t>Equity and Mobility</a:t>
          </a:r>
          <a:endParaRPr lang="en-US" baseline="0" dirty="0"/>
        </a:p>
      </dgm:t>
    </dgm:pt>
    <dgm:pt modelId="{C0D65FF2-76ED-4461-A7EB-07ADD4960809}" type="parTrans" cxnId="{FA0BD859-CCEC-4EF2-AAC6-8CF367593B75}">
      <dgm:prSet/>
      <dgm:spPr/>
      <dgm:t>
        <a:bodyPr/>
        <a:lstStyle/>
        <a:p>
          <a:endParaRPr lang="en-US"/>
        </a:p>
      </dgm:t>
    </dgm:pt>
    <dgm:pt modelId="{79AA78BE-E940-4CEF-89D7-E449669EAD84}" type="sibTrans" cxnId="{FA0BD859-CCEC-4EF2-AAC6-8CF367593B75}">
      <dgm:prSet/>
      <dgm:spPr/>
      <dgm:t>
        <a:bodyPr/>
        <a:lstStyle/>
        <a:p>
          <a:endParaRPr lang="en-US"/>
        </a:p>
      </dgm:t>
    </dgm:pt>
    <dgm:pt modelId="{D99DF273-4619-4BE0-93ED-4D4D60ACCB1B}" type="pres">
      <dgm:prSet presAssocID="{C205370F-0AC0-481B-AA85-C232B29682BD}" presName="Name0" presStyleCnt="0">
        <dgm:presLayoutVars>
          <dgm:chMax val="7"/>
          <dgm:chPref val="7"/>
          <dgm:dir/>
        </dgm:presLayoutVars>
      </dgm:prSet>
      <dgm:spPr/>
    </dgm:pt>
    <dgm:pt modelId="{654DEA7A-6B12-4A7E-9508-5AE4A6414654}" type="pres">
      <dgm:prSet presAssocID="{C205370F-0AC0-481B-AA85-C232B29682BD}" presName="Name1" presStyleCnt="0"/>
      <dgm:spPr/>
    </dgm:pt>
    <dgm:pt modelId="{610088AE-EFD5-480B-A189-09E99A6A93D2}" type="pres">
      <dgm:prSet presAssocID="{C205370F-0AC0-481B-AA85-C232B29682BD}" presName="cycle" presStyleCnt="0"/>
      <dgm:spPr/>
    </dgm:pt>
    <dgm:pt modelId="{7642C169-0FF0-4F46-A740-168733BF39A9}" type="pres">
      <dgm:prSet presAssocID="{C205370F-0AC0-481B-AA85-C232B29682BD}" presName="srcNode" presStyleLbl="node1" presStyleIdx="0" presStyleCnt="5"/>
      <dgm:spPr/>
    </dgm:pt>
    <dgm:pt modelId="{93262617-48D4-4A56-9CB8-B60340159355}" type="pres">
      <dgm:prSet presAssocID="{C205370F-0AC0-481B-AA85-C232B29682BD}" presName="conn" presStyleLbl="parChTrans1D2" presStyleIdx="0" presStyleCnt="1"/>
      <dgm:spPr/>
    </dgm:pt>
    <dgm:pt modelId="{49188D6E-7FE4-4B8E-9CF8-75855E0BFDB7}" type="pres">
      <dgm:prSet presAssocID="{C205370F-0AC0-481B-AA85-C232B29682BD}" presName="extraNode" presStyleLbl="node1" presStyleIdx="0" presStyleCnt="5"/>
      <dgm:spPr/>
    </dgm:pt>
    <dgm:pt modelId="{9ACEEFD7-5359-45FC-BE70-31942C1CC0F8}" type="pres">
      <dgm:prSet presAssocID="{C205370F-0AC0-481B-AA85-C232B29682BD}" presName="dstNode" presStyleLbl="node1" presStyleIdx="0" presStyleCnt="5"/>
      <dgm:spPr/>
    </dgm:pt>
    <dgm:pt modelId="{699665AE-619A-4221-9F0D-1DF1AA85B0D4}" type="pres">
      <dgm:prSet presAssocID="{779CCB48-4A00-4442-846C-421B17080179}" presName="text_1" presStyleLbl="node1" presStyleIdx="0" presStyleCnt="5">
        <dgm:presLayoutVars>
          <dgm:bulletEnabled val="1"/>
        </dgm:presLayoutVars>
      </dgm:prSet>
      <dgm:spPr/>
    </dgm:pt>
    <dgm:pt modelId="{941609DE-CA57-4009-A3D5-02C63EDFC936}" type="pres">
      <dgm:prSet presAssocID="{779CCB48-4A00-4442-846C-421B17080179}" presName="accent_1" presStyleCnt="0"/>
      <dgm:spPr/>
    </dgm:pt>
    <dgm:pt modelId="{8A999CE7-6922-4F82-B044-6C818AD1B399}" type="pres">
      <dgm:prSet presAssocID="{779CCB48-4A00-4442-846C-421B17080179}" presName="accentRepeatNode" presStyleLbl="solidFgAcc1" presStyleIdx="0" presStyleCnt="5"/>
      <dgm:spPr/>
    </dgm:pt>
    <dgm:pt modelId="{839938BD-B398-4A34-91F1-4916B2A16017}" type="pres">
      <dgm:prSet presAssocID="{D4894E5B-05F4-44C5-9E08-0B8FA5305A66}" presName="text_2" presStyleLbl="node1" presStyleIdx="1" presStyleCnt="5">
        <dgm:presLayoutVars>
          <dgm:bulletEnabled val="1"/>
        </dgm:presLayoutVars>
      </dgm:prSet>
      <dgm:spPr/>
    </dgm:pt>
    <dgm:pt modelId="{A0ECB962-C871-48DC-B0B6-414E3B3E49ED}" type="pres">
      <dgm:prSet presAssocID="{D4894E5B-05F4-44C5-9E08-0B8FA5305A66}" presName="accent_2" presStyleCnt="0"/>
      <dgm:spPr/>
    </dgm:pt>
    <dgm:pt modelId="{FDDFEE8A-CB7C-48E0-A343-FAD81E759E07}" type="pres">
      <dgm:prSet presAssocID="{D4894E5B-05F4-44C5-9E08-0B8FA5305A66}" presName="accentRepeatNode" presStyleLbl="solidFgAcc1" presStyleIdx="1" presStyleCnt="5"/>
      <dgm:spPr/>
    </dgm:pt>
    <dgm:pt modelId="{C281C9E2-4E05-412D-8028-AD021DAD357A}" type="pres">
      <dgm:prSet presAssocID="{C93CB1BF-7B6A-4DD3-8CA0-CE1FCDDDF1E8}" presName="text_3" presStyleLbl="node1" presStyleIdx="2" presStyleCnt="5">
        <dgm:presLayoutVars>
          <dgm:bulletEnabled val="1"/>
        </dgm:presLayoutVars>
      </dgm:prSet>
      <dgm:spPr/>
    </dgm:pt>
    <dgm:pt modelId="{FB0536D4-EFC8-4034-80F8-3E2BB94094DF}" type="pres">
      <dgm:prSet presAssocID="{C93CB1BF-7B6A-4DD3-8CA0-CE1FCDDDF1E8}" presName="accent_3" presStyleCnt="0"/>
      <dgm:spPr/>
    </dgm:pt>
    <dgm:pt modelId="{9F786DB9-85B5-49E8-B7E7-6A7089F9F4D8}" type="pres">
      <dgm:prSet presAssocID="{C93CB1BF-7B6A-4DD3-8CA0-CE1FCDDDF1E8}" presName="accentRepeatNode" presStyleLbl="solidFgAcc1" presStyleIdx="2" presStyleCnt="5"/>
      <dgm:spPr/>
    </dgm:pt>
    <dgm:pt modelId="{D1D64F7B-FF34-40E5-BAAE-182805665A57}" type="pres">
      <dgm:prSet presAssocID="{2F02AA91-9AAA-47F2-872E-8F471C0339B0}" presName="text_4" presStyleLbl="node1" presStyleIdx="3" presStyleCnt="5">
        <dgm:presLayoutVars>
          <dgm:bulletEnabled val="1"/>
        </dgm:presLayoutVars>
      </dgm:prSet>
      <dgm:spPr/>
    </dgm:pt>
    <dgm:pt modelId="{B70256E1-F281-4A94-98C3-98A7A96F29E9}" type="pres">
      <dgm:prSet presAssocID="{2F02AA91-9AAA-47F2-872E-8F471C0339B0}" presName="accent_4" presStyleCnt="0"/>
      <dgm:spPr/>
    </dgm:pt>
    <dgm:pt modelId="{E06CAEFB-98E0-4000-8558-300AF57D88F5}" type="pres">
      <dgm:prSet presAssocID="{2F02AA91-9AAA-47F2-872E-8F471C0339B0}" presName="accentRepeatNode" presStyleLbl="solidFgAcc1" presStyleIdx="3" presStyleCnt="5"/>
      <dgm:spPr/>
    </dgm:pt>
    <dgm:pt modelId="{D572DA8A-64E6-429F-83F7-B8C91568788B}" type="pres">
      <dgm:prSet presAssocID="{4AA76CD9-A860-49C0-86DA-3BC6ABFE55EA}" presName="text_5" presStyleLbl="node1" presStyleIdx="4" presStyleCnt="5">
        <dgm:presLayoutVars>
          <dgm:bulletEnabled val="1"/>
        </dgm:presLayoutVars>
      </dgm:prSet>
      <dgm:spPr/>
    </dgm:pt>
    <dgm:pt modelId="{1FDE7404-EDE9-4FDE-B937-71F7C10A0895}" type="pres">
      <dgm:prSet presAssocID="{4AA76CD9-A860-49C0-86DA-3BC6ABFE55EA}" presName="accent_5" presStyleCnt="0"/>
      <dgm:spPr/>
    </dgm:pt>
    <dgm:pt modelId="{D77D2FAE-7513-41B6-85C5-6756049AC517}" type="pres">
      <dgm:prSet presAssocID="{4AA76CD9-A860-49C0-86DA-3BC6ABFE55EA}" presName="accentRepeatNode" presStyleLbl="solidFgAcc1" presStyleIdx="4" presStyleCnt="5"/>
      <dgm:spPr/>
    </dgm:pt>
  </dgm:ptLst>
  <dgm:cxnLst>
    <dgm:cxn modelId="{3FC2E931-B518-4D53-817A-F8633D8AB83C}" type="presOf" srcId="{C205370F-0AC0-481B-AA85-C232B29682BD}" destId="{D99DF273-4619-4BE0-93ED-4D4D60ACCB1B}" srcOrd="0" destOrd="0" presId="urn:microsoft.com/office/officeart/2008/layout/VerticalCurvedList"/>
    <dgm:cxn modelId="{73C50D5C-52AF-438B-8016-8DA59E3109EE}" type="presOf" srcId="{D4894E5B-05F4-44C5-9E08-0B8FA5305A66}" destId="{839938BD-B398-4A34-91F1-4916B2A16017}" srcOrd="0" destOrd="0" presId="urn:microsoft.com/office/officeart/2008/layout/VerticalCurvedList"/>
    <dgm:cxn modelId="{36226F5D-54DA-409A-B9DD-0E8F40A5AD0A}" srcId="{C205370F-0AC0-481B-AA85-C232B29682BD}" destId="{2F02AA91-9AAA-47F2-872E-8F471C0339B0}" srcOrd="3" destOrd="0" parTransId="{5DA242AA-C9A2-489E-8709-A0C56ED4ECBD}" sibTransId="{6E729D76-36C2-4178-BA02-C923D2FCCA5A}"/>
    <dgm:cxn modelId="{E9AB3049-BD08-431B-9193-594F1425ED21}" type="presOf" srcId="{2F02AA91-9AAA-47F2-872E-8F471C0339B0}" destId="{D1D64F7B-FF34-40E5-BAAE-182805665A57}" srcOrd="0" destOrd="0" presId="urn:microsoft.com/office/officeart/2008/layout/VerticalCurvedList"/>
    <dgm:cxn modelId="{09AAE070-0180-49A9-90FC-F2BDB887213D}" srcId="{C205370F-0AC0-481B-AA85-C232B29682BD}" destId="{779CCB48-4A00-4442-846C-421B17080179}" srcOrd="0" destOrd="0" parTransId="{D5517177-3A82-43D5-8EB8-AC9D91FDB630}" sibTransId="{2FD818F5-95E8-49E8-B0EB-2CCAAD92F68B}"/>
    <dgm:cxn modelId="{87F0A256-B286-4199-8695-2A8CEF1A3E8D}" type="presOf" srcId="{C93CB1BF-7B6A-4DD3-8CA0-CE1FCDDDF1E8}" destId="{C281C9E2-4E05-412D-8028-AD021DAD357A}" srcOrd="0" destOrd="0" presId="urn:microsoft.com/office/officeart/2008/layout/VerticalCurvedList"/>
    <dgm:cxn modelId="{FA0BD859-CCEC-4EF2-AAC6-8CF367593B75}" srcId="{C205370F-0AC0-481B-AA85-C232B29682BD}" destId="{4AA76CD9-A860-49C0-86DA-3BC6ABFE55EA}" srcOrd="4" destOrd="0" parTransId="{C0D65FF2-76ED-4461-A7EB-07ADD4960809}" sibTransId="{79AA78BE-E940-4CEF-89D7-E449669EAD84}"/>
    <dgm:cxn modelId="{B4BA6480-F327-46C4-8CC0-493F428F065C}" type="presOf" srcId="{2FD818F5-95E8-49E8-B0EB-2CCAAD92F68B}" destId="{93262617-48D4-4A56-9CB8-B60340159355}" srcOrd="0" destOrd="0" presId="urn:microsoft.com/office/officeart/2008/layout/VerticalCurvedList"/>
    <dgm:cxn modelId="{82E304A4-36C6-4ED1-B188-762D81758583}" type="presOf" srcId="{4AA76CD9-A860-49C0-86DA-3BC6ABFE55EA}" destId="{D572DA8A-64E6-429F-83F7-B8C91568788B}" srcOrd="0" destOrd="0" presId="urn:microsoft.com/office/officeart/2008/layout/VerticalCurvedList"/>
    <dgm:cxn modelId="{4A9442A8-8C13-48AF-8E8F-A3DA6A120ED5}" srcId="{C205370F-0AC0-481B-AA85-C232B29682BD}" destId="{C93CB1BF-7B6A-4DD3-8CA0-CE1FCDDDF1E8}" srcOrd="2" destOrd="0" parTransId="{79AD54B5-8EA5-445C-ACE2-46CD591366B7}" sibTransId="{D41AD0A3-C338-404E-8865-F1D3E0299364}"/>
    <dgm:cxn modelId="{0F5184A9-93C2-4324-9653-B61FB5F7F73F}" type="presOf" srcId="{779CCB48-4A00-4442-846C-421B17080179}" destId="{699665AE-619A-4221-9F0D-1DF1AA85B0D4}" srcOrd="0" destOrd="0" presId="urn:microsoft.com/office/officeart/2008/layout/VerticalCurvedList"/>
    <dgm:cxn modelId="{3F434EE8-1564-48E5-A6C9-A7F003FED8D5}" srcId="{C205370F-0AC0-481B-AA85-C232B29682BD}" destId="{D4894E5B-05F4-44C5-9E08-0B8FA5305A66}" srcOrd="1" destOrd="0" parTransId="{103F0DC8-22D9-4B84-BD19-442F1A595776}" sibTransId="{513A14E0-EBA9-499A-B2EB-BA605905E7B4}"/>
    <dgm:cxn modelId="{811424FC-8853-4A1A-A935-F8D2B5116157}" type="presParOf" srcId="{D99DF273-4619-4BE0-93ED-4D4D60ACCB1B}" destId="{654DEA7A-6B12-4A7E-9508-5AE4A6414654}" srcOrd="0" destOrd="0" presId="urn:microsoft.com/office/officeart/2008/layout/VerticalCurvedList"/>
    <dgm:cxn modelId="{526B7D32-38CE-464B-B390-E79FC3100A45}" type="presParOf" srcId="{654DEA7A-6B12-4A7E-9508-5AE4A6414654}" destId="{610088AE-EFD5-480B-A189-09E99A6A93D2}" srcOrd="0" destOrd="0" presId="urn:microsoft.com/office/officeart/2008/layout/VerticalCurvedList"/>
    <dgm:cxn modelId="{F5B766B1-B9B5-4280-B3EA-A6567E7F5AB9}" type="presParOf" srcId="{610088AE-EFD5-480B-A189-09E99A6A93D2}" destId="{7642C169-0FF0-4F46-A740-168733BF39A9}" srcOrd="0" destOrd="0" presId="urn:microsoft.com/office/officeart/2008/layout/VerticalCurvedList"/>
    <dgm:cxn modelId="{1F585FF3-2403-488F-A349-B8B99974E561}" type="presParOf" srcId="{610088AE-EFD5-480B-A189-09E99A6A93D2}" destId="{93262617-48D4-4A56-9CB8-B60340159355}" srcOrd="1" destOrd="0" presId="urn:microsoft.com/office/officeart/2008/layout/VerticalCurvedList"/>
    <dgm:cxn modelId="{DFB79A99-D11F-47D0-A83D-11D3186A6984}" type="presParOf" srcId="{610088AE-EFD5-480B-A189-09E99A6A93D2}" destId="{49188D6E-7FE4-4B8E-9CF8-75855E0BFDB7}" srcOrd="2" destOrd="0" presId="urn:microsoft.com/office/officeart/2008/layout/VerticalCurvedList"/>
    <dgm:cxn modelId="{B3F0B1FA-D564-4750-A3E1-8B1FA5682650}" type="presParOf" srcId="{610088AE-EFD5-480B-A189-09E99A6A93D2}" destId="{9ACEEFD7-5359-45FC-BE70-31942C1CC0F8}" srcOrd="3" destOrd="0" presId="urn:microsoft.com/office/officeart/2008/layout/VerticalCurvedList"/>
    <dgm:cxn modelId="{535F47B8-4C57-40DB-B07C-5CFD93E7103F}" type="presParOf" srcId="{654DEA7A-6B12-4A7E-9508-5AE4A6414654}" destId="{699665AE-619A-4221-9F0D-1DF1AA85B0D4}" srcOrd="1" destOrd="0" presId="urn:microsoft.com/office/officeart/2008/layout/VerticalCurvedList"/>
    <dgm:cxn modelId="{61152F03-AD09-45CF-936E-EC28CD36A910}" type="presParOf" srcId="{654DEA7A-6B12-4A7E-9508-5AE4A6414654}" destId="{941609DE-CA57-4009-A3D5-02C63EDFC936}" srcOrd="2" destOrd="0" presId="urn:microsoft.com/office/officeart/2008/layout/VerticalCurvedList"/>
    <dgm:cxn modelId="{D359C7A6-BA8E-467F-9B00-8DF57D522D5D}" type="presParOf" srcId="{941609DE-CA57-4009-A3D5-02C63EDFC936}" destId="{8A999CE7-6922-4F82-B044-6C818AD1B399}" srcOrd="0" destOrd="0" presId="urn:microsoft.com/office/officeart/2008/layout/VerticalCurvedList"/>
    <dgm:cxn modelId="{B2E9525B-0583-43EA-BDE8-9B72E4EBF5CC}" type="presParOf" srcId="{654DEA7A-6B12-4A7E-9508-5AE4A6414654}" destId="{839938BD-B398-4A34-91F1-4916B2A16017}" srcOrd="3" destOrd="0" presId="urn:microsoft.com/office/officeart/2008/layout/VerticalCurvedList"/>
    <dgm:cxn modelId="{033A4FC5-7801-4322-9E7D-389844C87B91}" type="presParOf" srcId="{654DEA7A-6B12-4A7E-9508-5AE4A6414654}" destId="{A0ECB962-C871-48DC-B0B6-414E3B3E49ED}" srcOrd="4" destOrd="0" presId="urn:microsoft.com/office/officeart/2008/layout/VerticalCurvedList"/>
    <dgm:cxn modelId="{41CD93A8-BEFD-4862-9C5A-E82EC05C61E7}" type="presParOf" srcId="{A0ECB962-C871-48DC-B0B6-414E3B3E49ED}" destId="{FDDFEE8A-CB7C-48E0-A343-FAD81E759E07}" srcOrd="0" destOrd="0" presId="urn:microsoft.com/office/officeart/2008/layout/VerticalCurvedList"/>
    <dgm:cxn modelId="{1466FDCF-1F30-4E02-A84D-A5D17CF39BCA}" type="presParOf" srcId="{654DEA7A-6B12-4A7E-9508-5AE4A6414654}" destId="{C281C9E2-4E05-412D-8028-AD021DAD357A}" srcOrd="5" destOrd="0" presId="urn:microsoft.com/office/officeart/2008/layout/VerticalCurvedList"/>
    <dgm:cxn modelId="{BA890574-F2BA-4EB2-B355-3C3424F2AF87}" type="presParOf" srcId="{654DEA7A-6B12-4A7E-9508-5AE4A6414654}" destId="{FB0536D4-EFC8-4034-80F8-3E2BB94094DF}" srcOrd="6" destOrd="0" presId="urn:microsoft.com/office/officeart/2008/layout/VerticalCurvedList"/>
    <dgm:cxn modelId="{0E781E3F-0DE0-4B5E-AF0F-EC08B25D39D8}" type="presParOf" srcId="{FB0536D4-EFC8-4034-80F8-3E2BB94094DF}" destId="{9F786DB9-85B5-49E8-B7E7-6A7089F9F4D8}" srcOrd="0" destOrd="0" presId="urn:microsoft.com/office/officeart/2008/layout/VerticalCurvedList"/>
    <dgm:cxn modelId="{DFFEF587-D537-4896-B6A3-DD4DE43D7530}" type="presParOf" srcId="{654DEA7A-6B12-4A7E-9508-5AE4A6414654}" destId="{D1D64F7B-FF34-40E5-BAAE-182805665A57}" srcOrd="7" destOrd="0" presId="urn:microsoft.com/office/officeart/2008/layout/VerticalCurvedList"/>
    <dgm:cxn modelId="{B263661C-F379-453D-B155-12E197F003E6}" type="presParOf" srcId="{654DEA7A-6B12-4A7E-9508-5AE4A6414654}" destId="{B70256E1-F281-4A94-98C3-98A7A96F29E9}" srcOrd="8" destOrd="0" presId="urn:microsoft.com/office/officeart/2008/layout/VerticalCurvedList"/>
    <dgm:cxn modelId="{656AE373-2A4E-4005-8112-240337D1BB11}" type="presParOf" srcId="{B70256E1-F281-4A94-98C3-98A7A96F29E9}" destId="{E06CAEFB-98E0-4000-8558-300AF57D88F5}" srcOrd="0" destOrd="0" presId="urn:microsoft.com/office/officeart/2008/layout/VerticalCurvedList"/>
    <dgm:cxn modelId="{C6FE1524-671E-427E-98B2-64EC84BBD595}" type="presParOf" srcId="{654DEA7A-6B12-4A7E-9508-5AE4A6414654}" destId="{D572DA8A-64E6-429F-83F7-B8C91568788B}" srcOrd="9" destOrd="0" presId="urn:microsoft.com/office/officeart/2008/layout/VerticalCurvedList"/>
    <dgm:cxn modelId="{B90F4FC4-B70A-4E52-87DD-E1ADC05777B7}" type="presParOf" srcId="{654DEA7A-6B12-4A7E-9508-5AE4A6414654}" destId="{1FDE7404-EDE9-4FDE-B937-71F7C10A0895}" srcOrd="10" destOrd="0" presId="urn:microsoft.com/office/officeart/2008/layout/VerticalCurvedList"/>
    <dgm:cxn modelId="{B0441600-F3F7-4EB0-817F-A34D6CC5A00A}" type="presParOf" srcId="{1FDE7404-EDE9-4FDE-B937-71F7C10A0895}" destId="{D77D2FAE-7513-41B6-85C5-6756049AC5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62617-48D4-4A56-9CB8-B60340159355}">
      <dsp:nvSpPr>
        <dsp:cNvPr id="0" name=""/>
        <dsp:cNvSpPr/>
      </dsp:nvSpPr>
      <dsp:spPr>
        <a:xfrm>
          <a:off x="-5486492" y="-840039"/>
          <a:ext cx="6532633" cy="6532633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665AE-619A-4221-9F0D-1DF1AA85B0D4}">
      <dsp:nvSpPr>
        <dsp:cNvPr id="0" name=""/>
        <dsp:cNvSpPr/>
      </dsp:nvSpPr>
      <dsp:spPr>
        <a:xfrm>
          <a:off x="457405" y="303187"/>
          <a:ext cx="9491788" cy="60676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61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Rapid development, infill, continued in-migration</a:t>
          </a:r>
        </a:p>
      </dsp:txBody>
      <dsp:txXfrm>
        <a:off x="457405" y="303187"/>
        <a:ext cx="9491788" cy="606763"/>
      </dsp:txXfrm>
    </dsp:sp>
    <dsp:sp modelId="{8A999CE7-6922-4F82-B044-6C818AD1B399}">
      <dsp:nvSpPr>
        <dsp:cNvPr id="0" name=""/>
        <dsp:cNvSpPr/>
      </dsp:nvSpPr>
      <dsp:spPr>
        <a:xfrm>
          <a:off x="78178" y="227342"/>
          <a:ext cx="758454" cy="7584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938BD-B398-4A34-91F1-4916B2A16017}">
      <dsp:nvSpPr>
        <dsp:cNvPr id="0" name=""/>
        <dsp:cNvSpPr/>
      </dsp:nvSpPr>
      <dsp:spPr>
        <a:xfrm>
          <a:off x="892194" y="1213041"/>
          <a:ext cx="9056999" cy="606763"/>
        </a:xfrm>
        <a:prstGeom prst="rect">
          <a:avLst/>
        </a:prstGeom>
        <a:solidFill>
          <a:schemeClr val="accent3">
            <a:shade val="80000"/>
            <a:hueOff val="-122844"/>
            <a:satOff val="-10424"/>
            <a:lumOff val="89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61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Displacement risk, elevated in communities of color</a:t>
          </a:r>
        </a:p>
      </dsp:txBody>
      <dsp:txXfrm>
        <a:off x="892194" y="1213041"/>
        <a:ext cx="9056999" cy="606763"/>
      </dsp:txXfrm>
    </dsp:sp>
    <dsp:sp modelId="{FDDFEE8A-CB7C-48E0-A343-FAD81E759E07}">
      <dsp:nvSpPr>
        <dsp:cNvPr id="0" name=""/>
        <dsp:cNvSpPr/>
      </dsp:nvSpPr>
      <dsp:spPr>
        <a:xfrm>
          <a:off x="512967" y="1137196"/>
          <a:ext cx="758454" cy="7584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122844"/>
              <a:satOff val="-10424"/>
              <a:lumOff val="89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1C9E2-4E05-412D-8028-AD021DAD357A}">
      <dsp:nvSpPr>
        <dsp:cNvPr id="0" name=""/>
        <dsp:cNvSpPr/>
      </dsp:nvSpPr>
      <dsp:spPr>
        <a:xfrm>
          <a:off x="1025639" y="2122895"/>
          <a:ext cx="8923554" cy="606763"/>
        </a:xfrm>
        <a:prstGeom prst="rect">
          <a:avLst/>
        </a:prstGeom>
        <a:solidFill>
          <a:schemeClr val="accent3">
            <a:shade val="80000"/>
            <a:hueOff val="-245688"/>
            <a:satOff val="-20847"/>
            <a:lumOff val="179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61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Neighborhood</a:t>
          </a:r>
          <a:r>
            <a:rPr lang="en-US" sz="2400" kern="1200" baseline="0" dirty="0"/>
            <a:t> Change</a:t>
          </a:r>
          <a:r>
            <a:rPr lang="en-US" sz="2400" kern="1200" dirty="0"/>
            <a:t>, heavily impacting communities of color</a:t>
          </a:r>
          <a:endParaRPr lang="en-US" sz="2400" kern="1200" baseline="0" dirty="0"/>
        </a:p>
      </dsp:txBody>
      <dsp:txXfrm>
        <a:off x="1025639" y="2122895"/>
        <a:ext cx="8923554" cy="606763"/>
      </dsp:txXfrm>
    </dsp:sp>
    <dsp:sp modelId="{9F786DB9-85B5-49E8-B7E7-6A7089F9F4D8}">
      <dsp:nvSpPr>
        <dsp:cNvPr id="0" name=""/>
        <dsp:cNvSpPr/>
      </dsp:nvSpPr>
      <dsp:spPr>
        <a:xfrm>
          <a:off x="646412" y="2047050"/>
          <a:ext cx="758454" cy="7584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245688"/>
              <a:satOff val="-20847"/>
              <a:lumOff val="179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64F7B-FF34-40E5-BAAE-182805665A57}">
      <dsp:nvSpPr>
        <dsp:cNvPr id="0" name=""/>
        <dsp:cNvSpPr/>
      </dsp:nvSpPr>
      <dsp:spPr>
        <a:xfrm>
          <a:off x="892194" y="3032749"/>
          <a:ext cx="9056999" cy="606763"/>
        </a:xfrm>
        <a:prstGeom prst="rect">
          <a:avLst/>
        </a:prstGeom>
        <a:solidFill>
          <a:schemeClr val="accent3">
            <a:shade val="80000"/>
            <a:hueOff val="-368532"/>
            <a:satOff val="-31271"/>
            <a:lumOff val="26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61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Affordable housing preservation and new construction</a:t>
          </a:r>
        </a:p>
      </dsp:txBody>
      <dsp:txXfrm>
        <a:off x="892194" y="3032749"/>
        <a:ext cx="9056999" cy="606763"/>
      </dsp:txXfrm>
    </dsp:sp>
    <dsp:sp modelId="{E06CAEFB-98E0-4000-8558-300AF57D88F5}">
      <dsp:nvSpPr>
        <dsp:cNvPr id="0" name=""/>
        <dsp:cNvSpPr/>
      </dsp:nvSpPr>
      <dsp:spPr>
        <a:xfrm>
          <a:off x="512967" y="2956904"/>
          <a:ext cx="758454" cy="7584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368532"/>
              <a:satOff val="-31271"/>
              <a:lumOff val="268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2DA8A-64E6-429F-83F7-B8C91568788B}">
      <dsp:nvSpPr>
        <dsp:cNvPr id="0" name=""/>
        <dsp:cNvSpPr/>
      </dsp:nvSpPr>
      <dsp:spPr>
        <a:xfrm>
          <a:off x="457405" y="3942603"/>
          <a:ext cx="9491788" cy="606763"/>
        </a:xfrm>
        <a:prstGeom prst="rect">
          <a:avLst/>
        </a:prstGeom>
        <a:solidFill>
          <a:schemeClr val="accent3">
            <a:shade val="80000"/>
            <a:hueOff val="-491375"/>
            <a:satOff val="-41695"/>
            <a:lumOff val="35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61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Equity and Mobility</a:t>
          </a:r>
          <a:endParaRPr lang="en-US" sz="2400" kern="1200" baseline="0" dirty="0"/>
        </a:p>
      </dsp:txBody>
      <dsp:txXfrm>
        <a:off x="457405" y="3942603"/>
        <a:ext cx="9491788" cy="606763"/>
      </dsp:txXfrm>
    </dsp:sp>
    <dsp:sp modelId="{D77D2FAE-7513-41B6-85C5-6756049AC517}">
      <dsp:nvSpPr>
        <dsp:cNvPr id="0" name=""/>
        <dsp:cNvSpPr/>
      </dsp:nvSpPr>
      <dsp:spPr>
        <a:xfrm>
          <a:off x="78178" y="3866758"/>
          <a:ext cx="758454" cy="7584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-491375"/>
              <a:satOff val="-41695"/>
              <a:lumOff val="35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ABF605-326C-4C7E-89C8-1A8A85DFC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F1B8A-0232-4C0D-9D9A-84102A429D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3AB70921-1229-4178-A49A-C350E788C5DE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E8D90-EA4D-4F9C-8352-84B89B96C1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6720B-D4A7-4FC0-9715-BEEC9F501C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58C4FA73-BAEA-4E0E-8CF2-7D8705A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1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84240CA1-DDD5-446C-BCA1-F916B845D9D2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520899B-21F2-4398-A24D-7EFDC8ABE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2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2019-2020 Program to offer grants to allow seniors to stay in home</a:t>
            </a:r>
          </a:p>
          <a:p>
            <a:pPr lvl="1"/>
            <a:r>
              <a:rPr lang="en-US" dirty="0"/>
              <a:t>~150 participants (elderly, up-to-date on taxes)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08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Year-over year activity changes with circuit breakers included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at 5 risk factors (above or below the city value) risk is 4 or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areas of interest. No surprise there is extreme housing activity, low income, low education, and high percent people of color</a:t>
            </a:r>
          </a:p>
          <a:p>
            <a:r>
              <a:rPr lang="en-US" dirty="0"/>
              <a:t>Let’s track what happened from a personal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4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Voter data from 2016 and 2020, we tracked individuals moving out of and in to these areas of interest</a:t>
            </a:r>
          </a:p>
          <a:p>
            <a:r>
              <a:rPr lang="en-US" dirty="0"/>
              <a:t>Map of neighborhoods where n&gt;30 +30 covers half the moves</a:t>
            </a:r>
          </a:p>
          <a:p>
            <a:r>
              <a:rPr lang="en-US" dirty="0"/>
              <a:t>But what are the demographics of the ins and outs?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apartment/younger areas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Moved to</a:t>
            </a:r>
          </a:p>
          <a:p>
            <a:pPr marL="0" indent="0">
              <a:buFontTx/>
              <a:buNone/>
            </a:pPr>
            <a:r>
              <a:rPr lang="en-US" dirty="0"/>
              <a:t>- Farther out, more suburban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3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 by age and race, many of these moves are more outward to less urbanized areas</a:t>
            </a:r>
          </a:p>
          <a:p>
            <a:r>
              <a:rPr lang="en-US" dirty="0"/>
              <a:t>30+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 by race and age, many are moving in from areas filled with young apartment dwellers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18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 change: focus on persons of color, elderly, younger.</a:t>
            </a:r>
          </a:p>
          <a:p>
            <a:r>
              <a:rPr lang="en-US" dirty="0"/>
              <a:t>Older and people of color are moving. Are they being displaced – is this equitable ?</a:t>
            </a:r>
          </a:p>
          <a:p>
            <a:r>
              <a:rPr lang="en-US" dirty="0"/>
              <a:t>1,500 moved from one of these areas to another high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13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Box and whisker of neighborhoods that account for half of the population moves by high displacement risk / high neighborhood change</a:t>
            </a:r>
          </a:p>
          <a:p>
            <a:pPr lvl="1"/>
            <a:r>
              <a:rPr lang="en-US" b="1" dirty="0"/>
              <a:t>People are moving from the areas of extremely concentrated displacement risk and neighborhood change to areas with still high levels of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0899B-21F2-4398-A24D-7EFDC8ABEC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9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39B182-4EAB-4881-AEEE-E46D7C6AE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4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894F78-8F46-43DF-9D1E-F0E280325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4" y="1564542"/>
            <a:ext cx="10873487" cy="249958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b="1" baseline="0">
                <a:ln w="12700">
                  <a:solidFill>
                    <a:srgbClr val="1A844B"/>
                  </a:solidFill>
                </a:ln>
                <a:solidFill>
                  <a:schemeClr val="tx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17EDF-E4F5-4B1C-ACD2-952254376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45" y="4197565"/>
            <a:ext cx="9144000" cy="1655762"/>
          </a:xfrm>
        </p:spPr>
        <p:txBody>
          <a:bodyPr/>
          <a:lstStyle>
            <a:lvl1pPr marL="0" indent="0" algn="l">
              <a:buNone/>
              <a:defRPr sz="2400" b="1" cap="all" spc="100" baseline="0">
                <a:ln w="1270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C30FF-3DA9-49B6-A86A-F68EF8FB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57723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 strike="noStrike" spc="100" baseline="0">
                <a:ln>
                  <a:noFill/>
                </a:ln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5BA3B3-0D1A-45C4-880A-3C6143D3A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/>
          <a:p>
            <a:fld id="{BF891440-8A38-4B35-B518-E5BA39D385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16EE6-404D-40B8-A9C9-FE0395CD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27903F-950A-4C8F-882C-68381234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291" y="965553"/>
            <a:ext cx="6757416" cy="3628445"/>
          </a:xfrm>
        </p:spPr>
        <p:txBody>
          <a:bodyPr/>
          <a:lstStyle>
            <a:lvl1pPr algn="ctr">
              <a:defRPr b="1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0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287E-8AE0-405A-94AF-88234714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n w="19050">
                  <a:noFill/>
                </a:ln>
                <a:solidFill>
                  <a:schemeClr val="tx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3B8EE-D964-413B-842A-431A78C3DE0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Clr>
                <a:schemeClr val="accent2"/>
              </a:buClr>
              <a:buFont typeface="Proxima Nova Black" panose="02000506030000020004" pitchFamily="50" charset="0"/>
              <a:buChar char="⊲"/>
              <a:defRPr lang="en-US" sz="2800" b="1" kern="1200" dirty="0">
                <a:ln w="6350">
                  <a:noFill/>
                </a:ln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i="1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9FB807-CD0F-4B3F-9CBE-F814A62F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BEC5-E317-4F07-BEE8-61051D7A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n w="19050">
                  <a:noFill/>
                </a:ln>
                <a:solidFill>
                  <a:schemeClr val="tx2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7CD1D-A1B3-4951-9FE7-4E29D6A66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ln>
                  <a:noFill/>
                </a:ln>
                <a:solidFill>
                  <a:srgbClr val="7E7E7E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6C2C96-24C1-49CF-AFE7-6F1782CA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25E0-0C8F-4431-B566-3F6523B8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n w="12700">
                  <a:noFill/>
                </a:ln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52758-C838-4BED-8F9F-6D3758C59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 i="0" baseline="0">
                <a:ln>
                  <a:noFill/>
                </a:ln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BAB81-1B52-4313-A428-6C36EA01E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noFill/>
          </a:ln>
        </p:spPr>
        <p:txBody>
          <a:bodyPr/>
          <a:lstStyle>
            <a:lvl1pPr>
              <a:defRPr b="1" baseline="0">
                <a:ln>
                  <a:noFill/>
                </a:ln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F195D-F99F-4D92-B5AE-464E20B8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DADB-6855-463E-94A1-B32F5B38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ln w="12700">
                  <a:noFill/>
                </a:ln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D7B68-A636-45CE-8D68-084AC2254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n w="6350">
                  <a:noFill/>
                </a:ln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CE095-9BC3-42DC-8420-FF6F06B5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1">
                <a:ln>
                  <a:noFill/>
                </a:ln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149C2-0F02-4EA0-9EE9-34C40B4DD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n w="6350">
                  <a:noFill/>
                </a:ln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819CF-C9F9-4127-9E04-3CCA2B3DC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1">
                <a:ln>
                  <a:noFill/>
                </a:ln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146494-3FAC-4753-B3EC-36672848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C25E-64F4-4593-98DC-50D24E49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dirty="0">
                <a:ln w="1270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013AE1-3A90-4A7E-9648-A8BD9A9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C63E7F-223F-49A2-9D20-6DEB4263B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DBD644A-4712-4EDC-8707-C8BB88139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21386" y="1063844"/>
            <a:ext cx="4419878" cy="441987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 b="1" baseline="-2500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242A47-D283-44F8-9DA9-B3085595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65" y="1063844"/>
            <a:ext cx="4549941" cy="3628445"/>
          </a:xfrm>
        </p:spPr>
        <p:txBody>
          <a:bodyPr/>
          <a:lstStyle>
            <a:lvl1pPr>
              <a:defRPr b="1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C245DD-47A2-44FE-B26A-432CC540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122D-E860-4081-ABC4-EE5D4DA4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n>
                  <a:noFill/>
                </a:ln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4071-1D48-47FE-A284-089A8F252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ln>
                  <a:noFill/>
                </a:ln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lang="en-US" b="1" dirty="0">
                <a:latin typeface="+mj-lt"/>
              </a:defRPr>
            </a:lvl4pPr>
            <a:lvl5pPr>
              <a:defRPr lang="en-US" b="1" dirty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6116A-57E2-49F4-B01F-14A233023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ln>
                  <a:noFill/>
                </a:ln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8EF2-C28C-473F-8A1E-A6F811B05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86DA5D-34AA-45B8-B785-3C6D7937DE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2C588-0A42-450A-94C5-12B57A0DE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9360" y="0"/>
            <a:ext cx="5882640" cy="6525592"/>
          </a:xfrm>
        </p:spPr>
        <p:txBody>
          <a:bodyPr/>
          <a:lstStyle>
            <a:lvl1pPr marL="0" indent="0">
              <a:buNone/>
              <a:defRPr sz="3200" b="1" baseline="-250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B76C5-55E3-49E1-98DE-4EE4B73D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64029"/>
          </a:xfrm>
        </p:spPr>
        <p:txBody>
          <a:bodyPr anchor="b">
            <a:noAutofit/>
          </a:bodyPr>
          <a:lstStyle>
            <a:lvl1pPr>
              <a:defRPr sz="3600" b="1">
                <a:ln>
                  <a:noFill/>
                </a:ln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3A275-6B3C-488D-A63F-71F833896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29047"/>
            <a:ext cx="4355667" cy="4139941"/>
          </a:xfrm>
        </p:spPr>
        <p:txBody>
          <a:bodyPr/>
          <a:lstStyle>
            <a:lvl1pPr marL="0" indent="0">
              <a:buNone/>
              <a:defRPr sz="1600" b="1">
                <a:ln>
                  <a:noFill/>
                </a:ln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51AA7D-70AA-4A35-B7BD-F7880A0B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845167-CB38-45C0-A54A-36F538C6BB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03EF7-CA88-470A-B424-032AD701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89903-5989-4481-B109-6844CB518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1D17A-5D80-419D-A73B-20686445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4218" y="6558742"/>
            <a:ext cx="3122763" cy="29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fld id="{BF891440-8A38-4B35-B518-E5BA39D38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8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Proxima Nova Black" panose="02000506030000020004" pitchFamily="50" charset="0"/>
        <a:buChar char="⊲"/>
        <a:defRPr sz="2800" b="1" kern="1200">
          <a:ln w="6350">
            <a:noFill/>
          </a:ln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B261-6142-459D-99C7-4BED0CF6F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4" y="1751580"/>
            <a:ext cx="10873487" cy="2499587"/>
          </a:xfrm>
        </p:spPr>
        <p:txBody>
          <a:bodyPr anchor="t"/>
          <a:lstStyle/>
          <a:p>
            <a:r>
              <a:rPr lang="en-US" sz="6000" dirty="0"/>
              <a:t>Mobility (or Displacement) and Voting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EA81E-944E-4487-A3A0-486ACDE17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44" y="3885835"/>
            <a:ext cx="10622973" cy="1655762"/>
          </a:xfrm>
        </p:spPr>
        <p:txBody>
          <a:bodyPr/>
          <a:lstStyle/>
          <a:p>
            <a:r>
              <a:rPr lang="en-US" dirty="0"/>
              <a:t>Using voter data to track intra-county mobility and proactively identify areas in need of equity interventions</a:t>
            </a:r>
            <a:endParaRPr lang="en-US" baseline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A939745-5CDE-4157-8B05-3D0C21B46305}"/>
              </a:ext>
            </a:extLst>
          </p:cNvPr>
          <p:cNvSpPr txBox="1">
            <a:spLocks/>
          </p:cNvSpPr>
          <p:nvPr/>
        </p:nvSpPr>
        <p:spPr>
          <a:xfrm>
            <a:off x="568600" y="5056544"/>
            <a:ext cx="10622973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Proxima Nova Black" panose="02000506030000020004" pitchFamily="50" charset="0"/>
              <a:buNone/>
              <a:defRPr sz="2400" b="1" kern="1200" cap="all" spc="100" baseline="0">
                <a:ln w="1270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Andrew Bowen</a:t>
            </a:r>
          </a:p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Data analytics manager</a:t>
            </a:r>
          </a:p>
          <a:p>
            <a:pPr algn="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Innovation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12725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CB50-3F74-4B7D-B18F-A1885E6B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42853" cy="1064029"/>
          </a:xfrm>
        </p:spPr>
        <p:txBody>
          <a:bodyPr/>
          <a:lstStyle/>
          <a:p>
            <a:r>
              <a:rPr lang="en-US" dirty="0"/>
              <a:t>Who left / where did they </a:t>
            </a:r>
            <a:r>
              <a:rPr lang="en-US" u="sng" baseline="0" dirty="0"/>
              <a:t>move to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827AA-B224-448E-8A96-AED602F6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302C02-CC03-4C78-BFF4-EC68CADE3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68254"/>
              </p:ext>
            </p:extLst>
          </p:nvPr>
        </p:nvGraphicFramePr>
        <p:xfrm>
          <a:off x="378823" y="1737360"/>
          <a:ext cx="5717179" cy="4077359"/>
        </p:xfrm>
        <a:graphic>
          <a:graphicData uri="http://schemas.openxmlformats.org/drawingml/2006/table">
            <a:tbl>
              <a:tblPr firstRow="1" lastRow="1" bandRow="1">
                <a:tableStyleId>{D27102A9-8310-4765-A935-A1911B00CA55}</a:tableStyleId>
              </a:tblPr>
              <a:tblGrid>
                <a:gridCol w="1684295">
                  <a:extLst>
                    <a:ext uri="{9D8B030D-6E8A-4147-A177-3AD203B41FA5}">
                      <a16:colId xmlns:a16="http://schemas.microsoft.com/office/drawing/2014/main" val="1273061004"/>
                    </a:ext>
                  </a:extLst>
                </a:gridCol>
                <a:gridCol w="1474295">
                  <a:extLst>
                    <a:ext uri="{9D8B030D-6E8A-4147-A177-3AD203B41FA5}">
                      <a16:colId xmlns:a16="http://schemas.microsoft.com/office/drawing/2014/main" val="3390365273"/>
                    </a:ext>
                  </a:extLst>
                </a:gridCol>
                <a:gridCol w="634291">
                  <a:extLst>
                    <a:ext uri="{9D8B030D-6E8A-4147-A177-3AD203B41FA5}">
                      <a16:colId xmlns:a16="http://schemas.microsoft.com/office/drawing/2014/main" val="1145935532"/>
                    </a:ext>
                  </a:extLst>
                </a:gridCol>
                <a:gridCol w="908577">
                  <a:extLst>
                    <a:ext uri="{9D8B030D-6E8A-4147-A177-3AD203B41FA5}">
                      <a16:colId xmlns:a16="http://schemas.microsoft.com/office/drawing/2014/main" val="4105686637"/>
                    </a:ext>
                  </a:extLst>
                </a:gridCol>
                <a:gridCol w="1015721">
                  <a:extLst>
                    <a:ext uri="{9D8B030D-6E8A-4147-A177-3AD203B41FA5}">
                      <a16:colId xmlns:a16="http://schemas.microsoft.com/office/drawing/2014/main" val="3996918423"/>
                    </a:ext>
                  </a:extLst>
                </a:gridCol>
              </a:tblGrid>
              <a:tr h="502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Person of Color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Not Listed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0653727"/>
                  </a:ext>
                </a:extLst>
              </a:tr>
              <a:tr h="502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18-24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317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19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366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572739"/>
                  </a:ext>
                </a:extLst>
              </a:tr>
              <a:tr h="502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25-34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1,528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664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110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2,302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0968852"/>
                  </a:ext>
                </a:extLst>
              </a:tr>
              <a:tr h="502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35-44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1,222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439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62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1,723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599184"/>
                  </a:ext>
                </a:extLst>
              </a:tr>
              <a:tr h="502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45-54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1,020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177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46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1,243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6002107"/>
                  </a:ext>
                </a:extLst>
              </a:tr>
              <a:tr h="502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55-64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968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117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36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1,121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741223"/>
                  </a:ext>
                </a:extLst>
              </a:tr>
              <a:tr h="502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65+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612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100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12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724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5083960"/>
                  </a:ext>
                </a:extLst>
              </a:tr>
              <a:tr h="502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5,667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1,516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296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7,479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6624691"/>
                  </a:ext>
                </a:extLst>
              </a:tr>
            </a:tbl>
          </a:graphicData>
        </a:graphic>
      </p:graphicFrame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F38D065-DC6E-4358-BE18-8AD4EE2187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r="19254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BF352-61D2-41FE-8685-C6B5AA35FA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41" b="16948"/>
          <a:stretch/>
        </p:blipFill>
        <p:spPr>
          <a:xfrm>
            <a:off x="10648231" y="5963055"/>
            <a:ext cx="1428750" cy="3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171A-9EB3-4A58-AB04-A20C2514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97" y="457200"/>
            <a:ext cx="3932237" cy="1064029"/>
          </a:xfrm>
        </p:spPr>
        <p:txBody>
          <a:bodyPr/>
          <a:lstStyle/>
          <a:p>
            <a:r>
              <a:rPr lang="en-US" dirty="0"/>
              <a:t>Who moved in, where </a:t>
            </a:r>
            <a:r>
              <a:rPr lang="en-US" u="sng" dirty="0"/>
              <a:t>from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3C5E8-2793-4067-94CF-943353AE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938F1C-1B93-4108-9CB2-14CA50965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793754"/>
              </p:ext>
            </p:extLst>
          </p:nvPr>
        </p:nvGraphicFramePr>
        <p:xfrm>
          <a:off x="378821" y="1714500"/>
          <a:ext cx="5717179" cy="3960622"/>
        </p:xfrm>
        <a:graphic>
          <a:graphicData uri="http://schemas.openxmlformats.org/drawingml/2006/table">
            <a:tbl>
              <a:tblPr firstRow="1" lastRow="1" bandRow="1">
                <a:tableStyleId>{D27102A9-8310-4765-A935-A1911B00CA55}</a:tableStyleId>
              </a:tblPr>
              <a:tblGrid>
                <a:gridCol w="1684295">
                  <a:extLst>
                    <a:ext uri="{9D8B030D-6E8A-4147-A177-3AD203B41FA5}">
                      <a16:colId xmlns:a16="http://schemas.microsoft.com/office/drawing/2014/main" val="1273061004"/>
                    </a:ext>
                  </a:extLst>
                </a:gridCol>
                <a:gridCol w="1474295">
                  <a:extLst>
                    <a:ext uri="{9D8B030D-6E8A-4147-A177-3AD203B41FA5}">
                      <a16:colId xmlns:a16="http://schemas.microsoft.com/office/drawing/2014/main" val="3390365273"/>
                    </a:ext>
                  </a:extLst>
                </a:gridCol>
                <a:gridCol w="634291">
                  <a:extLst>
                    <a:ext uri="{9D8B030D-6E8A-4147-A177-3AD203B41FA5}">
                      <a16:colId xmlns:a16="http://schemas.microsoft.com/office/drawing/2014/main" val="1145935532"/>
                    </a:ext>
                  </a:extLst>
                </a:gridCol>
                <a:gridCol w="908577">
                  <a:extLst>
                    <a:ext uri="{9D8B030D-6E8A-4147-A177-3AD203B41FA5}">
                      <a16:colId xmlns:a16="http://schemas.microsoft.com/office/drawing/2014/main" val="4105686637"/>
                    </a:ext>
                  </a:extLst>
                </a:gridCol>
                <a:gridCol w="1015721">
                  <a:extLst>
                    <a:ext uri="{9D8B030D-6E8A-4147-A177-3AD203B41FA5}">
                      <a16:colId xmlns:a16="http://schemas.microsoft.com/office/drawing/2014/main" val="3996918423"/>
                    </a:ext>
                  </a:extLst>
                </a:gridCol>
              </a:tblGrid>
              <a:tr h="5729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Person of Color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Not Listed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0653727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83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572739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25-34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147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2,546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0968852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35-44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1,554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599184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1,013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6002107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55-64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1,024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741223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74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5083960"/>
                  </a:ext>
                </a:extLst>
              </a:tr>
              <a:tr h="483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4,669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341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7,051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6624691"/>
                  </a:ext>
                </a:extLst>
              </a:tr>
            </a:tbl>
          </a:graphicData>
        </a:graphic>
      </p:graphicFrame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CCC32EB-5BB2-4493-8369-17CA9FB7D9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r="19254"/>
          <a:stretch>
            <a:fillRect/>
          </a:stretch>
        </p:blipFill>
        <p:spPr/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235C94D-0AD7-4382-A821-3757A2022321}"/>
              </a:ext>
            </a:extLst>
          </p:cNvPr>
          <p:cNvSpPr/>
          <p:nvPr/>
        </p:nvSpPr>
        <p:spPr>
          <a:xfrm>
            <a:off x="8506699" y="3531140"/>
            <a:ext cx="895037" cy="476655"/>
          </a:xfrm>
          <a:custGeom>
            <a:avLst/>
            <a:gdLst>
              <a:gd name="connsiteX0" fmla="*/ 0 w 895037"/>
              <a:gd name="connsiteY0" fmla="*/ 238328 h 476655"/>
              <a:gd name="connsiteX1" fmla="*/ 447519 w 895037"/>
              <a:gd name="connsiteY1" fmla="*/ 0 h 476655"/>
              <a:gd name="connsiteX2" fmla="*/ 895038 w 895037"/>
              <a:gd name="connsiteY2" fmla="*/ 238328 h 476655"/>
              <a:gd name="connsiteX3" fmla="*/ 447519 w 895037"/>
              <a:gd name="connsiteY3" fmla="*/ 476656 h 476655"/>
              <a:gd name="connsiteX4" fmla="*/ 0 w 895037"/>
              <a:gd name="connsiteY4" fmla="*/ 238328 h 47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37" h="476655" extrusionOk="0">
                <a:moveTo>
                  <a:pt x="0" y="238328"/>
                </a:moveTo>
                <a:cubicBezTo>
                  <a:pt x="6044" y="61243"/>
                  <a:pt x="216062" y="12648"/>
                  <a:pt x="447519" y="0"/>
                </a:cubicBezTo>
                <a:cubicBezTo>
                  <a:pt x="690995" y="-1392"/>
                  <a:pt x="900753" y="86664"/>
                  <a:pt x="895038" y="238328"/>
                </a:cubicBezTo>
                <a:cubicBezTo>
                  <a:pt x="922790" y="351610"/>
                  <a:pt x="675272" y="526102"/>
                  <a:pt x="447519" y="476656"/>
                </a:cubicBezTo>
                <a:cubicBezTo>
                  <a:pt x="192889" y="501194"/>
                  <a:pt x="6784" y="363986"/>
                  <a:pt x="0" y="238328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76F54-F3E4-4AEF-A220-B8F4D2FD9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281" y="5908438"/>
            <a:ext cx="14097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tree, outdoor, outdoor object, web&#10;&#10;Description automatically generated">
            <a:extLst>
              <a:ext uri="{FF2B5EF4-FFF2-40B4-BE49-F238E27FC236}">
                <a16:creationId xmlns:a16="http://schemas.microsoft.com/office/drawing/2014/main" id="{7CC4517E-923E-4DA2-99E3-2E8E1D6034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3" r="2665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F21154-0319-45FA-96D3-5504B3BD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Net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4537B-F640-4A0F-A2B4-C1266C10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E82755-50E1-4B13-B13C-93C72F64F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617966"/>
              </p:ext>
            </p:extLst>
          </p:nvPr>
        </p:nvGraphicFramePr>
        <p:xfrm>
          <a:off x="404949" y="1797242"/>
          <a:ext cx="5691052" cy="4037641"/>
        </p:xfrm>
        <a:graphic>
          <a:graphicData uri="http://schemas.openxmlformats.org/drawingml/2006/table">
            <a:tbl>
              <a:tblPr firstRow="1" lastRow="1" bandRow="1">
                <a:tableStyleId>{D27102A9-8310-4765-A935-A1911B00CA55}</a:tableStyleId>
              </a:tblPr>
              <a:tblGrid>
                <a:gridCol w="1379648">
                  <a:extLst>
                    <a:ext uri="{9D8B030D-6E8A-4147-A177-3AD203B41FA5}">
                      <a16:colId xmlns:a16="http://schemas.microsoft.com/office/drawing/2014/main" val="2332215627"/>
                    </a:ext>
                  </a:extLst>
                </a:gridCol>
                <a:gridCol w="1270330">
                  <a:extLst>
                    <a:ext uri="{9D8B030D-6E8A-4147-A177-3AD203B41FA5}">
                      <a16:colId xmlns:a16="http://schemas.microsoft.com/office/drawing/2014/main" val="4061812379"/>
                    </a:ext>
                  </a:extLst>
                </a:gridCol>
                <a:gridCol w="841664">
                  <a:extLst>
                    <a:ext uri="{9D8B030D-6E8A-4147-A177-3AD203B41FA5}">
                      <a16:colId xmlns:a16="http://schemas.microsoft.com/office/drawing/2014/main" val="2388642426"/>
                    </a:ext>
                  </a:extLst>
                </a:gridCol>
                <a:gridCol w="966087">
                  <a:extLst>
                    <a:ext uri="{9D8B030D-6E8A-4147-A177-3AD203B41FA5}">
                      <a16:colId xmlns:a16="http://schemas.microsoft.com/office/drawing/2014/main" val="3644183949"/>
                    </a:ext>
                  </a:extLst>
                </a:gridCol>
                <a:gridCol w="1233323">
                  <a:extLst>
                    <a:ext uri="{9D8B030D-6E8A-4147-A177-3AD203B41FA5}">
                      <a16:colId xmlns:a16="http://schemas.microsoft.com/office/drawing/2014/main" val="556302430"/>
                    </a:ext>
                  </a:extLst>
                </a:gridCol>
              </a:tblGrid>
              <a:tr h="4970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Person of Color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Not Listed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Grand 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9483494"/>
                  </a:ext>
                </a:extLst>
              </a:tr>
              <a:tr h="497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18-24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 (89)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 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28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2196367"/>
                  </a:ext>
                </a:extLst>
              </a:tr>
              <a:tr h="497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25-34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(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215)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 420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38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243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9987875"/>
                  </a:ext>
                </a:extLst>
              </a:tr>
              <a:tr h="497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35-44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(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239)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66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(168)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2672625"/>
                  </a:ext>
                </a:extLst>
              </a:tr>
              <a:tr h="497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45-54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(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220)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(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(228)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605186"/>
                  </a:ext>
                </a:extLst>
              </a:tr>
              <a:tr h="497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55-64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(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78)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(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(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(97)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014733"/>
                  </a:ext>
                </a:extLst>
              </a:tr>
              <a:tr h="497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65+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(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155)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(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(179)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7927483"/>
                  </a:ext>
                </a:extLst>
              </a:tr>
              <a:tr h="497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Grand Total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(</a:t>
                      </a:r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996)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 524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46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(426)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19895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08A664-0E96-4680-84AB-BAF95B99138C}"/>
              </a:ext>
            </a:extLst>
          </p:cNvPr>
          <p:cNvSpPr/>
          <p:nvPr/>
        </p:nvSpPr>
        <p:spPr>
          <a:xfrm>
            <a:off x="2026227" y="2410691"/>
            <a:ext cx="820882" cy="3522518"/>
          </a:xfrm>
          <a:custGeom>
            <a:avLst/>
            <a:gdLst>
              <a:gd name="connsiteX0" fmla="*/ 0 w 820882"/>
              <a:gd name="connsiteY0" fmla="*/ 136816 h 3522518"/>
              <a:gd name="connsiteX1" fmla="*/ 136816 w 820882"/>
              <a:gd name="connsiteY1" fmla="*/ 0 h 3522518"/>
              <a:gd name="connsiteX2" fmla="*/ 684066 w 820882"/>
              <a:gd name="connsiteY2" fmla="*/ 0 h 3522518"/>
              <a:gd name="connsiteX3" fmla="*/ 820882 w 820882"/>
              <a:gd name="connsiteY3" fmla="*/ 136816 h 3522518"/>
              <a:gd name="connsiteX4" fmla="*/ 820882 w 820882"/>
              <a:gd name="connsiteY4" fmla="*/ 3385702 h 3522518"/>
              <a:gd name="connsiteX5" fmla="*/ 684066 w 820882"/>
              <a:gd name="connsiteY5" fmla="*/ 3522518 h 3522518"/>
              <a:gd name="connsiteX6" fmla="*/ 136816 w 820882"/>
              <a:gd name="connsiteY6" fmla="*/ 3522518 h 3522518"/>
              <a:gd name="connsiteX7" fmla="*/ 0 w 820882"/>
              <a:gd name="connsiteY7" fmla="*/ 3385702 h 3522518"/>
              <a:gd name="connsiteX8" fmla="*/ 0 w 820882"/>
              <a:gd name="connsiteY8" fmla="*/ 136816 h 352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882" h="3522518" extrusionOk="0">
                <a:moveTo>
                  <a:pt x="0" y="136816"/>
                </a:moveTo>
                <a:cubicBezTo>
                  <a:pt x="-336" y="59980"/>
                  <a:pt x="68477" y="2164"/>
                  <a:pt x="136816" y="0"/>
                </a:cubicBezTo>
                <a:cubicBezTo>
                  <a:pt x="286090" y="36585"/>
                  <a:pt x="615856" y="-42294"/>
                  <a:pt x="684066" y="0"/>
                </a:cubicBezTo>
                <a:cubicBezTo>
                  <a:pt x="773728" y="776"/>
                  <a:pt x="822996" y="52464"/>
                  <a:pt x="820882" y="136816"/>
                </a:cubicBezTo>
                <a:cubicBezTo>
                  <a:pt x="865183" y="1688317"/>
                  <a:pt x="789878" y="2887662"/>
                  <a:pt x="820882" y="3385702"/>
                </a:cubicBezTo>
                <a:cubicBezTo>
                  <a:pt x="823121" y="3454376"/>
                  <a:pt x="760769" y="3521357"/>
                  <a:pt x="684066" y="3522518"/>
                </a:cubicBezTo>
                <a:cubicBezTo>
                  <a:pt x="411349" y="3548869"/>
                  <a:pt x="205681" y="3533646"/>
                  <a:pt x="136816" y="3522518"/>
                </a:cubicBezTo>
                <a:cubicBezTo>
                  <a:pt x="65163" y="3527673"/>
                  <a:pt x="2213" y="3457813"/>
                  <a:pt x="0" y="3385702"/>
                </a:cubicBezTo>
                <a:cubicBezTo>
                  <a:pt x="796" y="2051915"/>
                  <a:pt x="-52056" y="1401025"/>
                  <a:pt x="0" y="136816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655422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0408A7-D83E-4F85-A33D-D99CD6FB5C75}"/>
              </a:ext>
            </a:extLst>
          </p:cNvPr>
          <p:cNvSpPr/>
          <p:nvPr/>
        </p:nvSpPr>
        <p:spPr>
          <a:xfrm>
            <a:off x="3169228" y="2815936"/>
            <a:ext cx="2826328" cy="477982"/>
          </a:xfrm>
          <a:custGeom>
            <a:avLst/>
            <a:gdLst>
              <a:gd name="connsiteX0" fmla="*/ 0 w 2826328"/>
              <a:gd name="connsiteY0" fmla="*/ 79665 h 477982"/>
              <a:gd name="connsiteX1" fmla="*/ 79665 w 2826328"/>
              <a:gd name="connsiteY1" fmla="*/ 0 h 477982"/>
              <a:gd name="connsiteX2" fmla="*/ 2746663 w 2826328"/>
              <a:gd name="connsiteY2" fmla="*/ 0 h 477982"/>
              <a:gd name="connsiteX3" fmla="*/ 2826328 w 2826328"/>
              <a:gd name="connsiteY3" fmla="*/ 79665 h 477982"/>
              <a:gd name="connsiteX4" fmla="*/ 2826328 w 2826328"/>
              <a:gd name="connsiteY4" fmla="*/ 398317 h 477982"/>
              <a:gd name="connsiteX5" fmla="*/ 2746663 w 2826328"/>
              <a:gd name="connsiteY5" fmla="*/ 477982 h 477982"/>
              <a:gd name="connsiteX6" fmla="*/ 79665 w 2826328"/>
              <a:gd name="connsiteY6" fmla="*/ 477982 h 477982"/>
              <a:gd name="connsiteX7" fmla="*/ 0 w 2826328"/>
              <a:gd name="connsiteY7" fmla="*/ 398317 h 477982"/>
              <a:gd name="connsiteX8" fmla="*/ 0 w 2826328"/>
              <a:gd name="connsiteY8" fmla="*/ 79665 h 4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6328" h="477982" extrusionOk="0">
                <a:moveTo>
                  <a:pt x="0" y="79665"/>
                </a:moveTo>
                <a:cubicBezTo>
                  <a:pt x="-993" y="31895"/>
                  <a:pt x="41351" y="1703"/>
                  <a:pt x="79665" y="0"/>
                </a:cubicBezTo>
                <a:cubicBezTo>
                  <a:pt x="698982" y="-69968"/>
                  <a:pt x="2087667" y="93019"/>
                  <a:pt x="2746663" y="0"/>
                </a:cubicBezTo>
                <a:cubicBezTo>
                  <a:pt x="2793642" y="164"/>
                  <a:pt x="2827468" y="30926"/>
                  <a:pt x="2826328" y="79665"/>
                </a:cubicBezTo>
                <a:cubicBezTo>
                  <a:pt x="2797900" y="233021"/>
                  <a:pt x="2833022" y="340848"/>
                  <a:pt x="2826328" y="398317"/>
                </a:cubicBezTo>
                <a:cubicBezTo>
                  <a:pt x="2828000" y="437172"/>
                  <a:pt x="2796426" y="472122"/>
                  <a:pt x="2746663" y="477982"/>
                </a:cubicBezTo>
                <a:cubicBezTo>
                  <a:pt x="1453057" y="607460"/>
                  <a:pt x="1121469" y="609577"/>
                  <a:pt x="79665" y="477982"/>
                </a:cubicBezTo>
                <a:cubicBezTo>
                  <a:pt x="39582" y="483147"/>
                  <a:pt x="1137" y="440543"/>
                  <a:pt x="0" y="398317"/>
                </a:cubicBezTo>
                <a:cubicBezTo>
                  <a:pt x="28659" y="349052"/>
                  <a:pt x="6625" y="157240"/>
                  <a:pt x="0" y="79665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655422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9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280531-D4FD-4A5C-9FCF-5FB24A5F2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2592812"/>
            <a:ext cx="10677525" cy="3638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6AE50-6935-4CB1-9600-82FED097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Move Out, to the Same Neighborhood?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220F8-80F1-4938-A0AC-1062C9DC1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Many individuals moved from High Risk Neighborhoods to neighborhoods with high change &amp; displacement risk to another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99885-8294-4700-AAEB-9F2452E2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EBDBD-B1C0-4D27-8152-3B21C8B9EB5D}"/>
              </a:ext>
            </a:extLst>
          </p:cNvPr>
          <p:cNvSpPr txBox="1"/>
          <p:nvPr/>
        </p:nvSpPr>
        <p:spPr>
          <a:xfrm>
            <a:off x="6420255" y="5713025"/>
            <a:ext cx="150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Change Score</a:t>
            </a:r>
          </a:p>
        </p:txBody>
      </p:sp>
    </p:spTree>
    <p:extLst>
      <p:ext uri="{BB962C8B-B14F-4D97-AF65-F5344CB8AC3E}">
        <p14:creationId xmlns:p14="http://schemas.microsoft.com/office/powerpoint/2010/main" val="91353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5419-F69B-4C95-B0BD-954118A9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 This is About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DF24-D20D-417B-904D-FB54C8011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Track movement to the “next” neighborhoods</a:t>
            </a:r>
          </a:p>
          <a:p>
            <a:pPr lvl="0"/>
            <a:r>
              <a:rPr lang="en-US" dirty="0"/>
              <a:t>Combine improved individuals’ location data with other sources:</a:t>
            </a:r>
          </a:p>
          <a:p>
            <a:pPr lvl="1"/>
            <a:r>
              <a:rPr lang="en-US" dirty="0"/>
              <a:t>Food &amp; Nutrition Services</a:t>
            </a:r>
          </a:p>
          <a:p>
            <a:pPr lvl="1"/>
            <a:r>
              <a:rPr lang="en-US" dirty="0"/>
              <a:t>Tax / ownership history</a:t>
            </a:r>
          </a:p>
          <a:p>
            <a:pPr lvl="1"/>
            <a:r>
              <a:rPr lang="en-US" dirty="0"/>
              <a:t>Building &amp; housing information 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Monitor the change across neighborhoods and its impact on residents</a:t>
            </a:r>
          </a:p>
          <a:p>
            <a:pPr lvl="1"/>
            <a:r>
              <a:rPr lang="en-US" dirty="0"/>
              <a:t>Building activity and home sales</a:t>
            </a:r>
          </a:p>
          <a:p>
            <a:pPr lvl="1"/>
            <a:r>
              <a:rPr lang="en-US" dirty="0"/>
              <a:t>Identify high-risk and high-movement areas using voter</a:t>
            </a:r>
            <a:r>
              <a:rPr lang="en-US"/>
              <a:t>/other data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738E9-D9B6-4B01-B8FD-D717C0C5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BE54-1A59-45C5-A552-CD2EE659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2A5F-10D0-40F8-A94A-C694CCF88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Intervene by building and informing programs around understanding:</a:t>
            </a:r>
          </a:p>
          <a:p>
            <a:pPr lvl="1"/>
            <a:r>
              <a:rPr lang="en-US" dirty="0"/>
              <a:t>Mobility of residents (by choice)</a:t>
            </a:r>
          </a:p>
          <a:p>
            <a:pPr lvl="1"/>
            <a:r>
              <a:rPr lang="en-US" dirty="0"/>
              <a:t>Displacement pressures on residents and the reasons for moving, staying, </a:t>
            </a:r>
            <a:r>
              <a:rPr lang="en-US" dirty="0" err="1"/>
              <a:t>etc</a:t>
            </a:r>
            <a:r>
              <a:rPr lang="en-US" dirty="0"/>
              <a:t> (social, work, family networks)  </a:t>
            </a:r>
          </a:p>
          <a:p>
            <a:r>
              <a:rPr lang="en-US" dirty="0"/>
              <a:t>Use annual (or quadrennial) voting data to:</a:t>
            </a:r>
          </a:p>
          <a:p>
            <a:pPr lvl="1"/>
            <a:r>
              <a:rPr lang="en-US" dirty="0"/>
              <a:t>Stay (relatively) up-to-date on movement within the city</a:t>
            </a:r>
          </a:p>
          <a:p>
            <a:pPr lvl="1"/>
            <a:r>
              <a:rPr lang="en-US" dirty="0"/>
              <a:t>Identify who is impacted at most by rapid development and find ways to mitigate</a:t>
            </a:r>
            <a:r>
              <a:rPr lang="en-US"/>
              <a:t>, equitably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39776-4F89-4B0E-9111-F21C6E7C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A91E2B-EE23-419E-B461-90C4BBE20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29047"/>
            <a:ext cx="4355667" cy="389354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What we’re tackling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we’re tackling these issues programmatically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Add in voting data to tracking movement of residents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to tie this all together to improve programs and inform interventions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6C209-BC0E-4BFD-898A-CFF4332DB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50521" cy="1064029"/>
          </a:xfrm>
        </p:spPr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E87C4-97B8-4765-B9EB-F1288B51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8FA803A-8667-4C77-A331-E7D1B4F1FF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r="20375"/>
          <a:stretch>
            <a:fillRect/>
          </a:stretch>
        </p:blipFill>
        <p:spPr>
          <a:xfrm>
            <a:off x="6308725" y="-20638"/>
            <a:ext cx="5883275" cy="6526213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2D833B8-8675-43C4-90D0-27CDE2910A5A}"/>
              </a:ext>
            </a:extLst>
          </p:cNvPr>
          <p:cNvSpPr txBox="1">
            <a:spLocks/>
          </p:cNvSpPr>
          <p:nvPr/>
        </p:nvSpPr>
        <p:spPr>
          <a:xfrm>
            <a:off x="839788" y="3082636"/>
            <a:ext cx="4355667" cy="1064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9C10D-F884-4A90-8187-2C6A68C112B8}"/>
              </a:ext>
            </a:extLst>
          </p:cNvPr>
          <p:cNvSpPr txBox="1">
            <a:spLocks/>
          </p:cNvSpPr>
          <p:nvPr/>
        </p:nvSpPr>
        <p:spPr>
          <a:xfrm>
            <a:off x="839788" y="4354483"/>
            <a:ext cx="4355667" cy="154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Proxima Nova Black" panose="02000506030000020004" pitchFamily="50" charset="0"/>
              <a:buNone/>
              <a:defRPr sz="1600" b="1" kern="1200">
                <a:ln>
                  <a:noFill/>
                </a:ln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5959C-FD11-4A27-AB98-9139EE2F5F9B}"/>
              </a:ext>
            </a:extLst>
          </p:cNvPr>
          <p:cNvSpPr txBox="1"/>
          <p:nvPr/>
        </p:nvSpPr>
        <p:spPr>
          <a:xfrm>
            <a:off x="6308725" y="5931365"/>
            <a:ext cx="5822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Charlotte and Mecklenburg County</a:t>
            </a:r>
          </a:p>
          <a:p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Residents who do not identify as White alone </a:t>
            </a:r>
          </a:p>
        </p:txBody>
      </p:sp>
    </p:spTree>
    <p:extLst>
      <p:ext uri="{BB962C8B-B14F-4D97-AF65-F5344CB8AC3E}">
        <p14:creationId xmlns:p14="http://schemas.microsoft.com/office/powerpoint/2010/main" val="37830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F2CF-2444-492F-85DB-9CE136AF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Charlotte is Tackling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1C6A4-1CBA-41B7-A39E-9C37984F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4CB6294-5F4A-489D-82BE-7BC667411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756867"/>
              </p:ext>
            </p:extLst>
          </p:nvPr>
        </p:nvGraphicFramePr>
        <p:xfrm>
          <a:off x="1070264" y="1475509"/>
          <a:ext cx="10016835" cy="485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B148-8BB0-4347-8CB8-E0D7A411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8D368-1324-40AE-A87A-641BFD36E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Housing Trust Fund </a:t>
            </a:r>
            <a:endParaRPr lang="en-US" b="0" dirty="0"/>
          </a:p>
          <a:p>
            <a:pPr lvl="1"/>
            <a:r>
              <a:rPr lang="en-US" b="0" dirty="0"/>
              <a:t>data: Neighborhood Change</a:t>
            </a:r>
          </a:p>
          <a:p>
            <a:r>
              <a:rPr lang="en-US" dirty="0"/>
              <a:t>2040 Comprehensive Plan </a:t>
            </a:r>
          </a:p>
          <a:p>
            <a:pPr lvl="1"/>
            <a:r>
              <a:rPr lang="en-US" b="0" dirty="0"/>
              <a:t>data: Displacement Risk</a:t>
            </a:r>
          </a:p>
          <a:p>
            <a:r>
              <a:rPr lang="en-US" b="1" dirty="0"/>
              <a:t>Aging in Place 	</a:t>
            </a:r>
          </a:p>
          <a:p>
            <a:pPr lvl="1"/>
            <a:r>
              <a:rPr lang="en-US" b="0" dirty="0"/>
              <a:t>data: Registered Voters + parcel data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22575-FAF3-4013-9DB2-AD67B869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4B51B52-94A9-48DD-AC04-8D2562A87A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3" r="2665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8BEC9-19C4-465C-A455-DECE6D76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Neighborhood Change 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723FA-757B-4AB7-94B7-3C38A4E5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B56E6D2-9324-4D02-860D-E08D2D8D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000" dirty="0"/>
              <a:t>Used to assess locations of city-funded Housing Trust Fund support of affordable housing</a:t>
            </a:r>
          </a:p>
          <a:p>
            <a:pPr algn="ctr"/>
            <a:endParaRPr lang="en-US" sz="2000" b="0" dirty="0"/>
          </a:p>
          <a:p>
            <a:pPr algn="ctr"/>
            <a:r>
              <a:rPr lang="en-US" sz="2000" b="0" dirty="0"/>
              <a:t>Neighborhood characteristics </a:t>
            </a:r>
          </a:p>
          <a:p>
            <a:pPr algn="ctr"/>
            <a:r>
              <a:rPr lang="en-US" sz="2000" b="0" dirty="0"/>
              <a:t>compared to </a:t>
            </a:r>
            <a:r>
              <a:rPr lang="en-US" sz="2000" dirty="0"/>
              <a:t>neighborhoods</a:t>
            </a:r>
          </a:p>
          <a:p>
            <a:endParaRPr lang="en-US" dirty="0"/>
          </a:p>
          <a:p>
            <a:r>
              <a:rPr lang="en-US" sz="1800" dirty="0"/>
              <a:t>Heavily reliant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Building permit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Home sales activity and prices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0" dirty="0"/>
              <a:t>Local administrative data + Census ACS</a:t>
            </a:r>
          </a:p>
        </p:txBody>
      </p:sp>
    </p:spTree>
    <p:extLst>
      <p:ext uri="{BB962C8B-B14F-4D97-AF65-F5344CB8AC3E}">
        <p14:creationId xmlns:p14="http://schemas.microsoft.com/office/powerpoint/2010/main" val="34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BEC9-19C4-465C-A455-DECE6D76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Displacement </a:t>
            </a:r>
            <a:br>
              <a:rPr lang="en-US" dirty="0"/>
            </a:br>
            <a:r>
              <a:rPr lang="en-US" dirty="0"/>
              <a:t>Risk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723FA-757B-4AB7-94B7-3C38A4E5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B56E6D2-9324-4D02-860D-E08D2D8D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2000" dirty="0"/>
              <a:t>Used in part for Charlotte’s 2040 Comprehensive Plan to identify neighborhoods at risk</a:t>
            </a:r>
          </a:p>
          <a:p>
            <a:pPr algn="ctr"/>
            <a:endParaRPr lang="en-US" sz="2000" b="0" dirty="0"/>
          </a:p>
          <a:p>
            <a:pPr algn="ctr"/>
            <a:r>
              <a:rPr lang="en-US" sz="2000" b="0" dirty="0"/>
              <a:t>People characteristics </a:t>
            </a:r>
          </a:p>
          <a:p>
            <a:pPr algn="ctr"/>
            <a:r>
              <a:rPr lang="en-US" sz="2000" b="0" dirty="0"/>
              <a:t>(by neighborhood)</a:t>
            </a:r>
          </a:p>
          <a:p>
            <a:pPr algn="ctr"/>
            <a:r>
              <a:rPr lang="en-US" sz="2000" b="0" dirty="0"/>
              <a:t>compared to the </a:t>
            </a:r>
            <a:r>
              <a:rPr lang="en-US" sz="2000" dirty="0"/>
              <a:t>city</a:t>
            </a:r>
          </a:p>
          <a:p>
            <a:endParaRPr lang="en-US" dirty="0"/>
          </a:p>
          <a:p>
            <a:r>
              <a:rPr lang="en-US" sz="1700" dirty="0"/>
              <a:t>Even weighting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Poverty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Education (HS Diploma)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Age (Population 65+)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People of color (1- White Alone)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Home Ownership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0" dirty="0"/>
              <a:t>All Census ACS data / weighted equally</a:t>
            </a:r>
          </a:p>
        </p:txBody>
      </p:sp>
      <p:pic>
        <p:nvPicPr>
          <p:cNvPr id="7" name="Picture Placeholder 6" descr="A picture containing outdoor object, web, spider&#10;&#10;Description automatically generated">
            <a:extLst>
              <a:ext uri="{FF2B5EF4-FFF2-40B4-BE49-F238E27FC236}">
                <a16:creationId xmlns:a16="http://schemas.microsoft.com/office/drawing/2014/main" id="{E72B91DE-8564-4A77-9CF8-F7C68190DC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3" r="266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33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E3BA-CD15-4A55-A902-419F9AF4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4578517" cy="1064029"/>
          </a:xfrm>
        </p:spPr>
        <p:txBody>
          <a:bodyPr anchor="t"/>
          <a:lstStyle/>
          <a:p>
            <a:r>
              <a:rPr lang="en-US" dirty="0"/>
              <a:t>Areas at Highest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733AC-F00C-4023-BB7F-24802E36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13017"/>
            <a:ext cx="4355667" cy="2955971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B9B72-32CE-4EDA-B9E2-A014F2BE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1AD0CD4-7346-4259-8F87-7C0EB1775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64270"/>
              </p:ext>
            </p:extLst>
          </p:nvPr>
        </p:nvGraphicFramePr>
        <p:xfrm>
          <a:off x="322613" y="2587558"/>
          <a:ext cx="5652159" cy="347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8590">
                  <a:extLst>
                    <a:ext uri="{9D8B030D-6E8A-4147-A177-3AD203B41FA5}">
                      <a16:colId xmlns:a16="http://schemas.microsoft.com/office/drawing/2014/main" val="2656672697"/>
                    </a:ext>
                  </a:extLst>
                </a:gridCol>
                <a:gridCol w="1273370">
                  <a:extLst>
                    <a:ext uri="{9D8B030D-6E8A-4147-A177-3AD203B41FA5}">
                      <a16:colId xmlns:a16="http://schemas.microsoft.com/office/drawing/2014/main" val="1974906555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17918143"/>
                    </a:ext>
                  </a:extLst>
                </a:gridCol>
              </a:tblGrid>
              <a:tr h="795450">
                <a:tc>
                  <a:txBody>
                    <a:bodyPr/>
                    <a:lstStyle/>
                    <a:p>
                      <a:r>
                        <a:rPr lang="en-US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County Comparison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487819"/>
                  </a:ext>
                </a:extLst>
              </a:tr>
              <a:tr h="45303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% College graduates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435507"/>
                  </a:ext>
                </a:extLst>
              </a:tr>
              <a:tr h="55681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Household Income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$29,264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498900"/>
                  </a:ext>
                </a:extLst>
              </a:tr>
              <a:tr h="55681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% People of Color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13418"/>
                  </a:ext>
                </a:extLst>
              </a:tr>
              <a:tr h="55681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Residential Demolitions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per 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3095736"/>
                  </a:ext>
                </a:extLst>
              </a:tr>
              <a:tr h="55681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Residential Construction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 per 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8899785"/>
                  </a:ext>
                </a:extLst>
              </a:tr>
            </a:tbl>
          </a:graphicData>
        </a:graphic>
      </p:graphicFrame>
      <p:pic>
        <p:nvPicPr>
          <p:cNvPr id="10" name="Picture Placeholder 9" descr="A picture containing tree, outdoor, outdoor object, web&#10;&#10;Description automatically generated">
            <a:extLst>
              <a:ext uri="{FF2B5EF4-FFF2-40B4-BE49-F238E27FC236}">
                <a16:creationId xmlns:a16="http://schemas.microsoft.com/office/drawing/2014/main" id="{B27DCE9B-54C9-46DD-B464-4558C76806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3" r="2665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8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50CEAA-AAC6-4748-9E17-AC9DF0B37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5E14DF-16C5-4ACF-862C-2F2434B45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registration file + 2020 registration file</a:t>
            </a:r>
          </a:p>
          <a:p>
            <a:r>
              <a:rPr lang="en-US" dirty="0"/>
              <a:t>Created time series</a:t>
            </a:r>
          </a:p>
          <a:p>
            <a:r>
              <a:rPr lang="en-US" dirty="0"/>
              <a:t>Watched mobility of voters into and out of the areas of interest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Who is moving into areas at risk 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Where are people out of these areas moving to?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Using individual data to tie neighborhood conditions to </a:t>
            </a:r>
            <a:r>
              <a:rPr lang="en-US" u="sng" dirty="0"/>
              <a:t>people</a:t>
            </a:r>
            <a:r>
              <a:rPr lang="en-US" dirty="0"/>
              <a:t> and inform the next equity interventions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80134-81EF-4925-A1D5-B9064A33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2B4D-9251-45AD-A7DF-17637818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from 2016-2020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D3F0E-55CE-4BE1-9CAE-61397F670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352" y="1406601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/>
              <a:t>2020 dwellers moved </a:t>
            </a:r>
            <a:r>
              <a:rPr lang="en-US" dirty="0"/>
              <a:t>in</a:t>
            </a:r>
            <a:r>
              <a:rPr lang="en-US" b="0" dirty="0"/>
              <a:t> from these areas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EE4B7-25FB-46A7-83F6-2BAF32A5E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454" y="1368421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/>
              <a:t>2016 dwellers moved </a:t>
            </a:r>
            <a:r>
              <a:rPr lang="en-US" dirty="0"/>
              <a:t>out</a:t>
            </a:r>
            <a:r>
              <a:rPr lang="en-US" b="0" dirty="0"/>
              <a:t> to these areas </a:t>
            </a:r>
          </a:p>
          <a:p>
            <a:pPr algn="ctr"/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3EB01-E8C7-4051-B547-9B63DF3D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1440-8A38-4B35-B518-E5BA39D3850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EFAACE-BBCB-4400-BF5E-1893ECF35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077" y="2369127"/>
            <a:ext cx="4076150" cy="3999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BC1C0-8453-45A7-9CA6-069D35C9E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751" y="2369127"/>
            <a:ext cx="4113005" cy="4002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8F8ACC-4EAC-4699-A242-D64019007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0615" y="5805915"/>
            <a:ext cx="1409700" cy="352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21DE4A-D0CD-467B-B389-0CDE9BD05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41" b="16948"/>
          <a:stretch/>
        </p:blipFill>
        <p:spPr>
          <a:xfrm>
            <a:off x="3877780" y="5805915"/>
            <a:ext cx="1428750" cy="3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City of Charlotte 1">
      <a:dk1>
        <a:srgbClr val="000000"/>
      </a:dk1>
      <a:lt1>
        <a:srgbClr val="FFFFFF"/>
      </a:lt1>
      <a:dk2>
        <a:srgbClr val="24824B"/>
      </a:dk2>
      <a:lt2>
        <a:srgbClr val="D8D8D8"/>
      </a:lt2>
      <a:accent1>
        <a:srgbClr val="24824B"/>
      </a:accent1>
      <a:accent2>
        <a:srgbClr val="6FBE44"/>
      </a:accent2>
      <a:accent3>
        <a:srgbClr val="24824B"/>
      </a:accent3>
      <a:accent4>
        <a:srgbClr val="6C6C6C"/>
      </a:accent4>
      <a:accent5>
        <a:srgbClr val="AAD88F"/>
      </a:accent5>
      <a:accent6>
        <a:srgbClr val="BFBFBF"/>
      </a:accent6>
      <a:hlink>
        <a:srgbClr val="FFFFFF"/>
      </a:hlink>
      <a:folHlink>
        <a:srgbClr val="6FBE44"/>
      </a:folHlink>
    </a:clrScheme>
    <a:fontScheme name="Custom 1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dget Update_2" id="{AC8BB862-5E26-4F9E-B019-8291670684E5}" vid="{3CF2F7C3-AC63-4D21-AF2D-036155DDB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2F1DC6D59B9542B5AA3368737C05AE" ma:contentTypeVersion="13" ma:contentTypeDescription="Create a new document." ma:contentTypeScope="" ma:versionID="eaa946be55a8b63eba79b1e94cd079df">
  <xsd:schema xmlns:xsd="http://www.w3.org/2001/XMLSchema" xmlns:xs="http://www.w3.org/2001/XMLSchema" xmlns:p="http://schemas.microsoft.com/office/2006/metadata/properties" xmlns:ns1="http://schemas.microsoft.com/sharepoint/v3" xmlns:ns3="a7c8b303-d16c-41ef-aafb-32aea86dea84" xmlns:ns4="24bf1f93-ec43-4adb-a710-1a4c87f7a85a" targetNamespace="http://schemas.microsoft.com/office/2006/metadata/properties" ma:root="true" ma:fieldsID="e5928bccda5619ca6fb7b8d8e4868949" ns1:_="" ns3:_="" ns4:_="">
    <xsd:import namespace="http://schemas.microsoft.com/sharepoint/v3"/>
    <xsd:import namespace="a7c8b303-d16c-41ef-aafb-32aea86dea84"/>
    <xsd:import namespace="24bf1f93-ec43-4adb-a710-1a4c87f7a8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8b303-d16c-41ef-aafb-32aea86dea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f1f93-ec43-4adb-a710-1a4c87f7a8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80F3CB-16E9-4891-9B78-82FDED57AE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2A8D9E-6ED2-4C64-95C9-B14893581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c8b303-d16c-41ef-aafb-32aea86dea84"/>
    <ds:schemaRef ds:uri="24bf1f93-ec43-4adb-a710-1a4c87f7a8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17BE71-598A-498C-9E83-597638785DC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5621</TotalTime>
  <Words>1028</Words>
  <Application>Microsoft Office PowerPoint</Application>
  <PresentationFormat>Widescreen</PresentationFormat>
  <Paragraphs>271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Century Gothic</vt:lpstr>
      <vt:lpstr>Open Sans</vt:lpstr>
      <vt:lpstr>Proxima Nova Black</vt:lpstr>
      <vt:lpstr>Wingdings</vt:lpstr>
      <vt:lpstr>Office Theme</vt:lpstr>
      <vt:lpstr>Mobility (or Displacement) and Voting Data</vt:lpstr>
      <vt:lpstr>Presentation Overview</vt:lpstr>
      <vt:lpstr>What Charlotte is Tackling</vt:lpstr>
      <vt:lpstr>Programs in Place</vt:lpstr>
      <vt:lpstr>Neighborhood Change  </vt:lpstr>
      <vt:lpstr>Displacement  Risk</vt:lpstr>
      <vt:lpstr>Areas at Highest Risk</vt:lpstr>
      <vt:lpstr>Voting Data</vt:lpstr>
      <vt:lpstr>Mobility from 2016-2020</vt:lpstr>
      <vt:lpstr>Who left / where did they move to?</vt:lpstr>
      <vt:lpstr>Who moved in, where from?</vt:lpstr>
      <vt:lpstr>Net Change</vt:lpstr>
      <vt:lpstr>People Move Out, to the Same Neighborhood?</vt:lpstr>
      <vt:lpstr>What’s Next? This is About People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Governance Policy</dc:title>
  <dc:creator>Hefner, Rebecca</dc:creator>
  <cp:lastModifiedBy>Peffley, Alexander</cp:lastModifiedBy>
  <cp:revision>166</cp:revision>
  <dcterms:created xsi:type="dcterms:W3CDTF">2020-10-13T15:56:42Z</dcterms:created>
  <dcterms:modified xsi:type="dcterms:W3CDTF">2021-07-23T11:59:41Z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0x0101005F2F1DC6D59B9542B5AA3368737C05AE</vt:lpwstr>
  </property>
</Properties>
</file>