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00" r:id="rId2"/>
    <p:sldId id="1540" r:id="rId3"/>
    <p:sldId id="257" r:id="rId4"/>
    <p:sldId id="1220" r:id="rId5"/>
    <p:sldId id="1541" r:id="rId6"/>
    <p:sldId id="1544" r:id="rId7"/>
    <p:sldId id="258" r:id="rId8"/>
    <p:sldId id="264" r:id="rId9"/>
    <p:sldId id="1543" r:id="rId10"/>
    <p:sldId id="1490" r:id="rId11"/>
    <p:sldId id="12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2B"/>
    <a:srgbClr val="FEBF10"/>
    <a:srgbClr val="F5F5F5"/>
    <a:srgbClr val="E76221"/>
    <a:srgbClr val="1556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DF7F0-2006-EA47-A7AB-6998AEDE28BF}" v="20" dt="2020-12-03T15:52:31.403"/>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66" autoAdjust="0"/>
    <p:restoredTop sz="85578"/>
  </p:normalViewPr>
  <p:slideViewPr>
    <p:cSldViewPr snapToGrid="0" snapToObjects="1">
      <p:cViewPr varScale="1">
        <p:scale>
          <a:sx n="109" d="100"/>
          <a:sy n="109" d="100"/>
        </p:scale>
        <p:origin x="872"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Woodworth" userId="bc82c284-f14a-46cc-8224-8a36ab8d5d36" providerId="ADAL" clId="{D5ED3824-0DE5-4249-B2ED-01B9C98B88ED}"/>
    <pc:docChg chg="modSld">
      <pc:chgData name="Erik Woodworth" userId="bc82c284-f14a-46cc-8224-8a36ab8d5d36" providerId="ADAL" clId="{D5ED3824-0DE5-4249-B2ED-01B9C98B88ED}" dt="2020-12-03T18:50:06.555" v="1" actId="20577"/>
      <pc:docMkLst>
        <pc:docMk/>
      </pc:docMkLst>
      <pc:sldChg chg="modSp mod">
        <pc:chgData name="Erik Woodworth" userId="bc82c284-f14a-46cc-8224-8a36ab8d5d36" providerId="ADAL" clId="{D5ED3824-0DE5-4249-B2ED-01B9C98B88ED}" dt="2020-12-03T18:49:33.626" v="0" actId="20577"/>
        <pc:sldMkLst>
          <pc:docMk/>
          <pc:sldMk cId="3276041764" sldId="264"/>
        </pc:sldMkLst>
        <pc:spChg chg="mod">
          <ac:chgData name="Erik Woodworth" userId="bc82c284-f14a-46cc-8224-8a36ab8d5d36" providerId="ADAL" clId="{D5ED3824-0DE5-4249-B2ED-01B9C98B88ED}" dt="2020-12-03T18:49:33.626" v="0" actId="20577"/>
          <ac:spMkLst>
            <pc:docMk/>
            <pc:sldMk cId="3276041764" sldId="264"/>
            <ac:spMk id="9" creationId="{1EA126F2-A2BD-AC4B-AC26-20351A64BDAF}"/>
          </ac:spMkLst>
        </pc:spChg>
      </pc:sldChg>
      <pc:sldChg chg="modSp mod">
        <pc:chgData name="Erik Woodworth" userId="bc82c284-f14a-46cc-8224-8a36ab8d5d36" providerId="ADAL" clId="{D5ED3824-0DE5-4249-B2ED-01B9C98B88ED}" dt="2020-12-03T18:50:06.555" v="1" actId="20577"/>
        <pc:sldMkLst>
          <pc:docMk/>
          <pc:sldMk cId="641482780" sldId="1490"/>
        </pc:sldMkLst>
        <pc:spChg chg="mod">
          <ac:chgData name="Erik Woodworth" userId="bc82c284-f14a-46cc-8224-8a36ab8d5d36" providerId="ADAL" clId="{D5ED3824-0DE5-4249-B2ED-01B9C98B88ED}" dt="2020-12-03T18:50:06.555" v="1" actId="20577"/>
          <ac:spMkLst>
            <pc:docMk/>
            <pc:sldMk cId="641482780" sldId="1490"/>
            <ac:spMk id="16" creationId="{27A5B04A-0CE6-ED4A-82EA-5C665D79306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COBB</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1B3-4DBE-AD47-5D363E9A2F4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1B3-4DBE-AD47-5D363E9A2F4C}"/>
              </c:ext>
            </c:extLst>
          </c:dPt>
          <c:dLbls>
            <c:dLbl>
              <c:idx val="0"/>
              <c:layout>
                <c:manualLayout>
                  <c:x val="-0.2124868357232246"/>
                  <c:y val="0.1210109948399074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6233645702974612"/>
                      <c:h val="0.28845169152500044"/>
                    </c:manualLayout>
                  </c15:layout>
                </c:ext>
                <c:ext xmlns:c16="http://schemas.microsoft.com/office/drawing/2014/chart" uri="{C3380CC4-5D6E-409C-BE32-E72D297353CC}">
                  <c16:uniqueId val="{00000001-71B3-4DBE-AD47-5D363E9A2F4C}"/>
                </c:ext>
              </c:extLst>
            </c:dLbl>
            <c:dLbl>
              <c:idx val="1"/>
              <c:delete val="1"/>
              <c:extLst>
                <c:ext xmlns:c15="http://schemas.microsoft.com/office/drawing/2012/chart" uri="{CE6537A1-D6FC-4f65-9D91-7224C49458BB}"/>
                <c:ext xmlns:c16="http://schemas.microsoft.com/office/drawing/2014/chart" uri="{C3380CC4-5D6E-409C-BE32-E72D297353CC}">
                  <c16:uniqueId val="{00000003-71B3-4DBE-AD47-5D363E9A2F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Answer Filed</c:v>
                </c:pt>
                <c:pt idx="1">
                  <c:v>No Answer Found</c:v>
                </c:pt>
              </c:strCache>
            </c:strRef>
          </c:cat>
          <c:val>
            <c:numRef>
              <c:f>Sheet1!$B$2:$B$3</c:f>
              <c:numCache>
                <c:formatCode>General</c:formatCode>
                <c:ptCount val="2"/>
                <c:pt idx="0">
                  <c:v>240</c:v>
                </c:pt>
                <c:pt idx="1">
                  <c:v>1160</c:v>
                </c:pt>
              </c:numCache>
            </c:numRef>
          </c:val>
          <c:extLst>
            <c:ext xmlns:c16="http://schemas.microsoft.com/office/drawing/2014/chart" uri="{C3380CC4-5D6E-409C-BE32-E72D297353CC}">
              <c16:uniqueId val="{00000000-D040-428E-87A3-457AB998694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DeKalb</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BF5-4572-BD2A-FB5B9070373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BF5-4572-BD2A-FB5B90703738}"/>
              </c:ext>
            </c:extLst>
          </c:dPt>
          <c:dLbls>
            <c:dLbl>
              <c:idx val="0"/>
              <c:layout>
                <c:manualLayout>
                  <c:x val="-0.20956903351207273"/>
                  <c:y val="0.14237538487747317"/>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7935287586410806"/>
                      <c:h val="0.23313387299261171"/>
                    </c:manualLayout>
                  </c15:layout>
                </c:ext>
                <c:ext xmlns:c16="http://schemas.microsoft.com/office/drawing/2014/chart" uri="{C3380CC4-5D6E-409C-BE32-E72D297353CC}">
                  <c16:uniqueId val="{00000001-1BF5-4572-BD2A-FB5B90703738}"/>
                </c:ext>
              </c:extLst>
            </c:dLbl>
            <c:dLbl>
              <c:idx val="1"/>
              <c:delete val="1"/>
              <c:extLst>
                <c:ext xmlns:c15="http://schemas.microsoft.com/office/drawing/2012/chart" uri="{CE6537A1-D6FC-4f65-9D91-7224C49458BB}"/>
                <c:ext xmlns:c16="http://schemas.microsoft.com/office/drawing/2014/chart" uri="{C3380CC4-5D6E-409C-BE32-E72D297353CC}">
                  <c16:uniqueId val="{00000003-1BF5-4572-BD2A-FB5B907037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Answer Filed</c:v>
                </c:pt>
                <c:pt idx="1">
                  <c:v>No Answer Found</c:v>
                </c:pt>
              </c:strCache>
            </c:strRef>
          </c:cat>
          <c:val>
            <c:numRef>
              <c:f>Sheet1!$B$2:$B$3</c:f>
              <c:numCache>
                <c:formatCode>General</c:formatCode>
                <c:ptCount val="2"/>
                <c:pt idx="0">
                  <c:v>460</c:v>
                </c:pt>
                <c:pt idx="1">
                  <c:v>2230</c:v>
                </c:pt>
              </c:numCache>
            </c:numRef>
          </c:val>
          <c:extLst>
            <c:ext xmlns:c16="http://schemas.microsoft.com/office/drawing/2014/chart" uri="{C3380CC4-5D6E-409C-BE32-E72D297353CC}">
              <c16:uniqueId val="{00000004-1BF5-4572-BD2A-FB5B90703738}"/>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Fulton</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93A-4E11-9460-B91B8B40E5C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93A-4E11-9460-B91B8B40E5CE}"/>
              </c:ext>
            </c:extLst>
          </c:dPt>
          <c:dLbls>
            <c:dLbl>
              <c:idx val="0"/>
              <c:layout>
                <c:manualLayout>
                  <c:x val="-0.19370714073248313"/>
                  <c:y val="0.21162380785987311"/>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0.29636929469846995"/>
                      <c:h val="0.28845169152500044"/>
                    </c:manualLayout>
                  </c15:layout>
                </c:ext>
                <c:ext xmlns:c16="http://schemas.microsoft.com/office/drawing/2014/chart" uri="{C3380CC4-5D6E-409C-BE32-E72D297353CC}">
                  <c16:uniqueId val="{00000001-093A-4E11-9460-B91B8B40E5CE}"/>
                </c:ext>
              </c:extLst>
            </c:dLbl>
            <c:dLbl>
              <c:idx val="1"/>
              <c:delete val="1"/>
              <c:extLst>
                <c:ext xmlns:c15="http://schemas.microsoft.com/office/drawing/2012/chart" uri="{CE6537A1-D6FC-4f65-9D91-7224C49458BB}"/>
                <c:ext xmlns:c16="http://schemas.microsoft.com/office/drawing/2014/chart" uri="{C3380CC4-5D6E-409C-BE32-E72D297353CC}">
                  <c16:uniqueId val="{00000003-093A-4E11-9460-B91B8B40E5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Answer Filed</c:v>
                </c:pt>
                <c:pt idx="1">
                  <c:v>No Answer Found</c:v>
                </c:pt>
              </c:strCache>
            </c:strRef>
          </c:cat>
          <c:val>
            <c:numRef>
              <c:f>Sheet1!$B$2:$B$3</c:f>
              <c:numCache>
                <c:formatCode>General</c:formatCode>
                <c:ptCount val="2"/>
                <c:pt idx="0">
                  <c:v>1060</c:v>
                </c:pt>
                <c:pt idx="1">
                  <c:v>2580</c:v>
                </c:pt>
              </c:numCache>
            </c:numRef>
          </c:val>
          <c:extLst>
            <c:ext xmlns:c16="http://schemas.microsoft.com/office/drawing/2014/chart" uri="{C3380CC4-5D6E-409C-BE32-E72D297353CC}">
              <c16:uniqueId val="{00000004-093A-4E11-9460-B91B8B40E5CE}"/>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Gwinnett</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53F-420E-AA54-673D70F9901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53F-420E-AA54-673D70F9901F}"/>
              </c:ext>
            </c:extLst>
          </c:dPt>
          <c:dLbls>
            <c:dLbl>
              <c:idx val="0"/>
              <c:layout>
                <c:manualLayout>
                  <c:x val="-0.20185001076366652"/>
                  <c:y val="0.14900529560429027"/>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0.26233645702974612"/>
                      <c:h val="0.20240175158572907"/>
                    </c:manualLayout>
                  </c15:layout>
                </c:ext>
                <c:ext xmlns:c16="http://schemas.microsoft.com/office/drawing/2014/chart" uri="{C3380CC4-5D6E-409C-BE32-E72D297353CC}">
                  <c16:uniqueId val="{00000001-053F-420E-AA54-673D70F9901F}"/>
                </c:ext>
              </c:extLst>
            </c:dLbl>
            <c:dLbl>
              <c:idx val="1"/>
              <c:delete val="1"/>
              <c:extLst>
                <c:ext xmlns:c15="http://schemas.microsoft.com/office/drawing/2012/chart" uri="{CE6537A1-D6FC-4f65-9D91-7224C49458BB}"/>
                <c:ext xmlns:c16="http://schemas.microsoft.com/office/drawing/2014/chart" uri="{C3380CC4-5D6E-409C-BE32-E72D297353CC}">
                  <c16:uniqueId val="{00000003-053F-420E-AA54-673D70F990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Answer Filed</c:v>
                </c:pt>
                <c:pt idx="1">
                  <c:v>No Answer Found</c:v>
                </c:pt>
              </c:strCache>
            </c:strRef>
          </c:cat>
          <c:val>
            <c:numRef>
              <c:f>Sheet1!$B$2:$B$3</c:f>
              <c:numCache>
                <c:formatCode>General</c:formatCode>
                <c:ptCount val="2"/>
                <c:pt idx="0">
                  <c:v>250</c:v>
                </c:pt>
                <c:pt idx="1">
                  <c:v>1280</c:v>
                </c:pt>
              </c:numCache>
            </c:numRef>
          </c:val>
          <c:extLst>
            <c:ext xmlns:c16="http://schemas.microsoft.com/office/drawing/2014/chart" uri="{C3380CC4-5D6E-409C-BE32-E72D297353CC}">
              <c16:uniqueId val="{00000004-053F-420E-AA54-673D70F9901F}"/>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DA9FC-87AD-DB41-97AC-49EDF560E86C}" type="datetimeFigureOut">
              <a:rPr lang="en-US" smtClean="0"/>
              <a:t>12/3/20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B93F1-A56F-4A49-BF2B-2F82B6F16283}"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B93F1-A56F-4A49-BF2B-2F82B6F16283}" type="slidenum">
              <a:rPr lang="en-US" smtClean="0"/>
              <a:t>1</a:t>
            </a:fld>
            <a:endParaRPr lang="en-US"/>
          </a:p>
        </p:txBody>
      </p:sp>
    </p:spTree>
    <p:extLst>
      <p:ext uri="{BB962C8B-B14F-4D97-AF65-F5344CB8AC3E}">
        <p14:creationId xmlns:p14="http://schemas.microsoft.com/office/powerpoint/2010/main" val="268142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B93F1-A56F-4A49-BF2B-2F82B6F16283}" type="slidenum">
              <a:rPr lang="en-US" smtClean="0"/>
              <a:t>10</a:t>
            </a:fld>
            <a:endParaRPr lang="en-US"/>
          </a:p>
        </p:txBody>
      </p:sp>
    </p:spTree>
    <p:extLst>
      <p:ext uri="{BB962C8B-B14F-4D97-AF65-F5344CB8AC3E}">
        <p14:creationId xmlns:p14="http://schemas.microsoft.com/office/powerpoint/2010/main" val="158201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go into more detail about how you gathered the eviction filing data?</a:t>
            </a:r>
          </a:p>
          <a:p>
            <a:r>
              <a:rPr lang="en-US" dirty="0"/>
              <a:t>Why aren’t you tracking actual evictions?</a:t>
            </a:r>
          </a:p>
          <a:p>
            <a:r>
              <a:rPr lang="en-US" dirty="0"/>
              <a:t>Can you share the code for accessing the eviction case records?</a:t>
            </a:r>
          </a:p>
          <a:p>
            <a:r>
              <a:rPr lang="en-US" dirty="0"/>
              <a:t>What plans do you have for the near future for the housing strategy/eviction tracker?</a:t>
            </a:r>
          </a:p>
        </p:txBody>
      </p:sp>
      <p:sp>
        <p:nvSpPr>
          <p:cNvPr id="4" name="Slide Number Placeholder 3"/>
          <p:cNvSpPr>
            <a:spLocks noGrp="1"/>
          </p:cNvSpPr>
          <p:nvPr>
            <p:ph type="sldNum" sz="quarter" idx="5"/>
          </p:nvPr>
        </p:nvSpPr>
        <p:spPr/>
        <p:txBody>
          <a:bodyPr/>
          <a:lstStyle/>
          <a:p>
            <a:fld id="{D44B93F1-A56F-4A49-BF2B-2F82B6F16283}" type="slidenum">
              <a:rPr lang="en-US" smtClean="0"/>
              <a:t>11</a:t>
            </a:fld>
            <a:endParaRPr lang="en-US"/>
          </a:p>
        </p:txBody>
      </p:sp>
    </p:spTree>
    <p:extLst>
      <p:ext uri="{BB962C8B-B14F-4D97-AF65-F5344CB8AC3E}">
        <p14:creationId xmlns:p14="http://schemas.microsoft.com/office/powerpoint/2010/main" val="152411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4DF00-F3D9-4E4A-B591-A3E87AA7FFE6}"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067C9-1A18-9B49-BD03-231130E98F94}" type="datetimeFigureOut">
              <a:rPr lang="en-US" smtClean="0"/>
              <a:pPr/>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6068-E440-7348-BC45-E756242ED71C}" type="slidenum">
              <a:rPr lang="en-US" smtClean="0"/>
              <a:pPr/>
              <a:t>‹#›</a:t>
            </a:fld>
            <a:endParaRPr lang="en-US"/>
          </a:p>
        </p:txBody>
      </p:sp>
      <p:sp>
        <p:nvSpPr>
          <p:cNvPr id="7" name="Title Placeholder 1"/>
          <p:cNvSpPr>
            <a:spLocks noGrp="1"/>
          </p:cNvSpPr>
          <p:nvPr>
            <p:ph type="title" hasCustomPrompt="1"/>
          </p:nvPr>
        </p:nvSpPr>
        <p:spPr>
          <a:xfrm>
            <a:off x="345960" y="314325"/>
            <a:ext cx="9712440" cy="390525"/>
          </a:xfrm>
          <a:prstGeom prst="rect">
            <a:avLst/>
          </a:prstGeom>
        </p:spPr>
        <p:txBody>
          <a:bodyPr vert="horz" lIns="91440" tIns="45720" rIns="91440" bIns="45720" rtlCol="0" anchor="b">
            <a:normAutofit/>
          </a:bodyPr>
          <a:lstStyle>
            <a:lvl1pPr>
              <a:defRPr sz="2400"/>
            </a:lvl1pPr>
          </a:lstStyle>
          <a:p>
            <a:r>
              <a:rPr lang="en-US" dirty="0"/>
              <a:t>Enter Title</a:t>
            </a:r>
          </a:p>
        </p:txBody>
      </p:sp>
      <p:sp>
        <p:nvSpPr>
          <p:cNvPr id="8" name="Text Placeholder 7"/>
          <p:cNvSpPr>
            <a:spLocks noGrp="1"/>
          </p:cNvSpPr>
          <p:nvPr>
            <p:ph type="body" sz="quarter" idx="13" hasCustomPrompt="1"/>
          </p:nvPr>
        </p:nvSpPr>
        <p:spPr>
          <a:xfrm>
            <a:off x="345017" y="704851"/>
            <a:ext cx="5636683" cy="314325"/>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accent3"/>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400" dirty="0">
                <a:solidFill>
                  <a:srgbClr val="97A700"/>
                </a:solidFill>
                <a:latin typeface="Arial"/>
                <a:cs typeface="Arial"/>
              </a:rPr>
              <a:t>Enter subtitle</a:t>
            </a:r>
          </a:p>
        </p:txBody>
      </p:sp>
    </p:spTree>
    <p:extLst>
      <p:ext uri="{BB962C8B-B14F-4D97-AF65-F5344CB8AC3E}">
        <p14:creationId xmlns:p14="http://schemas.microsoft.com/office/powerpoint/2010/main" val="3468085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067C9-1A18-9B49-BD03-231130E98F94}" type="datetimeFigureOut">
              <a:rPr lang="en-US" smtClean="0"/>
              <a:pPr/>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6068-E440-7348-BC45-E756242ED71C}" type="slidenum">
              <a:rPr lang="en-US" smtClean="0"/>
              <a:pPr/>
              <a:t>‹#›</a:t>
            </a:fld>
            <a:endParaRPr lang="en-US"/>
          </a:p>
        </p:txBody>
      </p:sp>
      <p:sp>
        <p:nvSpPr>
          <p:cNvPr id="7" name="Title Placeholder 1"/>
          <p:cNvSpPr>
            <a:spLocks noGrp="1"/>
          </p:cNvSpPr>
          <p:nvPr>
            <p:ph type="title" hasCustomPrompt="1"/>
          </p:nvPr>
        </p:nvSpPr>
        <p:spPr>
          <a:xfrm>
            <a:off x="345960" y="314325"/>
            <a:ext cx="9712440" cy="390525"/>
          </a:xfrm>
          <a:prstGeom prst="rect">
            <a:avLst/>
          </a:prstGeom>
        </p:spPr>
        <p:txBody>
          <a:bodyPr vert="horz" lIns="91440" tIns="45720" rIns="91440" bIns="45720" rtlCol="0" anchor="b">
            <a:normAutofit/>
          </a:bodyPr>
          <a:lstStyle>
            <a:lvl1pPr>
              <a:defRPr sz="2400"/>
            </a:lvl1pPr>
          </a:lstStyle>
          <a:p>
            <a:r>
              <a:rPr lang="en-US" dirty="0"/>
              <a:t>Enter Title</a:t>
            </a:r>
          </a:p>
        </p:txBody>
      </p:sp>
      <p:sp>
        <p:nvSpPr>
          <p:cNvPr id="8" name="Text Placeholder 7"/>
          <p:cNvSpPr>
            <a:spLocks noGrp="1"/>
          </p:cNvSpPr>
          <p:nvPr>
            <p:ph type="body" sz="quarter" idx="13" hasCustomPrompt="1"/>
          </p:nvPr>
        </p:nvSpPr>
        <p:spPr>
          <a:xfrm>
            <a:off x="345017" y="704851"/>
            <a:ext cx="5636683" cy="314325"/>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accent3"/>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400" dirty="0">
                <a:solidFill>
                  <a:srgbClr val="97A700"/>
                </a:solidFill>
                <a:latin typeface="Arial"/>
                <a:cs typeface="Arial"/>
              </a:rPr>
              <a:t>Enter subtitle</a:t>
            </a:r>
          </a:p>
        </p:txBody>
      </p:sp>
    </p:spTree>
    <p:extLst>
      <p:ext uri="{BB962C8B-B14F-4D97-AF65-F5344CB8AC3E}">
        <p14:creationId xmlns:p14="http://schemas.microsoft.com/office/powerpoint/2010/main" val="221357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4DF00-F3D9-4E4A-B591-A3E87AA7FFE6}" type="datetimeFigureOut">
              <a:rPr lang="en-US" smtClean="0"/>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84DF00-F3D9-4E4A-B591-A3E87AA7FFE6}" type="datetimeFigureOut">
              <a:rPr lang="en-US" smtClean="0"/>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84DF00-F3D9-4E4A-B591-A3E87AA7FFE6}" type="datetimeFigureOut">
              <a:rPr lang="en-US" smtClean="0"/>
              <a:t>12/3/20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84DF00-F3D9-4E4A-B591-A3E87AA7FFE6}" type="datetimeFigureOut">
              <a:rPr lang="en-US" smtClean="0"/>
              <a:t>12/3/20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4DF00-F3D9-4E4A-B591-A3E87AA7FFE6}" type="datetimeFigureOut">
              <a:rPr lang="en-US" smtClean="0"/>
              <a:t>12/3/20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7019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4DF00-F3D9-4E4A-B591-A3E87AA7FFE6}" type="datetimeFigureOut">
              <a:rPr lang="en-US" smtClean="0"/>
              <a:t>12/3/20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28D56-56E5-9F4E-820E-A195734D961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etroatlhousing.org/eviction-tracker"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6" Type="http://schemas.openxmlformats.org/officeDocument/2006/relationships/hyperlink" Target="https://www.wabe.org/tenants-must-respond-to-eviction-notices-to-get-hearings-but-many-may-have-missed-the-deadline/"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hyperlink" Target="http://www.urban.org/features/where-prioritize-emergency-rental-assistance-keep-renters-their-homes" TargetMode="External"/><Relationship Id="rId4" Type="http://schemas.openxmlformats.org/officeDocument/2006/relationships/hyperlink" Target="http://urban.org/features/where-prioritize-emergency-rental-assistance-keep-renters-their-hom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85E731-3C84-41E2-A82D-40F7892F46CB}"/>
              </a:ext>
            </a:extLst>
          </p:cNvPr>
          <p:cNvSpPr txBox="1">
            <a:spLocks/>
          </p:cNvSpPr>
          <p:nvPr/>
        </p:nvSpPr>
        <p:spPr>
          <a:xfrm>
            <a:off x="1159496" y="654339"/>
            <a:ext cx="8710368" cy="44574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spcAft>
                <a:spcPts val="1200"/>
              </a:spcAft>
            </a:pPr>
            <a:r>
              <a:rPr lang="en-US" sz="5400" dirty="0">
                <a:latin typeface="Calibri" panose="020F0502020204030204" pitchFamily="34" charset="0"/>
                <a:cs typeface="Calibri" panose="020F0502020204030204" pitchFamily="34" charset="0"/>
              </a:rPr>
              <a:t>Tracking Evictions in the Atlanta Metro Region</a:t>
            </a:r>
            <a:endParaRPr lang="en-US" sz="1600" dirty="0">
              <a:latin typeface="Calibri Light" panose="020F0302020204030204" pitchFamily="34" charset="0"/>
              <a:cs typeface="Calibri Light" panose="020F0302020204030204" pitchFamily="34" charset="0"/>
            </a:endParaRPr>
          </a:p>
          <a:p>
            <a:pPr>
              <a:spcAft>
                <a:spcPts val="1200"/>
              </a:spcAft>
            </a:pPr>
            <a:r>
              <a:rPr lang="en-US" sz="1600" dirty="0">
                <a:latin typeface="Calibri Light" panose="020F0302020204030204" pitchFamily="34" charset="0"/>
                <a:cs typeface="Calibri Light" panose="020F0302020204030204" pitchFamily="34" charset="0"/>
              </a:rPr>
              <a:t>Presented by</a:t>
            </a:r>
            <a:endParaRPr lang="en-US" sz="6600" dirty="0">
              <a:latin typeface="Calibri Light" panose="020F0302020204030204" pitchFamily="34" charset="0"/>
              <a:cs typeface="Calibri Light" panose="020F0302020204030204" pitchFamily="34" charset="0"/>
            </a:endParaRPr>
          </a:p>
          <a:p>
            <a:pPr>
              <a:spcBef>
                <a:spcPts val="4200"/>
              </a:spcBef>
              <a:spcAft>
                <a:spcPts val="1200"/>
              </a:spcAft>
            </a:pPr>
            <a:endParaRPr lang="en-US" b="1" dirty="0">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02A6F967-051A-3140-ABAE-4CA1B30CA5ED}"/>
              </a:ext>
            </a:extLst>
          </p:cNvPr>
          <p:cNvSpPr txBox="1"/>
          <p:nvPr/>
        </p:nvSpPr>
        <p:spPr>
          <a:xfrm>
            <a:off x="1159496" y="3287597"/>
            <a:ext cx="3909074" cy="1354217"/>
          </a:xfrm>
          <a:prstGeom prst="rect">
            <a:avLst/>
          </a:prstGeom>
          <a:noFill/>
        </p:spPr>
        <p:txBody>
          <a:bodyPr wrap="square" rtlCol="0">
            <a:spAutoFit/>
          </a:bodyPr>
          <a:lstStyle/>
          <a:p>
            <a:r>
              <a:rPr lang="en-US" sz="3200" b="1" dirty="0">
                <a:solidFill>
                  <a:schemeClr val="bg1"/>
                </a:solidFill>
                <a:latin typeface="Calibri Light" panose="020F0302020204030204" pitchFamily="34" charset="0"/>
                <a:cs typeface="Calibri Light" panose="020F0302020204030204" pitchFamily="34" charset="0"/>
              </a:rPr>
              <a:t>Erik Woodworth</a:t>
            </a:r>
            <a:br>
              <a:rPr lang="en-US" sz="2400" dirty="0">
                <a:solidFill>
                  <a:schemeClr val="bg1"/>
                </a:solidFill>
                <a:latin typeface="Calibri Light" panose="020F0302020204030204" pitchFamily="34" charset="0"/>
                <a:cs typeface="Calibri Light" panose="020F0302020204030204" pitchFamily="34" charset="0"/>
              </a:rPr>
            </a:br>
            <a:r>
              <a:rPr lang="en-US" sz="1600" dirty="0">
                <a:solidFill>
                  <a:schemeClr val="bg1"/>
                </a:solidFill>
                <a:latin typeface="Calibri Light" panose="020F0302020204030204" pitchFamily="34" charset="0"/>
                <a:cs typeface="Calibri Light" panose="020F0302020204030204" pitchFamily="34" charset="0"/>
              </a:rPr>
              <a:t>Research &amp; Data Visualization Coordinator</a:t>
            </a:r>
            <a:br>
              <a:rPr lang="en-US" sz="1600" dirty="0">
                <a:solidFill>
                  <a:schemeClr val="bg1"/>
                </a:solidFill>
                <a:latin typeface="Calibri Light" panose="020F0302020204030204" pitchFamily="34" charset="0"/>
                <a:cs typeface="Calibri Light" panose="020F0302020204030204" pitchFamily="34" charset="0"/>
              </a:rPr>
            </a:br>
            <a:r>
              <a:rPr lang="en-US" sz="1600" dirty="0">
                <a:solidFill>
                  <a:schemeClr val="bg1"/>
                </a:solidFill>
                <a:latin typeface="Calibri Light" panose="020F0302020204030204" pitchFamily="34" charset="0"/>
                <a:cs typeface="Calibri Light" panose="020F0302020204030204" pitchFamily="34" charset="0"/>
              </a:rPr>
              <a:t>Data Scientist, Neighborhood Nexus</a:t>
            </a:r>
          </a:p>
          <a:p>
            <a:r>
              <a:rPr lang="en-US" b="1" dirty="0">
                <a:solidFill>
                  <a:schemeClr val="bg1"/>
                </a:solidFill>
                <a:latin typeface="Calibri" panose="020F0502020204030204" pitchFamily="34" charset="0"/>
                <a:cs typeface="Calibri" panose="020F0502020204030204" pitchFamily="34" charset="0"/>
              </a:rPr>
              <a:t>Atlanta Regional Commission (ARC)</a:t>
            </a:r>
          </a:p>
        </p:txBody>
      </p:sp>
      <p:sp>
        <p:nvSpPr>
          <p:cNvPr id="5" name="TextBox 4">
            <a:extLst>
              <a:ext uri="{FF2B5EF4-FFF2-40B4-BE49-F238E27FC236}">
                <a16:creationId xmlns:a16="http://schemas.microsoft.com/office/drawing/2014/main" id="{FEFA57A9-A777-984D-8D7A-71F17FE2907D}"/>
              </a:ext>
            </a:extLst>
          </p:cNvPr>
          <p:cNvSpPr txBox="1"/>
          <p:nvPr/>
        </p:nvSpPr>
        <p:spPr>
          <a:xfrm>
            <a:off x="1159496" y="4885581"/>
            <a:ext cx="3909074" cy="1354217"/>
          </a:xfrm>
          <a:prstGeom prst="rect">
            <a:avLst/>
          </a:prstGeom>
          <a:noFill/>
        </p:spPr>
        <p:txBody>
          <a:bodyPr wrap="square" rtlCol="0">
            <a:spAutoFit/>
          </a:bodyPr>
          <a:lstStyle/>
          <a:p>
            <a:r>
              <a:rPr lang="en-US" sz="3200" b="1" dirty="0">
                <a:solidFill>
                  <a:schemeClr val="bg1"/>
                </a:solidFill>
                <a:latin typeface="Calibri Light" panose="020F0302020204030204" pitchFamily="34" charset="0"/>
                <a:cs typeface="Calibri Light" panose="020F0302020204030204" pitchFamily="34" charset="0"/>
              </a:rPr>
              <a:t>Sarah Stein</a:t>
            </a:r>
            <a:br>
              <a:rPr lang="en-US" sz="2400" dirty="0">
                <a:solidFill>
                  <a:schemeClr val="bg1"/>
                </a:solidFill>
                <a:latin typeface="Calibri Light" panose="020F0302020204030204" pitchFamily="34" charset="0"/>
                <a:cs typeface="Calibri Light" panose="020F0302020204030204" pitchFamily="34" charset="0"/>
              </a:rPr>
            </a:br>
            <a:r>
              <a:rPr lang="en-US" sz="1600" dirty="0">
                <a:solidFill>
                  <a:schemeClr val="bg1"/>
                </a:solidFill>
                <a:latin typeface="Calibri Light" panose="020F0302020204030204" pitchFamily="34" charset="0"/>
                <a:cs typeface="Calibri Light" panose="020F0302020204030204" pitchFamily="34" charset="0"/>
              </a:rPr>
              <a:t>Research Adviser, </a:t>
            </a:r>
          </a:p>
          <a:p>
            <a:r>
              <a:rPr lang="en-US" sz="1600" dirty="0">
                <a:solidFill>
                  <a:schemeClr val="bg1"/>
                </a:solidFill>
                <a:latin typeface="Calibri Light" panose="020F0302020204030204" pitchFamily="34" charset="0"/>
                <a:cs typeface="Calibri Light" panose="020F0302020204030204" pitchFamily="34" charset="0"/>
              </a:rPr>
              <a:t>Community &amp; Economic Development</a:t>
            </a:r>
            <a:br>
              <a:rPr lang="en-US" dirty="0">
                <a:solidFill>
                  <a:schemeClr val="bg1"/>
                </a:solidFill>
                <a:latin typeface="Calibri Light" panose="020F0302020204030204" pitchFamily="34" charset="0"/>
                <a:cs typeface="Calibri Light" panose="020F0302020204030204" pitchFamily="34" charset="0"/>
              </a:rPr>
            </a:br>
            <a:r>
              <a:rPr lang="en-US" b="1" dirty="0">
                <a:solidFill>
                  <a:schemeClr val="bg1"/>
                </a:solidFill>
                <a:latin typeface="Calibri" panose="020F0502020204030204" pitchFamily="34" charset="0"/>
                <a:cs typeface="Calibri" panose="020F0502020204030204" pitchFamily="34" charset="0"/>
              </a:rPr>
              <a:t>Federal Reserve Bank of Atlanta</a:t>
            </a:r>
          </a:p>
        </p:txBody>
      </p:sp>
      <p:sp>
        <p:nvSpPr>
          <p:cNvPr id="3" name="Rectangle 2">
            <a:extLst>
              <a:ext uri="{FF2B5EF4-FFF2-40B4-BE49-F238E27FC236}">
                <a16:creationId xmlns:a16="http://schemas.microsoft.com/office/drawing/2014/main" id="{275609C0-E116-CA43-9B9E-05600D1F9793}"/>
              </a:ext>
            </a:extLst>
          </p:cNvPr>
          <p:cNvSpPr/>
          <p:nvPr/>
        </p:nvSpPr>
        <p:spPr>
          <a:xfrm>
            <a:off x="1159496" y="387773"/>
            <a:ext cx="3374795" cy="800219"/>
          </a:xfrm>
          <a:prstGeom prst="rect">
            <a:avLst/>
          </a:prstGeom>
        </p:spPr>
        <p:txBody>
          <a:bodyPr wrap="square">
            <a:spAutoFit/>
          </a:bodyPr>
          <a:lstStyle/>
          <a:p>
            <a:pPr>
              <a:spcBef>
                <a:spcPts val="4200"/>
              </a:spcBef>
            </a:pPr>
            <a:r>
              <a:rPr lang="en-US" sz="2800" b="1" dirty="0">
                <a:solidFill>
                  <a:schemeClr val="bg1"/>
                </a:solidFill>
                <a:latin typeface="Calibri" panose="020F0502020204030204" pitchFamily="34" charset="0"/>
                <a:cs typeface="Calibri" panose="020F0502020204030204" pitchFamily="34" charset="0"/>
              </a:rPr>
              <a:t>NNIP Idea Showcase</a:t>
            </a:r>
          </a:p>
          <a:p>
            <a:pPr>
              <a:spcAft>
                <a:spcPts val="1200"/>
              </a:spcAft>
            </a:pPr>
            <a:r>
              <a:rPr lang="en-US" b="1" dirty="0">
                <a:solidFill>
                  <a:schemeClr val="bg1"/>
                </a:solidFill>
                <a:latin typeface="+mj-lt"/>
                <a:cs typeface="Calibri Light" panose="020F0302020204030204" pitchFamily="34" charset="0"/>
              </a:rPr>
              <a:t>December 3</a:t>
            </a:r>
            <a:r>
              <a:rPr lang="en-US" b="1" baseline="30000" dirty="0">
                <a:solidFill>
                  <a:schemeClr val="bg1"/>
                </a:solidFill>
                <a:latin typeface="+mj-lt"/>
                <a:cs typeface="Calibri Light" panose="020F0302020204030204" pitchFamily="34" charset="0"/>
              </a:rPr>
              <a:t>rd</a:t>
            </a:r>
            <a:r>
              <a:rPr lang="en-US" b="1" dirty="0">
                <a:solidFill>
                  <a:schemeClr val="bg1"/>
                </a:solidFill>
                <a:latin typeface="+mj-lt"/>
                <a:cs typeface="Calibri Light" panose="020F0302020204030204" pitchFamily="34" charset="0"/>
              </a:rPr>
              <a:t>, 2020</a:t>
            </a:r>
            <a:endParaRPr lang="en-US" dirty="0">
              <a:solidFill>
                <a:schemeClr val="bg1"/>
              </a:solidFill>
              <a:latin typeface="+mj-lt"/>
              <a:cs typeface="Calibri Light" panose="020F0302020204030204" pitchFamily="34" charset="0"/>
            </a:endParaRPr>
          </a:p>
        </p:txBody>
      </p:sp>
    </p:spTree>
    <p:extLst>
      <p:ext uri="{BB962C8B-B14F-4D97-AF65-F5344CB8AC3E}">
        <p14:creationId xmlns:p14="http://schemas.microsoft.com/office/powerpoint/2010/main" val="291670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45719F-5288-489A-9224-702F00006BCC}"/>
              </a:ext>
            </a:extLst>
          </p:cNvPr>
          <p:cNvPicPr>
            <a:picLocks noChangeAspect="1"/>
          </p:cNvPicPr>
          <p:nvPr/>
        </p:nvPicPr>
        <p:blipFill>
          <a:blip r:embed="rId3"/>
          <a:stretch>
            <a:fillRect/>
          </a:stretch>
        </p:blipFill>
        <p:spPr>
          <a:xfrm>
            <a:off x="648576" y="1660239"/>
            <a:ext cx="4630669" cy="3523412"/>
          </a:xfrm>
          <a:prstGeom prst="rect">
            <a:avLst/>
          </a:prstGeom>
          <a:ln>
            <a:solidFill>
              <a:schemeClr val="bg1">
                <a:lumMod val="65000"/>
              </a:schemeClr>
            </a:solidFill>
          </a:ln>
          <a:effectLst>
            <a:outerShdw blurRad="50800" dist="190500" dir="2700000" algn="tl" rotWithShape="0">
              <a:prstClr val="black">
                <a:alpha val="40000"/>
              </a:prstClr>
            </a:outerShdw>
          </a:effectLst>
        </p:spPr>
      </p:pic>
      <p:sp>
        <p:nvSpPr>
          <p:cNvPr id="8" name="Title 1">
            <a:extLst>
              <a:ext uri="{FF2B5EF4-FFF2-40B4-BE49-F238E27FC236}">
                <a16:creationId xmlns:a16="http://schemas.microsoft.com/office/drawing/2014/main" id="{69D75483-8F8C-514B-8CDC-72EFFC14CA7F}"/>
              </a:ext>
            </a:extLst>
          </p:cNvPr>
          <p:cNvSpPr>
            <a:spLocks noGrp="1"/>
          </p:cNvSpPr>
          <p:nvPr>
            <p:ph type="title"/>
          </p:nvPr>
        </p:nvSpPr>
        <p:spPr>
          <a:xfrm>
            <a:off x="648576" y="349191"/>
            <a:ext cx="10646891" cy="1200330"/>
          </a:xfrm>
        </p:spPr>
        <p:txBody>
          <a:bodyPr>
            <a:normAutofit fontScale="90000"/>
          </a:bodyPr>
          <a:lstStyle/>
          <a:p>
            <a:r>
              <a:rPr lang="en-US" sz="2000" dirty="0">
                <a:latin typeface="Calibri" panose="020F0502020204030204" pitchFamily="34" charset="0"/>
                <a:cs typeface="Calibri" panose="020F0502020204030204" pitchFamily="34" charset="0"/>
              </a:rPr>
              <a:t>Tracking Evictions in the Atlanta Metro Region</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Estimating Need and Targeting Rental Assistance </a:t>
            </a:r>
            <a:endParaRPr lang="en-US" sz="2800" dirty="0">
              <a:solidFill>
                <a:schemeClr val="accent2"/>
              </a:solidFill>
              <a:latin typeface="+mj-lt"/>
            </a:endParaRPr>
          </a:p>
        </p:txBody>
      </p:sp>
      <p:pic>
        <p:nvPicPr>
          <p:cNvPr id="11" name="Picture 10" descr="A picture containing fireworks&#10;&#10;Description automatically generated">
            <a:extLst>
              <a:ext uri="{FF2B5EF4-FFF2-40B4-BE49-F238E27FC236}">
                <a16:creationId xmlns:a16="http://schemas.microsoft.com/office/drawing/2014/main" id="{3B51B83E-B50A-F847-9EE1-7340128F5A4A}"/>
              </a:ext>
            </a:extLst>
          </p:cNvPr>
          <p:cNvPicPr>
            <a:picLocks noChangeAspect="1"/>
          </p:cNvPicPr>
          <p:nvPr/>
        </p:nvPicPr>
        <p:blipFill rotWithShape="1">
          <a:blip r:embed="rId4">
            <a:extLst>
              <a:ext uri="{28A0092B-C50C-407E-A947-70E740481C1C}">
                <a14:useLocalDpi xmlns:a14="http://schemas.microsoft.com/office/drawing/2010/main" val="0"/>
              </a:ext>
            </a:extLst>
          </a:blip>
          <a:srcRect r="1238"/>
          <a:stretch/>
        </p:blipFill>
        <p:spPr>
          <a:xfrm>
            <a:off x="5567194" y="1674349"/>
            <a:ext cx="6223623" cy="3509302"/>
          </a:xfrm>
          <a:prstGeom prst="rect">
            <a:avLst/>
          </a:prstGeom>
          <a:ln>
            <a:solidFill>
              <a:schemeClr val="bg1">
                <a:lumMod val="65000"/>
              </a:schemeClr>
            </a:solidFill>
          </a:ln>
          <a:effectLst>
            <a:outerShdw blurRad="50800" dist="190500" dir="2700000" algn="tl" rotWithShape="0">
              <a:prstClr val="black">
                <a:alpha val="40000"/>
              </a:prstClr>
            </a:outerShdw>
          </a:effectLst>
        </p:spPr>
      </p:pic>
      <p:sp>
        <p:nvSpPr>
          <p:cNvPr id="16" name="Rectangle 15">
            <a:extLst>
              <a:ext uri="{FF2B5EF4-FFF2-40B4-BE49-F238E27FC236}">
                <a16:creationId xmlns:a16="http://schemas.microsoft.com/office/drawing/2014/main" id="{27A5B04A-0CE6-ED4A-82EA-5C665D793068}"/>
              </a:ext>
            </a:extLst>
          </p:cNvPr>
          <p:cNvSpPr/>
          <p:nvPr/>
        </p:nvSpPr>
        <p:spPr>
          <a:xfrm>
            <a:off x="648576" y="5454181"/>
            <a:ext cx="11142241" cy="1200329"/>
          </a:xfrm>
          <a:prstGeom prst="rect">
            <a:avLst/>
          </a:prstGeom>
        </p:spPr>
        <p:txBody>
          <a:bodyPr wrap="square">
            <a:spAutoFit/>
          </a:bodyPr>
          <a:lstStyle/>
          <a:p>
            <a:r>
              <a:rPr lang="en-US" b="1" dirty="0">
                <a:solidFill>
                  <a:prstClr val="white"/>
                </a:solidFill>
                <a:latin typeface="Calibri" panose="020F0502020204030204" pitchFamily="34" charset="0"/>
                <a:cs typeface="Calibri" panose="020F0502020204030204" pitchFamily="34" charset="0"/>
              </a:rPr>
              <a:t>Saving Our Atlanta Region Residents (SOARR)</a:t>
            </a:r>
            <a:r>
              <a:rPr lang="en-US" dirty="0">
                <a:solidFill>
                  <a:prstClr val="white"/>
                </a:solidFill>
                <a:latin typeface="Calibri Light" panose="020F0302020204030204" pitchFamily="34" charset="0"/>
                <a:cs typeface="Calibri Light" panose="020F0302020204030204" pitchFamily="34" charset="0"/>
              </a:rPr>
              <a:t>, an initiative bringing together a number regional leaders, is working to raise funds and have a system of disbursement ready on January 1</a:t>
            </a:r>
            <a:r>
              <a:rPr lang="en-US" baseline="30000" dirty="0">
                <a:solidFill>
                  <a:prstClr val="white"/>
                </a:solidFill>
                <a:latin typeface="Calibri Light" panose="020F0302020204030204" pitchFamily="34" charset="0"/>
                <a:cs typeface="Calibri Light" panose="020F0302020204030204" pitchFamily="34" charset="0"/>
              </a:rPr>
              <a:t>st</a:t>
            </a:r>
            <a:r>
              <a:rPr lang="en-US" dirty="0">
                <a:solidFill>
                  <a:prstClr val="white"/>
                </a:solidFill>
                <a:latin typeface="Calibri Light" panose="020F0302020204030204" pitchFamily="34" charset="0"/>
                <a:cs typeface="Calibri Light" panose="020F0302020204030204" pitchFamily="34" charset="0"/>
              </a:rPr>
              <a:t> , 2021, the day after the CDC Moratorium expires at which point, if no other protection is implemented, rents will come due along with accrued missed payments.  We estimate roughly 80K households will need assistance making rent and settling arrears at this point.</a:t>
            </a:r>
            <a:endParaRPr lang="en-US" dirty="0"/>
          </a:p>
        </p:txBody>
      </p:sp>
    </p:spTree>
    <p:extLst>
      <p:ext uri="{BB962C8B-B14F-4D97-AF65-F5344CB8AC3E}">
        <p14:creationId xmlns:p14="http://schemas.microsoft.com/office/powerpoint/2010/main" val="641482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9D5D-4C8F-41FB-B0DC-9D0A4A5C850F}"/>
              </a:ext>
            </a:extLst>
          </p:cNvPr>
          <p:cNvSpPr>
            <a:spLocks noGrp="1"/>
          </p:cNvSpPr>
          <p:nvPr>
            <p:ph type="title"/>
          </p:nvPr>
        </p:nvSpPr>
        <p:spPr>
          <a:xfrm>
            <a:off x="3324672" y="1477652"/>
            <a:ext cx="5542655" cy="3902696"/>
          </a:xfrm>
        </p:spPr>
        <p:txBody>
          <a:bodyPr anchor="ctr">
            <a:normAutofit/>
          </a:bodyPr>
          <a:lstStyle/>
          <a:p>
            <a:pPr algn="ctr"/>
            <a:r>
              <a:rPr lang="en-US" sz="6000" b="1" dirty="0">
                <a:latin typeface="+mj-lt"/>
              </a:rPr>
              <a:t>Questions?</a:t>
            </a:r>
            <a:br>
              <a:rPr lang="en-US" dirty="0">
                <a:latin typeface="+mj-lt"/>
              </a:rPr>
            </a:br>
            <a:endParaRPr lang="en-US" sz="3600" dirty="0">
              <a:solidFill>
                <a:schemeClr val="accent4"/>
              </a:solidFill>
              <a:latin typeface="+mj-lt"/>
            </a:endParaRPr>
          </a:p>
        </p:txBody>
      </p:sp>
    </p:spTree>
    <p:extLst>
      <p:ext uri="{BB962C8B-B14F-4D97-AF65-F5344CB8AC3E}">
        <p14:creationId xmlns:p14="http://schemas.microsoft.com/office/powerpoint/2010/main" val="1126609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ACF809-30D1-4603-A8E1-27DE378F57C2}"/>
              </a:ext>
            </a:extLst>
          </p:cNvPr>
          <p:cNvPicPr>
            <a:picLocks noChangeAspect="1"/>
          </p:cNvPicPr>
          <p:nvPr/>
        </p:nvPicPr>
        <p:blipFill rotWithShape="1">
          <a:blip r:embed="rId2"/>
          <a:srcRect l="27265" t="49640" r="18460"/>
          <a:stretch/>
        </p:blipFill>
        <p:spPr>
          <a:xfrm>
            <a:off x="4917397" y="1508279"/>
            <a:ext cx="5604749" cy="848903"/>
          </a:xfrm>
          <a:prstGeom prst="rect">
            <a:avLst/>
          </a:prstGeom>
          <a:ln>
            <a:solidFill>
              <a:schemeClr val="bg1">
                <a:lumMod val="65000"/>
              </a:schemeClr>
            </a:solidFill>
          </a:ln>
          <a:effectLst>
            <a:outerShdw blurRad="50800" dist="190500" dir="2700000" algn="tl" rotWithShape="0">
              <a:prstClr val="black">
                <a:alpha val="40000"/>
              </a:prstClr>
            </a:outerShdw>
          </a:effectLst>
        </p:spPr>
      </p:pic>
      <p:pic>
        <p:nvPicPr>
          <p:cNvPr id="5" name="Picture 4">
            <a:extLst>
              <a:ext uri="{FF2B5EF4-FFF2-40B4-BE49-F238E27FC236}">
                <a16:creationId xmlns:a16="http://schemas.microsoft.com/office/drawing/2014/main" id="{97C5D82E-4B0E-418C-AA5C-D26C59D06D8E}"/>
              </a:ext>
            </a:extLst>
          </p:cNvPr>
          <p:cNvPicPr>
            <a:picLocks noChangeAspect="1"/>
          </p:cNvPicPr>
          <p:nvPr/>
        </p:nvPicPr>
        <p:blipFill>
          <a:blip r:embed="rId3"/>
          <a:stretch>
            <a:fillRect/>
          </a:stretch>
        </p:blipFill>
        <p:spPr>
          <a:xfrm>
            <a:off x="431042" y="2725940"/>
            <a:ext cx="6764888" cy="1074593"/>
          </a:xfrm>
          <a:prstGeom prst="rect">
            <a:avLst/>
          </a:prstGeom>
          <a:ln>
            <a:solidFill>
              <a:schemeClr val="bg1">
                <a:lumMod val="65000"/>
              </a:schemeClr>
            </a:solidFill>
          </a:ln>
          <a:effectLst>
            <a:outerShdw blurRad="50800" dist="190500" dir="2700000" algn="tl" rotWithShape="0">
              <a:prstClr val="black">
                <a:alpha val="40000"/>
              </a:prstClr>
            </a:outerShdw>
          </a:effectLst>
        </p:spPr>
      </p:pic>
      <p:pic>
        <p:nvPicPr>
          <p:cNvPr id="6" name="Picture 5">
            <a:extLst>
              <a:ext uri="{FF2B5EF4-FFF2-40B4-BE49-F238E27FC236}">
                <a16:creationId xmlns:a16="http://schemas.microsoft.com/office/drawing/2014/main" id="{0C7D2B58-57C5-4545-907C-2F0CFE5BF9F6}"/>
              </a:ext>
            </a:extLst>
          </p:cNvPr>
          <p:cNvPicPr>
            <a:picLocks noChangeAspect="1"/>
          </p:cNvPicPr>
          <p:nvPr/>
        </p:nvPicPr>
        <p:blipFill>
          <a:blip r:embed="rId4"/>
          <a:stretch>
            <a:fillRect/>
          </a:stretch>
        </p:blipFill>
        <p:spPr>
          <a:xfrm>
            <a:off x="4727273" y="3224373"/>
            <a:ext cx="6526726" cy="728157"/>
          </a:xfrm>
          <a:prstGeom prst="rect">
            <a:avLst/>
          </a:prstGeom>
          <a:ln>
            <a:solidFill>
              <a:schemeClr val="bg1">
                <a:lumMod val="65000"/>
              </a:schemeClr>
            </a:solidFill>
          </a:ln>
          <a:effectLst>
            <a:outerShdw blurRad="50800" dist="190500" dir="2700000" algn="tl" rotWithShape="0">
              <a:prstClr val="black">
                <a:alpha val="40000"/>
              </a:prstClr>
            </a:outerShdw>
          </a:effectLst>
        </p:spPr>
      </p:pic>
      <p:pic>
        <p:nvPicPr>
          <p:cNvPr id="8" name="Picture 7">
            <a:extLst>
              <a:ext uri="{FF2B5EF4-FFF2-40B4-BE49-F238E27FC236}">
                <a16:creationId xmlns:a16="http://schemas.microsoft.com/office/drawing/2014/main" id="{4703AB77-778C-426C-8E22-1B8052BEF47A}"/>
              </a:ext>
            </a:extLst>
          </p:cNvPr>
          <p:cNvPicPr>
            <a:picLocks noChangeAspect="1"/>
          </p:cNvPicPr>
          <p:nvPr/>
        </p:nvPicPr>
        <p:blipFill>
          <a:blip r:embed="rId5"/>
          <a:stretch>
            <a:fillRect/>
          </a:stretch>
        </p:blipFill>
        <p:spPr>
          <a:xfrm>
            <a:off x="1024522" y="4228014"/>
            <a:ext cx="6041409" cy="475022"/>
          </a:xfrm>
          <a:prstGeom prst="rect">
            <a:avLst/>
          </a:prstGeom>
          <a:ln>
            <a:solidFill>
              <a:schemeClr val="bg1">
                <a:lumMod val="65000"/>
              </a:schemeClr>
            </a:solidFill>
          </a:ln>
          <a:effectLst>
            <a:outerShdw blurRad="50800" dist="190500" dir="2700000" algn="tl" rotWithShape="0">
              <a:prstClr val="black">
                <a:alpha val="40000"/>
              </a:prstClr>
            </a:outerShdw>
          </a:effectLst>
        </p:spPr>
      </p:pic>
      <p:pic>
        <p:nvPicPr>
          <p:cNvPr id="9" name="Picture 8">
            <a:extLst>
              <a:ext uri="{FF2B5EF4-FFF2-40B4-BE49-F238E27FC236}">
                <a16:creationId xmlns:a16="http://schemas.microsoft.com/office/drawing/2014/main" id="{26D7CB0A-381E-487E-AD0E-4830B9F8BB4C}"/>
              </a:ext>
            </a:extLst>
          </p:cNvPr>
          <p:cNvPicPr>
            <a:picLocks noChangeAspect="1"/>
          </p:cNvPicPr>
          <p:nvPr/>
        </p:nvPicPr>
        <p:blipFill>
          <a:blip r:embed="rId6"/>
          <a:stretch>
            <a:fillRect/>
          </a:stretch>
        </p:blipFill>
        <p:spPr>
          <a:xfrm>
            <a:off x="654331" y="5029672"/>
            <a:ext cx="4430973" cy="452098"/>
          </a:xfrm>
          <a:prstGeom prst="rect">
            <a:avLst/>
          </a:prstGeom>
          <a:ln>
            <a:solidFill>
              <a:schemeClr val="bg1">
                <a:lumMod val="65000"/>
              </a:schemeClr>
            </a:solidFill>
          </a:ln>
          <a:effectLst>
            <a:outerShdw blurRad="50800" dist="190500" dir="2700000" algn="tl" rotWithShape="0">
              <a:prstClr val="black">
                <a:alpha val="40000"/>
              </a:prstClr>
            </a:outerShdw>
          </a:effectLst>
        </p:spPr>
      </p:pic>
      <p:pic>
        <p:nvPicPr>
          <p:cNvPr id="10" name="Picture 9">
            <a:extLst>
              <a:ext uri="{FF2B5EF4-FFF2-40B4-BE49-F238E27FC236}">
                <a16:creationId xmlns:a16="http://schemas.microsoft.com/office/drawing/2014/main" id="{1738B5D8-B340-4F2E-94AE-4809331B2CDF}"/>
              </a:ext>
            </a:extLst>
          </p:cNvPr>
          <p:cNvPicPr>
            <a:picLocks noChangeAspect="1"/>
          </p:cNvPicPr>
          <p:nvPr/>
        </p:nvPicPr>
        <p:blipFill>
          <a:blip r:embed="rId7"/>
          <a:stretch>
            <a:fillRect/>
          </a:stretch>
        </p:blipFill>
        <p:spPr>
          <a:xfrm>
            <a:off x="6365444" y="5067350"/>
            <a:ext cx="5067869" cy="533628"/>
          </a:xfrm>
          <a:prstGeom prst="rect">
            <a:avLst/>
          </a:prstGeom>
          <a:ln>
            <a:solidFill>
              <a:schemeClr val="bg1">
                <a:lumMod val="65000"/>
              </a:schemeClr>
            </a:solidFill>
          </a:ln>
          <a:effectLst>
            <a:outerShdw blurRad="50800" dist="190500" dir="2700000" algn="tl" rotWithShape="0">
              <a:prstClr val="black">
                <a:alpha val="40000"/>
              </a:prstClr>
            </a:outerShdw>
          </a:effectLst>
        </p:spPr>
      </p:pic>
      <p:pic>
        <p:nvPicPr>
          <p:cNvPr id="13" name="Picture 12">
            <a:extLst>
              <a:ext uri="{FF2B5EF4-FFF2-40B4-BE49-F238E27FC236}">
                <a16:creationId xmlns:a16="http://schemas.microsoft.com/office/drawing/2014/main" id="{6AFEB105-D96E-4B3F-A34C-7B522773FFFE}"/>
              </a:ext>
            </a:extLst>
          </p:cNvPr>
          <p:cNvPicPr>
            <a:picLocks noChangeAspect="1"/>
          </p:cNvPicPr>
          <p:nvPr/>
        </p:nvPicPr>
        <p:blipFill>
          <a:blip r:embed="rId8"/>
          <a:stretch>
            <a:fillRect/>
          </a:stretch>
        </p:blipFill>
        <p:spPr>
          <a:xfrm>
            <a:off x="2137804" y="5808406"/>
            <a:ext cx="5559187" cy="576380"/>
          </a:xfrm>
          <a:prstGeom prst="rect">
            <a:avLst/>
          </a:prstGeom>
          <a:ln>
            <a:solidFill>
              <a:schemeClr val="bg1">
                <a:lumMod val="65000"/>
              </a:schemeClr>
            </a:solidFill>
          </a:ln>
          <a:effectLst>
            <a:outerShdw blurRad="50800" dist="190500" dir="2700000" algn="tl" rotWithShape="0">
              <a:prstClr val="black">
                <a:alpha val="40000"/>
              </a:prstClr>
            </a:outerShdw>
          </a:effectLst>
        </p:spPr>
      </p:pic>
      <p:sp>
        <p:nvSpPr>
          <p:cNvPr id="15" name="Title 1">
            <a:extLst>
              <a:ext uri="{FF2B5EF4-FFF2-40B4-BE49-F238E27FC236}">
                <a16:creationId xmlns:a16="http://schemas.microsoft.com/office/drawing/2014/main" id="{02E415D4-4DED-B742-B502-13A322F5BBE4}"/>
              </a:ext>
            </a:extLst>
          </p:cNvPr>
          <p:cNvSpPr>
            <a:spLocks noGrp="1"/>
          </p:cNvSpPr>
          <p:nvPr>
            <p:ph type="title"/>
          </p:nvPr>
        </p:nvSpPr>
        <p:spPr>
          <a:xfrm>
            <a:off x="607108" y="164429"/>
            <a:ext cx="10646891" cy="1325563"/>
          </a:xfrm>
        </p:spPr>
        <p:txBody>
          <a:bodyPr>
            <a:normAutofit/>
          </a:bodyPr>
          <a:lstStyle/>
          <a:p>
            <a:r>
              <a:rPr lang="en-US" sz="2000" dirty="0">
                <a:solidFill>
                  <a:prstClr val="white"/>
                </a:solidFill>
                <a:latin typeface="Calibri Light" panose="020F0302020204030204" pitchFamily="34" charset="0"/>
                <a:ea typeface="+mn-ea"/>
                <a:cs typeface="Calibri Light" panose="020F0302020204030204" pitchFamily="34" charset="0"/>
              </a:rPr>
              <a:t>Using Data to Promote Smart Housing Policy and Strategic Interventions</a:t>
            </a:r>
            <a:br>
              <a:rPr lang="en-US" b="1" dirty="0">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Eviction Activity </a:t>
            </a:r>
            <a:r>
              <a:rPr lang="en-US" b="1" dirty="0">
                <a:latin typeface="Calibri" panose="020F0502020204030204" pitchFamily="34" charset="0"/>
                <a:cs typeface="Calibri" panose="020F0502020204030204" pitchFamily="34" charset="0"/>
              </a:rPr>
              <a:t>During a Pandemic</a:t>
            </a:r>
            <a:endParaRPr lang="en-US" sz="2800" dirty="0">
              <a:solidFill>
                <a:schemeClr val="accent2"/>
              </a:solidFill>
              <a:latin typeface="+mj-lt"/>
            </a:endParaRPr>
          </a:p>
        </p:txBody>
      </p:sp>
    </p:spTree>
    <p:extLst>
      <p:ext uri="{BB962C8B-B14F-4D97-AF65-F5344CB8AC3E}">
        <p14:creationId xmlns:p14="http://schemas.microsoft.com/office/powerpoint/2010/main" val="3118275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8D8FA2EC-575C-4461-8A9A-CA823F963394}"/>
              </a:ext>
            </a:extLst>
          </p:cNvPr>
          <p:cNvSpPr txBox="1">
            <a:spLocks/>
          </p:cNvSpPr>
          <p:nvPr/>
        </p:nvSpPr>
        <p:spPr>
          <a:xfrm>
            <a:off x="4432326" y="2972511"/>
            <a:ext cx="2575189" cy="3497798"/>
          </a:xfrm>
          <a:prstGeom prst="rect">
            <a:avLst/>
          </a:prstGeom>
        </p:spPr>
        <p:txBody>
          <a:bodyPr vert="horz" lIns="91440" tIns="45720" rIns="91440" bIns="45720" numCol="1"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00" b="1" dirty="0">
                <a:solidFill>
                  <a:schemeClr val="bg1"/>
                </a:solidFill>
                <a:latin typeface="Calibri Light" panose="020F0302020204030204" pitchFamily="34" charset="0"/>
                <a:cs typeface="Calibri Light" panose="020F0302020204030204" pitchFamily="34" charset="0"/>
              </a:rPr>
              <a:t>Sarah Stein </a:t>
            </a:r>
            <a:r>
              <a:rPr lang="en-US" sz="1300" dirty="0">
                <a:solidFill>
                  <a:schemeClr val="bg1"/>
                </a:solidFill>
                <a:latin typeface="Calibri Light" panose="020F0302020204030204" pitchFamily="34" charset="0"/>
                <a:cs typeface="Calibri Light" panose="020F0302020204030204" pitchFamily="34" charset="0"/>
              </a:rPr>
              <a:t>(</a:t>
            </a:r>
            <a:r>
              <a:rPr lang="en-US" sz="1300" i="1" dirty="0">
                <a:solidFill>
                  <a:schemeClr val="bg1"/>
                </a:solidFill>
                <a:latin typeface="Calibri Light" panose="020F0302020204030204" pitchFamily="34" charset="0"/>
                <a:cs typeface="Calibri Light" panose="020F0302020204030204" pitchFamily="34" charset="0"/>
              </a:rPr>
              <a:t>Project Lead)</a:t>
            </a:r>
            <a:endParaRPr lang="en-US" sz="1300" b="1" dirty="0">
              <a:solidFill>
                <a:schemeClr val="bg1"/>
              </a:solidFill>
              <a:latin typeface="Calibri Light" panose="020F0302020204030204" pitchFamily="34" charset="0"/>
              <a:cs typeface="Calibri Light" panose="020F0302020204030204" pitchFamily="34" charset="0"/>
            </a:endParaRPr>
          </a:p>
          <a:p>
            <a:pPr marL="0" indent="0">
              <a:buNone/>
            </a:pPr>
            <a:r>
              <a:rPr lang="en-US" sz="1300" i="1" dirty="0">
                <a:solidFill>
                  <a:schemeClr val="bg1"/>
                </a:solidFill>
                <a:latin typeface="Calibri Light" panose="020F0302020204030204" pitchFamily="34" charset="0"/>
                <a:cs typeface="Calibri Light" panose="020F0302020204030204" pitchFamily="34" charset="0"/>
              </a:rPr>
              <a:t>Research Adviser</a:t>
            </a:r>
          </a:p>
          <a:p>
            <a:pPr marL="0" indent="0">
              <a:buNone/>
            </a:pPr>
            <a:r>
              <a:rPr lang="en-US" sz="1300" dirty="0">
                <a:solidFill>
                  <a:schemeClr val="bg1"/>
                </a:solidFill>
                <a:latin typeface="Calibri Light" panose="020F0302020204030204" pitchFamily="34" charset="0"/>
                <a:cs typeface="Calibri Light" panose="020F0302020204030204" pitchFamily="34" charset="0"/>
              </a:rPr>
              <a:t>Community and Economic Development</a:t>
            </a:r>
          </a:p>
          <a:p>
            <a:pPr marL="0" indent="0">
              <a:buNone/>
            </a:pPr>
            <a:endParaRPr lang="en-US" sz="1300" dirty="0">
              <a:solidFill>
                <a:schemeClr val="bg1"/>
              </a:solidFill>
              <a:latin typeface="Calibri Light" panose="020F0302020204030204" pitchFamily="34" charset="0"/>
              <a:cs typeface="Calibri Light" panose="020F0302020204030204" pitchFamily="34" charset="0"/>
            </a:endParaRPr>
          </a:p>
          <a:p>
            <a:pPr marL="0" indent="0">
              <a:buNone/>
            </a:pPr>
            <a:r>
              <a:rPr lang="en-US" sz="1300" b="1" dirty="0">
                <a:solidFill>
                  <a:schemeClr val="bg1"/>
                </a:solidFill>
                <a:latin typeface="Calibri Light" panose="020F0302020204030204" pitchFamily="34" charset="0"/>
                <a:cs typeface="Calibri Light" panose="020F0302020204030204" pitchFamily="34" charset="0"/>
              </a:rPr>
              <a:t>Pearse Haley</a:t>
            </a:r>
          </a:p>
          <a:p>
            <a:pPr marL="0" indent="0">
              <a:buNone/>
            </a:pPr>
            <a:r>
              <a:rPr lang="en-US" sz="1300" i="1" dirty="0">
                <a:solidFill>
                  <a:schemeClr val="bg1"/>
                </a:solidFill>
                <a:latin typeface="Calibri Light" panose="020F0302020204030204" pitchFamily="34" charset="0"/>
                <a:cs typeface="Calibri Light" panose="020F0302020204030204" pitchFamily="34" charset="0"/>
              </a:rPr>
              <a:t>Research Analyst</a:t>
            </a:r>
          </a:p>
          <a:p>
            <a:pPr marL="0" indent="0">
              <a:buNone/>
            </a:pPr>
            <a:r>
              <a:rPr lang="en-US" sz="1300" dirty="0">
                <a:solidFill>
                  <a:schemeClr val="bg1"/>
                </a:solidFill>
                <a:latin typeface="Calibri Light" panose="020F0302020204030204" pitchFamily="34" charset="0"/>
                <a:cs typeface="Calibri Light" panose="020F0302020204030204" pitchFamily="34" charset="0"/>
              </a:rPr>
              <a:t>Center for Workforce Engagement and Opportunity</a:t>
            </a:r>
          </a:p>
          <a:p>
            <a:pPr marL="0" indent="0">
              <a:buNone/>
            </a:pPr>
            <a:endParaRPr lang="en-US" sz="1300" dirty="0">
              <a:solidFill>
                <a:schemeClr val="bg1"/>
              </a:solidFill>
              <a:latin typeface="Calibri Light" panose="020F0302020204030204" pitchFamily="34" charset="0"/>
              <a:cs typeface="Calibri Light" panose="020F0302020204030204" pitchFamily="34" charset="0"/>
            </a:endParaRPr>
          </a:p>
          <a:p>
            <a:pPr marL="0" indent="0">
              <a:buNone/>
            </a:pPr>
            <a:r>
              <a:rPr lang="en-US" sz="1300" b="1" dirty="0">
                <a:solidFill>
                  <a:schemeClr val="bg1"/>
                </a:solidFill>
                <a:latin typeface="Calibri Light" panose="020F0302020204030204" pitchFamily="34" charset="0"/>
                <a:cs typeface="Calibri Light" panose="020F0302020204030204" pitchFamily="34" charset="0"/>
              </a:rPr>
              <a:t>Nisha Sutaria</a:t>
            </a:r>
          </a:p>
          <a:p>
            <a:pPr marL="0" indent="0">
              <a:buNone/>
            </a:pPr>
            <a:r>
              <a:rPr lang="en-US" sz="1300" i="1" dirty="0">
                <a:solidFill>
                  <a:schemeClr val="bg1"/>
                </a:solidFill>
                <a:latin typeface="Calibri Light" panose="020F0302020204030204" pitchFamily="34" charset="0"/>
                <a:cs typeface="Calibri Light" panose="020F0302020204030204" pitchFamily="34" charset="0"/>
              </a:rPr>
              <a:t>Research Analyst</a:t>
            </a:r>
          </a:p>
          <a:p>
            <a:pPr marL="0" indent="0">
              <a:buNone/>
            </a:pPr>
            <a:r>
              <a:rPr lang="en-US" sz="1300" dirty="0">
                <a:solidFill>
                  <a:schemeClr val="bg1"/>
                </a:solidFill>
                <a:latin typeface="Calibri Light" panose="020F0302020204030204" pitchFamily="34" charset="0"/>
                <a:cs typeface="Calibri Light" panose="020F0302020204030204" pitchFamily="34" charset="0"/>
              </a:rPr>
              <a:t>Community and Economic Development</a:t>
            </a:r>
          </a:p>
        </p:txBody>
      </p:sp>
      <p:sp>
        <p:nvSpPr>
          <p:cNvPr id="9" name="Rectangle 3">
            <a:extLst>
              <a:ext uri="{FF2B5EF4-FFF2-40B4-BE49-F238E27FC236}">
                <a16:creationId xmlns:a16="http://schemas.microsoft.com/office/drawing/2014/main" id="{5B9EC688-9E15-4668-927B-634C95AED582}"/>
              </a:ext>
            </a:extLst>
          </p:cNvPr>
          <p:cNvSpPr>
            <a:spLocks noChangeArrowheads="1"/>
          </p:cNvSpPr>
          <p:nvPr/>
        </p:nvSpPr>
        <p:spPr bwMode="auto">
          <a:xfrm>
            <a:off x="956385" y="2972511"/>
            <a:ext cx="3264408"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300" b="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Erik Woodworth </a:t>
            </a:r>
            <a:r>
              <a:rPr lang="en-US" altLang="en-US" sz="13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t>
            </a:r>
            <a:r>
              <a:rPr lang="en-US" sz="1300" i="1" dirty="0">
                <a:solidFill>
                  <a:schemeClr val="bg1"/>
                </a:solidFill>
                <a:latin typeface="Calibri Light" panose="020F0302020204030204" pitchFamily="34" charset="0"/>
                <a:cs typeface="Calibri Light" panose="020F0302020204030204" pitchFamily="34" charset="0"/>
              </a:rPr>
              <a:t>Project Lead)</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Research &amp; Data Visualization Coordinator</a:t>
            </a:r>
          </a:p>
          <a:p>
            <a:pPr eaLnBrk="0" fontAlgn="base" hangingPunct="0">
              <a:spcBef>
                <a:spcPct val="0"/>
              </a:spcBef>
              <a:spcAft>
                <a:spcPct val="0"/>
              </a:spcAft>
            </a:pPr>
            <a:r>
              <a:rPr lang="en-US" altLang="en-US" sz="13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Atlanta Regional Commission</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Data Scientist</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Neighborhood Nexus</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b="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John Sasser</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Assistant Web Developer</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Neighborhood Nexus</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dirty="0">
                <a:solidFill>
                  <a:schemeClr val="bg1"/>
                </a:solidFill>
                <a:latin typeface="Calibri Light" panose="020F0302020204030204" pitchFamily="34" charset="0"/>
                <a:ea typeface="Calibri" panose="020F0502020204030204" pitchFamily="34" charset="0"/>
                <a:cs typeface="Calibri Light" panose="020F0302020204030204" pitchFamily="34" charset="0"/>
              </a:rPr>
              <a:t> </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b="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Alan Grosse</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i="1"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Assistant Web Developer</a:t>
            </a:r>
            <a:endParaRPr lang="en-US" altLang="en-US" sz="1300" dirty="0">
              <a:solidFill>
                <a:schemeClr val="bg1"/>
              </a:solidFill>
              <a:latin typeface="Calibri Light" panose="020F0302020204030204" pitchFamily="34" charset="0"/>
              <a:cs typeface="Calibri Light" panose="020F0302020204030204" pitchFamily="34" charset="0"/>
            </a:endParaRPr>
          </a:p>
          <a:p>
            <a:pPr eaLnBrk="0" fontAlgn="base" hangingPunct="0">
              <a:spcBef>
                <a:spcPct val="0"/>
              </a:spcBef>
              <a:spcAft>
                <a:spcPct val="0"/>
              </a:spcAft>
            </a:pPr>
            <a:r>
              <a:rPr lang="en-US" altLang="en-US" sz="1300" dirty="0">
                <a:solidFill>
                  <a:schemeClr val="bg1"/>
                </a:solidFill>
                <a:latin typeface="Calibri Light" panose="020F0302020204030204" pitchFamily="34" charset="0"/>
                <a:ea typeface="Times New Roman" panose="02020603050405020304" pitchFamily="18" charset="0"/>
                <a:cs typeface="Calibri Light" panose="020F0302020204030204" pitchFamily="34" charset="0"/>
              </a:rPr>
              <a:t>Neighborhood Nexus</a:t>
            </a:r>
            <a:endParaRPr lang="en-US" altLang="en-US" sz="1300" dirty="0">
              <a:solidFill>
                <a:schemeClr val="bg1"/>
              </a:solidFill>
              <a:latin typeface="Calibri Light" panose="020F0302020204030204" pitchFamily="34" charset="0"/>
              <a:cs typeface="Calibri Light" panose="020F0302020204030204" pitchFamily="34" charset="0"/>
            </a:endParaRPr>
          </a:p>
        </p:txBody>
      </p:sp>
      <p:pic>
        <p:nvPicPr>
          <p:cNvPr id="13" name="Picture 12">
            <a:extLst>
              <a:ext uri="{FF2B5EF4-FFF2-40B4-BE49-F238E27FC236}">
                <a16:creationId xmlns:a16="http://schemas.microsoft.com/office/drawing/2014/main" id="{B42B41AE-C2C9-4AE3-BEA6-53D047335138}"/>
              </a:ext>
            </a:extLst>
          </p:cNvPr>
          <p:cNvPicPr>
            <a:picLocks noChangeAspect="1"/>
          </p:cNvPicPr>
          <p:nvPr/>
        </p:nvPicPr>
        <p:blipFill>
          <a:blip r:embed="rId2">
            <a:duotone>
              <a:prstClr val="black"/>
              <a:schemeClr val="accent2">
                <a:tint val="45000"/>
                <a:satMod val="400000"/>
              </a:schemeClr>
            </a:duotone>
            <a:extLst>
              <a:ext uri="{BEBA8EAE-BF5A-486C-A8C5-ECC9F3942E4B}">
                <a14:imgProps xmlns:a14="http://schemas.microsoft.com/office/drawing/2010/main">
                  <a14:imgLayer r:embed="rId3">
                    <a14:imgEffect>
                      <a14:colorTemperature colorTemp="8425"/>
                    </a14:imgEffect>
                    <a14:imgEffect>
                      <a14:saturation sat="383000"/>
                    </a14:imgEffect>
                    <a14:imgEffect>
                      <a14:brightnessContrast bright="100000" contrast="-2000"/>
                    </a14:imgEffect>
                  </a14:imgLayer>
                </a14:imgProps>
              </a:ext>
            </a:extLst>
          </a:blip>
          <a:stretch>
            <a:fillRect/>
          </a:stretch>
        </p:blipFill>
        <p:spPr>
          <a:xfrm>
            <a:off x="1090971" y="1831660"/>
            <a:ext cx="2501702" cy="919103"/>
          </a:xfrm>
          <a:prstGeom prst="rect">
            <a:avLst/>
          </a:prstGeom>
        </p:spPr>
      </p:pic>
      <p:pic>
        <p:nvPicPr>
          <p:cNvPr id="22" name="Picture 21">
            <a:extLst>
              <a:ext uri="{FF2B5EF4-FFF2-40B4-BE49-F238E27FC236}">
                <a16:creationId xmlns:a16="http://schemas.microsoft.com/office/drawing/2014/main" id="{46D98CEE-5763-4276-8292-268EDACE2E4F}"/>
              </a:ext>
            </a:extLst>
          </p:cNvPr>
          <p:cNvPicPr>
            <a:picLocks noChangeAspect="1"/>
          </p:cNvPicPr>
          <p:nvPr/>
        </p:nvPicPr>
        <p:blipFill>
          <a:blip r:embed="rId4"/>
          <a:stretch>
            <a:fillRect/>
          </a:stretch>
        </p:blipFill>
        <p:spPr>
          <a:xfrm>
            <a:off x="4432326" y="1835198"/>
            <a:ext cx="2043100" cy="989782"/>
          </a:xfrm>
          <a:prstGeom prst="rect">
            <a:avLst/>
          </a:prstGeom>
        </p:spPr>
      </p:pic>
      <p:sp>
        <p:nvSpPr>
          <p:cNvPr id="28" name="Rectangle 27">
            <a:extLst>
              <a:ext uri="{FF2B5EF4-FFF2-40B4-BE49-F238E27FC236}">
                <a16:creationId xmlns:a16="http://schemas.microsoft.com/office/drawing/2014/main" id="{74086C6C-6815-4CAA-9539-86C3C6941343}"/>
              </a:ext>
            </a:extLst>
          </p:cNvPr>
          <p:cNvSpPr/>
          <p:nvPr/>
        </p:nvSpPr>
        <p:spPr>
          <a:xfrm>
            <a:off x="7430581" y="2972511"/>
            <a:ext cx="4550137" cy="3293209"/>
          </a:xfrm>
          <a:prstGeom prst="rect">
            <a:avLst/>
          </a:prstGeom>
        </p:spPr>
        <p:txBody>
          <a:bodyPr wrap="square">
            <a:spAutoFit/>
          </a:bodyPr>
          <a:lstStyle/>
          <a:p>
            <a:r>
              <a:rPr lang="en-US" sz="1300" b="1" dirty="0">
                <a:solidFill>
                  <a:schemeClr val="bg1"/>
                </a:solidFill>
                <a:latin typeface="Calibri Light" panose="020F0302020204030204" pitchFamily="34" charset="0"/>
                <a:cs typeface="Calibri Light" panose="020F0302020204030204" pitchFamily="34" charset="0"/>
              </a:rPr>
              <a:t>Elora Raymond, PhD </a:t>
            </a:r>
            <a:r>
              <a:rPr lang="en-US" sz="1300" dirty="0">
                <a:solidFill>
                  <a:schemeClr val="bg1"/>
                </a:solidFill>
                <a:latin typeface="Calibri Light" panose="020F0302020204030204" pitchFamily="34" charset="0"/>
                <a:cs typeface="Calibri Light" panose="020F0302020204030204" pitchFamily="34" charset="0"/>
              </a:rPr>
              <a:t>(</a:t>
            </a:r>
            <a:r>
              <a:rPr lang="en-US" sz="1300" i="1" dirty="0">
                <a:solidFill>
                  <a:schemeClr val="bg1"/>
                </a:solidFill>
                <a:latin typeface="Calibri Light" panose="020F0302020204030204" pitchFamily="34" charset="0"/>
                <a:cs typeface="Calibri Light" panose="020F0302020204030204" pitchFamily="34" charset="0"/>
              </a:rPr>
              <a:t>Project Lead)</a:t>
            </a:r>
            <a:br>
              <a:rPr lang="en-US" sz="1300" dirty="0">
                <a:solidFill>
                  <a:schemeClr val="bg1"/>
                </a:solidFill>
                <a:latin typeface="Calibri Light" panose="020F0302020204030204" pitchFamily="34" charset="0"/>
                <a:cs typeface="Calibri Light" panose="020F0302020204030204" pitchFamily="34" charset="0"/>
              </a:rPr>
            </a:br>
            <a:r>
              <a:rPr lang="en-US" sz="1300" i="1" dirty="0">
                <a:solidFill>
                  <a:schemeClr val="bg1"/>
                </a:solidFill>
                <a:latin typeface="Calibri Light" panose="020F0302020204030204" pitchFamily="34" charset="0"/>
                <a:cs typeface="Calibri Light" panose="020F0302020204030204" pitchFamily="34" charset="0"/>
              </a:rPr>
              <a:t>Assistant Professor</a:t>
            </a:r>
            <a:endParaRPr lang="en-US" sz="1300" dirty="0">
              <a:solidFill>
                <a:schemeClr val="bg1"/>
              </a:solidFill>
              <a:latin typeface="Calibri Light" panose="020F0302020204030204" pitchFamily="34" charset="0"/>
              <a:cs typeface="Calibri Light" panose="020F0302020204030204" pitchFamily="34" charset="0"/>
            </a:endParaRPr>
          </a:p>
          <a:p>
            <a:r>
              <a:rPr lang="en-US" sz="1300" dirty="0">
                <a:solidFill>
                  <a:schemeClr val="bg1"/>
                </a:solidFill>
                <a:latin typeface="Calibri Light" panose="020F0302020204030204" pitchFamily="34" charset="0"/>
                <a:cs typeface="Calibri Light" panose="020F0302020204030204" pitchFamily="34" charset="0"/>
              </a:rPr>
              <a:t>School of City and Regional Planning</a:t>
            </a:r>
            <a:br>
              <a:rPr lang="en-US" sz="1300" dirty="0">
                <a:solidFill>
                  <a:schemeClr val="bg1"/>
                </a:solidFill>
                <a:latin typeface="Calibri Light" panose="020F0302020204030204" pitchFamily="34" charset="0"/>
                <a:cs typeface="Calibri Light" panose="020F0302020204030204" pitchFamily="34" charset="0"/>
              </a:rPr>
            </a:br>
            <a:r>
              <a:rPr lang="en-US" sz="1300" dirty="0">
                <a:solidFill>
                  <a:schemeClr val="bg1"/>
                </a:solidFill>
                <a:latin typeface="Calibri Light" panose="020F0302020204030204" pitchFamily="34" charset="0"/>
                <a:cs typeface="Calibri Light" panose="020F0302020204030204" pitchFamily="34" charset="0"/>
              </a:rPr>
              <a:t>Georgia Institute of Technology</a:t>
            </a:r>
          </a:p>
          <a:p>
            <a:endParaRPr lang="en-US" sz="1300" b="1" dirty="0">
              <a:solidFill>
                <a:schemeClr val="bg1"/>
              </a:solidFill>
              <a:latin typeface="Calibri Light" panose="020F0302020204030204" pitchFamily="34" charset="0"/>
              <a:cs typeface="Calibri Light" panose="020F0302020204030204" pitchFamily="34" charset="0"/>
            </a:endParaRPr>
          </a:p>
          <a:p>
            <a:r>
              <a:rPr lang="en-US" sz="1300" b="1" dirty="0" err="1">
                <a:solidFill>
                  <a:schemeClr val="bg1"/>
                </a:solidFill>
                <a:latin typeface="Calibri Light" panose="020F0302020204030204" pitchFamily="34" charset="0"/>
                <a:cs typeface="Calibri Light" panose="020F0302020204030204" pitchFamily="34" charset="0"/>
              </a:rPr>
              <a:t>Subhro</a:t>
            </a:r>
            <a:r>
              <a:rPr lang="en-US" sz="1300" b="1" dirty="0">
                <a:solidFill>
                  <a:schemeClr val="bg1"/>
                </a:solidFill>
                <a:latin typeface="Calibri Light" panose="020F0302020204030204" pitchFamily="34" charset="0"/>
                <a:cs typeface="Calibri Light" panose="020F0302020204030204" pitchFamily="34" charset="0"/>
              </a:rPr>
              <a:t> Guhathakurta, PhD</a:t>
            </a:r>
            <a:br>
              <a:rPr lang="en-US" sz="1300" dirty="0">
                <a:solidFill>
                  <a:schemeClr val="bg1"/>
                </a:solidFill>
                <a:latin typeface="Calibri Light" panose="020F0302020204030204" pitchFamily="34" charset="0"/>
                <a:cs typeface="Calibri Light" panose="020F0302020204030204" pitchFamily="34" charset="0"/>
              </a:rPr>
            </a:br>
            <a:r>
              <a:rPr lang="en-US" sz="1300" i="1" dirty="0">
                <a:solidFill>
                  <a:schemeClr val="bg1"/>
                </a:solidFill>
                <a:latin typeface="Calibri Light" panose="020F0302020204030204" pitchFamily="34" charset="0"/>
                <a:cs typeface="Calibri Light" panose="020F0302020204030204" pitchFamily="34" charset="0"/>
              </a:rPr>
              <a:t>Chair, </a:t>
            </a:r>
            <a:r>
              <a:rPr lang="en-US" sz="1300" dirty="0">
                <a:solidFill>
                  <a:schemeClr val="bg1"/>
                </a:solidFill>
                <a:latin typeface="Calibri Light" panose="020F0302020204030204" pitchFamily="34" charset="0"/>
                <a:cs typeface="Calibri Light" panose="020F0302020204030204" pitchFamily="34" charset="0"/>
              </a:rPr>
              <a:t>School of City and Regional Planning</a:t>
            </a:r>
            <a:br>
              <a:rPr lang="en-US" sz="1300" dirty="0">
                <a:solidFill>
                  <a:schemeClr val="bg1"/>
                </a:solidFill>
                <a:latin typeface="Calibri Light" panose="020F0302020204030204" pitchFamily="34" charset="0"/>
                <a:cs typeface="Calibri Light" panose="020F0302020204030204" pitchFamily="34" charset="0"/>
              </a:rPr>
            </a:br>
            <a:r>
              <a:rPr lang="en-US" sz="1300" i="1" dirty="0">
                <a:solidFill>
                  <a:schemeClr val="bg1"/>
                </a:solidFill>
                <a:latin typeface="Calibri Light" panose="020F0302020204030204" pitchFamily="34" charset="0"/>
                <a:cs typeface="Calibri Light" panose="020F0302020204030204" pitchFamily="34" charset="0"/>
              </a:rPr>
              <a:t>Director</a:t>
            </a:r>
            <a:r>
              <a:rPr lang="en-US" sz="1300" dirty="0">
                <a:solidFill>
                  <a:schemeClr val="bg1"/>
                </a:solidFill>
                <a:latin typeface="Calibri Light" panose="020F0302020204030204" pitchFamily="34" charset="0"/>
                <a:cs typeface="Calibri Light" panose="020F0302020204030204" pitchFamily="34" charset="0"/>
              </a:rPr>
              <a:t>, Center for Spatial Planning Analytics and Visualization</a:t>
            </a:r>
            <a:br>
              <a:rPr lang="en-US" sz="1300" dirty="0">
                <a:solidFill>
                  <a:schemeClr val="bg1"/>
                </a:solidFill>
                <a:latin typeface="Calibri Light" panose="020F0302020204030204" pitchFamily="34" charset="0"/>
                <a:cs typeface="Calibri Light" panose="020F0302020204030204" pitchFamily="34" charset="0"/>
              </a:rPr>
            </a:br>
            <a:endParaRPr lang="en-US" sz="1300" b="1" dirty="0">
              <a:solidFill>
                <a:schemeClr val="bg1"/>
              </a:solidFill>
              <a:latin typeface="Calibri Light" panose="020F0302020204030204" pitchFamily="34" charset="0"/>
              <a:cs typeface="Calibri Light" panose="020F0302020204030204" pitchFamily="34" charset="0"/>
            </a:endParaRPr>
          </a:p>
          <a:p>
            <a:r>
              <a:rPr lang="en-US" sz="1300" b="1" dirty="0">
                <a:solidFill>
                  <a:schemeClr val="bg1"/>
                </a:solidFill>
                <a:latin typeface="Calibri Light" panose="020F0302020204030204" pitchFamily="34" charset="0"/>
                <a:cs typeface="Calibri Light" panose="020F0302020204030204" pitchFamily="34" charset="0"/>
              </a:rPr>
              <a:t>Rama Sivakumar, MS</a:t>
            </a:r>
            <a:br>
              <a:rPr lang="en-US" sz="1300" dirty="0">
                <a:solidFill>
                  <a:schemeClr val="bg1"/>
                </a:solidFill>
                <a:latin typeface="Calibri Light" panose="020F0302020204030204" pitchFamily="34" charset="0"/>
                <a:cs typeface="Calibri Light" panose="020F0302020204030204" pitchFamily="34" charset="0"/>
              </a:rPr>
            </a:br>
            <a:r>
              <a:rPr lang="en-US" sz="1300" i="1" dirty="0">
                <a:solidFill>
                  <a:schemeClr val="bg1"/>
                </a:solidFill>
                <a:latin typeface="Calibri Light" panose="020F0302020204030204" pitchFamily="34" charset="0"/>
                <a:cs typeface="Calibri Light" panose="020F0302020204030204" pitchFamily="34" charset="0"/>
              </a:rPr>
              <a:t>Senior Research Engineer</a:t>
            </a:r>
            <a:r>
              <a:rPr lang="en-US" sz="1300" dirty="0">
                <a:solidFill>
                  <a:schemeClr val="bg1"/>
                </a:solidFill>
                <a:latin typeface="Calibri Light" panose="020F0302020204030204" pitchFamily="34" charset="0"/>
                <a:cs typeface="Calibri Light" panose="020F0302020204030204" pitchFamily="34" charset="0"/>
              </a:rPr>
              <a:t>, </a:t>
            </a:r>
          </a:p>
          <a:p>
            <a:r>
              <a:rPr lang="en-US" sz="1300" dirty="0">
                <a:solidFill>
                  <a:schemeClr val="bg1"/>
                </a:solidFill>
                <a:latin typeface="Calibri Light" panose="020F0302020204030204" pitchFamily="34" charset="0"/>
                <a:cs typeface="Calibri Light" panose="020F0302020204030204" pitchFamily="34" charset="0"/>
              </a:rPr>
              <a:t>Center for Spatial Planning Analytics and Visualization</a:t>
            </a:r>
            <a:br>
              <a:rPr lang="en-US" sz="1300" dirty="0">
                <a:solidFill>
                  <a:schemeClr val="bg1"/>
                </a:solidFill>
                <a:latin typeface="Calibri Light" panose="020F0302020204030204" pitchFamily="34" charset="0"/>
                <a:cs typeface="Calibri Light" panose="020F0302020204030204" pitchFamily="34" charset="0"/>
              </a:rPr>
            </a:br>
            <a:endParaRPr lang="en-US" sz="1300" dirty="0">
              <a:solidFill>
                <a:schemeClr val="bg1"/>
              </a:solidFill>
              <a:latin typeface="Calibri Light" panose="020F0302020204030204" pitchFamily="34" charset="0"/>
              <a:cs typeface="Calibri Light" panose="020F0302020204030204" pitchFamily="34" charset="0"/>
            </a:endParaRPr>
          </a:p>
          <a:p>
            <a:r>
              <a:rPr lang="en-US" sz="1300" b="1" dirty="0">
                <a:solidFill>
                  <a:schemeClr val="bg1"/>
                </a:solidFill>
                <a:latin typeface="Calibri Light" panose="020F0302020204030204" pitchFamily="34" charset="0"/>
                <a:cs typeface="Calibri Light" panose="020F0302020204030204" pitchFamily="34" charset="0"/>
              </a:rPr>
              <a:t>Gordon Zhang, PhD</a:t>
            </a:r>
            <a:br>
              <a:rPr lang="en-US" sz="1300" dirty="0">
                <a:solidFill>
                  <a:schemeClr val="bg1"/>
                </a:solidFill>
                <a:latin typeface="Calibri Light" panose="020F0302020204030204" pitchFamily="34" charset="0"/>
                <a:cs typeface="Calibri Light" panose="020F0302020204030204" pitchFamily="34" charset="0"/>
              </a:rPr>
            </a:br>
            <a:r>
              <a:rPr lang="en-US" sz="1300" i="1" dirty="0">
                <a:solidFill>
                  <a:schemeClr val="bg1"/>
                </a:solidFill>
                <a:latin typeface="Calibri Light" panose="020F0302020204030204" pitchFamily="34" charset="0"/>
                <a:cs typeface="Calibri Light" panose="020F0302020204030204" pitchFamily="34" charset="0"/>
              </a:rPr>
              <a:t>Research Scientist</a:t>
            </a:r>
            <a:r>
              <a:rPr lang="en-US" sz="1300" dirty="0">
                <a:solidFill>
                  <a:schemeClr val="bg1"/>
                </a:solidFill>
                <a:latin typeface="Calibri Light" panose="020F0302020204030204" pitchFamily="34" charset="0"/>
                <a:cs typeface="Calibri Light" panose="020F0302020204030204" pitchFamily="34" charset="0"/>
              </a:rPr>
              <a:t>, </a:t>
            </a:r>
          </a:p>
          <a:p>
            <a:r>
              <a:rPr lang="en-US" sz="1300" dirty="0">
                <a:solidFill>
                  <a:schemeClr val="bg1"/>
                </a:solidFill>
                <a:latin typeface="Calibri Light" panose="020F0302020204030204" pitchFamily="34" charset="0"/>
                <a:cs typeface="Calibri Light" panose="020F0302020204030204" pitchFamily="34" charset="0"/>
              </a:rPr>
              <a:t>Center for Spatial Planning Analytics and Visualization</a:t>
            </a:r>
          </a:p>
        </p:txBody>
      </p:sp>
      <p:pic>
        <p:nvPicPr>
          <p:cNvPr id="29" name="Picture 28">
            <a:extLst>
              <a:ext uri="{FF2B5EF4-FFF2-40B4-BE49-F238E27FC236}">
                <a16:creationId xmlns:a16="http://schemas.microsoft.com/office/drawing/2014/main" id="{716DB3AE-D6DB-408B-B826-4B5D3274BEA5}"/>
              </a:ext>
            </a:extLst>
          </p:cNvPr>
          <p:cNvPicPr>
            <a:picLocks noChangeAspect="1"/>
          </p:cNvPicPr>
          <p:nvPr/>
        </p:nvPicPr>
        <p:blipFill>
          <a:blip r:embed="rId5"/>
          <a:stretch>
            <a:fillRect/>
          </a:stretch>
        </p:blipFill>
        <p:spPr>
          <a:xfrm>
            <a:off x="7430581" y="1858809"/>
            <a:ext cx="2113808" cy="891954"/>
          </a:xfrm>
          <a:prstGeom prst="rect">
            <a:avLst/>
          </a:prstGeom>
        </p:spPr>
      </p:pic>
      <p:sp>
        <p:nvSpPr>
          <p:cNvPr id="15" name="Title 1">
            <a:extLst>
              <a:ext uri="{FF2B5EF4-FFF2-40B4-BE49-F238E27FC236}">
                <a16:creationId xmlns:a16="http://schemas.microsoft.com/office/drawing/2014/main" id="{F129CF24-6556-174C-BC4A-7198DFDE06FD}"/>
              </a:ext>
            </a:extLst>
          </p:cNvPr>
          <p:cNvSpPr>
            <a:spLocks noGrp="1"/>
          </p:cNvSpPr>
          <p:nvPr>
            <p:ph type="title"/>
          </p:nvPr>
        </p:nvSpPr>
        <p:spPr>
          <a:xfrm>
            <a:off x="697811" y="154286"/>
            <a:ext cx="10646891" cy="1325563"/>
          </a:xfrm>
        </p:spPr>
        <p:txBody>
          <a:bodyPr anchor="ctr">
            <a:normAutofit/>
          </a:bodyPr>
          <a:lstStyle/>
          <a:p>
            <a:r>
              <a:rPr lang="en-US" sz="2000" dirty="0">
                <a:latin typeface="Calibri" panose="020F0502020204030204" pitchFamily="34" charset="0"/>
                <a:cs typeface="Calibri" panose="020F0502020204030204" pitchFamily="34" charset="0"/>
              </a:rPr>
              <a:t>Tracking Evictions in the Atlanta Metro Region</a:t>
            </a:r>
            <a:br>
              <a:rPr lang="en-US" b="1" dirty="0">
                <a:latin typeface="Calibri" panose="020F0502020204030204" pitchFamily="34" charset="0"/>
                <a:cs typeface="Calibri" panose="020F0502020204030204" pitchFamily="34" charset="0"/>
              </a:rPr>
            </a:br>
            <a:r>
              <a:rPr lang="en-US" sz="4400" b="1" dirty="0">
                <a:latin typeface="Calibri" panose="020F0502020204030204" pitchFamily="34" charset="0"/>
                <a:cs typeface="Calibri" panose="020F0502020204030204" pitchFamily="34" charset="0"/>
              </a:rPr>
              <a:t>Our Team…</a:t>
            </a:r>
          </a:p>
        </p:txBody>
      </p:sp>
    </p:spTree>
    <p:extLst>
      <p:ext uri="{BB962C8B-B14F-4D97-AF65-F5344CB8AC3E}">
        <p14:creationId xmlns:p14="http://schemas.microsoft.com/office/powerpoint/2010/main" val="502784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40E706-1DE8-1144-9BF5-8988BC067C3E}"/>
              </a:ext>
            </a:extLst>
          </p:cNvPr>
          <p:cNvSpPr txBox="1">
            <a:spLocks/>
          </p:cNvSpPr>
          <p:nvPr/>
        </p:nvSpPr>
        <p:spPr>
          <a:xfrm>
            <a:off x="590510" y="551467"/>
            <a:ext cx="10545108" cy="11614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Calibri" panose="020F0502020204030204" pitchFamily="34" charset="0"/>
                <a:cs typeface="Calibri" panose="020F0502020204030204" pitchFamily="34" charset="0"/>
              </a:rPr>
              <a:t>Tracking Evictions in the Atlanta Metro Region</a:t>
            </a:r>
            <a:br>
              <a:rPr lang="en-US" sz="3600" b="1" dirty="0">
                <a:solidFill>
                  <a:schemeClr val="bg1"/>
                </a:solidFill>
                <a:latin typeface="Calibri Light" panose="020F0302020204030204" pitchFamily="34" charset="0"/>
                <a:cs typeface="Calibri Light" panose="020F0302020204030204" pitchFamily="34" charset="0"/>
              </a:rPr>
            </a:br>
            <a:r>
              <a:rPr lang="en-US" b="1" dirty="0">
                <a:solidFill>
                  <a:schemeClr val="bg1"/>
                </a:solidFill>
                <a:latin typeface="Calibri" panose="020F0502020204030204" pitchFamily="34" charset="0"/>
                <a:cs typeface="Calibri" panose="020F0502020204030204" pitchFamily="34" charset="0"/>
              </a:rPr>
              <a:t>What we’ve been doing…</a:t>
            </a:r>
          </a:p>
        </p:txBody>
      </p:sp>
      <p:sp>
        <p:nvSpPr>
          <p:cNvPr id="5" name="Content Placeholder 2">
            <a:extLst>
              <a:ext uri="{FF2B5EF4-FFF2-40B4-BE49-F238E27FC236}">
                <a16:creationId xmlns:a16="http://schemas.microsoft.com/office/drawing/2014/main" id="{50EE99C1-E33C-1048-A2AB-57672054663A}"/>
              </a:ext>
            </a:extLst>
          </p:cNvPr>
          <p:cNvSpPr>
            <a:spLocks noGrp="1"/>
          </p:cNvSpPr>
          <p:nvPr>
            <p:ph idx="1"/>
          </p:nvPr>
        </p:nvSpPr>
        <p:spPr>
          <a:xfrm>
            <a:off x="474564" y="1741003"/>
            <a:ext cx="11035481" cy="4565530"/>
          </a:xfrm>
        </p:spPr>
        <p:txBody>
          <a:bodyPr>
            <a:normAutofit/>
          </a:bodyPr>
          <a:lstStyle/>
          <a:p>
            <a:pPr lvl="1">
              <a:lnSpc>
                <a:spcPct val="120000"/>
              </a:lnSpc>
              <a:spcBef>
                <a:spcPts val="600"/>
              </a:spcBef>
              <a:spcAft>
                <a:spcPts val="1800"/>
              </a:spcAft>
              <a:buFont typeface="Wingdings" pitchFamily="2" charset="2"/>
              <a:buChar char="§"/>
            </a:pPr>
            <a:r>
              <a:rPr lang="en-US" sz="2000" b="1" dirty="0">
                <a:latin typeface="+mj-lt"/>
                <a:cs typeface="Calibri" panose="020F0502020204030204" pitchFamily="34" charset="0"/>
              </a:rPr>
              <a:t>Formed a collaborative partnership between the </a:t>
            </a:r>
            <a:r>
              <a:rPr lang="en-US" sz="2000" b="1" dirty="0">
                <a:latin typeface="Calibri" panose="020F0502020204030204" pitchFamily="34" charset="0"/>
                <a:cs typeface="Calibri" panose="020F0502020204030204" pitchFamily="34" charset="0"/>
              </a:rPr>
              <a:t>Atlanta Regional Commission</a:t>
            </a:r>
            <a:r>
              <a:rPr lang="en-US" sz="2000" b="1" dirty="0">
                <a:latin typeface="+mj-lt"/>
                <a:cs typeface="Calibri" panose="020F0502020204030204" pitchFamily="34" charset="0"/>
              </a:rPr>
              <a:t>, </a:t>
            </a:r>
            <a:r>
              <a:rPr lang="en-US" sz="2000" b="1" dirty="0">
                <a:latin typeface="Calibri" panose="020F0502020204030204" pitchFamily="34" charset="0"/>
                <a:cs typeface="Calibri" panose="020F0502020204030204" pitchFamily="34" charset="0"/>
              </a:rPr>
              <a:t>Federal Reserve Bank of Atlanta</a:t>
            </a:r>
            <a:r>
              <a:rPr lang="en-US" sz="2000"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 </a:t>
            </a:r>
            <a:r>
              <a:rPr lang="en-US" sz="2000" dirty="0">
                <a:latin typeface="+mj-lt"/>
              </a:rPr>
              <a:t>and </a:t>
            </a:r>
            <a:r>
              <a:rPr lang="en-US" sz="2000" b="1" dirty="0">
                <a:latin typeface="Calibri" panose="020F0502020204030204" pitchFamily="34" charset="0"/>
                <a:cs typeface="Calibri" panose="020F0502020204030204" pitchFamily="34" charset="0"/>
              </a:rPr>
              <a:t>Georgia Institute of Technology </a:t>
            </a:r>
            <a:r>
              <a:rPr lang="en-US" sz="2000" dirty="0">
                <a:latin typeface="+mj-lt"/>
              </a:rPr>
              <a:t>to better understand patterns in eviction filings and judgments amidst the COVID-19 pandemic and associated economic downturn and after</a:t>
            </a:r>
          </a:p>
          <a:p>
            <a:pPr lvl="1">
              <a:lnSpc>
                <a:spcPct val="120000"/>
              </a:lnSpc>
              <a:spcBef>
                <a:spcPts val="600"/>
              </a:spcBef>
              <a:spcAft>
                <a:spcPts val="1800"/>
              </a:spcAft>
              <a:buFont typeface="Wingdings" pitchFamily="2" charset="2"/>
              <a:buChar char="§"/>
            </a:pPr>
            <a:r>
              <a:rPr lang="en-US" sz="2000" dirty="0">
                <a:latin typeface="+mj-lt"/>
              </a:rPr>
              <a:t>Currently gathering eviction filing case details weekly from the region’s 5 core counties and geocoding and aggregating the filings by location and filing data to be displayed on a public-facing dashboard</a:t>
            </a:r>
          </a:p>
          <a:p>
            <a:pPr lvl="1">
              <a:lnSpc>
                <a:spcPct val="120000"/>
              </a:lnSpc>
              <a:spcBef>
                <a:spcPts val="600"/>
              </a:spcBef>
              <a:spcAft>
                <a:spcPts val="1800"/>
              </a:spcAft>
              <a:buFont typeface="Wingdings" pitchFamily="2" charset="2"/>
              <a:buChar char="§"/>
            </a:pPr>
            <a:r>
              <a:rPr lang="en-US" sz="2000" dirty="0">
                <a:latin typeface="+mj-lt"/>
              </a:rPr>
              <a:t>Working with regional leaders and legal aid organizations to provide strategic interventions like rental assistance and  legal support for those at risk of losing housing as a result of the COVID-19 pandemic and associated economic downturn</a:t>
            </a:r>
          </a:p>
        </p:txBody>
      </p:sp>
    </p:spTree>
    <p:extLst>
      <p:ext uri="{BB962C8B-B14F-4D97-AF65-F5344CB8AC3E}">
        <p14:creationId xmlns:p14="http://schemas.microsoft.com/office/powerpoint/2010/main" val="97241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92EA-8F1E-43CA-AEBC-CFCB9E97913D}"/>
              </a:ext>
            </a:extLst>
          </p:cNvPr>
          <p:cNvSpPr>
            <a:spLocks noGrp="1"/>
          </p:cNvSpPr>
          <p:nvPr>
            <p:ph type="title"/>
          </p:nvPr>
        </p:nvSpPr>
        <p:spPr>
          <a:xfrm>
            <a:off x="795952" y="249798"/>
            <a:ext cx="10646891" cy="1325563"/>
          </a:xfrm>
        </p:spPr>
        <p:txBody>
          <a:bodyPr>
            <a:normAutofit/>
          </a:bodyPr>
          <a:lstStyle/>
          <a:p>
            <a:r>
              <a:rPr lang="en-US" sz="2000" dirty="0">
                <a:latin typeface="Calibri" panose="020F0502020204030204" pitchFamily="34" charset="0"/>
                <a:cs typeface="Calibri" panose="020F0502020204030204" pitchFamily="34" charset="0"/>
              </a:rPr>
              <a:t>Tracking Evictions in the Atlanta Metro Region </a:t>
            </a:r>
            <a:br>
              <a:rPr lang="en-US" sz="2000"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Atlanta Region Eviction Tracker</a:t>
            </a:r>
            <a:br>
              <a:rPr lang="en-US" b="1" dirty="0">
                <a:latin typeface="+mj-lt"/>
              </a:rPr>
            </a:br>
            <a:r>
              <a:rPr lang="en-US" sz="1600" dirty="0">
                <a:solidFill>
                  <a:schemeClr val="accent2"/>
                </a:solidFill>
                <a:latin typeface="+mj-lt"/>
                <a:hlinkClick r:id="rId2">
                  <a:extLst>
                    <a:ext uri="{A12FA001-AC4F-418D-AE19-62706E023703}">
                      <ahyp:hlinkClr xmlns:ahyp="http://schemas.microsoft.com/office/drawing/2018/hyperlinkcolor" val="tx"/>
                    </a:ext>
                  </a:extLst>
                </a:hlinkClick>
              </a:rPr>
              <a:t>metroatlhousing.org/eviction-tracker</a:t>
            </a:r>
            <a:r>
              <a:rPr lang="en-US" sz="1600" dirty="0">
                <a:solidFill>
                  <a:schemeClr val="accent2"/>
                </a:solidFill>
                <a:latin typeface="+mj-lt"/>
              </a:rPr>
              <a:t>/</a:t>
            </a:r>
          </a:p>
        </p:txBody>
      </p:sp>
      <p:pic>
        <p:nvPicPr>
          <p:cNvPr id="4" name="Picture 3" descr="Chart, timeline&#10;&#10;Description automatically generated">
            <a:extLst>
              <a:ext uri="{FF2B5EF4-FFF2-40B4-BE49-F238E27FC236}">
                <a16:creationId xmlns:a16="http://schemas.microsoft.com/office/drawing/2014/main" id="{9999CB36-7928-6D43-A95D-F63C5E088448}"/>
              </a:ext>
            </a:extLst>
          </p:cNvPr>
          <p:cNvPicPr>
            <a:picLocks noChangeAspect="1"/>
          </p:cNvPicPr>
          <p:nvPr/>
        </p:nvPicPr>
        <p:blipFill rotWithShape="1">
          <a:blip r:embed="rId3"/>
          <a:srcRect t="14815" b="12584"/>
          <a:stretch/>
        </p:blipFill>
        <p:spPr>
          <a:xfrm>
            <a:off x="795952" y="1767525"/>
            <a:ext cx="6069453" cy="3072832"/>
          </a:xfrm>
          <a:prstGeom prst="rect">
            <a:avLst/>
          </a:prstGeom>
          <a:ln>
            <a:solidFill>
              <a:schemeClr val="bg1">
                <a:lumMod val="65000"/>
              </a:schemeClr>
            </a:solidFill>
          </a:ln>
          <a:effectLst>
            <a:outerShdw blurRad="50800" dist="190500" dir="2700000" algn="tl" rotWithShape="0">
              <a:prstClr val="black">
                <a:alpha val="40000"/>
              </a:prstClr>
            </a:outerShdw>
          </a:effectLst>
        </p:spPr>
      </p:pic>
      <p:pic>
        <p:nvPicPr>
          <p:cNvPr id="11" name="Picture 10">
            <a:extLst>
              <a:ext uri="{FF2B5EF4-FFF2-40B4-BE49-F238E27FC236}">
                <a16:creationId xmlns:a16="http://schemas.microsoft.com/office/drawing/2014/main" id="{59A67980-C636-EE44-A731-7103739436AD}"/>
              </a:ext>
            </a:extLst>
          </p:cNvPr>
          <p:cNvPicPr>
            <a:picLocks noChangeAspect="1"/>
          </p:cNvPicPr>
          <p:nvPr/>
        </p:nvPicPr>
        <p:blipFill>
          <a:blip r:embed="rId4"/>
          <a:stretch>
            <a:fillRect/>
          </a:stretch>
        </p:blipFill>
        <p:spPr>
          <a:xfrm>
            <a:off x="649766" y="5738196"/>
            <a:ext cx="11151704" cy="848038"/>
          </a:xfrm>
          <a:prstGeom prst="rect">
            <a:avLst/>
          </a:prstGeom>
        </p:spPr>
      </p:pic>
      <p:pic>
        <p:nvPicPr>
          <p:cNvPr id="7" name="Picture 6" descr="Map&#10;&#10;Description automatically generated">
            <a:extLst>
              <a:ext uri="{FF2B5EF4-FFF2-40B4-BE49-F238E27FC236}">
                <a16:creationId xmlns:a16="http://schemas.microsoft.com/office/drawing/2014/main" id="{6AC5FC81-80AC-D74D-9F4F-CBF05CDBE278}"/>
              </a:ext>
            </a:extLst>
          </p:cNvPr>
          <p:cNvPicPr>
            <a:picLocks noChangeAspect="1"/>
          </p:cNvPicPr>
          <p:nvPr/>
        </p:nvPicPr>
        <p:blipFill rotWithShape="1">
          <a:blip r:embed="rId5"/>
          <a:srcRect t="14815" b="12584"/>
          <a:stretch/>
        </p:blipFill>
        <p:spPr>
          <a:xfrm>
            <a:off x="5732018" y="2370501"/>
            <a:ext cx="6069452" cy="3072832"/>
          </a:xfrm>
          <a:prstGeom prst="rect">
            <a:avLst/>
          </a:prstGeom>
          <a:ln>
            <a:solidFill>
              <a:schemeClr val="bg1">
                <a:lumMod val="65000"/>
              </a:schemeClr>
            </a:solidFill>
          </a:ln>
          <a:effectLst>
            <a:outerShdw blurRad="50800" dist="190500" dir="2700000" algn="tl" rotWithShape="0">
              <a:prstClr val="black">
                <a:alpha val="40000"/>
              </a:prstClr>
            </a:outerShdw>
          </a:effectLst>
        </p:spPr>
      </p:pic>
    </p:spTree>
    <p:extLst>
      <p:ext uri="{BB962C8B-B14F-4D97-AF65-F5344CB8AC3E}">
        <p14:creationId xmlns:p14="http://schemas.microsoft.com/office/powerpoint/2010/main" val="1416729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3C6EB1-CE94-4811-8E94-F4A2024DFB29}"/>
              </a:ext>
            </a:extLst>
          </p:cNvPr>
          <p:cNvSpPr/>
          <p:nvPr/>
        </p:nvSpPr>
        <p:spPr>
          <a:xfrm>
            <a:off x="648576" y="1664538"/>
            <a:ext cx="10381943" cy="4708981"/>
          </a:xfrm>
          <a:prstGeom prst="rect">
            <a:avLst/>
          </a:prstGeom>
        </p:spPr>
        <p:txBody>
          <a:bodyPr wrap="square">
            <a:spAutoFit/>
          </a:bodyPr>
          <a:lstStyle/>
          <a:p>
            <a:pPr marL="285750" indent="-285750">
              <a:spcAft>
                <a:spcPts val="2400"/>
              </a:spcAft>
              <a:buFont typeface="Wingdings" pitchFamily="2" charset="2"/>
              <a:buChar char="§"/>
            </a:pPr>
            <a:r>
              <a:rPr lang="en-US" sz="2000" dirty="0">
                <a:solidFill>
                  <a:schemeClr val="bg1"/>
                </a:solidFill>
              </a:rPr>
              <a:t>While eviction filings are not the same as evictions themselves, they do portend potential displacement and housing instability for those against which the filings are initiated.</a:t>
            </a:r>
          </a:p>
          <a:p>
            <a:pPr marL="285750" indent="-285750">
              <a:spcAft>
                <a:spcPts val="2400"/>
              </a:spcAft>
              <a:buFont typeface="Wingdings" pitchFamily="2" charset="2"/>
              <a:buChar char="§"/>
            </a:pPr>
            <a:r>
              <a:rPr lang="en-US" sz="2000" dirty="0">
                <a:solidFill>
                  <a:schemeClr val="bg1"/>
                </a:solidFill>
              </a:rPr>
              <a:t>The lapse in the federal eviction moratorium and $600 unemployment add-on in August was evidenced by a 96% higher number of filings across the 5-county region for first week of September compared to the same week in 2019.</a:t>
            </a:r>
          </a:p>
          <a:p>
            <a:pPr marL="285750" indent="-285750">
              <a:spcAft>
                <a:spcPts val="2400"/>
              </a:spcAft>
              <a:buFont typeface="Wingdings" pitchFamily="2" charset="2"/>
              <a:buChar char="§"/>
            </a:pPr>
            <a:r>
              <a:rPr lang="en-US" sz="2000" dirty="0">
                <a:solidFill>
                  <a:schemeClr val="bg1"/>
                </a:solidFill>
              </a:rPr>
              <a:t>While filings were relatively low during the initial stages of the lockdown, our tracking has revealed that, despite the CDC eviction moratorium, filings have been steadily rising since the lapse of the CARES Act eviction moratorium and supplemental UI assistance.</a:t>
            </a:r>
          </a:p>
          <a:p>
            <a:pPr marL="285750" indent="-285750">
              <a:spcAft>
                <a:spcPts val="2400"/>
              </a:spcAft>
              <a:buFont typeface="Wingdings" pitchFamily="2" charset="2"/>
              <a:buChar char="§"/>
            </a:pPr>
            <a:r>
              <a:rPr lang="en-US" sz="2000" dirty="0">
                <a:solidFill>
                  <a:schemeClr val="bg1"/>
                </a:solidFill>
              </a:rPr>
              <a:t>While the CDC-issued ban on evictions goes a long way to protect renters from being ejected from their homes for the remainder of the year, it does not address the accrued missed rent payments, setting up the conditions for an even bigger wave of evictions at the beginning of next year.</a:t>
            </a:r>
          </a:p>
        </p:txBody>
      </p:sp>
      <p:sp>
        <p:nvSpPr>
          <p:cNvPr id="7" name="Title 3">
            <a:extLst>
              <a:ext uri="{FF2B5EF4-FFF2-40B4-BE49-F238E27FC236}">
                <a16:creationId xmlns:a16="http://schemas.microsoft.com/office/drawing/2014/main" id="{989BB411-B569-9D4E-BF24-244E1058A62A}"/>
              </a:ext>
            </a:extLst>
          </p:cNvPr>
          <p:cNvSpPr txBox="1">
            <a:spLocks/>
          </p:cNvSpPr>
          <p:nvPr/>
        </p:nvSpPr>
        <p:spPr>
          <a:xfrm>
            <a:off x="648576" y="484481"/>
            <a:ext cx="10545108" cy="11614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bg1"/>
                </a:solidFill>
                <a:latin typeface="Calibri" panose="020F0502020204030204" pitchFamily="34" charset="0"/>
                <a:cs typeface="Calibri" panose="020F0502020204030204" pitchFamily="34" charset="0"/>
              </a:rPr>
              <a:t>Tracking Evictions in the Atlanta Metro Region</a:t>
            </a:r>
            <a:br>
              <a:rPr lang="en-US" sz="3600" b="1" dirty="0">
                <a:solidFill>
                  <a:schemeClr val="bg1"/>
                </a:solidFill>
                <a:latin typeface="Calibri Light" panose="020F0302020204030204" pitchFamily="34" charset="0"/>
                <a:cs typeface="Calibri Light" panose="020F0302020204030204" pitchFamily="34" charset="0"/>
              </a:rPr>
            </a:br>
            <a:r>
              <a:rPr lang="en-US" b="1" dirty="0">
                <a:solidFill>
                  <a:schemeClr val="bg1"/>
                </a:solidFill>
                <a:latin typeface="Calibri" panose="020F0502020204030204" pitchFamily="34" charset="0"/>
                <a:cs typeface="Calibri" panose="020F0502020204030204" pitchFamily="34" charset="0"/>
              </a:rPr>
              <a:t>What we know…</a:t>
            </a:r>
          </a:p>
        </p:txBody>
      </p:sp>
    </p:spTree>
    <p:extLst>
      <p:ext uri="{BB962C8B-B14F-4D97-AF65-F5344CB8AC3E}">
        <p14:creationId xmlns:p14="http://schemas.microsoft.com/office/powerpoint/2010/main" val="1985093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D40C88-12BC-40BF-B3FC-D5AA7F9351E7}"/>
              </a:ext>
            </a:extLst>
          </p:cNvPr>
          <p:cNvGraphicFramePr>
            <a:graphicFrameLocks noGrp="1"/>
          </p:cNvGraphicFramePr>
          <p:nvPr>
            <p:ph idx="1"/>
            <p:extLst>
              <p:ext uri="{D42A27DB-BD31-4B8C-83A1-F6EECF244321}">
                <p14:modId xmlns:p14="http://schemas.microsoft.com/office/powerpoint/2010/main" val="800126036"/>
              </p:ext>
            </p:extLst>
          </p:nvPr>
        </p:nvGraphicFramePr>
        <p:xfrm>
          <a:off x="716972" y="1641763"/>
          <a:ext cx="10809558" cy="2184508"/>
        </p:xfrm>
        <a:graphic>
          <a:graphicData uri="http://schemas.openxmlformats.org/drawingml/2006/table">
            <a:tbl>
              <a:tblPr firstRow="1" bandRow="1">
                <a:effectLst>
                  <a:outerShdw blurRad="50800" dist="190500" dir="2700000" algn="tl" rotWithShape="0">
                    <a:prstClr val="black">
                      <a:alpha val="40000"/>
                    </a:prstClr>
                  </a:outerShdw>
                </a:effectLst>
                <a:tableStyleId>{EB344D84-9AFB-497E-A393-DC336BA19D2E}</a:tableStyleId>
              </a:tblPr>
              <a:tblGrid>
                <a:gridCol w="1901537">
                  <a:extLst>
                    <a:ext uri="{9D8B030D-6E8A-4147-A177-3AD203B41FA5}">
                      <a16:colId xmlns:a16="http://schemas.microsoft.com/office/drawing/2014/main" val="3266514701"/>
                    </a:ext>
                  </a:extLst>
                </a:gridCol>
                <a:gridCol w="2171699">
                  <a:extLst>
                    <a:ext uri="{9D8B030D-6E8A-4147-A177-3AD203B41FA5}">
                      <a16:colId xmlns:a16="http://schemas.microsoft.com/office/drawing/2014/main" val="3479117394"/>
                    </a:ext>
                  </a:extLst>
                </a:gridCol>
                <a:gridCol w="2317173">
                  <a:extLst>
                    <a:ext uri="{9D8B030D-6E8A-4147-A177-3AD203B41FA5}">
                      <a16:colId xmlns:a16="http://schemas.microsoft.com/office/drawing/2014/main" val="2180813461"/>
                    </a:ext>
                  </a:extLst>
                </a:gridCol>
                <a:gridCol w="2275609">
                  <a:extLst>
                    <a:ext uri="{9D8B030D-6E8A-4147-A177-3AD203B41FA5}">
                      <a16:colId xmlns:a16="http://schemas.microsoft.com/office/drawing/2014/main" val="2826612736"/>
                    </a:ext>
                  </a:extLst>
                </a:gridCol>
                <a:gridCol w="2143540">
                  <a:extLst>
                    <a:ext uri="{9D8B030D-6E8A-4147-A177-3AD203B41FA5}">
                      <a16:colId xmlns:a16="http://schemas.microsoft.com/office/drawing/2014/main" val="3396484787"/>
                    </a:ext>
                  </a:extLst>
                </a:gridCol>
              </a:tblGrid>
              <a:tr h="546127">
                <a:tc>
                  <a:txBody>
                    <a:bodyPr/>
                    <a:lstStyle/>
                    <a:p>
                      <a:pPr algn="l" fontAlgn="b"/>
                      <a:endParaRPr lang="en-US" sz="1500" b="0" i="0" u="none" strike="noStrike" dirty="0">
                        <a:solidFill>
                          <a:srgbClr val="000000"/>
                        </a:solidFill>
                        <a:effectLst/>
                        <a:latin typeface="Times New Roman" panose="02020603050405020304" pitchFamily="18" charset="0"/>
                      </a:endParaRPr>
                    </a:p>
                  </a:txBody>
                  <a:tcPr marL="5443" marR="5443" marT="5443"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2800" u="none" strike="noStrike" dirty="0">
                          <a:effectLst/>
                        </a:rPr>
                        <a:t>Cobb</a:t>
                      </a:r>
                      <a:endParaRPr lang="en-US" sz="2800" b="1" i="0" u="none" strike="noStrike" dirty="0">
                        <a:solidFill>
                          <a:srgbClr val="000000"/>
                        </a:solidFill>
                        <a:effectLst/>
                        <a:latin typeface="Calibri" panose="020F0502020204030204" pitchFamily="34" charset="0"/>
                      </a:endParaRPr>
                    </a:p>
                  </a:txBody>
                  <a:tcPr marL="5443" marR="5443" marT="5443"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2800" u="none" strike="noStrike" dirty="0">
                          <a:effectLst/>
                        </a:rPr>
                        <a:t>DeKalb</a:t>
                      </a:r>
                      <a:endParaRPr lang="en-US" sz="2800" b="1" i="0" u="none" strike="noStrike" dirty="0">
                        <a:solidFill>
                          <a:srgbClr val="000000"/>
                        </a:solidFill>
                        <a:effectLst/>
                        <a:latin typeface="Calibri" panose="020F0502020204030204" pitchFamily="34" charset="0"/>
                      </a:endParaRPr>
                    </a:p>
                  </a:txBody>
                  <a:tcPr marL="5443" marR="5443" marT="5443"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2800" u="none" strike="noStrike" dirty="0">
                          <a:effectLst/>
                        </a:rPr>
                        <a:t>Fulton</a:t>
                      </a:r>
                      <a:endParaRPr lang="en-US" sz="2800" b="1" i="0" u="none" strike="noStrike" dirty="0">
                        <a:solidFill>
                          <a:srgbClr val="000000"/>
                        </a:solidFill>
                        <a:effectLst/>
                        <a:latin typeface="Calibri" panose="020F0502020204030204" pitchFamily="34" charset="0"/>
                      </a:endParaRPr>
                    </a:p>
                  </a:txBody>
                  <a:tcPr marL="5443" marR="5443" marT="5443" marB="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algn="ctr" fontAlgn="ctr"/>
                      <a:r>
                        <a:rPr lang="en-US" sz="2800" u="none" strike="noStrike" dirty="0">
                          <a:effectLst/>
                        </a:rPr>
                        <a:t>Gwinnett</a:t>
                      </a:r>
                      <a:endParaRPr lang="en-US" sz="2800" b="1" i="0" u="none" strike="noStrike" dirty="0">
                        <a:solidFill>
                          <a:srgbClr val="000000"/>
                        </a:solidFill>
                        <a:effectLst/>
                        <a:latin typeface="Calibri" panose="020F0502020204030204" pitchFamily="34" charset="0"/>
                      </a:endParaRPr>
                    </a:p>
                  </a:txBody>
                  <a:tcPr marL="5443" marR="5443" marT="5443" marB="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563093082"/>
                  </a:ext>
                </a:extLst>
              </a:tr>
              <a:tr h="546127">
                <a:tc>
                  <a:txBody>
                    <a:bodyPr/>
                    <a:lstStyle/>
                    <a:p>
                      <a:pPr lvl="0" algn="ctr" fontAlgn="ctr"/>
                      <a:r>
                        <a:rPr lang="en-US" sz="2000" u="none" strike="noStrike" dirty="0">
                          <a:effectLst/>
                        </a:rPr>
                        <a:t>Initial Filings*</a:t>
                      </a:r>
                      <a:endParaRPr lang="en-US" sz="2000" b="1" i="0" u="none" strike="noStrike" dirty="0">
                        <a:solidFill>
                          <a:srgbClr val="000000"/>
                        </a:solidFill>
                        <a:effectLst/>
                        <a:latin typeface="Calibri" panose="020F0502020204030204" pitchFamily="34" charset="0"/>
                      </a:endParaRPr>
                    </a:p>
                  </a:txBody>
                  <a:tcPr marL="5443" marR="5443" marT="5443"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ctr"/>
                      <a:r>
                        <a:rPr lang="en-US" sz="1800" u="none" strike="noStrike" dirty="0">
                          <a:effectLst/>
                        </a:rPr>
                        <a:t>1400</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ctr"/>
                      <a:r>
                        <a:rPr lang="en-US" sz="1800" u="none" strike="noStrike">
                          <a:effectLst/>
                        </a:rPr>
                        <a:t>2690</a:t>
                      </a:r>
                      <a:endParaRPr lang="en-US" sz="1800" b="0" i="0" u="none" strike="noStrike">
                        <a:solidFill>
                          <a:srgbClr val="000000"/>
                        </a:solidFill>
                        <a:effectLst/>
                        <a:latin typeface="Calibri" panose="020F0502020204030204" pitchFamily="34" charset="0"/>
                      </a:endParaRPr>
                    </a:p>
                  </a:txBody>
                  <a:tcPr marL="5443" marR="5443" marT="5443"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ctr"/>
                      <a:r>
                        <a:rPr lang="en-US" sz="1800" u="none" strike="noStrike" dirty="0">
                          <a:effectLst/>
                        </a:rPr>
                        <a:t>3640</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w="25400" cmpd="sng">
                      <a:noFill/>
                    </a:lnT>
                    <a:lnB>
                      <a:noFill/>
                    </a:lnB>
                    <a:lnTlToBr w="12700" cmpd="sng">
                      <a:noFill/>
                      <a:prstDash val="solid"/>
                    </a:lnTlToBr>
                    <a:lnBlToTr w="12700" cmpd="sng">
                      <a:noFill/>
                      <a:prstDash val="solid"/>
                    </a:lnBlToTr>
                  </a:tcPr>
                </a:tc>
                <a:tc>
                  <a:txBody>
                    <a:bodyPr/>
                    <a:lstStyle/>
                    <a:p>
                      <a:pPr algn="ctr" fontAlgn="ctr"/>
                      <a:r>
                        <a:rPr lang="en-US" sz="1800" u="none" strike="noStrike" dirty="0">
                          <a:effectLst/>
                        </a:rPr>
                        <a:t>1530</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549728316"/>
                  </a:ext>
                </a:extLst>
              </a:tr>
              <a:tr h="546127">
                <a:tc>
                  <a:txBody>
                    <a:bodyPr/>
                    <a:lstStyle/>
                    <a:p>
                      <a:pPr lvl="0" algn="ctr" fontAlgn="ctr"/>
                      <a:r>
                        <a:rPr lang="en-US" sz="2000" u="none" strike="noStrike" dirty="0">
                          <a:effectLst/>
                        </a:rPr>
                        <a:t>Answers</a:t>
                      </a:r>
                      <a:endParaRPr lang="en-US" sz="2000" b="1"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u="none" strike="noStrike">
                          <a:effectLst/>
                        </a:rPr>
                        <a:t>240</a:t>
                      </a:r>
                      <a:endParaRPr lang="en-US" sz="1800" b="0" i="0" u="none" strike="noStrike">
                        <a:solidFill>
                          <a:srgbClr val="000000"/>
                        </a:solidFill>
                        <a:effectLst/>
                        <a:latin typeface="Calibri" panose="020F0502020204030204" pitchFamily="34" charset="0"/>
                      </a:endParaRPr>
                    </a:p>
                  </a:txBody>
                  <a:tcPr marL="5443" marR="5443" marT="5443"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u="none" strike="noStrike" dirty="0">
                          <a:effectLst/>
                        </a:rPr>
                        <a:t>460</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u="none" strike="noStrike" dirty="0">
                          <a:effectLst/>
                        </a:rPr>
                        <a:t>1060</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800" u="none" strike="noStrike" dirty="0">
                          <a:effectLst/>
                        </a:rPr>
                        <a:t>250</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40124828"/>
                  </a:ext>
                </a:extLst>
              </a:tr>
              <a:tr h="546127">
                <a:tc>
                  <a:txBody>
                    <a:bodyPr/>
                    <a:lstStyle/>
                    <a:p>
                      <a:pPr lvl="0" algn="ctr" fontAlgn="ctr"/>
                      <a:r>
                        <a:rPr lang="en-US" sz="2000" u="none" strike="noStrike" dirty="0">
                          <a:effectLst/>
                        </a:rPr>
                        <a:t>Answer Rate</a:t>
                      </a:r>
                      <a:endParaRPr lang="en-US" sz="2000" b="1"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29%</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w="254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16%</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601924084"/>
                  </a:ext>
                </a:extLst>
              </a:tr>
            </a:tbl>
          </a:graphicData>
        </a:graphic>
      </p:graphicFrame>
      <p:graphicFrame>
        <p:nvGraphicFramePr>
          <p:cNvPr id="9" name="Chart 8">
            <a:extLst>
              <a:ext uri="{FF2B5EF4-FFF2-40B4-BE49-F238E27FC236}">
                <a16:creationId xmlns:a16="http://schemas.microsoft.com/office/drawing/2014/main" id="{D028E664-5588-485E-8851-281CDA163790}"/>
              </a:ext>
            </a:extLst>
          </p:cNvPr>
          <p:cNvGraphicFramePr/>
          <p:nvPr>
            <p:extLst>
              <p:ext uri="{D42A27DB-BD31-4B8C-83A1-F6EECF244321}">
                <p14:modId xmlns:p14="http://schemas.microsoft.com/office/powerpoint/2010/main" val="2338643357"/>
              </p:ext>
            </p:extLst>
          </p:nvPr>
        </p:nvGraphicFramePr>
        <p:xfrm>
          <a:off x="2570473" y="4051526"/>
          <a:ext cx="2239014" cy="2066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AF023020-EFF0-4495-9756-1FD5831ECD83}"/>
              </a:ext>
            </a:extLst>
          </p:cNvPr>
          <p:cNvGraphicFramePr/>
          <p:nvPr>
            <p:extLst>
              <p:ext uri="{D42A27DB-BD31-4B8C-83A1-F6EECF244321}">
                <p14:modId xmlns:p14="http://schemas.microsoft.com/office/powerpoint/2010/main" val="1630702410"/>
              </p:ext>
            </p:extLst>
          </p:nvPr>
        </p:nvGraphicFramePr>
        <p:xfrm>
          <a:off x="4809487" y="4051526"/>
          <a:ext cx="2239014" cy="2066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1BA4194-633C-4644-9E9A-C066D42F5DC0}"/>
              </a:ext>
            </a:extLst>
          </p:cNvPr>
          <p:cNvGraphicFramePr/>
          <p:nvPr>
            <p:extLst>
              <p:ext uri="{D42A27DB-BD31-4B8C-83A1-F6EECF244321}">
                <p14:modId xmlns:p14="http://schemas.microsoft.com/office/powerpoint/2010/main" val="2147807851"/>
              </p:ext>
            </p:extLst>
          </p:nvPr>
        </p:nvGraphicFramePr>
        <p:xfrm>
          <a:off x="7048501" y="4051526"/>
          <a:ext cx="2239014" cy="20662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81734D8D-4974-4B18-B1A8-0F5613C97C0E}"/>
              </a:ext>
            </a:extLst>
          </p:cNvPr>
          <p:cNvGraphicFramePr/>
          <p:nvPr>
            <p:extLst>
              <p:ext uri="{D42A27DB-BD31-4B8C-83A1-F6EECF244321}">
                <p14:modId xmlns:p14="http://schemas.microsoft.com/office/powerpoint/2010/main" val="2056387587"/>
              </p:ext>
            </p:extLst>
          </p:nvPr>
        </p:nvGraphicFramePr>
        <p:xfrm>
          <a:off x="9287515" y="4051526"/>
          <a:ext cx="2239014" cy="206624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5F7F12C4-7DAD-DF46-B3BF-1DEEA0713450}"/>
              </a:ext>
            </a:extLst>
          </p:cNvPr>
          <p:cNvSpPr/>
          <p:nvPr/>
        </p:nvSpPr>
        <p:spPr>
          <a:xfrm>
            <a:off x="550718" y="246336"/>
            <a:ext cx="10809557" cy="1077218"/>
          </a:xfrm>
          <a:prstGeom prst="rect">
            <a:avLst/>
          </a:prstGeom>
        </p:spPr>
        <p:txBody>
          <a:bodyPr wrap="square">
            <a:spAutoFit/>
          </a:bodyPr>
          <a:lstStyle/>
          <a:p>
            <a:r>
              <a:rPr lang="en-US" sz="2000" dirty="0">
                <a:solidFill>
                  <a:schemeClr val="bg1"/>
                </a:solidFill>
                <a:latin typeface="Calibri" panose="020F0502020204030204" pitchFamily="34" charset="0"/>
                <a:cs typeface="Calibri" panose="020F0502020204030204" pitchFamily="34" charset="0"/>
              </a:rPr>
              <a:t>Tracking Evictions in the Atlanta Metro Region</a:t>
            </a:r>
            <a:br>
              <a:rPr lang="en-US" b="1" dirty="0">
                <a:latin typeface="Calibri" panose="020F0502020204030204" pitchFamily="34" charset="0"/>
                <a:cs typeface="Calibri" panose="020F0502020204030204" pitchFamily="34" charset="0"/>
              </a:rPr>
            </a:br>
            <a:r>
              <a:rPr lang="en-US" sz="4400" b="1" dirty="0">
                <a:solidFill>
                  <a:schemeClr val="bg1"/>
                </a:solidFill>
                <a:latin typeface="Calibri" panose="020F0502020204030204" pitchFamily="34" charset="0"/>
                <a:cs typeface="Calibri" panose="020F0502020204030204" pitchFamily="34" charset="0"/>
              </a:rPr>
              <a:t>Supporting Legal Services and Outreach</a:t>
            </a:r>
          </a:p>
        </p:txBody>
      </p:sp>
      <p:sp>
        <p:nvSpPr>
          <p:cNvPr id="17" name="TextBox 16">
            <a:extLst>
              <a:ext uri="{FF2B5EF4-FFF2-40B4-BE49-F238E27FC236}">
                <a16:creationId xmlns:a16="http://schemas.microsoft.com/office/drawing/2014/main" id="{95A366DE-1006-0745-AD15-7B79767F18AD}"/>
              </a:ext>
            </a:extLst>
          </p:cNvPr>
          <p:cNvSpPr txBox="1"/>
          <p:nvPr/>
        </p:nvSpPr>
        <p:spPr>
          <a:xfrm>
            <a:off x="1226127" y="4646065"/>
            <a:ext cx="1267690" cy="877163"/>
          </a:xfrm>
          <a:prstGeom prst="rect">
            <a:avLst/>
          </a:prstGeom>
          <a:noFill/>
        </p:spPr>
        <p:txBody>
          <a:bodyPr wrap="square" rtlCol="0">
            <a:spAutoFit/>
          </a:bodyPr>
          <a:lstStyle/>
          <a:p>
            <a:pPr>
              <a:spcAft>
                <a:spcPts val="1800"/>
              </a:spcAft>
            </a:pPr>
            <a:r>
              <a:rPr lang="en-US" dirty="0">
                <a:solidFill>
                  <a:schemeClr val="bg1"/>
                </a:solidFill>
              </a:rPr>
              <a:t>Answer</a:t>
            </a:r>
          </a:p>
          <a:p>
            <a:pPr>
              <a:spcAft>
                <a:spcPts val="1800"/>
              </a:spcAft>
            </a:pPr>
            <a:r>
              <a:rPr lang="en-US" dirty="0">
                <a:solidFill>
                  <a:schemeClr val="bg1"/>
                </a:solidFill>
              </a:rPr>
              <a:t>No Answer</a:t>
            </a:r>
          </a:p>
        </p:txBody>
      </p:sp>
      <p:sp>
        <p:nvSpPr>
          <p:cNvPr id="18" name="Rectangle 17">
            <a:extLst>
              <a:ext uri="{FF2B5EF4-FFF2-40B4-BE49-F238E27FC236}">
                <a16:creationId xmlns:a16="http://schemas.microsoft.com/office/drawing/2014/main" id="{ED791343-1362-9641-8D4C-0C67E1B96E60}"/>
              </a:ext>
            </a:extLst>
          </p:cNvPr>
          <p:cNvSpPr/>
          <p:nvPr/>
        </p:nvSpPr>
        <p:spPr>
          <a:xfrm>
            <a:off x="868916" y="4738255"/>
            <a:ext cx="280555" cy="21820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79E964-2DFF-D541-8DE5-08632186E3B2}"/>
              </a:ext>
            </a:extLst>
          </p:cNvPr>
          <p:cNvSpPr/>
          <p:nvPr/>
        </p:nvSpPr>
        <p:spPr>
          <a:xfrm>
            <a:off x="868916" y="5237019"/>
            <a:ext cx="280555" cy="218209"/>
          </a:xfrm>
          <a:prstGeom prst="rect">
            <a:avLst/>
          </a:prstGeom>
          <a:solidFill>
            <a:srgbClr val="F370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F34CB70-5DD0-1C43-997C-66AF9E182001}"/>
              </a:ext>
            </a:extLst>
          </p:cNvPr>
          <p:cNvSpPr txBox="1"/>
          <p:nvPr/>
        </p:nvSpPr>
        <p:spPr>
          <a:xfrm>
            <a:off x="9777845" y="6242332"/>
            <a:ext cx="1963882" cy="369332"/>
          </a:xfrm>
          <a:prstGeom prst="rect">
            <a:avLst/>
          </a:prstGeom>
          <a:noFill/>
        </p:spPr>
        <p:txBody>
          <a:bodyPr wrap="square" rtlCol="0">
            <a:spAutoFit/>
          </a:bodyPr>
          <a:lstStyle/>
          <a:p>
            <a:r>
              <a:rPr lang="en-US" dirty="0">
                <a:solidFill>
                  <a:schemeClr val="bg1"/>
                </a:solidFill>
              </a:rPr>
              <a:t>* in August 2020</a:t>
            </a:r>
          </a:p>
        </p:txBody>
      </p:sp>
      <p:sp>
        <p:nvSpPr>
          <p:cNvPr id="21" name="TextBox 20">
            <a:extLst>
              <a:ext uri="{FF2B5EF4-FFF2-40B4-BE49-F238E27FC236}">
                <a16:creationId xmlns:a16="http://schemas.microsoft.com/office/drawing/2014/main" id="{B0D11832-D732-C142-A05A-97035069D699}"/>
              </a:ext>
            </a:extLst>
          </p:cNvPr>
          <p:cNvSpPr txBox="1"/>
          <p:nvPr/>
        </p:nvSpPr>
        <p:spPr>
          <a:xfrm>
            <a:off x="1009193" y="6259823"/>
            <a:ext cx="8441338" cy="276999"/>
          </a:xfrm>
          <a:prstGeom prst="rect">
            <a:avLst/>
          </a:prstGeom>
          <a:noFill/>
        </p:spPr>
        <p:txBody>
          <a:bodyPr wrap="square" rtlCol="0">
            <a:spAutoFit/>
          </a:bodyPr>
          <a:lstStyle/>
          <a:p>
            <a:r>
              <a:rPr lang="en-US" sz="1200" dirty="0">
                <a:solidFill>
                  <a:schemeClr val="accent2"/>
                </a:solidFill>
                <a:hlinkClick r:id="rId6">
                  <a:extLst>
                    <a:ext uri="{A12FA001-AC4F-418D-AE19-62706E023703}">
                      <ahyp:hlinkClr xmlns:ahyp="http://schemas.microsoft.com/office/drawing/2018/hyperlinkcolor" val="tx"/>
                    </a:ext>
                  </a:extLst>
                </a:hlinkClick>
              </a:rPr>
              <a:t>www.wabe.org/tenants-must-respond-to-eviction-notices-to-get-hearings-but-many-may-have-missed-the-deadline/</a:t>
            </a:r>
            <a:r>
              <a:rPr lang="en-US" sz="1200" dirty="0">
                <a:solidFill>
                  <a:schemeClr val="accent2"/>
                </a:solidFill>
              </a:rPr>
              <a:t> </a:t>
            </a:r>
          </a:p>
        </p:txBody>
      </p:sp>
    </p:spTree>
    <p:extLst>
      <p:ext uri="{BB962C8B-B14F-4D97-AF65-F5344CB8AC3E}">
        <p14:creationId xmlns:p14="http://schemas.microsoft.com/office/powerpoint/2010/main" val="389247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25B0E13-A992-4AD0-9C43-9D88783AB0F8}"/>
              </a:ext>
            </a:extLst>
          </p:cNvPr>
          <p:cNvGraphicFramePr>
            <a:graphicFrameLocks noGrp="1"/>
          </p:cNvGraphicFramePr>
          <p:nvPr>
            <p:ph idx="1"/>
            <p:extLst>
              <p:ext uri="{D42A27DB-BD31-4B8C-83A1-F6EECF244321}">
                <p14:modId xmlns:p14="http://schemas.microsoft.com/office/powerpoint/2010/main" val="3901845666"/>
              </p:ext>
            </p:extLst>
          </p:nvPr>
        </p:nvGraphicFramePr>
        <p:xfrm>
          <a:off x="729095" y="1482437"/>
          <a:ext cx="10733809" cy="4857750"/>
        </p:xfrm>
        <a:graphic>
          <a:graphicData uri="http://schemas.openxmlformats.org/drawingml/2006/table">
            <a:tbl>
              <a:tblPr firstRow="1" bandRow="1">
                <a:effectLst>
                  <a:outerShdw blurRad="50800" dist="190500" dir="2700000" algn="tl" rotWithShape="0">
                    <a:prstClr val="black">
                      <a:alpha val="40000"/>
                    </a:prstClr>
                  </a:outerShdw>
                </a:effectLst>
                <a:tableStyleId>{1FECB4D8-DB02-4DC6-A0A2-4F2EBAE1DC90}</a:tableStyleId>
              </a:tblPr>
              <a:tblGrid>
                <a:gridCol w="2340942">
                  <a:extLst>
                    <a:ext uri="{9D8B030D-6E8A-4147-A177-3AD203B41FA5}">
                      <a16:colId xmlns:a16="http://schemas.microsoft.com/office/drawing/2014/main" val="2288443625"/>
                    </a:ext>
                  </a:extLst>
                </a:gridCol>
                <a:gridCol w="4814931">
                  <a:extLst>
                    <a:ext uri="{9D8B030D-6E8A-4147-A177-3AD203B41FA5}">
                      <a16:colId xmlns:a16="http://schemas.microsoft.com/office/drawing/2014/main" val="451359860"/>
                    </a:ext>
                  </a:extLst>
                </a:gridCol>
                <a:gridCol w="3577936">
                  <a:extLst>
                    <a:ext uri="{9D8B030D-6E8A-4147-A177-3AD203B41FA5}">
                      <a16:colId xmlns:a16="http://schemas.microsoft.com/office/drawing/2014/main" val="1180436014"/>
                    </a:ext>
                  </a:extLst>
                </a:gridCol>
              </a:tblGrid>
              <a:tr h="393955">
                <a:tc>
                  <a:txBody>
                    <a:bodyPr/>
                    <a:lstStyle/>
                    <a:p>
                      <a:pPr algn="ctr" fontAlgn="ctr"/>
                      <a:r>
                        <a:rPr lang="en-US" sz="1400" u="none" strike="noStrike" dirty="0">
                          <a:effectLst/>
                        </a:rPr>
                        <a:t>County</a:t>
                      </a:r>
                      <a:endParaRPr lang="en-US" sz="1400" b="1"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400" u="none" strike="noStrike" dirty="0">
                          <a:effectLst/>
                        </a:rPr>
                        <a:t>Building Address</a:t>
                      </a:r>
                      <a:endParaRPr lang="en-US" sz="1400" b="1"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400" u="none" strike="noStrike" dirty="0">
                          <a:effectLst/>
                        </a:rPr>
                        <a:t>Eviction Filings in August 2020</a:t>
                      </a:r>
                      <a:endParaRPr lang="en-US" sz="1400" b="1"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9935626"/>
                  </a:ext>
                </a:extLst>
              </a:tr>
              <a:tr h="393955">
                <a:tc>
                  <a:txBody>
                    <a:bodyPr/>
                    <a:lstStyle/>
                    <a:p>
                      <a:pPr algn="ctr" fontAlgn="ctr"/>
                      <a:r>
                        <a:rPr lang="en-US" sz="1600" u="none" strike="noStrike" dirty="0">
                          <a:effectLst/>
                        </a:rPr>
                        <a:t>Fulton</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dirty="0">
                          <a:effectLst/>
                        </a:rPr>
                        <a:t>3200 Lakeview Place, College Park GA 30337</a:t>
                      </a:r>
                      <a:endParaRPr lang="en-US" sz="1200" b="0"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38</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7830757"/>
                  </a:ext>
                </a:extLst>
              </a:tr>
              <a:tr h="459100">
                <a:tc>
                  <a:txBody>
                    <a:bodyPr/>
                    <a:lstStyle/>
                    <a:p>
                      <a:pPr algn="ctr" fontAlgn="ctr"/>
                      <a:r>
                        <a:rPr lang="en-US" sz="1600" u="none" strike="noStrike" dirty="0">
                          <a:effectLst/>
                        </a:rPr>
                        <a:t>Gwinnett </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a:effectLst/>
                        </a:rPr>
                        <a:t>1100 Indian Trail Lilburn Road, Norcross GA 30093</a:t>
                      </a:r>
                      <a:endParaRPr lang="en-US" sz="1200" b="0" i="0" u="none" strike="noStrike">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35</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6427738"/>
                  </a:ext>
                </a:extLst>
              </a:tr>
              <a:tr h="459100">
                <a:tc>
                  <a:txBody>
                    <a:bodyPr/>
                    <a:lstStyle/>
                    <a:p>
                      <a:pPr algn="ctr" fontAlgn="ctr"/>
                      <a:r>
                        <a:rPr lang="en-US" sz="1600" u="none" strike="noStrike" dirty="0">
                          <a:effectLst/>
                        </a:rPr>
                        <a:t>Dekalb</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dirty="0">
                          <a:effectLst/>
                        </a:rPr>
                        <a:t>1401 N. Hairston Road, Stone Mountain GA 30083</a:t>
                      </a:r>
                      <a:endParaRPr lang="en-US" sz="1200" b="0"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a:effectLst/>
                        </a:rPr>
                        <a:t>27</a:t>
                      </a:r>
                      <a:endParaRPr lang="en-US" sz="1800" b="0" i="0" u="none" strike="noStrike">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46350141"/>
                  </a:ext>
                </a:extLst>
              </a:tr>
              <a:tr h="393955">
                <a:tc>
                  <a:txBody>
                    <a:bodyPr/>
                    <a:lstStyle/>
                    <a:p>
                      <a:pPr algn="ctr" fontAlgn="ctr"/>
                      <a:r>
                        <a:rPr lang="en-US" sz="1600" u="none" strike="noStrike" dirty="0">
                          <a:effectLst/>
                        </a:rPr>
                        <a:t>Fulton</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a:effectLst/>
                        </a:rPr>
                        <a:t>250 Piedmont Ave NE, Atlanta GA 30308</a:t>
                      </a:r>
                      <a:endParaRPr lang="en-US" sz="1200" b="0" i="0" u="none" strike="noStrike">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a:effectLst/>
                        </a:rPr>
                        <a:t>26</a:t>
                      </a:r>
                      <a:endParaRPr lang="en-US" sz="1800" b="0" i="0" u="none" strike="noStrike">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2978306"/>
                  </a:ext>
                </a:extLst>
              </a:tr>
              <a:tr h="393955">
                <a:tc>
                  <a:txBody>
                    <a:bodyPr/>
                    <a:lstStyle/>
                    <a:p>
                      <a:pPr algn="ctr" fontAlgn="ctr"/>
                      <a:r>
                        <a:rPr lang="en-US" sz="1600" u="none" strike="noStrike" dirty="0">
                          <a:effectLst/>
                        </a:rPr>
                        <a:t>Fulton</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a:effectLst/>
                        </a:rPr>
                        <a:t>4001 Lakemont Drive, College Park GA 30337</a:t>
                      </a:r>
                      <a:endParaRPr lang="en-US" sz="1200" b="0" i="0" u="none" strike="noStrike">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1758969"/>
                  </a:ext>
                </a:extLst>
              </a:tr>
              <a:tr h="393955">
                <a:tc>
                  <a:txBody>
                    <a:bodyPr/>
                    <a:lstStyle/>
                    <a:p>
                      <a:pPr algn="ctr" fontAlgn="ctr"/>
                      <a:r>
                        <a:rPr lang="en-US" sz="1600" u="none" strike="noStrike" dirty="0">
                          <a:effectLst/>
                        </a:rPr>
                        <a:t>Clayton</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dirty="0">
                          <a:effectLst/>
                        </a:rPr>
                        <a:t>8050 Taylor Road, Riverdale, GA 30274</a:t>
                      </a:r>
                      <a:endParaRPr lang="en-US" sz="1200" b="0"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24</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00456296"/>
                  </a:ext>
                </a:extLst>
              </a:tr>
              <a:tr h="393955">
                <a:tc>
                  <a:txBody>
                    <a:bodyPr/>
                    <a:lstStyle/>
                    <a:p>
                      <a:pPr algn="ctr" fontAlgn="ctr"/>
                      <a:r>
                        <a:rPr lang="en-US" sz="1600" u="none" strike="noStrike" dirty="0">
                          <a:effectLst/>
                        </a:rPr>
                        <a:t>Dekalb</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dirty="0">
                          <a:effectLst/>
                        </a:rPr>
                        <a:t>3515 </a:t>
                      </a:r>
                      <a:r>
                        <a:rPr lang="en-US" sz="1200" u="none" strike="noStrike" dirty="0" err="1">
                          <a:effectLst/>
                        </a:rPr>
                        <a:t>Pleasantdale</a:t>
                      </a:r>
                      <a:r>
                        <a:rPr lang="en-US" sz="1200" u="none" strike="noStrike" dirty="0">
                          <a:effectLst/>
                        </a:rPr>
                        <a:t> Road, Doraville GA 30340</a:t>
                      </a:r>
                      <a:endParaRPr lang="en-US" sz="1200" b="0"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19</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2081652"/>
                  </a:ext>
                </a:extLst>
              </a:tr>
              <a:tr h="393955">
                <a:tc>
                  <a:txBody>
                    <a:bodyPr/>
                    <a:lstStyle/>
                    <a:p>
                      <a:pPr algn="ctr" fontAlgn="ctr"/>
                      <a:r>
                        <a:rPr lang="en-US" sz="1600" u="none" strike="noStrike" dirty="0">
                          <a:effectLst/>
                        </a:rPr>
                        <a:t>Clayton</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dirty="0">
                          <a:effectLst/>
                        </a:rPr>
                        <a:t>8050 Tara Blvd, Jonesboro, GA 30236</a:t>
                      </a:r>
                      <a:endParaRPr lang="en-US" sz="1200" b="0"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18</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354674"/>
                  </a:ext>
                </a:extLst>
              </a:tr>
              <a:tr h="393955">
                <a:tc>
                  <a:txBody>
                    <a:bodyPr/>
                    <a:lstStyle/>
                    <a:p>
                      <a:pPr algn="ctr" fontAlgn="ctr"/>
                      <a:r>
                        <a:rPr lang="en-US" sz="1600" u="none" strike="noStrike" dirty="0">
                          <a:effectLst/>
                        </a:rPr>
                        <a:t>Dekalb</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dirty="0">
                          <a:effectLst/>
                        </a:rPr>
                        <a:t>100 Camellia Lane, Lithonia GA 30058</a:t>
                      </a:r>
                      <a:endParaRPr lang="en-US" sz="1200" b="0"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25189126"/>
                  </a:ext>
                </a:extLst>
              </a:tr>
              <a:tr h="393955">
                <a:tc>
                  <a:txBody>
                    <a:bodyPr/>
                    <a:lstStyle/>
                    <a:p>
                      <a:pPr algn="ctr" fontAlgn="ctr"/>
                      <a:r>
                        <a:rPr lang="en-US" sz="1600" u="none" strike="noStrike" dirty="0">
                          <a:effectLst/>
                        </a:rPr>
                        <a:t>Clayton</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dirty="0">
                          <a:effectLst/>
                        </a:rPr>
                        <a:t>5758 Hwy 85, Riverdale, GA 30274</a:t>
                      </a:r>
                      <a:endParaRPr lang="en-US" sz="1200" b="0"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6900999"/>
                  </a:ext>
                </a:extLst>
              </a:tr>
              <a:tr h="393955">
                <a:tc>
                  <a:txBody>
                    <a:bodyPr/>
                    <a:lstStyle/>
                    <a:p>
                      <a:pPr algn="ctr" fontAlgn="ctr"/>
                      <a:r>
                        <a:rPr lang="en-US" sz="1600" u="none" strike="noStrike" dirty="0">
                          <a:effectLst/>
                        </a:rPr>
                        <a:t>Gwinnett</a:t>
                      </a:r>
                      <a:endParaRPr lang="en-US" sz="1600" b="0" i="0" u="none" strike="noStrike" dirty="0">
                        <a:solidFill>
                          <a:srgbClr val="000000"/>
                        </a:solidFill>
                        <a:effectLst/>
                        <a:latin typeface="Calibri" panose="020F0502020204030204" pitchFamily="34" charset="0"/>
                      </a:endParaRPr>
                    </a:p>
                  </a:txBody>
                  <a:tcPr marL="5443" marR="5443" marT="5443"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lvl="1" algn="l" fontAlgn="ctr"/>
                      <a:r>
                        <a:rPr lang="en-US" sz="1200" u="none" strike="noStrike" dirty="0">
                          <a:effectLst/>
                        </a:rPr>
                        <a:t>1500 Willow Trail Drive, Norcross GA 30093</a:t>
                      </a:r>
                      <a:endParaRPr lang="en-US" sz="1200" b="0" i="0" u="none" strike="noStrike" dirty="0">
                        <a:solidFill>
                          <a:srgbClr val="000000"/>
                        </a:solidFill>
                        <a:effectLst/>
                        <a:latin typeface="Calibri" panose="020F0502020204030204" pitchFamily="34" charset="0"/>
                      </a:endParaRPr>
                    </a:p>
                  </a:txBody>
                  <a:tcPr marL="5443" marR="5443" marT="5443"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5443" marR="5443" marT="5443"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90555163"/>
                  </a:ext>
                </a:extLst>
              </a:tr>
            </a:tbl>
          </a:graphicData>
        </a:graphic>
      </p:graphicFrame>
      <p:sp>
        <p:nvSpPr>
          <p:cNvPr id="9" name="Rectangle 8">
            <a:extLst>
              <a:ext uri="{FF2B5EF4-FFF2-40B4-BE49-F238E27FC236}">
                <a16:creationId xmlns:a16="http://schemas.microsoft.com/office/drawing/2014/main" id="{1EA126F2-A2BD-AC4B-AC26-20351A64BDAF}"/>
              </a:ext>
            </a:extLst>
          </p:cNvPr>
          <p:cNvSpPr/>
          <p:nvPr/>
        </p:nvSpPr>
        <p:spPr>
          <a:xfrm>
            <a:off x="550718" y="246336"/>
            <a:ext cx="10809557" cy="1077218"/>
          </a:xfrm>
          <a:prstGeom prst="rect">
            <a:avLst/>
          </a:prstGeom>
        </p:spPr>
        <p:txBody>
          <a:bodyPr wrap="square">
            <a:spAutoFit/>
          </a:bodyPr>
          <a:lstStyle/>
          <a:p>
            <a:r>
              <a:rPr lang="en-US" sz="2000" dirty="0">
                <a:solidFill>
                  <a:schemeClr val="bg1"/>
                </a:solidFill>
                <a:latin typeface="Calibri" panose="020F0502020204030204" pitchFamily="34" charset="0"/>
                <a:cs typeface="Calibri" panose="020F0502020204030204" pitchFamily="34" charset="0"/>
              </a:rPr>
              <a:t>Tracking Evictions in the Atlanta Metro Region</a:t>
            </a:r>
            <a:br>
              <a:rPr lang="en-US" b="1" dirty="0">
                <a:latin typeface="Calibri" panose="020F0502020204030204" pitchFamily="34" charset="0"/>
                <a:cs typeface="Calibri" panose="020F0502020204030204" pitchFamily="34" charset="0"/>
              </a:rPr>
            </a:br>
            <a:r>
              <a:rPr lang="en-US" sz="4400" b="1" dirty="0">
                <a:solidFill>
                  <a:schemeClr val="bg1"/>
                </a:solidFill>
                <a:latin typeface="Calibri" panose="020F0502020204030204" pitchFamily="34" charset="0"/>
                <a:cs typeface="Calibri" panose="020F0502020204030204" pitchFamily="34" charset="0"/>
              </a:rPr>
              <a:t>Identifying Hotspots</a:t>
            </a:r>
          </a:p>
        </p:txBody>
      </p:sp>
    </p:spTree>
    <p:extLst>
      <p:ext uri="{BB962C8B-B14F-4D97-AF65-F5344CB8AC3E}">
        <p14:creationId xmlns:p14="http://schemas.microsoft.com/office/powerpoint/2010/main" val="327604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13D6-37DF-47AE-A5E3-420C4CE319FF}"/>
              </a:ext>
            </a:extLst>
          </p:cNvPr>
          <p:cNvSpPr>
            <a:spLocks noGrp="1"/>
          </p:cNvSpPr>
          <p:nvPr>
            <p:ph type="title"/>
          </p:nvPr>
        </p:nvSpPr>
        <p:spPr>
          <a:xfrm>
            <a:off x="5817773" y="277363"/>
            <a:ext cx="6249777" cy="1810494"/>
          </a:xfrm>
        </p:spPr>
        <p:txBody>
          <a:bodyPr>
            <a:normAutofit/>
          </a:bodyPr>
          <a:lstStyle/>
          <a:p>
            <a:r>
              <a:rPr lang="en-US" sz="3100" dirty="0">
                <a:latin typeface="Calibri Light" panose="020F0302020204030204" pitchFamily="34" charset="0"/>
                <a:cs typeface="Calibri Light" panose="020F0302020204030204" pitchFamily="34" charset="0"/>
              </a:rPr>
              <a:t>Urban Institute’s</a:t>
            </a:r>
            <a:br>
              <a:rPr lang="en-US" dirty="0"/>
            </a:br>
            <a:r>
              <a:rPr lang="en-US" b="1" dirty="0">
                <a:latin typeface="Calibri" panose="020F0502020204030204" pitchFamily="34" charset="0"/>
                <a:cs typeface="Calibri" panose="020F0502020204030204" pitchFamily="34" charset="0"/>
              </a:rPr>
              <a:t>Emergency Rental Assistance Priority Index</a:t>
            </a:r>
          </a:p>
        </p:txBody>
      </p:sp>
      <p:pic>
        <p:nvPicPr>
          <p:cNvPr id="5" name="Picture 4">
            <a:extLst>
              <a:ext uri="{FF2B5EF4-FFF2-40B4-BE49-F238E27FC236}">
                <a16:creationId xmlns:a16="http://schemas.microsoft.com/office/drawing/2014/main" id="{EBF93D6A-603F-4F0E-84A1-5CC493F3F352}"/>
              </a:ext>
            </a:extLst>
          </p:cNvPr>
          <p:cNvPicPr>
            <a:picLocks noChangeAspect="1"/>
          </p:cNvPicPr>
          <p:nvPr/>
        </p:nvPicPr>
        <p:blipFill>
          <a:blip r:embed="rId2"/>
          <a:stretch>
            <a:fillRect/>
          </a:stretch>
        </p:blipFill>
        <p:spPr>
          <a:xfrm>
            <a:off x="354838" y="237607"/>
            <a:ext cx="5114931" cy="6460435"/>
          </a:xfrm>
          <a:prstGeom prst="rect">
            <a:avLst/>
          </a:prstGeom>
          <a:ln>
            <a:solidFill>
              <a:schemeClr val="bg1">
                <a:lumMod val="65000"/>
              </a:schemeClr>
            </a:solidFill>
          </a:ln>
          <a:effectLst>
            <a:outerShdw blurRad="50800" dist="190500" dir="2700000" algn="tl" rotWithShape="0">
              <a:prstClr val="black">
                <a:alpha val="40000"/>
              </a:prstClr>
            </a:outerShdw>
          </a:effectLst>
        </p:spPr>
      </p:pic>
      <p:pic>
        <p:nvPicPr>
          <p:cNvPr id="6" name="Picture 5">
            <a:extLst>
              <a:ext uri="{FF2B5EF4-FFF2-40B4-BE49-F238E27FC236}">
                <a16:creationId xmlns:a16="http://schemas.microsoft.com/office/drawing/2014/main" id="{59150865-EDAF-4A04-8D8E-E8864A13CDD3}"/>
              </a:ext>
            </a:extLst>
          </p:cNvPr>
          <p:cNvPicPr>
            <a:picLocks noChangeAspect="1"/>
          </p:cNvPicPr>
          <p:nvPr/>
        </p:nvPicPr>
        <p:blipFill>
          <a:blip r:embed="rId3"/>
          <a:stretch>
            <a:fillRect/>
          </a:stretch>
        </p:blipFill>
        <p:spPr>
          <a:xfrm>
            <a:off x="7159946" y="2227646"/>
            <a:ext cx="3565429" cy="3687863"/>
          </a:xfrm>
          <a:prstGeom prst="rect">
            <a:avLst/>
          </a:prstGeom>
          <a:ln w="38100">
            <a:solidFill>
              <a:srgbClr val="FEBF10"/>
            </a:solidFill>
          </a:ln>
          <a:effectLst>
            <a:outerShdw blurRad="50800" dist="190500" dir="2700000" algn="tl" rotWithShape="0">
              <a:prstClr val="black">
                <a:alpha val="40000"/>
              </a:prstClr>
            </a:outerShdw>
          </a:effectLst>
        </p:spPr>
      </p:pic>
      <p:sp>
        <p:nvSpPr>
          <p:cNvPr id="8" name="TextBox 7">
            <a:hlinkClick r:id="rId4"/>
            <a:extLst>
              <a:ext uri="{FF2B5EF4-FFF2-40B4-BE49-F238E27FC236}">
                <a16:creationId xmlns:a16="http://schemas.microsoft.com/office/drawing/2014/main" id="{DE45B5FB-F459-41B5-AF64-46DD2AB1ECC5}"/>
              </a:ext>
            </a:extLst>
          </p:cNvPr>
          <p:cNvSpPr txBox="1"/>
          <p:nvPr/>
        </p:nvSpPr>
        <p:spPr>
          <a:xfrm>
            <a:off x="5681220" y="6303638"/>
            <a:ext cx="6249776" cy="276999"/>
          </a:xfrm>
          <a:prstGeom prst="rect">
            <a:avLst/>
          </a:prstGeom>
          <a:noFill/>
        </p:spPr>
        <p:txBody>
          <a:bodyPr wrap="square">
            <a:spAutoFit/>
          </a:bodyPr>
          <a:lstStyle/>
          <a:p>
            <a:pPr algn="ctr"/>
            <a:r>
              <a:rPr lang="en-US" sz="1200" b="1" dirty="0">
                <a:solidFill>
                  <a:schemeClr val="accent2"/>
                </a:solidFill>
                <a:hlinkClick r:id="rId5">
                  <a:extLst>
                    <a:ext uri="{A12FA001-AC4F-418D-AE19-62706E023703}">
                      <ahyp:hlinkClr xmlns:ahyp="http://schemas.microsoft.com/office/drawing/2018/hyperlinkcolor" val="tx"/>
                    </a:ext>
                  </a:extLst>
                </a:hlinkClick>
              </a:rPr>
              <a:t>urban.org/features/where-prioritize-emergency-rental-assistance-keep-renters-their-homes</a:t>
            </a:r>
            <a:endParaRPr lang="en-US" sz="1200" b="1" dirty="0">
              <a:solidFill>
                <a:schemeClr val="accent2"/>
              </a:solidFill>
            </a:endParaRPr>
          </a:p>
        </p:txBody>
      </p:sp>
      <p:cxnSp>
        <p:nvCxnSpPr>
          <p:cNvPr id="7" name="Straight Connector 6">
            <a:extLst>
              <a:ext uri="{FF2B5EF4-FFF2-40B4-BE49-F238E27FC236}">
                <a16:creationId xmlns:a16="http://schemas.microsoft.com/office/drawing/2014/main" id="{F14E7032-CAC8-9549-8AB6-DB1233AB33D8}"/>
              </a:ext>
            </a:extLst>
          </p:cNvPr>
          <p:cNvCxnSpPr/>
          <p:nvPr/>
        </p:nvCxnSpPr>
        <p:spPr>
          <a:xfrm flipH="1">
            <a:off x="2266122" y="2227646"/>
            <a:ext cx="4890052" cy="555311"/>
          </a:xfrm>
          <a:prstGeom prst="line">
            <a:avLst/>
          </a:prstGeom>
          <a:ln w="28575">
            <a:solidFill>
              <a:srgbClr val="FEBF1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D19873-AAC9-994A-9EFD-7DB195C139E1}"/>
              </a:ext>
            </a:extLst>
          </p:cNvPr>
          <p:cNvCxnSpPr>
            <a:cxnSpLocks/>
          </p:cNvCxnSpPr>
          <p:nvPr/>
        </p:nvCxnSpPr>
        <p:spPr>
          <a:xfrm flipH="1" flipV="1">
            <a:off x="2253422" y="2884646"/>
            <a:ext cx="4902752" cy="3030863"/>
          </a:xfrm>
          <a:prstGeom prst="line">
            <a:avLst/>
          </a:prstGeom>
          <a:ln w="28575">
            <a:solidFill>
              <a:srgbClr val="FEBF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3086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8126</TotalTime>
  <Words>892</Words>
  <Application>Microsoft Macintosh PowerPoint</Application>
  <PresentationFormat>Widescreen</PresentationFormat>
  <Paragraphs>129</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Times New Roman</vt:lpstr>
      <vt:lpstr>Trebuchet MS</vt:lpstr>
      <vt:lpstr>Wingdings</vt:lpstr>
      <vt:lpstr>Office Theme</vt:lpstr>
      <vt:lpstr>PowerPoint Presentation</vt:lpstr>
      <vt:lpstr>Using Data to Promote Smart Housing Policy and Strategic Interventions Eviction Activity During a Pandemic</vt:lpstr>
      <vt:lpstr>Tracking Evictions in the Atlanta Metro Region Our Team…</vt:lpstr>
      <vt:lpstr>PowerPoint Presentation</vt:lpstr>
      <vt:lpstr>Tracking Evictions in the Atlanta Metro Region  Atlanta Region Eviction Tracker metroatlhousing.org/eviction-tracker/</vt:lpstr>
      <vt:lpstr>PowerPoint Presentation</vt:lpstr>
      <vt:lpstr>PowerPoint Presentation</vt:lpstr>
      <vt:lpstr>PowerPoint Presentation</vt:lpstr>
      <vt:lpstr>Urban Institute’s Emergency Rental Assistance Priority Index</vt:lpstr>
      <vt:lpstr>Tracking Evictions in the Atlanta Metro Region Estimating Need and Targeting Rental Assistance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Across Georgia, transit is provided for the general population - anyone who is able to access and afford it.</dc:title>
  <dc:creator>Barry Golivesky</dc:creator>
  <cp:lastModifiedBy>Erik Woodworth</cp:lastModifiedBy>
  <cp:revision>99</cp:revision>
  <dcterms:created xsi:type="dcterms:W3CDTF">2017-06-15T13:07:37Z</dcterms:created>
  <dcterms:modified xsi:type="dcterms:W3CDTF">2020-12-03T18:50:34Z</dcterms:modified>
  <cp:contentStatus/>
</cp:coreProperties>
</file>