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8" r:id="rId1"/>
  </p:sldMasterIdLst>
  <p:sldIdLst>
    <p:sldId id="256" r:id="rId2"/>
    <p:sldId id="259" r:id="rId3"/>
    <p:sldId id="260" r:id="rId4"/>
    <p:sldId id="261" r:id="rId5"/>
    <p:sldId id="257" r:id="rId6"/>
    <p:sldId id="262" r:id="rId7"/>
    <p:sldId id="263" r:id="rId8"/>
    <p:sldId id="264" r:id="rId9"/>
  </p:sldIdLst>
  <p:sldSz cx="9144000" cy="6858000" type="screen4x3"/>
  <p:notesSz cx="7010400" cy="9296400"/>
  <p:embeddedFontLst>
    <p:embeddedFont>
      <p:font typeface="Dominik" panose="02000500000000000000" pitchFamily="2" charset="0"/>
      <p:regular r:id="rId10"/>
      <p:italic r:id="rId11"/>
    </p:embeddedFont>
    <p:embeddedFont>
      <p:font typeface="Corbel" panose="020B050302020402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9" autoAdjust="0"/>
    <p:restoredTop sz="94660" autoAdjust="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IUPR Annual Revenue and Staff</a:t>
            </a:r>
            <a:r>
              <a:rPr lang="en-US" baseline="0"/>
              <a:t> FTE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FTE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Sheet1!$B$1:$H$1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Sheet1!$B$3:$H$3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5.75</c:v>
                </c:pt>
                <c:pt idx="3">
                  <c:v>5.125</c:v>
                </c:pt>
                <c:pt idx="4">
                  <c:v>4.5</c:v>
                </c:pt>
                <c:pt idx="5">
                  <c:v>6.5</c:v>
                </c:pt>
                <c:pt idx="6">
                  <c:v>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62"/>
        <c:axId val="709313760"/>
        <c:axId val="709313368"/>
      </c:barChart>
      <c:lineChart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Annual Revenue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Sheet1!$B$1:$H$1</c:f>
              <c:numCache>
                <c:formatCode>General</c:formatCode>
                <c:ptCount val="7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</c:numCache>
            </c:numRef>
          </c:cat>
          <c:val>
            <c:numRef>
              <c:f>Sheet1!$B$2:$H$2</c:f>
              <c:numCache>
                <c:formatCode>_("$"* #,##0_);_("$"* \(#,##0\);_("$"* "-"??_);_(@_)</c:formatCode>
                <c:ptCount val="7"/>
                <c:pt idx="0">
                  <c:v>160000</c:v>
                </c:pt>
                <c:pt idx="1">
                  <c:v>442500</c:v>
                </c:pt>
                <c:pt idx="2">
                  <c:v>400500</c:v>
                </c:pt>
                <c:pt idx="3">
                  <c:v>347740</c:v>
                </c:pt>
                <c:pt idx="4">
                  <c:v>486754</c:v>
                </c:pt>
                <c:pt idx="5">
                  <c:v>907342</c:v>
                </c:pt>
                <c:pt idx="6">
                  <c:v>975000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9310624"/>
        <c:axId val="709312976"/>
      </c:lineChart>
      <c:catAx>
        <c:axId val="709310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312976"/>
        <c:crosses val="autoZero"/>
        <c:auto val="1"/>
        <c:lblAlgn val="ctr"/>
        <c:lblOffset val="100"/>
        <c:noMultiLvlLbl val="0"/>
      </c:catAx>
      <c:valAx>
        <c:axId val="70931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310624"/>
        <c:crosses val="autoZero"/>
        <c:crossBetween val="between"/>
      </c:valAx>
      <c:valAx>
        <c:axId val="709313368"/>
        <c:scaling>
          <c:orientation val="minMax"/>
          <c:max val="1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313760"/>
        <c:crosses val="max"/>
        <c:crossBetween val="between"/>
        <c:minorUnit val="0.5"/>
      </c:valAx>
      <c:catAx>
        <c:axId val="709313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93133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6" y="318723"/>
            <a:ext cx="6430967" cy="2616199"/>
          </a:xfrm>
        </p:spPr>
        <p:txBody>
          <a:bodyPr anchor="b">
            <a:normAutofit/>
          </a:bodyPr>
          <a:lstStyle>
            <a:lvl1pPr algn="r">
              <a:defRPr sz="3375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535" y="3171674"/>
            <a:ext cx="5240734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1181">
                <a:solidFill>
                  <a:schemeClr val="tx1"/>
                </a:solidFill>
              </a:defRPr>
            </a:lvl1pPr>
            <a:lvl2pPr marL="2571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234" y="5404757"/>
            <a:ext cx="2038803" cy="13446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8" r="56744"/>
          <a:stretch/>
        </p:blipFill>
        <p:spPr>
          <a:xfrm>
            <a:off x="2" y="-9181"/>
            <a:ext cx="1163781" cy="686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03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9" y="4732865"/>
            <a:ext cx="7514033" cy="566738"/>
          </a:xfrm>
        </p:spPr>
        <p:txBody>
          <a:bodyPr anchor="b">
            <a:normAutofit/>
          </a:bodyPr>
          <a:lstStyle>
            <a:lvl1pPr algn="ctr">
              <a:defRPr sz="135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5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9" y="5299603"/>
            <a:ext cx="7514033" cy="493712"/>
          </a:xfrm>
        </p:spPr>
        <p:txBody>
          <a:bodyPr>
            <a:normAutofit/>
          </a:bodyPr>
          <a:lstStyle>
            <a:lvl1pPr marL="0" indent="0" algn="ctr">
              <a:buNone/>
              <a:defRPr sz="788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14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40" y="685800"/>
            <a:ext cx="7514033" cy="3048000"/>
          </a:xfrm>
        </p:spPr>
        <p:txBody>
          <a:bodyPr anchor="ctr">
            <a:normAutofit/>
          </a:bodyPr>
          <a:lstStyle>
            <a:lvl1pPr algn="ct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5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28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7614" y="3428999"/>
            <a:ext cx="6399611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013"/>
            </a:lvl1pPr>
            <a:lvl2pPr marL="257169" indent="0">
              <a:buFontTx/>
              <a:buNone/>
              <a:defRPr/>
            </a:lvl2pPr>
            <a:lvl3pPr marL="514337" indent="0">
              <a:buFontTx/>
              <a:buNone/>
              <a:defRPr/>
            </a:lvl3pPr>
            <a:lvl4pPr marL="771506" indent="0">
              <a:buFontTx/>
              <a:buNone/>
              <a:defRPr/>
            </a:lvl4pPr>
            <a:lvl5pPr marL="1028675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92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3308581"/>
            <a:ext cx="7514032" cy="1468800"/>
          </a:xfrm>
        </p:spPr>
        <p:txBody>
          <a:bodyPr anchor="b">
            <a:normAutofit/>
          </a:bodyPr>
          <a:lstStyle>
            <a:lvl1pPr algn="r">
              <a:defRPr sz="1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777381"/>
            <a:ext cx="751403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00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98959" y="863023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45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0069" y="2819399"/>
            <a:ext cx="457200" cy="584776"/>
          </a:xfrm>
          <a:prstGeom prst="rect">
            <a:avLst/>
          </a:prstGeom>
        </p:spPr>
        <p:txBody>
          <a:bodyPr vert="horz" lIns="51435" tIns="25718" rIns="51435" bIns="2571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45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161" y="685801"/>
            <a:ext cx="6742509" cy="2743199"/>
          </a:xfrm>
        </p:spPr>
        <p:txBody>
          <a:bodyPr anchor="ctr">
            <a:normAutofit/>
          </a:bodyPr>
          <a:lstStyle>
            <a:lvl1pPr algn="ctr">
              <a:defRPr sz="18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40" y="3886200"/>
            <a:ext cx="7514033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135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775200"/>
            <a:ext cx="7514033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616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5" y="685807"/>
            <a:ext cx="7514034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239" y="3505200"/>
            <a:ext cx="751403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75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9" y="4343400"/>
            <a:ext cx="7514035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013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687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7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497" y="685800"/>
            <a:ext cx="1327777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239" y="685800"/>
            <a:ext cx="6014807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616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9211" y="2666999"/>
            <a:ext cx="6698060" cy="2110382"/>
          </a:xfrm>
        </p:spPr>
        <p:txBody>
          <a:bodyPr anchor="b">
            <a:normAutofit/>
          </a:bodyPr>
          <a:lstStyle>
            <a:lvl1pPr algn="r">
              <a:defRPr sz="2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9209" y="4777381"/>
            <a:ext cx="669806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125">
                <a:solidFill>
                  <a:schemeClr val="tx1"/>
                </a:solidFill>
              </a:defRPr>
            </a:lvl1pPr>
            <a:lvl2pPr marL="257169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3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3898" y="5867142"/>
            <a:ext cx="41337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474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8" y="106136"/>
            <a:ext cx="7514035" cy="106135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3240" y="1273629"/>
            <a:ext cx="3671291" cy="451757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5975" y="1273630"/>
            <a:ext cx="3671292" cy="451757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116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4" y="1507370"/>
            <a:ext cx="3671292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293485"/>
            <a:ext cx="3671292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5976" y="1515837"/>
            <a:ext cx="3671298" cy="576262"/>
          </a:xfrm>
        </p:spPr>
        <p:txBody>
          <a:bodyPr anchor="b">
            <a:noAutofit/>
          </a:bodyPr>
          <a:lstStyle>
            <a:lvl1pPr marL="0" indent="0">
              <a:buNone/>
              <a:defRPr sz="1575" b="0">
                <a:solidFill>
                  <a:schemeClr val="accent1">
                    <a:lumMod val="75000"/>
                  </a:schemeClr>
                </a:solidFill>
              </a:defRPr>
            </a:lvl1pPr>
            <a:lvl2pPr marL="257169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1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9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293485"/>
            <a:ext cx="3671292" cy="3497714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5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8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239" y="685799"/>
            <a:ext cx="2661841" cy="1371600"/>
          </a:xfrm>
        </p:spPr>
        <p:txBody>
          <a:bodyPr anchor="b">
            <a:normAutofit/>
          </a:bodyPr>
          <a:lstStyle>
            <a:lvl1pPr algn="ctr">
              <a:defRPr sz="1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6530" y="685810"/>
            <a:ext cx="4680743" cy="5105401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239" y="2149474"/>
            <a:ext cx="2661841" cy="3641726"/>
          </a:xfrm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11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048" y="822323"/>
            <a:ext cx="4069619" cy="1371600"/>
          </a:xfrm>
        </p:spPr>
        <p:txBody>
          <a:bodyPr anchor="b">
            <a:normAutofit/>
          </a:bodyPr>
          <a:lstStyle>
            <a:lvl1pPr algn="ctr">
              <a:defRPr sz="1575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6016" y="914400"/>
            <a:ext cx="246073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69" indent="0">
              <a:buNone/>
              <a:defRPr sz="900"/>
            </a:lvl2pPr>
            <a:lvl3pPr marL="514337" indent="0">
              <a:buNone/>
              <a:defRPr sz="900"/>
            </a:lvl3pPr>
            <a:lvl4pPr marL="771506" indent="0">
              <a:buNone/>
              <a:defRPr sz="900"/>
            </a:lvl4pPr>
            <a:lvl5pPr marL="1028675" indent="0">
              <a:buNone/>
              <a:defRPr sz="900"/>
            </a:lvl5pPr>
            <a:lvl6pPr marL="1285843" indent="0">
              <a:buNone/>
              <a:defRPr sz="900"/>
            </a:lvl6pPr>
            <a:lvl7pPr marL="1543011" indent="0">
              <a:buNone/>
              <a:defRPr sz="900"/>
            </a:lvl7pPr>
            <a:lvl8pPr marL="1800180" indent="0">
              <a:buNone/>
              <a:defRPr sz="900"/>
            </a:lvl8pPr>
            <a:lvl9pPr marL="2057349" indent="0">
              <a:buNone/>
              <a:defRPr sz="9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048" y="2424793"/>
            <a:ext cx="4069619" cy="2528206"/>
          </a:xfrm>
        </p:spPr>
        <p:txBody>
          <a:bodyPr>
            <a:normAutofit/>
          </a:bodyPr>
          <a:lstStyle>
            <a:lvl1pPr marL="0" indent="0" algn="ctr">
              <a:buNone/>
              <a:defRPr sz="1013"/>
            </a:lvl1pPr>
            <a:lvl2pPr marL="257169" indent="0">
              <a:buNone/>
              <a:defRPr sz="675"/>
            </a:lvl2pPr>
            <a:lvl3pPr marL="514337" indent="0">
              <a:buNone/>
              <a:defRPr sz="563"/>
            </a:lvl3pPr>
            <a:lvl4pPr marL="771506" indent="0">
              <a:buNone/>
              <a:defRPr sz="506"/>
            </a:lvl4pPr>
            <a:lvl5pPr marL="1028675" indent="0">
              <a:buNone/>
              <a:defRPr sz="506"/>
            </a:lvl5pPr>
            <a:lvl6pPr marL="1285843" indent="0">
              <a:buNone/>
              <a:defRPr sz="506"/>
            </a:lvl6pPr>
            <a:lvl7pPr marL="1543011" indent="0">
              <a:buNone/>
              <a:defRPr sz="506"/>
            </a:lvl7pPr>
            <a:lvl8pPr marL="1800180" indent="0">
              <a:buNone/>
              <a:defRPr sz="506"/>
            </a:lvl8pPr>
            <a:lvl9pPr marL="2057349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695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9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Diffused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1"/>
            <a:ext cx="1163781" cy="686718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3239" y="81653"/>
            <a:ext cx="7514035" cy="123279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238" y="1396105"/>
            <a:ext cx="7514035" cy="4395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04335" y="5889635"/>
            <a:ext cx="857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10/20/2015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9215" y="5883286"/>
            <a:ext cx="50390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707" y="5883285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3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883" y="6098722"/>
            <a:ext cx="115652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19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iming>
    <p:tnLst>
      <p:par>
        <p:cTn id="1" dur="indefinite" restart="never" nodeType="tmRoot"/>
      </p:par>
    </p:tnLst>
  </p:timing>
  <p:txStyles>
    <p:titleStyle>
      <a:lvl1pPr algn="ctr" defTabSz="257169" rtl="0" eaLnBrk="1" latinLnBrk="0" hangingPunct="1">
        <a:spcBef>
          <a:spcPct val="0"/>
        </a:spcBef>
        <a:buNone/>
        <a:defRPr sz="28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0731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675068" indent="-160731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867944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125113" indent="-96439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spcAft>
          <a:spcPts val="338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788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Institute for Urban Policy Research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Celebrating 10 Years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7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Born in 2005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4364" y="3371569"/>
            <a:ext cx="3294897" cy="24905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701" y="3371569"/>
            <a:ext cx="4248591" cy="236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1096" y="1314451"/>
            <a:ext cx="630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J. McDonald Williams Institute was founded as part of the Foundation for Community Empowerment.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5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Reborn in 2008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1728" y="2447844"/>
            <a:ext cx="3945546" cy="1458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443" y="3639312"/>
            <a:ext cx="4115311" cy="25054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1096" y="1314451"/>
            <a:ext cx="6309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Baptized by state government, the Williams Institute joined the University of Texas at Dallas and took a new name: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Institute for Urban Policy Research.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2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Funding and Support</a:t>
            </a:r>
            <a:endParaRPr lang="en-US" dirty="0"/>
          </a:p>
        </p:txBody>
      </p:sp>
      <p:pic>
        <p:nvPicPr>
          <p:cNvPr id="1028" name="Picture 4" descr="http://www.veteranstoday.com/wp-content/uploads/2014/03/sleight35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473" y="4598547"/>
            <a:ext cx="333375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blog.ellusionist.com/wp-content/uploads/smoke-mirrors-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5095">
            <a:off x="6914043" y="1251708"/>
            <a:ext cx="1666875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35127" y="1234440"/>
            <a:ext cx="512112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University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Overhead and Office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Access to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External Funding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Contracts and Grants (Restricted)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Project-related Equipment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Project-related Staff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Gifts and Cost Recovery (Unrestricted)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Administrative Costs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New Business Generation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813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Annual Revenue and Staff Growth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7034070"/>
              </p:ext>
            </p:extLst>
          </p:nvPr>
        </p:nvGraphicFramePr>
        <p:xfrm>
          <a:off x="1112838" y="1395413"/>
          <a:ext cx="7515225" cy="4395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76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Scope of Work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6302" y="1805837"/>
            <a:ext cx="7515225" cy="326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5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Partners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85"/>
          <a:stretch/>
        </p:blipFill>
        <p:spPr>
          <a:xfrm>
            <a:off x="1428088" y="1503625"/>
            <a:ext cx="1971128" cy="1422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34" y="3450062"/>
            <a:ext cx="2613867" cy="1301533"/>
          </a:xfrm>
          <a:prstGeom prst="rect">
            <a:avLst/>
          </a:prstGeom>
        </p:spPr>
      </p:pic>
      <p:pic>
        <p:nvPicPr>
          <p:cNvPr id="5" name="Picture 2" descr="http://img3.wikia.nocookie.net/__cb20130630040653/logopedia/images/6/62/Texas-dallas-fort-worth-se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08" y="1679491"/>
            <a:ext cx="1699696" cy="156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orldteamsports.org/wp-content/uploads/2012/03/C1_Core_2CG_RG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10" y="3302125"/>
            <a:ext cx="3307779" cy="149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08" y="4940769"/>
            <a:ext cx="3318750" cy="618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56" y="5766370"/>
            <a:ext cx="2998573" cy="7568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88" y="5823905"/>
            <a:ext cx="2577786" cy="641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261" y="5135031"/>
            <a:ext cx="2113251" cy="4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1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Team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38" y="1479413"/>
            <a:ext cx="7515225" cy="4227786"/>
          </a:xfrm>
        </p:spPr>
      </p:pic>
    </p:spTree>
    <p:extLst>
      <p:ext uri="{BB962C8B-B14F-4D97-AF65-F5344CB8AC3E}">
        <p14:creationId xmlns:p14="http://schemas.microsoft.com/office/powerpoint/2010/main" val="148906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 4:3">
  <a:themeElements>
    <a:clrScheme name="Custom 1">
      <a:dk1>
        <a:sysClr val="windowText" lastClr="000000"/>
      </a:dk1>
      <a:lt1>
        <a:sysClr val="window" lastClr="FFFFFF"/>
      </a:lt1>
      <a:dk2>
        <a:srgbClr val="2850B8"/>
      </a:dk2>
      <a:lt2>
        <a:srgbClr val="FFFFFF"/>
      </a:lt2>
      <a:accent1>
        <a:srgbClr val="2850B8"/>
      </a:accent1>
      <a:accent2>
        <a:srgbClr val="8064A2"/>
      </a:accent2>
      <a:accent3>
        <a:srgbClr val="C0504D"/>
      </a:accent3>
      <a:accent4>
        <a:srgbClr val="9BBB5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UPR 2">
      <a:majorFont>
        <a:latin typeface="Dominik"/>
        <a:ea typeface=""/>
        <a:cs typeface=""/>
      </a:majorFont>
      <a:minorFont>
        <a:latin typeface="Corbel"/>
        <a:ea typeface=""/>
        <a:cs typeface="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UPR Template 4.potx" id="{4D248EDC-223D-4119-8897-C98494496C70}" vid="{AF29158A-ECAC-4BA2-9350-4DA78AFEF22C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IUPR Template 4</Template>
  <TotalTime>1236</TotalTime>
  <Words>117</Words>
  <Application>Microsoft Office PowerPoint</Application>
  <PresentationFormat>On-screen Show (4:3)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Dominik</vt:lpstr>
      <vt:lpstr>Corbel</vt:lpstr>
      <vt:lpstr>Arial</vt:lpstr>
      <vt:lpstr>Master 4:3</vt:lpstr>
      <vt:lpstr>The Institute for Urban Policy Research</vt:lpstr>
      <vt:lpstr>Born in 2005</vt:lpstr>
      <vt:lpstr>Reborn in 2008</vt:lpstr>
      <vt:lpstr>Funding and Support</vt:lpstr>
      <vt:lpstr>Annual Revenue and Staff Growth</vt:lpstr>
      <vt:lpstr>Our Scope of Work</vt:lpstr>
      <vt:lpstr>Our Partners</vt:lpstr>
      <vt:lpstr>Our Team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Vital Statistics on IUPR</dc:title>
  <dc:creator>Galvan, Anthony</dc:creator>
  <cp:lastModifiedBy>Bray, Timothy</cp:lastModifiedBy>
  <cp:revision>21</cp:revision>
  <cp:lastPrinted>2014-09-08T18:48:07Z</cp:lastPrinted>
  <dcterms:created xsi:type="dcterms:W3CDTF">2015-10-14T18:50:20Z</dcterms:created>
  <dcterms:modified xsi:type="dcterms:W3CDTF">2015-10-21T02:58:04Z</dcterms:modified>
</cp:coreProperties>
</file>