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1215" r:id="rId3"/>
    <p:sldId id="295" r:id="rId4"/>
    <p:sldId id="288" r:id="rId5"/>
    <p:sldId id="1206" r:id="rId6"/>
    <p:sldId id="1207" r:id="rId7"/>
    <p:sldId id="1208" r:id="rId8"/>
    <p:sldId id="1217" r:id="rId9"/>
    <p:sldId id="1216" r:id="rId10"/>
    <p:sldId id="331" r:id="rId11"/>
    <p:sldId id="271" r:id="rId12"/>
    <p:sldId id="1203" r:id="rId13"/>
    <p:sldId id="274" r:id="rId14"/>
    <p:sldId id="278" r:id="rId15"/>
    <p:sldId id="272" r:id="rId16"/>
    <p:sldId id="1205" r:id="rId17"/>
    <p:sldId id="275" r:id="rId18"/>
    <p:sldId id="277" r:id="rId19"/>
    <p:sldId id="1204" r:id="rId20"/>
    <p:sldId id="1096" r:id="rId21"/>
    <p:sldId id="1210" r:id="rId22"/>
    <p:sldId id="1211" r:id="rId23"/>
    <p:sldId id="121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8A71"/>
    <a:srgbClr val="ADCF7E"/>
    <a:srgbClr val="868FDA"/>
    <a:srgbClr val="3DCA99"/>
    <a:srgbClr val="8A347F"/>
    <a:srgbClr val="E656D4"/>
    <a:srgbClr val="335595"/>
    <a:srgbClr val="FD9438"/>
    <a:srgbClr val="F18192"/>
    <a:srgbClr val="F1DC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B1165E-AC33-A541-94B3-2735DF2EFE2B}" v="2" dt="2019-06-18T01:34:25.9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6"/>
    <p:restoredTop sz="79522"/>
  </p:normalViewPr>
  <p:slideViewPr>
    <p:cSldViewPr snapToGrid="0" snapToObjects="1">
      <p:cViewPr varScale="1">
        <p:scale>
          <a:sx n="122" d="100"/>
          <a:sy n="122" d="100"/>
        </p:scale>
        <p:origin x="1080" y="1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48E122-2459-41D6-8255-7F9F015DC9CF}" type="doc">
      <dgm:prSet loTypeId="urn:microsoft.com/office/officeart/2005/8/layout/hierarchy3" loCatId="list" qsTypeId="urn:microsoft.com/office/officeart/2005/8/quickstyle/simple1" qsCatId="simple" csTypeId="urn:microsoft.com/office/officeart/2005/8/colors/colorful1" csCatId="colorful" phldr="1"/>
      <dgm:spPr/>
      <dgm:t>
        <a:bodyPr/>
        <a:lstStyle/>
        <a:p>
          <a:endParaRPr lang="en-US"/>
        </a:p>
      </dgm:t>
    </dgm:pt>
    <dgm:pt modelId="{B6F96AF2-725F-4F9E-9BBB-EA6E65EAF98F}">
      <dgm:prSet phldrT="[Text]"/>
      <dgm:spPr>
        <a:xfrm>
          <a:off x="943962" y="1120"/>
          <a:ext cx="1638833" cy="819416"/>
        </a:xfrm>
        <a:prstGeom prst="roundRect">
          <a:avLst>
            <a:gd name="adj" fmla="val 10000"/>
          </a:avLst>
        </a:prstGeom>
        <a:solidFill>
          <a:srgbClr val="F79646"/>
        </a:solidFill>
        <a:ln w="25400" cap="flat" cmpd="sng" algn="ctr">
          <a:solidFill>
            <a:schemeClr val="accent2"/>
          </a:solidFill>
          <a:prstDash val="solid"/>
        </a:ln>
        <a:effectLst/>
      </dgm:spPr>
      <dgm:t>
        <a:bodyPr/>
        <a:lstStyle/>
        <a:p>
          <a:pPr>
            <a:buNone/>
          </a:pPr>
          <a:r>
            <a:rPr lang="en-US" dirty="0">
              <a:solidFill>
                <a:sysClr val="window" lastClr="FFFFFF"/>
              </a:solidFill>
              <a:latin typeface="Calibri"/>
              <a:ea typeface="+mn-ea"/>
              <a:cs typeface="+mn-cs"/>
            </a:rPr>
            <a:t>Increase Supply</a:t>
          </a:r>
        </a:p>
      </dgm:t>
    </dgm:pt>
    <dgm:pt modelId="{EFF22A9B-2694-462F-9D5A-DE6664257DDF}" type="parTrans" cxnId="{689729CD-DA68-4893-A4C7-D36886E3C7CE}">
      <dgm:prSet/>
      <dgm:spPr/>
      <dgm:t>
        <a:bodyPr/>
        <a:lstStyle/>
        <a:p>
          <a:endParaRPr lang="en-US"/>
        </a:p>
      </dgm:t>
    </dgm:pt>
    <dgm:pt modelId="{F058F792-F983-48B1-8D0C-C9337DE6D711}" type="sibTrans" cxnId="{689729CD-DA68-4893-A4C7-D36886E3C7CE}">
      <dgm:prSet/>
      <dgm:spPr/>
      <dgm:t>
        <a:bodyPr/>
        <a:lstStyle/>
        <a:p>
          <a:endParaRPr lang="en-US"/>
        </a:p>
      </dgm:t>
    </dgm:pt>
    <dgm:pt modelId="{610D1BC9-413A-40F7-8E37-EEE71F196C44}">
      <dgm:prSet phldrT="[Text]"/>
      <dgm:spPr>
        <a:xfrm>
          <a:off x="1271729" y="1025391"/>
          <a:ext cx="1311066" cy="819416"/>
        </a:xfrm>
        <a:prstGeom prst="roundRect">
          <a:avLst>
            <a:gd name="adj" fmla="val 10000"/>
          </a:avLst>
        </a:prstGeom>
        <a:solidFill>
          <a:sysClr val="window" lastClr="FFFFFF">
            <a:alpha val="90000"/>
            <a:hueOff val="0"/>
            <a:satOff val="0"/>
            <a:lumOff val="0"/>
            <a:alphaOff val="0"/>
          </a:sysClr>
        </a:solidFill>
        <a:ln w="25400" cap="flat" cmpd="sng" algn="ctr">
          <a:solidFill>
            <a:srgbClr val="F79646"/>
          </a:solidFill>
          <a:prstDash val="solid"/>
        </a:ln>
        <a:effectLst/>
      </dgm:spPr>
      <dgm:t>
        <a:bodyPr/>
        <a:lstStyle/>
        <a:p>
          <a:pPr>
            <a:buNone/>
          </a:pPr>
          <a:r>
            <a:rPr lang="en-US" dirty="0">
              <a:solidFill>
                <a:sysClr val="windowText" lastClr="000000">
                  <a:hueOff val="0"/>
                  <a:satOff val="0"/>
                  <a:lumOff val="0"/>
                  <a:alphaOff val="0"/>
                </a:sysClr>
              </a:solidFill>
              <a:latin typeface="Calibri"/>
              <a:ea typeface="+mn-ea"/>
              <a:cs typeface="+mn-cs"/>
            </a:rPr>
            <a:t>Flexible Zoning</a:t>
          </a:r>
        </a:p>
      </dgm:t>
    </dgm:pt>
    <dgm:pt modelId="{7678EEDF-19C0-4A5C-B9F7-831B47AAC793}" type="parTrans" cxnId="{C047B50B-AE5C-4FEB-A64E-8F95F163F83F}">
      <dgm:prSet/>
      <dgm:spPr>
        <a:xfrm>
          <a:off x="1107845" y="820537"/>
          <a:ext cx="163883" cy="614562"/>
        </a:xfrm>
        <a:custGeom>
          <a:avLst/>
          <a:gdLst/>
          <a:ahLst/>
          <a:cxnLst/>
          <a:rect l="0" t="0" r="0" b="0"/>
          <a:pathLst>
            <a:path>
              <a:moveTo>
                <a:pt x="0" y="0"/>
              </a:moveTo>
              <a:lnTo>
                <a:pt x="0" y="614562"/>
              </a:lnTo>
              <a:lnTo>
                <a:pt x="163883" y="614562"/>
              </a:lnTo>
            </a:path>
          </a:pathLst>
        </a:custGeom>
        <a:noFill/>
        <a:ln w="25400" cap="flat" cmpd="sng" algn="ctr">
          <a:solidFill>
            <a:srgbClr val="F79646"/>
          </a:solidFill>
          <a:prstDash val="solid"/>
        </a:ln>
        <a:effectLst/>
      </dgm:spPr>
      <dgm:t>
        <a:bodyPr/>
        <a:lstStyle/>
        <a:p>
          <a:endParaRPr lang="en-US"/>
        </a:p>
      </dgm:t>
    </dgm:pt>
    <dgm:pt modelId="{D96AD90B-8B3A-4743-8599-0CD160513AC9}" type="sibTrans" cxnId="{C047B50B-AE5C-4FEB-A64E-8F95F163F83F}">
      <dgm:prSet/>
      <dgm:spPr/>
      <dgm:t>
        <a:bodyPr/>
        <a:lstStyle/>
        <a:p>
          <a:endParaRPr lang="en-US"/>
        </a:p>
      </dgm:t>
    </dgm:pt>
    <dgm:pt modelId="{03485959-C292-4C6B-8E3E-19407E99D7B0}">
      <dgm:prSet phldrT="[Text]"/>
      <dgm:spPr>
        <a:xfrm>
          <a:off x="1271729" y="2049662"/>
          <a:ext cx="1311066" cy="819416"/>
        </a:xfrm>
        <a:prstGeom prst="roundRect">
          <a:avLst>
            <a:gd name="adj" fmla="val 10000"/>
          </a:avLst>
        </a:prstGeom>
        <a:solidFill>
          <a:sysClr val="window" lastClr="FFFFFF">
            <a:alpha val="90000"/>
            <a:hueOff val="0"/>
            <a:satOff val="0"/>
            <a:lumOff val="0"/>
            <a:alphaOff val="0"/>
          </a:sysClr>
        </a:solidFill>
        <a:ln w="25400" cap="flat" cmpd="sng" algn="ctr">
          <a:solidFill>
            <a:srgbClr val="F79646"/>
          </a:solidFill>
          <a:prstDash val="solid"/>
        </a:ln>
        <a:effectLst/>
      </dgm:spPr>
      <dgm:t>
        <a:bodyPr/>
        <a:lstStyle/>
        <a:p>
          <a:pPr>
            <a:buNone/>
          </a:pPr>
          <a:r>
            <a:rPr lang="en-US" dirty="0">
              <a:solidFill>
                <a:sysClr val="windowText" lastClr="000000">
                  <a:hueOff val="0"/>
                  <a:satOff val="0"/>
                  <a:lumOff val="0"/>
                  <a:alphaOff val="0"/>
                </a:sysClr>
              </a:solidFill>
              <a:latin typeface="Calibri"/>
              <a:ea typeface="+mn-ea"/>
              <a:cs typeface="+mn-cs"/>
            </a:rPr>
            <a:t>Streamline Building permits</a:t>
          </a:r>
        </a:p>
      </dgm:t>
    </dgm:pt>
    <dgm:pt modelId="{EAC30A6A-9B40-44AE-A111-FE78EAFBD44E}" type="parTrans" cxnId="{EE07A5A3-5C83-4577-8171-10B8CAD71E6E}">
      <dgm:prSet/>
      <dgm:spPr>
        <a:xfrm>
          <a:off x="1107845" y="820537"/>
          <a:ext cx="163883" cy="1638833"/>
        </a:xfrm>
        <a:custGeom>
          <a:avLst/>
          <a:gdLst/>
          <a:ahLst/>
          <a:cxnLst/>
          <a:rect l="0" t="0" r="0" b="0"/>
          <a:pathLst>
            <a:path>
              <a:moveTo>
                <a:pt x="0" y="0"/>
              </a:moveTo>
              <a:lnTo>
                <a:pt x="0" y="1638833"/>
              </a:lnTo>
              <a:lnTo>
                <a:pt x="163883" y="1638833"/>
              </a:lnTo>
            </a:path>
          </a:pathLst>
        </a:custGeom>
        <a:noFill/>
        <a:ln w="25400" cap="flat" cmpd="sng" algn="ctr">
          <a:solidFill>
            <a:srgbClr val="F79646"/>
          </a:solidFill>
          <a:prstDash val="solid"/>
        </a:ln>
        <a:effectLst/>
      </dgm:spPr>
      <dgm:t>
        <a:bodyPr/>
        <a:lstStyle/>
        <a:p>
          <a:endParaRPr lang="en-US"/>
        </a:p>
      </dgm:t>
    </dgm:pt>
    <dgm:pt modelId="{EDB86D99-C133-4968-93CE-E066662E471A}" type="sibTrans" cxnId="{EE07A5A3-5C83-4577-8171-10B8CAD71E6E}">
      <dgm:prSet/>
      <dgm:spPr/>
      <dgm:t>
        <a:bodyPr/>
        <a:lstStyle/>
        <a:p>
          <a:endParaRPr lang="en-US"/>
        </a:p>
      </dgm:t>
    </dgm:pt>
    <dgm:pt modelId="{2D472FD4-6502-43F2-8DDB-D0312F783788}">
      <dgm:prSet phldrT="[Text]"/>
      <dgm:spPr>
        <a:xfrm>
          <a:off x="2992504" y="1120"/>
          <a:ext cx="1638833" cy="819416"/>
        </a:xfrm>
        <a:prstGeom prst="roundRect">
          <a:avLst>
            <a:gd name="adj" fmla="val 10000"/>
          </a:avLst>
        </a:prstGeom>
        <a:solidFill>
          <a:srgbClr val="C0504D"/>
        </a:solidFill>
        <a:ln w="25400" cap="flat" cmpd="sng" algn="ctr">
          <a:solidFill>
            <a:srgbClr val="C00000"/>
          </a:solidFill>
          <a:prstDash val="solid"/>
        </a:ln>
        <a:effectLst/>
      </dgm:spPr>
      <dgm:t>
        <a:bodyPr/>
        <a:lstStyle/>
        <a:p>
          <a:pPr>
            <a:buNone/>
          </a:pPr>
          <a:r>
            <a:rPr lang="en-US" dirty="0">
              <a:solidFill>
                <a:sysClr val="window" lastClr="FFFFFF"/>
              </a:solidFill>
              <a:latin typeface="Calibri"/>
              <a:ea typeface="+mn-ea"/>
              <a:cs typeface="+mn-cs"/>
            </a:rPr>
            <a:t>Preserve Affordable Supply</a:t>
          </a:r>
        </a:p>
      </dgm:t>
    </dgm:pt>
    <dgm:pt modelId="{07D8E404-0AFC-40DF-B124-E7FF70976EA8}" type="parTrans" cxnId="{42799AF5-20CA-47B0-9C8C-C7533786642D}">
      <dgm:prSet/>
      <dgm:spPr/>
      <dgm:t>
        <a:bodyPr/>
        <a:lstStyle/>
        <a:p>
          <a:endParaRPr lang="en-US"/>
        </a:p>
      </dgm:t>
    </dgm:pt>
    <dgm:pt modelId="{243A2C75-77F8-47A7-B2D5-DEEA395E0EB5}" type="sibTrans" cxnId="{42799AF5-20CA-47B0-9C8C-C7533786642D}">
      <dgm:prSet/>
      <dgm:spPr/>
      <dgm:t>
        <a:bodyPr/>
        <a:lstStyle/>
        <a:p>
          <a:endParaRPr lang="en-US"/>
        </a:p>
      </dgm:t>
    </dgm:pt>
    <dgm:pt modelId="{84960091-592E-4EEE-AFF5-255202C44E20}">
      <dgm:prSet phldrT="[Text]"/>
      <dgm:spPr>
        <a:xfrm>
          <a:off x="3320270" y="1025391"/>
          <a:ext cx="1311066" cy="819416"/>
        </a:xfrm>
        <a:prstGeom prst="roundRect">
          <a:avLst>
            <a:gd name="adj" fmla="val 10000"/>
          </a:avLst>
        </a:prstGeom>
        <a:solidFill>
          <a:sysClr val="window" lastClr="FFFFFF">
            <a:alpha val="90000"/>
            <a:hueOff val="0"/>
            <a:satOff val="0"/>
            <a:lumOff val="0"/>
            <a:alphaOff val="0"/>
          </a:sysClr>
        </a:solidFill>
        <a:ln w="25400" cap="flat" cmpd="sng" algn="ctr">
          <a:solidFill>
            <a:srgbClr val="C00000"/>
          </a:solidFill>
          <a:prstDash val="solid"/>
        </a:ln>
        <a:effectLst/>
      </dgm:spPr>
      <dgm:t>
        <a:bodyPr/>
        <a:lstStyle/>
        <a:p>
          <a:pPr>
            <a:buNone/>
          </a:pPr>
          <a:r>
            <a:rPr lang="en-US" dirty="0">
              <a:solidFill>
                <a:sysClr val="windowText" lastClr="000000">
                  <a:hueOff val="0"/>
                  <a:satOff val="0"/>
                  <a:lumOff val="0"/>
                  <a:alphaOff val="0"/>
                </a:sysClr>
              </a:solidFill>
              <a:latin typeface="Calibri"/>
              <a:ea typeface="+mn-ea"/>
              <a:cs typeface="+mn-cs"/>
            </a:rPr>
            <a:t>Low cost Rehab assistance</a:t>
          </a:r>
        </a:p>
      </dgm:t>
    </dgm:pt>
    <dgm:pt modelId="{2C558739-ADF8-434E-8E92-7C86B1C74002}" type="parTrans" cxnId="{002BC293-58D4-4DC7-92FA-59A35E232A61}">
      <dgm:prSet/>
      <dgm:spPr>
        <a:xfrm>
          <a:off x="3156387" y="820537"/>
          <a:ext cx="163883" cy="614562"/>
        </a:xfrm>
        <a:custGeom>
          <a:avLst/>
          <a:gdLst/>
          <a:ahLst/>
          <a:cxnLst/>
          <a:rect l="0" t="0" r="0" b="0"/>
          <a:pathLst>
            <a:path>
              <a:moveTo>
                <a:pt x="0" y="0"/>
              </a:moveTo>
              <a:lnTo>
                <a:pt x="0" y="614562"/>
              </a:lnTo>
              <a:lnTo>
                <a:pt x="163883" y="614562"/>
              </a:lnTo>
            </a:path>
          </a:pathLst>
        </a:custGeom>
        <a:noFill/>
        <a:ln w="25400" cap="flat" cmpd="sng" algn="ctr">
          <a:solidFill>
            <a:srgbClr val="C00000"/>
          </a:solidFill>
          <a:prstDash val="solid"/>
        </a:ln>
        <a:effectLst/>
      </dgm:spPr>
      <dgm:t>
        <a:bodyPr/>
        <a:lstStyle/>
        <a:p>
          <a:endParaRPr lang="en-US"/>
        </a:p>
      </dgm:t>
    </dgm:pt>
    <dgm:pt modelId="{59171F57-B588-4888-BE41-32858852990A}" type="sibTrans" cxnId="{002BC293-58D4-4DC7-92FA-59A35E232A61}">
      <dgm:prSet/>
      <dgm:spPr/>
      <dgm:t>
        <a:bodyPr/>
        <a:lstStyle/>
        <a:p>
          <a:endParaRPr lang="en-US"/>
        </a:p>
      </dgm:t>
    </dgm:pt>
    <dgm:pt modelId="{BB829AED-5034-4D25-A3B2-71DD6FD8256B}">
      <dgm:prSet phldrT="[Text]"/>
      <dgm:spPr>
        <a:xfrm>
          <a:off x="3320270" y="2049662"/>
          <a:ext cx="1311066" cy="819416"/>
        </a:xfrm>
        <a:prstGeom prst="roundRect">
          <a:avLst>
            <a:gd name="adj" fmla="val 10000"/>
          </a:avLst>
        </a:prstGeom>
        <a:solidFill>
          <a:sysClr val="window" lastClr="FFFFFF">
            <a:alpha val="90000"/>
            <a:hueOff val="0"/>
            <a:satOff val="0"/>
            <a:lumOff val="0"/>
            <a:alphaOff val="0"/>
          </a:sysClr>
        </a:solidFill>
        <a:ln w="25400" cap="flat" cmpd="sng" algn="ctr">
          <a:solidFill>
            <a:srgbClr val="C00000"/>
          </a:solidFill>
          <a:prstDash val="solid"/>
        </a:ln>
        <a:effectLst/>
      </dgm:spPr>
      <dgm:t>
        <a:bodyPr/>
        <a:lstStyle/>
        <a:p>
          <a:pPr>
            <a:buNone/>
          </a:pPr>
          <a:r>
            <a:rPr lang="en-US" dirty="0">
              <a:solidFill>
                <a:sysClr val="windowText" lastClr="000000">
                  <a:hueOff val="0"/>
                  <a:satOff val="0"/>
                  <a:lumOff val="0"/>
                  <a:alphaOff val="0"/>
                </a:sysClr>
              </a:solidFill>
              <a:latin typeface="Calibri"/>
              <a:ea typeface="+mn-ea"/>
              <a:cs typeface="+mn-cs"/>
            </a:rPr>
            <a:t>Code Enforcement</a:t>
          </a:r>
        </a:p>
      </dgm:t>
    </dgm:pt>
    <dgm:pt modelId="{4CC3E5CA-FA41-4442-AFCC-D80821646A60}" type="parTrans" cxnId="{200DAF7E-D6EA-4130-AF8F-89E4C660DF2B}">
      <dgm:prSet/>
      <dgm:spPr>
        <a:xfrm>
          <a:off x="3156387" y="820537"/>
          <a:ext cx="163883" cy="1638833"/>
        </a:xfrm>
        <a:custGeom>
          <a:avLst/>
          <a:gdLst/>
          <a:ahLst/>
          <a:cxnLst/>
          <a:rect l="0" t="0" r="0" b="0"/>
          <a:pathLst>
            <a:path>
              <a:moveTo>
                <a:pt x="0" y="0"/>
              </a:moveTo>
              <a:lnTo>
                <a:pt x="0" y="1638833"/>
              </a:lnTo>
              <a:lnTo>
                <a:pt x="163883" y="1638833"/>
              </a:lnTo>
            </a:path>
          </a:pathLst>
        </a:custGeom>
        <a:noFill/>
        <a:ln w="25400" cap="flat" cmpd="sng" algn="ctr">
          <a:solidFill>
            <a:srgbClr val="C00000"/>
          </a:solidFill>
          <a:prstDash val="solid"/>
        </a:ln>
        <a:effectLst/>
      </dgm:spPr>
      <dgm:t>
        <a:bodyPr/>
        <a:lstStyle/>
        <a:p>
          <a:endParaRPr lang="en-US"/>
        </a:p>
      </dgm:t>
    </dgm:pt>
    <dgm:pt modelId="{E04C5053-BC2E-40EA-BFBD-14434886CDB1}" type="sibTrans" cxnId="{200DAF7E-D6EA-4130-AF8F-89E4C660DF2B}">
      <dgm:prSet/>
      <dgm:spPr/>
      <dgm:t>
        <a:bodyPr/>
        <a:lstStyle/>
        <a:p>
          <a:endParaRPr lang="en-US"/>
        </a:p>
      </dgm:t>
    </dgm:pt>
    <dgm:pt modelId="{F18A958B-6710-41C0-BAA6-EB134396DC33}">
      <dgm:prSet phldrT="[Text]"/>
      <dgm:spPr>
        <a:xfrm>
          <a:off x="1271729" y="2049662"/>
          <a:ext cx="1311066" cy="819416"/>
        </a:xfrm>
        <a:solidFill>
          <a:sysClr val="window" lastClr="FFFFFF">
            <a:alpha val="90000"/>
            <a:hueOff val="0"/>
            <a:satOff val="0"/>
            <a:lumOff val="0"/>
            <a:alphaOff val="0"/>
          </a:sysClr>
        </a:solidFill>
        <a:ln w="25400" cap="flat" cmpd="sng" algn="ctr">
          <a:solidFill>
            <a:srgbClr val="F79646"/>
          </a:solidFill>
          <a:prstDash val="solid"/>
        </a:ln>
        <a:effectLst/>
      </dgm:spPr>
      <dgm:t>
        <a:bodyPr/>
        <a:lstStyle/>
        <a:p>
          <a:pPr>
            <a:buNone/>
          </a:pPr>
          <a:r>
            <a:rPr lang="en-US" dirty="0">
              <a:solidFill>
                <a:sysClr val="windowText" lastClr="000000">
                  <a:hueOff val="0"/>
                  <a:satOff val="0"/>
                  <a:lumOff val="0"/>
                  <a:alphaOff val="0"/>
                </a:sysClr>
              </a:solidFill>
              <a:latin typeface="Calibri"/>
              <a:ea typeface="+mn-ea"/>
              <a:cs typeface="+mn-cs"/>
            </a:rPr>
            <a:t>?</a:t>
          </a:r>
        </a:p>
      </dgm:t>
    </dgm:pt>
    <dgm:pt modelId="{E97A7C53-79AE-4812-98DA-718746A52A73}" type="parTrans" cxnId="{DC4C3493-39F5-4477-A080-CE398A567AF4}">
      <dgm:prSet/>
      <dgm:spPr>
        <a:ln w="19050">
          <a:solidFill>
            <a:schemeClr val="accent2"/>
          </a:solidFill>
        </a:ln>
      </dgm:spPr>
      <dgm:t>
        <a:bodyPr/>
        <a:lstStyle/>
        <a:p>
          <a:endParaRPr lang="en-US"/>
        </a:p>
      </dgm:t>
    </dgm:pt>
    <dgm:pt modelId="{852F13E4-9095-4924-A2E7-3A974A52578B}" type="sibTrans" cxnId="{DC4C3493-39F5-4477-A080-CE398A567AF4}">
      <dgm:prSet/>
      <dgm:spPr/>
      <dgm:t>
        <a:bodyPr/>
        <a:lstStyle/>
        <a:p>
          <a:endParaRPr lang="en-US"/>
        </a:p>
      </dgm:t>
    </dgm:pt>
    <dgm:pt modelId="{8B7F22DC-9B2D-4604-87F8-ED2294180212}">
      <dgm:prSet phldrT="[Text]"/>
      <dgm:spPr>
        <a:xfrm>
          <a:off x="3320270" y="2049662"/>
          <a:ext cx="1311066" cy="819416"/>
        </a:xfrm>
        <a:solidFill>
          <a:sysClr val="window" lastClr="FFFFFF">
            <a:alpha val="90000"/>
            <a:hueOff val="0"/>
            <a:satOff val="0"/>
            <a:lumOff val="0"/>
            <a:alphaOff val="0"/>
          </a:sysClr>
        </a:solidFill>
        <a:ln w="25400" cap="flat" cmpd="sng" algn="ctr">
          <a:solidFill>
            <a:srgbClr val="C00000"/>
          </a:solidFill>
          <a:prstDash val="solid"/>
        </a:ln>
        <a:effectLst/>
      </dgm:spPr>
      <dgm:t>
        <a:bodyPr/>
        <a:lstStyle/>
        <a:p>
          <a:pPr>
            <a:buNone/>
          </a:pPr>
          <a:r>
            <a:rPr lang="en-US" dirty="0">
              <a:solidFill>
                <a:sysClr val="windowText" lastClr="000000">
                  <a:hueOff val="0"/>
                  <a:satOff val="0"/>
                  <a:lumOff val="0"/>
                  <a:alphaOff val="0"/>
                </a:sysClr>
              </a:solidFill>
              <a:latin typeface="Calibri"/>
              <a:ea typeface="+mn-ea"/>
              <a:cs typeface="+mn-cs"/>
            </a:rPr>
            <a:t>?</a:t>
          </a:r>
        </a:p>
      </dgm:t>
    </dgm:pt>
    <dgm:pt modelId="{4E009B7E-78CD-4122-A1DB-78F7E92D3FDF}" type="parTrans" cxnId="{E36A7094-14E5-4752-A5D5-B426720029AE}">
      <dgm:prSet/>
      <dgm:spPr>
        <a:ln w="19050">
          <a:solidFill>
            <a:srgbClr val="C00000"/>
          </a:solidFill>
        </a:ln>
      </dgm:spPr>
      <dgm:t>
        <a:bodyPr/>
        <a:lstStyle/>
        <a:p>
          <a:endParaRPr lang="en-US"/>
        </a:p>
      </dgm:t>
    </dgm:pt>
    <dgm:pt modelId="{E9E6FA0D-64A9-431A-BE6C-C5C1710E4431}" type="sibTrans" cxnId="{E36A7094-14E5-4752-A5D5-B426720029AE}">
      <dgm:prSet/>
      <dgm:spPr/>
      <dgm:t>
        <a:bodyPr/>
        <a:lstStyle/>
        <a:p>
          <a:endParaRPr lang="en-US"/>
        </a:p>
      </dgm:t>
    </dgm:pt>
    <dgm:pt modelId="{BC18F723-C2D0-4A32-BD07-E3221C0ED4AE}" type="pres">
      <dgm:prSet presAssocID="{FC48E122-2459-41D6-8255-7F9F015DC9CF}" presName="diagram" presStyleCnt="0">
        <dgm:presLayoutVars>
          <dgm:chPref val="1"/>
          <dgm:dir/>
          <dgm:animOne val="branch"/>
          <dgm:animLvl val="lvl"/>
          <dgm:resizeHandles/>
        </dgm:presLayoutVars>
      </dgm:prSet>
      <dgm:spPr/>
    </dgm:pt>
    <dgm:pt modelId="{3C8E5FF1-BF07-4B57-BE65-84F9574EF3B1}" type="pres">
      <dgm:prSet presAssocID="{B6F96AF2-725F-4F9E-9BBB-EA6E65EAF98F}" presName="root" presStyleCnt="0"/>
      <dgm:spPr/>
    </dgm:pt>
    <dgm:pt modelId="{D8AD18B3-9497-463D-8EFD-8E71C7793F95}" type="pres">
      <dgm:prSet presAssocID="{B6F96AF2-725F-4F9E-9BBB-EA6E65EAF98F}" presName="rootComposite" presStyleCnt="0"/>
      <dgm:spPr/>
    </dgm:pt>
    <dgm:pt modelId="{6FBE4489-C7C7-4B5C-99FC-D9D5A17992B0}" type="pres">
      <dgm:prSet presAssocID="{B6F96AF2-725F-4F9E-9BBB-EA6E65EAF98F}" presName="rootText" presStyleLbl="node1" presStyleIdx="0" presStyleCnt="2"/>
      <dgm:spPr/>
    </dgm:pt>
    <dgm:pt modelId="{9D9A3BE4-FF5F-4EFE-914E-547912BC47A5}" type="pres">
      <dgm:prSet presAssocID="{B6F96AF2-725F-4F9E-9BBB-EA6E65EAF98F}" presName="rootConnector" presStyleLbl="node1" presStyleIdx="0" presStyleCnt="2"/>
      <dgm:spPr/>
    </dgm:pt>
    <dgm:pt modelId="{F99F9E83-4D31-45E0-8DAE-77FA15AF6B77}" type="pres">
      <dgm:prSet presAssocID="{B6F96AF2-725F-4F9E-9BBB-EA6E65EAF98F}" presName="childShape" presStyleCnt="0"/>
      <dgm:spPr/>
    </dgm:pt>
    <dgm:pt modelId="{09F4EE57-78C9-42CF-933A-C42B6EE23D27}" type="pres">
      <dgm:prSet presAssocID="{7678EEDF-19C0-4A5C-B9F7-831B47AAC793}" presName="Name13" presStyleLbl="parChTrans1D2" presStyleIdx="0" presStyleCnt="6"/>
      <dgm:spPr/>
    </dgm:pt>
    <dgm:pt modelId="{51883C3C-9882-48A3-865F-E9A6D826ABC3}" type="pres">
      <dgm:prSet presAssocID="{610D1BC9-413A-40F7-8E37-EEE71F196C44}" presName="childText" presStyleLbl="bgAcc1" presStyleIdx="0" presStyleCnt="6">
        <dgm:presLayoutVars>
          <dgm:bulletEnabled val="1"/>
        </dgm:presLayoutVars>
      </dgm:prSet>
      <dgm:spPr/>
    </dgm:pt>
    <dgm:pt modelId="{B2E715B5-DAB6-40D5-AF1C-6A5CF11CB02E}" type="pres">
      <dgm:prSet presAssocID="{EAC30A6A-9B40-44AE-A111-FE78EAFBD44E}" presName="Name13" presStyleLbl="parChTrans1D2" presStyleIdx="1" presStyleCnt="6"/>
      <dgm:spPr/>
    </dgm:pt>
    <dgm:pt modelId="{E5230DB8-92EF-424F-A241-825B320B4DBE}" type="pres">
      <dgm:prSet presAssocID="{03485959-C292-4C6B-8E3E-19407E99D7B0}" presName="childText" presStyleLbl="bgAcc1" presStyleIdx="1" presStyleCnt="6">
        <dgm:presLayoutVars>
          <dgm:bulletEnabled val="1"/>
        </dgm:presLayoutVars>
      </dgm:prSet>
      <dgm:spPr/>
    </dgm:pt>
    <dgm:pt modelId="{3BB61D55-E6E0-4543-9FB2-45BCB369F079}" type="pres">
      <dgm:prSet presAssocID="{E97A7C53-79AE-4812-98DA-718746A52A73}" presName="Name13" presStyleLbl="parChTrans1D2" presStyleIdx="2" presStyleCnt="6"/>
      <dgm:spPr/>
    </dgm:pt>
    <dgm:pt modelId="{506320C6-1161-487E-88B9-435F2461CE7B}" type="pres">
      <dgm:prSet presAssocID="{F18A958B-6710-41C0-BAA6-EB134396DC33}" presName="childText" presStyleLbl="bgAcc1" presStyleIdx="2" presStyleCnt="6">
        <dgm:presLayoutVars>
          <dgm:bulletEnabled val="1"/>
        </dgm:presLayoutVars>
      </dgm:prSet>
      <dgm:spPr>
        <a:prstGeom prst="roundRect">
          <a:avLst>
            <a:gd name="adj" fmla="val 10000"/>
          </a:avLst>
        </a:prstGeom>
      </dgm:spPr>
    </dgm:pt>
    <dgm:pt modelId="{4264BDDB-61A2-4757-869B-78527D09FEDB}" type="pres">
      <dgm:prSet presAssocID="{2D472FD4-6502-43F2-8DDB-D0312F783788}" presName="root" presStyleCnt="0"/>
      <dgm:spPr/>
    </dgm:pt>
    <dgm:pt modelId="{76025E08-FC68-4455-BFD7-3ABBC377D7AA}" type="pres">
      <dgm:prSet presAssocID="{2D472FD4-6502-43F2-8DDB-D0312F783788}" presName="rootComposite" presStyleCnt="0"/>
      <dgm:spPr/>
    </dgm:pt>
    <dgm:pt modelId="{C7BFD509-48D0-4C81-9FE6-29C74CFABD94}" type="pres">
      <dgm:prSet presAssocID="{2D472FD4-6502-43F2-8DDB-D0312F783788}" presName="rootText" presStyleLbl="node1" presStyleIdx="1" presStyleCnt="2" custLinFactNeighborX="-6396" custLinFactNeighborY="-70"/>
      <dgm:spPr/>
    </dgm:pt>
    <dgm:pt modelId="{DD08CF6B-31E0-44C9-9C4B-9BAE4E1E3D38}" type="pres">
      <dgm:prSet presAssocID="{2D472FD4-6502-43F2-8DDB-D0312F783788}" presName="rootConnector" presStyleLbl="node1" presStyleIdx="1" presStyleCnt="2"/>
      <dgm:spPr/>
    </dgm:pt>
    <dgm:pt modelId="{48F128C8-4DBB-4A00-B28F-0C6B2C81C633}" type="pres">
      <dgm:prSet presAssocID="{2D472FD4-6502-43F2-8DDB-D0312F783788}" presName="childShape" presStyleCnt="0"/>
      <dgm:spPr/>
    </dgm:pt>
    <dgm:pt modelId="{3E53BE57-5C0D-4A85-8D49-81B5914E489E}" type="pres">
      <dgm:prSet presAssocID="{2C558739-ADF8-434E-8E92-7C86B1C74002}" presName="Name13" presStyleLbl="parChTrans1D2" presStyleIdx="3" presStyleCnt="6"/>
      <dgm:spPr/>
    </dgm:pt>
    <dgm:pt modelId="{2C588CD2-96D5-4498-904D-448DBAB68B72}" type="pres">
      <dgm:prSet presAssocID="{84960091-592E-4EEE-AFF5-255202C44E20}" presName="childText" presStyleLbl="bgAcc1" presStyleIdx="3" presStyleCnt="6" custLinFactNeighborX="-7994" custLinFactNeighborY="-70">
        <dgm:presLayoutVars>
          <dgm:bulletEnabled val="1"/>
        </dgm:presLayoutVars>
      </dgm:prSet>
      <dgm:spPr/>
    </dgm:pt>
    <dgm:pt modelId="{704A469C-A850-4E9E-BDE7-C1A813465F22}" type="pres">
      <dgm:prSet presAssocID="{4CC3E5CA-FA41-4442-AFCC-D80821646A60}" presName="Name13" presStyleLbl="parChTrans1D2" presStyleIdx="4" presStyleCnt="6"/>
      <dgm:spPr/>
    </dgm:pt>
    <dgm:pt modelId="{BEB675F9-8AA5-4581-B8AC-2CFC1F387035}" type="pres">
      <dgm:prSet presAssocID="{BB829AED-5034-4D25-A3B2-71DD6FD8256B}" presName="childText" presStyleLbl="bgAcc1" presStyleIdx="4" presStyleCnt="6" custLinFactNeighborX="-7994" custLinFactNeighborY="-70">
        <dgm:presLayoutVars>
          <dgm:bulletEnabled val="1"/>
        </dgm:presLayoutVars>
      </dgm:prSet>
      <dgm:spPr/>
    </dgm:pt>
    <dgm:pt modelId="{EB604882-0EDD-4D12-A0C7-24211D93670E}" type="pres">
      <dgm:prSet presAssocID="{4E009B7E-78CD-4122-A1DB-78F7E92D3FDF}" presName="Name13" presStyleLbl="parChTrans1D2" presStyleIdx="5" presStyleCnt="6"/>
      <dgm:spPr/>
    </dgm:pt>
    <dgm:pt modelId="{AA2491DF-987D-413E-BFCA-B0B52DE3C0E0}" type="pres">
      <dgm:prSet presAssocID="{8B7F22DC-9B2D-4604-87F8-ED2294180212}" presName="childText" presStyleLbl="bgAcc1" presStyleIdx="5" presStyleCnt="6" custLinFactNeighborX="-9647" custLinFactNeighborY="235">
        <dgm:presLayoutVars>
          <dgm:bulletEnabled val="1"/>
        </dgm:presLayoutVars>
      </dgm:prSet>
      <dgm:spPr>
        <a:prstGeom prst="roundRect">
          <a:avLst>
            <a:gd name="adj" fmla="val 10000"/>
          </a:avLst>
        </a:prstGeom>
      </dgm:spPr>
    </dgm:pt>
  </dgm:ptLst>
  <dgm:cxnLst>
    <dgm:cxn modelId="{00956A09-EE06-4584-8114-018CD4149FAE}" type="presOf" srcId="{E97A7C53-79AE-4812-98DA-718746A52A73}" destId="{3BB61D55-E6E0-4543-9FB2-45BCB369F079}" srcOrd="0" destOrd="0" presId="urn:microsoft.com/office/officeart/2005/8/layout/hierarchy3"/>
    <dgm:cxn modelId="{C047B50B-AE5C-4FEB-A64E-8F95F163F83F}" srcId="{B6F96AF2-725F-4F9E-9BBB-EA6E65EAF98F}" destId="{610D1BC9-413A-40F7-8E37-EEE71F196C44}" srcOrd="0" destOrd="0" parTransId="{7678EEDF-19C0-4A5C-B9F7-831B47AAC793}" sibTransId="{D96AD90B-8B3A-4743-8599-0CD160513AC9}"/>
    <dgm:cxn modelId="{1B4E2D16-5205-4A76-B47C-5708A26452BC}" type="presOf" srcId="{B6F96AF2-725F-4F9E-9BBB-EA6E65EAF98F}" destId="{9D9A3BE4-FF5F-4EFE-914E-547912BC47A5}" srcOrd="1" destOrd="0" presId="urn:microsoft.com/office/officeart/2005/8/layout/hierarchy3"/>
    <dgm:cxn modelId="{8BE30727-982F-4BED-9B52-ED5BC1426E12}" type="presOf" srcId="{F18A958B-6710-41C0-BAA6-EB134396DC33}" destId="{506320C6-1161-487E-88B9-435F2461CE7B}" srcOrd="0" destOrd="0" presId="urn:microsoft.com/office/officeart/2005/8/layout/hierarchy3"/>
    <dgm:cxn modelId="{C7A2E62D-1274-4238-B429-7EB4B0C6DCD6}" type="presOf" srcId="{4CC3E5CA-FA41-4442-AFCC-D80821646A60}" destId="{704A469C-A850-4E9E-BDE7-C1A813465F22}" srcOrd="0" destOrd="0" presId="urn:microsoft.com/office/officeart/2005/8/layout/hierarchy3"/>
    <dgm:cxn modelId="{3DA26A47-AFAC-4311-A494-F6D18D915AEC}" type="presOf" srcId="{4E009B7E-78CD-4122-A1DB-78F7E92D3FDF}" destId="{EB604882-0EDD-4D12-A0C7-24211D93670E}" srcOrd="0" destOrd="0" presId="urn:microsoft.com/office/officeart/2005/8/layout/hierarchy3"/>
    <dgm:cxn modelId="{99143F57-DFE3-4B62-923C-B0D6B9AA265D}" type="presOf" srcId="{EAC30A6A-9B40-44AE-A111-FE78EAFBD44E}" destId="{B2E715B5-DAB6-40D5-AF1C-6A5CF11CB02E}" srcOrd="0" destOrd="0" presId="urn:microsoft.com/office/officeart/2005/8/layout/hierarchy3"/>
    <dgm:cxn modelId="{03E82F7C-3B32-42F5-92D9-A67FA3C9104F}" type="presOf" srcId="{84960091-592E-4EEE-AFF5-255202C44E20}" destId="{2C588CD2-96D5-4498-904D-448DBAB68B72}" srcOrd="0" destOrd="0" presId="urn:microsoft.com/office/officeart/2005/8/layout/hierarchy3"/>
    <dgm:cxn modelId="{200DAF7E-D6EA-4130-AF8F-89E4C660DF2B}" srcId="{2D472FD4-6502-43F2-8DDB-D0312F783788}" destId="{BB829AED-5034-4D25-A3B2-71DD6FD8256B}" srcOrd="1" destOrd="0" parTransId="{4CC3E5CA-FA41-4442-AFCC-D80821646A60}" sibTransId="{E04C5053-BC2E-40EA-BFBD-14434886CDB1}"/>
    <dgm:cxn modelId="{DE21BC82-8684-4E21-AD69-7F65769B8674}" type="presOf" srcId="{2D472FD4-6502-43F2-8DDB-D0312F783788}" destId="{C7BFD509-48D0-4C81-9FE6-29C74CFABD94}" srcOrd="0" destOrd="0" presId="urn:microsoft.com/office/officeart/2005/8/layout/hierarchy3"/>
    <dgm:cxn modelId="{4FF1EB87-4B95-4E66-8192-96CF5A3F5CA3}" type="presOf" srcId="{B6F96AF2-725F-4F9E-9BBB-EA6E65EAF98F}" destId="{6FBE4489-C7C7-4B5C-99FC-D9D5A17992B0}" srcOrd="0" destOrd="0" presId="urn:microsoft.com/office/officeart/2005/8/layout/hierarchy3"/>
    <dgm:cxn modelId="{B4D6B689-2942-40C7-85EF-E0034D58EDDB}" type="presOf" srcId="{BB829AED-5034-4D25-A3B2-71DD6FD8256B}" destId="{BEB675F9-8AA5-4581-B8AC-2CFC1F387035}" srcOrd="0" destOrd="0" presId="urn:microsoft.com/office/officeart/2005/8/layout/hierarchy3"/>
    <dgm:cxn modelId="{DC4C3493-39F5-4477-A080-CE398A567AF4}" srcId="{B6F96AF2-725F-4F9E-9BBB-EA6E65EAF98F}" destId="{F18A958B-6710-41C0-BAA6-EB134396DC33}" srcOrd="2" destOrd="0" parTransId="{E97A7C53-79AE-4812-98DA-718746A52A73}" sibTransId="{852F13E4-9095-4924-A2E7-3A974A52578B}"/>
    <dgm:cxn modelId="{002BC293-58D4-4DC7-92FA-59A35E232A61}" srcId="{2D472FD4-6502-43F2-8DDB-D0312F783788}" destId="{84960091-592E-4EEE-AFF5-255202C44E20}" srcOrd="0" destOrd="0" parTransId="{2C558739-ADF8-434E-8E92-7C86B1C74002}" sibTransId="{59171F57-B588-4888-BE41-32858852990A}"/>
    <dgm:cxn modelId="{E36A7094-14E5-4752-A5D5-B426720029AE}" srcId="{2D472FD4-6502-43F2-8DDB-D0312F783788}" destId="{8B7F22DC-9B2D-4604-87F8-ED2294180212}" srcOrd="2" destOrd="0" parTransId="{4E009B7E-78CD-4122-A1DB-78F7E92D3FDF}" sibTransId="{E9E6FA0D-64A9-431A-BE6C-C5C1710E4431}"/>
    <dgm:cxn modelId="{EE07A5A3-5C83-4577-8171-10B8CAD71E6E}" srcId="{B6F96AF2-725F-4F9E-9BBB-EA6E65EAF98F}" destId="{03485959-C292-4C6B-8E3E-19407E99D7B0}" srcOrd="1" destOrd="0" parTransId="{EAC30A6A-9B40-44AE-A111-FE78EAFBD44E}" sibTransId="{EDB86D99-C133-4968-93CE-E066662E471A}"/>
    <dgm:cxn modelId="{4E7850A4-CA18-4C9C-8617-A70F7622B1BB}" type="presOf" srcId="{FC48E122-2459-41D6-8255-7F9F015DC9CF}" destId="{BC18F723-C2D0-4A32-BD07-E3221C0ED4AE}" srcOrd="0" destOrd="0" presId="urn:microsoft.com/office/officeart/2005/8/layout/hierarchy3"/>
    <dgm:cxn modelId="{AD175BAA-111A-4D23-BB60-0A556F20D547}" type="presOf" srcId="{8B7F22DC-9B2D-4604-87F8-ED2294180212}" destId="{AA2491DF-987D-413E-BFCA-B0B52DE3C0E0}" srcOrd="0" destOrd="0" presId="urn:microsoft.com/office/officeart/2005/8/layout/hierarchy3"/>
    <dgm:cxn modelId="{689729CD-DA68-4893-A4C7-D36886E3C7CE}" srcId="{FC48E122-2459-41D6-8255-7F9F015DC9CF}" destId="{B6F96AF2-725F-4F9E-9BBB-EA6E65EAF98F}" srcOrd="0" destOrd="0" parTransId="{EFF22A9B-2694-462F-9D5A-DE6664257DDF}" sibTransId="{F058F792-F983-48B1-8D0C-C9337DE6D711}"/>
    <dgm:cxn modelId="{CD55E1D8-BED1-4DCC-BB81-3DC4893A949F}" type="presOf" srcId="{2D472FD4-6502-43F2-8DDB-D0312F783788}" destId="{DD08CF6B-31E0-44C9-9C4B-9BAE4E1E3D38}" srcOrd="1" destOrd="0" presId="urn:microsoft.com/office/officeart/2005/8/layout/hierarchy3"/>
    <dgm:cxn modelId="{8A2D53D9-5A1A-41E9-AF58-3751A0BA101D}" type="presOf" srcId="{7678EEDF-19C0-4A5C-B9F7-831B47AAC793}" destId="{09F4EE57-78C9-42CF-933A-C42B6EE23D27}" srcOrd="0" destOrd="0" presId="urn:microsoft.com/office/officeart/2005/8/layout/hierarchy3"/>
    <dgm:cxn modelId="{E47B12DD-474B-4C21-8546-CFA85D8D39DE}" type="presOf" srcId="{610D1BC9-413A-40F7-8E37-EEE71F196C44}" destId="{51883C3C-9882-48A3-865F-E9A6D826ABC3}" srcOrd="0" destOrd="0" presId="urn:microsoft.com/office/officeart/2005/8/layout/hierarchy3"/>
    <dgm:cxn modelId="{94AB93E2-6B0F-4AFD-A838-2DB778FA85F7}" type="presOf" srcId="{2C558739-ADF8-434E-8E92-7C86B1C74002}" destId="{3E53BE57-5C0D-4A85-8D49-81B5914E489E}" srcOrd="0" destOrd="0" presId="urn:microsoft.com/office/officeart/2005/8/layout/hierarchy3"/>
    <dgm:cxn modelId="{42799AF5-20CA-47B0-9C8C-C7533786642D}" srcId="{FC48E122-2459-41D6-8255-7F9F015DC9CF}" destId="{2D472FD4-6502-43F2-8DDB-D0312F783788}" srcOrd="1" destOrd="0" parTransId="{07D8E404-0AFC-40DF-B124-E7FF70976EA8}" sibTransId="{243A2C75-77F8-47A7-B2D5-DEEA395E0EB5}"/>
    <dgm:cxn modelId="{37758DFE-1CA7-4DD9-8C9A-4F51AAB401BF}" type="presOf" srcId="{03485959-C292-4C6B-8E3E-19407E99D7B0}" destId="{E5230DB8-92EF-424F-A241-825B320B4DBE}" srcOrd="0" destOrd="0" presId="urn:microsoft.com/office/officeart/2005/8/layout/hierarchy3"/>
    <dgm:cxn modelId="{D126089A-6590-4148-A33C-E77CBED7E244}" type="presParOf" srcId="{BC18F723-C2D0-4A32-BD07-E3221C0ED4AE}" destId="{3C8E5FF1-BF07-4B57-BE65-84F9574EF3B1}" srcOrd="0" destOrd="0" presId="urn:microsoft.com/office/officeart/2005/8/layout/hierarchy3"/>
    <dgm:cxn modelId="{1F5D4773-8EB2-40FE-AF71-3F7C6180C27E}" type="presParOf" srcId="{3C8E5FF1-BF07-4B57-BE65-84F9574EF3B1}" destId="{D8AD18B3-9497-463D-8EFD-8E71C7793F95}" srcOrd="0" destOrd="0" presId="urn:microsoft.com/office/officeart/2005/8/layout/hierarchy3"/>
    <dgm:cxn modelId="{D8AB3471-F328-465B-BA96-48D94DE483A1}" type="presParOf" srcId="{D8AD18B3-9497-463D-8EFD-8E71C7793F95}" destId="{6FBE4489-C7C7-4B5C-99FC-D9D5A17992B0}" srcOrd="0" destOrd="0" presId="urn:microsoft.com/office/officeart/2005/8/layout/hierarchy3"/>
    <dgm:cxn modelId="{24F5E81F-B867-4E9E-B940-5DC347E61FAE}" type="presParOf" srcId="{D8AD18B3-9497-463D-8EFD-8E71C7793F95}" destId="{9D9A3BE4-FF5F-4EFE-914E-547912BC47A5}" srcOrd="1" destOrd="0" presId="urn:microsoft.com/office/officeart/2005/8/layout/hierarchy3"/>
    <dgm:cxn modelId="{05EFAB4D-45D1-4BA2-B144-DBDE0D9CD336}" type="presParOf" srcId="{3C8E5FF1-BF07-4B57-BE65-84F9574EF3B1}" destId="{F99F9E83-4D31-45E0-8DAE-77FA15AF6B77}" srcOrd="1" destOrd="0" presId="urn:microsoft.com/office/officeart/2005/8/layout/hierarchy3"/>
    <dgm:cxn modelId="{663783D3-986E-47A0-9FFB-714DCF6413BB}" type="presParOf" srcId="{F99F9E83-4D31-45E0-8DAE-77FA15AF6B77}" destId="{09F4EE57-78C9-42CF-933A-C42B6EE23D27}" srcOrd="0" destOrd="0" presId="urn:microsoft.com/office/officeart/2005/8/layout/hierarchy3"/>
    <dgm:cxn modelId="{85F9F7BA-6FE4-4CD2-880A-F75C08F458BC}" type="presParOf" srcId="{F99F9E83-4D31-45E0-8DAE-77FA15AF6B77}" destId="{51883C3C-9882-48A3-865F-E9A6D826ABC3}" srcOrd="1" destOrd="0" presId="urn:microsoft.com/office/officeart/2005/8/layout/hierarchy3"/>
    <dgm:cxn modelId="{32C727D2-7BB7-4548-9E2E-158CAF62EEC0}" type="presParOf" srcId="{F99F9E83-4D31-45E0-8DAE-77FA15AF6B77}" destId="{B2E715B5-DAB6-40D5-AF1C-6A5CF11CB02E}" srcOrd="2" destOrd="0" presId="urn:microsoft.com/office/officeart/2005/8/layout/hierarchy3"/>
    <dgm:cxn modelId="{3BD8F5FB-9374-4D5E-923E-3938849D0464}" type="presParOf" srcId="{F99F9E83-4D31-45E0-8DAE-77FA15AF6B77}" destId="{E5230DB8-92EF-424F-A241-825B320B4DBE}" srcOrd="3" destOrd="0" presId="urn:microsoft.com/office/officeart/2005/8/layout/hierarchy3"/>
    <dgm:cxn modelId="{52E878E8-1FA5-4081-B10C-658F60D88B43}" type="presParOf" srcId="{F99F9E83-4D31-45E0-8DAE-77FA15AF6B77}" destId="{3BB61D55-E6E0-4543-9FB2-45BCB369F079}" srcOrd="4" destOrd="0" presId="urn:microsoft.com/office/officeart/2005/8/layout/hierarchy3"/>
    <dgm:cxn modelId="{E5640564-C83D-423A-95D3-BFD80ACE2878}" type="presParOf" srcId="{F99F9E83-4D31-45E0-8DAE-77FA15AF6B77}" destId="{506320C6-1161-487E-88B9-435F2461CE7B}" srcOrd="5" destOrd="0" presId="urn:microsoft.com/office/officeart/2005/8/layout/hierarchy3"/>
    <dgm:cxn modelId="{43443F00-445A-4E85-BDCB-B17270287986}" type="presParOf" srcId="{BC18F723-C2D0-4A32-BD07-E3221C0ED4AE}" destId="{4264BDDB-61A2-4757-869B-78527D09FEDB}" srcOrd="1" destOrd="0" presId="urn:microsoft.com/office/officeart/2005/8/layout/hierarchy3"/>
    <dgm:cxn modelId="{0AF51ADC-E476-4BA1-93FC-510FA33C9852}" type="presParOf" srcId="{4264BDDB-61A2-4757-869B-78527D09FEDB}" destId="{76025E08-FC68-4455-BFD7-3ABBC377D7AA}" srcOrd="0" destOrd="0" presId="urn:microsoft.com/office/officeart/2005/8/layout/hierarchy3"/>
    <dgm:cxn modelId="{D80383FC-5CC4-4202-B8F1-784664123720}" type="presParOf" srcId="{76025E08-FC68-4455-BFD7-3ABBC377D7AA}" destId="{C7BFD509-48D0-4C81-9FE6-29C74CFABD94}" srcOrd="0" destOrd="0" presId="urn:microsoft.com/office/officeart/2005/8/layout/hierarchy3"/>
    <dgm:cxn modelId="{5E6A014B-9ED3-4288-BD0D-A778626DC7FD}" type="presParOf" srcId="{76025E08-FC68-4455-BFD7-3ABBC377D7AA}" destId="{DD08CF6B-31E0-44C9-9C4B-9BAE4E1E3D38}" srcOrd="1" destOrd="0" presId="urn:microsoft.com/office/officeart/2005/8/layout/hierarchy3"/>
    <dgm:cxn modelId="{2A678122-E6BD-4E64-A82D-245C6E0FCBC3}" type="presParOf" srcId="{4264BDDB-61A2-4757-869B-78527D09FEDB}" destId="{48F128C8-4DBB-4A00-B28F-0C6B2C81C633}" srcOrd="1" destOrd="0" presId="urn:microsoft.com/office/officeart/2005/8/layout/hierarchy3"/>
    <dgm:cxn modelId="{31C27DC9-6F2D-4192-B13A-B67FE19731CB}" type="presParOf" srcId="{48F128C8-4DBB-4A00-B28F-0C6B2C81C633}" destId="{3E53BE57-5C0D-4A85-8D49-81B5914E489E}" srcOrd="0" destOrd="0" presId="urn:microsoft.com/office/officeart/2005/8/layout/hierarchy3"/>
    <dgm:cxn modelId="{95F4561A-B43D-4A05-AECD-852B354FAB33}" type="presParOf" srcId="{48F128C8-4DBB-4A00-B28F-0C6B2C81C633}" destId="{2C588CD2-96D5-4498-904D-448DBAB68B72}" srcOrd="1" destOrd="0" presId="urn:microsoft.com/office/officeart/2005/8/layout/hierarchy3"/>
    <dgm:cxn modelId="{7EE998C5-3165-44E6-933D-E2EEF540BA08}" type="presParOf" srcId="{48F128C8-4DBB-4A00-B28F-0C6B2C81C633}" destId="{704A469C-A850-4E9E-BDE7-C1A813465F22}" srcOrd="2" destOrd="0" presId="urn:microsoft.com/office/officeart/2005/8/layout/hierarchy3"/>
    <dgm:cxn modelId="{14693600-1F57-4FE5-9182-7B53007C59BA}" type="presParOf" srcId="{48F128C8-4DBB-4A00-B28F-0C6B2C81C633}" destId="{BEB675F9-8AA5-4581-B8AC-2CFC1F387035}" srcOrd="3" destOrd="0" presId="urn:microsoft.com/office/officeart/2005/8/layout/hierarchy3"/>
    <dgm:cxn modelId="{B62D6C11-F9FD-4F4C-9DFA-DB640EF160D4}" type="presParOf" srcId="{48F128C8-4DBB-4A00-B28F-0C6B2C81C633}" destId="{EB604882-0EDD-4D12-A0C7-24211D93670E}" srcOrd="4" destOrd="0" presId="urn:microsoft.com/office/officeart/2005/8/layout/hierarchy3"/>
    <dgm:cxn modelId="{05E34AD4-A19A-4243-AC25-F6D72FC416CB}" type="presParOf" srcId="{48F128C8-4DBB-4A00-B28F-0C6B2C81C633}" destId="{AA2491DF-987D-413E-BFCA-B0B52DE3C0E0}"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48E122-2459-41D6-8255-7F9F015DC9CF}" type="doc">
      <dgm:prSet loTypeId="urn:microsoft.com/office/officeart/2005/8/layout/hierarchy3" loCatId="list" qsTypeId="urn:microsoft.com/office/officeart/2005/8/quickstyle/simple1" qsCatId="simple" csTypeId="urn:microsoft.com/office/officeart/2005/8/colors/colorful1" csCatId="colorful" phldr="1"/>
      <dgm:spPr/>
      <dgm:t>
        <a:bodyPr/>
        <a:lstStyle/>
        <a:p>
          <a:endParaRPr lang="en-US"/>
        </a:p>
      </dgm:t>
    </dgm:pt>
    <dgm:pt modelId="{B6F96AF2-725F-4F9E-9BBB-EA6E65EAF98F}">
      <dgm:prSet phldrT="[Text]"/>
      <dgm:spPr>
        <a:xfrm>
          <a:off x="98673" y="545"/>
          <a:ext cx="1639490" cy="819745"/>
        </a:xfrm>
        <a:prstGeom prst="roundRect">
          <a:avLst>
            <a:gd name="adj" fmla="val 10000"/>
          </a:avLst>
        </a:prstGeom>
        <a:solidFill>
          <a:srgbClr val="8064A2"/>
        </a:solidFill>
        <a:ln w="25400" cap="flat" cmpd="sng" algn="ctr">
          <a:solidFill>
            <a:srgbClr val="7030A0"/>
          </a:solidFill>
          <a:prstDash val="solid"/>
        </a:ln>
        <a:effectLst/>
      </dgm:spPr>
      <dgm:t>
        <a:bodyPr/>
        <a:lstStyle/>
        <a:p>
          <a:pPr>
            <a:buNone/>
          </a:pPr>
          <a:r>
            <a:rPr lang="en-US" dirty="0">
              <a:solidFill>
                <a:sysClr val="window" lastClr="FFFFFF"/>
              </a:solidFill>
              <a:latin typeface="Calibri"/>
              <a:ea typeface="+mn-ea"/>
              <a:cs typeface="+mn-cs"/>
            </a:rPr>
            <a:t>Reduce Housing and Transportation Costs</a:t>
          </a:r>
        </a:p>
      </dgm:t>
    </dgm:pt>
    <dgm:pt modelId="{EFF22A9B-2694-462F-9D5A-DE6664257DDF}" type="parTrans" cxnId="{689729CD-DA68-4893-A4C7-D36886E3C7CE}">
      <dgm:prSet/>
      <dgm:spPr/>
      <dgm:t>
        <a:bodyPr/>
        <a:lstStyle/>
        <a:p>
          <a:endParaRPr lang="en-US"/>
        </a:p>
      </dgm:t>
    </dgm:pt>
    <dgm:pt modelId="{F058F792-F983-48B1-8D0C-C9337DE6D711}" type="sibTrans" cxnId="{689729CD-DA68-4893-A4C7-D36886E3C7CE}">
      <dgm:prSet/>
      <dgm:spPr/>
      <dgm:t>
        <a:bodyPr/>
        <a:lstStyle/>
        <a:p>
          <a:endParaRPr lang="en-US"/>
        </a:p>
      </dgm:t>
    </dgm:pt>
    <dgm:pt modelId="{610D1BC9-413A-40F7-8E37-EEE71F196C44}">
      <dgm:prSet phldrT="[Text]"/>
      <dgm:spPr>
        <a:xfrm>
          <a:off x="426571" y="1025227"/>
          <a:ext cx="1311592" cy="819745"/>
        </a:xfrm>
        <a:prstGeom prst="roundRect">
          <a:avLst>
            <a:gd name="adj" fmla="val 10000"/>
          </a:avLst>
        </a:prstGeom>
        <a:solidFill>
          <a:sysClr val="window" lastClr="FFFFFF">
            <a:alpha val="90000"/>
            <a:hueOff val="0"/>
            <a:satOff val="0"/>
            <a:lumOff val="0"/>
            <a:alphaOff val="0"/>
          </a:sysClr>
        </a:solidFill>
        <a:ln w="25400" cap="flat" cmpd="sng" algn="ctr">
          <a:solidFill>
            <a:srgbClr val="7030A0"/>
          </a:solidFill>
          <a:prstDash val="solid"/>
        </a:ln>
        <a:effectLst/>
      </dgm:spPr>
      <dgm:t>
        <a:bodyPr/>
        <a:lstStyle/>
        <a:p>
          <a:pPr>
            <a:buNone/>
          </a:pPr>
          <a:r>
            <a:rPr lang="en-US" dirty="0">
              <a:solidFill>
                <a:sysClr val="windowText" lastClr="000000">
                  <a:hueOff val="0"/>
                  <a:satOff val="0"/>
                  <a:lumOff val="0"/>
                  <a:alphaOff val="0"/>
                </a:sysClr>
              </a:solidFill>
              <a:latin typeface="Calibri"/>
              <a:ea typeface="+mn-ea"/>
              <a:cs typeface="+mn-cs"/>
            </a:rPr>
            <a:t>Permit mixed use in commercial corridors</a:t>
          </a:r>
        </a:p>
      </dgm:t>
    </dgm:pt>
    <dgm:pt modelId="{7678EEDF-19C0-4A5C-B9F7-831B47AAC793}" type="parTrans" cxnId="{C047B50B-AE5C-4FEB-A64E-8F95F163F83F}">
      <dgm:prSet/>
      <dgm:spPr>
        <a:xfrm>
          <a:off x="262622" y="820291"/>
          <a:ext cx="163949" cy="614808"/>
        </a:xfrm>
        <a:custGeom>
          <a:avLst/>
          <a:gdLst/>
          <a:ahLst/>
          <a:cxnLst/>
          <a:rect l="0" t="0" r="0" b="0"/>
          <a:pathLst>
            <a:path>
              <a:moveTo>
                <a:pt x="0" y="0"/>
              </a:moveTo>
              <a:lnTo>
                <a:pt x="0" y="614808"/>
              </a:lnTo>
              <a:lnTo>
                <a:pt x="163949" y="614808"/>
              </a:lnTo>
            </a:path>
          </a:pathLst>
        </a:custGeom>
        <a:noFill/>
        <a:ln w="25400" cap="flat" cmpd="sng" algn="ctr">
          <a:solidFill>
            <a:srgbClr val="7030A0"/>
          </a:solidFill>
          <a:prstDash val="solid"/>
        </a:ln>
        <a:effectLst/>
      </dgm:spPr>
      <dgm:t>
        <a:bodyPr/>
        <a:lstStyle/>
        <a:p>
          <a:endParaRPr lang="en-US"/>
        </a:p>
      </dgm:t>
    </dgm:pt>
    <dgm:pt modelId="{D96AD90B-8B3A-4743-8599-0CD160513AC9}" type="sibTrans" cxnId="{C047B50B-AE5C-4FEB-A64E-8F95F163F83F}">
      <dgm:prSet/>
      <dgm:spPr/>
      <dgm:t>
        <a:bodyPr/>
        <a:lstStyle/>
        <a:p>
          <a:endParaRPr lang="en-US"/>
        </a:p>
      </dgm:t>
    </dgm:pt>
    <dgm:pt modelId="{03485959-C292-4C6B-8E3E-19407E99D7B0}">
      <dgm:prSet phldrT="[Text]"/>
      <dgm:spPr>
        <a:xfrm>
          <a:off x="426571" y="2049908"/>
          <a:ext cx="1311592" cy="819745"/>
        </a:xfrm>
        <a:prstGeom prst="roundRect">
          <a:avLst>
            <a:gd name="adj" fmla="val 10000"/>
          </a:avLst>
        </a:prstGeom>
        <a:solidFill>
          <a:sysClr val="window" lastClr="FFFFFF">
            <a:alpha val="90000"/>
            <a:hueOff val="0"/>
            <a:satOff val="0"/>
            <a:lumOff val="0"/>
            <a:alphaOff val="0"/>
          </a:sysClr>
        </a:solidFill>
        <a:ln w="25400" cap="flat" cmpd="sng" algn="ctr">
          <a:solidFill>
            <a:srgbClr val="7030A0"/>
          </a:solidFill>
          <a:prstDash val="solid"/>
        </a:ln>
        <a:effectLst/>
      </dgm:spPr>
      <dgm:t>
        <a:bodyPr/>
        <a:lstStyle/>
        <a:p>
          <a:pPr>
            <a:buNone/>
          </a:pPr>
          <a:r>
            <a:rPr lang="en-US" dirty="0">
              <a:solidFill>
                <a:sysClr val="windowText" lastClr="000000">
                  <a:hueOff val="0"/>
                  <a:satOff val="0"/>
                  <a:lumOff val="0"/>
                  <a:alphaOff val="0"/>
                </a:sysClr>
              </a:solidFill>
              <a:latin typeface="Calibri"/>
              <a:ea typeface="+mn-ea"/>
              <a:cs typeface="+mn-cs"/>
            </a:rPr>
            <a:t>Joint development</a:t>
          </a:r>
        </a:p>
      </dgm:t>
    </dgm:pt>
    <dgm:pt modelId="{EAC30A6A-9B40-44AE-A111-FE78EAFBD44E}" type="parTrans" cxnId="{EE07A5A3-5C83-4577-8171-10B8CAD71E6E}">
      <dgm:prSet/>
      <dgm:spPr>
        <a:xfrm>
          <a:off x="262622" y="820291"/>
          <a:ext cx="163949" cy="1639490"/>
        </a:xfrm>
        <a:custGeom>
          <a:avLst/>
          <a:gdLst/>
          <a:ahLst/>
          <a:cxnLst/>
          <a:rect l="0" t="0" r="0" b="0"/>
          <a:pathLst>
            <a:path>
              <a:moveTo>
                <a:pt x="0" y="0"/>
              </a:moveTo>
              <a:lnTo>
                <a:pt x="0" y="1639490"/>
              </a:lnTo>
              <a:lnTo>
                <a:pt x="163949" y="1639490"/>
              </a:lnTo>
            </a:path>
          </a:pathLst>
        </a:custGeom>
        <a:noFill/>
        <a:ln w="25400" cap="flat" cmpd="sng" algn="ctr">
          <a:solidFill>
            <a:srgbClr val="7030A0"/>
          </a:solidFill>
          <a:prstDash val="solid"/>
        </a:ln>
        <a:effectLst/>
      </dgm:spPr>
      <dgm:t>
        <a:bodyPr/>
        <a:lstStyle/>
        <a:p>
          <a:endParaRPr lang="en-US"/>
        </a:p>
      </dgm:t>
    </dgm:pt>
    <dgm:pt modelId="{EDB86D99-C133-4968-93CE-E066662E471A}" type="sibTrans" cxnId="{EE07A5A3-5C83-4577-8171-10B8CAD71E6E}">
      <dgm:prSet/>
      <dgm:spPr/>
      <dgm:t>
        <a:bodyPr/>
        <a:lstStyle/>
        <a:p>
          <a:endParaRPr lang="en-US"/>
        </a:p>
      </dgm:t>
    </dgm:pt>
    <dgm:pt modelId="{2D472FD4-6502-43F2-8DDB-D0312F783788}">
      <dgm:prSet phldrT="[Text]"/>
      <dgm:spPr>
        <a:xfrm>
          <a:off x="2148036" y="545"/>
          <a:ext cx="1639490" cy="819745"/>
        </a:xfrm>
        <a:prstGeom prst="roundRect">
          <a:avLst>
            <a:gd name="adj" fmla="val 10000"/>
          </a:avLst>
        </a:prstGeom>
        <a:solidFill>
          <a:srgbClr val="4F81BD"/>
        </a:solidFill>
        <a:ln w="25400" cap="flat" cmpd="sng" algn="ctr">
          <a:solidFill>
            <a:schemeClr val="accent1"/>
          </a:solidFill>
          <a:prstDash val="solid"/>
        </a:ln>
        <a:effectLst/>
      </dgm:spPr>
      <dgm:t>
        <a:bodyPr/>
        <a:lstStyle/>
        <a:p>
          <a:pPr>
            <a:buNone/>
          </a:pPr>
          <a:r>
            <a:rPr lang="en-US" dirty="0">
              <a:solidFill>
                <a:sysClr val="window" lastClr="FFFFFF"/>
              </a:solidFill>
              <a:latin typeface="Calibri"/>
              <a:ea typeface="+mn-ea"/>
              <a:cs typeface="+mn-cs"/>
            </a:rPr>
            <a:t>Expand Capital Resources</a:t>
          </a:r>
        </a:p>
      </dgm:t>
    </dgm:pt>
    <dgm:pt modelId="{07D8E404-0AFC-40DF-B124-E7FF70976EA8}" type="parTrans" cxnId="{42799AF5-20CA-47B0-9C8C-C7533786642D}">
      <dgm:prSet/>
      <dgm:spPr/>
      <dgm:t>
        <a:bodyPr/>
        <a:lstStyle/>
        <a:p>
          <a:endParaRPr lang="en-US"/>
        </a:p>
      </dgm:t>
    </dgm:pt>
    <dgm:pt modelId="{243A2C75-77F8-47A7-B2D5-DEEA395E0EB5}" type="sibTrans" cxnId="{42799AF5-20CA-47B0-9C8C-C7533786642D}">
      <dgm:prSet/>
      <dgm:spPr/>
      <dgm:t>
        <a:bodyPr/>
        <a:lstStyle/>
        <a:p>
          <a:endParaRPr lang="en-US"/>
        </a:p>
      </dgm:t>
    </dgm:pt>
    <dgm:pt modelId="{84960091-592E-4EEE-AFF5-255202C44E20}">
      <dgm:prSet phldrT="[Text]"/>
      <dgm:spPr>
        <a:xfrm>
          <a:off x="2475934" y="1025227"/>
          <a:ext cx="1311592" cy="819745"/>
        </a:xfrm>
        <a:prstGeom prst="roundRect">
          <a:avLst>
            <a:gd name="adj" fmla="val 10000"/>
          </a:avLst>
        </a:prstGeom>
        <a:solidFill>
          <a:sysClr val="window" lastClr="FFFFFF">
            <a:alpha val="90000"/>
            <a:hueOff val="0"/>
            <a:satOff val="0"/>
            <a:lumOff val="0"/>
            <a:alphaOff val="0"/>
          </a:sysClr>
        </a:solidFill>
        <a:ln w="25400" cap="flat" cmpd="sng" algn="ctr">
          <a:solidFill>
            <a:srgbClr val="4F81BD"/>
          </a:solidFill>
          <a:prstDash val="solid"/>
        </a:ln>
        <a:effectLst/>
      </dgm:spPr>
      <dgm:t>
        <a:bodyPr/>
        <a:lstStyle/>
        <a:p>
          <a:pPr>
            <a:buNone/>
          </a:pPr>
          <a:r>
            <a:rPr lang="en-US" dirty="0">
              <a:solidFill>
                <a:sysClr val="windowText" lastClr="000000">
                  <a:hueOff val="0"/>
                  <a:satOff val="0"/>
                  <a:lumOff val="0"/>
                  <a:alphaOff val="0"/>
                </a:sysClr>
              </a:solidFill>
              <a:latin typeface="Calibri"/>
              <a:ea typeface="+mn-ea"/>
              <a:cs typeface="+mn-cs"/>
            </a:rPr>
            <a:t>TAD’s throughout Region, LCIs and Town Centers</a:t>
          </a:r>
        </a:p>
      </dgm:t>
    </dgm:pt>
    <dgm:pt modelId="{2C558739-ADF8-434E-8E92-7C86B1C74002}" type="parTrans" cxnId="{002BC293-58D4-4DC7-92FA-59A35E232A61}">
      <dgm:prSet/>
      <dgm:spPr>
        <a:xfrm>
          <a:off x="2311985" y="820291"/>
          <a:ext cx="163949" cy="614808"/>
        </a:xfrm>
        <a:custGeom>
          <a:avLst/>
          <a:gdLst/>
          <a:ahLst/>
          <a:cxnLst/>
          <a:rect l="0" t="0" r="0" b="0"/>
          <a:pathLst>
            <a:path>
              <a:moveTo>
                <a:pt x="0" y="0"/>
              </a:moveTo>
              <a:lnTo>
                <a:pt x="0" y="614808"/>
              </a:lnTo>
              <a:lnTo>
                <a:pt x="163949" y="614808"/>
              </a:lnTo>
            </a:path>
          </a:pathLst>
        </a:custGeom>
        <a:noFill/>
        <a:ln w="25400" cap="flat" cmpd="sng" algn="ctr">
          <a:solidFill>
            <a:srgbClr val="4F81BD"/>
          </a:solidFill>
          <a:prstDash val="solid"/>
        </a:ln>
        <a:effectLst/>
      </dgm:spPr>
      <dgm:t>
        <a:bodyPr/>
        <a:lstStyle/>
        <a:p>
          <a:endParaRPr lang="en-US"/>
        </a:p>
      </dgm:t>
    </dgm:pt>
    <dgm:pt modelId="{59171F57-B588-4888-BE41-32858852990A}" type="sibTrans" cxnId="{002BC293-58D4-4DC7-92FA-59A35E232A61}">
      <dgm:prSet/>
      <dgm:spPr/>
      <dgm:t>
        <a:bodyPr/>
        <a:lstStyle/>
        <a:p>
          <a:endParaRPr lang="en-US"/>
        </a:p>
      </dgm:t>
    </dgm:pt>
    <dgm:pt modelId="{BB829AED-5034-4D25-A3B2-71DD6FD8256B}">
      <dgm:prSet phldrT="[Text]"/>
      <dgm:spPr>
        <a:xfrm>
          <a:off x="2475934" y="2049908"/>
          <a:ext cx="1311592" cy="819745"/>
        </a:xfrm>
        <a:prstGeom prst="roundRect">
          <a:avLst>
            <a:gd name="adj" fmla="val 10000"/>
          </a:avLst>
        </a:prstGeom>
        <a:solidFill>
          <a:sysClr val="window" lastClr="FFFFFF">
            <a:alpha val="90000"/>
            <a:hueOff val="0"/>
            <a:satOff val="0"/>
            <a:lumOff val="0"/>
            <a:alphaOff val="0"/>
          </a:sysClr>
        </a:solidFill>
        <a:ln w="25400" cap="flat" cmpd="sng" algn="ctr">
          <a:solidFill>
            <a:srgbClr val="4F81BD"/>
          </a:solidFill>
          <a:prstDash val="solid"/>
        </a:ln>
        <a:effectLst/>
      </dgm:spPr>
      <dgm:t>
        <a:bodyPr/>
        <a:lstStyle/>
        <a:p>
          <a:pPr>
            <a:buNone/>
          </a:pPr>
          <a:r>
            <a:rPr lang="en-US" dirty="0">
              <a:solidFill>
                <a:sysClr val="windowText" lastClr="000000">
                  <a:hueOff val="0"/>
                  <a:satOff val="0"/>
                  <a:lumOff val="0"/>
                  <a:alphaOff val="0"/>
                </a:sysClr>
              </a:solidFill>
              <a:latin typeface="Calibri"/>
              <a:ea typeface="+mn-ea"/>
              <a:cs typeface="+mn-cs"/>
            </a:rPr>
            <a:t>Employer-assisted housing programs</a:t>
          </a:r>
        </a:p>
      </dgm:t>
    </dgm:pt>
    <dgm:pt modelId="{4CC3E5CA-FA41-4442-AFCC-D80821646A60}" type="parTrans" cxnId="{200DAF7E-D6EA-4130-AF8F-89E4C660DF2B}">
      <dgm:prSet/>
      <dgm:spPr>
        <a:xfrm>
          <a:off x="2311985" y="820291"/>
          <a:ext cx="163949" cy="1639490"/>
        </a:xfrm>
        <a:custGeom>
          <a:avLst/>
          <a:gdLst/>
          <a:ahLst/>
          <a:cxnLst/>
          <a:rect l="0" t="0" r="0" b="0"/>
          <a:pathLst>
            <a:path>
              <a:moveTo>
                <a:pt x="0" y="0"/>
              </a:moveTo>
              <a:lnTo>
                <a:pt x="0" y="1639490"/>
              </a:lnTo>
              <a:lnTo>
                <a:pt x="163949" y="1639490"/>
              </a:lnTo>
            </a:path>
          </a:pathLst>
        </a:custGeom>
        <a:noFill/>
        <a:ln w="25400" cap="flat" cmpd="sng" algn="ctr">
          <a:solidFill>
            <a:srgbClr val="4F81BD"/>
          </a:solidFill>
          <a:prstDash val="solid"/>
        </a:ln>
        <a:effectLst/>
      </dgm:spPr>
      <dgm:t>
        <a:bodyPr/>
        <a:lstStyle/>
        <a:p>
          <a:endParaRPr lang="en-US"/>
        </a:p>
      </dgm:t>
    </dgm:pt>
    <dgm:pt modelId="{E04C5053-BC2E-40EA-BFBD-14434886CDB1}" type="sibTrans" cxnId="{200DAF7E-D6EA-4130-AF8F-89E4C660DF2B}">
      <dgm:prSet/>
      <dgm:spPr/>
      <dgm:t>
        <a:bodyPr/>
        <a:lstStyle/>
        <a:p>
          <a:endParaRPr lang="en-US"/>
        </a:p>
      </dgm:t>
    </dgm:pt>
    <dgm:pt modelId="{91F021EA-76F9-4B28-B952-1021860D8AA1}">
      <dgm:prSet phldrT="[Text]"/>
      <dgm:spPr>
        <a:xfrm>
          <a:off x="426571" y="2049908"/>
          <a:ext cx="1311592" cy="819745"/>
        </a:xfrm>
        <a:solidFill>
          <a:sysClr val="window" lastClr="FFFFFF">
            <a:alpha val="90000"/>
            <a:hueOff val="0"/>
            <a:satOff val="0"/>
            <a:lumOff val="0"/>
            <a:alphaOff val="0"/>
          </a:sysClr>
        </a:solidFill>
        <a:ln w="25400" cap="flat" cmpd="sng" algn="ctr">
          <a:solidFill>
            <a:srgbClr val="7030A0"/>
          </a:solidFill>
          <a:prstDash val="solid"/>
        </a:ln>
        <a:effectLst/>
      </dgm:spPr>
      <dgm:t>
        <a:bodyPr/>
        <a:lstStyle/>
        <a:p>
          <a:pPr>
            <a:buNone/>
          </a:pPr>
          <a:r>
            <a:rPr lang="en-US" dirty="0">
              <a:solidFill>
                <a:sysClr val="windowText" lastClr="000000">
                  <a:hueOff val="0"/>
                  <a:satOff val="0"/>
                  <a:lumOff val="0"/>
                  <a:alphaOff val="0"/>
                </a:sysClr>
              </a:solidFill>
              <a:latin typeface="Calibri"/>
              <a:ea typeface="+mn-ea"/>
              <a:cs typeface="+mn-cs"/>
            </a:rPr>
            <a:t>?</a:t>
          </a:r>
        </a:p>
      </dgm:t>
    </dgm:pt>
    <dgm:pt modelId="{83AE492F-9CDD-48E6-BC90-A1DA95829B8B}" type="parTrans" cxnId="{5FC9E19C-6F74-4E33-9824-FF648C4DB1D4}">
      <dgm:prSet/>
      <dgm:spPr>
        <a:ln w="19050">
          <a:solidFill>
            <a:srgbClr val="7030A0"/>
          </a:solidFill>
        </a:ln>
      </dgm:spPr>
      <dgm:t>
        <a:bodyPr/>
        <a:lstStyle/>
        <a:p>
          <a:endParaRPr lang="en-US"/>
        </a:p>
      </dgm:t>
    </dgm:pt>
    <dgm:pt modelId="{7379B8C2-A99A-4EA5-92F1-A33FE659D866}" type="sibTrans" cxnId="{5FC9E19C-6F74-4E33-9824-FF648C4DB1D4}">
      <dgm:prSet/>
      <dgm:spPr/>
      <dgm:t>
        <a:bodyPr/>
        <a:lstStyle/>
        <a:p>
          <a:endParaRPr lang="en-US"/>
        </a:p>
      </dgm:t>
    </dgm:pt>
    <dgm:pt modelId="{61C96123-DEED-4469-A00B-3D39276E94CC}">
      <dgm:prSet phldrT="[Text]"/>
      <dgm:spPr>
        <a:xfrm>
          <a:off x="2475934" y="2049908"/>
          <a:ext cx="1311592" cy="819745"/>
        </a:xfrm>
        <a:solidFill>
          <a:sysClr val="window" lastClr="FFFFFF">
            <a:alpha val="90000"/>
            <a:hueOff val="0"/>
            <a:satOff val="0"/>
            <a:lumOff val="0"/>
            <a:alphaOff val="0"/>
          </a:sysClr>
        </a:solidFill>
        <a:ln w="25400" cap="flat" cmpd="sng" algn="ctr">
          <a:solidFill>
            <a:srgbClr val="4F81BD"/>
          </a:solidFill>
          <a:prstDash val="solid"/>
        </a:ln>
        <a:effectLst/>
      </dgm:spPr>
      <dgm:t>
        <a:bodyPr/>
        <a:lstStyle/>
        <a:p>
          <a:pPr>
            <a:buNone/>
          </a:pPr>
          <a:r>
            <a:rPr lang="en-US" dirty="0">
              <a:solidFill>
                <a:sysClr val="windowText" lastClr="000000">
                  <a:hueOff val="0"/>
                  <a:satOff val="0"/>
                  <a:lumOff val="0"/>
                  <a:alphaOff val="0"/>
                </a:sysClr>
              </a:solidFill>
              <a:latin typeface="Calibri"/>
              <a:ea typeface="+mn-ea"/>
              <a:cs typeface="+mn-cs"/>
            </a:rPr>
            <a:t>?</a:t>
          </a:r>
        </a:p>
      </dgm:t>
    </dgm:pt>
    <dgm:pt modelId="{122144D8-697F-473E-A9BD-0E2EF67B0B3E}" type="parTrans" cxnId="{5B76E54B-9F3B-409A-A09B-A2F79098012D}">
      <dgm:prSet/>
      <dgm:spPr>
        <a:ln w="19050">
          <a:solidFill>
            <a:schemeClr val="accent1"/>
          </a:solidFill>
        </a:ln>
      </dgm:spPr>
      <dgm:t>
        <a:bodyPr/>
        <a:lstStyle/>
        <a:p>
          <a:endParaRPr lang="en-US"/>
        </a:p>
      </dgm:t>
    </dgm:pt>
    <dgm:pt modelId="{8A3940B7-5925-4759-A4FD-6FA992618632}" type="sibTrans" cxnId="{5B76E54B-9F3B-409A-A09B-A2F79098012D}">
      <dgm:prSet/>
      <dgm:spPr/>
      <dgm:t>
        <a:bodyPr/>
        <a:lstStyle/>
        <a:p>
          <a:endParaRPr lang="en-US"/>
        </a:p>
      </dgm:t>
    </dgm:pt>
    <dgm:pt modelId="{BC18F723-C2D0-4A32-BD07-E3221C0ED4AE}" type="pres">
      <dgm:prSet presAssocID="{FC48E122-2459-41D6-8255-7F9F015DC9CF}" presName="diagram" presStyleCnt="0">
        <dgm:presLayoutVars>
          <dgm:chPref val="1"/>
          <dgm:dir/>
          <dgm:animOne val="branch"/>
          <dgm:animLvl val="lvl"/>
          <dgm:resizeHandles/>
        </dgm:presLayoutVars>
      </dgm:prSet>
      <dgm:spPr/>
    </dgm:pt>
    <dgm:pt modelId="{3C8E5FF1-BF07-4B57-BE65-84F9574EF3B1}" type="pres">
      <dgm:prSet presAssocID="{B6F96AF2-725F-4F9E-9BBB-EA6E65EAF98F}" presName="root" presStyleCnt="0"/>
      <dgm:spPr/>
    </dgm:pt>
    <dgm:pt modelId="{D8AD18B3-9497-463D-8EFD-8E71C7793F95}" type="pres">
      <dgm:prSet presAssocID="{B6F96AF2-725F-4F9E-9BBB-EA6E65EAF98F}" presName="rootComposite" presStyleCnt="0"/>
      <dgm:spPr/>
    </dgm:pt>
    <dgm:pt modelId="{6FBE4489-C7C7-4B5C-99FC-D9D5A17992B0}" type="pres">
      <dgm:prSet presAssocID="{B6F96AF2-725F-4F9E-9BBB-EA6E65EAF98F}" presName="rootText" presStyleLbl="node1" presStyleIdx="0" presStyleCnt="2"/>
      <dgm:spPr/>
    </dgm:pt>
    <dgm:pt modelId="{9D9A3BE4-FF5F-4EFE-914E-547912BC47A5}" type="pres">
      <dgm:prSet presAssocID="{B6F96AF2-725F-4F9E-9BBB-EA6E65EAF98F}" presName="rootConnector" presStyleLbl="node1" presStyleIdx="0" presStyleCnt="2"/>
      <dgm:spPr/>
    </dgm:pt>
    <dgm:pt modelId="{F99F9E83-4D31-45E0-8DAE-77FA15AF6B77}" type="pres">
      <dgm:prSet presAssocID="{B6F96AF2-725F-4F9E-9BBB-EA6E65EAF98F}" presName="childShape" presStyleCnt="0"/>
      <dgm:spPr/>
    </dgm:pt>
    <dgm:pt modelId="{09F4EE57-78C9-42CF-933A-C42B6EE23D27}" type="pres">
      <dgm:prSet presAssocID="{7678EEDF-19C0-4A5C-B9F7-831B47AAC793}" presName="Name13" presStyleLbl="parChTrans1D2" presStyleIdx="0" presStyleCnt="6"/>
      <dgm:spPr/>
    </dgm:pt>
    <dgm:pt modelId="{51883C3C-9882-48A3-865F-E9A6D826ABC3}" type="pres">
      <dgm:prSet presAssocID="{610D1BC9-413A-40F7-8E37-EEE71F196C44}" presName="childText" presStyleLbl="bgAcc1" presStyleIdx="0" presStyleCnt="6">
        <dgm:presLayoutVars>
          <dgm:bulletEnabled val="1"/>
        </dgm:presLayoutVars>
      </dgm:prSet>
      <dgm:spPr/>
    </dgm:pt>
    <dgm:pt modelId="{B2E715B5-DAB6-40D5-AF1C-6A5CF11CB02E}" type="pres">
      <dgm:prSet presAssocID="{EAC30A6A-9B40-44AE-A111-FE78EAFBD44E}" presName="Name13" presStyleLbl="parChTrans1D2" presStyleIdx="1" presStyleCnt="6"/>
      <dgm:spPr/>
    </dgm:pt>
    <dgm:pt modelId="{E5230DB8-92EF-424F-A241-825B320B4DBE}" type="pres">
      <dgm:prSet presAssocID="{03485959-C292-4C6B-8E3E-19407E99D7B0}" presName="childText" presStyleLbl="bgAcc1" presStyleIdx="1" presStyleCnt="6">
        <dgm:presLayoutVars>
          <dgm:bulletEnabled val="1"/>
        </dgm:presLayoutVars>
      </dgm:prSet>
      <dgm:spPr/>
    </dgm:pt>
    <dgm:pt modelId="{D9B03E87-FB3F-4390-81CA-0A51A4DA8158}" type="pres">
      <dgm:prSet presAssocID="{83AE492F-9CDD-48E6-BC90-A1DA95829B8B}" presName="Name13" presStyleLbl="parChTrans1D2" presStyleIdx="2" presStyleCnt="6"/>
      <dgm:spPr/>
    </dgm:pt>
    <dgm:pt modelId="{4A7A2CFD-6C60-4A49-AC54-EFBB71E87C72}" type="pres">
      <dgm:prSet presAssocID="{91F021EA-76F9-4B28-B952-1021860D8AA1}" presName="childText" presStyleLbl="bgAcc1" presStyleIdx="2" presStyleCnt="6">
        <dgm:presLayoutVars>
          <dgm:bulletEnabled val="1"/>
        </dgm:presLayoutVars>
      </dgm:prSet>
      <dgm:spPr>
        <a:prstGeom prst="roundRect">
          <a:avLst>
            <a:gd name="adj" fmla="val 10000"/>
          </a:avLst>
        </a:prstGeom>
      </dgm:spPr>
    </dgm:pt>
    <dgm:pt modelId="{4264BDDB-61A2-4757-869B-78527D09FEDB}" type="pres">
      <dgm:prSet presAssocID="{2D472FD4-6502-43F2-8DDB-D0312F783788}" presName="root" presStyleCnt="0"/>
      <dgm:spPr/>
    </dgm:pt>
    <dgm:pt modelId="{76025E08-FC68-4455-BFD7-3ABBC377D7AA}" type="pres">
      <dgm:prSet presAssocID="{2D472FD4-6502-43F2-8DDB-D0312F783788}" presName="rootComposite" presStyleCnt="0"/>
      <dgm:spPr/>
    </dgm:pt>
    <dgm:pt modelId="{C7BFD509-48D0-4C81-9FE6-29C74CFABD94}" type="pres">
      <dgm:prSet presAssocID="{2D472FD4-6502-43F2-8DDB-D0312F783788}" presName="rootText" presStyleLbl="node1" presStyleIdx="1" presStyleCnt="2" custLinFactNeighborX="-5810" custLinFactNeighborY="-66"/>
      <dgm:spPr/>
    </dgm:pt>
    <dgm:pt modelId="{DD08CF6B-31E0-44C9-9C4B-9BAE4E1E3D38}" type="pres">
      <dgm:prSet presAssocID="{2D472FD4-6502-43F2-8DDB-D0312F783788}" presName="rootConnector" presStyleLbl="node1" presStyleIdx="1" presStyleCnt="2"/>
      <dgm:spPr/>
    </dgm:pt>
    <dgm:pt modelId="{48F128C8-4DBB-4A00-B28F-0C6B2C81C633}" type="pres">
      <dgm:prSet presAssocID="{2D472FD4-6502-43F2-8DDB-D0312F783788}" presName="childShape" presStyleCnt="0"/>
      <dgm:spPr/>
    </dgm:pt>
    <dgm:pt modelId="{3E53BE57-5C0D-4A85-8D49-81B5914E489E}" type="pres">
      <dgm:prSet presAssocID="{2C558739-ADF8-434E-8E92-7C86B1C74002}" presName="Name13" presStyleLbl="parChTrans1D2" presStyleIdx="3" presStyleCnt="6"/>
      <dgm:spPr/>
    </dgm:pt>
    <dgm:pt modelId="{2C588CD2-96D5-4498-904D-448DBAB68B72}" type="pres">
      <dgm:prSet presAssocID="{84960091-592E-4EEE-AFF5-255202C44E20}" presName="childText" presStyleLbl="bgAcc1" presStyleIdx="3" presStyleCnt="6" custLinFactNeighborX="-7262" custLinFactNeighborY="-66">
        <dgm:presLayoutVars>
          <dgm:bulletEnabled val="1"/>
        </dgm:presLayoutVars>
      </dgm:prSet>
      <dgm:spPr/>
    </dgm:pt>
    <dgm:pt modelId="{704A469C-A850-4E9E-BDE7-C1A813465F22}" type="pres">
      <dgm:prSet presAssocID="{4CC3E5CA-FA41-4442-AFCC-D80821646A60}" presName="Name13" presStyleLbl="parChTrans1D2" presStyleIdx="4" presStyleCnt="6"/>
      <dgm:spPr/>
    </dgm:pt>
    <dgm:pt modelId="{BEB675F9-8AA5-4581-B8AC-2CFC1F387035}" type="pres">
      <dgm:prSet presAssocID="{BB829AED-5034-4D25-A3B2-71DD6FD8256B}" presName="childText" presStyleLbl="bgAcc1" presStyleIdx="4" presStyleCnt="6" custLinFactNeighborX="-7262" custLinFactNeighborY="-66">
        <dgm:presLayoutVars>
          <dgm:bulletEnabled val="1"/>
        </dgm:presLayoutVars>
      </dgm:prSet>
      <dgm:spPr/>
    </dgm:pt>
    <dgm:pt modelId="{7466550A-CDD5-4F64-8538-A18C8852DB9B}" type="pres">
      <dgm:prSet presAssocID="{122144D8-697F-473E-A9BD-0E2EF67B0B3E}" presName="Name13" presStyleLbl="parChTrans1D2" presStyleIdx="5" presStyleCnt="6"/>
      <dgm:spPr/>
    </dgm:pt>
    <dgm:pt modelId="{5B936F76-A80E-4F50-85EF-2C1B205E2DD2}" type="pres">
      <dgm:prSet presAssocID="{61C96123-DEED-4469-A00B-3D39276E94CC}" presName="childText" presStyleLbl="bgAcc1" presStyleIdx="5" presStyleCnt="6" custLinFactNeighborX="-6675" custLinFactNeighborY="97">
        <dgm:presLayoutVars>
          <dgm:bulletEnabled val="1"/>
        </dgm:presLayoutVars>
      </dgm:prSet>
      <dgm:spPr>
        <a:prstGeom prst="roundRect">
          <a:avLst>
            <a:gd name="adj" fmla="val 10000"/>
          </a:avLst>
        </a:prstGeom>
      </dgm:spPr>
    </dgm:pt>
  </dgm:ptLst>
  <dgm:cxnLst>
    <dgm:cxn modelId="{C047B50B-AE5C-4FEB-A64E-8F95F163F83F}" srcId="{B6F96AF2-725F-4F9E-9BBB-EA6E65EAF98F}" destId="{610D1BC9-413A-40F7-8E37-EEE71F196C44}" srcOrd="0" destOrd="0" parTransId="{7678EEDF-19C0-4A5C-B9F7-831B47AAC793}" sibTransId="{D96AD90B-8B3A-4743-8599-0CD160513AC9}"/>
    <dgm:cxn modelId="{1B4E2D16-5205-4A76-B47C-5708A26452BC}" type="presOf" srcId="{B6F96AF2-725F-4F9E-9BBB-EA6E65EAF98F}" destId="{9D9A3BE4-FF5F-4EFE-914E-547912BC47A5}" srcOrd="1" destOrd="0" presId="urn:microsoft.com/office/officeart/2005/8/layout/hierarchy3"/>
    <dgm:cxn modelId="{C7A2E62D-1274-4238-B429-7EB4B0C6DCD6}" type="presOf" srcId="{4CC3E5CA-FA41-4442-AFCC-D80821646A60}" destId="{704A469C-A850-4E9E-BDE7-C1A813465F22}" srcOrd="0" destOrd="0" presId="urn:microsoft.com/office/officeart/2005/8/layout/hierarchy3"/>
    <dgm:cxn modelId="{60478930-559B-4AED-BF46-DDBC7213AC82}" type="presOf" srcId="{61C96123-DEED-4469-A00B-3D39276E94CC}" destId="{5B936F76-A80E-4F50-85EF-2C1B205E2DD2}" srcOrd="0" destOrd="0" presId="urn:microsoft.com/office/officeart/2005/8/layout/hierarchy3"/>
    <dgm:cxn modelId="{5B76E54B-9F3B-409A-A09B-A2F79098012D}" srcId="{2D472FD4-6502-43F2-8DDB-D0312F783788}" destId="{61C96123-DEED-4469-A00B-3D39276E94CC}" srcOrd="2" destOrd="0" parTransId="{122144D8-697F-473E-A9BD-0E2EF67B0B3E}" sibTransId="{8A3940B7-5925-4759-A4FD-6FA992618632}"/>
    <dgm:cxn modelId="{99143F57-DFE3-4B62-923C-B0D6B9AA265D}" type="presOf" srcId="{EAC30A6A-9B40-44AE-A111-FE78EAFBD44E}" destId="{B2E715B5-DAB6-40D5-AF1C-6A5CF11CB02E}" srcOrd="0" destOrd="0" presId="urn:microsoft.com/office/officeart/2005/8/layout/hierarchy3"/>
    <dgm:cxn modelId="{7C09E864-4C94-40D8-B0CC-6AC25CEC9636}" type="presOf" srcId="{83AE492F-9CDD-48E6-BC90-A1DA95829B8B}" destId="{D9B03E87-FB3F-4390-81CA-0A51A4DA8158}" srcOrd="0" destOrd="0" presId="urn:microsoft.com/office/officeart/2005/8/layout/hierarchy3"/>
    <dgm:cxn modelId="{03E82F7C-3B32-42F5-92D9-A67FA3C9104F}" type="presOf" srcId="{84960091-592E-4EEE-AFF5-255202C44E20}" destId="{2C588CD2-96D5-4498-904D-448DBAB68B72}" srcOrd="0" destOrd="0" presId="urn:microsoft.com/office/officeart/2005/8/layout/hierarchy3"/>
    <dgm:cxn modelId="{200DAF7E-D6EA-4130-AF8F-89E4C660DF2B}" srcId="{2D472FD4-6502-43F2-8DDB-D0312F783788}" destId="{BB829AED-5034-4D25-A3B2-71DD6FD8256B}" srcOrd="1" destOrd="0" parTransId="{4CC3E5CA-FA41-4442-AFCC-D80821646A60}" sibTransId="{E04C5053-BC2E-40EA-BFBD-14434886CDB1}"/>
    <dgm:cxn modelId="{DE21BC82-8684-4E21-AD69-7F65769B8674}" type="presOf" srcId="{2D472FD4-6502-43F2-8DDB-D0312F783788}" destId="{C7BFD509-48D0-4C81-9FE6-29C74CFABD94}" srcOrd="0" destOrd="0" presId="urn:microsoft.com/office/officeart/2005/8/layout/hierarchy3"/>
    <dgm:cxn modelId="{4FF1EB87-4B95-4E66-8192-96CF5A3F5CA3}" type="presOf" srcId="{B6F96AF2-725F-4F9E-9BBB-EA6E65EAF98F}" destId="{6FBE4489-C7C7-4B5C-99FC-D9D5A17992B0}" srcOrd="0" destOrd="0" presId="urn:microsoft.com/office/officeart/2005/8/layout/hierarchy3"/>
    <dgm:cxn modelId="{B4D6B689-2942-40C7-85EF-E0034D58EDDB}" type="presOf" srcId="{BB829AED-5034-4D25-A3B2-71DD6FD8256B}" destId="{BEB675F9-8AA5-4581-B8AC-2CFC1F387035}" srcOrd="0" destOrd="0" presId="urn:microsoft.com/office/officeart/2005/8/layout/hierarchy3"/>
    <dgm:cxn modelId="{002BC293-58D4-4DC7-92FA-59A35E232A61}" srcId="{2D472FD4-6502-43F2-8DDB-D0312F783788}" destId="{84960091-592E-4EEE-AFF5-255202C44E20}" srcOrd="0" destOrd="0" parTransId="{2C558739-ADF8-434E-8E92-7C86B1C74002}" sibTransId="{59171F57-B588-4888-BE41-32858852990A}"/>
    <dgm:cxn modelId="{5FC9E19C-6F74-4E33-9824-FF648C4DB1D4}" srcId="{B6F96AF2-725F-4F9E-9BBB-EA6E65EAF98F}" destId="{91F021EA-76F9-4B28-B952-1021860D8AA1}" srcOrd="2" destOrd="0" parTransId="{83AE492F-9CDD-48E6-BC90-A1DA95829B8B}" sibTransId="{7379B8C2-A99A-4EA5-92F1-A33FE659D866}"/>
    <dgm:cxn modelId="{EE07A5A3-5C83-4577-8171-10B8CAD71E6E}" srcId="{B6F96AF2-725F-4F9E-9BBB-EA6E65EAF98F}" destId="{03485959-C292-4C6B-8E3E-19407E99D7B0}" srcOrd="1" destOrd="0" parTransId="{EAC30A6A-9B40-44AE-A111-FE78EAFBD44E}" sibTransId="{EDB86D99-C133-4968-93CE-E066662E471A}"/>
    <dgm:cxn modelId="{4E7850A4-CA18-4C9C-8617-A70F7622B1BB}" type="presOf" srcId="{FC48E122-2459-41D6-8255-7F9F015DC9CF}" destId="{BC18F723-C2D0-4A32-BD07-E3221C0ED4AE}" srcOrd="0" destOrd="0" presId="urn:microsoft.com/office/officeart/2005/8/layout/hierarchy3"/>
    <dgm:cxn modelId="{E48BE4CA-F0F9-4257-A580-B29FB85BBC7E}" type="presOf" srcId="{91F021EA-76F9-4B28-B952-1021860D8AA1}" destId="{4A7A2CFD-6C60-4A49-AC54-EFBB71E87C72}" srcOrd="0" destOrd="0" presId="urn:microsoft.com/office/officeart/2005/8/layout/hierarchy3"/>
    <dgm:cxn modelId="{689729CD-DA68-4893-A4C7-D36886E3C7CE}" srcId="{FC48E122-2459-41D6-8255-7F9F015DC9CF}" destId="{B6F96AF2-725F-4F9E-9BBB-EA6E65EAF98F}" srcOrd="0" destOrd="0" parTransId="{EFF22A9B-2694-462F-9D5A-DE6664257DDF}" sibTransId="{F058F792-F983-48B1-8D0C-C9337DE6D711}"/>
    <dgm:cxn modelId="{CD55E1D8-BED1-4DCC-BB81-3DC4893A949F}" type="presOf" srcId="{2D472FD4-6502-43F2-8DDB-D0312F783788}" destId="{DD08CF6B-31E0-44C9-9C4B-9BAE4E1E3D38}" srcOrd="1" destOrd="0" presId="urn:microsoft.com/office/officeart/2005/8/layout/hierarchy3"/>
    <dgm:cxn modelId="{8A2D53D9-5A1A-41E9-AF58-3751A0BA101D}" type="presOf" srcId="{7678EEDF-19C0-4A5C-B9F7-831B47AAC793}" destId="{09F4EE57-78C9-42CF-933A-C42B6EE23D27}" srcOrd="0" destOrd="0" presId="urn:microsoft.com/office/officeart/2005/8/layout/hierarchy3"/>
    <dgm:cxn modelId="{E47B12DD-474B-4C21-8546-CFA85D8D39DE}" type="presOf" srcId="{610D1BC9-413A-40F7-8E37-EEE71F196C44}" destId="{51883C3C-9882-48A3-865F-E9A6D826ABC3}" srcOrd="0" destOrd="0" presId="urn:microsoft.com/office/officeart/2005/8/layout/hierarchy3"/>
    <dgm:cxn modelId="{94AB93E2-6B0F-4AFD-A838-2DB778FA85F7}" type="presOf" srcId="{2C558739-ADF8-434E-8E92-7C86B1C74002}" destId="{3E53BE57-5C0D-4A85-8D49-81B5914E489E}" srcOrd="0" destOrd="0" presId="urn:microsoft.com/office/officeart/2005/8/layout/hierarchy3"/>
    <dgm:cxn modelId="{044332E4-260F-4434-A6CD-5129872EB917}" type="presOf" srcId="{122144D8-697F-473E-A9BD-0E2EF67B0B3E}" destId="{7466550A-CDD5-4F64-8538-A18C8852DB9B}" srcOrd="0" destOrd="0" presId="urn:microsoft.com/office/officeart/2005/8/layout/hierarchy3"/>
    <dgm:cxn modelId="{42799AF5-20CA-47B0-9C8C-C7533786642D}" srcId="{FC48E122-2459-41D6-8255-7F9F015DC9CF}" destId="{2D472FD4-6502-43F2-8DDB-D0312F783788}" srcOrd="1" destOrd="0" parTransId="{07D8E404-0AFC-40DF-B124-E7FF70976EA8}" sibTransId="{243A2C75-77F8-47A7-B2D5-DEEA395E0EB5}"/>
    <dgm:cxn modelId="{37758DFE-1CA7-4DD9-8C9A-4F51AAB401BF}" type="presOf" srcId="{03485959-C292-4C6B-8E3E-19407E99D7B0}" destId="{E5230DB8-92EF-424F-A241-825B320B4DBE}" srcOrd="0" destOrd="0" presId="urn:microsoft.com/office/officeart/2005/8/layout/hierarchy3"/>
    <dgm:cxn modelId="{D126089A-6590-4148-A33C-E77CBED7E244}" type="presParOf" srcId="{BC18F723-C2D0-4A32-BD07-E3221C0ED4AE}" destId="{3C8E5FF1-BF07-4B57-BE65-84F9574EF3B1}" srcOrd="0" destOrd="0" presId="urn:microsoft.com/office/officeart/2005/8/layout/hierarchy3"/>
    <dgm:cxn modelId="{1F5D4773-8EB2-40FE-AF71-3F7C6180C27E}" type="presParOf" srcId="{3C8E5FF1-BF07-4B57-BE65-84F9574EF3B1}" destId="{D8AD18B3-9497-463D-8EFD-8E71C7793F95}" srcOrd="0" destOrd="0" presId="urn:microsoft.com/office/officeart/2005/8/layout/hierarchy3"/>
    <dgm:cxn modelId="{D8AB3471-F328-465B-BA96-48D94DE483A1}" type="presParOf" srcId="{D8AD18B3-9497-463D-8EFD-8E71C7793F95}" destId="{6FBE4489-C7C7-4B5C-99FC-D9D5A17992B0}" srcOrd="0" destOrd="0" presId="urn:microsoft.com/office/officeart/2005/8/layout/hierarchy3"/>
    <dgm:cxn modelId="{24F5E81F-B867-4E9E-B940-5DC347E61FAE}" type="presParOf" srcId="{D8AD18B3-9497-463D-8EFD-8E71C7793F95}" destId="{9D9A3BE4-FF5F-4EFE-914E-547912BC47A5}" srcOrd="1" destOrd="0" presId="urn:microsoft.com/office/officeart/2005/8/layout/hierarchy3"/>
    <dgm:cxn modelId="{05EFAB4D-45D1-4BA2-B144-DBDE0D9CD336}" type="presParOf" srcId="{3C8E5FF1-BF07-4B57-BE65-84F9574EF3B1}" destId="{F99F9E83-4D31-45E0-8DAE-77FA15AF6B77}" srcOrd="1" destOrd="0" presId="urn:microsoft.com/office/officeart/2005/8/layout/hierarchy3"/>
    <dgm:cxn modelId="{663783D3-986E-47A0-9FFB-714DCF6413BB}" type="presParOf" srcId="{F99F9E83-4D31-45E0-8DAE-77FA15AF6B77}" destId="{09F4EE57-78C9-42CF-933A-C42B6EE23D27}" srcOrd="0" destOrd="0" presId="urn:microsoft.com/office/officeart/2005/8/layout/hierarchy3"/>
    <dgm:cxn modelId="{85F9F7BA-6FE4-4CD2-880A-F75C08F458BC}" type="presParOf" srcId="{F99F9E83-4D31-45E0-8DAE-77FA15AF6B77}" destId="{51883C3C-9882-48A3-865F-E9A6D826ABC3}" srcOrd="1" destOrd="0" presId="urn:microsoft.com/office/officeart/2005/8/layout/hierarchy3"/>
    <dgm:cxn modelId="{32C727D2-7BB7-4548-9E2E-158CAF62EEC0}" type="presParOf" srcId="{F99F9E83-4D31-45E0-8DAE-77FA15AF6B77}" destId="{B2E715B5-DAB6-40D5-AF1C-6A5CF11CB02E}" srcOrd="2" destOrd="0" presId="urn:microsoft.com/office/officeart/2005/8/layout/hierarchy3"/>
    <dgm:cxn modelId="{3BD8F5FB-9374-4D5E-923E-3938849D0464}" type="presParOf" srcId="{F99F9E83-4D31-45E0-8DAE-77FA15AF6B77}" destId="{E5230DB8-92EF-424F-A241-825B320B4DBE}" srcOrd="3" destOrd="0" presId="urn:microsoft.com/office/officeart/2005/8/layout/hierarchy3"/>
    <dgm:cxn modelId="{CBC3EB7E-6F4B-4C94-B907-123C8FFCB0B5}" type="presParOf" srcId="{F99F9E83-4D31-45E0-8DAE-77FA15AF6B77}" destId="{D9B03E87-FB3F-4390-81CA-0A51A4DA8158}" srcOrd="4" destOrd="0" presId="urn:microsoft.com/office/officeart/2005/8/layout/hierarchy3"/>
    <dgm:cxn modelId="{A624F010-B3D2-420C-B532-716156BB0A06}" type="presParOf" srcId="{F99F9E83-4D31-45E0-8DAE-77FA15AF6B77}" destId="{4A7A2CFD-6C60-4A49-AC54-EFBB71E87C72}" srcOrd="5" destOrd="0" presId="urn:microsoft.com/office/officeart/2005/8/layout/hierarchy3"/>
    <dgm:cxn modelId="{43443F00-445A-4E85-BDCB-B17270287986}" type="presParOf" srcId="{BC18F723-C2D0-4A32-BD07-E3221C0ED4AE}" destId="{4264BDDB-61A2-4757-869B-78527D09FEDB}" srcOrd="1" destOrd="0" presId="urn:microsoft.com/office/officeart/2005/8/layout/hierarchy3"/>
    <dgm:cxn modelId="{0AF51ADC-E476-4BA1-93FC-510FA33C9852}" type="presParOf" srcId="{4264BDDB-61A2-4757-869B-78527D09FEDB}" destId="{76025E08-FC68-4455-BFD7-3ABBC377D7AA}" srcOrd="0" destOrd="0" presId="urn:microsoft.com/office/officeart/2005/8/layout/hierarchy3"/>
    <dgm:cxn modelId="{D80383FC-5CC4-4202-B8F1-784664123720}" type="presParOf" srcId="{76025E08-FC68-4455-BFD7-3ABBC377D7AA}" destId="{C7BFD509-48D0-4C81-9FE6-29C74CFABD94}" srcOrd="0" destOrd="0" presId="urn:microsoft.com/office/officeart/2005/8/layout/hierarchy3"/>
    <dgm:cxn modelId="{5E6A014B-9ED3-4288-BD0D-A778626DC7FD}" type="presParOf" srcId="{76025E08-FC68-4455-BFD7-3ABBC377D7AA}" destId="{DD08CF6B-31E0-44C9-9C4B-9BAE4E1E3D38}" srcOrd="1" destOrd="0" presId="urn:microsoft.com/office/officeart/2005/8/layout/hierarchy3"/>
    <dgm:cxn modelId="{2A678122-E6BD-4E64-A82D-245C6E0FCBC3}" type="presParOf" srcId="{4264BDDB-61A2-4757-869B-78527D09FEDB}" destId="{48F128C8-4DBB-4A00-B28F-0C6B2C81C633}" srcOrd="1" destOrd="0" presId="urn:microsoft.com/office/officeart/2005/8/layout/hierarchy3"/>
    <dgm:cxn modelId="{31C27DC9-6F2D-4192-B13A-B67FE19731CB}" type="presParOf" srcId="{48F128C8-4DBB-4A00-B28F-0C6B2C81C633}" destId="{3E53BE57-5C0D-4A85-8D49-81B5914E489E}" srcOrd="0" destOrd="0" presId="urn:microsoft.com/office/officeart/2005/8/layout/hierarchy3"/>
    <dgm:cxn modelId="{95F4561A-B43D-4A05-AECD-852B354FAB33}" type="presParOf" srcId="{48F128C8-4DBB-4A00-B28F-0C6B2C81C633}" destId="{2C588CD2-96D5-4498-904D-448DBAB68B72}" srcOrd="1" destOrd="0" presId="urn:microsoft.com/office/officeart/2005/8/layout/hierarchy3"/>
    <dgm:cxn modelId="{7EE998C5-3165-44E6-933D-E2EEF540BA08}" type="presParOf" srcId="{48F128C8-4DBB-4A00-B28F-0C6B2C81C633}" destId="{704A469C-A850-4E9E-BDE7-C1A813465F22}" srcOrd="2" destOrd="0" presId="urn:microsoft.com/office/officeart/2005/8/layout/hierarchy3"/>
    <dgm:cxn modelId="{14693600-1F57-4FE5-9182-7B53007C59BA}" type="presParOf" srcId="{48F128C8-4DBB-4A00-B28F-0C6B2C81C633}" destId="{BEB675F9-8AA5-4581-B8AC-2CFC1F387035}" srcOrd="3" destOrd="0" presId="urn:microsoft.com/office/officeart/2005/8/layout/hierarchy3"/>
    <dgm:cxn modelId="{DE24EABA-80EC-46D2-A220-440FD172ED64}" type="presParOf" srcId="{48F128C8-4DBB-4A00-B28F-0C6B2C81C633}" destId="{7466550A-CDD5-4F64-8538-A18C8852DB9B}" srcOrd="4" destOrd="0" presId="urn:microsoft.com/office/officeart/2005/8/layout/hierarchy3"/>
    <dgm:cxn modelId="{034211BC-1ACB-461D-8E68-FCB477726CBC}" type="presParOf" srcId="{48F128C8-4DBB-4A00-B28F-0C6B2C81C633}" destId="{5B936F76-A80E-4F50-85EF-2C1B205E2DD2}" srcOrd="5"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48E122-2459-41D6-8255-7F9F015DC9CF}" type="doc">
      <dgm:prSet loTypeId="urn:microsoft.com/office/officeart/2005/8/layout/hierarchy3" loCatId="list" qsTypeId="urn:microsoft.com/office/officeart/2005/8/quickstyle/simple1" qsCatId="simple" csTypeId="urn:microsoft.com/office/officeart/2005/8/colors/colorful1" csCatId="colorful" phldr="1"/>
      <dgm:spPr/>
      <dgm:t>
        <a:bodyPr/>
        <a:lstStyle/>
        <a:p>
          <a:endParaRPr lang="en-US"/>
        </a:p>
      </dgm:t>
    </dgm:pt>
    <dgm:pt modelId="{B6F96AF2-725F-4F9E-9BBB-EA6E65EAF98F}">
      <dgm:prSet phldrT="[Text]"/>
      <dgm:spPr>
        <a:xfrm>
          <a:off x="448" y="480126"/>
          <a:ext cx="1630846" cy="815423"/>
        </a:xfrm>
        <a:prstGeom prst="roundRect">
          <a:avLst>
            <a:gd name="adj" fmla="val 10000"/>
          </a:avLst>
        </a:prstGeom>
        <a:solidFill>
          <a:srgbClr val="1F497D"/>
        </a:solidFill>
        <a:ln w="25400" cap="flat" cmpd="sng" algn="ctr">
          <a:solidFill>
            <a:schemeClr val="tx2">
              <a:lumMod val="50000"/>
            </a:schemeClr>
          </a:solidFill>
          <a:prstDash val="solid"/>
        </a:ln>
        <a:effectLst/>
      </dgm:spPr>
      <dgm:t>
        <a:bodyPr/>
        <a:lstStyle/>
        <a:p>
          <a:pPr>
            <a:buNone/>
          </a:pPr>
          <a:r>
            <a:rPr lang="en-US" dirty="0">
              <a:solidFill>
                <a:sysClr val="window" lastClr="FFFFFF"/>
              </a:solidFill>
              <a:latin typeface="Calibri"/>
              <a:ea typeface="+mn-ea"/>
              <a:cs typeface="+mn-cs"/>
            </a:rPr>
            <a:t>Promote Housing Stability</a:t>
          </a:r>
        </a:p>
      </dgm:t>
    </dgm:pt>
    <dgm:pt modelId="{EFF22A9B-2694-462F-9D5A-DE6664257DDF}" type="parTrans" cxnId="{689729CD-DA68-4893-A4C7-D36886E3C7CE}">
      <dgm:prSet/>
      <dgm:spPr/>
      <dgm:t>
        <a:bodyPr/>
        <a:lstStyle/>
        <a:p>
          <a:endParaRPr lang="en-US"/>
        </a:p>
      </dgm:t>
    </dgm:pt>
    <dgm:pt modelId="{F058F792-F983-48B1-8D0C-C9337DE6D711}" type="sibTrans" cxnId="{689729CD-DA68-4893-A4C7-D36886E3C7CE}">
      <dgm:prSet/>
      <dgm:spPr/>
      <dgm:t>
        <a:bodyPr/>
        <a:lstStyle/>
        <a:p>
          <a:endParaRPr lang="en-US"/>
        </a:p>
      </dgm:t>
    </dgm:pt>
    <dgm:pt modelId="{610D1BC9-413A-40F7-8E37-EEE71F196C44}">
      <dgm:prSet phldrT="[Text]" custT="1"/>
      <dgm:spPr>
        <a:xfrm>
          <a:off x="326617" y="1499404"/>
          <a:ext cx="1304676" cy="815423"/>
        </a:xfrm>
        <a:prstGeom prst="roundRect">
          <a:avLst>
            <a:gd name="adj" fmla="val 10000"/>
          </a:avLst>
        </a:prstGeom>
        <a:solidFill>
          <a:sysClr val="window" lastClr="FFFFFF">
            <a:alpha val="90000"/>
            <a:hueOff val="0"/>
            <a:satOff val="0"/>
            <a:lumOff val="0"/>
            <a:alphaOff val="0"/>
          </a:sysClr>
        </a:solidFill>
        <a:ln w="25400" cap="flat" cmpd="sng" algn="ctr">
          <a:solidFill>
            <a:schemeClr val="tx2">
              <a:lumMod val="50000"/>
            </a:schemeClr>
          </a:solidFill>
          <a:prstDash val="solid"/>
        </a:ln>
        <a:effectLst/>
      </dgm:spPr>
      <dgm:t>
        <a:bodyPr/>
        <a:lstStyle/>
        <a:p>
          <a:pPr>
            <a:buNone/>
          </a:pPr>
          <a:r>
            <a:rPr lang="en-US" sz="1600" dirty="0">
              <a:solidFill>
                <a:sysClr val="windowText" lastClr="000000">
                  <a:hueOff val="0"/>
                  <a:satOff val="0"/>
                  <a:lumOff val="0"/>
                  <a:alphaOff val="0"/>
                </a:sysClr>
              </a:solidFill>
              <a:latin typeface="Calibri"/>
              <a:ea typeface="+mn-ea"/>
              <a:cs typeface="+mn-cs"/>
            </a:rPr>
            <a:t>Rent to Own</a:t>
          </a:r>
        </a:p>
      </dgm:t>
    </dgm:pt>
    <dgm:pt modelId="{7678EEDF-19C0-4A5C-B9F7-831B47AAC793}" type="parTrans" cxnId="{C047B50B-AE5C-4FEB-A64E-8F95F163F83F}">
      <dgm:prSet/>
      <dgm:spPr>
        <a:xfrm>
          <a:off x="163532" y="1295549"/>
          <a:ext cx="163084" cy="611567"/>
        </a:xfrm>
        <a:custGeom>
          <a:avLst/>
          <a:gdLst/>
          <a:ahLst/>
          <a:cxnLst/>
          <a:rect l="0" t="0" r="0" b="0"/>
          <a:pathLst>
            <a:path>
              <a:moveTo>
                <a:pt x="0" y="0"/>
              </a:moveTo>
              <a:lnTo>
                <a:pt x="0" y="611567"/>
              </a:lnTo>
              <a:lnTo>
                <a:pt x="163084" y="611567"/>
              </a:lnTo>
            </a:path>
          </a:pathLst>
        </a:custGeom>
        <a:noFill/>
        <a:ln w="25400" cap="flat" cmpd="sng" algn="ctr">
          <a:solidFill>
            <a:schemeClr val="tx2">
              <a:lumMod val="50000"/>
            </a:schemeClr>
          </a:solidFill>
          <a:prstDash val="solid"/>
        </a:ln>
        <a:effectLst/>
      </dgm:spPr>
      <dgm:t>
        <a:bodyPr/>
        <a:lstStyle/>
        <a:p>
          <a:endParaRPr lang="en-US"/>
        </a:p>
      </dgm:t>
    </dgm:pt>
    <dgm:pt modelId="{D96AD90B-8B3A-4743-8599-0CD160513AC9}" type="sibTrans" cxnId="{C047B50B-AE5C-4FEB-A64E-8F95F163F83F}">
      <dgm:prSet/>
      <dgm:spPr/>
      <dgm:t>
        <a:bodyPr/>
        <a:lstStyle/>
        <a:p>
          <a:endParaRPr lang="en-US"/>
        </a:p>
      </dgm:t>
    </dgm:pt>
    <dgm:pt modelId="{03485959-C292-4C6B-8E3E-19407E99D7B0}">
      <dgm:prSet phldrT="[Text]" custT="1"/>
      <dgm:spPr>
        <a:xfrm>
          <a:off x="326617" y="2518683"/>
          <a:ext cx="1304676" cy="815423"/>
        </a:xfrm>
        <a:prstGeom prst="roundRect">
          <a:avLst>
            <a:gd name="adj" fmla="val 10000"/>
          </a:avLst>
        </a:prstGeom>
        <a:solidFill>
          <a:sysClr val="window" lastClr="FFFFFF">
            <a:alpha val="90000"/>
            <a:hueOff val="0"/>
            <a:satOff val="0"/>
            <a:lumOff val="0"/>
            <a:alphaOff val="0"/>
          </a:sysClr>
        </a:solidFill>
        <a:ln w="25400" cap="flat" cmpd="sng" algn="ctr">
          <a:solidFill>
            <a:schemeClr val="tx2">
              <a:lumMod val="50000"/>
            </a:schemeClr>
          </a:solidFill>
          <a:prstDash val="solid"/>
        </a:ln>
        <a:effectLst/>
      </dgm:spPr>
      <dgm:t>
        <a:bodyPr/>
        <a:lstStyle/>
        <a:p>
          <a:pPr>
            <a:buNone/>
          </a:pPr>
          <a:r>
            <a:rPr lang="en-US" sz="1600" dirty="0">
              <a:solidFill>
                <a:sysClr val="windowText" lastClr="000000">
                  <a:hueOff val="0"/>
                  <a:satOff val="0"/>
                  <a:lumOff val="0"/>
                  <a:alphaOff val="0"/>
                </a:sysClr>
              </a:solidFill>
              <a:latin typeface="Calibri"/>
              <a:ea typeface="+mn-ea"/>
              <a:cs typeface="+mn-cs"/>
            </a:rPr>
            <a:t>Renter rights programs</a:t>
          </a:r>
        </a:p>
      </dgm:t>
    </dgm:pt>
    <dgm:pt modelId="{EAC30A6A-9B40-44AE-A111-FE78EAFBD44E}" type="parTrans" cxnId="{EE07A5A3-5C83-4577-8171-10B8CAD71E6E}">
      <dgm:prSet/>
      <dgm:spPr>
        <a:xfrm>
          <a:off x="163532" y="1295549"/>
          <a:ext cx="163084" cy="1630846"/>
        </a:xfrm>
        <a:custGeom>
          <a:avLst/>
          <a:gdLst/>
          <a:ahLst/>
          <a:cxnLst/>
          <a:rect l="0" t="0" r="0" b="0"/>
          <a:pathLst>
            <a:path>
              <a:moveTo>
                <a:pt x="0" y="0"/>
              </a:moveTo>
              <a:lnTo>
                <a:pt x="0" y="1630846"/>
              </a:lnTo>
              <a:lnTo>
                <a:pt x="163084" y="1630846"/>
              </a:lnTo>
            </a:path>
          </a:pathLst>
        </a:custGeom>
        <a:noFill/>
        <a:ln w="25400" cap="flat" cmpd="sng" algn="ctr">
          <a:solidFill>
            <a:schemeClr val="tx2">
              <a:lumMod val="50000"/>
            </a:schemeClr>
          </a:solidFill>
          <a:prstDash val="solid"/>
        </a:ln>
        <a:effectLst/>
      </dgm:spPr>
      <dgm:t>
        <a:bodyPr/>
        <a:lstStyle/>
        <a:p>
          <a:endParaRPr lang="en-US"/>
        </a:p>
      </dgm:t>
    </dgm:pt>
    <dgm:pt modelId="{EDB86D99-C133-4968-93CE-E066662E471A}" type="sibTrans" cxnId="{EE07A5A3-5C83-4577-8171-10B8CAD71E6E}">
      <dgm:prSet/>
      <dgm:spPr/>
      <dgm:t>
        <a:bodyPr/>
        <a:lstStyle/>
        <a:p>
          <a:endParaRPr lang="en-US"/>
        </a:p>
      </dgm:t>
    </dgm:pt>
    <dgm:pt modelId="{2D472FD4-6502-43F2-8DDB-D0312F783788}">
      <dgm:prSet phldrT="[Text]"/>
      <dgm:spPr>
        <a:xfrm>
          <a:off x="2039005" y="480126"/>
          <a:ext cx="1630846" cy="815423"/>
        </a:xfrm>
        <a:prstGeom prst="roundRect">
          <a:avLst>
            <a:gd name="adj" fmla="val 10000"/>
          </a:avLst>
        </a:prstGeom>
        <a:solidFill>
          <a:srgbClr val="9BBB59">
            <a:hueOff val="0"/>
            <a:satOff val="0"/>
            <a:lumOff val="0"/>
            <a:alphaOff val="0"/>
          </a:srgbClr>
        </a:solidFill>
        <a:ln w="25400" cap="flat" cmpd="sng" algn="ctr">
          <a:solidFill>
            <a:schemeClr val="accent6"/>
          </a:solidFill>
          <a:prstDash val="solid"/>
        </a:ln>
        <a:effectLst/>
      </dgm:spPr>
      <dgm:t>
        <a:bodyPr/>
        <a:lstStyle/>
        <a:p>
          <a:pPr>
            <a:buNone/>
          </a:pPr>
          <a:r>
            <a:rPr lang="en-US" dirty="0">
              <a:solidFill>
                <a:sysClr val="window" lastClr="FFFFFF"/>
              </a:solidFill>
              <a:latin typeface="Calibri"/>
              <a:ea typeface="+mn-ea"/>
              <a:cs typeface="+mn-cs"/>
            </a:rPr>
            <a:t>Develop Leadership </a:t>
          </a:r>
        </a:p>
      </dgm:t>
    </dgm:pt>
    <dgm:pt modelId="{07D8E404-0AFC-40DF-B124-E7FF70976EA8}" type="parTrans" cxnId="{42799AF5-20CA-47B0-9C8C-C7533786642D}">
      <dgm:prSet/>
      <dgm:spPr/>
      <dgm:t>
        <a:bodyPr/>
        <a:lstStyle/>
        <a:p>
          <a:endParaRPr lang="en-US"/>
        </a:p>
      </dgm:t>
    </dgm:pt>
    <dgm:pt modelId="{243A2C75-77F8-47A7-B2D5-DEEA395E0EB5}" type="sibTrans" cxnId="{42799AF5-20CA-47B0-9C8C-C7533786642D}">
      <dgm:prSet/>
      <dgm:spPr/>
      <dgm:t>
        <a:bodyPr/>
        <a:lstStyle/>
        <a:p>
          <a:endParaRPr lang="en-US"/>
        </a:p>
      </dgm:t>
    </dgm:pt>
    <dgm:pt modelId="{84960091-592E-4EEE-AFF5-255202C44E20}">
      <dgm:prSet phldrT="[Text]"/>
      <dgm:spPr>
        <a:xfrm>
          <a:off x="2365175" y="1499404"/>
          <a:ext cx="1304676" cy="815423"/>
        </a:xfrm>
        <a:prstGeom prst="roundRect">
          <a:avLst>
            <a:gd name="adj" fmla="val 10000"/>
          </a:avLst>
        </a:prstGeom>
        <a:solidFill>
          <a:sysClr val="window" lastClr="FFFFFF">
            <a:alpha val="90000"/>
            <a:hueOff val="0"/>
            <a:satOff val="0"/>
            <a:lumOff val="0"/>
            <a:alphaOff val="0"/>
          </a:sysClr>
        </a:solidFill>
        <a:ln w="25400" cap="flat" cmpd="sng" algn="ctr">
          <a:solidFill>
            <a:srgbClr val="9BBB59"/>
          </a:solidFill>
          <a:prstDash val="solid"/>
        </a:ln>
        <a:effectLst/>
      </dgm:spPr>
      <dgm:t>
        <a:bodyPr/>
        <a:lstStyle/>
        <a:p>
          <a:pPr>
            <a:buNone/>
          </a:pPr>
          <a:r>
            <a:rPr lang="en-US" dirty="0">
              <a:solidFill>
                <a:sysClr val="windowText" lastClr="000000">
                  <a:hueOff val="0"/>
                  <a:satOff val="0"/>
                  <a:lumOff val="0"/>
                  <a:alphaOff val="0"/>
                </a:sysClr>
              </a:solidFill>
              <a:latin typeface="Calibri"/>
              <a:ea typeface="+mn-ea"/>
              <a:cs typeface="+mn-cs"/>
            </a:rPr>
            <a:t>Capacity building resources for non-profit and community- based developers</a:t>
          </a:r>
        </a:p>
      </dgm:t>
    </dgm:pt>
    <dgm:pt modelId="{2C558739-ADF8-434E-8E92-7C86B1C74002}" type="parTrans" cxnId="{002BC293-58D4-4DC7-92FA-59A35E232A61}">
      <dgm:prSet/>
      <dgm:spPr>
        <a:xfrm>
          <a:off x="2202090" y="1295549"/>
          <a:ext cx="163084" cy="611567"/>
        </a:xfrm>
        <a:custGeom>
          <a:avLst/>
          <a:gdLst/>
          <a:ahLst/>
          <a:cxnLst/>
          <a:rect l="0" t="0" r="0" b="0"/>
          <a:pathLst>
            <a:path>
              <a:moveTo>
                <a:pt x="0" y="0"/>
              </a:moveTo>
              <a:lnTo>
                <a:pt x="0" y="611567"/>
              </a:lnTo>
              <a:lnTo>
                <a:pt x="163084" y="611567"/>
              </a:lnTo>
            </a:path>
          </a:pathLst>
        </a:custGeom>
        <a:noFill/>
        <a:ln w="25400" cap="flat" cmpd="sng" algn="ctr">
          <a:solidFill>
            <a:srgbClr val="9BBB59"/>
          </a:solidFill>
          <a:prstDash val="solid"/>
        </a:ln>
        <a:effectLst/>
      </dgm:spPr>
      <dgm:t>
        <a:bodyPr/>
        <a:lstStyle/>
        <a:p>
          <a:endParaRPr lang="en-US"/>
        </a:p>
      </dgm:t>
    </dgm:pt>
    <dgm:pt modelId="{59171F57-B588-4888-BE41-32858852990A}" type="sibTrans" cxnId="{002BC293-58D4-4DC7-92FA-59A35E232A61}">
      <dgm:prSet/>
      <dgm:spPr/>
      <dgm:t>
        <a:bodyPr/>
        <a:lstStyle/>
        <a:p>
          <a:endParaRPr lang="en-US"/>
        </a:p>
      </dgm:t>
    </dgm:pt>
    <dgm:pt modelId="{BB829AED-5034-4D25-A3B2-71DD6FD8256B}">
      <dgm:prSet phldrT="[Text]"/>
      <dgm:spPr>
        <a:xfrm>
          <a:off x="2365175" y="2518683"/>
          <a:ext cx="1304676" cy="815423"/>
        </a:xfrm>
        <a:prstGeom prst="roundRect">
          <a:avLst>
            <a:gd name="adj" fmla="val 10000"/>
          </a:avLst>
        </a:prstGeom>
        <a:solidFill>
          <a:sysClr val="window" lastClr="FFFFFF">
            <a:alpha val="90000"/>
            <a:hueOff val="0"/>
            <a:satOff val="0"/>
            <a:lumOff val="0"/>
            <a:alphaOff val="0"/>
          </a:sysClr>
        </a:solidFill>
        <a:ln w="25400" cap="flat" cmpd="sng" algn="ctr">
          <a:solidFill>
            <a:srgbClr val="9BBB59"/>
          </a:solidFill>
          <a:prstDash val="solid"/>
        </a:ln>
        <a:effectLst/>
      </dgm:spPr>
      <dgm:t>
        <a:bodyPr/>
        <a:lstStyle/>
        <a:p>
          <a:pPr>
            <a:buNone/>
          </a:pPr>
          <a:r>
            <a:rPr lang="en-US" dirty="0">
              <a:solidFill>
                <a:sysClr val="windowText" lastClr="000000">
                  <a:hueOff val="0"/>
                  <a:satOff val="0"/>
                  <a:lumOff val="0"/>
                  <a:alphaOff val="0"/>
                </a:sysClr>
              </a:solidFill>
              <a:latin typeface="Calibri"/>
              <a:ea typeface="+mn-ea"/>
              <a:cs typeface="+mn-cs"/>
            </a:rPr>
            <a:t>Landlord recruitment and retention</a:t>
          </a:r>
        </a:p>
      </dgm:t>
    </dgm:pt>
    <dgm:pt modelId="{4CC3E5CA-FA41-4442-AFCC-D80821646A60}" type="parTrans" cxnId="{200DAF7E-D6EA-4130-AF8F-89E4C660DF2B}">
      <dgm:prSet/>
      <dgm:spPr>
        <a:xfrm>
          <a:off x="2202090" y="1295549"/>
          <a:ext cx="163084" cy="1630846"/>
        </a:xfrm>
        <a:custGeom>
          <a:avLst/>
          <a:gdLst/>
          <a:ahLst/>
          <a:cxnLst/>
          <a:rect l="0" t="0" r="0" b="0"/>
          <a:pathLst>
            <a:path>
              <a:moveTo>
                <a:pt x="0" y="0"/>
              </a:moveTo>
              <a:lnTo>
                <a:pt x="0" y="1630846"/>
              </a:lnTo>
              <a:lnTo>
                <a:pt x="163084" y="1630846"/>
              </a:lnTo>
            </a:path>
          </a:pathLst>
        </a:custGeom>
        <a:noFill/>
        <a:ln w="25400" cap="flat" cmpd="sng" algn="ctr">
          <a:solidFill>
            <a:srgbClr val="9BBB59"/>
          </a:solidFill>
          <a:prstDash val="solid"/>
        </a:ln>
        <a:effectLst/>
      </dgm:spPr>
      <dgm:t>
        <a:bodyPr/>
        <a:lstStyle/>
        <a:p>
          <a:endParaRPr lang="en-US"/>
        </a:p>
      </dgm:t>
    </dgm:pt>
    <dgm:pt modelId="{E04C5053-BC2E-40EA-BFBD-14434886CDB1}" type="sibTrans" cxnId="{200DAF7E-D6EA-4130-AF8F-89E4C660DF2B}">
      <dgm:prSet/>
      <dgm:spPr/>
      <dgm:t>
        <a:bodyPr/>
        <a:lstStyle/>
        <a:p>
          <a:endParaRPr lang="en-US"/>
        </a:p>
      </dgm:t>
    </dgm:pt>
    <dgm:pt modelId="{5A792895-4D3D-45C4-AEA3-DBB40A89C22A}">
      <dgm:prSet phldrT="[Text]" custT="1"/>
      <dgm:spPr>
        <a:xfrm>
          <a:off x="326617" y="2518683"/>
          <a:ext cx="1304676" cy="815423"/>
        </a:xfrm>
        <a:solidFill>
          <a:sysClr val="window" lastClr="FFFFFF">
            <a:alpha val="90000"/>
            <a:hueOff val="0"/>
            <a:satOff val="0"/>
            <a:lumOff val="0"/>
            <a:alphaOff val="0"/>
          </a:sysClr>
        </a:solidFill>
        <a:ln w="25400" cap="flat" cmpd="sng" algn="ctr">
          <a:solidFill>
            <a:schemeClr val="tx2">
              <a:lumMod val="50000"/>
            </a:schemeClr>
          </a:solidFill>
          <a:prstDash val="solid"/>
        </a:ln>
        <a:effectLst/>
      </dgm:spPr>
      <dgm:t>
        <a:bodyPr/>
        <a:lstStyle/>
        <a:p>
          <a:pPr>
            <a:buNone/>
          </a:pPr>
          <a:r>
            <a:rPr lang="en-US" sz="1600" dirty="0">
              <a:solidFill>
                <a:sysClr val="windowText" lastClr="000000">
                  <a:hueOff val="0"/>
                  <a:satOff val="0"/>
                  <a:lumOff val="0"/>
                  <a:alphaOff val="0"/>
                </a:sysClr>
              </a:solidFill>
              <a:latin typeface="Calibri"/>
              <a:ea typeface="+mn-ea"/>
              <a:cs typeface="+mn-cs"/>
            </a:rPr>
            <a:t>?</a:t>
          </a:r>
        </a:p>
      </dgm:t>
    </dgm:pt>
    <dgm:pt modelId="{A90BC312-7A7A-4D61-8475-C2E6B4CE95D1}" type="parTrans" cxnId="{A10E31A0-5B8A-4C71-9FB2-71521D113F78}">
      <dgm:prSet/>
      <dgm:spPr>
        <a:ln w="19050">
          <a:solidFill>
            <a:schemeClr val="tx2">
              <a:lumMod val="50000"/>
            </a:schemeClr>
          </a:solidFill>
        </a:ln>
      </dgm:spPr>
      <dgm:t>
        <a:bodyPr/>
        <a:lstStyle/>
        <a:p>
          <a:endParaRPr lang="en-US"/>
        </a:p>
      </dgm:t>
    </dgm:pt>
    <dgm:pt modelId="{7408FE73-93E4-452B-8794-CFAA8CF542E5}" type="sibTrans" cxnId="{A10E31A0-5B8A-4C71-9FB2-71521D113F78}">
      <dgm:prSet/>
      <dgm:spPr/>
      <dgm:t>
        <a:bodyPr/>
        <a:lstStyle/>
        <a:p>
          <a:endParaRPr lang="en-US"/>
        </a:p>
      </dgm:t>
    </dgm:pt>
    <dgm:pt modelId="{EA114DD7-0210-45FB-AF8D-F4AA6EE72E33}">
      <dgm:prSet phldrT="[Text]" custT="1"/>
      <dgm:spPr>
        <a:xfrm>
          <a:off x="2365175" y="2518683"/>
          <a:ext cx="1304676" cy="815423"/>
        </a:xfrm>
        <a:solidFill>
          <a:sysClr val="window" lastClr="FFFFFF">
            <a:alpha val="90000"/>
            <a:hueOff val="0"/>
            <a:satOff val="0"/>
            <a:lumOff val="0"/>
            <a:alphaOff val="0"/>
          </a:sysClr>
        </a:solidFill>
        <a:ln w="25400" cap="flat" cmpd="sng" algn="ctr">
          <a:solidFill>
            <a:srgbClr val="9BBB59"/>
          </a:solidFill>
          <a:prstDash val="solid"/>
        </a:ln>
        <a:effectLst/>
      </dgm:spPr>
      <dgm:t>
        <a:bodyPr/>
        <a:lstStyle/>
        <a:p>
          <a:pPr>
            <a:buNone/>
          </a:pPr>
          <a:r>
            <a:rPr lang="en-US" sz="1600" dirty="0">
              <a:solidFill>
                <a:sysClr val="windowText" lastClr="000000">
                  <a:hueOff val="0"/>
                  <a:satOff val="0"/>
                  <a:lumOff val="0"/>
                  <a:alphaOff val="0"/>
                </a:sysClr>
              </a:solidFill>
              <a:latin typeface="Calibri"/>
              <a:ea typeface="+mn-ea"/>
              <a:cs typeface="+mn-cs"/>
            </a:rPr>
            <a:t>?</a:t>
          </a:r>
        </a:p>
      </dgm:t>
    </dgm:pt>
    <dgm:pt modelId="{1C6A2D2A-92F5-4AB8-B25C-5232F8A10402}" type="parTrans" cxnId="{4824CFBA-5183-4A8D-A93D-4D1EC71266BF}">
      <dgm:prSet/>
      <dgm:spPr>
        <a:ln w="19050">
          <a:solidFill>
            <a:schemeClr val="accent6"/>
          </a:solidFill>
        </a:ln>
      </dgm:spPr>
      <dgm:t>
        <a:bodyPr/>
        <a:lstStyle/>
        <a:p>
          <a:endParaRPr lang="en-US"/>
        </a:p>
      </dgm:t>
    </dgm:pt>
    <dgm:pt modelId="{84485FA5-9715-46D7-AEE4-19ECEA58550A}" type="sibTrans" cxnId="{4824CFBA-5183-4A8D-A93D-4D1EC71266BF}">
      <dgm:prSet/>
      <dgm:spPr/>
      <dgm:t>
        <a:bodyPr/>
        <a:lstStyle/>
        <a:p>
          <a:endParaRPr lang="en-US"/>
        </a:p>
      </dgm:t>
    </dgm:pt>
    <dgm:pt modelId="{BC18F723-C2D0-4A32-BD07-E3221C0ED4AE}" type="pres">
      <dgm:prSet presAssocID="{FC48E122-2459-41D6-8255-7F9F015DC9CF}" presName="diagram" presStyleCnt="0">
        <dgm:presLayoutVars>
          <dgm:chPref val="1"/>
          <dgm:dir/>
          <dgm:animOne val="branch"/>
          <dgm:animLvl val="lvl"/>
          <dgm:resizeHandles/>
        </dgm:presLayoutVars>
      </dgm:prSet>
      <dgm:spPr/>
    </dgm:pt>
    <dgm:pt modelId="{3C8E5FF1-BF07-4B57-BE65-84F9574EF3B1}" type="pres">
      <dgm:prSet presAssocID="{B6F96AF2-725F-4F9E-9BBB-EA6E65EAF98F}" presName="root" presStyleCnt="0"/>
      <dgm:spPr/>
    </dgm:pt>
    <dgm:pt modelId="{D8AD18B3-9497-463D-8EFD-8E71C7793F95}" type="pres">
      <dgm:prSet presAssocID="{B6F96AF2-725F-4F9E-9BBB-EA6E65EAF98F}" presName="rootComposite" presStyleCnt="0"/>
      <dgm:spPr/>
    </dgm:pt>
    <dgm:pt modelId="{6FBE4489-C7C7-4B5C-99FC-D9D5A17992B0}" type="pres">
      <dgm:prSet presAssocID="{B6F96AF2-725F-4F9E-9BBB-EA6E65EAF98F}" presName="rootText" presStyleLbl="node1" presStyleIdx="0" presStyleCnt="2"/>
      <dgm:spPr/>
    </dgm:pt>
    <dgm:pt modelId="{9D9A3BE4-FF5F-4EFE-914E-547912BC47A5}" type="pres">
      <dgm:prSet presAssocID="{B6F96AF2-725F-4F9E-9BBB-EA6E65EAF98F}" presName="rootConnector" presStyleLbl="node1" presStyleIdx="0" presStyleCnt="2"/>
      <dgm:spPr/>
    </dgm:pt>
    <dgm:pt modelId="{F99F9E83-4D31-45E0-8DAE-77FA15AF6B77}" type="pres">
      <dgm:prSet presAssocID="{B6F96AF2-725F-4F9E-9BBB-EA6E65EAF98F}" presName="childShape" presStyleCnt="0"/>
      <dgm:spPr/>
    </dgm:pt>
    <dgm:pt modelId="{09F4EE57-78C9-42CF-933A-C42B6EE23D27}" type="pres">
      <dgm:prSet presAssocID="{7678EEDF-19C0-4A5C-B9F7-831B47AAC793}" presName="Name13" presStyleLbl="parChTrans1D2" presStyleIdx="0" presStyleCnt="6"/>
      <dgm:spPr/>
    </dgm:pt>
    <dgm:pt modelId="{51883C3C-9882-48A3-865F-E9A6D826ABC3}" type="pres">
      <dgm:prSet presAssocID="{610D1BC9-413A-40F7-8E37-EEE71F196C44}" presName="childText" presStyleLbl="bgAcc1" presStyleIdx="0" presStyleCnt="6">
        <dgm:presLayoutVars>
          <dgm:bulletEnabled val="1"/>
        </dgm:presLayoutVars>
      </dgm:prSet>
      <dgm:spPr/>
    </dgm:pt>
    <dgm:pt modelId="{B2E715B5-DAB6-40D5-AF1C-6A5CF11CB02E}" type="pres">
      <dgm:prSet presAssocID="{EAC30A6A-9B40-44AE-A111-FE78EAFBD44E}" presName="Name13" presStyleLbl="parChTrans1D2" presStyleIdx="1" presStyleCnt="6"/>
      <dgm:spPr/>
    </dgm:pt>
    <dgm:pt modelId="{E5230DB8-92EF-424F-A241-825B320B4DBE}" type="pres">
      <dgm:prSet presAssocID="{03485959-C292-4C6B-8E3E-19407E99D7B0}" presName="childText" presStyleLbl="bgAcc1" presStyleIdx="1" presStyleCnt="6">
        <dgm:presLayoutVars>
          <dgm:bulletEnabled val="1"/>
        </dgm:presLayoutVars>
      </dgm:prSet>
      <dgm:spPr/>
    </dgm:pt>
    <dgm:pt modelId="{67D8D621-93B9-4235-AD85-D963C5B27465}" type="pres">
      <dgm:prSet presAssocID="{A90BC312-7A7A-4D61-8475-C2E6B4CE95D1}" presName="Name13" presStyleLbl="parChTrans1D2" presStyleIdx="2" presStyleCnt="6"/>
      <dgm:spPr/>
    </dgm:pt>
    <dgm:pt modelId="{B316DD88-8411-4028-958B-F19C2C5DCEC0}" type="pres">
      <dgm:prSet presAssocID="{5A792895-4D3D-45C4-AEA3-DBB40A89C22A}" presName="childText" presStyleLbl="bgAcc1" presStyleIdx="2" presStyleCnt="6">
        <dgm:presLayoutVars>
          <dgm:bulletEnabled val="1"/>
        </dgm:presLayoutVars>
      </dgm:prSet>
      <dgm:spPr>
        <a:prstGeom prst="roundRect">
          <a:avLst>
            <a:gd name="adj" fmla="val 10000"/>
          </a:avLst>
        </a:prstGeom>
      </dgm:spPr>
    </dgm:pt>
    <dgm:pt modelId="{4264BDDB-61A2-4757-869B-78527D09FEDB}" type="pres">
      <dgm:prSet presAssocID="{2D472FD4-6502-43F2-8DDB-D0312F783788}" presName="root" presStyleCnt="0"/>
      <dgm:spPr/>
    </dgm:pt>
    <dgm:pt modelId="{76025E08-FC68-4455-BFD7-3ABBC377D7AA}" type="pres">
      <dgm:prSet presAssocID="{2D472FD4-6502-43F2-8DDB-D0312F783788}" presName="rootComposite" presStyleCnt="0"/>
      <dgm:spPr/>
    </dgm:pt>
    <dgm:pt modelId="{C7BFD509-48D0-4C81-9FE6-29C74CFABD94}" type="pres">
      <dgm:prSet presAssocID="{2D472FD4-6502-43F2-8DDB-D0312F783788}" presName="rootText" presStyleLbl="node1" presStyleIdx="1" presStyleCnt="2" custLinFactNeighborX="-6425" custLinFactNeighborY="-1254"/>
      <dgm:spPr/>
    </dgm:pt>
    <dgm:pt modelId="{DD08CF6B-31E0-44C9-9C4B-9BAE4E1E3D38}" type="pres">
      <dgm:prSet presAssocID="{2D472FD4-6502-43F2-8DDB-D0312F783788}" presName="rootConnector" presStyleLbl="node1" presStyleIdx="1" presStyleCnt="2"/>
      <dgm:spPr/>
    </dgm:pt>
    <dgm:pt modelId="{48F128C8-4DBB-4A00-B28F-0C6B2C81C633}" type="pres">
      <dgm:prSet presAssocID="{2D472FD4-6502-43F2-8DDB-D0312F783788}" presName="childShape" presStyleCnt="0"/>
      <dgm:spPr/>
    </dgm:pt>
    <dgm:pt modelId="{3E53BE57-5C0D-4A85-8D49-81B5914E489E}" type="pres">
      <dgm:prSet presAssocID="{2C558739-ADF8-434E-8E92-7C86B1C74002}" presName="Name13" presStyleLbl="parChTrans1D2" presStyleIdx="3" presStyleCnt="6"/>
      <dgm:spPr/>
    </dgm:pt>
    <dgm:pt modelId="{2C588CD2-96D5-4498-904D-448DBAB68B72}" type="pres">
      <dgm:prSet presAssocID="{84960091-592E-4EEE-AFF5-255202C44E20}" presName="childText" presStyleLbl="bgAcc1" presStyleIdx="3" presStyleCnt="6" custLinFactNeighborX="-8031" custLinFactNeighborY="-1254">
        <dgm:presLayoutVars>
          <dgm:bulletEnabled val="1"/>
        </dgm:presLayoutVars>
      </dgm:prSet>
      <dgm:spPr/>
    </dgm:pt>
    <dgm:pt modelId="{704A469C-A850-4E9E-BDE7-C1A813465F22}" type="pres">
      <dgm:prSet presAssocID="{4CC3E5CA-FA41-4442-AFCC-D80821646A60}" presName="Name13" presStyleLbl="parChTrans1D2" presStyleIdx="4" presStyleCnt="6"/>
      <dgm:spPr/>
    </dgm:pt>
    <dgm:pt modelId="{BEB675F9-8AA5-4581-B8AC-2CFC1F387035}" type="pres">
      <dgm:prSet presAssocID="{BB829AED-5034-4D25-A3B2-71DD6FD8256B}" presName="childText" presStyleLbl="bgAcc1" presStyleIdx="4" presStyleCnt="6" custLinFactNeighborX="-8031" custLinFactNeighborY="-1254">
        <dgm:presLayoutVars>
          <dgm:bulletEnabled val="1"/>
        </dgm:presLayoutVars>
      </dgm:prSet>
      <dgm:spPr/>
    </dgm:pt>
    <dgm:pt modelId="{FE76803E-087D-46BF-9E2C-2C3BB14A02A4}" type="pres">
      <dgm:prSet presAssocID="{1C6A2D2A-92F5-4AB8-B25C-5232F8A10402}" presName="Name13" presStyleLbl="parChTrans1D2" presStyleIdx="5" presStyleCnt="6"/>
      <dgm:spPr/>
    </dgm:pt>
    <dgm:pt modelId="{89807E6A-B86E-45BE-A68B-1BB7E51EBEEF}" type="pres">
      <dgm:prSet presAssocID="{EA114DD7-0210-45FB-AF8D-F4AA6EE72E33}" presName="childText" presStyleLbl="bgAcc1" presStyleIdx="5" presStyleCnt="6" custLinFactNeighborX="-8031" custLinFactNeighborY="-3619">
        <dgm:presLayoutVars>
          <dgm:bulletEnabled val="1"/>
        </dgm:presLayoutVars>
      </dgm:prSet>
      <dgm:spPr>
        <a:prstGeom prst="roundRect">
          <a:avLst>
            <a:gd name="adj" fmla="val 10000"/>
          </a:avLst>
        </a:prstGeom>
      </dgm:spPr>
    </dgm:pt>
  </dgm:ptLst>
  <dgm:cxnLst>
    <dgm:cxn modelId="{C047B50B-AE5C-4FEB-A64E-8F95F163F83F}" srcId="{B6F96AF2-725F-4F9E-9BBB-EA6E65EAF98F}" destId="{610D1BC9-413A-40F7-8E37-EEE71F196C44}" srcOrd="0" destOrd="0" parTransId="{7678EEDF-19C0-4A5C-B9F7-831B47AAC793}" sibTransId="{D96AD90B-8B3A-4743-8599-0CD160513AC9}"/>
    <dgm:cxn modelId="{1B4E2D16-5205-4A76-B47C-5708A26452BC}" type="presOf" srcId="{B6F96AF2-725F-4F9E-9BBB-EA6E65EAF98F}" destId="{9D9A3BE4-FF5F-4EFE-914E-547912BC47A5}" srcOrd="1" destOrd="0" presId="urn:microsoft.com/office/officeart/2005/8/layout/hierarchy3"/>
    <dgm:cxn modelId="{C7A2E62D-1274-4238-B429-7EB4B0C6DCD6}" type="presOf" srcId="{4CC3E5CA-FA41-4442-AFCC-D80821646A60}" destId="{704A469C-A850-4E9E-BDE7-C1A813465F22}" srcOrd="0" destOrd="0" presId="urn:microsoft.com/office/officeart/2005/8/layout/hierarchy3"/>
    <dgm:cxn modelId="{99143F57-DFE3-4B62-923C-B0D6B9AA265D}" type="presOf" srcId="{EAC30A6A-9B40-44AE-A111-FE78EAFBD44E}" destId="{B2E715B5-DAB6-40D5-AF1C-6A5CF11CB02E}" srcOrd="0" destOrd="0" presId="urn:microsoft.com/office/officeart/2005/8/layout/hierarchy3"/>
    <dgm:cxn modelId="{CDFDFF5C-DB60-4187-AE9A-6A58FEF7A58D}" type="presOf" srcId="{5A792895-4D3D-45C4-AEA3-DBB40A89C22A}" destId="{B316DD88-8411-4028-958B-F19C2C5DCEC0}" srcOrd="0" destOrd="0" presId="urn:microsoft.com/office/officeart/2005/8/layout/hierarchy3"/>
    <dgm:cxn modelId="{03E82F7C-3B32-42F5-92D9-A67FA3C9104F}" type="presOf" srcId="{84960091-592E-4EEE-AFF5-255202C44E20}" destId="{2C588CD2-96D5-4498-904D-448DBAB68B72}" srcOrd="0" destOrd="0" presId="urn:microsoft.com/office/officeart/2005/8/layout/hierarchy3"/>
    <dgm:cxn modelId="{200DAF7E-D6EA-4130-AF8F-89E4C660DF2B}" srcId="{2D472FD4-6502-43F2-8DDB-D0312F783788}" destId="{BB829AED-5034-4D25-A3B2-71DD6FD8256B}" srcOrd="1" destOrd="0" parTransId="{4CC3E5CA-FA41-4442-AFCC-D80821646A60}" sibTransId="{E04C5053-BC2E-40EA-BFBD-14434886CDB1}"/>
    <dgm:cxn modelId="{DE21BC82-8684-4E21-AD69-7F65769B8674}" type="presOf" srcId="{2D472FD4-6502-43F2-8DDB-D0312F783788}" destId="{C7BFD509-48D0-4C81-9FE6-29C74CFABD94}" srcOrd="0" destOrd="0" presId="urn:microsoft.com/office/officeart/2005/8/layout/hierarchy3"/>
    <dgm:cxn modelId="{70BCDB86-CBA3-4D86-B2D9-4A96AAF5B105}" type="presOf" srcId="{EA114DD7-0210-45FB-AF8D-F4AA6EE72E33}" destId="{89807E6A-B86E-45BE-A68B-1BB7E51EBEEF}" srcOrd="0" destOrd="0" presId="urn:microsoft.com/office/officeart/2005/8/layout/hierarchy3"/>
    <dgm:cxn modelId="{4FF1EB87-4B95-4E66-8192-96CF5A3F5CA3}" type="presOf" srcId="{B6F96AF2-725F-4F9E-9BBB-EA6E65EAF98F}" destId="{6FBE4489-C7C7-4B5C-99FC-D9D5A17992B0}" srcOrd="0" destOrd="0" presId="urn:microsoft.com/office/officeart/2005/8/layout/hierarchy3"/>
    <dgm:cxn modelId="{B4D6B689-2942-40C7-85EF-E0034D58EDDB}" type="presOf" srcId="{BB829AED-5034-4D25-A3B2-71DD6FD8256B}" destId="{BEB675F9-8AA5-4581-B8AC-2CFC1F387035}" srcOrd="0" destOrd="0" presId="urn:microsoft.com/office/officeart/2005/8/layout/hierarchy3"/>
    <dgm:cxn modelId="{002BC293-58D4-4DC7-92FA-59A35E232A61}" srcId="{2D472FD4-6502-43F2-8DDB-D0312F783788}" destId="{84960091-592E-4EEE-AFF5-255202C44E20}" srcOrd="0" destOrd="0" parTransId="{2C558739-ADF8-434E-8E92-7C86B1C74002}" sibTransId="{59171F57-B588-4888-BE41-32858852990A}"/>
    <dgm:cxn modelId="{94885A9D-A31A-484E-A25F-95EB2389675E}" type="presOf" srcId="{A90BC312-7A7A-4D61-8475-C2E6B4CE95D1}" destId="{67D8D621-93B9-4235-AD85-D963C5B27465}" srcOrd="0" destOrd="0" presId="urn:microsoft.com/office/officeart/2005/8/layout/hierarchy3"/>
    <dgm:cxn modelId="{A10E31A0-5B8A-4C71-9FB2-71521D113F78}" srcId="{B6F96AF2-725F-4F9E-9BBB-EA6E65EAF98F}" destId="{5A792895-4D3D-45C4-AEA3-DBB40A89C22A}" srcOrd="2" destOrd="0" parTransId="{A90BC312-7A7A-4D61-8475-C2E6B4CE95D1}" sibTransId="{7408FE73-93E4-452B-8794-CFAA8CF542E5}"/>
    <dgm:cxn modelId="{EE07A5A3-5C83-4577-8171-10B8CAD71E6E}" srcId="{B6F96AF2-725F-4F9E-9BBB-EA6E65EAF98F}" destId="{03485959-C292-4C6B-8E3E-19407E99D7B0}" srcOrd="1" destOrd="0" parTransId="{EAC30A6A-9B40-44AE-A111-FE78EAFBD44E}" sibTransId="{EDB86D99-C133-4968-93CE-E066662E471A}"/>
    <dgm:cxn modelId="{4E7850A4-CA18-4C9C-8617-A70F7622B1BB}" type="presOf" srcId="{FC48E122-2459-41D6-8255-7F9F015DC9CF}" destId="{BC18F723-C2D0-4A32-BD07-E3221C0ED4AE}" srcOrd="0" destOrd="0" presId="urn:microsoft.com/office/officeart/2005/8/layout/hierarchy3"/>
    <dgm:cxn modelId="{4824CFBA-5183-4A8D-A93D-4D1EC71266BF}" srcId="{2D472FD4-6502-43F2-8DDB-D0312F783788}" destId="{EA114DD7-0210-45FB-AF8D-F4AA6EE72E33}" srcOrd="2" destOrd="0" parTransId="{1C6A2D2A-92F5-4AB8-B25C-5232F8A10402}" sibTransId="{84485FA5-9715-46D7-AEE4-19ECEA58550A}"/>
    <dgm:cxn modelId="{2B7BF9BD-2711-47A6-BA05-5E9BCE5D50A7}" type="presOf" srcId="{1C6A2D2A-92F5-4AB8-B25C-5232F8A10402}" destId="{FE76803E-087D-46BF-9E2C-2C3BB14A02A4}" srcOrd="0" destOrd="0" presId="urn:microsoft.com/office/officeart/2005/8/layout/hierarchy3"/>
    <dgm:cxn modelId="{689729CD-DA68-4893-A4C7-D36886E3C7CE}" srcId="{FC48E122-2459-41D6-8255-7F9F015DC9CF}" destId="{B6F96AF2-725F-4F9E-9BBB-EA6E65EAF98F}" srcOrd="0" destOrd="0" parTransId="{EFF22A9B-2694-462F-9D5A-DE6664257DDF}" sibTransId="{F058F792-F983-48B1-8D0C-C9337DE6D711}"/>
    <dgm:cxn modelId="{CD55E1D8-BED1-4DCC-BB81-3DC4893A949F}" type="presOf" srcId="{2D472FD4-6502-43F2-8DDB-D0312F783788}" destId="{DD08CF6B-31E0-44C9-9C4B-9BAE4E1E3D38}" srcOrd="1" destOrd="0" presId="urn:microsoft.com/office/officeart/2005/8/layout/hierarchy3"/>
    <dgm:cxn modelId="{8A2D53D9-5A1A-41E9-AF58-3751A0BA101D}" type="presOf" srcId="{7678EEDF-19C0-4A5C-B9F7-831B47AAC793}" destId="{09F4EE57-78C9-42CF-933A-C42B6EE23D27}" srcOrd="0" destOrd="0" presId="urn:microsoft.com/office/officeart/2005/8/layout/hierarchy3"/>
    <dgm:cxn modelId="{E47B12DD-474B-4C21-8546-CFA85D8D39DE}" type="presOf" srcId="{610D1BC9-413A-40F7-8E37-EEE71F196C44}" destId="{51883C3C-9882-48A3-865F-E9A6D826ABC3}" srcOrd="0" destOrd="0" presId="urn:microsoft.com/office/officeart/2005/8/layout/hierarchy3"/>
    <dgm:cxn modelId="{94AB93E2-6B0F-4AFD-A838-2DB778FA85F7}" type="presOf" srcId="{2C558739-ADF8-434E-8E92-7C86B1C74002}" destId="{3E53BE57-5C0D-4A85-8D49-81B5914E489E}" srcOrd="0" destOrd="0" presId="urn:microsoft.com/office/officeart/2005/8/layout/hierarchy3"/>
    <dgm:cxn modelId="{42799AF5-20CA-47B0-9C8C-C7533786642D}" srcId="{FC48E122-2459-41D6-8255-7F9F015DC9CF}" destId="{2D472FD4-6502-43F2-8DDB-D0312F783788}" srcOrd="1" destOrd="0" parTransId="{07D8E404-0AFC-40DF-B124-E7FF70976EA8}" sibTransId="{243A2C75-77F8-47A7-B2D5-DEEA395E0EB5}"/>
    <dgm:cxn modelId="{37758DFE-1CA7-4DD9-8C9A-4F51AAB401BF}" type="presOf" srcId="{03485959-C292-4C6B-8E3E-19407E99D7B0}" destId="{E5230DB8-92EF-424F-A241-825B320B4DBE}" srcOrd="0" destOrd="0" presId="urn:microsoft.com/office/officeart/2005/8/layout/hierarchy3"/>
    <dgm:cxn modelId="{D126089A-6590-4148-A33C-E77CBED7E244}" type="presParOf" srcId="{BC18F723-C2D0-4A32-BD07-E3221C0ED4AE}" destId="{3C8E5FF1-BF07-4B57-BE65-84F9574EF3B1}" srcOrd="0" destOrd="0" presId="urn:microsoft.com/office/officeart/2005/8/layout/hierarchy3"/>
    <dgm:cxn modelId="{1F5D4773-8EB2-40FE-AF71-3F7C6180C27E}" type="presParOf" srcId="{3C8E5FF1-BF07-4B57-BE65-84F9574EF3B1}" destId="{D8AD18B3-9497-463D-8EFD-8E71C7793F95}" srcOrd="0" destOrd="0" presId="urn:microsoft.com/office/officeart/2005/8/layout/hierarchy3"/>
    <dgm:cxn modelId="{D8AB3471-F328-465B-BA96-48D94DE483A1}" type="presParOf" srcId="{D8AD18B3-9497-463D-8EFD-8E71C7793F95}" destId="{6FBE4489-C7C7-4B5C-99FC-D9D5A17992B0}" srcOrd="0" destOrd="0" presId="urn:microsoft.com/office/officeart/2005/8/layout/hierarchy3"/>
    <dgm:cxn modelId="{24F5E81F-B867-4E9E-B940-5DC347E61FAE}" type="presParOf" srcId="{D8AD18B3-9497-463D-8EFD-8E71C7793F95}" destId="{9D9A3BE4-FF5F-4EFE-914E-547912BC47A5}" srcOrd="1" destOrd="0" presId="urn:microsoft.com/office/officeart/2005/8/layout/hierarchy3"/>
    <dgm:cxn modelId="{05EFAB4D-45D1-4BA2-B144-DBDE0D9CD336}" type="presParOf" srcId="{3C8E5FF1-BF07-4B57-BE65-84F9574EF3B1}" destId="{F99F9E83-4D31-45E0-8DAE-77FA15AF6B77}" srcOrd="1" destOrd="0" presId="urn:microsoft.com/office/officeart/2005/8/layout/hierarchy3"/>
    <dgm:cxn modelId="{663783D3-986E-47A0-9FFB-714DCF6413BB}" type="presParOf" srcId="{F99F9E83-4D31-45E0-8DAE-77FA15AF6B77}" destId="{09F4EE57-78C9-42CF-933A-C42B6EE23D27}" srcOrd="0" destOrd="0" presId="urn:microsoft.com/office/officeart/2005/8/layout/hierarchy3"/>
    <dgm:cxn modelId="{85F9F7BA-6FE4-4CD2-880A-F75C08F458BC}" type="presParOf" srcId="{F99F9E83-4D31-45E0-8DAE-77FA15AF6B77}" destId="{51883C3C-9882-48A3-865F-E9A6D826ABC3}" srcOrd="1" destOrd="0" presId="urn:microsoft.com/office/officeart/2005/8/layout/hierarchy3"/>
    <dgm:cxn modelId="{32C727D2-7BB7-4548-9E2E-158CAF62EEC0}" type="presParOf" srcId="{F99F9E83-4D31-45E0-8DAE-77FA15AF6B77}" destId="{B2E715B5-DAB6-40D5-AF1C-6A5CF11CB02E}" srcOrd="2" destOrd="0" presId="urn:microsoft.com/office/officeart/2005/8/layout/hierarchy3"/>
    <dgm:cxn modelId="{3BD8F5FB-9374-4D5E-923E-3938849D0464}" type="presParOf" srcId="{F99F9E83-4D31-45E0-8DAE-77FA15AF6B77}" destId="{E5230DB8-92EF-424F-A241-825B320B4DBE}" srcOrd="3" destOrd="0" presId="urn:microsoft.com/office/officeart/2005/8/layout/hierarchy3"/>
    <dgm:cxn modelId="{BA92294F-BBE9-4B61-A39F-43A8B7621EFC}" type="presParOf" srcId="{F99F9E83-4D31-45E0-8DAE-77FA15AF6B77}" destId="{67D8D621-93B9-4235-AD85-D963C5B27465}" srcOrd="4" destOrd="0" presId="urn:microsoft.com/office/officeart/2005/8/layout/hierarchy3"/>
    <dgm:cxn modelId="{BD906E92-4B40-486C-AD6A-7A18924EAA77}" type="presParOf" srcId="{F99F9E83-4D31-45E0-8DAE-77FA15AF6B77}" destId="{B316DD88-8411-4028-958B-F19C2C5DCEC0}" srcOrd="5" destOrd="0" presId="urn:microsoft.com/office/officeart/2005/8/layout/hierarchy3"/>
    <dgm:cxn modelId="{43443F00-445A-4E85-BDCB-B17270287986}" type="presParOf" srcId="{BC18F723-C2D0-4A32-BD07-E3221C0ED4AE}" destId="{4264BDDB-61A2-4757-869B-78527D09FEDB}" srcOrd="1" destOrd="0" presId="urn:microsoft.com/office/officeart/2005/8/layout/hierarchy3"/>
    <dgm:cxn modelId="{0AF51ADC-E476-4BA1-93FC-510FA33C9852}" type="presParOf" srcId="{4264BDDB-61A2-4757-869B-78527D09FEDB}" destId="{76025E08-FC68-4455-BFD7-3ABBC377D7AA}" srcOrd="0" destOrd="0" presId="urn:microsoft.com/office/officeart/2005/8/layout/hierarchy3"/>
    <dgm:cxn modelId="{D80383FC-5CC4-4202-B8F1-784664123720}" type="presParOf" srcId="{76025E08-FC68-4455-BFD7-3ABBC377D7AA}" destId="{C7BFD509-48D0-4C81-9FE6-29C74CFABD94}" srcOrd="0" destOrd="0" presId="urn:microsoft.com/office/officeart/2005/8/layout/hierarchy3"/>
    <dgm:cxn modelId="{5E6A014B-9ED3-4288-BD0D-A778626DC7FD}" type="presParOf" srcId="{76025E08-FC68-4455-BFD7-3ABBC377D7AA}" destId="{DD08CF6B-31E0-44C9-9C4B-9BAE4E1E3D38}" srcOrd="1" destOrd="0" presId="urn:microsoft.com/office/officeart/2005/8/layout/hierarchy3"/>
    <dgm:cxn modelId="{2A678122-E6BD-4E64-A82D-245C6E0FCBC3}" type="presParOf" srcId="{4264BDDB-61A2-4757-869B-78527D09FEDB}" destId="{48F128C8-4DBB-4A00-B28F-0C6B2C81C633}" srcOrd="1" destOrd="0" presId="urn:microsoft.com/office/officeart/2005/8/layout/hierarchy3"/>
    <dgm:cxn modelId="{31C27DC9-6F2D-4192-B13A-B67FE19731CB}" type="presParOf" srcId="{48F128C8-4DBB-4A00-B28F-0C6B2C81C633}" destId="{3E53BE57-5C0D-4A85-8D49-81B5914E489E}" srcOrd="0" destOrd="0" presId="urn:microsoft.com/office/officeart/2005/8/layout/hierarchy3"/>
    <dgm:cxn modelId="{95F4561A-B43D-4A05-AECD-852B354FAB33}" type="presParOf" srcId="{48F128C8-4DBB-4A00-B28F-0C6B2C81C633}" destId="{2C588CD2-96D5-4498-904D-448DBAB68B72}" srcOrd="1" destOrd="0" presId="urn:microsoft.com/office/officeart/2005/8/layout/hierarchy3"/>
    <dgm:cxn modelId="{7EE998C5-3165-44E6-933D-E2EEF540BA08}" type="presParOf" srcId="{48F128C8-4DBB-4A00-B28F-0C6B2C81C633}" destId="{704A469C-A850-4E9E-BDE7-C1A813465F22}" srcOrd="2" destOrd="0" presId="urn:microsoft.com/office/officeart/2005/8/layout/hierarchy3"/>
    <dgm:cxn modelId="{14693600-1F57-4FE5-9182-7B53007C59BA}" type="presParOf" srcId="{48F128C8-4DBB-4A00-B28F-0C6B2C81C633}" destId="{BEB675F9-8AA5-4581-B8AC-2CFC1F387035}" srcOrd="3" destOrd="0" presId="urn:microsoft.com/office/officeart/2005/8/layout/hierarchy3"/>
    <dgm:cxn modelId="{02B34FF4-A563-474E-8696-E97AAE440C32}" type="presParOf" srcId="{48F128C8-4DBB-4A00-B28F-0C6B2C81C633}" destId="{FE76803E-087D-46BF-9E2C-2C3BB14A02A4}" srcOrd="4" destOrd="0" presId="urn:microsoft.com/office/officeart/2005/8/layout/hierarchy3"/>
    <dgm:cxn modelId="{0AC532B1-7654-4A8B-B043-F3FD4B11F028}" type="presParOf" srcId="{48F128C8-4DBB-4A00-B28F-0C6B2C81C633}" destId="{89807E6A-B86E-45BE-A68B-1BB7E51EBEEF}" srcOrd="5" destOrd="0" presId="urn:microsoft.com/office/officeart/2005/8/layout/hierarchy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E4489-C7C7-4B5C-99FC-D9D5A17992B0}">
      <dsp:nvSpPr>
        <dsp:cNvPr id="0" name=""/>
        <dsp:cNvSpPr/>
      </dsp:nvSpPr>
      <dsp:spPr>
        <a:xfrm>
          <a:off x="233395" y="1885"/>
          <a:ext cx="1604404" cy="802202"/>
        </a:xfrm>
        <a:prstGeom prst="roundRect">
          <a:avLst>
            <a:gd name="adj" fmla="val 10000"/>
          </a:avLst>
        </a:prstGeom>
        <a:solidFill>
          <a:srgbClr val="F79646"/>
        </a:solidFill>
        <a:ln w="254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ysClr val="window" lastClr="FFFFFF"/>
              </a:solidFill>
              <a:latin typeface="Calibri"/>
              <a:ea typeface="+mn-ea"/>
              <a:cs typeface="+mn-cs"/>
            </a:rPr>
            <a:t>Increase Supply</a:t>
          </a:r>
        </a:p>
      </dsp:txBody>
      <dsp:txXfrm>
        <a:off x="256891" y="25381"/>
        <a:ext cx="1557412" cy="755210"/>
      </dsp:txXfrm>
    </dsp:sp>
    <dsp:sp modelId="{09F4EE57-78C9-42CF-933A-C42B6EE23D27}">
      <dsp:nvSpPr>
        <dsp:cNvPr id="0" name=""/>
        <dsp:cNvSpPr/>
      </dsp:nvSpPr>
      <dsp:spPr>
        <a:xfrm>
          <a:off x="393835" y="804087"/>
          <a:ext cx="160440" cy="601651"/>
        </a:xfrm>
        <a:custGeom>
          <a:avLst/>
          <a:gdLst/>
          <a:ahLst/>
          <a:cxnLst/>
          <a:rect l="0" t="0" r="0" b="0"/>
          <a:pathLst>
            <a:path>
              <a:moveTo>
                <a:pt x="0" y="0"/>
              </a:moveTo>
              <a:lnTo>
                <a:pt x="0" y="614562"/>
              </a:lnTo>
              <a:lnTo>
                <a:pt x="163883" y="614562"/>
              </a:lnTo>
            </a:path>
          </a:pathLst>
        </a:custGeom>
        <a:noFill/>
        <a:ln w="25400" cap="flat" cmpd="sng" algn="ctr">
          <a:solidFill>
            <a:srgbClr val="F79646"/>
          </a:solidFill>
          <a:prstDash val="solid"/>
          <a:miter lim="800000"/>
        </a:ln>
        <a:effectLst/>
      </dsp:spPr>
      <dsp:style>
        <a:lnRef idx="2">
          <a:scrgbClr r="0" g="0" b="0"/>
        </a:lnRef>
        <a:fillRef idx="0">
          <a:scrgbClr r="0" g="0" b="0"/>
        </a:fillRef>
        <a:effectRef idx="0">
          <a:scrgbClr r="0" g="0" b="0"/>
        </a:effectRef>
        <a:fontRef idx="minor"/>
      </dsp:style>
    </dsp:sp>
    <dsp:sp modelId="{51883C3C-9882-48A3-865F-E9A6D826ABC3}">
      <dsp:nvSpPr>
        <dsp:cNvPr id="0" name=""/>
        <dsp:cNvSpPr/>
      </dsp:nvSpPr>
      <dsp:spPr>
        <a:xfrm>
          <a:off x="554275" y="1004638"/>
          <a:ext cx="1283523" cy="802202"/>
        </a:xfrm>
        <a:prstGeom prst="roundRect">
          <a:avLst>
            <a:gd name="adj" fmla="val 10000"/>
          </a:avLst>
        </a:prstGeom>
        <a:solidFill>
          <a:sysClr val="window" lastClr="FFFFFF">
            <a:alpha val="90000"/>
            <a:hueOff val="0"/>
            <a:satOff val="0"/>
            <a:lumOff val="0"/>
            <a:alphaOff val="0"/>
          </a:sysClr>
        </a:solidFill>
        <a:ln w="25400" cap="flat" cmpd="sng" algn="ctr">
          <a:solidFill>
            <a:srgbClr val="F7964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ysClr val="windowText" lastClr="000000">
                  <a:hueOff val="0"/>
                  <a:satOff val="0"/>
                  <a:lumOff val="0"/>
                  <a:alphaOff val="0"/>
                </a:sysClr>
              </a:solidFill>
              <a:latin typeface="Calibri"/>
              <a:ea typeface="+mn-ea"/>
              <a:cs typeface="+mn-cs"/>
            </a:rPr>
            <a:t>Flexible Zoning</a:t>
          </a:r>
        </a:p>
      </dsp:txBody>
      <dsp:txXfrm>
        <a:off x="577771" y="1028134"/>
        <a:ext cx="1236531" cy="755210"/>
      </dsp:txXfrm>
    </dsp:sp>
    <dsp:sp modelId="{B2E715B5-DAB6-40D5-AF1C-6A5CF11CB02E}">
      <dsp:nvSpPr>
        <dsp:cNvPr id="0" name=""/>
        <dsp:cNvSpPr/>
      </dsp:nvSpPr>
      <dsp:spPr>
        <a:xfrm>
          <a:off x="393835" y="804087"/>
          <a:ext cx="160440" cy="1604404"/>
        </a:xfrm>
        <a:custGeom>
          <a:avLst/>
          <a:gdLst/>
          <a:ahLst/>
          <a:cxnLst/>
          <a:rect l="0" t="0" r="0" b="0"/>
          <a:pathLst>
            <a:path>
              <a:moveTo>
                <a:pt x="0" y="0"/>
              </a:moveTo>
              <a:lnTo>
                <a:pt x="0" y="1638833"/>
              </a:lnTo>
              <a:lnTo>
                <a:pt x="163883" y="1638833"/>
              </a:lnTo>
            </a:path>
          </a:pathLst>
        </a:custGeom>
        <a:noFill/>
        <a:ln w="25400" cap="flat" cmpd="sng" algn="ctr">
          <a:solidFill>
            <a:srgbClr val="F79646"/>
          </a:solidFill>
          <a:prstDash val="solid"/>
          <a:miter lim="800000"/>
        </a:ln>
        <a:effectLst/>
      </dsp:spPr>
      <dsp:style>
        <a:lnRef idx="2">
          <a:scrgbClr r="0" g="0" b="0"/>
        </a:lnRef>
        <a:fillRef idx="0">
          <a:scrgbClr r="0" g="0" b="0"/>
        </a:fillRef>
        <a:effectRef idx="0">
          <a:scrgbClr r="0" g="0" b="0"/>
        </a:effectRef>
        <a:fontRef idx="minor"/>
      </dsp:style>
    </dsp:sp>
    <dsp:sp modelId="{E5230DB8-92EF-424F-A241-825B320B4DBE}">
      <dsp:nvSpPr>
        <dsp:cNvPr id="0" name=""/>
        <dsp:cNvSpPr/>
      </dsp:nvSpPr>
      <dsp:spPr>
        <a:xfrm>
          <a:off x="554275" y="2007391"/>
          <a:ext cx="1283523" cy="802202"/>
        </a:xfrm>
        <a:prstGeom prst="roundRect">
          <a:avLst>
            <a:gd name="adj" fmla="val 10000"/>
          </a:avLst>
        </a:prstGeom>
        <a:solidFill>
          <a:sysClr val="window" lastClr="FFFFFF">
            <a:alpha val="90000"/>
            <a:hueOff val="0"/>
            <a:satOff val="0"/>
            <a:lumOff val="0"/>
            <a:alphaOff val="0"/>
          </a:sysClr>
        </a:solidFill>
        <a:ln w="25400" cap="flat" cmpd="sng" algn="ctr">
          <a:solidFill>
            <a:srgbClr val="F7964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ysClr val="windowText" lastClr="000000">
                  <a:hueOff val="0"/>
                  <a:satOff val="0"/>
                  <a:lumOff val="0"/>
                  <a:alphaOff val="0"/>
                </a:sysClr>
              </a:solidFill>
              <a:latin typeface="Calibri"/>
              <a:ea typeface="+mn-ea"/>
              <a:cs typeface="+mn-cs"/>
            </a:rPr>
            <a:t>Streamline Building permits</a:t>
          </a:r>
        </a:p>
      </dsp:txBody>
      <dsp:txXfrm>
        <a:off x="577771" y="2030887"/>
        <a:ext cx="1236531" cy="755210"/>
      </dsp:txXfrm>
    </dsp:sp>
    <dsp:sp modelId="{3BB61D55-E6E0-4543-9FB2-45BCB369F079}">
      <dsp:nvSpPr>
        <dsp:cNvPr id="0" name=""/>
        <dsp:cNvSpPr/>
      </dsp:nvSpPr>
      <dsp:spPr>
        <a:xfrm>
          <a:off x="393835" y="804087"/>
          <a:ext cx="160440" cy="2607157"/>
        </a:xfrm>
        <a:custGeom>
          <a:avLst/>
          <a:gdLst/>
          <a:ahLst/>
          <a:cxnLst/>
          <a:rect l="0" t="0" r="0" b="0"/>
          <a:pathLst>
            <a:path>
              <a:moveTo>
                <a:pt x="0" y="0"/>
              </a:moveTo>
              <a:lnTo>
                <a:pt x="0" y="2607157"/>
              </a:lnTo>
              <a:lnTo>
                <a:pt x="160440" y="2607157"/>
              </a:lnTo>
            </a:path>
          </a:pathLst>
        </a:custGeom>
        <a:noFill/>
        <a:ln w="19050" cap="flat" cmpd="sng" algn="ctr">
          <a:solidFill>
            <a:schemeClr val="accent2"/>
          </a:solidFill>
          <a:prstDash val="solid"/>
          <a:miter lim="800000"/>
        </a:ln>
        <a:effectLst/>
      </dsp:spPr>
      <dsp:style>
        <a:lnRef idx="2">
          <a:scrgbClr r="0" g="0" b="0"/>
        </a:lnRef>
        <a:fillRef idx="0">
          <a:scrgbClr r="0" g="0" b="0"/>
        </a:fillRef>
        <a:effectRef idx="0">
          <a:scrgbClr r="0" g="0" b="0"/>
        </a:effectRef>
        <a:fontRef idx="minor"/>
      </dsp:style>
    </dsp:sp>
    <dsp:sp modelId="{506320C6-1161-487E-88B9-435F2461CE7B}">
      <dsp:nvSpPr>
        <dsp:cNvPr id="0" name=""/>
        <dsp:cNvSpPr/>
      </dsp:nvSpPr>
      <dsp:spPr>
        <a:xfrm>
          <a:off x="554275" y="3010144"/>
          <a:ext cx="1283523" cy="802202"/>
        </a:xfrm>
        <a:prstGeom prst="roundRect">
          <a:avLst>
            <a:gd name="adj" fmla="val 10000"/>
          </a:avLst>
        </a:prstGeom>
        <a:solidFill>
          <a:sysClr val="window" lastClr="FFFFFF">
            <a:alpha val="90000"/>
            <a:hueOff val="0"/>
            <a:satOff val="0"/>
            <a:lumOff val="0"/>
            <a:alphaOff val="0"/>
          </a:sysClr>
        </a:solidFill>
        <a:ln w="25400" cap="flat" cmpd="sng" algn="ctr">
          <a:solidFill>
            <a:srgbClr val="F7964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ysClr val="windowText" lastClr="000000">
                  <a:hueOff val="0"/>
                  <a:satOff val="0"/>
                  <a:lumOff val="0"/>
                  <a:alphaOff val="0"/>
                </a:sysClr>
              </a:solidFill>
              <a:latin typeface="Calibri"/>
              <a:ea typeface="+mn-ea"/>
              <a:cs typeface="+mn-cs"/>
            </a:rPr>
            <a:t>?</a:t>
          </a:r>
        </a:p>
      </dsp:txBody>
      <dsp:txXfrm>
        <a:off x="577771" y="3033640"/>
        <a:ext cx="1236531" cy="755210"/>
      </dsp:txXfrm>
    </dsp:sp>
    <dsp:sp modelId="{C7BFD509-48D0-4C81-9FE6-29C74CFABD94}">
      <dsp:nvSpPr>
        <dsp:cNvPr id="0" name=""/>
        <dsp:cNvSpPr/>
      </dsp:nvSpPr>
      <dsp:spPr>
        <a:xfrm>
          <a:off x="2136282" y="1324"/>
          <a:ext cx="1604404" cy="802202"/>
        </a:xfrm>
        <a:prstGeom prst="roundRect">
          <a:avLst>
            <a:gd name="adj" fmla="val 10000"/>
          </a:avLst>
        </a:prstGeom>
        <a:solidFill>
          <a:srgbClr val="C0504D"/>
        </a:solidFill>
        <a:ln w="254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ysClr val="window" lastClr="FFFFFF"/>
              </a:solidFill>
              <a:latin typeface="Calibri"/>
              <a:ea typeface="+mn-ea"/>
              <a:cs typeface="+mn-cs"/>
            </a:rPr>
            <a:t>Preserve Affordable Supply</a:t>
          </a:r>
        </a:p>
      </dsp:txBody>
      <dsp:txXfrm>
        <a:off x="2159778" y="24820"/>
        <a:ext cx="1557412" cy="755210"/>
      </dsp:txXfrm>
    </dsp:sp>
    <dsp:sp modelId="{3E53BE57-5C0D-4A85-8D49-81B5914E489E}">
      <dsp:nvSpPr>
        <dsp:cNvPr id="0" name=""/>
        <dsp:cNvSpPr/>
      </dsp:nvSpPr>
      <dsp:spPr>
        <a:xfrm>
          <a:off x="2296723" y="803526"/>
          <a:ext cx="160453" cy="601651"/>
        </a:xfrm>
        <a:custGeom>
          <a:avLst/>
          <a:gdLst/>
          <a:ahLst/>
          <a:cxnLst/>
          <a:rect l="0" t="0" r="0" b="0"/>
          <a:pathLst>
            <a:path>
              <a:moveTo>
                <a:pt x="0" y="0"/>
              </a:moveTo>
              <a:lnTo>
                <a:pt x="0" y="614562"/>
              </a:lnTo>
              <a:lnTo>
                <a:pt x="163883" y="614562"/>
              </a:lnTo>
            </a:path>
          </a:pathLst>
        </a:custGeom>
        <a:noFill/>
        <a:ln w="254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2C588CD2-96D5-4498-904D-448DBAB68B72}">
      <dsp:nvSpPr>
        <dsp:cNvPr id="0" name=""/>
        <dsp:cNvSpPr/>
      </dsp:nvSpPr>
      <dsp:spPr>
        <a:xfrm>
          <a:off x="2457176" y="1004076"/>
          <a:ext cx="1283523" cy="802202"/>
        </a:xfrm>
        <a:prstGeom prst="roundRect">
          <a:avLst>
            <a:gd name="adj" fmla="val 10000"/>
          </a:avLst>
        </a:prstGeom>
        <a:solidFill>
          <a:sysClr val="window" lastClr="FFFFFF">
            <a:alpha val="90000"/>
            <a:hueOff val="0"/>
            <a:satOff val="0"/>
            <a:lumOff val="0"/>
            <a:alphaOff val="0"/>
          </a:sysClr>
        </a:solidFill>
        <a:ln w="254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ysClr val="windowText" lastClr="000000">
                  <a:hueOff val="0"/>
                  <a:satOff val="0"/>
                  <a:lumOff val="0"/>
                  <a:alphaOff val="0"/>
                </a:sysClr>
              </a:solidFill>
              <a:latin typeface="Calibri"/>
              <a:ea typeface="+mn-ea"/>
              <a:cs typeface="+mn-cs"/>
            </a:rPr>
            <a:t>Low cost Rehab assistance</a:t>
          </a:r>
        </a:p>
      </dsp:txBody>
      <dsp:txXfrm>
        <a:off x="2480672" y="1027572"/>
        <a:ext cx="1236531" cy="755210"/>
      </dsp:txXfrm>
    </dsp:sp>
    <dsp:sp modelId="{704A469C-A850-4E9E-BDE7-C1A813465F22}">
      <dsp:nvSpPr>
        <dsp:cNvPr id="0" name=""/>
        <dsp:cNvSpPr/>
      </dsp:nvSpPr>
      <dsp:spPr>
        <a:xfrm>
          <a:off x="2296723" y="803526"/>
          <a:ext cx="160453" cy="1604404"/>
        </a:xfrm>
        <a:custGeom>
          <a:avLst/>
          <a:gdLst/>
          <a:ahLst/>
          <a:cxnLst/>
          <a:rect l="0" t="0" r="0" b="0"/>
          <a:pathLst>
            <a:path>
              <a:moveTo>
                <a:pt x="0" y="0"/>
              </a:moveTo>
              <a:lnTo>
                <a:pt x="0" y="1638833"/>
              </a:lnTo>
              <a:lnTo>
                <a:pt x="163883" y="1638833"/>
              </a:lnTo>
            </a:path>
          </a:pathLst>
        </a:custGeom>
        <a:noFill/>
        <a:ln w="254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BEB675F9-8AA5-4581-B8AC-2CFC1F387035}">
      <dsp:nvSpPr>
        <dsp:cNvPr id="0" name=""/>
        <dsp:cNvSpPr/>
      </dsp:nvSpPr>
      <dsp:spPr>
        <a:xfrm>
          <a:off x="2457176" y="2006829"/>
          <a:ext cx="1283523" cy="802202"/>
        </a:xfrm>
        <a:prstGeom prst="roundRect">
          <a:avLst>
            <a:gd name="adj" fmla="val 10000"/>
          </a:avLst>
        </a:prstGeom>
        <a:solidFill>
          <a:sysClr val="window" lastClr="FFFFFF">
            <a:alpha val="90000"/>
            <a:hueOff val="0"/>
            <a:satOff val="0"/>
            <a:lumOff val="0"/>
            <a:alphaOff val="0"/>
          </a:sysClr>
        </a:solidFill>
        <a:ln w="254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ysClr val="windowText" lastClr="000000">
                  <a:hueOff val="0"/>
                  <a:satOff val="0"/>
                  <a:lumOff val="0"/>
                  <a:alphaOff val="0"/>
                </a:sysClr>
              </a:solidFill>
              <a:latin typeface="Calibri"/>
              <a:ea typeface="+mn-ea"/>
              <a:cs typeface="+mn-cs"/>
            </a:rPr>
            <a:t>Code Enforcement</a:t>
          </a:r>
        </a:p>
      </dsp:txBody>
      <dsp:txXfrm>
        <a:off x="2480672" y="2030325"/>
        <a:ext cx="1236531" cy="755210"/>
      </dsp:txXfrm>
    </dsp:sp>
    <dsp:sp modelId="{EB604882-0EDD-4D12-A0C7-24211D93670E}">
      <dsp:nvSpPr>
        <dsp:cNvPr id="0" name=""/>
        <dsp:cNvSpPr/>
      </dsp:nvSpPr>
      <dsp:spPr>
        <a:xfrm>
          <a:off x="2296723" y="803526"/>
          <a:ext cx="139236" cy="2609603"/>
        </a:xfrm>
        <a:custGeom>
          <a:avLst/>
          <a:gdLst/>
          <a:ahLst/>
          <a:cxnLst/>
          <a:rect l="0" t="0" r="0" b="0"/>
          <a:pathLst>
            <a:path>
              <a:moveTo>
                <a:pt x="0" y="0"/>
              </a:moveTo>
              <a:lnTo>
                <a:pt x="0" y="2609603"/>
              </a:lnTo>
              <a:lnTo>
                <a:pt x="139236" y="2609603"/>
              </a:lnTo>
            </a:path>
          </a:pathLst>
        </a:custGeom>
        <a:noFill/>
        <a:ln w="1905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AA2491DF-987D-413E-BFCA-B0B52DE3C0E0}">
      <dsp:nvSpPr>
        <dsp:cNvPr id="0" name=""/>
        <dsp:cNvSpPr/>
      </dsp:nvSpPr>
      <dsp:spPr>
        <a:xfrm>
          <a:off x="2435959" y="3012029"/>
          <a:ext cx="1283523" cy="802202"/>
        </a:xfrm>
        <a:prstGeom prst="roundRect">
          <a:avLst>
            <a:gd name="adj" fmla="val 10000"/>
          </a:avLst>
        </a:prstGeom>
        <a:solidFill>
          <a:sysClr val="window" lastClr="FFFFFF">
            <a:alpha val="90000"/>
            <a:hueOff val="0"/>
            <a:satOff val="0"/>
            <a:lumOff val="0"/>
            <a:alphaOff val="0"/>
          </a:sysClr>
        </a:solidFill>
        <a:ln w="254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ysClr val="windowText" lastClr="000000">
                  <a:hueOff val="0"/>
                  <a:satOff val="0"/>
                  <a:lumOff val="0"/>
                  <a:alphaOff val="0"/>
                </a:sysClr>
              </a:solidFill>
              <a:latin typeface="Calibri"/>
              <a:ea typeface="+mn-ea"/>
              <a:cs typeface="+mn-cs"/>
            </a:rPr>
            <a:t>?</a:t>
          </a:r>
        </a:p>
      </dsp:txBody>
      <dsp:txXfrm>
        <a:off x="2459455" y="3035525"/>
        <a:ext cx="1236531" cy="7552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E4489-C7C7-4B5C-99FC-D9D5A17992B0}">
      <dsp:nvSpPr>
        <dsp:cNvPr id="0" name=""/>
        <dsp:cNvSpPr/>
      </dsp:nvSpPr>
      <dsp:spPr>
        <a:xfrm>
          <a:off x="137098" y="781"/>
          <a:ext cx="1605334" cy="802667"/>
        </a:xfrm>
        <a:prstGeom prst="roundRect">
          <a:avLst>
            <a:gd name="adj" fmla="val 10000"/>
          </a:avLst>
        </a:prstGeom>
        <a:solidFill>
          <a:srgbClr val="8064A2"/>
        </a:solidFill>
        <a:ln w="254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ysClr val="window" lastClr="FFFFFF"/>
              </a:solidFill>
              <a:latin typeface="Calibri"/>
              <a:ea typeface="+mn-ea"/>
              <a:cs typeface="+mn-cs"/>
            </a:rPr>
            <a:t>Reduce Housing and Transportation Costs</a:t>
          </a:r>
        </a:p>
      </dsp:txBody>
      <dsp:txXfrm>
        <a:off x="160607" y="24290"/>
        <a:ext cx="1558316" cy="755649"/>
      </dsp:txXfrm>
    </dsp:sp>
    <dsp:sp modelId="{09F4EE57-78C9-42CF-933A-C42B6EE23D27}">
      <dsp:nvSpPr>
        <dsp:cNvPr id="0" name=""/>
        <dsp:cNvSpPr/>
      </dsp:nvSpPr>
      <dsp:spPr>
        <a:xfrm>
          <a:off x="297632" y="803448"/>
          <a:ext cx="160533" cy="602000"/>
        </a:xfrm>
        <a:custGeom>
          <a:avLst/>
          <a:gdLst/>
          <a:ahLst/>
          <a:cxnLst/>
          <a:rect l="0" t="0" r="0" b="0"/>
          <a:pathLst>
            <a:path>
              <a:moveTo>
                <a:pt x="0" y="0"/>
              </a:moveTo>
              <a:lnTo>
                <a:pt x="0" y="614808"/>
              </a:lnTo>
              <a:lnTo>
                <a:pt x="163949" y="614808"/>
              </a:lnTo>
            </a:path>
          </a:pathLst>
        </a:custGeom>
        <a:noFill/>
        <a:ln w="2540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51883C3C-9882-48A3-865F-E9A6D826ABC3}">
      <dsp:nvSpPr>
        <dsp:cNvPr id="0" name=""/>
        <dsp:cNvSpPr/>
      </dsp:nvSpPr>
      <dsp:spPr>
        <a:xfrm>
          <a:off x="458165" y="1004115"/>
          <a:ext cx="1284267" cy="802667"/>
        </a:xfrm>
        <a:prstGeom prst="roundRect">
          <a:avLst>
            <a:gd name="adj" fmla="val 10000"/>
          </a:avLst>
        </a:prstGeom>
        <a:solidFill>
          <a:sysClr val="window" lastClr="FFFFFF">
            <a:alpha val="90000"/>
            <a:hueOff val="0"/>
            <a:satOff val="0"/>
            <a:lumOff val="0"/>
            <a:alphaOff val="0"/>
          </a:sysClr>
        </a:solidFill>
        <a:ln w="254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alibri"/>
              <a:ea typeface="+mn-ea"/>
              <a:cs typeface="+mn-cs"/>
            </a:rPr>
            <a:t>Permit mixed use in commercial corridors</a:t>
          </a:r>
        </a:p>
      </dsp:txBody>
      <dsp:txXfrm>
        <a:off x="481674" y="1027624"/>
        <a:ext cx="1237249" cy="755649"/>
      </dsp:txXfrm>
    </dsp:sp>
    <dsp:sp modelId="{B2E715B5-DAB6-40D5-AF1C-6A5CF11CB02E}">
      <dsp:nvSpPr>
        <dsp:cNvPr id="0" name=""/>
        <dsp:cNvSpPr/>
      </dsp:nvSpPr>
      <dsp:spPr>
        <a:xfrm>
          <a:off x="297632" y="803448"/>
          <a:ext cx="160533" cy="1605334"/>
        </a:xfrm>
        <a:custGeom>
          <a:avLst/>
          <a:gdLst/>
          <a:ahLst/>
          <a:cxnLst/>
          <a:rect l="0" t="0" r="0" b="0"/>
          <a:pathLst>
            <a:path>
              <a:moveTo>
                <a:pt x="0" y="0"/>
              </a:moveTo>
              <a:lnTo>
                <a:pt x="0" y="1639490"/>
              </a:lnTo>
              <a:lnTo>
                <a:pt x="163949" y="1639490"/>
              </a:lnTo>
            </a:path>
          </a:pathLst>
        </a:custGeom>
        <a:noFill/>
        <a:ln w="2540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E5230DB8-92EF-424F-A241-825B320B4DBE}">
      <dsp:nvSpPr>
        <dsp:cNvPr id="0" name=""/>
        <dsp:cNvSpPr/>
      </dsp:nvSpPr>
      <dsp:spPr>
        <a:xfrm>
          <a:off x="458165" y="2007449"/>
          <a:ext cx="1284267" cy="802667"/>
        </a:xfrm>
        <a:prstGeom prst="roundRect">
          <a:avLst>
            <a:gd name="adj" fmla="val 10000"/>
          </a:avLst>
        </a:prstGeom>
        <a:solidFill>
          <a:sysClr val="window" lastClr="FFFFFF">
            <a:alpha val="90000"/>
            <a:hueOff val="0"/>
            <a:satOff val="0"/>
            <a:lumOff val="0"/>
            <a:alphaOff val="0"/>
          </a:sysClr>
        </a:solidFill>
        <a:ln w="254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alibri"/>
              <a:ea typeface="+mn-ea"/>
              <a:cs typeface="+mn-cs"/>
            </a:rPr>
            <a:t>Joint development</a:t>
          </a:r>
        </a:p>
      </dsp:txBody>
      <dsp:txXfrm>
        <a:off x="481674" y="2030958"/>
        <a:ext cx="1237249" cy="755649"/>
      </dsp:txXfrm>
    </dsp:sp>
    <dsp:sp modelId="{D9B03E87-FB3F-4390-81CA-0A51A4DA8158}">
      <dsp:nvSpPr>
        <dsp:cNvPr id="0" name=""/>
        <dsp:cNvSpPr/>
      </dsp:nvSpPr>
      <dsp:spPr>
        <a:xfrm>
          <a:off x="297632" y="803448"/>
          <a:ext cx="160533" cy="2608668"/>
        </a:xfrm>
        <a:custGeom>
          <a:avLst/>
          <a:gdLst/>
          <a:ahLst/>
          <a:cxnLst/>
          <a:rect l="0" t="0" r="0" b="0"/>
          <a:pathLst>
            <a:path>
              <a:moveTo>
                <a:pt x="0" y="0"/>
              </a:moveTo>
              <a:lnTo>
                <a:pt x="0" y="2608668"/>
              </a:lnTo>
              <a:lnTo>
                <a:pt x="160533" y="2608668"/>
              </a:lnTo>
            </a:path>
          </a:pathLst>
        </a:custGeom>
        <a:noFill/>
        <a:ln w="1905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4A7A2CFD-6C60-4A49-AC54-EFBB71E87C72}">
      <dsp:nvSpPr>
        <dsp:cNvPr id="0" name=""/>
        <dsp:cNvSpPr/>
      </dsp:nvSpPr>
      <dsp:spPr>
        <a:xfrm>
          <a:off x="458165" y="3010783"/>
          <a:ext cx="1284267" cy="802667"/>
        </a:xfrm>
        <a:prstGeom prst="roundRect">
          <a:avLst>
            <a:gd name="adj" fmla="val 10000"/>
          </a:avLst>
        </a:prstGeom>
        <a:solidFill>
          <a:sysClr val="window" lastClr="FFFFFF">
            <a:alpha val="90000"/>
            <a:hueOff val="0"/>
            <a:satOff val="0"/>
            <a:lumOff val="0"/>
            <a:alphaOff val="0"/>
          </a:sysClr>
        </a:solidFill>
        <a:ln w="254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alibri"/>
              <a:ea typeface="+mn-ea"/>
              <a:cs typeface="+mn-cs"/>
            </a:rPr>
            <a:t>?</a:t>
          </a:r>
        </a:p>
      </dsp:txBody>
      <dsp:txXfrm>
        <a:off x="481674" y="3034292"/>
        <a:ext cx="1237249" cy="755649"/>
      </dsp:txXfrm>
    </dsp:sp>
    <dsp:sp modelId="{C7BFD509-48D0-4C81-9FE6-29C74CFABD94}">
      <dsp:nvSpPr>
        <dsp:cNvPr id="0" name=""/>
        <dsp:cNvSpPr/>
      </dsp:nvSpPr>
      <dsp:spPr>
        <a:xfrm>
          <a:off x="2050496" y="251"/>
          <a:ext cx="1605334" cy="802667"/>
        </a:xfrm>
        <a:prstGeom prst="roundRect">
          <a:avLst>
            <a:gd name="adj" fmla="val 10000"/>
          </a:avLst>
        </a:prstGeom>
        <a:solidFill>
          <a:srgbClr val="4F81BD"/>
        </a:solidFill>
        <a:ln w="254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ysClr val="window" lastClr="FFFFFF"/>
              </a:solidFill>
              <a:latin typeface="Calibri"/>
              <a:ea typeface="+mn-ea"/>
              <a:cs typeface="+mn-cs"/>
            </a:rPr>
            <a:t>Expand Capital Resources</a:t>
          </a:r>
        </a:p>
      </dsp:txBody>
      <dsp:txXfrm>
        <a:off x="2074005" y="23760"/>
        <a:ext cx="1558316" cy="755649"/>
      </dsp:txXfrm>
    </dsp:sp>
    <dsp:sp modelId="{3E53BE57-5C0D-4A85-8D49-81B5914E489E}">
      <dsp:nvSpPr>
        <dsp:cNvPr id="0" name=""/>
        <dsp:cNvSpPr/>
      </dsp:nvSpPr>
      <dsp:spPr>
        <a:xfrm>
          <a:off x="2211030" y="802918"/>
          <a:ext cx="160539" cy="602000"/>
        </a:xfrm>
        <a:custGeom>
          <a:avLst/>
          <a:gdLst/>
          <a:ahLst/>
          <a:cxnLst/>
          <a:rect l="0" t="0" r="0" b="0"/>
          <a:pathLst>
            <a:path>
              <a:moveTo>
                <a:pt x="0" y="0"/>
              </a:moveTo>
              <a:lnTo>
                <a:pt x="0" y="614808"/>
              </a:lnTo>
              <a:lnTo>
                <a:pt x="163949" y="614808"/>
              </a:lnTo>
            </a:path>
          </a:pathLst>
        </a:custGeom>
        <a:noFill/>
        <a:ln w="25400" cap="flat" cmpd="sng" algn="ctr">
          <a:solidFill>
            <a:srgbClr val="4F81BD"/>
          </a:solidFill>
          <a:prstDash val="solid"/>
          <a:miter lim="800000"/>
        </a:ln>
        <a:effectLst/>
      </dsp:spPr>
      <dsp:style>
        <a:lnRef idx="2">
          <a:scrgbClr r="0" g="0" b="0"/>
        </a:lnRef>
        <a:fillRef idx="0">
          <a:scrgbClr r="0" g="0" b="0"/>
        </a:fillRef>
        <a:effectRef idx="0">
          <a:scrgbClr r="0" g="0" b="0"/>
        </a:effectRef>
        <a:fontRef idx="minor"/>
      </dsp:style>
    </dsp:sp>
    <dsp:sp modelId="{2C588CD2-96D5-4498-904D-448DBAB68B72}">
      <dsp:nvSpPr>
        <dsp:cNvPr id="0" name=""/>
        <dsp:cNvSpPr/>
      </dsp:nvSpPr>
      <dsp:spPr>
        <a:xfrm>
          <a:off x="2371570" y="1003585"/>
          <a:ext cx="1284267" cy="802667"/>
        </a:xfrm>
        <a:prstGeom prst="roundRect">
          <a:avLst>
            <a:gd name="adj" fmla="val 10000"/>
          </a:avLst>
        </a:prstGeom>
        <a:solidFill>
          <a:sysClr val="window" lastClr="FFFFFF">
            <a:alpha val="90000"/>
            <a:hueOff val="0"/>
            <a:satOff val="0"/>
            <a:lumOff val="0"/>
            <a:alphaOff val="0"/>
          </a:sysClr>
        </a:solidFill>
        <a:ln w="25400" cap="flat" cmpd="sng" algn="ctr">
          <a:solidFill>
            <a:srgbClr val="4F81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alibri"/>
              <a:ea typeface="+mn-ea"/>
              <a:cs typeface="+mn-cs"/>
            </a:rPr>
            <a:t>TAD’s throughout Region, LCIs and Town Centers</a:t>
          </a:r>
        </a:p>
      </dsp:txBody>
      <dsp:txXfrm>
        <a:off x="2395079" y="1027094"/>
        <a:ext cx="1237249" cy="755649"/>
      </dsp:txXfrm>
    </dsp:sp>
    <dsp:sp modelId="{704A469C-A850-4E9E-BDE7-C1A813465F22}">
      <dsp:nvSpPr>
        <dsp:cNvPr id="0" name=""/>
        <dsp:cNvSpPr/>
      </dsp:nvSpPr>
      <dsp:spPr>
        <a:xfrm>
          <a:off x="2211030" y="802918"/>
          <a:ext cx="160539" cy="1605334"/>
        </a:xfrm>
        <a:custGeom>
          <a:avLst/>
          <a:gdLst/>
          <a:ahLst/>
          <a:cxnLst/>
          <a:rect l="0" t="0" r="0" b="0"/>
          <a:pathLst>
            <a:path>
              <a:moveTo>
                <a:pt x="0" y="0"/>
              </a:moveTo>
              <a:lnTo>
                <a:pt x="0" y="1639490"/>
              </a:lnTo>
              <a:lnTo>
                <a:pt x="163949" y="1639490"/>
              </a:lnTo>
            </a:path>
          </a:pathLst>
        </a:custGeom>
        <a:noFill/>
        <a:ln w="25400" cap="flat" cmpd="sng" algn="ctr">
          <a:solidFill>
            <a:srgbClr val="4F81BD"/>
          </a:solidFill>
          <a:prstDash val="solid"/>
          <a:miter lim="800000"/>
        </a:ln>
        <a:effectLst/>
      </dsp:spPr>
      <dsp:style>
        <a:lnRef idx="2">
          <a:scrgbClr r="0" g="0" b="0"/>
        </a:lnRef>
        <a:fillRef idx="0">
          <a:scrgbClr r="0" g="0" b="0"/>
        </a:fillRef>
        <a:effectRef idx="0">
          <a:scrgbClr r="0" g="0" b="0"/>
        </a:effectRef>
        <a:fontRef idx="minor"/>
      </dsp:style>
    </dsp:sp>
    <dsp:sp modelId="{BEB675F9-8AA5-4581-B8AC-2CFC1F387035}">
      <dsp:nvSpPr>
        <dsp:cNvPr id="0" name=""/>
        <dsp:cNvSpPr/>
      </dsp:nvSpPr>
      <dsp:spPr>
        <a:xfrm>
          <a:off x="2371570" y="2006919"/>
          <a:ext cx="1284267" cy="802667"/>
        </a:xfrm>
        <a:prstGeom prst="roundRect">
          <a:avLst>
            <a:gd name="adj" fmla="val 10000"/>
          </a:avLst>
        </a:prstGeom>
        <a:solidFill>
          <a:sysClr val="window" lastClr="FFFFFF">
            <a:alpha val="90000"/>
            <a:hueOff val="0"/>
            <a:satOff val="0"/>
            <a:lumOff val="0"/>
            <a:alphaOff val="0"/>
          </a:sysClr>
        </a:solidFill>
        <a:ln w="25400" cap="flat" cmpd="sng" algn="ctr">
          <a:solidFill>
            <a:srgbClr val="4F81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alibri"/>
              <a:ea typeface="+mn-ea"/>
              <a:cs typeface="+mn-cs"/>
            </a:rPr>
            <a:t>Employer-assisted housing programs</a:t>
          </a:r>
        </a:p>
      </dsp:txBody>
      <dsp:txXfrm>
        <a:off x="2395079" y="2030428"/>
        <a:ext cx="1237249" cy="755649"/>
      </dsp:txXfrm>
    </dsp:sp>
    <dsp:sp modelId="{7466550A-CDD5-4F64-8538-A18C8852DB9B}">
      <dsp:nvSpPr>
        <dsp:cNvPr id="0" name=""/>
        <dsp:cNvSpPr/>
      </dsp:nvSpPr>
      <dsp:spPr>
        <a:xfrm>
          <a:off x="2211030" y="802918"/>
          <a:ext cx="168078" cy="2609977"/>
        </a:xfrm>
        <a:custGeom>
          <a:avLst/>
          <a:gdLst/>
          <a:ahLst/>
          <a:cxnLst/>
          <a:rect l="0" t="0" r="0" b="0"/>
          <a:pathLst>
            <a:path>
              <a:moveTo>
                <a:pt x="0" y="0"/>
              </a:moveTo>
              <a:lnTo>
                <a:pt x="0" y="2609977"/>
              </a:lnTo>
              <a:lnTo>
                <a:pt x="168078" y="2609977"/>
              </a:lnTo>
            </a:path>
          </a:pathLst>
        </a:custGeom>
        <a:noFill/>
        <a:ln w="19050" cap="flat" cmpd="sng" algn="ctr">
          <a:solidFill>
            <a:schemeClr val="accent1"/>
          </a:solidFill>
          <a:prstDash val="solid"/>
          <a:miter lim="800000"/>
        </a:ln>
        <a:effectLst/>
      </dsp:spPr>
      <dsp:style>
        <a:lnRef idx="2">
          <a:scrgbClr r="0" g="0" b="0"/>
        </a:lnRef>
        <a:fillRef idx="0">
          <a:scrgbClr r="0" g="0" b="0"/>
        </a:fillRef>
        <a:effectRef idx="0">
          <a:scrgbClr r="0" g="0" b="0"/>
        </a:effectRef>
        <a:fontRef idx="minor"/>
      </dsp:style>
    </dsp:sp>
    <dsp:sp modelId="{5B936F76-A80E-4F50-85EF-2C1B205E2DD2}">
      <dsp:nvSpPr>
        <dsp:cNvPr id="0" name=""/>
        <dsp:cNvSpPr/>
      </dsp:nvSpPr>
      <dsp:spPr>
        <a:xfrm>
          <a:off x="2379108" y="3011562"/>
          <a:ext cx="1284267" cy="802667"/>
        </a:xfrm>
        <a:prstGeom prst="roundRect">
          <a:avLst>
            <a:gd name="adj" fmla="val 10000"/>
          </a:avLst>
        </a:prstGeom>
        <a:solidFill>
          <a:sysClr val="window" lastClr="FFFFFF">
            <a:alpha val="90000"/>
            <a:hueOff val="0"/>
            <a:satOff val="0"/>
            <a:lumOff val="0"/>
            <a:alphaOff val="0"/>
          </a:sysClr>
        </a:solidFill>
        <a:ln w="25400" cap="flat" cmpd="sng" algn="ctr">
          <a:solidFill>
            <a:srgbClr val="4F81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alibri"/>
              <a:ea typeface="+mn-ea"/>
              <a:cs typeface="+mn-cs"/>
            </a:rPr>
            <a:t>?</a:t>
          </a:r>
        </a:p>
      </dsp:txBody>
      <dsp:txXfrm>
        <a:off x="2402617" y="3035071"/>
        <a:ext cx="1237249" cy="7556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E4489-C7C7-4B5C-99FC-D9D5A17992B0}">
      <dsp:nvSpPr>
        <dsp:cNvPr id="0" name=""/>
        <dsp:cNvSpPr/>
      </dsp:nvSpPr>
      <dsp:spPr>
        <a:xfrm>
          <a:off x="448" y="206494"/>
          <a:ext cx="1630846" cy="815423"/>
        </a:xfrm>
        <a:prstGeom prst="roundRect">
          <a:avLst>
            <a:gd name="adj" fmla="val 10000"/>
          </a:avLst>
        </a:prstGeom>
        <a:solidFill>
          <a:srgbClr val="1F497D"/>
        </a:solidFill>
        <a:ln w="25400" cap="flat" cmpd="sng" algn="ctr">
          <a:solidFill>
            <a:schemeClr val="tx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ysClr val="window" lastClr="FFFFFF"/>
              </a:solidFill>
              <a:latin typeface="Calibri"/>
              <a:ea typeface="+mn-ea"/>
              <a:cs typeface="+mn-cs"/>
            </a:rPr>
            <a:t>Promote Housing Stability</a:t>
          </a:r>
        </a:p>
      </dsp:txBody>
      <dsp:txXfrm>
        <a:off x="24331" y="230377"/>
        <a:ext cx="1583080" cy="767657"/>
      </dsp:txXfrm>
    </dsp:sp>
    <dsp:sp modelId="{09F4EE57-78C9-42CF-933A-C42B6EE23D27}">
      <dsp:nvSpPr>
        <dsp:cNvPr id="0" name=""/>
        <dsp:cNvSpPr/>
      </dsp:nvSpPr>
      <dsp:spPr>
        <a:xfrm>
          <a:off x="163532" y="1021917"/>
          <a:ext cx="163084" cy="611567"/>
        </a:xfrm>
        <a:custGeom>
          <a:avLst/>
          <a:gdLst/>
          <a:ahLst/>
          <a:cxnLst/>
          <a:rect l="0" t="0" r="0" b="0"/>
          <a:pathLst>
            <a:path>
              <a:moveTo>
                <a:pt x="0" y="0"/>
              </a:moveTo>
              <a:lnTo>
                <a:pt x="0" y="611567"/>
              </a:lnTo>
              <a:lnTo>
                <a:pt x="163084" y="611567"/>
              </a:lnTo>
            </a:path>
          </a:pathLst>
        </a:custGeom>
        <a:noFill/>
        <a:ln w="25400" cap="flat" cmpd="sng" algn="ctr">
          <a:solidFill>
            <a:schemeClr val="tx2">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51883C3C-9882-48A3-865F-E9A6D826ABC3}">
      <dsp:nvSpPr>
        <dsp:cNvPr id="0" name=""/>
        <dsp:cNvSpPr/>
      </dsp:nvSpPr>
      <dsp:spPr>
        <a:xfrm>
          <a:off x="326617" y="1225773"/>
          <a:ext cx="1304676" cy="815423"/>
        </a:xfrm>
        <a:prstGeom prst="roundRect">
          <a:avLst>
            <a:gd name="adj" fmla="val 10000"/>
          </a:avLst>
        </a:prstGeom>
        <a:solidFill>
          <a:sysClr val="window" lastClr="FFFFFF">
            <a:alpha val="90000"/>
            <a:hueOff val="0"/>
            <a:satOff val="0"/>
            <a:lumOff val="0"/>
            <a:alphaOff val="0"/>
          </a:sysClr>
        </a:solidFill>
        <a:ln w="25400" cap="flat" cmpd="sng" algn="ctr">
          <a:solidFill>
            <a:schemeClr val="tx2">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alibri"/>
              <a:ea typeface="+mn-ea"/>
              <a:cs typeface="+mn-cs"/>
            </a:rPr>
            <a:t>Rent to Own</a:t>
          </a:r>
        </a:p>
      </dsp:txBody>
      <dsp:txXfrm>
        <a:off x="350500" y="1249656"/>
        <a:ext cx="1256910" cy="767657"/>
      </dsp:txXfrm>
    </dsp:sp>
    <dsp:sp modelId="{B2E715B5-DAB6-40D5-AF1C-6A5CF11CB02E}">
      <dsp:nvSpPr>
        <dsp:cNvPr id="0" name=""/>
        <dsp:cNvSpPr/>
      </dsp:nvSpPr>
      <dsp:spPr>
        <a:xfrm>
          <a:off x="163532" y="1021917"/>
          <a:ext cx="163084" cy="1630846"/>
        </a:xfrm>
        <a:custGeom>
          <a:avLst/>
          <a:gdLst/>
          <a:ahLst/>
          <a:cxnLst/>
          <a:rect l="0" t="0" r="0" b="0"/>
          <a:pathLst>
            <a:path>
              <a:moveTo>
                <a:pt x="0" y="0"/>
              </a:moveTo>
              <a:lnTo>
                <a:pt x="0" y="1630846"/>
              </a:lnTo>
              <a:lnTo>
                <a:pt x="163084" y="1630846"/>
              </a:lnTo>
            </a:path>
          </a:pathLst>
        </a:custGeom>
        <a:noFill/>
        <a:ln w="25400" cap="flat" cmpd="sng" algn="ctr">
          <a:solidFill>
            <a:schemeClr val="tx2">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E5230DB8-92EF-424F-A241-825B320B4DBE}">
      <dsp:nvSpPr>
        <dsp:cNvPr id="0" name=""/>
        <dsp:cNvSpPr/>
      </dsp:nvSpPr>
      <dsp:spPr>
        <a:xfrm>
          <a:off x="326617" y="2245052"/>
          <a:ext cx="1304676" cy="815423"/>
        </a:xfrm>
        <a:prstGeom prst="roundRect">
          <a:avLst>
            <a:gd name="adj" fmla="val 10000"/>
          </a:avLst>
        </a:prstGeom>
        <a:solidFill>
          <a:sysClr val="window" lastClr="FFFFFF">
            <a:alpha val="90000"/>
            <a:hueOff val="0"/>
            <a:satOff val="0"/>
            <a:lumOff val="0"/>
            <a:alphaOff val="0"/>
          </a:sysClr>
        </a:solidFill>
        <a:ln w="25400" cap="flat" cmpd="sng" algn="ctr">
          <a:solidFill>
            <a:schemeClr val="tx2">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alibri"/>
              <a:ea typeface="+mn-ea"/>
              <a:cs typeface="+mn-cs"/>
            </a:rPr>
            <a:t>Renter rights programs</a:t>
          </a:r>
        </a:p>
      </dsp:txBody>
      <dsp:txXfrm>
        <a:off x="350500" y="2268935"/>
        <a:ext cx="1256910" cy="767657"/>
      </dsp:txXfrm>
    </dsp:sp>
    <dsp:sp modelId="{67D8D621-93B9-4235-AD85-D963C5B27465}">
      <dsp:nvSpPr>
        <dsp:cNvPr id="0" name=""/>
        <dsp:cNvSpPr/>
      </dsp:nvSpPr>
      <dsp:spPr>
        <a:xfrm>
          <a:off x="163532" y="1021917"/>
          <a:ext cx="163084" cy="2650125"/>
        </a:xfrm>
        <a:custGeom>
          <a:avLst/>
          <a:gdLst/>
          <a:ahLst/>
          <a:cxnLst/>
          <a:rect l="0" t="0" r="0" b="0"/>
          <a:pathLst>
            <a:path>
              <a:moveTo>
                <a:pt x="0" y="0"/>
              </a:moveTo>
              <a:lnTo>
                <a:pt x="0" y="2650125"/>
              </a:lnTo>
              <a:lnTo>
                <a:pt x="163084" y="2650125"/>
              </a:lnTo>
            </a:path>
          </a:pathLst>
        </a:custGeom>
        <a:noFill/>
        <a:ln w="19050" cap="flat" cmpd="sng" algn="ctr">
          <a:solidFill>
            <a:schemeClr val="tx2">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B316DD88-8411-4028-958B-F19C2C5DCEC0}">
      <dsp:nvSpPr>
        <dsp:cNvPr id="0" name=""/>
        <dsp:cNvSpPr/>
      </dsp:nvSpPr>
      <dsp:spPr>
        <a:xfrm>
          <a:off x="326617" y="3264331"/>
          <a:ext cx="1304676" cy="815423"/>
        </a:xfrm>
        <a:prstGeom prst="roundRect">
          <a:avLst>
            <a:gd name="adj" fmla="val 10000"/>
          </a:avLst>
        </a:prstGeom>
        <a:solidFill>
          <a:sysClr val="window" lastClr="FFFFFF">
            <a:alpha val="90000"/>
            <a:hueOff val="0"/>
            <a:satOff val="0"/>
            <a:lumOff val="0"/>
            <a:alphaOff val="0"/>
          </a:sysClr>
        </a:solidFill>
        <a:ln w="25400" cap="flat" cmpd="sng" algn="ctr">
          <a:solidFill>
            <a:schemeClr val="tx2">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alibri"/>
              <a:ea typeface="+mn-ea"/>
              <a:cs typeface="+mn-cs"/>
            </a:rPr>
            <a:t>?</a:t>
          </a:r>
        </a:p>
      </dsp:txBody>
      <dsp:txXfrm>
        <a:off x="350500" y="3288214"/>
        <a:ext cx="1256910" cy="767657"/>
      </dsp:txXfrm>
    </dsp:sp>
    <dsp:sp modelId="{C7BFD509-48D0-4C81-9FE6-29C74CFABD94}">
      <dsp:nvSpPr>
        <dsp:cNvPr id="0" name=""/>
        <dsp:cNvSpPr/>
      </dsp:nvSpPr>
      <dsp:spPr>
        <a:xfrm>
          <a:off x="1934223" y="196269"/>
          <a:ext cx="1630846" cy="815423"/>
        </a:xfrm>
        <a:prstGeom prst="roundRect">
          <a:avLst>
            <a:gd name="adj" fmla="val 10000"/>
          </a:avLst>
        </a:prstGeom>
        <a:solidFill>
          <a:srgbClr val="9BBB59">
            <a:hueOff val="0"/>
            <a:satOff val="0"/>
            <a:lumOff val="0"/>
            <a:alphaOff val="0"/>
          </a:srgbClr>
        </a:solidFill>
        <a:ln w="254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ysClr val="window" lastClr="FFFFFF"/>
              </a:solidFill>
              <a:latin typeface="Calibri"/>
              <a:ea typeface="+mn-ea"/>
              <a:cs typeface="+mn-cs"/>
            </a:rPr>
            <a:t>Develop Leadership </a:t>
          </a:r>
        </a:p>
      </dsp:txBody>
      <dsp:txXfrm>
        <a:off x="1958106" y="220152"/>
        <a:ext cx="1583080" cy="767657"/>
      </dsp:txXfrm>
    </dsp:sp>
    <dsp:sp modelId="{3E53BE57-5C0D-4A85-8D49-81B5914E489E}">
      <dsp:nvSpPr>
        <dsp:cNvPr id="0" name=""/>
        <dsp:cNvSpPr/>
      </dsp:nvSpPr>
      <dsp:spPr>
        <a:xfrm>
          <a:off x="2097308" y="1011692"/>
          <a:ext cx="163087" cy="611567"/>
        </a:xfrm>
        <a:custGeom>
          <a:avLst/>
          <a:gdLst/>
          <a:ahLst/>
          <a:cxnLst/>
          <a:rect l="0" t="0" r="0" b="0"/>
          <a:pathLst>
            <a:path>
              <a:moveTo>
                <a:pt x="0" y="0"/>
              </a:moveTo>
              <a:lnTo>
                <a:pt x="0" y="611567"/>
              </a:lnTo>
              <a:lnTo>
                <a:pt x="163084" y="611567"/>
              </a:lnTo>
            </a:path>
          </a:pathLst>
        </a:custGeom>
        <a:noFill/>
        <a:ln w="25400" cap="flat" cmpd="sng" algn="ctr">
          <a:solidFill>
            <a:srgbClr val="9BBB59"/>
          </a:solidFill>
          <a:prstDash val="solid"/>
          <a:miter lim="800000"/>
        </a:ln>
        <a:effectLst/>
      </dsp:spPr>
      <dsp:style>
        <a:lnRef idx="2">
          <a:scrgbClr r="0" g="0" b="0"/>
        </a:lnRef>
        <a:fillRef idx="0">
          <a:scrgbClr r="0" g="0" b="0"/>
        </a:fillRef>
        <a:effectRef idx="0">
          <a:scrgbClr r="0" g="0" b="0"/>
        </a:effectRef>
        <a:fontRef idx="minor"/>
      </dsp:style>
    </dsp:sp>
    <dsp:sp modelId="{2C588CD2-96D5-4498-904D-448DBAB68B72}">
      <dsp:nvSpPr>
        <dsp:cNvPr id="0" name=""/>
        <dsp:cNvSpPr/>
      </dsp:nvSpPr>
      <dsp:spPr>
        <a:xfrm>
          <a:off x="2260396" y="1215548"/>
          <a:ext cx="1304676" cy="815423"/>
        </a:xfrm>
        <a:prstGeom prst="roundRect">
          <a:avLst>
            <a:gd name="adj" fmla="val 10000"/>
          </a:avLst>
        </a:prstGeom>
        <a:solidFill>
          <a:sysClr val="window" lastClr="FFFFFF">
            <a:alpha val="90000"/>
            <a:hueOff val="0"/>
            <a:satOff val="0"/>
            <a:lumOff val="0"/>
            <a:alphaOff val="0"/>
          </a:sysClr>
        </a:solidFill>
        <a:ln w="25400" cap="flat" cmpd="sng" algn="ctr">
          <a:solidFill>
            <a:srgbClr val="9BBB5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ysClr val="windowText" lastClr="000000">
                  <a:hueOff val="0"/>
                  <a:satOff val="0"/>
                  <a:lumOff val="0"/>
                  <a:alphaOff val="0"/>
                </a:sysClr>
              </a:solidFill>
              <a:latin typeface="Calibri"/>
              <a:ea typeface="+mn-ea"/>
              <a:cs typeface="+mn-cs"/>
            </a:rPr>
            <a:t>Capacity building resources for non-profit and community- based developers</a:t>
          </a:r>
        </a:p>
      </dsp:txBody>
      <dsp:txXfrm>
        <a:off x="2284279" y="1239431"/>
        <a:ext cx="1256910" cy="767657"/>
      </dsp:txXfrm>
    </dsp:sp>
    <dsp:sp modelId="{704A469C-A850-4E9E-BDE7-C1A813465F22}">
      <dsp:nvSpPr>
        <dsp:cNvPr id="0" name=""/>
        <dsp:cNvSpPr/>
      </dsp:nvSpPr>
      <dsp:spPr>
        <a:xfrm>
          <a:off x="2097308" y="1011692"/>
          <a:ext cx="163087" cy="1630846"/>
        </a:xfrm>
        <a:custGeom>
          <a:avLst/>
          <a:gdLst/>
          <a:ahLst/>
          <a:cxnLst/>
          <a:rect l="0" t="0" r="0" b="0"/>
          <a:pathLst>
            <a:path>
              <a:moveTo>
                <a:pt x="0" y="0"/>
              </a:moveTo>
              <a:lnTo>
                <a:pt x="0" y="1630846"/>
              </a:lnTo>
              <a:lnTo>
                <a:pt x="163084" y="1630846"/>
              </a:lnTo>
            </a:path>
          </a:pathLst>
        </a:custGeom>
        <a:noFill/>
        <a:ln w="25400" cap="flat" cmpd="sng" algn="ctr">
          <a:solidFill>
            <a:srgbClr val="9BBB59"/>
          </a:solidFill>
          <a:prstDash val="solid"/>
          <a:miter lim="800000"/>
        </a:ln>
        <a:effectLst/>
      </dsp:spPr>
      <dsp:style>
        <a:lnRef idx="2">
          <a:scrgbClr r="0" g="0" b="0"/>
        </a:lnRef>
        <a:fillRef idx="0">
          <a:scrgbClr r="0" g="0" b="0"/>
        </a:fillRef>
        <a:effectRef idx="0">
          <a:scrgbClr r="0" g="0" b="0"/>
        </a:effectRef>
        <a:fontRef idx="minor"/>
      </dsp:style>
    </dsp:sp>
    <dsp:sp modelId="{BEB675F9-8AA5-4581-B8AC-2CFC1F387035}">
      <dsp:nvSpPr>
        <dsp:cNvPr id="0" name=""/>
        <dsp:cNvSpPr/>
      </dsp:nvSpPr>
      <dsp:spPr>
        <a:xfrm>
          <a:off x="2260396" y="2234826"/>
          <a:ext cx="1304676" cy="815423"/>
        </a:xfrm>
        <a:prstGeom prst="roundRect">
          <a:avLst>
            <a:gd name="adj" fmla="val 10000"/>
          </a:avLst>
        </a:prstGeom>
        <a:solidFill>
          <a:sysClr val="window" lastClr="FFFFFF">
            <a:alpha val="90000"/>
            <a:hueOff val="0"/>
            <a:satOff val="0"/>
            <a:lumOff val="0"/>
            <a:alphaOff val="0"/>
          </a:sysClr>
        </a:solidFill>
        <a:ln w="25400" cap="flat" cmpd="sng" algn="ctr">
          <a:solidFill>
            <a:srgbClr val="9BBB5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ysClr val="windowText" lastClr="000000">
                  <a:hueOff val="0"/>
                  <a:satOff val="0"/>
                  <a:lumOff val="0"/>
                  <a:alphaOff val="0"/>
                </a:sysClr>
              </a:solidFill>
              <a:latin typeface="Calibri"/>
              <a:ea typeface="+mn-ea"/>
              <a:cs typeface="+mn-cs"/>
            </a:rPr>
            <a:t>Landlord recruitment and retention</a:t>
          </a:r>
        </a:p>
      </dsp:txBody>
      <dsp:txXfrm>
        <a:off x="2284279" y="2258709"/>
        <a:ext cx="1256910" cy="767657"/>
      </dsp:txXfrm>
    </dsp:sp>
    <dsp:sp modelId="{FE76803E-087D-46BF-9E2C-2C3BB14A02A4}">
      <dsp:nvSpPr>
        <dsp:cNvPr id="0" name=""/>
        <dsp:cNvSpPr/>
      </dsp:nvSpPr>
      <dsp:spPr>
        <a:xfrm>
          <a:off x="2097308" y="1011692"/>
          <a:ext cx="163087" cy="2630840"/>
        </a:xfrm>
        <a:custGeom>
          <a:avLst/>
          <a:gdLst/>
          <a:ahLst/>
          <a:cxnLst/>
          <a:rect l="0" t="0" r="0" b="0"/>
          <a:pathLst>
            <a:path>
              <a:moveTo>
                <a:pt x="0" y="0"/>
              </a:moveTo>
              <a:lnTo>
                <a:pt x="0" y="2630840"/>
              </a:lnTo>
              <a:lnTo>
                <a:pt x="163087" y="2630840"/>
              </a:lnTo>
            </a:path>
          </a:pathLst>
        </a:custGeom>
        <a:noFill/>
        <a:ln w="19050" cap="flat" cmpd="sng" algn="ctr">
          <a:solidFill>
            <a:schemeClr val="accent6"/>
          </a:solidFill>
          <a:prstDash val="solid"/>
          <a:miter lim="800000"/>
        </a:ln>
        <a:effectLst/>
      </dsp:spPr>
      <dsp:style>
        <a:lnRef idx="2">
          <a:scrgbClr r="0" g="0" b="0"/>
        </a:lnRef>
        <a:fillRef idx="0">
          <a:scrgbClr r="0" g="0" b="0"/>
        </a:fillRef>
        <a:effectRef idx="0">
          <a:scrgbClr r="0" g="0" b="0"/>
        </a:effectRef>
        <a:fontRef idx="minor"/>
      </dsp:style>
    </dsp:sp>
    <dsp:sp modelId="{89807E6A-B86E-45BE-A68B-1BB7E51EBEEF}">
      <dsp:nvSpPr>
        <dsp:cNvPr id="0" name=""/>
        <dsp:cNvSpPr/>
      </dsp:nvSpPr>
      <dsp:spPr>
        <a:xfrm>
          <a:off x="2260396" y="3234821"/>
          <a:ext cx="1304676" cy="815423"/>
        </a:xfrm>
        <a:prstGeom prst="roundRect">
          <a:avLst>
            <a:gd name="adj" fmla="val 10000"/>
          </a:avLst>
        </a:prstGeom>
        <a:solidFill>
          <a:sysClr val="window" lastClr="FFFFFF">
            <a:alpha val="90000"/>
            <a:hueOff val="0"/>
            <a:satOff val="0"/>
            <a:lumOff val="0"/>
            <a:alphaOff val="0"/>
          </a:sysClr>
        </a:solidFill>
        <a:ln w="25400" cap="flat" cmpd="sng" algn="ctr">
          <a:solidFill>
            <a:srgbClr val="9BBB5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alibri"/>
              <a:ea typeface="+mn-ea"/>
              <a:cs typeface="+mn-cs"/>
            </a:rPr>
            <a:t>?</a:t>
          </a:r>
        </a:p>
      </dsp:txBody>
      <dsp:txXfrm>
        <a:off x="2284279" y="3258704"/>
        <a:ext cx="1256910" cy="76765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DDA9FC-87AD-DB41-97AC-49EDF560E86C}" type="datetimeFigureOut">
              <a:rPr lang="en-US" smtClean="0"/>
              <a:t>6/12/19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4B93F1-A56F-4A49-BF2B-2F82B6F16283}" type="slidenum">
              <a:rPr lang="en-US" smtClean="0"/>
              <a:t>‹#›</a:t>
            </a:fld>
            <a:endParaRPr lang="en-US"/>
          </a:p>
        </p:txBody>
      </p:sp>
    </p:spTree>
    <p:extLst>
      <p:ext uri="{BB962C8B-B14F-4D97-AF65-F5344CB8AC3E}">
        <p14:creationId xmlns:p14="http://schemas.microsoft.com/office/powerpoint/2010/main" val="91517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At the ARC, we recently completed the housing market subarea analysis portion of our regional housing strategy, for which I was lead researcher.  In the this brief presentation I will quickly share our…</a:t>
            </a:r>
          </a:p>
          <a:p>
            <a:pPr marL="171450" indent="-171450">
              <a:buFont typeface="Arial" panose="020B0604020202020204" pitchFamily="34" charset="0"/>
              <a:buChar char="•"/>
            </a:pPr>
            <a:r>
              <a:rPr lang="en-US" dirty="0"/>
              <a:t>Research Objectives</a:t>
            </a:r>
          </a:p>
          <a:p>
            <a:pPr marL="171450" indent="-171450">
              <a:buFont typeface="Arial" panose="020B0604020202020204" pitchFamily="34" charset="0"/>
              <a:buChar char="•"/>
            </a:pPr>
            <a:r>
              <a:rPr lang="en-US" dirty="0"/>
              <a:t>Methodology</a:t>
            </a:r>
          </a:p>
          <a:p>
            <a:pPr marL="171450" indent="-171450">
              <a:buFont typeface="Arial" panose="020B0604020202020204" pitchFamily="34" charset="0"/>
              <a:buChar char="•"/>
            </a:pPr>
            <a:r>
              <a:rPr lang="en-US" dirty="0"/>
              <a:t>Techniques</a:t>
            </a:r>
          </a:p>
          <a:p>
            <a:pPr marL="171450" indent="-171450">
              <a:buFont typeface="Arial" panose="020B0604020202020204" pitchFamily="34" charset="0"/>
              <a:buChar char="•"/>
            </a:pPr>
            <a:r>
              <a:rPr lang="en-US" dirty="0"/>
              <a:t>Results</a:t>
            </a:r>
          </a:p>
          <a:p>
            <a:pPr marL="171450" indent="-171450">
              <a:buFont typeface="Arial" panose="020B0604020202020204" pitchFamily="34" charset="0"/>
              <a:buChar char="•"/>
            </a:pPr>
            <a:r>
              <a:rPr lang="en-US" dirty="0"/>
              <a:t>Next steps…</a:t>
            </a:r>
          </a:p>
        </p:txBody>
      </p:sp>
      <p:sp>
        <p:nvSpPr>
          <p:cNvPr id="4" name="Slide Number Placeholder 3"/>
          <p:cNvSpPr>
            <a:spLocks noGrp="1"/>
          </p:cNvSpPr>
          <p:nvPr>
            <p:ph type="sldNum" sz="quarter" idx="5"/>
          </p:nvPr>
        </p:nvSpPr>
        <p:spPr/>
        <p:txBody>
          <a:bodyPr/>
          <a:lstStyle/>
          <a:p>
            <a:fld id="{D44B93F1-A56F-4A49-BF2B-2F82B6F16283}" type="slidenum">
              <a:rPr lang="en-US" smtClean="0"/>
              <a:t>1</a:t>
            </a:fld>
            <a:endParaRPr lang="en-US"/>
          </a:p>
        </p:txBody>
      </p:sp>
    </p:spTree>
    <p:extLst>
      <p:ext uri="{BB962C8B-B14F-4D97-AF65-F5344CB8AC3E}">
        <p14:creationId xmlns:p14="http://schemas.microsoft.com/office/powerpoint/2010/main" val="2156082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Combining the UGPM categories with the home price analysis and then using some inductive reasoning…these are the resulting subareas.  I am happy to go into how exactly we arrived at these 10 in the Q&amp;A but the short of it is that this came about through a data-driven iterative stakeholder engagement process with housing policy relevance being a central criterion.  I will now very quickly go through each of the subareas.</a:t>
            </a:r>
          </a:p>
        </p:txBody>
      </p:sp>
      <p:sp>
        <p:nvSpPr>
          <p:cNvPr id="4" name="Slide Number Placeholder 3"/>
          <p:cNvSpPr>
            <a:spLocks noGrp="1"/>
          </p:cNvSpPr>
          <p:nvPr>
            <p:ph type="sldNum" sz="quarter" idx="5"/>
          </p:nvPr>
        </p:nvSpPr>
        <p:spPr/>
        <p:txBody>
          <a:bodyPr/>
          <a:lstStyle/>
          <a:p>
            <a:fld id="{D44B93F1-A56F-4A49-BF2B-2F82B6F16283}" type="slidenum">
              <a:rPr lang="en-US" smtClean="0"/>
              <a:t>10</a:t>
            </a:fld>
            <a:endParaRPr lang="en-US"/>
          </a:p>
        </p:txBody>
      </p:sp>
    </p:spTree>
    <p:extLst>
      <p:ext uri="{BB962C8B-B14F-4D97-AF65-F5344CB8AC3E}">
        <p14:creationId xmlns:p14="http://schemas.microsoft.com/office/powerpoint/2010/main" val="3935764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Highest-priced homes in the region’s core</a:t>
            </a:r>
          </a:p>
          <a:p>
            <a:pPr marL="171450" indent="-171450">
              <a:buFont typeface="Arial" panose="020B0604020202020204" pitchFamily="34" charset="0"/>
              <a:buChar char="•"/>
            </a:pPr>
            <a:r>
              <a:rPr lang="en-US" dirty="0"/>
              <a:t>Includes much of the regions preserved and renovated historic housing stock</a:t>
            </a:r>
          </a:p>
          <a:p>
            <a:pPr marL="171450" indent="-171450">
              <a:buFont typeface="Arial" panose="020B0604020202020204" pitchFamily="34" charset="0"/>
              <a:buChar char="•"/>
            </a:pPr>
            <a:r>
              <a:rPr lang="en-US" dirty="0"/>
              <a:t>Highest proportion multifamily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Home prices change was somewhat higher than the regional average between 2013 and 2018</a:t>
            </a:r>
          </a:p>
          <a:p>
            <a:endParaRPr lang="en-US" dirty="0"/>
          </a:p>
        </p:txBody>
      </p:sp>
      <p:sp>
        <p:nvSpPr>
          <p:cNvPr id="4" name="Slide Number Placeholder 3"/>
          <p:cNvSpPr>
            <a:spLocks noGrp="1"/>
          </p:cNvSpPr>
          <p:nvPr>
            <p:ph type="sldNum" sz="quarter" idx="5"/>
          </p:nvPr>
        </p:nvSpPr>
        <p:spPr/>
        <p:txBody>
          <a:bodyPr/>
          <a:lstStyle/>
          <a:p>
            <a:fld id="{D44B93F1-A56F-4A49-BF2B-2F82B6F16283}" type="slidenum">
              <a:rPr lang="en-US" smtClean="0"/>
              <a:t>11</a:t>
            </a:fld>
            <a:endParaRPr lang="en-US"/>
          </a:p>
        </p:txBody>
      </p:sp>
    </p:spTree>
    <p:extLst>
      <p:ext uri="{BB962C8B-B14F-4D97-AF65-F5344CB8AC3E}">
        <p14:creationId xmlns:p14="http://schemas.microsoft.com/office/powerpoint/2010/main" val="144949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Higher-priced homes near core and along employment corridors </a:t>
            </a:r>
          </a:p>
          <a:p>
            <a:pPr marL="171450" indent="-171450">
              <a:buFont typeface="Arial" panose="020B0604020202020204" pitchFamily="34" charset="0"/>
              <a:buChar char="•"/>
            </a:pPr>
            <a:r>
              <a:rPr lang="en-US" dirty="0"/>
              <a:t>Mix of older and newer homes</a:t>
            </a:r>
          </a:p>
          <a:p>
            <a:pPr marL="171450" indent="-171450">
              <a:buFont typeface="Arial" panose="020B0604020202020204" pitchFamily="34" charset="0"/>
              <a:buChar char="•"/>
            </a:pPr>
            <a:r>
              <a:rPr lang="en-US" dirty="0"/>
              <a:t>Home prices change is similar to the regional average</a:t>
            </a:r>
          </a:p>
          <a:p>
            <a:pPr marL="171450" indent="-171450">
              <a:buFont typeface="Arial" panose="020B0604020202020204" pitchFamily="34" charset="0"/>
              <a:buChar char="•"/>
            </a:pPr>
            <a:r>
              <a:rPr lang="en-US" dirty="0"/>
              <a:t>Second highest increase in the proportion of non-white residents since 2010</a:t>
            </a:r>
          </a:p>
        </p:txBody>
      </p:sp>
      <p:sp>
        <p:nvSpPr>
          <p:cNvPr id="4" name="Slide Number Placeholder 3"/>
          <p:cNvSpPr>
            <a:spLocks noGrp="1"/>
          </p:cNvSpPr>
          <p:nvPr>
            <p:ph type="sldNum" sz="quarter" idx="5"/>
          </p:nvPr>
        </p:nvSpPr>
        <p:spPr/>
        <p:txBody>
          <a:bodyPr/>
          <a:lstStyle/>
          <a:p>
            <a:fld id="{D44B93F1-A56F-4A49-BF2B-2F82B6F16283}" type="slidenum">
              <a:rPr lang="en-US" smtClean="0"/>
              <a:t>12</a:t>
            </a:fld>
            <a:endParaRPr lang="en-US"/>
          </a:p>
        </p:txBody>
      </p:sp>
    </p:spTree>
    <p:extLst>
      <p:ext uri="{BB962C8B-B14F-4D97-AF65-F5344CB8AC3E}">
        <p14:creationId xmlns:p14="http://schemas.microsoft.com/office/powerpoint/2010/main" val="3434121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Our region’s gentrifying and recently gentrified neighborhoods</a:t>
            </a:r>
          </a:p>
          <a:p>
            <a:pPr marL="171450" indent="-171450">
              <a:buFont typeface="Arial" panose="020B0604020202020204" pitchFamily="34" charset="0"/>
              <a:buChar char="•"/>
            </a:pPr>
            <a:r>
              <a:rPr lang="en-US" dirty="0"/>
              <a:t>Oldest and smallest homes</a:t>
            </a:r>
          </a:p>
          <a:p>
            <a:pPr marL="171450" indent="-171450">
              <a:buFont typeface="Arial" panose="020B0604020202020204" pitchFamily="34" charset="0"/>
              <a:buChar char="•"/>
            </a:pPr>
            <a:r>
              <a:rPr lang="en-US" dirty="0"/>
              <a:t>Greatest decline in the proportion of non-white residents</a:t>
            </a:r>
          </a:p>
          <a:p>
            <a:pPr marL="171450" indent="-171450">
              <a:buFont typeface="Arial" panose="020B0604020202020204" pitchFamily="34" charset="0"/>
              <a:buChar char="•"/>
            </a:pPr>
            <a:r>
              <a:rPr lang="en-US" dirty="0"/>
              <a:t>184% increase in home sale price between 2013 and 2018</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44B93F1-A56F-4A49-BF2B-2F82B6F16283}" type="slidenum">
              <a:rPr lang="en-US" smtClean="0"/>
              <a:t>13</a:t>
            </a:fld>
            <a:endParaRPr lang="en-US"/>
          </a:p>
        </p:txBody>
      </p:sp>
    </p:spTree>
    <p:extLst>
      <p:ext uri="{BB962C8B-B14F-4D97-AF65-F5344CB8AC3E}">
        <p14:creationId xmlns:p14="http://schemas.microsoft.com/office/powerpoint/2010/main" val="807010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Similar housing stock to subarea 3, although slightly larger and newer in some places</a:t>
            </a:r>
          </a:p>
          <a:p>
            <a:pPr marL="171450" indent="-171450">
              <a:buFont typeface="Arial" panose="020B0604020202020204" pitchFamily="34" charset="0"/>
              <a:buChar char="•"/>
            </a:pPr>
            <a:r>
              <a:rPr lang="en-US" dirty="0"/>
              <a:t>Lower-income areas at risk of gentrification</a:t>
            </a:r>
          </a:p>
          <a:p>
            <a:pPr marL="171450" indent="-171450">
              <a:buFont typeface="Arial" panose="020B0604020202020204" pitchFamily="34" charset="0"/>
              <a:buChar char="•"/>
            </a:pPr>
            <a:r>
              <a:rPr lang="en-US" dirty="0"/>
              <a:t>The nominal increase is similar to regional average</a:t>
            </a:r>
          </a:p>
          <a:p>
            <a:pPr marL="171450" indent="-171450">
              <a:buFont typeface="Arial" panose="020B0604020202020204" pitchFamily="34" charset="0"/>
              <a:buChar char="•"/>
            </a:pPr>
            <a:r>
              <a:rPr lang="en-US" dirty="0"/>
              <a:t>The rate of increase in significantly higher than the regional average</a:t>
            </a:r>
          </a:p>
          <a:p>
            <a:pPr marL="171450" indent="-171450">
              <a:buFont typeface="Arial" panose="020B0604020202020204" pitchFamily="34" charset="0"/>
              <a:buChar char="•"/>
            </a:pPr>
            <a:r>
              <a:rPr lang="en-US" dirty="0"/>
              <a:t>Largest proportion on non-white residents</a:t>
            </a:r>
          </a:p>
        </p:txBody>
      </p:sp>
      <p:sp>
        <p:nvSpPr>
          <p:cNvPr id="4" name="Slide Number Placeholder 3"/>
          <p:cNvSpPr>
            <a:spLocks noGrp="1"/>
          </p:cNvSpPr>
          <p:nvPr>
            <p:ph type="sldNum" sz="quarter" idx="5"/>
          </p:nvPr>
        </p:nvSpPr>
        <p:spPr/>
        <p:txBody>
          <a:bodyPr/>
          <a:lstStyle/>
          <a:p>
            <a:fld id="{D44B93F1-A56F-4A49-BF2B-2F82B6F16283}" type="slidenum">
              <a:rPr lang="en-US" smtClean="0"/>
              <a:t>14</a:t>
            </a:fld>
            <a:endParaRPr lang="en-US"/>
          </a:p>
        </p:txBody>
      </p:sp>
    </p:spTree>
    <p:extLst>
      <p:ext uri="{BB962C8B-B14F-4D97-AF65-F5344CB8AC3E}">
        <p14:creationId xmlns:p14="http://schemas.microsoft.com/office/powerpoint/2010/main" val="1734055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Moderate to higher-priced suburban homes</a:t>
            </a:r>
          </a:p>
          <a:p>
            <a:pPr marL="171450" indent="-171450">
              <a:buFont typeface="Arial" panose="020B0604020202020204" pitchFamily="34" charset="0"/>
              <a:buChar char="•"/>
            </a:pPr>
            <a:r>
              <a:rPr lang="en-US" dirty="0"/>
              <a:t>Mix of single and </a:t>
            </a:r>
            <a:r>
              <a:rPr lang="en-US" dirty="0" err="1"/>
              <a:t>multifamly</a:t>
            </a:r>
            <a:r>
              <a:rPr lang="en-US" dirty="0"/>
              <a:t> suburban neighborhoods</a:t>
            </a:r>
          </a:p>
          <a:p>
            <a:pPr marL="171450" indent="-171450">
              <a:buFont typeface="Arial" panose="020B0604020202020204" pitchFamily="34" charset="0"/>
              <a:buChar char="•"/>
            </a:pPr>
            <a:r>
              <a:rPr lang="en-US" dirty="0"/>
              <a:t>Along major arterials and near job centers</a:t>
            </a:r>
          </a:p>
          <a:p>
            <a:pPr marL="171450" indent="-171450">
              <a:buFont typeface="Arial" panose="020B0604020202020204" pitchFamily="34" charset="0"/>
              <a:buChar char="•"/>
            </a:pPr>
            <a:r>
              <a:rPr lang="en-US" dirty="0"/>
              <a:t>High proportion of renters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C88DAE0-C9A0-4549-BB79-551AC0AF1AE6}" type="slidenum">
              <a:rPr lang="en-US" smtClean="0"/>
              <a:t>15</a:t>
            </a:fld>
            <a:endParaRPr lang="en-US"/>
          </a:p>
        </p:txBody>
      </p:sp>
    </p:spTree>
    <p:extLst>
      <p:ext uri="{BB962C8B-B14F-4D97-AF65-F5344CB8AC3E}">
        <p14:creationId xmlns:p14="http://schemas.microsoft.com/office/powerpoint/2010/main" val="1784333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Moderate to higher-priced single family homes</a:t>
            </a:r>
          </a:p>
          <a:p>
            <a:pPr marL="171450" indent="-171450">
              <a:buFont typeface="Arial" panose="020B0604020202020204" pitchFamily="34" charset="0"/>
              <a:buChar char="•"/>
            </a:pPr>
            <a:r>
              <a:rPr lang="en-US" dirty="0"/>
              <a:t>Very few MF</a:t>
            </a:r>
          </a:p>
          <a:p>
            <a:pPr marL="171450" indent="-171450">
              <a:buFont typeface="Arial" panose="020B0604020202020204" pitchFamily="34" charset="0"/>
              <a:buChar char="•"/>
            </a:pPr>
            <a:r>
              <a:rPr lang="en-US" dirty="0"/>
              <a:t>Home sale prices are increasing slightly more slowly than the region as a whole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C88DAE0-C9A0-4549-BB79-551AC0AF1AE6}" type="slidenum">
              <a:rPr lang="en-US" smtClean="0"/>
              <a:t>16</a:t>
            </a:fld>
            <a:endParaRPr lang="en-US"/>
          </a:p>
        </p:txBody>
      </p:sp>
    </p:spTree>
    <p:extLst>
      <p:ext uri="{BB962C8B-B14F-4D97-AF65-F5344CB8AC3E}">
        <p14:creationId xmlns:p14="http://schemas.microsoft.com/office/powerpoint/2010/main" val="1352937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Lower-to-moderate priced suburban neighborhoods</a:t>
            </a:r>
          </a:p>
          <a:p>
            <a:pPr marL="171450" indent="-171450">
              <a:buFont typeface="Arial" panose="020B0604020202020204" pitchFamily="34" charset="0"/>
              <a:buChar char="•"/>
            </a:pPr>
            <a:r>
              <a:rPr lang="en-US" dirty="0"/>
              <a:t>20% MF</a:t>
            </a:r>
          </a:p>
          <a:p>
            <a:pPr marL="171450" indent="-171450">
              <a:buFont typeface="Arial" panose="020B0604020202020204" pitchFamily="34" charset="0"/>
              <a:buChar char="•"/>
            </a:pPr>
            <a:r>
              <a:rPr lang="en-US" dirty="0"/>
              <a:t>More than a third renter with largest increase in the proportion of renter since 2010</a:t>
            </a:r>
          </a:p>
          <a:p>
            <a:pPr marL="171450" indent="-171450">
              <a:buFont typeface="Arial" panose="020B0604020202020204" pitchFamily="34" charset="0"/>
              <a:buChar char="•"/>
            </a:pPr>
            <a:r>
              <a:rPr lang="en-US" dirty="0"/>
              <a:t>Mostly non-white</a:t>
            </a:r>
          </a:p>
          <a:p>
            <a:pPr marL="171450" indent="-171450">
              <a:buFont typeface="Arial" panose="020B0604020202020204" pitchFamily="34" charset="0"/>
              <a:buChar char="•"/>
            </a:pPr>
            <a:r>
              <a:rPr lang="en-US" dirty="0"/>
              <a:t>Increasing proportion of residents in poverty</a:t>
            </a:r>
          </a:p>
        </p:txBody>
      </p:sp>
      <p:sp>
        <p:nvSpPr>
          <p:cNvPr id="4" name="Slide Number Placeholder 3"/>
          <p:cNvSpPr>
            <a:spLocks noGrp="1"/>
          </p:cNvSpPr>
          <p:nvPr>
            <p:ph type="sldNum" sz="quarter" idx="5"/>
          </p:nvPr>
        </p:nvSpPr>
        <p:spPr/>
        <p:txBody>
          <a:bodyPr/>
          <a:lstStyle/>
          <a:p>
            <a:fld id="{D44B93F1-A56F-4A49-BF2B-2F82B6F16283}" type="slidenum">
              <a:rPr lang="en-US" smtClean="0"/>
              <a:t>17</a:t>
            </a:fld>
            <a:endParaRPr lang="en-US"/>
          </a:p>
        </p:txBody>
      </p:sp>
    </p:spTree>
    <p:extLst>
      <p:ext uri="{BB962C8B-B14F-4D97-AF65-F5344CB8AC3E}">
        <p14:creationId xmlns:p14="http://schemas.microsoft.com/office/powerpoint/2010/main" val="1252202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Lowest priced subarea with slowest price increase</a:t>
            </a:r>
          </a:p>
          <a:p>
            <a:pPr marL="171450" indent="-171450">
              <a:buFont typeface="Arial" panose="020B0604020202020204" pitchFamily="34" charset="0"/>
              <a:buChar char="•"/>
            </a:pPr>
            <a:r>
              <a:rPr lang="en-US" dirty="0"/>
              <a:t>Nearly a quarter MF</a:t>
            </a:r>
          </a:p>
          <a:p>
            <a:pPr marL="171450" indent="-171450">
              <a:buFont typeface="Arial" panose="020B0604020202020204" pitchFamily="34" charset="0"/>
              <a:buChar char="•"/>
            </a:pPr>
            <a:r>
              <a:rPr lang="en-US" dirty="0"/>
              <a:t>Largest increase in the poverty rate since 2010</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44B93F1-A56F-4A49-BF2B-2F82B6F16283}" type="slidenum">
              <a:rPr lang="en-US" smtClean="0"/>
              <a:t>18</a:t>
            </a:fld>
            <a:endParaRPr lang="en-US"/>
          </a:p>
        </p:txBody>
      </p:sp>
    </p:spTree>
    <p:extLst>
      <p:ext uri="{BB962C8B-B14F-4D97-AF65-F5344CB8AC3E}">
        <p14:creationId xmlns:p14="http://schemas.microsoft.com/office/powerpoint/2010/main" val="984783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Lower-priced rural</a:t>
            </a:r>
          </a:p>
          <a:p>
            <a:pPr marL="171450" indent="-171450">
              <a:buFont typeface="Arial" panose="020B0604020202020204" pitchFamily="34" charset="0"/>
              <a:buChar char="•"/>
            </a:pPr>
            <a:r>
              <a:rPr lang="en-US" dirty="0"/>
              <a:t>Larger, newer homes</a:t>
            </a:r>
          </a:p>
          <a:p>
            <a:pPr marL="171450" indent="-171450">
              <a:buFont typeface="Arial" panose="020B0604020202020204" pitchFamily="34" charset="0"/>
              <a:buChar char="•"/>
            </a:pPr>
            <a:r>
              <a:rPr lang="en-US" dirty="0"/>
              <a:t>Largest increase in proportion non-white</a:t>
            </a:r>
          </a:p>
          <a:p>
            <a:pPr marL="171450" indent="-171450">
              <a:buFont typeface="Arial" panose="020B0604020202020204" pitchFamily="34" charset="0"/>
              <a:buChar char="•"/>
            </a:pPr>
            <a:r>
              <a:rPr lang="en-US" dirty="0"/>
              <a:t>10% MF</a:t>
            </a:r>
          </a:p>
          <a:p>
            <a:pPr marL="171450" indent="-171450">
              <a:buFont typeface="Arial" panose="020B0604020202020204" pitchFamily="34" charset="0"/>
              <a:buChar char="•"/>
            </a:pPr>
            <a:r>
              <a:rPr lang="en-US" dirty="0"/>
              <a:t>Poverty rate increasing as well</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44B93F1-A56F-4A49-BF2B-2F82B6F16283}" type="slidenum">
              <a:rPr lang="en-US" smtClean="0"/>
              <a:t>19</a:t>
            </a:fld>
            <a:endParaRPr lang="en-US"/>
          </a:p>
        </p:txBody>
      </p:sp>
    </p:spTree>
    <p:extLst>
      <p:ext uri="{BB962C8B-B14F-4D97-AF65-F5344CB8AC3E}">
        <p14:creationId xmlns:p14="http://schemas.microsoft.com/office/powerpoint/2010/main" val="3855713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three principle objectives in the pursuit to identify subareas for our region…</a:t>
            </a:r>
          </a:p>
        </p:txBody>
      </p:sp>
      <p:sp>
        <p:nvSpPr>
          <p:cNvPr id="4" name="Slide Number Placeholder 3"/>
          <p:cNvSpPr>
            <a:spLocks noGrp="1"/>
          </p:cNvSpPr>
          <p:nvPr>
            <p:ph type="sldNum" sz="quarter" idx="5"/>
          </p:nvPr>
        </p:nvSpPr>
        <p:spPr/>
        <p:txBody>
          <a:bodyPr/>
          <a:lstStyle/>
          <a:p>
            <a:fld id="{D44B93F1-A56F-4A49-BF2B-2F82B6F16283}" type="slidenum">
              <a:rPr lang="en-US" smtClean="0"/>
              <a:t>2</a:t>
            </a:fld>
            <a:endParaRPr lang="en-US"/>
          </a:p>
        </p:txBody>
      </p:sp>
    </p:spTree>
    <p:extLst>
      <p:ext uri="{BB962C8B-B14F-4D97-AF65-F5344CB8AC3E}">
        <p14:creationId xmlns:p14="http://schemas.microsoft.com/office/powerpoint/2010/main" val="4265542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High priced rural</a:t>
            </a:r>
          </a:p>
          <a:p>
            <a:pPr marL="171450" indent="-171450">
              <a:buFont typeface="Arial" panose="020B0604020202020204" pitchFamily="34" charset="0"/>
              <a:buChar char="•"/>
            </a:pPr>
            <a:r>
              <a:rPr lang="en-US" dirty="0"/>
              <a:t>Newer, larger homes</a:t>
            </a:r>
          </a:p>
          <a:p>
            <a:pPr marL="171450" indent="-171450">
              <a:buFont typeface="Arial" panose="020B0604020202020204" pitchFamily="34" charset="0"/>
              <a:buChar char="•"/>
            </a:pPr>
            <a:r>
              <a:rPr lang="en-US" dirty="0"/>
              <a:t>Smallest proportion non-white</a:t>
            </a:r>
          </a:p>
          <a:p>
            <a:pPr marL="171450" indent="-171450">
              <a:buFont typeface="Arial" panose="020B0604020202020204" pitchFamily="34" charset="0"/>
              <a:buChar char="•"/>
            </a:pPr>
            <a:r>
              <a:rPr lang="en-US" dirty="0"/>
              <a:t>Smallest proportion MF</a:t>
            </a:r>
          </a:p>
          <a:p>
            <a:pPr marL="171450" indent="-171450">
              <a:buFont typeface="Arial" panose="020B0604020202020204" pitchFamily="34" charset="0"/>
              <a:buChar char="•"/>
            </a:pPr>
            <a:r>
              <a:rPr lang="en-US" dirty="0"/>
              <a:t>Home sale prices are increasing slightly slower than the regional average</a:t>
            </a:r>
          </a:p>
        </p:txBody>
      </p:sp>
      <p:sp>
        <p:nvSpPr>
          <p:cNvPr id="4" name="Slide Number Placeholder 3"/>
          <p:cNvSpPr>
            <a:spLocks noGrp="1"/>
          </p:cNvSpPr>
          <p:nvPr>
            <p:ph type="sldNum" sz="quarter" idx="5"/>
          </p:nvPr>
        </p:nvSpPr>
        <p:spPr/>
        <p:txBody>
          <a:bodyPr/>
          <a:lstStyle/>
          <a:p>
            <a:fld id="{D44B93F1-A56F-4A49-BF2B-2F82B6F16283}" type="slidenum">
              <a:rPr lang="en-US" smtClean="0"/>
              <a:t>20</a:t>
            </a:fld>
            <a:endParaRPr lang="en-US"/>
          </a:p>
        </p:txBody>
      </p:sp>
    </p:spTree>
    <p:extLst>
      <p:ext uri="{BB962C8B-B14F-4D97-AF65-F5344CB8AC3E}">
        <p14:creationId xmlns:p14="http://schemas.microsoft.com/office/powerpoint/2010/main" val="2021580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before, the 10 subareas at which we arrive resulted from a combination of our research and feedback from a variety of interested parties including mayors (we have 70+ in the Atlanta metro region), planning staff, civic leaders, some developers, and our always helpful local data experts.</a:t>
            </a:r>
          </a:p>
        </p:txBody>
      </p:sp>
      <p:sp>
        <p:nvSpPr>
          <p:cNvPr id="4" name="Slide Number Placeholder 3"/>
          <p:cNvSpPr>
            <a:spLocks noGrp="1"/>
          </p:cNvSpPr>
          <p:nvPr>
            <p:ph type="sldNum" sz="quarter" idx="5"/>
          </p:nvPr>
        </p:nvSpPr>
        <p:spPr/>
        <p:txBody>
          <a:bodyPr/>
          <a:lstStyle/>
          <a:p>
            <a:fld id="{D44B93F1-A56F-4A49-BF2B-2F82B6F16283}" type="slidenum">
              <a:rPr lang="en-US" smtClean="0"/>
              <a:t>21</a:t>
            </a:fld>
            <a:endParaRPr lang="en-US"/>
          </a:p>
        </p:txBody>
      </p:sp>
    </p:spTree>
    <p:extLst>
      <p:ext uri="{BB962C8B-B14F-4D97-AF65-F5344CB8AC3E}">
        <p14:creationId xmlns:p14="http://schemas.microsoft.com/office/powerpoint/2010/main" val="3975102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forward in furtherance of </a:t>
            </a:r>
            <a:r>
              <a:rPr lang="en-US"/>
              <a:t>our broader housing strategy, </a:t>
            </a:r>
            <a:r>
              <a:rPr lang="en-US" dirty="0"/>
              <a:t>the housing market subareas will be connected to housing strategies and policies as a means to help our various county and municipal partners strategize and plan to best provide housing that is affordable, accessible to jobs, and which meets the current and future demands of our growing region.</a:t>
            </a:r>
          </a:p>
        </p:txBody>
      </p:sp>
      <p:sp>
        <p:nvSpPr>
          <p:cNvPr id="4" name="Slide Number Placeholder 3"/>
          <p:cNvSpPr>
            <a:spLocks noGrp="1"/>
          </p:cNvSpPr>
          <p:nvPr>
            <p:ph type="sldNum" sz="quarter" idx="5"/>
          </p:nvPr>
        </p:nvSpPr>
        <p:spPr/>
        <p:txBody>
          <a:bodyPr/>
          <a:lstStyle/>
          <a:p>
            <a:fld id="{D44B93F1-A56F-4A49-BF2B-2F82B6F16283}" type="slidenum">
              <a:rPr lang="en-US" smtClean="0"/>
              <a:t>22</a:t>
            </a:fld>
            <a:endParaRPr lang="en-US"/>
          </a:p>
        </p:txBody>
      </p:sp>
    </p:spTree>
    <p:extLst>
      <p:ext uri="{BB962C8B-B14F-4D97-AF65-F5344CB8AC3E}">
        <p14:creationId xmlns:p14="http://schemas.microsoft.com/office/powerpoint/2010/main" val="535048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started with the most coarse, albeit most vetted, categorizing framework we have in the Atlanta region, the UGPM.</a:t>
            </a:r>
          </a:p>
        </p:txBody>
      </p:sp>
      <p:sp>
        <p:nvSpPr>
          <p:cNvPr id="4" name="Slide Number Placeholder 3"/>
          <p:cNvSpPr>
            <a:spLocks noGrp="1"/>
          </p:cNvSpPr>
          <p:nvPr>
            <p:ph type="sldNum" sz="quarter" idx="5"/>
          </p:nvPr>
        </p:nvSpPr>
        <p:spPr/>
        <p:txBody>
          <a:bodyPr/>
          <a:lstStyle/>
          <a:p>
            <a:fld id="{D44B93F1-A56F-4A49-BF2B-2F82B6F16283}" type="slidenum">
              <a:rPr lang="en-US" smtClean="0"/>
              <a:t>3</a:t>
            </a:fld>
            <a:endParaRPr lang="en-US"/>
          </a:p>
        </p:txBody>
      </p:sp>
    </p:spTree>
    <p:extLst>
      <p:ext uri="{BB962C8B-B14F-4D97-AF65-F5344CB8AC3E}">
        <p14:creationId xmlns:p14="http://schemas.microsoft.com/office/powerpoint/2010/main" val="2740759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800"/>
              </a:spcAft>
            </a:pPr>
            <a:r>
              <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We then validated this framework as useful differentiator of general housing characteristics, namely housing tenure and building type and then condensed them in three general </a:t>
            </a:r>
            <a:r>
              <a:rPr lang="en-US" sz="12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catrgories</a:t>
            </a:r>
            <a:endPar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endPar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Analysis of Variance (ANOVA) and Pairwise Comparison of Means tests were performed on both </a:t>
            </a:r>
            <a:r>
              <a:rPr lang="en-US" sz="12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Renter-to-Owner</a:t>
            </a:r>
            <a:r>
              <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and </a:t>
            </a:r>
            <a:r>
              <a:rPr lang="en-US" sz="12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MF-to-SF Ratios</a:t>
            </a:r>
            <a:r>
              <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 for the seven UGPM categories.</a:t>
            </a:r>
          </a:p>
          <a:p>
            <a:pPr marR="0" lvl="0">
              <a:lnSpc>
                <a:spcPct val="107000"/>
              </a:lnSpc>
              <a:spcBef>
                <a:spcPts val="0"/>
              </a:spcBef>
              <a:spcAft>
                <a:spcPts val="800"/>
              </a:spcAft>
            </a:pPr>
            <a:endPar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Both measures exhibited statistically significant and strong differences between  the UGPM category.</a:t>
            </a:r>
          </a:p>
          <a:p>
            <a:endParaRPr lang="en-US" dirty="0"/>
          </a:p>
          <a:p>
            <a:endParaRPr lang="en-US" dirty="0"/>
          </a:p>
        </p:txBody>
      </p:sp>
      <p:sp>
        <p:nvSpPr>
          <p:cNvPr id="4" name="Slide Number Placeholder 3"/>
          <p:cNvSpPr>
            <a:spLocks noGrp="1"/>
          </p:cNvSpPr>
          <p:nvPr>
            <p:ph type="sldNum" sz="quarter" idx="5"/>
          </p:nvPr>
        </p:nvSpPr>
        <p:spPr/>
        <p:txBody>
          <a:bodyPr/>
          <a:lstStyle/>
          <a:p>
            <a:fld id="{D44B93F1-A56F-4A49-BF2B-2F82B6F16283}" type="slidenum">
              <a:rPr lang="en-US" smtClean="0"/>
              <a:t>4</a:t>
            </a:fld>
            <a:endParaRPr lang="en-US"/>
          </a:p>
        </p:txBody>
      </p:sp>
    </p:spTree>
    <p:extLst>
      <p:ext uri="{BB962C8B-B14F-4D97-AF65-F5344CB8AC3E}">
        <p14:creationId xmlns:p14="http://schemas.microsoft.com/office/powerpoint/2010/main" val="2635441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dug into the wealth of information provided by Zillow in the form of their ZTRX records, a confidential dataset shared with research, nonprofits, and government agencies working in the housing arena.</a:t>
            </a:r>
          </a:p>
          <a:p>
            <a:endParaRPr lang="en-US" dirty="0"/>
          </a:p>
          <a:p>
            <a:r>
              <a:rPr lang="en-US" dirty="0"/>
              <a:t>It includes both transaction and assessment data for most of the US.</a:t>
            </a:r>
          </a:p>
          <a:p>
            <a:endParaRPr lang="en-US" dirty="0"/>
          </a:p>
          <a:p>
            <a:r>
              <a:rPr lang="en-US" dirty="0"/>
              <a:t>In just Georgia,…</a:t>
            </a:r>
          </a:p>
          <a:p>
            <a:endParaRPr lang="en-US" dirty="0"/>
          </a:p>
          <a:p>
            <a:r>
              <a:rPr lang="en-US" dirty="0"/>
              <a:t>A lot of records</a:t>
            </a:r>
          </a:p>
          <a:p>
            <a:endParaRPr lang="en-US" dirty="0"/>
          </a:p>
          <a:p>
            <a:r>
              <a:rPr lang="en-US" dirty="0"/>
              <a:t>4.6 million plus assessment records statewide</a:t>
            </a:r>
          </a:p>
          <a:p>
            <a:endParaRPr lang="en-US" dirty="0"/>
          </a:p>
          <a:p>
            <a:r>
              <a:rPr lang="en-US" dirty="0"/>
              <a:t>Each record with a lot data</a:t>
            </a:r>
          </a:p>
          <a:p>
            <a:endParaRPr lang="en-US" dirty="0"/>
          </a:p>
          <a:p>
            <a:r>
              <a:rPr lang="en-US" dirty="0"/>
              <a:t>Some tables containing 100 plus attributes (many null)</a:t>
            </a:r>
          </a:p>
        </p:txBody>
      </p:sp>
      <p:sp>
        <p:nvSpPr>
          <p:cNvPr id="4" name="Slide Number Placeholder 3"/>
          <p:cNvSpPr>
            <a:spLocks noGrp="1"/>
          </p:cNvSpPr>
          <p:nvPr>
            <p:ph type="sldNum" sz="quarter" idx="5"/>
          </p:nvPr>
        </p:nvSpPr>
        <p:spPr/>
        <p:txBody>
          <a:bodyPr/>
          <a:lstStyle/>
          <a:p>
            <a:fld id="{D44B93F1-A56F-4A49-BF2B-2F82B6F16283}" type="slidenum">
              <a:rPr lang="en-US" smtClean="0"/>
              <a:t>5</a:t>
            </a:fld>
            <a:endParaRPr lang="en-US"/>
          </a:p>
        </p:txBody>
      </p:sp>
    </p:spTree>
    <p:extLst>
      <p:ext uri="{BB962C8B-B14F-4D97-AF65-F5344CB8AC3E}">
        <p14:creationId xmlns:p14="http://schemas.microsoft.com/office/powerpoint/2010/main" val="2424902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Useful for analysis as well as creating telling visualizations like this…</a:t>
            </a:r>
          </a:p>
        </p:txBody>
      </p:sp>
      <p:sp>
        <p:nvSpPr>
          <p:cNvPr id="4" name="Slide Number Placeholder 3"/>
          <p:cNvSpPr>
            <a:spLocks noGrp="1"/>
          </p:cNvSpPr>
          <p:nvPr>
            <p:ph type="sldNum" sz="quarter" idx="5"/>
          </p:nvPr>
        </p:nvSpPr>
        <p:spPr/>
        <p:txBody>
          <a:bodyPr/>
          <a:lstStyle/>
          <a:p>
            <a:fld id="{D44B93F1-A56F-4A49-BF2B-2F82B6F16283}" type="slidenum">
              <a:rPr lang="en-US" smtClean="0"/>
              <a:t>6</a:t>
            </a:fld>
            <a:endParaRPr lang="en-US"/>
          </a:p>
        </p:txBody>
      </p:sp>
    </p:spTree>
    <p:extLst>
      <p:ext uri="{BB962C8B-B14F-4D97-AF65-F5344CB8AC3E}">
        <p14:creationId xmlns:p14="http://schemas.microsoft.com/office/powerpoint/2010/main" val="3340217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million home sale transactions statewide going back to the year 2000 and prior</a:t>
            </a:r>
          </a:p>
        </p:txBody>
      </p:sp>
      <p:sp>
        <p:nvSpPr>
          <p:cNvPr id="4" name="Slide Number Placeholder 3"/>
          <p:cNvSpPr>
            <a:spLocks noGrp="1"/>
          </p:cNvSpPr>
          <p:nvPr>
            <p:ph type="sldNum" sz="quarter" idx="5"/>
          </p:nvPr>
        </p:nvSpPr>
        <p:spPr/>
        <p:txBody>
          <a:bodyPr/>
          <a:lstStyle/>
          <a:p>
            <a:fld id="{D44B93F1-A56F-4A49-BF2B-2F82B6F16283}" type="slidenum">
              <a:rPr lang="en-US" smtClean="0"/>
              <a:t>7</a:t>
            </a:fld>
            <a:endParaRPr lang="en-US"/>
          </a:p>
        </p:txBody>
      </p:sp>
    </p:spTree>
    <p:extLst>
      <p:ext uri="{BB962C8B-B14F-4D97-AF65-F5344CB8AC3E}">
        <p14:creationId xmlns:p14="http://schemas.microsoft.com/office/powerpoint/2010/main" val="4084703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work with this data, we wrote two </a:t>
            </a:r>
            <a:r>
              <a:rPr lang="en-US" dirty="0" err="1"/>
              <a:t>javascript</a:t>
            </a:r>
            <a:r>
              <a:rPr lang="en-US" dirty="0"/>
              <a:t> scripts (which we ran using </a:t>
            </a:r>
            <a:r>
              <a:rPr lang="en-US" dirty="0" err="1"/>
              <a:t>NodeJs</a:t>
            </a:r>
            <a:r>
              <a:rPr lang="en-US" dirty="0"/>
              <a:t>)</a:t>
            </a:r>
          </a:p>
          <a:p>
            <a:pPr marL="228600" indent="-228600">
              <a:buFont typeface="+mj-lt"/>
              <a:buAutoNum type="arabicPeriod"/>
            </a:pPr>
            <a:r>
              <a:rPr lang="en-US" dirty="0"/>
              <a:t>To extract data as provided by Zillow to a </a:t>
            </a:r>
            <a:r>
              <a:rPr lang="en-US" dirty="0" err="1"/>
              <a:t>queryable</a:t>
            </a:r>
            <a:r>
              <a:rPr lang="en-US" dirty="0"/>
              <a:t> DB</a:t>
            </a:r>
          </a:p>
          <a:p>
            <a:pPr marL="228600" indent="-228600">
              <a:buFont typeface="+mj-lt"/>
              <a:buAutoNum type="arabicPeriod"/>
            </a:pPr>
            <a:r>
              <a:rPr lang="en-US" dirty="0"/>
              <a:t>To query to csv for analysis and visualization</a:t>
            </a:r>
          </a:p>
        </p:txBody>
      </p:sp>
      <p:sp>
        <p:nvSpPr>
          <p:cNvPr id="4" name="Slide Number Placeholder 3"/>
          <p:cNvSpPr>
            <a:spLocks noGrp="1"/>
          </p:cNvSpPr>
          <p:nvPr>
            <p:ph type="sldNum" sz="quarter" idx="5"/>
          </p:nvPr>
        </p:nvSpPr>
        <p:spPr/>
        <p:txBody>
          <a:bodyPr/>
          <a:lstStyle/>
          <a:p>
            <a:fld id="{D44B93F1-A56F-4A49-BF2B-2F82B6F16283}" type="slidenum">
              <a:rPr lang="en-US" smtClean="0"/>
              <a:t>8</a:t>
            </a:fld>
            <a:endParaRPr lang="en-US"/>
          </a:p>
        </p:txBody>
      </p:sp>
    </p:spTree>
    <p:extLst>
      <p:ext uri="{BB962C8B-B14F-4D97-AF65-F5344CB8AC3E}">
        <p14:creationId xmlns:p14="http://schemas.microsoft.com/office/powerpoint/2010/main" val="2237651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600"/>
              </a:spcAft>
            </a:pP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ZTRAX transaction and assessment data was cleaned through a filtering process to include only </a:t>
            </a:r>
            <a:r>
              <a:rPr lang="en-US" i="1" dirty="0">
                <a:solidFill>
                  <a:schemeClr val="bg1"/>
                </a:solidFill>
                <a:latin typeface="Calibri" panose="020F0502020204030204" pitchFamily="34" charset="0"/>
                <a:ea typeface="Calibri" panose="020F0502020204030204" pitchFamily="34" charset="0"/>
                <a:cs typeface="Times New Roman" panose="02020603050405020304" pitchFamily="18" charset="0"/>
              </a:rPr>
              <a:t>sale price</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and </a:t>
            </a:r>
            <a:r>
              <a:rPr lang="en-US" i="1" dirty="0">
                <a:solidFill>
                  <a:schemeClr val="bg1"/>
                </a:solidFill>
                <a:latin typeface="Calibri" panose="020F0502020204030204" pitchFamily="34" charset="0"/>
                <a:ea typeface="Calibri" panose="020F0502020204030204" pitchFamily="34" charset="0"/>
                <a:cs typeface="Times New Roman" panose="02020603050405020304" pitchFamily="18" charset="0"/>
              </a:rPr>
              <a:t>building area</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data reflecting </a:t>
            </a:r>
            <a:r>
              <a:rPr lang="en-US" b="1"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single-family consumer-to-consumer home sales</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a:p>
            <a:pPr marR="0" lvl="0">
              <a:lnSpc>
                <a:spcPct val="107000"/>
              </a:lnSpc>
              <a:spcBef>
                <a:spcPts val="0"/>
              </a:spcBef>
              <a:spcAft>
                <a:spcPts val="600"/>
              </a:spcAft>
            </a:pP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To accomplish this, the following filters were applied to the transactions data:</a:t>
            </a:r>
          </a:p>
          <a:p>
            <a:pPr marL="742950" marR="0" lvl="1" indent="-285750">
              <a:lnSpc>
                <a:spcPct val="107000"/>
              </a:lnSpc>
              <a:spcBef>
                <a:spcPts val="0"/>
              </a:spcBef>
              <a:spcAft>
                <a:spcPts val="600"/>
              </a:spcAft>
              <a:buFont typeface="Courier New" panose="02070309020205020404" pitchFamily="49" charset="0"/>
              <a:buChar char="o"/>
            </a:pPr>
            <a:r>
              <a:rPr lang="en-US" sz="1600"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Include</a:t>
            </a: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 only </a:t>
            </a:r>
            <a:r>
              <a:rPr lang="en-US" sz="16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sale prices</a:t>
            </a:r>
            <a:r>
              <a:rPr lang="en-US"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between </a:t>
            </a:r>
            <a:r>
              <a:rPr lang="en-US"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$15K</a:t>
            </a: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and </a:t>
            </a:r>
            <a:r>
              <a:rPr lang="en-US"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$5M</a:t>
            </a:r>
          </a:p>
          <a:p>
            <a:pPr marL="742950" marR="0" lvl="1" indent="-285750">
              <a:lnSpc>
                <a:spcPct val="107000"/>
              </a:lnSpc>
              <a:spcBef>
                <a:spcPts val="0"/>
              </a:spcBef>
              <a:spcAft>
                <a:spcPts val="600"/>
              </a:spcAft>
              <a:buFont typeface="Courier New" panose="02070309020205020404" pitchFamily="49" charset="0"/>
              <a:buChar char="o"/>
            </a:pPr>
            <a:r>
              <a:rPr lang="en-US" sz="1600"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Include</a:t>
            </a: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 only </a:t>
            </a:r>
            <a:r>
              <a:rPr lang="en-US" sz="16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property land use</a:t>
            </a:r>
            <a:r>
              <a:rPr lang="en-US"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codes AG</a:t>
            </a: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CD</a:t>
            </a: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RR</a:t>
            </a: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&amp; </a:t>
            </a:r>
            <a:r>
              <a:rPr lang="en-US"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SR</a:t>
            </a:r>
          </a:p>
          <a:p>
            <a:pPr marL="742950" marR="0" lvl="1" indent="-285750">
              <a:lnSpc>
                <a:spcPct val="107000"/>
              </a:lnSpc>
              <a:spcBef>
                <a:spcPts val="0"/>
              </a:spcBef>
              <a:spcAft>
                <a:spcPts val="600"/>
              </a:spcAft>
              <a:buFont typeface="Courier New" panose="02070309020205020404" pitchFamily="49" charset="0"/>
              <a:buChar char="o"/>
            </a:pPr>
            <a:r>
              <a:rPr lang="en-US" sz="1600"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Exclude</a:t>
            </a: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all </a:t>
            </a:r>
            <a:r>
              <a:rPr lang="en-US"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duplicate</a:t>
            </a: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16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transaction IDs</a:t>
            </a:r>
            <a:r>
              <a:rPr lang="en-US"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and </a:t>
            </a:r>
            <a:r>
              <a:rPr lang="en-US" sz="16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import parcel IDs</a:t>
            </a:r>
            <a:endParaRPr lang="en-US"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600"/>
              </a:spcAft>
              <a:buFont typeface="Courier New" panose="02070309020205020404" pitchFamily="49" charset="0"/>
              <a:buChar char="o"/>
            </a:pPr>
            <a:r>
              <a:rPr lang="en-US" sz="1600"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Include</a:t>
            </a: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 selected </a:t>
            </a:r>
            <a:r>
              <a:rPr lang="en-US" sz="16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building area standard code</a:t>
            </a:r>
            <a:r>
              <a:rPr lang="en-US"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for each county</a:t>
            </a:r>
          </a:p>
          <a:p>
            <a:pPr marL="1200150" lvl="2" indent="-285750">
              <a:lnSpc>
                <a:spcPct val="107000"/>
              </a:lnSpc>
              <a:spcAft>
                <a:spcPts val="600"/>
              </a:spcAft>
              <a:buFont typeface="Wingdings" panose="05000000000000000000" pitchFamily="2" charset="2"/>
              <a:buChar char="Ø"/>
            </a:pPr>
            <a:r>
              <a:rPr lang="en-US" sz="16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ascertained by comparing sampling of records from each county to Zillow reported area and county assessors’ records</a:t>
            </a: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600"/>
              </a:spcAft>
              <a:buFont typeface="Courier New" panose="02070309020205020404" pitchFamily="49" charset="0"/>
              <a:buChar char="o"/>
            </a:pPr>
            <a:r>
              <a:rPr lang="en-US" sz="1600"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Include</a:t>
            </a: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 only </a:t>
            </a:r>
            <a:r>
              <a:rPr lang="en-US" sz="16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sale price per ft</a:t>
            </a:r>
            <a:r>
              <a:rPr lang="en-US" sz="1600" b="1" i="1" baseline="30000" dirty="0">
                <a:solidFill>
                  <a:schemeClr val="bg1"/>
                </a:solidFill>
                <a:latin typeface="Calibri" panose="020F0502020204030204" pitchFamily="34" charset="0"/>
                <a:ea typeface="Calibri" panose="020F0502020204030204" pitchFamily="34" charset="0"/>
                <a:cs typeface="Times New Roman" panose="02020603050405020304" pitchFamily="18" charset="0"/>
              </a:rPr>
              <a:t>2</a:t>
            </a:r>
            <a:r>
              <a:rPr lang="en-US"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between -2 </a:t>
            </a:r>
            <a:r>
              <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and </a:t>
            </a:r>
            <a:r>
              <a:rPr lang="en-US"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2 standard deviations of the mean within each census tract</a:t>
            </a:r>
            <a:endParaRPr lang="en-US" sz="1600" b="1"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D44B93F1-A56F-4A49-BF2B-2F82B6F16283}" type="slidenum">
              <a:rPr lang="en-US" smtClean="0"/>
              <a:t>9</a:t>
            </a:fld>
            <a:endParaRPr lang="en-US"/>
          </a:p>
        </p:txBody>
      </p:sp>
    </p:spTree>
    <p:extLst>
      <p:ext uri="{BB962C8B-B14F-4D97-AF65-F5344CB8AC3E}">
        <p14:creationId xmlns:p14="http://schemas.microsoft.com/office/powerpoint/2010/main" val="1235023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084DF00-F3D9-4E4A-B591-A3E87AA7FFE6}" type="datetimeFigureOut">
              <a:rPr lang="en-US" smtClean="0"/>
              <a:t>6/12/19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84DF00-F3D9-4E4A-B591-A3E87AA7FFE6}" type="datetimeFigureOut">
              <a:rPr lang="en-US" smtClean="0"/>
              <a:t>6/12/19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84DF00-F3D9-4E4A-B591-A3E87AA7FFE6}" type="datetimeFigureOut">
              <a:rPr lang="en-US" smtClean="0"/>
              <a:t>6/12/19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29733274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84DF00-F3D9-4E4A-B591-A3E87AA7FFE6}" type="datetimeFigureOut">
              <a:rPr lang="en-US" smtClean="0"/>
              <a:t>6/12/19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21395177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84DF00-F3D9-4E4A-B591-A3E87AA7FFE6}" type="datetimeFigureOut">
              <a:rPr lang="en-US" smtClean="0"/>
              <a:t>6/12/19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99989096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84DF00-F3D9-4E4A-B591-A3E87AA7FFE6}" type="datetimeFigureOut">
              <a:rPr lang="en-US" smtClean="0"/>
              <a:t>6/12/19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110784375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84DF00-F3D9-4E4A-B591-A3E87AA7FFE6}" type="datetimeFigureOut">
              <a:rPr lang="en-US" smtClean="0"/>
              <a:t>6/12/19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84672037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84DF00-F3D9-4E4A-B591-A3E87AA7FFE6}" type="datetimeFigureOut">
              <a:rPr lang="en-US" smtClean="0"/>
              <a:t>6/12/19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160268079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84DF00-F3D9-4E4A-B591-A3E87AA7FFE6}" type="datetimeFigureOut">
              <a:rPr lang="en-US" smtClean="0"/>
              <a:t>6/12/19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36875405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84DF00-F3D9-4E4A-B591-A3E87AA7FFE6}" type="datetimeFigureOut">
              <a:rPr lang="en-US" smtClean="0"/>
              <a:t>6/12/19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84DF00-F3D9-4E4A-B591-A3E87AA7FFE6}" type="datetimeFigureOut">
              <a:rPr lang="en-US" smtClean="0"/>
              <a:t>6/12/19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70192"/>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84DF00-F3D9-4E4A-B591-A3E87AA7FFE6}" type="datetimeFigureOut">
              <a:rPr lang="en-US" smtClean="0"/>
              <a:t>6/12/19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728D56-56E5-9F4E-820E-A195734D961A}"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xStyles>
    <p:titleStyle>
      <a:lvl1pPr algn="l" defTabSz="914400" rtl="0" eaLnBrk="1" latinLnBrk="0" hangingPunct="1">
        <a:lnSpc>
          <a:spcPct val="90000"/>
        </a:lnSpc>
        <a:spcBef>
          <a:spcPct val="0"/>
        </a:spcBef>
        <a:buNone/>
        <a:defRPr sz="4400" kern="1200">
          <a:solidFill>
            <a:schemeClr val="bg1"/>
          </a:solidFill>
          <a:latin typeface="Trebuchet MS" charset="0"/>
          <a:ea typeface="Trebuchet MS" charset="0"/>
          <a:cs typeface="Trebuchet MS"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22.xml"/><Relationship Id="rId16" Type="http://schemas.openxmlformats.org/officeDocument/2006/relationships/diagramColors" Target="../diagrams/colors3.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F98E-A4DE-41B2-9EE0-3AC0E9F880B1}"/>
              </a:ext>
            </a:extLst>
          </p:cNvPr>
          <p:cNvSpPr>
            <a:spLocks noGrp="1"/>
          </p:cNvSpPr>
          <p:nvPr>
            <p:ph type="ctrTitle"/>
          </p:nvPr>
        </p:nvSpPr>
        <p:spPr>
          <a:xfrm>
            <a:off x="0" y="0"/>
            <a:ext cx="12192000" cy="6857999"/>
          </a:xfrm>
        </p:spPr>
        <p:txBody>
          <a:bodyPr anchor="ctr">
            <a:normAutofit/>
          </a:bodyPr>
          <a:lstStyle/>
          <a:p>
            <a:pPr>
              <a:spcAft>
                <a:spcPts val="1200"/>
              </a:spcAft>
            </a:pPr>
            <a:r>
              <a:rPr lang="en-US" sz="2700" dirty="0">
                <a:latin typeface="Calibri Light" panose="020F0302020204030204" pitchFamily="34" charset="0"/>
                <a:cs typeface="Calibri Light" panose="020F0302020204030204" pitchFamily="34" charset="0"/>
              </a:rPr>
              <a:t>Atlanta Regional Commission </a:t>
            </a:r>
            <a:br>
              <a:rPr lang="en-US" sz="6600" dirty="0">
                <a:latin typeface="Calibri Light" panose="020F0302020204030204" pitchFamily="34" charset="0"/>
                <a:cs typeface="Calibri Light" panose="020F0302020204030204" pitchFamily="34" charset="0"/>
              </a:rPr>
            </a:br>
            <a:r>
              <a:rPr lang="en-US" sz="6600" b="1" dirty="0">
                <a:latin typeface="Calibri Light" panose="020F0302020204030204" pitchFamily="34" charset="0"/>
                <a:cs typeface="Calibri Light" panose="020F0302020204030204" pitchFamily="34" charset="0"/>
              </a:rPr>
              <a:t>Housing Market </a:t>
            </a:r>
            <a:br>
              <a:rPr lang="en-US" sz="6600" b="1" dirty="0">
                <a:latin typeface="Calibri Light" panose="020F0302020204030204" pitchFamily="34" charset="0"/>
                <a:cs typeface="Calibri Light" panose="020F0302020204030204" pitchFamily="34" charset="0"/>
              </a:rPr>
            </a:br>
            <a:r>
              <a:rPr lang="en-US" sz="6700" b="1" dirty="0">
                <a:latin typeface="Calibri Light" panose="020F0302020204030204" pitchFamily="34" charset="0"/>
                <a:cs typeface="Calibri Light" panose="020F0302020204030204" pitchFamily="34" charset="0"/>
              </a:rPr>
              <a:t>Subarea Analysis</a:t>
            </a:r>
            <a:r>
              <a:rPr lang="en-US" sz="6700" b="1" dirty="0">
                <a:solidFill>
                  <a:schemeClr val="bg1"/>
                </a:solidFill>
                <a:latin typeface="Calibri Light" panose="020F0302020204030204" pitchFamily="34" charset="0"/>
                <a:cs typeface="Calibri Light" panose="020F0302020204030204" pitchFamily="34" charset="0"/>
              </a:rPr>
              <a:t> </a:t>
            </a:r>
            <a:br>
              <a:rPr lang="en-US" sz="6600" dirty="0">
                <a:latin typeface="Calibri Light" panose="020F0302020204030204" pitchFamily="34" charset="0"/>
                <a:cs typeface="Calibri Light" panose="020F0302020204030204" pitchFamily="34" charset="0"/>
              </a:rPr>
            </a:br>
            <a:br>
              <a:rPr lang="en-US" sz="2000" dirty="0">
                <a:latin typeface="Calibri Light" panose="020F0302020204030204" pitchFamily="34" charset="0"/>
                <a:cs typeface="Calibri Light" panose="020F0302020204030204" pitchFamily="34" charset="0"/>
              </a:rPr>
            </a:br>
            <a:r>
              <a:rPr lang="en-US" sz="1600" dirty="0">
                <a:latin typeface="Calibri Light" panose="020F0302020204030204" pitchFamily="34" charset="0"/>
                <a:cs typeface="Calibri Light" panose="020F0302020204030204" pitchFamily="34" charset="0"/>
              </a:rPr>
              <a:t>Presented by</a:t>
            </a:r>
            <a:br>
              <a:rPr lang="en-US" sz="1600" dirty="0">
                <a:latin typeface="Calibri Light" panose="020F0302020204030204" pitchFamily="34" charset="0"/>
                <a:cs typeface="Calibri Light" panose="020F0302020204030204" pitchFamily="34" charset="0"/>
              </a:rPr>
            </a:br>
            <a:br>
              <a:rPr lang="en-US" sz="2700" dirty="0">
                <a:latin typeface="Calibri Light" panose="020F0302020204030204" pitchFamily="34" charset="0"/>
                <a:cs typeface="Calibri Light" panose="020F0302020204030204" pitchFamily="34" charset="0"/>
              </a:rPr>
            </a:br>
            <a:r>
              <a:rPr lang="en-US" sz="2700" b="1" dirty="0">
                <a:latin typeface="Calibri Light" panose="020F0302020204030204" pitchFamily="34" charset="0"/>
                <a:cs typeface="Calibri Light" panose="020F0302020204030204" pitchFamily="34" charset="0"/>
              </a:rPr>
              <a:t>Erik Woodworth</a:t>
            </a:r>
            <a:br>
              <a:rPr lang="en-US" sz="2700" dirty="0">
                <a:latin typeface="Calibri Light" panose="020F0302020204030204" pitchFamily="34" charset="0"/>
                <a:cs typeface="Calibri Light" panose="020F0302020204030204" pitchFamily="34" charset="0"/>
              </a:rPr>
            </a:br>
            <a:r>
              <a:rPr lang="en-US" sz="2000" dirty="0">
                <a:latin typeface="Calibri Light" panose="020F0302020204030204" pitchFamily="34" charset="0"/>
                <a:cs typeface="Calibri Light" panose="020F0302020204030204" pitchFamily="34" charset="0"/>
              </a:rPr>
              <a:t>Senior Planner, Research &amp; Analytics Group</a:t>
            </a:r>
            <a:br>
              <a:rPr lang="en-US" sz="2000" dirty="0">
                <a:latin typeface="Calibri Light" panose="020F0302020204030204" pitchFamily="34" charset="0"/>
                <a:cs typeface="Calibri Light" panose="020F0302020204030204" pitchFamily="34" charset="0"/>
              </a:rPr>
            </a:br>
            <a:r>
              <a:rPr lang="en-US" sz="2000" dirty="0">
                <a:latin typeface="Calibri Light" panose="020F0302020204030204" pitchFamily="34" charset="0"/>
                <a:cs typeface="Calibri Light" panose="020F0302020204030204" pitchFamily="34" charset="0"/>
              </a:rPr>
              <a:t>Data Scientist, Neighborhood Nexus</a:t>
            </a:r>
            <a:br>
              <a:rPr lang="en-US" sz="2000" dirty="0">
                <a:latin typeface="Calibri Light" panose="020F0302020204030204" pitchFamily="34" charset="0"/>
                <a:cs typeface="Calibri Light" panose="020F0302020204030204" pitchFamily="34" charset="0"/>
              </a:rPr>
            </a:br>
            <a:br>
              <a:rPr lang="en-US" sz="6600" dirty="0">
                <a:latin typeface="Calibri Light" panose="020F0302020204030204" pitchFamily="34" charset="0"/>
                <a:cs typeface="Calibri Light" panose="020F0302020204030204" pitchFamily="34" charset="0"/>
              </a:rPr>
            </a:br>
            <a:r>
              <a:rPr lang="en-US" sz="4400" b="1" dirty="0">
                <a:latin typeface="Calibri Light" panose="020F0302020204030204" pitchFamily="34" charset="0"/>
                <a:cs typeface="Calibri Light" panose="020F0302020204030204" pitchFamily="34" charset="0"/>
              </a:rPr>
              <a:t>NNIP 2019 | Milwaukee, WI</a:t>
            </a:r>
            <a:endParaRPr lang="en-US" sz="360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7475420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2C09D2-3F51-42A1-A4F3-B4F53B6A34E7}"/>
              </a:ext>
            </a:extLst>
          </p:cNvPr>
          <p:cNvPicPr>
            <a:picLocks noChangeAspect="1"/>
          </p:cNvPicPr>
          <p:nvPr/>
        </p:nvPicPr>
        <p:blipFill rotWithShape="1">
          <a:blip r:embed="rId3"/>
          <a:srcRect l="6314" r="9613"/>
          <a:stretch/>
        </p:blipFill>
        <p:spPr>
          <a:xfrm>
            <a:off x="0" y="0"/>
            <a:ext cx="5965006" cy="6858000"/>
          </a:xfrm>
          <a:prstGeom prst="rect">
            <a:avLst/>
          </a:prstGeom>
        </p:spPr>
      </p:pic>
      <p:sp>
        <p:nvSpPr>
          <p:cNvPr id="3" name="Rectangle: Rounded Corners 2">
            <a:extLst>
              <a:ext uri="{FF2B5EF4-FFF2-40B4-BE49-F238E27FC236}">
                <a16:creationId xmlns:a16="http://schemas.microsoft.com/office/drawing/2014/main" id="{6AEC36D4-3A39-4A1D-8B13-718A9A554399}"/>
              </a:ext>
            </a:extLst>
          </p:cNvPr>
          <p:cNvSpPr/>
          <p:nvPr/>
        </p:nvSpPr>
        <p:spPr>
          <a:xfrm>
            <a:off x="6113958" y="354780"/>
            <a:ext cx="2191087" cy="3737897"/>
          </a:xfrm>
          <a:prstGeom prst="roundRect">
            <a:avLst>
              <a:gd name="adj" fmla="val 5054"/>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6B9B0E9-DFB6-4152-84E4-793B6C12D7B9}"/>
              </a:ext>
            </a:extLst>
          </p:cNvPr>
          <p:cNvPicPr>
            <a:picLocks noChangeAspect="1"/>
          </p:cNvPicPr>
          <p:nvPr/>
        </p:nvPicPr>
        <p:blipFill>
          <a:blip r:embed="rId4"/>
          <a:stretch>
            <a:fillRect/>
          </a:stretch>
        </p:blipFill>
        <p:spPr>
          <a:xfrm>
            <a:off x="6406825" y="635859"/>
            <a:ext cx="1641720" cy="3121429"/>
          </a:xfrm>
          <a:prstGeom prst="rect">
            <a:avLst/>
          </a:prstGeom>
        </p:spPr>
      </p:pic>
      <p:sp>
        <p:nvSpPr>
          <p:cNvPr id="8" name="Title 3">
            <a:extLst>
              <a:ext uri="{FF2B5EF4-FFF2-40B4-BE49-F238E27FC236}">
                <a16:creationId xmlns:a16="http://schemas.microsoft.com/office/drawing/2014/main" id="{EBF920D2-820F-F246-A3B3-E05E2272A5B4}"/>
              </a:ext>
            </a:extLst>
          </p:cNvPr>
          <p:cNvSpPr txBox="1">
            <a:spLocks/>
          </p:cNvSpPr>
          <p:nvPr/>
        </p:nvSpPr>
        <p:spPr>
          <a:xfrm>
            <a:off x="8453998" y="432619"/>
            <a:ext cx="3402436" cy="3660058"/>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r>
              <a:rPr lang="en-US" sz="3600" dirty="0">
                <a:solidFill>
                  <a:schemeClr val="bg1"/>
                </a:solidFill>
                <a:cs typeface="Arial" panose="020B0604020202020204" pitchFamily="34" charset="0"/>
              </a:rPr>
              <a:t>Atlanta Regional</a:t>
            </a:r>
          </a:p>
          <a:p>
            <a:pPr>
              <a:spcAft>
                <a:spcPts val="1200"/>
              </a:spcAft>
            </a:pPr>
            <a:r>
              <a:rPr lang="en-US" sz="6600" dirty="0">
                <a:solidFill>
                  <a:schemeClr val="bg1"/>
                </a:solidFill>
                <a:latin typeface="+mn-lt"/>
                <a:cs typeface="Arial" panose="020B0604020202020204" pitchFamily="34" charset="0"/>
              </a:rPr>
              <a:t>Housing Market Subareas</a:t>
            </a:r>
          </a:p>
        </p:txBody>
      </p:sp>
    </p:spTree>
    <p:extLst>
      <p:ext uri="{BB962C8B-B14F-4D97-AF65-F5344CB8AC3E}">
        <p14:creationId xmlns:p14="http://schemas.microsoft.com/office/powerpoint/2010/main" val="3398134172"/>
      </p:ext>
    </p:extLst>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spd="med" advClick="0" advTm="1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B4D105-FF86-4622-BE09-02606C81B9CA}"/>
              </a:ext>
            </a:extLst>
          </p:cNvPr>
          <p:cNvPicPr>
            <a:picLocks noChangeAspect="1"/>
          </p:cNvPicPr>
          <p:nvPr/>
        </p:nvPicPr>
        <p:blipFill rotWithShape="1">
          <a:blip r:embed="rId3"/>
          <a:srcRect l="9394" t="-143" r="14246" b="143"/>
          <a:stretch/>
        </p:blipFill>
        <p:spPr>
          <a:xfrm>
            <a:off x="0" y="-36317"/>
            <a:ext cx="6154732" cy="6894317"/>
          </a:xfrm>
          <a:prstGeom prst="rect">
            <a:avLst/>
          </a:prstGeom>
        </p:spPr>
      </p:pic>
      <p:sp>
        <p:nvSpPr>
          <p:cNvPr id="3" name="Title 3">
            <a:extLst>
              <a:ext uri="{FF2B5EF4-FFF2-40B4-BE49-F238E27FC236}">
                <a16:creationId xmlns:a16="http://schemas.microsoft.com/office/drawing/2014/main" id="{DAFECEDD-1AD3-4622-B386-BEB1B4F0801D}"/>
              </a:ext>
            </a:extLst>
          </p:cNvPr>
          <p:cNvSpPr txBox="1">
            <a:spLocks/>
          </p:cNvSpPr>
          <p:nvPr/>
        </p:nvSpPr>
        <p:spPr>
          <a:xfrm>
            <a:off x="6154732" y="535594"/>
            <a:ext cx="6037268" cy="695612"/>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en-US" sz="4000" b="1" dirty="0">
                <a:solidFill>
                  <a:schemeClr val="bg1"/>
                </a:solidFill>
                <a:latin typeface="Arial" panose="020B0604020202020204" pitchFamily="34" charset="0"/>
                <a:cs typeface="Arial" panose="020B0604020202020204" pitchFamily="34" charset="0"/>
              </a:rPr>
              <a:t>Subarea 1</a:t>
            </a:r>
          </a:p>
        </p:txBody>
      </p:sp>
      <p:sp>
        <p:nvSpPr>
          <p:cNvPr id="10" name="TextBox 9">
            <a:extLst>
              <a:ext uri="{FF2B5EF4-FFF2-40B4-BE49-F238E27FC236}">
                <a16:creationId xmlns:a16="http://schemas.microsoft.com/office/drawing/2014/main" id="{DF23C9D1-875F-418A-9999-E802998E0D0D}"/>
              </a:ext>
            </a:extLst>
          </p:cNvPr>
          <p:cNvSpPr txBox="1"/>
          <p:nvPr/>
        </p:nvSpPr>
        <p:spPr>
          <a:xfrm>
            <a:off x="6724685" y="5337810"/>
            <a:ext cx="4976915" cy="369332"/>
          </a:xfrm>
          <a:prstGeom prst="rect">
            <a:avLst/>
          </a:prstGeom>
          <a:noFill/>
        </p:spPr>
        <p:txBody>
          <a:bodyPr wrap="square" rtlCol="0">
            <a:spAutoFit/>
          </a:bodyPr>
          <a:lstStyle/>
          <a:p>
            <a:pPr algn="ctr"/>
            <a:r>
              <a:rPr lang="en-US" dirty="0">
                <a:highlight>
                  <a:srgbClr val="FFFF00"/>
                </a:highlight>
              </a:rPr>
              <a:t> …</a:t>
            </a:r>
            <a:r>
              <a:rPr lang="en-US" b="1" dirty="0">
                <a:highlight>
                  <a:srgbClr val="FFFF00"/>
                </a:highlight>
              </a:rPr>
              <a:t>$505,660 </a:t>
            </a:r>
            <a:r>
              <a:rPr lang="en-US" dirty="0">
                <a:highlight>
                  <a:srgbClr val="FFFF00"/>
                </a:highlight>
              </a:rPr>
              <a:t>for a </a:t>
            </a:r>
            <a:r>
              <a:rPr lang="en-US" b="1" dirty="0">
                <a:highlight>
                  <a:srgbClr val="FFFF00"/>
                </a:highlight>
              </a:rPr>
              <a:t>2,000 sq. ft home</a:t>
            </a:r>
          </a:p>
        </p:txBody>
      </p:sp>
      <p:sp>
        <p:nvSpPr>
          <p:cNvPr id="4" name="TextBox 3">
            <a:extLst>
              <a:ext uri="{FF2B5EF4-FFF2-40B4-BE49-F238E27FC236}">
                <a16:creationId xmlns:a16="http://schemas.microsoft.com/office/drawing/2014/main" id="{22BE6243-C6CD-2841-B96A-5ECE2699202D}"/>
              </a:ext>
            </a:extLst>
          </p:cNvPr>
          <p:cNvSpPr txBox="1"/>
          <p:nvPr/>
        </p:nvSpPr>
        <p:spPr>
          <a:xfrm>
            <a:off x="6589452" y="1803117"/>
            <a:ext cx="5191801" cy="1200329"/>
          </a:xfrm>
          <a:prstGeom prst="rect">
            <a:avLst/>
          </a:prstGeom>
          <a:noFill/>
        </p:spPr>
        <p:txBody>
          <a:bodyPr wrap="square" rtlCol="0">
            <a:spAutoFit/>
          </a:bodyPr>
          <a:lstStyle/>
          <a:p>
            <a:pPr algn="ctr"/>
            <a:r>
              <a:rPr lang="en-US" i="1" dirty="0">
                <a:solidFill>
                  <a:schemeClr val="bg1"/>
                </a:solidFill>
                <a:latin typeface="Calibri Light" panose="020F0302020204030204" pitchFamily="34" charset="0"/>
                <a:cs typeface="Calibri Light" panose="020F0302020204030204" pitchFamily="34" charset="0"/>
              </a:rPr>
              <a:t>Core neighborhoods with mostly older, higher-priced homes and high than average rents.  Of the higher-priced urban areas in the region, the home sale prices in this subarea are increasing at the quickest rate.</a:t>
            </a:r>
          </a:p>
        </p:txBody>
      </p:sp>
      <p:sp>
        <p:nvSpPr>
          <p:cNvPr id="11" name="Rectangle 10">
            <a:extLst>
              <a:ext uri="{FF2B5EF4-FFF2-40B4-BE49-F238E27FC236}">
                <a16:creationId xmlns:a16="http://schemas.microsoft.com/office/drawing/2014/main" id="{6BC26C90-A74B-EC45-AF1E-1BE6604BE192}"/>
              </a:ext>
            </a:extLst>
          </p:cNvPr>
          <p:cNvSpPr/>
          <p:nvPr/>
        </p:nvSpPr>
        <p:spPr>
          <a:xfrm>
            <a:off x="8155677" y="6326369"/>
            <a:ext cx="1939955" cy="246221"/>
          </a:xfrm>
          <a:prstGeom prst="rect">
            <a:avLst/>
          </a:prstGeom>
        </p:spPr>
        <p:txBody>
          <a:bodyPr wrap="none">
            <a:spAutoFit/>
          </a:bodyPr>
          <a:lstStyle/>
          <a:p>
            <a:pPr lvl="0" defTabSz="457200">
              <a:defRPr/>
            </a:pPr>
            <a:r>
              <a:rPr lang="en-US" sz="1000" dirty="0">
                <a:solidFill>
                  <a:schemeClr val="bg1"/>
                </a:solidFill>
              </a:rPr>
              <a:t>Data Source: Zillow, ZTRAX (2018)</a:t>
            </a:r>
          </a:p>
        </p:txBody>
      </p:sp>
      <p:graphicFrame>
        <p:nvGraphicFramePr>
          <p:cNvPr id="5" name="Table 4">
            <a:extLst>
              <a:ext uri="{FF2B5EF4-FFF2-40B4-BE49-F238E27FC236}">
                <a16:creationId xmlns:a16="http://schemas.microsoft.com/office/drawing/2014/main" id="{837245C0-A970-42DB-A44C-B749D77C6D63}"/>
              </a:ext>
            </a:extLst>
          </p:cNvPr>
          <p:cNvGraphicFramePr>
            <a:graphicFrameLocks noGrp="1"/>
          </p:cNvGraphicFramePr>
          <p:nvPr>
            <p:extLst>
              <p:ext uri="{D42A27DB-BD31-4B8C-83A1-F6EECF244321}">
                <p14:modId xmlns:p14="http://schemas.microsoft.com/office/powerpoint/2010/main" val="748655358"/>
              </p:ext>
            </p:extLst>
          </p:nvPr>
        </p:nvGraphicFramePr>
        <p:xfrm>
          <a:off x="6166719" y="3972698"/>
          <a:ext cx="6037268" cy="2130854"/>
        </p:xfrm>
        <a:graphic>
          <a:graphicData uri="http://schemas.openxmlformats.org/drawingml/2006/table">
            <a:tbl>
              <a:tblPr firstRow="1" bandRow="1">
                <a:tableStyleId>{2D5ABB26-0587-4C30-8999-92F81FD0307C}</a:tableStyleId>
              </a:tblPr>
              <a:tblGrid>
                <a:gridCol w="3018634">
                  <a:extLst>
                    <a:ext uri="{9D8B030D-6E8A-4147-A177-3AD203B41FA5}">
                      <a16:colId xmlns:a16="http://schemas.microsoft.com/office/drawing/2014/main" val="1135227664"/>
                    </a:ext>
                  </a:extLst>
                </a:gridCol>
                <a:gridCol w="3018634">
                  <a:extLst>
                    <a:ext uri="{9D8B030D-6E8A-4147-A177-3AD203B41FA5}">
                      <a16:colId xmlns:a16="http://schemas.microsoft.com/office/drawing/2014/main" val="1632620417"/>
                    </a:ext>
                  </a:extLst>
                </a:gridCol>
              </a:tblGrid>
              <a:tr h="72877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Median Year Built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1966</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Median Building Area</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1,516 sq. ft </a:t>
                      </a:r>
                    </a:p>
                  </a:txBody>
                  <a:tcPr anchor="ctr"/>
                </a:tc>
                <a:extLst>
                  <a:ext uri="{0D108BD9-81ED-4DB2-BD59-A6C34878D82A}">
                    <a16:rowId xmlns:a16="http://schemas.microsoft.com/office/drawing/2014/main" val="33637278"/>
                  </a:ext>
                </a:extLst>
              </a:tr>
              <a:tr h="916678">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Average Home Sale Price (2018)</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$252.83 per sq. ft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1" dirty="0">
                        <a:solidFill>
                          <a:schemeClr val="bg1"/>
                        </a:solidFill>
                        <a:latin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+50% since 2013</a:t>
                      </a:r>
                      <a:endParaRPr lang="en-US" sz="2400" b="1" dirty="0">
                        <a:solidFill>
                          <a:schemeClr val="bg1"/>
                        </a:solidFill>
                        <a:latin typeface="Calibri" panose="020F0502020204030204" pitchFamily="34" charset="0"/>
                      </a:endParaRPr>
                    </a:p>
                  </a:txBody>
                  <a:tcPr anchor="ct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1" dirty="0">
                        <a:solidFill>
                          <a:schemeClr val="bg1"/>
                        </a:solidFill>
                        <a:latin typeface="Calibri" panose="020F0502020204030204" pitchFamily="34" charset="0"/>
                      </a:endParaRPr>
                    </a:p>
                  </a:txBody>
                  <a:tcPr anchor="ctr"/>
                </a:tc>
                <a:extLst>
                  <a:ext uri="{0D108BD9-81ED-4DB2-BD59-A6C34878D82A}">
                    <a16:rowId xmlns:a16="http://schemas.microsoft.com/office/drawing/2014/main" val="3246774842"/>
                  </a:ext>
                </a:extLst>
              </a:tr>
            </a:tbl>
          </a:graphicData>
        </a:graphic>
      </p:graphicFrame>
    </p:spTree>
    <p:extLst>
      <p:ext uri="{BB962C8B-B14F-4D97-AF65-F5344CB8AC3E}">
        <p14:creationId xmlns:p14="http://schemas.microsoft.com/office/powerpoint/2010/main" val="158286398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B4D105-FF86-4622-BE09-02606C81B9CA}"/>
              </a:ext>
            </a:extLst>
          </p:cNvPr>
          <p:cNvPicPr>
            <a:picLocks noChangeAspect="1"/>
          </p:cNvPicPr>
          <p:nvPr/>
        </p:nvPicPr>
        <p:blipFill rotWithShape="1">
          <a:blip r:embed="rId3"/>
          <a:srcRect l="16456" t="121" r="18301" b="-121"/>
          <a:stretch/>
        </p:blipFill>
        <p:spPr>
          <a:xfrm>
            <a:off x="-2" y="0"/>
            <a:ext cx="6096001" cy="6858000"/>
          </a:xfrm>
          <a:prstGeom prst="rect">
            <a:avLst/>
          </a:prstGeom>
        </p:spPr>
      </p:pic>
      <p:graphicFrame>
        <p:nvGraphicFramePr>
          <p:cNvPr id="14" name="Table 13">
            <a:extLst>
              <a:ext uri="{FF2B5EF4-FFF2-40B4-BE49-F238E27FC236}">
                <a16:creationId xmlns:a16="http://schemas.microsoft.com/office/drawing/2014/main" id="{BAAE3A52-4EBF-4E9B-A978-BB499364E068}"/>
              </a:ext>
            </a:extLst>
          </p:cNvPr>
          <p:cNvGraphicFramePr>
            <a:graphicFrameLocks noGrp="1"/>
          </p:cNvGraphicFramePr>
          <p:nvPr>
            <p:extLst>
              <p:ext uri="{D42A27DB-BD31-4B8C-83A1-F6EECF244321}">
                <p14:modId xmlns:p14="http://schemas.microsoft.com/office/powerpoint/2010/main" val="1057693641"/>
              </p:ext>
            </p:extLst>
          </p:nvPr>
        </p:nvGraphicFramePr>
        <p:xfrm>
          <a:off x="6095998" y="3898327"/>
          <a:ext cx="6096000" cy="2072640"/>
        </p:xfrm>
        <a:graphic>
          <a:graphicData uri="http://schemas.openxmlformats.org/drawingml/2006/table">
            <a:tbl>
              <a:tblPr firstRow="1" bandRow="1">
                <a:tableStyleId>{5C22544A-7EE6-4342-B048-85BDC9FD1C3A}</a:tableStyleId>
              </a:tblPr>
              <a:tblGrid>
                <a:gridCol w="3038624">
                  <a:extLst>
                    <a:ext uri="{9D8B030D-6E8A-4147-A177-3AD203B41FA5}">
                      <a16:colId xmlns:a16="http://schemas.microsoft.com/office/drawing/2014/main" val="2234683104"/>
                    </a:ext>
                  </a:extLst>
                </a:gridCol>
                <a:gridCol w="3057376">
                  <a:extLst>
                    <a:ext uri="{9D8B030D-6E8A-4147-A177-3AD203B41FA5}">
                      <a16:colId xmlns:a16="http://schemas.microsoft.com/office/drawing/2014/main" val="1929273500"/>
                    </a:ext>
                  </a:extLst>
                </a:gridCol>
              </a:tblGrid>
              <a:tr h="66311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Median Year Built: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1984</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Median Building Area: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1,606 sq. ft </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6445505"/>
                  </a:ext>
                </a:extLst>
              </a:tr>
              <a:tr h="663113">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Average Home Sale Price (2018):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Calibri" panose="020F0502020204030204" pitchFamily="34" charset="0"/>
                        </a:rPr>
                        <a:t>$164.72 per sq. ft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1" dirty="0">
                        <a:solidFill>
                          <a:schemeClr val="bg1"/>
                        </a:solidFill>
                        <a:latin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Calibri" panose="020F0502020204030204" pitchFamily="34" charset="0"/>
                        </a:rPr>
                        <a:t>+36.2% since 2013</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dirty="0"/>
                    </a:p>
                  </a:txBody>
                  <a:tcP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515699675"/>
                  </a:ext>
                </a:extLst>
              </a:tr>
            </a:tbl>
          </a:graphicData>
        </a:graphic>
      </p:graphicFrame>
      <p:sp>
        <p:nvSpPr>
          <p:cNvPr id="15" name="TextBox 14">
            <a:extLst>
              <a:ext uri="{FF2B5EF4-FFF2-40B4-BE49-F238E27FC236}">
                <a16:creationId xmlns:a16="http://schemas.microsoft.com/office/drawing/2014/main" id="{7C958565-AB0D-4B78-8082-E3F986F6E7B2}"/>
              </a:ext>
            </a:extLst>
          </p:cNvPr>
          <p:cNvSpPr txBox="1"/>
          <p:nvPr/>
        </p:nvSpPr>
        <p:spPr>
          <a:xfrm>
            <a:off x="6519759" y="5173927"/>
            <a:ext cx="4976915" cy="369332"/>
          </a:xfrm>
          <a:prstGeom prst="rect">
            <a:avLst/>
          </a:prstGeom>
          <a:noFill/>
        </p:spPr>
        <p:txBody>
          <a:bodyPr wrap="square" rtlCol="0">
            <a:spAutoFit/>
          </a:bodyPr>
          <a:lstStyle/>
          <a:p>
            <a:pPr algn="ctr"/>
            <a:r>
              <a:rPr lang="en-US" dirty="0">
                <a:highlight>
                  <a:srgbClr val="FFFF00"/>
                </a:highlight>
              </a:rPr>
              <a:t> …</a:t>
            </a:r>
            <a:r>
              <a:rPr lang="en-US" b="1" dirty="0">
                <a:highlight>
                  <a:srgbClr val="FFFF00"/>
                </a:highlight>
              </a:rPr>
              <a:t>$329,440 </a:t>
            </a:r>
            <a:r>
              <a:rPr lang="en-US" dirty="0">
                <a:highlight>
                  <a:srgbClr val="FFFF00"/>
                </a:highlight>
              </a:rPr>
              <a:t>for a </a:t>
            </a:r>
            <a:r>
              <a:rPr lang="en-US" b="1" dirty="0">
                <a:highlight>
                  <a:srgbClr val="FFFF00"/>
                </a:highlight>
              </a:rPr>
              <a:t>2,000 sq. ft home</a:t>
            </a:r>
          </a:p>
        </p:txBody>
      </p:sp>
      <p:sp>
        <p:nvSpPr>
          <p:cNvPr id="2" name="TextBox 1">
            <a:extLst>
              <a:ext uri="{FF2B5EF4-FFF2-40B4-BE49-F238E27FC236}">
                <a16:creationId xmlns:a16="http://schemas.microsoft.com/office/drawing/2014/main" id="{10395AEF-F0D7-524E-892B-F2D878F8FA58}"/>
              </a:ext>
            </a:extLst>
          </p:cNvPr>
          <p:cNvSpPr txBox="1"/>
          <p:nvPr/>
        </p:nvSpPr>
        <p:spPr>
          <a:xfrm>
            <a:off x="6724788" y="1563886"/>
            <a:ext cx="4838421" cy="1754326"/>
          </a:xfrm>
          <a:prstGeom prst="rect">
            <a:avLst/>
          </a:prstGeom>
          <a:noFill/>
        </p:spPr>
        <p:txBody>
          <a:bodyPr wrap="square" rtlCol="0">
            <a:spAutoFit/>
          </a:bodyPr>
          <a:lstStyle/>
          <a:p>
            <a:pPr algn="ctr"/>
            <a:r>
              <a:rPr lang="en-US" i="1" dirty="0">
                <a:solidFill>
                  <a:schemeClr val="bg1"/>
                </a:solidFill>
                <a:latin typeface="Calibri Light" panose="020F0302020204030204" pitchFamily="34" charset="0"/>
                <a:cs typeface="Calibri Light" panose="020F0302020204030204" pitchFamily="34" charset="0"/>
              </a:rPr>
              <a:t>Near core and employment corridor neighborhoods with a mix of newer and older, higher-priced homes and higher rents.  The neighborhoods in this subarea are exhibiting home sales price increases at a rate similar to that of the region as a whole.</a:t>
            </a:r>
          </a:p>
        </p:txBody>
      </p:sp>
      <p:sp>
        <p:nvSpPr>
          <p:cNvPr id="10" name="Title 3">
            <a:extLst>
              <a:ext uri="{FF2B5EF4-FFF2-40B4-BE49-F238E27FC236}">
                <a16:creationId xmlns:a16="http://schemas.microsoft.com/office/drawing/2014/main" id="{07F44B19-8CE0-C944-9FC3-22AE9BCAEF09}"/>
              </a:ext>
            </a:extLst>
          </p:cNvPr>
          <p:cNvSpPr txBox="1">
            <a:spLocks/>
          </p:cNvSpPr>
          <p:nvPr/>
        </p:nvSpPr>
        <p:spPr>
          <a:xfrm>
            <a:off x="6095999" y="472826"/>
            <a:ext cx="6096000" cy="695612"/>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en-US" sz="4000" b="1" dirty="0">
                <a:solidFill>
                  <a:schemeClr val="bg1"/>
                </a:solidFill>
                <a:latin typeface="Arial" panose="020B0604020202020204" pitchFamily="34" charset="0"/>
                <a:cs typeface="Arial" panose="020B0604020202020204" pitchFamily="34" charset="0"/>
              </a:rPr>
              <a:t>Subarea 2</a:t>
            </a:r>
          </a:p>
        </p:txBody>
      </p:sp>
      <p:sp>
        <p:nvSpPr>
          <p:cNvPr id="13" name="Rectangle 12">
            <a:extLst>
              <a:ext uri="{FF2B5EF4-FFF2-40B4-BE49-F238E27FC236}">
                <a16:creationId xmlns:a16="http://schemas.microsoft.com/office/drawing/2014/main" id="{865E4D9D-FE51-A74B-B39F-7132A5BF868D}"/>
              </a:ext>
            </a:extLst>
          </p:cNvPr>
          <p:cNvSpPr/>
          <p:nvPr/>
        </p:nvSpPr>
        <p:spPr>
          <a:xfrm>
            <a:off x="8155676" y="6263601"/>
            <a:ext cx="1939955" cy="246221"/>
          </a:xfrm>
          <a:prstGeom prst="rect">
            <a:avLst/>
          </a:prstGeom>
        </p:spPr>
        <p:txBody>
          <a:bodyPr wrap="none">
            <a:spAutoFit/>
          </a:bodyPr>
          <a:lstStyle/>
          <a:p>
            <a:pPr lvl="0" defTabSz="457200">
              <a:defRPr/>
            </a:pPr>
            <a:r>
              <a:rPr lang="en-US" sz="1000" dirty="0">
                <a:solidFill>
                  <a:schemeClr val="bg1"/>
                </a:solidFill>
              </a:rPr>
              <a:t>Data Source: Zillow, ZTRAX (2018)</a:t>
            </a:r>
          </a:p>
        </p:txBody>
      </p:sp>
    </p:spTree>
    <p:extLst>
      <p:ext uri="{BB962C8B-B14F-4D97-AF65-F5344CB8AC3E}">
        <p14:creationId xmlns:p14="http://schemas.microsoft.com/office/powerpoint/2010/main" val="224247447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AC4AF7-A811-4DF1-9721-ADD9617ED26C}"/>
              </a:ext>
            </a:extLst>
          </p:cNvPr>
          <p:cNvPicPr>
            <a:picLocks noChangeAspect="1"/>
          </p:cNvPicPr>
          <p:nvPr/>
        </p:nvPicPr>
        <p:blipFill rotWithShape="1">
          <a:blip r:embed="rId3"/>
          <a:srcRect l="12278" t="389" r="19761" b="-389"/>
          <a:stretch/>
        </p:blipFill>
        <p:spPr>
          <a:xfrm>
            <a:off x="0" y="0"/>
            <a:ext cx="6065651" cy="6911724"/>
          </a:xfrm>
          <a:prstGeom prst="rect">
            <a:avLst/>
          </a:prstGeom>
        </p:spPr>
      </p:pic>
      <p:graphicFrame>
        <p:nvGraphicFramePr>
          <p:cNvPr id="8" name="Table 7">
            <a:extLst>
              <a:ext uri="{FF2B5EF4-FFF2-40B4-BE49-F238E27FC236}">
                <a16:creationId xmlns:a16="http://schemas.microsoft.com/office/drawing/2014/main" id="{9B21886F-B8B8-4D07-BFAB-60AB67FE2F24}"/>
              </a:ext>
            </a:extLst>
          </p:cNvPr>
          <p:cNvGraphicFramePr>
            <a:graphicFrameLocks noGrp="1"/>
          </p:cNvGraphicFramePr>
          <p:nvPr>
            <p:extLst>
              <p:ext uri="{D42A27DB-BD31-4B8C-83A1-F6EECF244321}">
                <p14:modId xmlns:p14="http://schemas.microsoft.com/office/powerpoint/2010/main" val="4171820222"/>
              </p:ext>
            </p:extLst>
          </p:nvPr>
        </p:nvGraphicFramePr>
        <p:xfrm>
          <a:off x="6065651" y="3977445"/>
          <a:ext cx="6126349" cy="2072640"/>
        </p:xfrm>
        <a:graphic>
          <a:graphicData uri="http://schemas.openxmlformats.org/drawingml/2006/table">
            <a:tbl>
              <a:tblPr firstRow="1" bandRow="1">
                <a:tableStyleId>{5C22544A-7EE6-4342-B048-85BDC9FD1C3A}</a:tableStyleId>
              </a:tblPr>
              <a:tblGrid>
                <a:gridCol w="3053752">
                  <a:extLst>
                    <a:ext uri="{9D8B030D-6E8A-4147-A177-3AD203B41FA5}">
                      <a16:colId xmlns:a16="http://schemas.microsoft.com/office/drawing/2014/main" val="2234683104"/>
                    </a:ext>
                  </a:extLst>
                </a:gridCol>
                <a:gridCol w="3072597">
                  <a:extLst>
                    <a:ext uri="{9D8B030D-6E8A-4147-A177-3AD203B41FA5}">
                      <a16:colId xmlns:a16="http://schemas.microsoft.com/office/drawing/2014/main" val="1929273500"/>
                    </a:ext>
                  </a:extLst>
                </a:gridCol>
              </a:tblGrid>
              <a:tr h="60448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Median Year Built: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1955</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Median Building Area: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1,279 sq. ft </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6445505"/>
                  </a:ext>
                </a:extLst>
              </a:tr>
              <a:tr h="723131">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Average Home Sale Price (2018):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Calibri" panose="020F0502020204030204" pitchFamily="34" charset="0"/>
                        </a:rPr>
                        <a:t>$130.36 per sq. ft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1" dirty="0">
                        <a:solidFill>
                          <a:schemeClr val="bg1"/>
                        </a:solidFill>
                        <a:latin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Calibri" panose="020F0502020204030204" pitchFamily="34" charset="0"/>
                        </a:rPr>
                        <a:t>+183.7% since 2013</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dirty="0"/>
                    </a:p>
                  </a:txBody>
                  <a:tcP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515699675"/>
                  </a:ext>
                </a:extLst>
              </a:tr>
            </a:tbl>
          </a:graphicData>
        </a:graphic>
      </p:graphicFrame>
      <p:sp>
        <p:nvSpPr>
          <p:cNvPr id="11" name="TextBox 10">
            <a:extLst>
              <a:ext uri="{FF2B5EF4-FFF2-40B4-BE49-F238E27FC236}">
                <a16:creationId xmlns:a16="http://schemas.microsoft.com/office/drawing/2014/main" id="{1D13F8D8-95EC-4529-82CE-5C3D8AEFDC3F}"/>
              </a:ext>
            </a:extLst>
          </p:cNvPr>
          <p:cNvSpPr txBox="1"/>
          <p:nvPr/>
        </p:nvSpPr>
        <p:spPr>
          <a:xfrm>
            <a:off x="6631318" y="5302318"/>
            <a:ext cx="4976915" cy="369332"/>
          </a:xfrm>
          <a:prstGeom prst="rect">
            <a:avLst/>
          </a:prstGeom>
          <a:noFill/>
        </p:spPr>
        <p:txBody>
          <a:bodyPr wrap="square" rtlCol="0">
            <a:spAutoFit/>
          </a:bodyPr>
          <a:lstStyle/>
          <a:p>
            <a:pPr algn="ctr"/>
            <a:r>
              <a:rPr lang="en-US" dirty="0">
                <a:highlight>
                  <a:srgbClr val="FFFF00"/>
                </a:highlight>
              </a:rPr>
              <a:t> …</a:t>
            </a:r>
            <a:r>
              <a:rPr lang="en-US" b="1" dirty="0">
                <a:highlight>
                  <a:srgbClr val="FFFF00"/>
                </a:highlight>
              </a:rPr>
              <a:t>$260,720 </a:t>
            </a:r>
            <a:r>
              <a:rPr lang="en-US" dirty="0">
                <a:highlight>
                  <a:srgbClr val="FFFF00"/>
                </a:highlight>
              </a:rPr>
              <a:t>for a </a:t>
            </a:r>
            <a:r>
              <a:rPr lang="en-US" b="1" dirty="0">
                <a:highlight>
                  <a:srgbClr val="FFFF00"/>
                </a:highlight>
              </a:rPr>
              <a:t>2,000 sq. ft home</a:t>
            </a:r>
          </a:p>
        </p:txBody>
      </p:sp>
      <p:sp>
        <p:nvSpPr>
          <p:cNvPr id="2" name="TextBox 1">
            <a:extLst>
              <a:ext uri="{FF2B5EF4-FFF2-40B4-BE49-F238E27FC236}">
                <a16:creationId xmlns:a16="http://schemas.microsoft.com/office/drawing/2014/main" id="{3E4F50CF-D6AF-5544-BA7F-E00464A788C6}"/>
              </a:ext>
            </a:extLst>
          </p:cNvPr>
          <p:cNvSpPr txBox="1"/>
          <p:nvPr/>
        </p:nvSpPr>
        <p:spPr>
          <a:xfrm>
            <a:off x="6572644" y="1603446"/>
            <a:ext cx="5166236" cy="1477328"/>
          </a:xfrm>
          <a:prstGeom prst="rect">
            <a:avLst/>
          </a:prstGeom>
          <a:noFill/>
        </p:spPr>
        <p:txBody>
          <a:bodyPr wrap="square" rtlCol="0">
            <a:spAutoFit/>
          </a:bodyPr>
          <a:lstStyle/>
          <a:p>
            <a:pPr algn="ctr"/>
            <a:r>
              <a:rPr lang="en-US" i="1" dirty="0">
                <a:solidFill>
                  <a:schemeClr val="bg1"/>
                </a:solidFill>
                <a:latin typeface="Calibri Light" panose="020F0302020204030204" pitchFamily="34" charset="0"/>
                <a:cs typeface="Calibri Light" panose="020F0302020204030204" pitchFamily="34" charset="0"/>
              </a:rPr>
              <a:t>Rapidly changing urban neighborhoods with relatively smaller and older homes.  The neighborhoods in this subarea have experienced, by far, the quickest increases in home prices while at the same time losing the greatest proportion of non-white households.</a:t>
            </a:r>
          </a:p>
        </p:txBody>
      </p:sp>
      <p:sp>
        <p:nvSpPr>
          <p:cNvPr id="13" name="Title 3">
            <a:extLst>
              <a:ext uri="{FF2B5EF4-FFF2-40B4-BE49-F238E27FC236}">
                <a16:creationId xmlns:a16="http://schemas.microsoft.com/office/drawing/2014/main" id="{E2DA6091-C4FE-294F-AC59-1A16E08C7514}"/>
              </a:ext>
            </a:extLst>
          </p:cNvPr>
          <p:cNvSpPr txBox="1">
            <a:spLocks/>
          </p:cNvSpPr>
          <p:nvPr/>
        </p:nvSpPr>
        <p:spPr>
          <a:xfrm>
            <a:off x="6107762" y="472827"/>
            <a:ext cx="6096000" cy="695612"/>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en-US" sz="4000" b="1" dirty="0">
                <a:solidFill>
                  <a:schemeClr val="bg1"/>
                </a:solidFill>
                <a:latin typeface="Arial" panose="020B0604020202020204" pitchFamily="34" charset="0"/>
                <a:cs typeface="Arial" panose="020B0604020202020204" pitchFamily="34" charset="0"/>
              </a:rPr>
              <a:t>Subarea 3</a:t>
            </a:r>
          </a:p>
        </p:txBody>
      </p:sp>
      <p:sp>
        <p:nvSpPr>
          <p:cNvPr id="14" name="Rectangle 13">
            <a:extLst>
              <a:ext uri="{FF2B5EF4-FFF2-40B4-BE49-F238E27FC236}">
                <a16:creationId xmlns:a16="http://schemas.microsoft.com/office/drawing/2014/main" id="{DDEAEC6D-16AF-844A-8DCD-041EF34B753F}"/>
              </a:ext>
            </a:extLst>
          </p:cNvPr>
          <p:cNvSpPr/>
          <p:nvPr/>
        </p:nvSpPr>
        <p:spPr>
          <a:xfrm>
            <a:off x="8167439" y="6263602"/>
            <a:ext cx="1939955" cy="246221"/>
          </a:xfrm>
          <a:prstGeom prst="rect">
            <a:avLst/>
          </a:prstGeom>
        </p:spPr>
        <p:txBody>
          <a:bodyPr wrap="none">
            <a:spAutoFit/>
          </a:bodyPr>
          <a:lstStyle/>
          <a:p>
            <a:pPr lvl="0" defTabSz="457200">
              <a:defRPr/>
            </a:pPr>
            <a:r>
              <a:rPr lang="en-US" sz="1000" dirty="0">
                <a:solidFill>
                  <a:schemeClr val="bg1"/>
                </a:solidFill>
              </a:rPr>
              <a:t>Data Source: Zillow, ZTRAX (2018)</a:t>
            </a:r>
          </a:p>
        </p:txBody>
      </p:sp>
    </p:spTree>
    <p:extLst>
      <p:ext uri="{BB962C8B-B14F-4D97-AF65-F5344CB8AC3E}">
        <p14:creationId xmlns:p14="http://schemas.microsoft.com/office/powerpoint/2010/main" val="35076026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2FB3F1-E5D7-4154-B006-789CD671C5B6}"/>
              </a:ext>
            </a:extLst>
          </p:cNvPr>
          <p:cNvPicPr>
            <a:picLocks noChangeAspect="1"/>
          </p:cNvPicPr>
          <p:nvPr/>
        </p:nvPicPr>
        <p:blipFill rotWithShape="1">
          <a:blip r:embed="rId3"/>
          <a:srcRect l="9500" r="13697"/>
          <a:stretch/>
        </p:blipFill>
        <p:spPr>
          <a:xfrm>
            <a:off x="0" y="-17574"/>
            <a:ext cx="6096000" cy="6875574"/>
          </a:xfrm>
          <a:prstGeom prst="rect">
            <a:avLst/>
          </a:prstGeom>
        </p:spPr>
      </p:pic>
      <p:graphicFrame>
        <p:nvGraphicFramePr>
          <p:cNvPr id="9" name="Table 8">
            <a:extLst>
              <a:ext uri="{FF2B5EF4-FFF2-40B4-BE49-F238E27FC236}">
                <a16:creationId xmlns:a16="http://schemas.microsoft.com/office/drawing/2014/main" id="{9D7CAFD9-26B4-46C7-989B-D43320A959BF}"/>
              </a:ext>
            </a:extLst>
          </p:cNvPr>
          <p:cNvGraphicFramePr>
            <a:graphicFrameLocks noGrp="1"/>
          </p:cNvGraphicFramePr>
          <p:nvPr>
            <p:extLst>
              <p:ext uri="{D42A27DB-BD31-4B8C-83A1-F6EECF244321}">
                <p14:modId xmlns:p14="http://schemas.microsoft.com/office/powerpoint/2010/main" val="3324183545"/>
              </p:ext>
            </p:extLst>
          </p:nvPr>
        </p:nvGraphicFramePr>
        <p:xfrm>
          <a:off x="6096000" y="3985586"/>
          <a:ext cx="6096000" cy="2072640"/>
        </p:xfrm>
        <a:graphic>
          <a:graphicData uri="http://schemas.openxmlformats.org/drawingml/2006/table">
            <a:tbl>
              <a:tblPr firstRow="1" bandRow="1">
                <a:tableStyleId>{5C22544A-7EE6-4342-B048-85BDC9FD1C3A}</a:tableStyleId>
              </a:tblPr>
              <a:tblGrid>
                <a:gridCol w="3038624">
                  <a:extLst>
                    <a:ext uri="{9D8B030D-6E8A-4147-A177-3AD203B41FA5}">
                      <a16:colId xmlns:a16="http://schemas.microsoft.com/office/drawing/2014/main" val="2234683104"/>
                    </a:ext>
                  </a:extLst>
                </a:gridCol>
                <a:gridCol w="3057376">
                  <a:extLst>
                    <a:ext uri="{9D8B030D-6E8A-4147-A177-3AD203B41FA5}">
                      <a16:colId xmlns:a16="http://schemas.microsoft.com/office/drawing/2014/main" val="1929273500"/>
                    </a:ext>
                  </a:extLst>
                </a:gridCol>
              </a:tblGrid>
              <a:tr h="61737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Median Year Built: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1969</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Median Building Area: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1,470 sq. ft </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6445505"/>
                  </a:ext>
                </a:extLst>
              </a:tr>
              <a:tr h="617373">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Average Home Sale Price (2018):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Calibri" panose="020F0502020204030204" pitchFamily="34" charset="0"/>
                        </a:rPr>
                        <a:t>$79.07 per sq. ft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1" dirty="0">
                        <a:solidFill>
                          <a:schemeClr val="bg1"/>
                        </a:solidFill>
                        <a:latin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Calibri" panose="020F0502020204030204" pitchFamily="34" charset="0"/>
                        </a:rPr>
                        <a:t>+94.4% since 2013</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dirty="0"/>
                    </a:p>
                  </a:txBody>
                  <a:tcP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515699675"/>
                  </a:ext>
                </a:extLst>
              </a:tr>
            </a:tbl>
          </a:graphicData>
        </a:graphic>
      </p:graphicFrame>
      <p:sp>
        <p:nvSpPr>
          <p:cNvPr id="10" name="TextBox 9">
            <a:extLst>
              <a:ext uri="{FF2B5EF4-FFF2-40B4-BE49-F238E27FC236}">
                <a16:creationId xmlns:a16="http://schemas.microsoft.com/office/drawing/2014/main" id="{E7CC35E0-D9AD-4E71-8EF0-CB3460E381AD}"/>
              </a:ext>
            </a:extLst>
          </p:cNvPr>
          <p:cNvSpPr txBox="1"/>
          <p:nvPr/>
        </p:nvSpPr>
        <p:spPr>
          <a:xfrm>
            <a:off x="6096000" y="5296135"/>
            <a:ext cx="6096000" cy="369332"/>
          </a:xfrm>
          <a:prstGeom prst="rect">
            <a:avLst/>
          </a:prstGeom>
          <a:noFill/>
        </p:spPr>
        <p:txBody>
          <a:bodyPr wrap="square" rtlCol="0">
            <a:spAutoFit/>
          </a:bodyPr>
          <a:lstStyle/>
          <a:p>
            <a:pPr algn="ctr"/>
            <a:r>
              <a:rPr lang="en-US" dirty="0">
                <a:highlight>
                  <a:srgbClr val="FFFF00"/>
                </a:highlight>
              </a:rPr>
              <a:t> …</a:t>
            </a:r>
            <a:r>
              <a:rPr lang="en-US" b="1" dirty="0">
                <a:highlight>
                  <a:srgbClr val="FFFF00"/>
                </a:highlight>
              </a:rPr>
              <a:t>$158,140 </a:t>
            </a:r>
            <a:r>
              <a:rPr lang="en-US" dirty="0">
                <a:highlight>
                  <a:srgbClr val="FFFF00"/>
                </a:highlight>
              </a:rPr>
              <a:t>for a </a:t>
            </a:r>
            <a:r>
              <a:rPr lang="en-US" b="1" dirty="0">
                <a:highlight>
                  <a:srgbClr val="FFFF00"/>
                </a:highlight>
              </a:rPr>
              <a:t>2,000 sq. ft home</a:t>
            </a:r>
          </a:p>
        </p:txBody>
      </p:sp>
      <p:sp>
        <p:nvSpPr>
          <p:cNvPr id="4" name="TextBox 3">
            <a:extLst>
              <a:ext uri="{FF2B5EF4-FFF2-40B4-BE49-F238E27FC236}">
                <a16:creationId xmlns:a16="http://schemas.microsoft.com/office/drawing/2014/main" id="{9BDFB55C-ED14-2643-A455-9B27F68805A8}"/>
              </a:ext>
            </a:extLst>
          </p:cNvPr>
          <p:cNvSpPr txBox="1"/>
          <p:nvPr/>
        </p:nvSpPr>
        <p:spPr>
          <a:xfrm>
            <a:off x="6516963" y="1783061"/>
            <a:ext cx="5217381" cy="1588127"/>
          </a:xfrm>
          <a:prstGeom prst="rect">
            <a:avLst/>
          </a:prstGeom>
          <a:noFill/>
        </p:spPr>
        <p:txBody>
          <a:bodyPr wrap="square" rtlCol="0" anchor="ctr">
            <a:spAutoFit/>
          </a:bodyPr>
          <a:lstStyle/>
          <a:p>
            <a:pPr algn="ctr">
              <a:lnSpc>
                <a:spcPct val="90000"/>
              </a:lnSpc>
              <a:spcBef>
                <a:spcPct val="0"/>
              </a:spcBef>
            </a:pPr>
            <a:r>
              <a:rPr lang="en-US" i="1" dirty="0">
                <a:solidFill>
                  <a:schemeClr val="bg1"/>
                </a:solidFill>
                <a:latin typeface="Calibri Light" panose="020F0302020204030204" pitchFamily="34" charset="0"/>
                <a:ea typeface="+mj-ea"/>
                <a:cs typeface="Calibri Light" panose="020F0302020204030204" pitchFamily="34" charset="0"/>
              </a:rPr>
              <a:t>Lower-priced urban areas with older, moderately-sized single-family homes, which are a mix of owner- and renter-occupied. Whereas the </a:t>
            </a:r>
            <a:r>
              <a:rPr lang="en-US" i="1" u="sng" dirty="0">
                <a:solidFill>
                  <a:schemeClr val="bg1"/>
                </a:solidFill>
                <a:latin typeface="Calibri Light" panose="020F0302020204030204" pitchFamily="34" charset="0"/>
                <a:ea typeface="+mj-ea"/>
                <a:cs typeface="Calibri Light" panose="020F0302020204030204" pitchFamily="34" charset="0"/>
              </a:rPr>
              <a:t>actual</a:t>
            </a:r>
            <a:r>
              <a:rPr lang="en-US" i="1" dirty="0">
                <a:solidFill>
                  <a:schemeClr val="bg1"/>
                </a:solidFill>
                <a:latin typeface="Calibri Light" panose="020F0302020204030204" pitchFamily="34" charset="0"/>
                <a:ea typeface="+mj-ea"/>
                <a:cs typeface="Calibri Light" panose="020F0302020204030204" pitchFamily="34" charset="0"/>
              </a:rPr>
              <a:t> increase in the average home sale price per square foot is on par with that of the region, the </a:t>
            </a:r>
            <a:r>
              <a:rPr lang="en-US" i="1" u="sng" dirty="0">
                <a:solidFill>
                  <a:schemeClr val="bg1"/>
                </a:solidFill>
                <a:latin typeface="Calibri Light" panose="020F0302020204030204" pitchFamily="34" charset="0"/>
                <a:ea typeface="+mj-ea"/>
                <a:cs typeface="Calibri Light" panose="020F0302020204030204" pitchFamily="34" charset="0"/>
              </a:rPr>
              <a:t>rate</a:t>
            </a:r>
            <a:r>
              <a:rPr lang="en-US" i="1" dirty="0">
                <a:solidFill>
                  <a:schemeClr val="bg1"/>
                </a:solidFill>
                <a:latin typeface="Calibri Light" panose="020F0302020204030204" pitchFamily="34" charset="0"/>
                <a:ea typeface="+mj-ea"/>
                <a:cs typeface="Calibri Light" panose="020F0302020204030204" pitchFamily="34" charset="0"/>
              </a:rPr>
              <a:t> of increase has been significantly quicker than the regional average.  </a:t>
            </a:r>
          </a:p>
        </p:txBody>
      </p:sp>
      <p:sp>
        <p:nvSpPr>
          <p:cNvPr id="12" name="Rectangle 11">
            <a:extLst>
              <a:ext uri="{FF2B5EF4-FFF2-40B4-BE49-F238E27FC236}">
                <a16:creationId xmlns:a16="http://schemas.microsoft.com/office/drawing/2014/main" id="{FEF3B043-F7B9-3E4E-9E8D-76702BD719AE}"/>
              </a:ext>
            </a:extLst>
          </p:cNvPr>
          <p:cNvSpPr/>
          <p:nvPr/>
        </p:nvSpPr>
        <p:spPr>
          <a:xfrm>
            <a:off x="8155677" y="6230867"/>
            <a:ext cx="1939955" cy="246221"/>
          </a:xfrm>
          <a:prstGeom prst="rect">
            <a:avLst/>
          </a:prstGeom>
        </p:spPr>
        <p:txBody>
          <a:bodyPr wrap="none">
            <a:spAutoFit/>
          </a:bodyPr>
          <a:lstStyle/>
          <a:p>
            <a:pPr lvl="0" defTabSz="457200">
              <a:defRPr/>
            </a:pPr>
            <a:r>
              <a:rPr lang="en-US" sz="1000" dirty="0">
                <a:solidFill>
                  <a:schemeClr val="bg1"/>
                </a:solidFill>
              </a:rPr>
              <a:t>Data Source: Zillow, ZTRAX (2018)</a:t>
            </a:r>
          </a:p>
        </p:txBody>
      </p:sp>
      <p:sp>
        <p:nvSpPr>
          <p:cNvPr id="13" name="Title 3">
            <a:extLst>
              <a:ext uri="{FF2B5EF4-FFF2-40B4-BE49-F238E27FC236}">
                <a16:creationId xmlns:a16="http://schemas.microsoft.com/office/drawing/2014/main" id="{CBA8B67F-C2A9-714A-9D40-7EEC572EE8A1}"/>
              </a:ext>
            </a:extLst>
          </p:cNvPr>
          <p:cNvSpPr txBox="1">
            <a:spLocks/>
          </p:cNvSpPr>
          <p:nvPr/>
        </p:nvSpPr>
        <p:spPr>
          <a:xfrm>
            <a:off x="6096000" y="440092"/>
            <a:ext cx="6096000" cy="695612"/>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en-US" sz="4000" b="1" dirty="0">
                <a:solidFill>
                  <a:schemeClr val="bg1"/>
                </a:solidFill>
                <a:latin typeface="Arial" panose="020B0604020202020204" pitchFamily="34" charset="0"/>
                <a:cs typeface="Arial" panose="020B0604020202020204" pitchFamily="34" charset="0"/>
              </a:rPr>
              <a:t>Subarea 4</a:t>
            </a:r>
          </a:p>
        </p:txBody>
      </p:sp>
    </p:spTree>
    <p:extLst>
      <p:ext uri="{BB962C8B-B14F-4D97-AF65-F5344CB8AC3E}">
        <p14:creationId xmlns:p14="http://schemas.microsoft.com/office/powerpoint/2010/main" val="61980263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F288CA-D9E9-43E9-89FB-DC38131C625B}"/>
              </a:ext>
            </a:extLst>
          </p:cNvPr>
          <p:cNvPicPr>
            <a:picLocks noChangeAspect="1"/>
          </p:cNvPicPr>
          <p:nvPr/>
        </p:nvPicPr>
        <p:blipFill rotWithShape="1">
          <a:blip r:embed="rId3"/>
          <a:srcRect l="9922" t="207" r="18709" b="-207"/>
          <a:stretch/>
        </p:blipFill>
        <p:spPr>
          <a:xfrm>
            <a:off x="-12932" y="1"/>
            <a:ext cx="6271250" cy="6858000"/>
          </a:xfrm>
          <a:prstGeom prst="rect">
            <a:avLst/>
          </a:prstGeom>
        </p:spPr>
      </p:pic>
      <p:graphicFrame>
        <p:nvGraphicFramePr>
          <p:cNvPr id="9" name="Table 8">
            <a:extLst>
              <a:ext uri="{FF2B5EF4-FFF2-40B4-BE49-F238E27FC236}">
                <a16:creationId xmlns:a16="http://schemas.microsoft.com/office/drawing/2014/main" id="{80C456AA-118E-4D4A-BC68-D2A9463B83C0}"/>
              </a:ext>
            </a:extLst>
          </p:cNvPr>
          <p:cNvGraphicFramePr>
            <a:graphicFrameLocks noGrp="1"/>
          </p:cNvGraphicFramePr>
          <p:nvPr>
            <p:extLst>
              <p:ext uri="{D42A27DB-BD31-4B8C-83A1-F6EECF244321}">
                <p14:modId xmlns:p14="http://schemas.microsoft.com/office/powerpoint/2010/main" val="3418051993"/>
              </p:ext>
            </p:extLst>
          </p:nvPr>
        </p:nvGraphicFramePr>
        <p:xfrm>
          <a:off x="6246554" y="3947368"/>
          <a:ext cx="5945445" cy="2072640"/>
        </p:xfrm>
        <a:graphic>
          <a:graphicData uri="http://schemas.openxmlformats.org/drawingml/2006/table">
            <a:tbl>
              <a:tblPr firstRow="1" bandRow="1">
                <a:tableStyleId>{5C22544A-7EE6-4342-B048-85BDC9FD1C3A}</a:tableStyleId>
              </a:tblPr>
              <a:tblGrid>
                <a:gridCol w="2963578">
                  <a:extLst>
                    <a:ext uri="{9D8B030D-6E8A-4147-A177-3AD203B41FA5}">
                      <a16:colId xmlns:a16="http://schemas.microsoft.com/office/drawing/2014/main" val="2234683104"/>
                    </a:ext>
                  </a:extLst>
                </a:gridCol>
                <a:gridCol w="2981867">
                  <a:extLst>
                    <a:ext uri="{9D8B030D-6E8A-4147-A177-3AD203B41FA5}">
                      <a16:colId xmlns:a16="http://schemas.microsoft.com/office/drawing/2014/main" val="1929273500"/>
                    </a:ext>
                  </a:extLst>
                </a:gridCol>
              </a:tblGrid>
              <a:tr h="58588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Median Year Built: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1995</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Median Building Area: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1,777 sq. ft</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6445505"/>
                  </a:ext>
                </a:extLst>
              </a:tr>
              <a:tr h="629122">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Average Home Sale Price (2018):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Calibri" panose="020F0502020204030204" pitchFamily="34" charset="0"/>
                        </a:rPr>
                        <a:t>$138.25 per sq. ft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1" dirty="0">
                        <a:solidFill>
                          <a:schemeClr val="bg1"/>
                        </a:solidFill>
                        <a:latin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Calibri" panose="020F0502020204030204" pitchFamily="34" charset="0"/>
                        </a:rPr>
                        <a:t>+40% since 2013</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dirty="0"/>
                    </a:p>
                  </a:txBody>
                  <a:tcP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515699675"/>
                  </a:ext>
                </a:extLst>
              </a:tr>
            </a:tbl>
          </a:graphicData>
        </a:graphic>
      </p:graphicFrame>
      <p:sp>
        <p:nvSpPr>
          <p:cNvPr id="12" name="TextBox 11">
            <a:extLst>
              <a:ext uri="{FF2B5EF4-FFF2-40B4-BE49-F238E27FC236}">
                <a16:creationId xmlns:a16="http://schemas.microsoft.com/office/drawing/2014/main" id="{0029375B-EC30-4790-AF78-9020A3D15913}"/>
              </a:ext>
            </a:extLst>
          </p:cNvPr>
          <p:cNvSpPr txBox="1"/>
          <p:nvPr/>
        </p:nvSpPr>
        <p:spPr>
          <a:xfrm>
            <a:off x="6798159" y="5228439"/>
            <a:ext cx="4853998" cy="369332"/>
          </a:xfrm>
          <a:prstGeom prst="rect">
            <a:avLst/>
          </a:prstGeom>
          <a:noFill/>
        </p:spPr>
        <p:txBody>
          <a:bodyPr wrap="square" rtlCol="0">
            <a:spAutoFit/>
          </a:bodyPr>
          <a:lstStyle/>
          <a:p>
            <a:pPr algn="ctr"/>
            <a:r>
              <a:rPr lang="en-US" dirty="0">
                <a:highlight>
                  <a:srgbClr val="FFFF00"/>
                </a:highlight>
              </a:rPr>
              <a:t> …</a:t>
            </a:r>
            <a:r>
              <a:rPr lang="en-US" b="1" dirty="0">
                <a:highlight>
                  <a:srgbClr val="FFFF00"/>
                </a:highlight>
              </a:rPr>
              <a:t>$276,500 </a:t>
            </a:r>
            <a:r>
              <a:rPr lang="en-US" dirty="0">
                <a:highlight>
                  <a:srgbClr val="FFFF00"/>
                </a:highlight>
              </a:rPr>
              <a:t>for a </a:t>
            </a:r>
            <a:r>
              <a:rPr lang="en-US" b="1" dirty="0">
                <a:highlight>
                  <a:srgbClr val="FFFF00"/>
                </a:highlight>
              </a:rPr>
              <a:t>2,000 sq. ft home</a:t>
            </a:r>
          </a:p>
        </p:txBody>
      </p:sp>
      <p:sp>
        <p:nvSpPr>
          <p:cNvPr id="2" name="TextBox 1">
            <a:extLst>
              <a:ext uri="{FF2B5EF4-FFF2-40B4-BE49-F238E27FC236}">
                <a16:creationId xmlns:a16="http://schemas.microsoft.com/office/drawing/2014/main" id="{30F40BE2-0448-B945-AC2E-4B78617C47E8}"/>
              </a:ext>
            </a:extLst>
          </p:cNvPr>
          <p:cNvSpPr txBox="1"/>
          <p:nvPr/>
        </p:nvSpPr>
        <p:spPr>
          <a:xfrm>
            <a:off x="6807721" y="1839328"/>
            <a:ext cx="4853998" cy="1508105"/>
          </a:xfrm>
          <a:prstGeom prst="rect">
            <a:avLst/>
          </a:prstGeom>
          <a:noFill/>
        </p:spPr>
        <p:txBody>
          <a:bodyPr wrap="square" rtlCol="0">
            <a:spAutoFit/>
          </a:bodyPr>
          <a:lstStyle/>
          <a:p>
            <a:pPr algn="ctr"/>
            <a:r>
              <a:rPr lang="en-US" i="1" dirty="0">
                <a:solidFill>
                  <a:schemeClr val="bg1"/>
                </a:solidFill>
                <a:latin typeface="Calibri Light" panose="020F0302020204030204" pitchFamily="34" charset="0"/>
                <a:cs typeface="Calibri Light" panose="020F0302020204030204" pitchFamily="34" charset="0"/>
              </a:rPr>
              <a:t>Moderately- and higher-priced neighborhoods with a mix of renters and owners and both single-family and multifamily units. The neighborhoods in this subarea are exhibiting home sale price </a:t>
            </a:r>
            <a:r>
              <a:rPr lang="en-US" sz="2000" i="1" dirty="0">
                <a:solidFill>
                  <a:schemeClr val="bg1"/>
                </a:solidFill>
                <a:latin typeface="Calibri Light" panose="020F0302020204030204" pitchFamily="34" charset="0"/>
                <a:cs typeface="Calibri Light" panose="020F0302020204030204" pitchFamily="34" charset="0"/>
              </a:rPr>
              <a:t>increases</a:t>
            </a:r>
            <a:r>
              <a:rPr lang="en-US" i="1" dirty="0">
                <a:solidFill>
                  <a:schemeClr val="bg1"/>
                </a:solidFill>
                <a:latin typeface="Calibri Light" panose="020F0302020204030204" pitchFamily="34" charset="0"/>
                <a:cs typeface="Calibri Light" panose="020F0302020204030204" pitchFamily="34" charset="0"/>
              </a:rPr>
              <a:t> similar to that of the region as whole.</a:t>
            </a:r>
          </a:p>
        </p:txBody>
      </p:sp>
      <p:sp>
        <p:nvSpPr>
          <p:cNvPr id="10" name="Title 3">
            <a:extLst>
              <a:ext uri="{FF2B5EF4-FFF2-40B4-BE49-F238E27FC236}">
                <a16:creationId xmlns:a16="http://schemas.microsoft.com/office/drawing/2014/main" id="{9D5FE91D-47C4-8B42-9829-8EC0C0F68E27}"/>
              </a:ext>
            </a:extLst>
          </p:cNvPr>
          <p:cNvSpPr txBox="1">
            <a:spLocks/>
          </p:cNvSpPr>
          <p:nvPr/>
        </p:nvSpPr>
        <p:spPr>
          <a:xfrm>
            <a:off x="6258317" y="549600"/>
            <a:ext cx="5945445" cy="695612"/>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en-US" sz="4000" b="1" dirty="0">
                <a:solidFill>
                  <a:schemeClr val="bg1"/>
                </a:solidFill>
                <a:latin typeface="Arial" panose="020B0604020202020204" pitchFamily="34" charset="0"/>
                <a:cs typeface="Arial" panose="020B0604020202020204" pitchFamily="34" charset="0"/>
              </a:rPr>
              <a:t>Subarea 5</a:t>
            </a:r>
          </a:p>
        </p:txBody>
      </p:sp>
      <p:sp>
        <p:nvSpPr>
          <p:cNvPr id="14" name="Rectangle 13">
            <a:extLst>
              <a:ext uri="{FF2B5EF4-FFF2-40B4-BE49-F238E27FC236}">
                <a16:creationId xmlns:a16="http://schemas.microsoft.com/office/drawing/2014/main" id="{46A0612A-670B-3541-9C1B-14AAABA4C479}"/>
              </a:ext>
            </a:extLst>
          </p:cNvPr>
          <p:cNvSpPr/>
          <p:nvPr/>
        </p:nvSpPr>
        <p:spPr>
          <a:xfrm>
            <a:off x="8215352" y="6340375"/>
            <a:ext cx="2013377" cy="246221"/>
          </a:xfrm>
          <a:prstGeom prst="rect">
            <a:avLst/>
          </a:prstGeom>
        </p:spPr>
        <p:txBody>
          <a:bodyPr wrap="square">
            <a:spAutoFit/>
          </a:bodyPr>
          <a:lstStyle/>
          <a:p>
            <a:pPr lvl="0" defTabSz="457200">
              <a:defRPr/>
            </a:pPr>
            <a:r>
              <a:rPr lang="en-US" sz="1000" dirty="0">
                <a:solidFill>
                  <a:schemeClr val="bg1"/>
                </a:solidFill>
              </a:rPr>
              <a:t>Data Source: Zillow, ZTRAX (2018)</a:t>
            </a:r>
          </a:p>
        </p:txBody>
      </p:sp>
    </p:spTree>
    <p:extLst>
      <p:ext uri="{BB962C8B-B14F-4D97-AF65-F5344CB8AC3E}">
        <p14:creationId xmlns:p14="http://schemas.microsoft.com/office/powerpoint/2010/main" val="88061481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F288CA-D9E9-43E9-89FB-DC38131C625B}"/>
              </a:ext>
            </a:extLst>
          </p:cNvPr>
          <p:cNvPicPr>
            <a:picLocks noChangeAspect="1"/>
          </p:cNvPicPr>
          <p:nvPr/>
        </p:nvPicPr>
        <p:blipFill rotWithShape="1">
          <a:blip r:embed="rId3"/>
          <a:srcRect l="9256" r="14060"/>
          <a:stretch/>
        </p:blipFill>
        <p:spPr>
          <a:xfrm>
            <a:off x="0" y="1"/>
            <a:ext cx="6258318" cy="6857999"/>
          </a:xfrm>
          <a:prstGeom prst="rect">
            <a:avLst/>
          </a:prstGeom>
        </p:spPr>
      </p:pic>
      <p:graphicFrame>
        <p:nvGraphicFramePr>
          <p:cNvPr id="9" name="Table 8">
            <a:extLst>
              <a:ext uri="{FF2B5EF4-FFF2-40B4-BE49-F238E27FC236}">
                <a16:creationId xmlns:a16="http://schemas.microsoft.com/office/drawing/2014/main" id="{80C456AA-118E-4D4A-BC68-D2A9463B83C0}"/>
              </a:ext>
            </a:extLst>
          </p:cNvPr>
          <p:cNvGraphicFramePr>
            <a:graphicFrameLocks noGrp="1"/>
          </p:cNvGraphicFramePr>
          <p:nvPr>
            <p:extLst>
              <p:ext uri="{D42A27DB-BD31-4B8C-83A1-F6EECF244321}">
                <p14:modId xmlns:p14="http://schemas.microsoft.com/office/powerpoint/2010/main" val="2206672175"/>
              </p:ext>
            </p:extLst>
          </p:nvPr>
        </p:nvGraphicFramePr>
        <p:xfrm>
          <a:off x="6258318" y="3944816"/>
          <a:ext cx="5933682" cy="2072640"/>
        </p:xfrm>
        <a:graphic>
          <a:graphicData uri="http://schemas.openxmlformats.org/drawingml/2006/table">
            <a:tbl>
              <a:tblPr firstRow="1" bandRow="1">
                <a:tableStyleId>{5C22544A-7EE6-4342-B048-85BDC9FD1C3A}</a:tableStyleId>
              </a:tblPr>
              <a:tblGrid>
                <a:gridCol w="2957715">
                  <a:extLst>
                    <a:ext uri="{9D8B030D-6E8A-4147-A177-3AD203B41FA5}">
                      <a16:colId xmlns:a16="http://schemas.microsoft.com/office/drawing/2014/main" val="2234683104"/>
                    </a:ext>
                  </a:extLst>
                </a:gridCol>
                <a:gridCol w="2975967">
                  <a:extLst>
                    <a:ext uri="{9D8B030D-6E8A-4147-A177-3AD203B41FA5}">
                      <a16:colId xmlns:a16="http://schemas.microsoft.com/office/drawing/2014/main" val="1929273500"/>
                    </a:ext>
                  </a:extLst>
                </a:gridCol>
              </a:tblGrid>
              <a:tr h="58588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Median Year Built: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1993</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Median Building Area: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2,148 sq. ft</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6445505"/>
                  </a:ext>
                </a:extLst>
              </a:tr>
              <a:tr h="629122">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Average Home Sale Price (2018):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Calibri" panose="020F0502020204030204" pitchFamily="34" charset="0"/>
                        </a:rPr>
                        <a:t>$137.90 per sq. ft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1" dirty="0">
                        <a:solidFill>
                          <a:schemeClr val="bg1"/>
                        </a:solidFill>
                        <a:latin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Calibri" panose="020F0502020204030204" pitchFamily="34" charset="0"/>
                        </a:rPr>
                        <a:t>+35.4% since 2013</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dirty="0"/>
                    </a:p>
                  </a:txBody>
                  <a:tcP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515699675"/>
                  </a:ext>
                </a:extLst>
              </a:tr>
            </a:tbl>
          </a:graphicData>
        </a:graphic>
      </p:graphicFrame>
      <p:sp>
        <p:nvSpPr>
          <p:cNvPr id="12" name="TextBox 11">
            <a:extLst>
              <a:ext uri="{FF2B5EF4-FFF2-40B4-BE49-F238E27FC236}">
                <a16:creationId xmlns:a16="http://schemas.microsoft.com/office/drawing/2014/main" id="{0029375B-EC30-4790-AF78-9020A3D15913}"/>
              </a:ext>
            </a:extLst>
          </p:cNvPr>
          <p:cNvSpPr txBox="1"/>
          <p:nvPr/>
        </p:nvSpPr>
        <p:spPr>
          <a:xfrm>
            <a:off x="6787750" y="5222732"/>
            <a:ext cx="4976915" cy="369332"/>
          </a:xfrm>
          <a:prstGeom prst="rect">
            <a:avLst/>
          </a:prstGeom>
          <a:noFill/>
        </p:spPr>
        <p:txBody>
          <a:bodyPr wrap="square" rtlCol="0">
            <a:spAutoFit/>
          </a:bodyPr>
          <a:lstStyle/>
          <a:p>
            <a:pPr algn="ctr"/>
            <a:r>
              <a:rPr lang="en-US" dirty="0">
                <a:highlight>
                  <a:srgbClr val="FFFF00"/>
                </a:highlight>
              </a:rPr>
              <a:t> …</a:t>
            </a:r>
            <a:r>
              <a:rPr lang="en-US" b="1" dirty="0">
                <a:highlight>
                  <a:srgbClr val="FFFF00"/>
                </a:highlight>
              </a:rPr>
              <a:t>$275,800 </a:t>
            </a:r>
            <a:r>
              <a:rPr lang="en-US" dirty="0">
                <a:highlight>
                  <a:srgbClr val="FFFF00"/>
                </a:highlight>
              </a:rPr>
              <a:t>for a </a:t>
            </a:r>
            <a:r>
              <a:rPr lang="en-US" b="1" dirty="0">
                <a:highlight>
                  <a:srgbClr val="FFFF00"/>
                </a:highlight>
              </a:rPr>
              <a:t>2,000 sq. ft home</a:t>
            </a:r>
          </a:p>
        </p:txBody>
      </p:sp>
      <p:sp>
        <p:nvSpPr>
          <p:cNvPr id="2" name="TextBox 1">
            <a:extLst>
              <a:ext uri="{FF2B5EF4-FFF2-40B4-BE49-F238E27FC236}">
                <a16:creationId xmlns:a16="http://schemas.microsoft.com/office/drawing/2014/main" id="{30F40BE2-0448-B945-AC2E-4B78617C47E8}"/>
              </a:ext>
            </a:extLst>
          </p:cNvPr>
          <p:cNvSpPr txBox="1"/>
          <p:nvPr/>
        </p:nvSpPr>
        <p:spPr>
          <a:xfrm>
            <a:off x="6814771" y="1787173"/>
            <a:ext cx="4922871" cy="1508105"/>
          </a:xfrm>
          <a:prstGeom prst="rect">
            <a:avLst/>
          </a:prstGeom>
          <a:noFill/>
        </p:spPr>
        <p:txBody>
          <a:bodyPr wrap="square" rtlCol="0">
            <a:spAutoFit/>
          </a:bodyPr>
          <a:lstStyle/>
          <a:p>
            <a:pPr algn="ctr"/>
            <a:r>
              <a:rPr lang="en-US" i="1" dirty="0">
                <a:solidFill>
                  <a:schemeClr val="bg1"/>
                </a:solidFill>
                <a:latin typeface="Calibri Light" panose="020F0302020204030204" pitchFamily="34" charset="0"/>
                <a:cs typeface="Calibri Light" panose="020F0302020204030204" pitchFamily="34" charset="0"/>
              </a:rPr>
              <a:t>Moderately- and higher-priced neighborhoods with comprised primarily of single-family owner households. This neighborhoods in this subarea are exhibiting home sale price </a:t>
            </a:r>
            <a:r>
              <a:rPr lang="en-US" sz="2000" i="1" dirty="0">
                <a:solidFill>
                  <a:schemeClr val="bg1"/>
                </a:solidFill>
                <a:latin typeface="Calibri Light" panose="020F0302020204030204" pitchFamily="34" charset="0"/>
                <a:cs typeface="Calibri Light" panose="020F0302020204030204" pitchFamily="34" charset="0"/>
              </a:rPr>
              <a:t>increases</a:t>
            </a:r>
            <a:r>
              <a:rPr lang="en-US" i="1" dirty="0">
                <a:solidFill>
                  <a:schemeClr val="bg1"/>
                </a:solidFill>
                <a:latin typeface="Calibri Light" panose="020F0302020204030204" pitchFamily="34" charset="0"/>
                <a:cs typeface="Calibri Light" panose="020F0302020204030204" pitchFamily="34" charset="0"/>
              </a:rPr>
              <a:t> slightly below to that of the region as whole.</a:t>
            </a:r>
          </a:p>
        </p:txBody>
      </p:sp>
      <p:sp>
        <p:nvSpPr>
          <p:cNvPr id="10" name="Title 3">
            <a:extLst>
              <a:ext uri="{FF2B5EF4-FFF2-40B4-BE49-F238E27FC236}">
                <a16:creationId xmlns:a16="http://schemas.microsoft.com/office/drawing/2014/main" id="{9D5FE91D-47C4-8B42-9829-8EC0C0F68E27}"/>
              </a:ext>
            </a:extLst>
          </p:cNvPr>
          <p:cNvSpPr txBox="1">
            <a:spLocks/>
          </p:cNvSpPr>
          <p:nvPr/>
        </p:nvSpPr>
        <p:spPr>
          <a:xfrm>
            <a:off x="6246554" y="442023"/>
            <a:ext cx="6096000" cy="695612"/>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en-US" sz="4000" b="1" dirty="0">
                <a:solidFill>
                  <a:schemeClr val="bg1"/>
                </a:solidFill>
                <a:latin typeface="Arial" panose="020B0604020202020204" pitchFamily="34" charset="0"/>
                <a:cs typeface="Arial" panose="020B0604020202020204" pitchFamily="34" charset="0"/>
              </a:rPr>
              <a:t>Subarea 6</a:t>
            </a:r>
          </a:p>
        </p:txBody>
      </p:sp>
      <p:sp>
        <p:nvSpPr>
          <p:cNvPr id="14" name="Rectangle 13">
            <a:extLst>
              <a:ext uri="{FF2B5EF4-FFF2-40B4-BE49-F238E27FC236}">
                <a16:creationId xmlns:a16="http://schemas.microsoft.com/office/drawing/2014/main" id="{46A0612A-670B-3541-9C1B-14AAABA4C479}"/>
              </a:ext>
            </a:extLst>
          </p:cNvPr>
          <p:cNvSpPr/>
          <p:nvPr/>
        </p:nvSpPr>
        <p:spPr>
          <a:xfrm>
            <a:off x="8306231" y="6232798"/>
            <a:ext cx="1939955" cy="246221"/>
          </a:xfrm>
          <a:prstGeom prst="rect">
            <a:avLst/>
          </a:prstGeom>
        </p:spPr>
        <p:txBody>
          <a:bodyPr wrap="none">
            <a:spAutoFit/>
          </a:bodyPr>
          <a:lstStyle/>
          <a:p>
            <a:pPr lvl="0" defTabSz="457200">
              <a:defRPr/>
            </a:pPr>
            <a:r>
              <a:rPr lang="en-US" sz="1000" dirty="0">
                <a:solidFill>
                  <a:schemeClr val="bg1"/>
                </a:solidFill>
              </a:rPr>
              <a:t>Data Source: Zillow, ZTRAX (2018)</a:t>
            </a:r>
          </a:p>
        </p:txBody>
      </p:sp>
    </p:spTree>
    <p:extLst>
      <p:ext uri="{BB962C8B-B14F-4D97-AF65-F5344CB8AC3E}">
        <p14:creationId xmlns:p14="http://schemas.microsoft.com/office/powerpoint/2010/main" val="253903832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04386B-FD2B-47A3-8E2E-E1B70193CB71}"/>
              </a:ext>
            </a:extLst>
          </p:cNvPr>
          <p:cNvPicPr>
            <a:picLocks noChangeAspect="1"/>
          </p:cNvPicPr>
          <p:nvPr/>
        </p:nvPicPr>
        <p:blipFill rotWithShape="1">
          <a:blip r:embed="rId3"/>
          <a:srcRect l="7092" r="13553"/>
          <a:stretch/>
        </p:blipFill>
        <p:spPr>
          <a:xfrm>
            <a:off x="0" y="-22364"/>
            <a:ext cx="6197745" cy="6880363"/>
          </a:xfrm>
          <a:prstGeom prst="rect">
            <a:avLst/>
          </a:prstGeom>
        </p:spPr>
      </p:pic>
      <p:graphicFrame>
        <p:nvGraphicFramePr>
          <p:cNvPr id="10" name="Table 9">
            <a:extLst>
              <a:ext uri="{FF2B5EF4-FFF2-40B4-BE49-F238E27FC236}">
                <a16:creationId xmlns:a16="http://schemas.microsoft.com/office/drawing/2014/main" id="{6F7CF44B-02E5-46B7-976E-777878CBF42B}"/>
              </a:ext>
            </a:extLst>
          </p:cNvPr>
          <p:cNvGraphicFramePr>
            <a:graphicFrameLocks noGrp="1"/>
          </p:cNvGraphicFramePr>
          <p:nvPr>
            <p:extLst>
              <p:ext uri="{D42A27DB-BD31-4B8C-83A1-F6EECF244321}">
                <p14:modId xmlns:p14="http://schemas.microsoft.com/office/powerpoint/2010/main" val="2232047940"/>
              </p:ext>
            </p:extLst>
          </p:nvPr>
        </p:nvGraphicFramePr>
        <p:xfrm>
          <a:off x="6176642" y="4001414"/>
          <a:ext cx="6096000" cy="2072640"/>
        </p:xfrm>
        <a:graphic>
          <a:graphicData uri="http://schemas.openxmlformats.org/drawingml/2006/table">
            <a:tbl>
              <a:tblPr firstRow="1" bandRow="1">
                <a:tableStyleId>{5C22544A-7EE6-4342-B048-85BDC9FD1C3A}</a:tableStyleId>
              </a:tblPr>
              <a:tblGrid>
                <a:gridCol w="3038624">
                  <a:extLst>
                    <a:ext uri="{9D8B030D-6E8A-4147-A177-3AD203B41FA5}">
                      <a16:colId xmlns:a16="http://schemas.microsoft.com/office/drawing/2014/main" val="2234683104"/>
                    </a:ext>
                  </a:extLst>
                </a:gridCol>
                <a:gridCol w="3057376">
                  <a:extLst>
                    <a:ext uri="{9D8B030D-6E8A-4147-A177-3AD203B41FA5}">
                      <a16:colId xmlns:a16="http://schemas.microsoft.com/office/drawing/2014/main" val="1929273500"/>
                    </a:ext>
                  </a:extLst>
                </a:gridCol>
              </a:tblGrid>
              <a:tr h="57899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Median Year Built: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1992</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Median Building Area: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1,847 sq. ft </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6445505"/>
                  </a:ext>
                </a:extLst>
              </a:tr>
              <a:tr h="725555">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Average Home Sale Price (2018):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Calibri" panose="020F0502020204030204" pitchFamily="34" charset="0"/>
                        </a:rPr>
                        <a:t>$88.19 per sq. ft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1" dirty="0">
                        <a:solidFill>
                          <a:schemeClr val="bg1"/>
                        </a:solidFill>
                        <a:latin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Calibri" panose="020F0502020204030204" pitchFamily="34" charset="0"/>
                        </a:rPr>
                        <a:t>+61.1% since 2013</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dirty="0"/>
                    </a:p>
                  </a:txBody>
                  <a:tcP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515699675"/>
                  </a:ext>
                </a:extLst>
              </a:tr>
            </a:tbl>
          </a:graphicData>
        </a:graphic>
      </p:graphicFrame>
      <p:sp>
        <p:nvSpPr>
          <p:cNvPr id="11" name="TextBox 10">
            <a:extLst>
              <a:ext uri="{FF2B5EF4-FFF2-40B4-BE49-F238E27FC236}">
                <a16:creationId xmlns:a16="http://schemas.microsoft.com/office/drawing/2014/main" id="{AD54FFDC-EBC2-489A-9D5F-9DB6600B7F88}"/>
              </a:ext>
            </a:extLst>
          </p:cNvPr>
          <p:cNvSpPr txBox="1"/>
          <p:nvPr/>
        </p:nvSpPr>
        <p:spPr>
          <a:xfrm>
            <a:off x="6717842" y="5265991"/>
            <a:ext cx="4976915" cy="369332"/>
          </a:xfrm>
          <a:prstGeom prst="rect">
            <a:avLst/>
          </a:prstGeom>
          <a:noFill/>
        </p:spPr>
        <p:txBody>
          <a:bodyPr wrap="square" rtlCol="0">
            <a:spAutoFit/>
          </a:bodyPr>
          <a:lstStyle/>
          <a:p>
            <a:pPr algn="ctr"/>
            <a:r>
              <a:rPr lang="en-US" dirty="0">
                <a:highlight>
                  <a:srgbClr val="FFFF00"/>
                </a:highlight>
              </a:rPr>
              <a:t> …</a:t>
            </a:r>
            <a:r>
              <a:rPr lang="en-US" b="1" dirty="0">
                <a:highlight>
                  <a:srgbClr val="FFFF00"/>
                </a:highlight>
              </a:rPr>
              <a:t>$176,380 </a:t>
            </a:r>
            <a:r>
              <a:rPr lang="en-US" dirty="0">
                <a:highlight>
                  <a:srgbClr val="FFFF00"/>
                </a:highlight>
              </a:rPr>
              <a:t>for a </a:t>
            </a:r>
            <a:r>
              <a:rPr lang="en-US" b="1" dirty="0">
                <a:highlight>
                  <a:srgbClr val="FFFF00"/>
                </a:highlight>
              </a:rPr>
              <a:t>2,000 sq. ft home</a:t>
            </a:r>
          </a:p>
        </p:txBody>
      </p:sp>
      <p:sp>
        <p:nvSpPr>
          <p:cNvPr id="4" name="TextBox 3">
            <a:extLst>
              <a:ext uri="{FF2B5EF4-FFF2-40B4-BE49-F238E27FC236}">
                <a16:creationId xmlns:a16="http://schemas.microsoft.com/office/drawing/2014/main" id="{1735B457-8853-7646-88D4-DEF300694431}"/>
              </a:ext>
            </a:extLst>
          </p:cNvPr>
          <p:cNvSpPr txBox="1"/>
          <p:nvPr/>
        </p:nvSpPr>
        <p:spPr>
          <a:xfrm>
            <a:off x="6664945" y="1682956"/>
            <a:ext cx="5113613" cy="1754326"/>
          </a:xfrm>
          <a:prstGeom prst="rect">
            <a:avLst/>
          </a:prstGeom>
          <a:noFill/>
        </p:spPr>
        <p:txBody>
          <a:bodyPr wrap="square" rtlCol="0">
            <a:spAutoFit/>
          </a:bodyPr>
          <a:lstStyle/>
          <a:p>
            <a:pPr algn="ctr"/>
            <a:r>
              <a:rPr lang="en-US" i="1" dirty="0">
                <a:solidFill>
                  <a:schemeClr val="bg1"/>
                </a:solidFill>
                <a:latin typeface="Calibri Light" panose="020F0302020204030204" pitchFamily="34" charset="0"/>
                <a:cs typeface="Calibri Light" panose="020F0302020204030204" pitchFamily="34" charset="0"/>
              </a:rPr>
              <a:t>Lower-priced single family suburban neighborhoods, which while at the moment are mostly owner-occupied, are exhibiting a significant increase in the proportion of renters.  The home sale price increases in this subarea area are slightly below the regional average.</a:t>
            </a:r>
          </a:p>
        </p:txBody>
      </p:sp>
      <p:sp>
        <p:nvSpPr>
          <p:cNvPr id="13" name="Title 3">
            <a:extLst>
              <a:ext uri="{FF2B5EF4-FFF2-40B4-BE49-F238E27FC236}">
                <a16:creationId xmlns:a16="http://schemas.microsoft.com/office/drawing/2014/main" id="{8FAE3256-1CB8-6040-8589-C20182186F11}"/>
              </a:ext>
            </a:extLst>
          </p:cNvPr>
          <p:cNvSpPr txBox="1">
            <a:spLocks/>
          </p:cNvSpPr>
          <p:nvPr/>
        </p:nvSpPr>
        <p:spPr>
          <a:xfrm>
            <a:off x="6192098" y="423212"/>
            <a:ext cx="6096000" cy="695612"/>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en-US" sz="4000" b="1" dirty="0">
                <a:solidFill>
                  <a:schemeClr val="bg1"/>
                </a:solidFill>
                <a:latin typeface="Arial" panose="020B0604020202020204" pitchFamily="34" charset="0"/>
                <a:cs typeface="Arial" panose="020B0604020202020204" pitchFamily="34" charset="0"/>
              </a:rPr>
              <a:t>Subarea 7</a:t>
            </a:r>
          </a:p>
        </p:txBody>
      </p:sp>
      <p:sp>
        <p:nvSpPr>
          <p:cNvPr id="14" name="Rectangle 13">
            <a:extLst>
              <a:ext uri="{FF2B5EF4-FFF2-40B4-BE49-F238E27FC236}">
                <a16:creationId xmlns:a16="http://schemas.microsoft.com/office/drawing/2014/main" id="{5009B197-4D1B-044B-A134-624122F8A97A}"/>
              </a:ext>
            </a:extLst>
          </p:cNvPr>
          <p:cNvSpPr/>
          <p:nvPr/>
        </p:nvSpPr>
        <p:spPr>
          <a:xfrm>
            <a:off x="8251775" y="6213987"/>
            <a:ext cx="1939955" cy="246221"/>
          </a:xfrm>
          <a:prstGeom prst="rect">
            <a:avLst/>
          </a:prstGeom>
        </p:spPr>
        <p:txBody>
          <a:bodyPr wrap="none">
            <a:spAutoFit/>
          </a:bodyPr>
          <a:lstStyle/>
          <a:p>
            <a:pPr lvl="0" defTabSz="457200">
              <a:defRPr/>
            </a:pPr>
            <a:r>
              <a:rPr lang="en-US" sz="1000" dirty="0">
                <a:solidFill>
                  <a:schemeClr val="bg1"/>
                </a:solidFill>
              </a:rPr>
              <a:t>Data Source: Zillow, ZTRAX (2018)</a:t>
            </a:r>
          </a:p>
        </p:txBody>
      </p:sp>
    </p:spTree>
    <p:extLst>
      <p:ext uri="{BB962C8B-B14F-4D97-AF65-F5344CB8AC3E}">
        <p14:creationId xmlns:p14="http://schemas.microsoft.com/office/powerpoint/2010/main" val="143513161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0E6C22-0D8C-4CAE-9A53-D8F489375A3C}"/>
              </a:ext>
            </a:extLst>
          </p:cNvPr>
          <p:cNvPicPr>
            <a:picLocks noChangeAspect="1"/>
          </p:cNvPicPr>
          <p:nvPr/>
        </p:nvPicPr>
        <p:blipFill rotWithShape="1">
          <a:blip r:embed="rId3"/>
          <a:srcRect l="10914" r="14089"/>
          <a:stretch/>
        </p:blipFill>
        <p:spPr>
          <a:xfrm>
            <a:off x="0" y="0"/>
            <a:ext cx="6084237" cy="6857999"/>
          </a:xfrm>
          <a:prstGeom prst="rect">
            <a:avLst/>
          </a:prstGeom>
        </p:spPr>
      </p:pic>
      <p:sp>
        <p:nvSpPr>
          <p:cNvPr id="3" name="Title 3">
            <a:extLst>
              <a:ext uri="{FF2B5EF4-FFF2-40B4-BE49-F238E27FC236}">
                <a16:creationId xmlns:a16="http://schemas.microsoft.com/office/drawing/2014/main" id="{DAFECEDD-1AD3-4622-B386-BEB1B4F0801D}"/>
              </a:ext>
            </a:extLst>
          </p:cNvPr>
          <p:cNvSpPr txBox="1">
            <a:spLocks/>
          </p:cNvSpPr>
          <p:nvPr/>
        </p:nvSpPr>
        <p:spPr>
          <a:xfrm>
            <a:off x="6679073" y="1708051"/>
            <a:ext cx="4976915" cy="17209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i="1" dirty="0">
                <a:solidFill>
                  <a:schemeClr val="bg1"/>
                </a:solidFill>
                <a:latin typeface="Calibri Light" panose="020F0302020204030204" pitchFamily="34" charset="0"/>
                <a:cs typeface="Calibri Light" panose="020F0302020204030204" pitchFamily="34" charset="0"/>
              </a:rPr>
              <a:t>Lower-priced moderately-sized suburban homes in  neighborhoods mostly consisting of home-owners, albeit with an increasing proportion of renters.  The home sales prices per square foot are the lowest and have increased the slowest among the subareas.</a:t>
            </a:r>
            <a:endParaRPr lang="en-US" sz="1800" dirty="0">
              <a:solidFill>
                <a:schemeClr val="bg1"/>
              </a:solidFill>
              <a:latin typeface="Calibri Light" panose="020F0302020204030204" pitchFamily="34" charset="0"/>
              <a:cs typeface="Calibri Light" panose="020F0302020204030204" pitchFamily="34" charset="0"/>
            </a:endParaRPr>
          </a:p>
        </p:txBody>
      </p:sp>
      <p:graphicFrame>
        <p:nvGraphicFramePr>
          <p:cNvPr id="10" name="Table 9">
            <a:extLst>
              <a:ext uri="{FF2B5EF4-FFF2-40B4-BE49-F238E27FC236}">
                <a16:creationId xmlns:a16="http://schemas.microsoft.com/office/drawing/2014/main" id="{46F27803-1AD1-4476-B7FA-B44B3D3C6B28}"/>
              </a:ext>
            </a:extLst>
          </p:cNvPr>
          <p:cNvGraphicFramePr>
            <a:graphicFrameLocks noGrp="1"/>
          </p:cNvGraphicFramePr>
          <p:nvPr>
            <p:extLst>
              <p:ext uri="{D42A27DB-BD31-4B8C-83A1-F6EECF244321}">
                <p14:modId xmlns:p14="http://schemas.microsoft.com/office/powerpoint/2010/main" val="1667142007"/>
              </p:ext>
            </p:extLst>
          </p:nvPr>
        </p:nvGraphicFramePr>
        <p:xfrm>
          <a:off x="6107765" y="3836546"/>
          <a:ext cx="6119532" cy="2183152"/>
        </p:xfrm>
        <a:graphic>
          <a:graphicData uri="http://schemas.openxmlformats.org/drawingml/2006/table">
            <a:tbl>
              <a:tblPr firstRow="1" bandRow="1">
                <a:tableStyleId>{5C22544A-7EE6-4342-B048-85BDC9FD1C3A}</a:tableStyleId>
              </a:tblPr>
              <a:tblGrid>
                <a:gridCol w="3050354">
                  <a:extLst>
                    <a:ext uri="{9D8B030D-6E8A-4147-A177-3AD203B41FA5}">
                      <a16:colId xmlns:a16="http://schemas.microsoft.com/office/drawing/2014/main" val="2234683104"/>
                    </a:ext>
                  </a:extLst>
                </a:gridCol>
                <a:gridCol w="3069178">
                  <a:extLst>
                    <a:ext uri="{9D8B030D-6E8A-4147-A177-3AD203B41FA5}">
                      <a16:colId xmlns:a16="http://schemas.microsoft.com/office/drawing/2014/main" val="1929273500"/>
                    </a:ext>
                  </a:extLst>
                </a:gridCol>
              </a:tblGrid>
              <a:tr h="78107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Median Year Built: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1996</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Median Building Area: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1,896 sq. ft </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6445505"/>
                  </a:ext>
                </a:extLst>
              </a:tr>
              <a:tr h="694660">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Average Home Sale Price (2018):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Calibri" panose="020F0502020204030204" pitchFamily="34" charset="0"/>
                        </a:rPr>
                        <a:t>$75.35 per sq. ft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1" dirty="0">
                        <a:solidFill>
                          <a:schemeClr val="bg1"/>
                        </a:solidFill>
                        <a:latin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Calibri" panose="020F0502020204030204" pitchFamily="34" charset="0"/>
                        </a:rPr>
                        <a:t>+48.5% since 2013</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dirty="0"/>
                    </a:p>
                  </a:txBody>
                  <a:tcP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515699675"/>
                  </a:ext>
                </a:extLst>
              </a:tr>
            </a:tbl>
          </a:graphicData>
        </a:graphic>
      </p:graphicFrame>
      <p:sp>
        <p:nvSpPr>
          <p:cNvPr id="11" name="TextBox 10">
            <a:extLst>
              <a:ext uri="{FF2B5EF4-FFF2-40B4-BE49-F238E27FC236}">
                <a16:creationId xmlns:a16="http://schemas.microsoft.com/office/drawing/2014/main" id="{753F2766-86B6-46D3-8D52-480F7028A034}"/>
              </a:ext>
            </a:extLst>
          </p:cNvPr>
          <p:cNvSpPr txBox="1"/>
          <p:nvPr/>
        </p:nvSpPr>
        <p:spPr>
          <a:xfrm>
            <a:off x="6679072" y="5200938"/>
            <a:ext cx="4976915" cy="369332"/>
          </a:xfrm>
          <a:prstGeom prst="rect">
            <a:avLst/>
          </a:prstGeom>
          <a:noFill/>
        </p:spPr>
        <p:txBody>
          <a:bodyPr wrap="square" rtlCol="0">
            <a:spAutoFit/>
          </a:bodyPr>
          <a:lstStyle/>
          <a:p>
            <a:pPr algn="ctr"/>
            <a:r>
              <a:rPr lang="en-US" dirty="0">
                <a:highlight>
                  <a:srgbClr val="FFFF00"/>
                </a:highlight>
              </a:rPr>
              <a:t> …</a:t>
            </a:r>
            <a:r>
              <a:rPr lang="en-US" b="1" dirty="0">
                <a:highlight>
                  <a:srgbClr val="FFFF00"/>
                </a:highlight>
              </a:rPr>
              <a:t>$150,700 </a:t>
            </a:r>
            <a:r>
              <a:rPr lang="en-US" dirty="0">
                <a:highlight>
                  <a:srgbClr val="FFFF00"/>
                </a:highlight>
              </a:rPr>
              <a:t>for a </a:t>
            </a:r>
            <a:r>
              <a:rPr lang="en-US" b="1" dirty="0">
                <a:highlight>
                  <a:srgbClr val="FFFF00"/>
                </a:highlight>
              </a:rPr>
              <a:t>2,000 sq. ft home</a:t>
            </a:r>
          </a:p>
        </p:txBody>
      </p:sp>
      <p:sp>
        <p:nvSpPr>
          <p:cNvPr id="12" name="Rectangle 11">
            <a:extLst>
              <a:ext uri="{FF2B5EF4-FFF2-40B4-BE49-F238E27FC236}">
                <a16:creationId xmlns:a16="http://schemas.microsoft.com/office/drawing/2014/main" id="{5EAA7930-A484-4283-B887-EAD69D39529A}"/>
              </a:ext>
            </a:extLst>
          </p:cNvPr>
          <p:cNvSpPr/>
          <p:nvPr/>
        </p:nvSpPr>
        <p:spPr>
          <a:xfrm>
            <a:off x="8179209" y="6211004"/>
            <a:ext cx="1939955" cy="246221"/>
          </a:xfrm>
          <a:prstGeom prst="rect">
            <a:avLst/>
          </a:prstGeom>
        </p:spPr>
        <p:txBody>
          <a:bodyPr wrap="none">
            <a:spAutoFit/>
          </a:bodyPr>
          <a:lstStyle/>
          <a:p>
            <a:pPr lvl="0" defTabSz="457200">
              <a:defRPr/>
            </a:pPr>
            <a:r>
              <a:rPr lang="en-US" sz="1000" dirty="0">
                <a:solidFill>
                  <a:schemeClr val="bg1"/>
                </a:solidFill>
              </a:rPr>
              <a:t>Data Source: Zillow, ZTRAX (2018)</a:t>
            </a:r>
          </a:p>
        </p:txBody>
      </p:sp>
      <p:sp>
        <p:nvSpPr>
          <p:cNvPr id="13" name="Title 3">
            <a:extLst>
              <a:ext uri="{FF2B5EF4-FFF2-40B4-BE49-F238E27FC236}">
                <a16:creationId xmlns:a16="http://schemas.microsoft.com/office/drawing/2014/main" id="{FE2D0046-52C1-4140-98D9-855C90879C3E}"/>
              </a:ext>
            </a:extLst>
          </p:cNvPr>
          <p:cNvSpPr txBox="1">
            <a:spLocks/>
          </p:cNvSpPr>
          <p:nvPr/>
        </p:nvSpPr>
        <p:spPr>
          <a:xfrm>
            <a:off x="6119532" y="420229"/>
            <a:ext cx="6096000" cy="695612"/>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en-US" sz="4000" b="1" dirty="0">
                <a:solidFill>
                  <a:schemeClr val="bg1"/>
                </a:solidFill>
                <a:latin typeface="Arial" panose="020B0604020202020204" pitchFamily="34" charset="0"/>
                <a:cs typeface="Arial" panose="020B0604020202020204" pitchFamily="34" charset="0"/>
              </a:rPr>
              <a:t>Subarea 8</a:t>
            </a:r>
          </a:p>
        </p:txBody>
      </p:sp>
    </p:spTree>
    <p:extLst>
      <p:ext uri="{BB962C8B-B14F-4D97-AF65-F5344CB8AC3E}">
        <p14:creationId xmlns:p14="http://schemas.microsoft.com/office/powerpoint/2010/main" val="161066837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589984-87AE-43B4-81AE-2B505FA32409}"/>
              </a:ext>
            </a:extLst>
          </p:cNvPr>
          <p:cNvPicPr>
            <a:picLocks noChangeAspect="1"/>
          </p:cNvPicPr>
          <p:nvPr/>
        </p:nvPicPr>
        <p:blipFill rotWithShape="1">
          <a:blip r:embed="rId3"/>
          <a:srcRect l="9929" t="-83" r="14792" b="83"/>
          <a:stretch/>
        </p:blipFill>
        <p:spPr>
          <a:xfrm>
            <a:off x="0" y="-5689"/>
            <a:ext cx="6156217" cy="6863689"/>
          </a:xfrm>
          <a:prstGeom prst="rect">
            <a:avLst/>
          </a:prstGeom>
        </p:spPr>
      </p:pic>
      <p:graphicFrame>
        <p:nvGraphicFramePr>
          <p:cNvPr id="10" name="Table 9">
            <a:extLst>
              <a:ext uri="{FF2B5EF4-FFF2-40B4-BE49-F238E27FC236}">
                <a16:creationId xmlns:a16="http://schemas.microsoft.com/office/drawing/2014/main" id="{10D7687F-EBD0-46C8-BDD9-2D6020464848}"/>
              </a:ext>
            </a:extLst>
          </p:cNvPr>
          <p:cNvGraphicFramePr>
            <a:graphicFrameLocks noGrp="1"/>
          </p:cNvGraphicFramePr>
          <p:nvPr>
            <p:extLst>
              <p:ext uri="{D42A27DB-BD31-4B8C-83A1-F6EECF244321}">
                <p14:modId xmlns:p14="http://schemas.microsoft.com/office/powerpoint/2010/main" val="3062928096"/>
              </p:ext>
            </p:extLst>
          </p:nvPr>
        </p:nvGraphicFramePr>
        <p:xfrm>
          <a:off x="6156216" y="3939550"/>
          <a:ext cx="6059313" cy="2458794"/>
        </p:xfrm>
        <a:graphic>
          <a:graphicData uri="http://schemas.openxmlformats.org/drawingml/2006/table">
            <a:tbl>
              <a:tblPr firstRow="1" bandRow="1">
                <a:tableStyleId>{5C22544A-7EE6-4342-B048-85BDC9FD1C3A}</a:tableStyleId>
              </a:tblPr>
              <a:tblGrid>
                <a:gridCol w="3020337">
                  <a:extLst>
                    <a:ext uri="{9D8B030D-6E8A-4147-A177-3AD203B41FA5}">
                      <a16:colId xmlns:a16="http://schemas.microsoft.com/office/drawing/2014/main" val="2234683104"/>
                    </a:ext>
                  </a:extLst>
                </a:gridCol>
                <a:gridCol w="3038976">
                  <a:extLst>
                    <a:ext uri="{9D8B030D-6E8A-4147-A177-3AD203B41FA5}">
                      <a16:colId xmlns:a16="http://schemas.microsoft.com/office/drawing/2014/main" val="1929273500"/>
                    </a:ext>
                  </a:extLst>
                </a:gridCol>
              </a:tblGrid>
              <a:tr h="62182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Median Year Built: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2000</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Median Building Area: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2,316 sq. ft </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6445505"/>
                  </a:ext>
                </a:extLst>
              </a:tr>
              <a:tr h="725555">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Average Home Sale Price (2018):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Calibri" panose="020F0502020204030204" pitchFamily="34" charset="0"/>
                        </a:rPr>
                        <a:t>$87.28 per sq. ft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1" dirty="0">
                        <a:solidFill>
                          <a:schemeClr val="bg1"/>
                        </a:solidFill>
                        <a:latin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Calibri" panose="020F0502020204030204" pitchFamily="34" charset="0"/>
                        </a:rPr>
                        <a:t>+55.7% since 2013</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dirty="0"/>
                    </a:p>
                  </a:txBody>
                  <a:tcP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515699675"/>
                  </a:ext>
                </a:extLst>
              </a:tr>
              <a:tr h="386154">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i="1" dirty="0">
                        <a:solidFill>
                          <a:schemeClr val="bg1"/>
                        </a:solidFill>
                      </a:endParaRPr>
                    </a:p>
                  </a:txBody>
                  <a:tcPr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1400" i="1" dirty="0">
                        <a:solidFill>
                          <a:schemeClr val="tx1"/>
                        </a:solidFill>
                      </a:endParaRPr>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079820267"/>
                  </a:ext>
                </a:extLst>
              </a:tr>
            </a:tbl>
          </a:graphicData>
        </a:graphic>
      </p:graphicFrame>
      <p:sp>
        <p:nvSpPr>
          <p:cNvPr id="11" name="TextBox 10">
            <a:extLst>
              <a:ext uri="{FF2B5EF4-FFF2-40B4-BE49-F238E27FC236}">
                <a16:creationId xmlns:a16="http://schemas.microsoft.com/office/drawing/2014/main" id="{36B78C65-F91E-482C-9C47-A3ABC93787B2}"/>
              </a:ext>
            </a:extLst>
          </p:cNvPr>
          <p:cNvSpPr txBox="1"/>
          <p:nvPr/>
        </p:nvSpPr>
        <p:spPr>
          <a:xfrm>
            <a:off x="6660730" y="5212284"/>
            <a:ext cx="4976915" cy="369332"/>
          </a:xfrm>
          <a:prstGeom prst="rect">
            <a:avLst/>
          </a:prstGeom>
          <a:noFill/>
        </p:spPr>
        <p:txBody>
          <a:bodyPr wrap="square" rtlCol="0">
            <a:spAutoFit/>
          </a:bodyPr>
          <a:lstStyle/>
          <a:p>
            <a:pPr algn="ctr"/>
            <a:r>
              <a:rPr lang="en-US" dirty="0">
                <a:highlight>
                  <a:srgbClr val="FFFF00"/>
                </a:highlight>
              </a:rPr>
              <a:t> …</a:t>
            </a:r>
            <a:r>
              <a:rPr lang="en-US" b="1" dirty="0">
                <a:highlight>
                  <a:srgbClr val="FFFF00"/>
                </a:highlight>
              </a:rPr>
              <a:t>$174,560 </a:t>
            </a:r>
            <a:r>
              <a:rPr lang="en-US" dirty="0">
                <a:highlight>
                  <a:srgbClr val="FFFF00"/>
                </a:highlight>
              </a:rPr>
              <a:t>for a </a:t>
            </a:r>
            <a:r>
              <a:rPr lang="en-US" b="1" dirty="0">
                <a:highlight>
                  <a:srgbClr val="FFFF00"/>
                </a:highlight>
              </a:rPr>
              <a:t>2,000 sq. ft home</a:t>
            </a:r>
          </a:p>
        </p:txBody>
      </p:sp>
      <p:sp>
        <p:nvSpPr>
          <p:cNvPr id="4" name="TextBox 3">
            <a:extLst>
              <a:ext uri="{FF2B5EF4-FFF2-40B4-BE49-F238E27FC236}">
                <a16:creationId xmlns:a16="http://schemas.microsoft.com/office/drawing/2014/main" id="{E9AA7194-8E7A-8A43-87A8-BEB42E188A20}"/>
              </a:ext>
            </a:extLst>
          </p:cNvPr>
          <p:cNvSpPr txBox="1"/>
          <p:nvPr/>
        </p:nvSpPr>
        <p:spPr>
          <a:xfrm>
            <a:off x="6512993" y="1667593"/>
            <a:ext cx="5309074" cy="1754326"/>
          </a:xfrm>
          <a:prstGeom prst="rect">
            <a:avLst/>
          </a:prstGeom>
          <a:noFill/>
        </p:spPr>
        <p:txBody>
          <a:bodyPr wrap="square" rtlCol="0">
            <a:spAutoFit/>
          </a:bodyPr>
          <a:lstStyle/>
          <a:p>
            <a:pPr algn="ctr"/>
            <a:r>
              <a:rPr lang="en-US" i="1" dirty="0">
                <a:solidFill>
                  <a:schemeClr val="bg1"/>
                </a:solidFill>
                <a:latin typeface="Calibri Light" panose="020F0302020204030204" pitchFamily="34" charset="0"/>
                <a:cs typeface="Calibri Light" panose="020F0302020204030204" pitchFamily="34" charset="0"/>
              </a:rPr>
              <a:t>Lower-priced rural areas with large lots and mostly single-family housing stock, although significantly higher proportions of multifamily units and renters compared to their higher-priced rural counterparts.  The home sale prices in this subarea are increasing more slowly than the region as a whole</a:t>
            </a:r>
          </a:p>
        </p:txBody>
      </p:sp>
      <p:sp>
        <p:nvSpPr>
          <p:cNvPr id="13" name="Title 3">
            <a:extLst>
              <a:ext uri="{FF2B5EF4-FFF2-40B4-BE49-F238E27FC236}">
                <a16:creationId xmlns:a16="http://schemas.microsoft.com/office/drawing/2014/main" id="{7C10B280-4D74-8C4F-91D6-5FA6B6C57632}"/>
              </a:ext>
            </a:extLst>
          </p:cNvPr>
          <p:cNvSpPr txBox="1">
            <a:spLocks/>
          </p:cNvSpPr>
          <p:nvPr/>
        </p:nvSpPr>
        <p:spPr>
          <a:xfrm>
            <a:off x="6119530" y="454350"/>
            <a:ext cx="6096000" cy="695612"/>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en-US" sz="4000" b="1" dirty="0">
                <a:solidFill>
                  <a:schemeClr val="bg1"/>
                </a:solidFill>
                <a:latin typeface="Arial" panose="020B0604020202020204" pitchFamily="34" charset="0"/>
                <a:cs typeface="Arial" panose="020B0604020202020204" pitchFamily="34" charset="0"/>
              </a:rPr>
              <a:t>Subarea 9</a:t>
            </a:r>
          </a:p>
        </p:txBody>
      </p:sp>
      <p:sp>
        <p:nvSpPr>
          <p:cNvPr id="14" name="Rectangle 13">
            <a:extLst>
              <a:ext uri="{FF2B5EF4-FFF2-40B4-BE49-F238E27FC236}">
                <a16:creationId xmlns:a16="http://schemas.microsoft.com/office/drawing/2014/main" id="{CAB01261-CF32-5D4B-AA9C-BD582E36D216}"/>
              </a:ext>
            </a:extLst>
          </p:cNvPr>
          <p:cNvSpPr/>
          <p:nvPr/>
        </p:nvSpPr>
        <p:spPr>
          <a:xfrm>
            <a:off x="8179207" y="6245125"/>
            <a:ext cx="1939955" cy="246221"/>
          </a:xfrm>
          <a:prstGeom prst="rect">
            <a:avLst/>
          </a:prstGeom>
        </p:spPr>
        <p:txBody>
          <a:bodyPr wrap="none">
            <a:spAutoFit/>
          </a:bodyPr>
          <a:lstStyle/>
          <a:p>
            <a:pPr lvl="0" defTabSz="457200">
              <a:defRPr/>
            </a:pPr>
            <a:r>
              <a:rPr lang="en-US" sz="1000" dirty="0">
                <a:solidFill>
                  <a:schemeClr val="bg1"/>
                </a:solidFill>
              </a:rPr>
              <a:t>Data Source: Zillow, ZTRAX (2018)</a:t>
            </a:r>
          </a:p>
        </p:txBody>
      </p:sp>
    </p:spTree>
    <p:extLst>
      <p:ext uri="{BB962C8B-B14F-4D97-AF65-F5344CB8AC3E}">
        <p14:creationId xmlns:p14="http://schemas.microsoft.com/office/powerpoint/2010/main" val="408013777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8F1096-B042-8E42-8F14-925B6F6F4E3B}"/>
              </a:ext>
            </a:extLst>
          </p:cNvPr>
          <p:cNvSpPr>
            <a:spLocks noGrp="1"/>
          </p:cNvSpPr>
          <p:nvPr>
            <p:ph idx="1"/>
          </p:nvPr>
        </p:nvSpPr>
        <p:spPr>
          <a:xfrm>
            <a:off x="694403" y="2064773"/>
            <a:ext cx="11035481" cy="3975989"/>
          </a:xfrm>
        </p:spPr>
        <p:txBody>
          <a:bodyPr>
            <a:normAutofit/>
          </a:bodyPr>
          <a:lstStyle/>
          <a:p>
            <a:pPr marL="0" indent="0">
              <a:spcAft>
                <a:spcPts val="3000"/>
              </a:spcAft>
              <a:buNone/>
            </a:pPr>
            <a:r>
              <a:rPr lang="en-US" sz="3200" dirty="0">
                <a:latin typeface="+mj-lt"/>
              </a:rPr>
              <a:t>Identify housing market subareas for the Atlanta region which are:</a:t>
            </a:r>
            <a:endParaRPr lang="en-US" sz="2800" dirty="0">
              <a:latin typeface="+mj-lt"/>
            </a:endParaRPr>
          </a:p>
          <a:p>
            <a:pPr lvl="1">
              <a:spcAft>
                <a:spcPts val="3000"/>
              </a:spcAft>
              <a:buFont typeface="Wingdings" pitchFamily="2" charset="2"/>
              <a:buChar char="§"/>
            </a:pPr>
            <a:r>
              <a:rPr lang="en-US" sz="2800" dirty="0">
                <a:latin typeface="+mj-lt"/>
              </a:rPr>
              <a:t>Granular enough to be helpful in identifying and prioritizing housing affordability policies and strategies at the local and municipal level</a:t>
            </a:r>
          </a:p>
          <a:p>
            <a:pPr lvl="1">
              <a:spcAft>
                <a:spcPts val="3000"/>
              </a:spcAft>
              <a:buFont typeface="Wingdings" pitchFamily="2" charset="2"/>
              <a:buChar char="§"/>
            </a:pPr>
            <a:r>
              <a:rPr lang="en-US" sz="2800" dirty="0">
                <a:latin typeface="+mj-lt"/>
              </a:rPr>
              <a:t>General enough to be applied regionally</a:t>
            </a:r>
          </a:p>
          <a:p>
            <a:pPr lvl="1">
              <a:spcAft>
                <a:spcPts val="3000"/>
              </a:spcAft>
              <a:buFont typeface="Wingdings" pitchFamily="2" charset="2"/>
              <a:buChar char="§"/>
            </a:pPr>
            <a:r>
              <a:rPr lang="en-US" sz="2800" dirty="0">
                <a:latin typeface="+mj-lt"/>
              </a:rPr>
              <a:t>Easily understandable to a range of stakeholders, community members, government staff, and elected officials</a:t>
            </a:r>
          </a:p>
        </p:txBody>
      </p:sp>
      <p:sp>
        <p:nvSpPr>
          <p:cNvPr id="4" name="Title 3">
            <a:extLst>
              <a:ext uri="{FF2B5EF4-FFF2-40B4-BE49-F238E27FC236}">
                <a16:creationId xmlns:a16="http://schemas.microsoft.com/office/drawing/2014/main" id="{E5778D8E-D3F3-594C-B915-56DDCBFCB4DD}"/>
              </a:ext>
            </a:extLst>
          </p:cNvPr>
          <p:cNvSpPr txBox="1">
            <a:spLocks/>
          </p:cNvSpPr>
          <p:nvPr/>
        </p:nvSpPr>
        <p:spPr>
          <a:xfrm>
            <a:off x="598461" y="701026"/>
            <a:ext cx="10545108" cy="116145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1"/>
                </a:solidFill>
                <a:latin typeface="Calibri Light" panose="020F0302020204030204" pitchFamily="34" charset="0"/>
                <a:cs typeface="Calibri Light" panose="020F0302020204030204" pitchFamily="34" charset="0"/>
              </a:rPr>
              <a:t>Atlanta Region Housing Market Subarea Analysis</a:t>
            </a:r>
            <a:br>
              <a:rPr lang="en-US" sz="3600" b="1" dirty="0">
                <a:solidFill>
                  <a:schemeClr val="bg1"/>
                </a:solidFill>
                <a:latin typeface="Calibri Light" panose="020F0302020204030204" pitchFamily="34" charset="0"/>
                <a:cs typeface="Calibri Light" panose="020F0302020204030204" pitchFamily="34" charset="0"/>
              </a:rPr>
            </a:br>
            <a:r>
              <a:rPr lang="en-US" sz="4300" b="1" dirty="0">
                <a:solidFill>
                  <a:schemeClr val="bg1"/>
                </a:solidFill>
                <a:latin typeface="Calibri Light" panose="020F0302020204030204" pitchFamily="34" charset="0"/>
                <a:cs typeface="Calibri Light" panose="020F0302020204030204" pitchFamily="34" charset="0"/>
              </a:rPr>
              <a:t>Research Objectives</a:t>
            </a:r>
          </a:p>
        </p:txBody>
      </p:sp>
    </p:spTree>
    <p:extLst>
      <p:ext uri="{BB962C8B-B14F-4D97-AF65-F5344CB8AC3E}">
        <p14:creationId xmlns:p14="http://schemas.microsoft.com/office/powerpoint/2010/main" val="3298931962"/>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589984-87AE-43B4-81AE-2B505FA32409}"/>
              </a:ext>
            </a:extLst>
          </p:cNvPr>
          <p:cNvPicPr>
            <a:picLocks noChangeAspect="1"/>
          </p:cNvPicPr>
          <p:nvPr/>
        </p:nvPicPr>
        <p:blipFill rotWithShape="1">
          <a:blip r:embed="rId3"/>
          <a:srcRect l="7139" r="14844"/>
          <a:stretch/>
        </p:blipFill>
        <p:spPr>
          <a:xfrm>
            <a:off x="0" y="-703"/>
            <a:ext cx="6107760" cy="6891216"/>
          </a:xfrm>
          <a:prstGeom prst="rect">
            <a:avLst/>
          </a:prstGeom>
        </p:spPr>
      </p:pic>
      <p:graphicFrame>
        <p:nvGraphicFramePr>
          <p:cNvPr id="10" name="Table 9">
            <a:extLst>
              <a:ext uri="{FF2B5EF4-FFF2-40B4-BE49-F238E27FC236}">
                <a16:creationId xmlns:a16="http://schemas.microsoft.com/office/drawing/2014/main" id="{A7B73EB4-EB87-4F3F-9287-E185B342EF4F}"/>
              </a:ext>
            </a:extLst>
          </p:cNvPr>
          <p:cNvGraphicFramePr>
            <a:graphicFrameLocks noGrp="1"/>
          </p:cNvGraphicFramePr>
          <p:nvPr>
            <p:extLst>
              <p:ext uri="{D42A27DB-BD31-4B8C-83A1-F6EECF244321}">
                <p14:modId xmlns:p14="http://schemas.microsoft.com/office/powerpoint/2010/main" val="496744585"/>
              </p:ext>
            </p:extLst>
          </p:nvPr>
        </p:nvGraphicFramePr>
        <p:xfrm>
          <a:off x="6107760" y="3875889"/>
          <a:ext cx="6096000" cy="2550504"/>
        </p:xfrm>
        <a:graphic>
          <a:graphicData uri="http://schemas.openxmlformats.org/drawingml/2006/table">
            <a:tbl>
              <a:tblPr firstRow="1" bandRow="1">
                <a:tableStyleId>{5C22544A-7EE6-4342-B048-85BDC9FD1C3A}</a:tableStyleId>
              </a:tblPr>
              <a:tblGrid>
                <a:gridCol w="3038624">
                  <a:extLst>
                    <a:ext uri="{9D8B030D-6E8A-4147-A177-3AD203B41FA5}">
                      <a16:colId xmlns:a16="http://schemas.microsoft.com/office/drawing/2014/main" val="2234683104"/>
                    </a:ext>
                  </a:extLst>
                </a:gridCol>
                <a:gridCol w="3057376">
                  <a:extLst>
                    <a:ext uri="{9D8B030D-6E8A-4147-A177-3AD203B41FA5}">
                      <a16:colId xmlns:a16="http://schemas.microsoft.com/office/drawing/2014/main" val="1929273500"/>
                    </a:ext>
                  </a:extLst>
                </a:gridCol>
              </a:tblGrid>
              <a:tr h="58868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Median Year Built: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1999</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Median Building Area: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2,460 sq. ft </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6445505"/>
                  </a:ext>
                </a:extLst>
              </a:tr>
              <a:tr h="588684">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Average Home Sale Price (2018):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Calibri" panose="020F0502020204030204" pitchFamily="34" charset="0"/>
                        </a:rPr>
                        <a:t>$130.88 per sq. ft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1" dirty="0">
                        <a:solidFill>
                          <a:schemeClr val="bg1"/>
                        </a:solidFill>
                        <a:latin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Calibri" panose="020F0502020204030204" pitchFamily="34" charset="0"/>
                        </a:rPr>
                        <a:t>+35.8% since 2013</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dirty="0"/>
                    </a:p>
                  </a:txBody>
                  <a:tcP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515699675"/>
                  </a:ext>
                </a:extLst>
              </a:tr>
              <a:tr h="477864">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i="1" dirty="0">
                        <a:solidFill>
                          <a:schemeClr val="tx1"/>
                        </a:solidFill>
                      </a:endParaRPr>
                    </a:p>
                  </a:txBody>
                  <a:tcPr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1400" i="1" dirty="0">
                        <a:solidFill>
                          <a:schemeClr val="tx1"/>
                        </a:solidFill>
                      </a:endParaRPr>
                    </a:p>
                  </a:txBody>
                  <a:tcPr anchor="b">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079820267"/>
                  </a:ext>
                </a:extLst>
              </a:tr>
            </a:tbl>
          </a:graphicData>
        </a:graphic>
      </p:graphicFrame>
      <p:sp>
        <p:nvSpPr>
          <p:cNvPr id="11" name="TextBox 10">
            <a:extLst>
              <a:ext uri="{FF2B5EF4-FFF2-40B4-BE49-F238E27FC236}">
                <a16:creationId xmlns:a16="http://schemas.microsoft.com/office/drawing/2014/main" id="{68E2E99B-E651-4A62-B14F-6A74C72EEB93}"/>
              </a:ext>
            </a:extLst>
          </p:cNvPr>
          <p:cNvSpPr txBox="1"/>
          <p:nvPr/>
        </p:nvSpPr>
        <p:spPr>
          <a:xfrm>
            <a:off x="6529752" y="5156470"/>
            <a:ext cx="4976915" cy="369332"/>
          </a:xfrm>
          <a:prstGeom prst="rect">
            <a:avLst/>
          </a:prstGeom>
          <a:noFill/>
        </p:spPr>
        <p:txBody>
          <a:bodyPr wrap="square" rtlCol="0">
            <a:spAutoFit/>
          </a:bodyPr>
          <a:lstStyle/>
          <a:p>
            <a:pPr algn="ctr"/>
            <a:r>
              <a:rPr lang="en-US" dirty="0">
                <a:highlight>
                  <a:srgbClr val="FFFF00"/>
                </a:highlight>
              </a:rPr>
              <a:t> …</a:t>
            </a:r>
            <a:r>
              <a:rPr lang="en-US" b="1" dirty="0">
                <a:highlight>
                  <a:srgbClr val="FFFF00"/>
                </a:highlight>
              </a:rPr>
              <a:t>$261,760 </a:t>
            </a:r>
            <a:r>
              <a:rPr lang="en-US" dirty="0">
                <a:highlight>
                  <a:srgbClr val="FFFF00"/>
                </a:highlight>
              </a:rPr>
              <a:t>for a </a:t>
            </a:r>
            <a:r>
              <a:rPr lang="en-US" b="1" dirty="0">
                <a:highlight>
                  <a:srgbClr val="FFFF00"/>
                </a:highlight>
              </a:rPr>
              <a:t>2,000 sq. ft home</a:t>
            </a:r>
          </a:p>
        </p:txBody>
      </p:sp>
      <p:sp>
        <p:nvSpPr>
          <p:cNvPr id="4" name="TextBox 3">
            <a:extLst>
              <a:ext uri="{FF2B5EF4-FFF2-40B4-BE49-F238E27FC236}">
                <a16:creationId xmlns:a16="http://schemas.microsoft.com/office/drawing/2014/main" id="{C1235224-313F-A340-B01C-06D8F1B70746}"/>
              </a:ext>
            </a:extLst>
          </p:cNvPr>
          <p:cNvSpPr txBox="1"/>
          <p:nvPr/>
        </p:nvSpPr>
        <p:spPr>
          <a:xfrm>
            <a:off x="6858000" y="1711782"/>
            <a:ext cx="4648667" cy="1477328"/>
          </a:xfrm>
          <a:prstGeom prst="rect">
            <a:avLst/>
          </a:prstGeom>
          <a:noFill/>
        </p:spPr>
        <p:txBody>
          <a:bodyPr wrap="square" rtlCol="0">
            <a:spAutoFit/>
          </a:bodyPr>
          <a:lstStyle/>
          <a:p>
            <a:pPr algn="ctr"/>
            <a:r>
              <a:rPr lang="en-US" i="1" dirty="0">
                <a:solidFill>
                  <a:schemeClr val="bg1"/>
                </a:solidFill>
                <a:latin typeface="Calibri Light" panose="020F0302020204030204" pitchFamily="34" charset="0"/>
                <a:cs typeface="Calibri Light" panose="020F0302020204030204" pitchFamily="34" charset="0"/>
              </a:rPr>
              <a:t>Rural areas with generally newer, higher-priced, large owner-occupied single-family homes on large lots.  The home sale prices in this subarea are increasing somewhat slower than the regional average.</a:t>
            </a:r>
          </a:p>
        </p:txBody>
      </p:sp>
      <p:sp>
        <p:nvSpPr>
          <p:cNvPr id="13" name="Title 3">
            <a:extLst>
              <a:ext uri="{FF2B5EF4-FFF2-40B4-BE49-F238E27FC236}">
                <a16:creationId xmlns:a16="http://schemas.microsoft.com/office/drawing/2014/main" id="{9864FB02-D463-0843-AF4D-B3609EE29474}"/>
              </a:ext>
            </a:extLst>
          </p:cNvPr>
          <p:cNvSpPr txBox="1">
            <a:spLocks/>
          </p:cNvSpPr>
          <p:nvPr/>
        </p:nvSpPr>
        <p:spPr>
          <a:xfrm>
            <a:off x="6096000" y="329391"/>
            <a:ext cx="6096000" cy="695612"/>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en-US" sz="4000" b="1" dirty="0">
                <a:solidFill>
                  <a:schemeClr val="bg1"/>
                </a:solidFill>
                <a:latin typeface="Arial" panose="020B0604020202020204" pitchFamily="34" charset="0"/>
                <a:cs typeface="Arial" panose="020B0604020202020204" pitchFamily="34" charset="0"/>
              </a:rPr>
              <a:t>Subarea 10</a:t>
            </a:r>
          </a:p>
        </p:txBody>
      </p:sp>
      <p:sp>
        <p:nvSpPr>
          <p:cNvPr id="14" name="Rectangle 13">
            <a:extLst>
              <a:ext uri="{FF2B5EF4-FFF2-40B4-BE49-F238E27FC236}">
                <a16:creationId xmlns:a16="http://schemas.microsoft.com/office/drawing/2014/main" id="{CBD3B716-84E1-6E49-BEB5-74AA59D9FC2B}"/>
              </a:ext>
            </a:extLst>
          </p:cNvPr>
          <p:cNvSpPr/>
          <p:nvPr/>
        </p:nvSpPr>
        <p:spPr>
          <a:xfrm>
            <a:off x="8155677" y="6120166"/>
            <a:ext cx="1939955" cy="246221"/>
          </a:xfrm>
          <a:prstGeom prst="rect">
            <a:avLst/>
          </a:prstGeom>
        </p:spPr>
        <p:txBody>
          <a:bodyPr wrap="none">
            <a:spAutoFit/>
          </a:bodyPr>
          <a:lstStyle/>
          <a:p>
            <a:pPr lvl="0" defTabSz="457200">
              <a:defRPr/>
            </a:pPr>
            <a:r>
              <a:rPr lang="en-US" sz="1000" dirty="0">
                <a:solidFill>
                  <a:schemeClr val="bg1"/>
                </a:solidFill>
              </a:rPr>
              <a:t>Data Source: Zillow, ZTRAX (2018)</a:t>
            </a:r>
          </a:p>
        </p:txBody>
      </p:sp>
    </p:spTree>
    <p:extLst>
      <p:ext uri="{BB962C8B-B14F-4D97-AF65-F5344CB8AC3E}">
        <p14:creationId xmlns:p14="http://schemas.microsoft.com/office/powerpoint/2010/main" val="362518293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8A46DF00-CFB8-4F05-BA99-6D24F2465BCD}"/>
              </a:ext>
            </a:extLst>
          </p:cNvPr>
          <p:cNvSpPr txBox="1">
            <a:spLocks noGrp="1"/>
          </p:cNvSpPr>
          <p:nvPr>
            <p:ph type="title"/>
          </p:nvPr>
        </p:nvSpPr>
        <p:spPr>
          <a:xfrm>
            <a:off x="585786" y="389980"/>
            <a:ext cx="6577014"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1"/>
                </a:solidFill>
                <a:latin typeface="Calibri Light" panose="020F0302020204030204" pitchFamily="34" charset="0"/>
                <a:cs typeface="Calibri Light" panose="020F0302020204030204" pitchFamily="34" charset="0"/>
              </a:rPr>
              <a:t>Atlanta Region Housing Market Subarea Analysis</a:t>
            </a:r>
            <a:br>
              <a:rPr lang="en-US" sz="3600" b="1" dirty="0">
                <a:solidFill>
                  <a:schemeClr val="bg1"/>
                </a:solidFill>
                <a:latin typeface="Calibri Light" panose="020F0302020204030204" pitchFamily="34" charset="0"/>
                <a:cs typeface="Calibri Light" panose="020F0302020204030204" pitchFamily="34" charset="0"/>
              </a:rPr>
            </a:br>
            <a:r>
              <a:rPr lang="en-US" sz="4000" b="1" dirty="0">
                <a:solidFill>
                  <a:schemeClr val="bg1"/>
                </a:solidFill>
                <a:latin typeface="Calibri Light" panose="020F0302020204030204" pitchFamily="34" charset="0"/>
                <a:cs typeface="Calibri Light" panose="020F0302020204030204" pitchFamily="34" charset="0"/>
              </a:rPr>
              <a:t>Meetings and Charettes with…</a:t>
            </a:r>
          </a:p>
        </p:txBody>
      </p:sp>
      <p:pic>
        <p:nvPicPr>
          <p:cNvPr id="5" name="Picture 4" descr="A group of people sitting at a table&#10;&#10;Description generated with very high confidence">
            <a:extLst>
              <a:ext uri="{FF2B5EF4-FFF2-40B4-BE49-F238E27FC236}">
                <a16:creationId xmlns:a16="http://schemas.microsoft.com/office/drawing/2014/main" id="{549251E3-858A-4337-829B-ED87B0104E00}"/>
              </a:ext>
            </a:extLst>
          </p:cNvPr>
          <p:cNvPicPr>
            <a:picLocks noChangeAspect="1"/>
          </p:cNvPicPr>
          <p:nvPr/>
        </p:nvPicPr>
        <p:blipFill>
          <a:blip r:embed="rId3"/>
          <a:stretch>
            <a:fillRect/>
          </a:stretch>
        </p:blipFill>
        <p:spPr>
          <a:xfrm>
            <a:off x="7334251" y="472648"/>
            <a:ext cx="4152900" cy="3114675"/>
          </a:xfrm>
          <a:prstGeom prst="rect">
            <a:avLst/>
          </a:prstGeom>
        </p:spPr>
      </p:pic>
      <p:sp>
        <p:nvSpPr>
          <p:cNvPr id="6" name="TextBox 5">
            <a:extLst>
              <a:ext uri="{FF2B5EF4-FFF2-40B4-BE49-F238E27FC236}">
                <a16:creationId xmlns:a16="http://schemas.microsoft.com/office/drawing/2014/main" id="{13E307F2-6818-4A22-9D9B-171B8DA88070}"/>
              </a:ext>
            </a:extLst>
          </p:cNvPr>
          <p:cNvSpPr txBox="1"/>
          <p:nvPr/>
        </p:nvSpPr>
        <p:spPr>
          <a:xfrm>
            <a:off x="638174" y="1715543"/>
            <a:ext cx="6524626" cy="4420890"/>
          </a:xfrm>
          <a:prstGeom prst="rect">
            <a:avLst/>
          </a:prstGeom>
          <a:noFill/>
        </p:spPr>
        <p:txBody>
          <a:bodyPr wrap="square" rtlCol="0">
            <a:spAutoFit/>
          </a:bodyPr>
          <a:lstStyle/>
          <a:p>
            <a:pPr marL="342900" indent="-342900">
              <a:lnSpc>
                <a:spcPct val="200000"/>
              </a:lnSpc>
              <a:buFont typeface="Wingdings" panose="05000000000000000000" pitchFamily="2" charset="2"/>
              <a:buChar char="§"/>
            </a:pPr>
            <a:r>
              <a:rPr lang="en-US" sz="2400" dirty="0">
                <a:solidFill>
                  <a:schemeClr val="bg1"/>
                </a:solidFill>
              </a:rPr>
              <a:t>Metro Atlanta Mayors Association (MAMA)</a:t>
            </a:r>
          </a:p>
          <a:p>
            <a:pPr marL="342900" indent="-342900">
              <a:lnSpc>
                <a:spcPct val="200000"/>
              </a:lnSpc>
              <a:buFont typeface="Wingdings" panose="05000000000000000000" pitchFamily="2" charset="2"/>
              <a:buChar char="§"/>
            </a:pPr>
            <a:r>
              <a:rPr lang="en-US" sz="2400" dirty="0">
                <a:solidFill>
                  <a:schemeClr val="bg1"/>
                </a:solidFill>
              </a:rPr>
              <a:t>Land Use Coordinating Committee (LUCC)</a:t>
            </a:r>
          </a:p>
          <a:p>
            <a:pPr marL="342900" indent="-342900">
              <a:lnSpc>
                <a:spcPct val="200000"/>
              </a:lnSpc>
              <a:buFont typeface="Wingdings" panose="05000000000000000000" pitchFamily="2" charset="2"/>
              <a:buChar char="§"/>
            </a:pPr>
            <a:r>
              <a:rPr lang="en-US" sz="2400" dirty="0">
                <a:solidFill>
                  <a:schemeClr val="bg1"/>
                </a:solidFill>
              </a:rPr>
              <a:t>Regional Housing Action Committee (RHAC)</a:t>
            </a:r>
          </a:p>
          <a:p>
            <a:pPr marL="342900" indent="-342900">
              <a:lnSpc>
                <a:spcPct val="200000"/>
              </a:lnSpc>
              <a:buFont typeface="Wingdings" panose="05000000000000000000" pitchFamily="2" charset="2"/>
              <a:buChar char="§"/>
            </a:pPr>
            <a:r>
              <a:rPr lang="en-US" sz="2400" dirty="0">
                <a:solidFill>
                  <a:schemeClr val="bg1"/>
                </a:solidFill>
              </a:rPr>
              <a:t>Regional Housing Task Force</a:t>
            </a:r>
          </a:p>
          <a:p>
            <a:pPr marL="342900" indent="-342900">
              <a:lnSpc>
                <a:spcPct val="200000"/>
              </a:lnSpc>
              <a:buFont typeface="Wingdings" panose="05000000000000000000" pitchFamily="2" charset="2"/>
              <a:buChar char="§"/>
            </a:pPr>
            <a:r>
              <a:rPr lang="en-US" sz="2400" dirty="0">
                <a:solidFill>
                  <a:schemeClr val="bg1"/>
                </a:solidFill>
              </a:rPr>
              <a:t>Local Developers Roundtable</a:t>
            </a:r>
          </a:p>
          <a:p>
            <a:pPr marL="342900" indent="-342900">
              <a:lnSpc>
                <a:spcPct val="200000"/>
              </a:lnSpc>
              <a:buFont typeface="Wingdings" panose="05000000000000000000" pitchFamily="2" charset="2"/>
              <a:buChar char="§"/>
            </a:pPr>
            <a:r>
              <a:rPr lang="en-US" sz="2400" dirty="0">
                <a:solidFill>
                  <a:schemeClr val="bg1"/>
                </a:solidFill>
              </a:rPr>
              <a:t>Other Local Data Experts</a:t>
            </a:r>
          </a:p>
        </p:txBody>
      </p:sp>
      <p:pic>
        <p:nvPicPr>
          <p:cNvPr id="8" name="Picture 7" descr="A group of people in a room&#10;&#10;Description generated with very high confidence">
            <a:extLst>
              <a:ext uri="{FF2B5EF4-FFF2-40B4-BE49-F238E27FC236}">
                <a16:creationId xmlns:a16="http://schemas.microsoft.com/office/drawing/2014/main" id="{83ED40D4-2790-403D-9D97-C1D8593CE014}"/>
              </a:ext>
            </a:extLst>
          </p:cNvPr>
          <p:cNvPicPr>
            <a:picLocks noChangeAspect="1"/>
          </p:cNvPicPr>
          <p:nvPr/>
        </p:nvPicPr>
        <p:blipFill>
          <a:blip r:embed="rId4"/>
          <a:stretch>
            <a:fillRect/>
          </a:stretch>
        </p:blipFill>
        <p:spPr>
          <a:xfrm>
            <a:off x="7334252" y="3473449"/>
            <a:ext cx="4152901" cy="3114676"/>
          </a:xfrm>
          <a:prstGeom prst="rect">
            <a:avLst/>
          </a:prstGeom>
        </p:spPr>
      </p:pic>
    </p:spTree>
    <p:extLst>
      <p:ext uri="{BB962C8B-B14F-4D97-AF65-F5344CB8AC3E}">
        <p14:creationId xmlns:p14="http://schemas.microsoft.com/office/powerpoint/2010/main" val="244568030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53E64AB8-8266-4ECF-A5E3-5F2212E1ADC5}"/>
              </a:ext>
            </a:extLst>
          </p:cNvPr>
          <p:cNvGraphicFramePr/>
          <p:nvPr>
            <p:extLst>
              <p:ext uri="{D42A27DB-BD31-4B8C-83A1-F6EECF244321}">
                <p14:modId xmlns:p14="http://schemas.microsoft.com/office/powerpoint/2010/main" val="1166904925"/>
              </p:ext>
            </p:extLst>
          </p:nvPr>
        </p:nvGraphicFramePr>
        <p:xfrm>
          <a:off x="161925" y="2474382"/>
          <a:ext cx="4076700" cy="3814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209E0AA1-107C-4674-83CD-111B836E7C12}"/>
              </a:ext>
            </a:extLst>
          </p:cNvPr>
          <p:cNvGraphicFramePr/>
          <p:nvPr>
            <p:extLst>
              <p:ext uri="{D42A27DB-BD31-4B8C-83A1-F6EECF244321}">
                <p14:modId xmlns:p14="http://schemas.microsoft.com/office/powerpoint/2010/main" val="2787862199"/>
              </p:ext>
            </p:extLst>
          </p:nvPr>
        </p:nvGraphicFramePr>
        <p:xfrm>
          <a:off x="4152900" y="2474382"/>
          <a:ext cx="3886200" cy="38142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Diagram 10">
            <a:extLst>
              <a:ext uri="{FF2B5EF4-FFF2-40B4-BE49-F238E27FC236}">
                <a16:creationId xmlns:a16="http://schemas.microsoft.com/office/drawing/2014/main" id="{2F70A33C-B771-4CAD-92BB-C3A233424B06}"/>
              </a:ext>
            </a:extLst>
          </p:cNvPr>
          <p:cNvGraphicFramePr/>
          <p:nvPr>
            <p:extLst>
              <p:ext uri="{D42A27DB-BD31-4B8C-83A1-F6EECF244321}">
                <p14:modId xmlns:p14="http://schemas.microsoft.com/office/powerpoint/2010/main" val="3590845234"/>
              </p:ext>
            </p:extLst>
          </p:nvPr>
        </p:nvGraphicFramePr>
        <p:xfrm>
          <a:off x="8169275" y="2238373"/>
          <a:ext cx="3670300" cy="428624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2" name="Rectangle 11">
            <a:extLst>
              <a:ext uri="{FF2B5EF4-FFF2-40B4-BE49-F238E27FC236}">
                <a16:creationId xmlns:a16="http://schemas.microsoft.com/office/drawing/2014/main" id="{791F17E3-042A-45B6-A238-1B5FE504016F}"/>
              </a:ext>
            </a:extLst>
          </p:cNvPr>
          <p:cNvSpPr/>
          <p:nvPr/>
        </p:nvSpPr>
        <p:spPr>
          <a:xfrm>
            <a:off x="257175" y="644528"/>
            <a:ext cx="11677650" cy="1089529"/>
          </a:xfrm>
          <a:prstGeom prst="rect">
            <a:avLst/>
          </a:prstGeom>
        </p:spPr>
        <p:txBody>
          <a:bodyPr wrap="square" anchor="ctr">
            <a:spAutoFit/>
          </a:bodyPr>
          <a:lstStyle/>
          <a:p>
            <a:pPr algn="ctr">
              <a:lnSpc>
                <a:spcPct val="90000"/>
              </a:lnSpc>
            </a:pPr>
            <a:r>
              <a:rPr lang="en-US" sz="4000" b="1" dirty="0">
                <a:solidFill>
                  <a:prstClr val="white"/>
                </a:solidFill>
                <a:effectLst>
                  <a:outerShdw blurRad="50800" dist="38100" dir="2700000" algn="tl" rotWithShape="0">
                    <a:prstClr val="black">
                      <a:alpha val="40000"/>
                    </a:prstClr>
                  </a:outerShdw>
                </a:effectLst>
                <a:latin typeface="Trebuchet MS" panose="020B0603020202020204" pitchFamily="34" charset="0"/>
              </a:rPr>
              <a:t>Next Steps…</a:t>
            </a:r>
          </a:p>
          <a:p>
            <a:pPr algn="ctr">
              <a:lnSpc>
                <a:spcPct val="90000"/>
              </a:lnSpc>
            </a:pPr>
            <a:r>
              <a:rPr lang="en-US" sz="3200" b="1" dirty="0">
                <a:solidFill>
                  <a:prstClr val="white"/>
                </a:solidFill>
                <a:effectLst>
                  <a:outerShdw blurRad="50800" dist="38100" dir="2700000" algn="tl" rotWithShape="0">
                    <a:prstClr val="black">
                      <a:alpha val="40000"/>
                    </a:prstClr>
                  </a:outerShdw>
                </a:effectLst>
                <a:latin typeface="Trebuchet MS" panose="020B0603020202020204" pitchFamily="34" charset="0"/>
              </a:rPr>
              <a:t>Connect strategies to subareas under the following buckets</a:t>
            </a:r>
          </a:p>
        </p:txBody>
      </p:sp>
    </p:spTree>
    <p:extLst>
      <p:ext uri="{BB962C8B-B14F-4D97-AF65-F5344CB8AC3E}">
        <p14:creationId xmlns:p14="http://schemas.microsoft.com/office/powerpoint/2010/main" val="211324729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C9D5D-4C8F-41FB-B0DC-9D0A4A5C850F}"/>
              </a:ext>
            </a:extLst>
          </p:cNvPr>
          <p:cNvSpPr>
            <a:spLocks noGrp="1"/>
          </p:cNvSpPr>
          <p:nvPr>
            <p:ph type="title"/>
          </p:nvPr>
        </p:nvSpPr>
        <p:spPr>
          <a:xfrm>
            <a:off x="838200" y="0"/>
            <a:ext cx="10515600" cy="6858000"/>
          </a:xfrm>
        </p:spPr>
        <p:txBody>
          <a:bodyPr>
            <a:normAutofit/>
          </a:bodyPr>
          <a:lstStyle/>
          <a:p>
            <a:pPr algn="ctr"/>
            <a:r>
              <a:rPr lang="en-US" sz="6000" b="1" dirty="0">
                <a:latin typeface="+mj-lt"/>
              </a:rPr>
              <a:t>Thank You!</a:t>
            </a:r>
            <a:br>
              <a:rPr lang="en-US" sz="2700" dirty="0">
                <a:latin typeface="+mj-lt"/>
              </a:rPr>
            </a:br>
            <a:br>
              <a:rPr lang="en-US" dirty="0">
                <a:latin typeface="+mj-lt"/>
              </a:rPr>
            </a:br>
            <a:r>
              <a:rPr lang="en-US" b="1" dirty="0">
                <a:latin typeface="+mj-lt"/>
              </a:rPr>
              <a:t>Erik Woodworth</a:t>
            </a:r>
            <a:br>
              <a:rPr lang="en-US" dirty="0">
                <a:latin typeface="+mj-lt"/>
              </a:rPr>
            </a:br>
            <a:r>
              <a:rPr lang="en-US" sz="3100" dirty="0">
                <a:latin typeface="+mj-lt"/>
              </a:rPr>
              <a:t>Senior Planner, Research &amp; Analytics Group</a:t>
            </a:r>
            <a:br>
              <a:rPr lang="en-US" sz="3100" dirty="0">
                <a:latin typeface="+mj-lt"/>
              </a:rPr>
            </a:br>
            <a:r>
              <a:rPr lang="en-US" sz="3100" dirty="0">
                <a:latin typeface="+mj-lt"/>
              </a:rPr>
              <a:t>Data Scientist, Neighborhood Nexus</a:t>
            </a:r>
            <a:br>
              <a:rPr lang="en-US" sz="3100" dirty="0">
                <a:latin typeface="+mj-lt"/>
              </a:rPr>
            </a:br>
            <a:br>
              <a:rPr lang="en-US" dirty="0">
                <a:latin typeface="+mj-lt"/>
              </a:rPr>
            </a:br>
            <a:r>
              <a:rPr lang="en-US" sz="3600" dirty="0">
                <a:solidFill>
                  <a:schemeClr val="accent4"/>
                </a:solidFill>
                <a:latin typeface="+mj-lt"/>
              </a:rPr>
              <a:t>ewoodworth@atlantaregional.org</a:t>
            </a:r>
          </a:p>
        </p:txBody>
      </p:sp>
    </p:spTree>
    <p:extLst>
      <p:ext uri="{BB962C8B-B14F-4D97-AF65-F5344CB8AC3E}">
        <p14:creationId xmlns:p14="http://schemas.microsoft.com/office/powerpoint/2010/main" val="1126609322"/>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generated with high confidence">
            <a:extLst>
              <a:ext uri="{FF2B5EF4-FFF2-40B4-BE49-F238E27FC236}">
                <a16:creationId xmlns:a16="http://schemas.microsoft.com/office/drawing/2014/main" id="{ACCBCA01-513C-469A-9725-30777145A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6308" y="0"/>
            <a:ext cx="8225692" cy="6858000"/>
          </a:xfrm>
          <a:prstGeom prst="rect">
            <a:avLst/>
          </a:prstGeom>
        </p:spPr>
      </p:pic>
      <p:sp>
        <p:nvSpPr>
          <p:cNvPr id="6" name="Title 3">
            <a:extLst>
              <a:ext uri="{FF2B5EF4-FFF2-40B4-BE49-F238E27FC236}">
                <a16:creationId xmlns:a16="http://schemas.microsoft.com/office/drawing/2014/main" id="{ECCFD25A-6BE5-47E8-A738-D6C2C12FA4F0}"/>
              </a:ext>
            </a:extLst>
          </p:cNvPr>
          <p:cNvSpPr txBox="1">
            <a:spLocks/>
          </p:cNvSpPr>
          <p:nvPr/>
        </p:nvSpPr>
        <p:spPr>
          <a:xfrm>
            <a:off x="698090" y="1728217"/>
            <a:ext cx="2552658" cy="340156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bg1"/>
                </a:solidFill>
                <a:latin typeface="Calibri Light" panose="020F0302020204030204" pitchFamily="34" charset="0"/>
                <a:cs typeface="Calibri Light" panose="020F0302020204030204" pitchFamily="34" charset="0"/>
              </a:rPr>
              <a:t>Unified Growth</a:t>
            </a:r>
          </a:p>
          <a:p>
            <a:pPr algn="ctr"/>
            <a:r>
              <a:rPr lang="en-US" sz="4800" b="1" dirty="0">
                <a:solidFill>
                  <a:schemeClr val="bg1"/>
                </a:solidFill>
                <a:latin typeface="Calibri Light" panose="020F0302020204030204" pitchFamily="34" charset="0"/>
                <a:cs typeface="Calibri Light" panose="020F0302020204030204" pitchFamily="34" charset="0"/>
              </a:rPr>
              <a:t>Policy</a:t>
            </a:r>
          </a:p>
          <a:p>
            <a:pPr algn="ctr"/>
            <a:r>
              <a:rPr lang="en-US" sz="4800" b="1" dirty="0">
                <a:solidFill>
                  <a:schemeClr val="bg1"/>
                </a:solidFill>
                <a:latin typeface="Calibri Light" panose="020F0302020204030204" pitchFamily="34" charset="0"/>
                <a:cs typeface="Calibri Light" panose="020F0302020204030204" pitchFamily="34" charset="0"/>
              </a:rPr>
              <a:t>Map</a:t>
            </a:r>
          </a:p>
          <a:p>
            <a:pPr algn="ctr">
              <a:spcBef>
                <a:spcPts val="1800"/>
              </a:spcBef>
            </a:pPr>
            <a:r>
              <a:rPr lang="en-US" sz="1600" dirty="0">
                <a:solidFill>
                  <a:schemeClr val="bg1"/>
                </a:solidFill>
                <a:latin typeface="Calibri Light" panose="020F0302020204030204" pitchFamily="34" charset="0"/>
                <a:cs typeface="Calibri Light" panose="020F0302020204030204" pitchFamily="34" charset="0"/>
              </a:rPr>
              <a:t>Assigned to Census Tracts </a:t>
            </a:r>
          </a:p>
        </p:txBody>
      </p:sp>
      <p:sp>
        <p:nvSpPr>
          <p:cNvPr id="4" name="TextBox 3">
            <a:extLst>
              <a:ext uri="{FF2B5EF4-FFF2-40B4-BE49-F238E27FC236}">
                <a16:creationId xmlns:a16="http://schemas.microsoft.com/office/drawing/2014/main" id="{4DAC2C5F-871D-B94A-894A-184FC34B9208}"/>
              </a:ext>
            </a:extLst>
          </p:cNvPr>
          <p:cNvSpPr txBox="1"/>
          <p:nvPr/>
        </p:nvSpPr>
        <p:spPr>
          <a:xfrm>
            <a:off x="9429135" y="751344"/>
            <a:ext cx="2487562" cy="2677656"/>
          </a:xfrm>
          <a:prstGeom prst="rect">
            <a:avLst/>
          </a:prstGeom>
          <a:noFill/>
        </p:spPr>
        <p:txBody>
          <a:bodyPr wrap="square" rtlCol="0">
            <a:spAutoFit/>
          </a:bodyPr>
          <a:lstStyle/>
          <a:p>
            <a:pPr algn="ctr"/>
            <a:r>
              <a:rPr lang="en-US" sz="2400" dirty="0">
                <a:highlight>
                  <a:srgbClr val="FFFF00"/>
                </a:highlight>
              </a:rPr>
              <a:t>The most vetted representation of local land use characteristics and future development in the Atlanta region</a:t>
            </a:r>
          </a:p>
        </p:txBody>
      </p:sp>
    </p:spTree>
    <p:extLst>
      <p:ext uri="{BB962C8B-B14F-4D97-AF65-F5344CB8AC3E}">
        <p14:creationId xmlns:p14="http://schemas.microsoft.com/office/powerpoint/2010/main" val="3356398279"/>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56B38E41-0DBA-4AB4-B019-FAC375C23CA8}"/>
              </a:ext>
            </a:extLst>
          </p:cNvPr>
          <p:cNvSpPr/>
          <p:nvPr/>
        </p:nvSpPr>
        <p:spPr>
          <a:xfrm>
            <a:off x="411388" y="1753171"/>
            <a:ext cx="11454792" cy="4782207"/>
          </a:xfrm>
          <a:prstGeom prst="roundRect">
            <a:avLst>
              <a:gd name="adj" fmla="val 2381"/>
            </a:avLst>
          </a:prstGeom>
          <a:solidFill>
            <a:srgbClr val="EA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generated with very high confidence">
            <a:extLst>
              <a:ext uri="{FF2B5EF4-FFF2-40B4-BE49-F238E27FC236}">
                <a16:creationId xmlns:a16="http://schemas.microsoft.com/office/drawing/2014/main" id="{843EB089-0321-4AA9-8F91-22724E71CF15}"/>
              </a:ext>
            </a:extLst>
          </p:cNvPr>
          <p:cNvPicPr>
            <a:picLocks noChangeAspect="1"/>
          </p:cNvPicPr>
          <p:nvPr/>
        </p:nvPicPr>
        <p:blipFill rotWithShape="1">
          <a:blip r:embed="rId3">
            <a:extLst>
              <a:ext uri="{28A0092B-C50C-407E-A947-70E740481C1C}">
                <a14:useLocalDpi xmlns:a14="http://schemas.microsoft.com/office/drawing/2010/main" val="0"/>
              </a:ext>
            </a:extLst>
          </a:blip>
          <a:srcRect l="39542" b="12009"/>
          <a:stretch/>
        </p:blipFill>
        <p:spPr>
          <a:xfrm>
            <a:off x="7477252" y="1907930"/>
            <a:ext cx="3676149" cy="3886683"/>
          </a:xfrm>
          <a:prstGeom prst="rect">
            <a:avLst/>
          </a:prstGeom>
        </p:spPr>
      </p:pic>
      <p:pic>
        <p:nvPicPr>
          <p:cNvPr id="13" name="Picture 12" descr="A screenshot of a cell phone&#10;&#10;Description generated with very high confidence">
            <a:extLst>
              <a:ext uri="{FF2B5EF4-FFF2-40B4-BE49-F238E27FC236}">
                <a16:creationId xmlns:a16="http://schemas.microsoft.com/office/drawing/2014/main" id="{6385D4DF-AB86-4769-89AA-78A849567125}"/>
              </a:ext>
            </a:extLst>
          </p:cNvPr>
          <p:cNvPicPr>
            <a:picLocks noChangeAspect="1"/>
          </p:cNvPicPr>
          <p:nvPr/>
        </p:nvPicPr>
        <p:blipFill rotWithShape="1">
          <a:blip r:embed="rId4">
            <a:extLst>
              <a:ext uri="{28A0092B-C50C-407E-A947-70E740481C1C}">
                <a14:useLocalDpi xmlns:a14="http://schemas.microsoft.com/office/drawing/2010/main" val="0"/>
              </a:ext>
            </a:extLst>
          </a:blip>
          <a:srcRect b="12009"/>
          <a:stretch/>
        </p:blipFill>
        <p:spPr>
          <a:xfrm>
            <a:off x="458460" y="1922272"/>
            <a:ext cx="6080529" cy="3886683"/>
          </a:xfrm>
          <a:prstGeom prst="rect">
            <a:avLst/>
          </a:prstGeom>
        </p:spPr>
      </p:pic>
      <p:sp>
        <p:nvSpPr>
          <p:cNvPr id="14" name="Title 3">
            <a:extLst>
              <a:ext uri="{FF2B5EF4-FFF2-40B4-BE49-F238E27FC236}">
                <a16:creationId xmlns:a16="http://schemas.microsoft.com/office/drawing/2014/main" id="{5669C16B-F201-4BAA-9C59-42C5F60925E6}"/>
              </a:ext>
            </a:extLst>
          </p:cNvPr>
          <p:cNvSpPr txBox="1">
            <a:spLocks/>
          </p:cNvSpPr>
          <p:nvPr/>
        </p:nvSpPr>
        <p:spPr>
          <a:xfrm>
            <a:off x="608293" y="474885"/>
            <a:ext cx="10545108" cy="1161459"/>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1"/>
                </a:solidFill>
                <a:latin typeface="Calibri Light" panose="020F0302020204030204" pitchFamily="34" charset="0"/>
                <a:cs typeface="Calibri Light" panose="020F0302020204030204" pitchFamily="34" charset="0"/>
              </a:rPr>
              <a:t>Atlanta Region Housing Market Subarea Analysis</a:t>
            </a:r>
            <a:br>
              <a:rPr lang="en-US" sz="3600" b="1" dirty="0">
                <a:solidFill>
                  <a:schemeClr val="bg1"/>
                </a:solidFill>
                <a:latin typeface="Calibri Light" panose="020F0302020204030204" pitchFamily="34" charset="0"/>
                <a:cs typeface="Calibri Light" panose="020F0302020204030204" pitchFamily="34" charset="0"/>
              </a:rPr>
            </a:br>
            <a:r>
              <a:rPr lang="en-US" sz="4300" b="1" dirty="0">
                <a:solidFill>
                  <a:schemeClr val="bg1"/>
                </a:solidFill>
                <a:latin typeface="Calibri Light" panose="020F0302020204030204" pitchFamily="34" charset="0"/>
                <a:cs typeface="Calibri Light" panose="020F0302020204030204" pitchFamily="34" charset="0"/>
              </a:rPr>
              <a:t>Validation and Condensing of UGPM Categories</a:t>
            </a:r>
          </a:p>
          <a:p>
            <a:r>
              <a:rPr lang="en-US" sz="2600" dirty="0">
                <a:solidFill>
                  <a:schemeClr val="bg1"/>
                </a:solidFill>
                <a:latin typeface="Calibri Light" panose="020F0302020204030204" pitchFamily="34" charset="0"/>
                <a:cs typeface="Calibri Light" panose="020F0302020204030204" pitchFamily="34" charset="0"/>
              </a:rPr>
              <a:t>based on general housing characteristics</a:t>
            </a:r>
          </a:p>
        </p:txBody>
      </p:sp>
      <p:sp>
        <p:nvSpPr>
          <p:cNvPr id="3" name="TextBox 2">
            <a:extLst>
              <a:ext uri="{FF2B5EF4-FFF2-40B4-BE49-F238E27FC236}">
                <a16:creationId xmlns:a16="http://schemas.microsoft.com/office/drawing/2014/main" id="{E3409F8A-C058-4027-A918-7C595C993EEF}"/>
              </a:ext>
            </a:extLst>
          </p:cNvPr>
          <p:cNvSpPr txBox="1"/>
          <p:nvPr/>
        </p:nvSpPr>
        <p:spPr>
          <a:xfrm>
            <a:off x="5517094" y="5836364"/>
            <a:ext cx="1243380" cy="461665"/>
          </a:xfrm>
          <a:prstGeom prst="rect">
            <a:avLst/>
          </a:prstGeom>
          <a:solidFill>
            <a:srgbClr val="EAF2F3"/>
          </a:solidFill>
        </p:spPr>
        <p:txBody>
          <a:bodyPr wrap="square" rtlCol="0">
            <a:spAutoFit/>
          </a:bodyPr>
          <a:lstStyle/>
          <a:p>
            <a:pPr algn="ctr"/>
            <a:r>
              <a:rPr lang="en-US" sz="2400" b="1" dirty="0"/>
              <a:t>Renter</a:t>
            </a:r>
          </a:p>
        </p:txBody>
      </p:sp>
      <p:sp>
        <p:nvSpPr>
          <p:cNvPr id="4" name="Rectangle: Rounded Corners 3">
            <a:extLst>
              <a:ext uri="{FF2B5EF4-FFF2-40B4-BE49-F238E27FC236}">
                <a16:creationId xmlns:a16="http://schemas.microsoft.com/office/drawing/2014/main" id="{49C21140-B790-45B2-B518-2485CAFE0264}"/>
              </a:ext>
            </a:extLst>
          </p:cNvPr>
          <p:cNvSpPr/>
          <p:nvPr/>
        </p:nvSpPr>
        <p:spPr>
          <a:xfrm>
            <a:off x="622379" y="2677458"/>
            <a:ext cx="10906476" cy="911224"/>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A0CF0EA2-1254-434B-82A5-8F7CE7535E15}"/>
              </a:ext>
            </a:extLst>
          </p:cNvPr>
          <p:cNvSpPr/>
          <p:nvPr/>
        </p:nvSpPr>
        <p:spPr>
          <a:xfrm>
            <a:off x="622379" y="3665314"/>
            <a:ext cx="10906476" cy="147424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41949824-3D66-4BDA-ABFE-58C5CC27892A}"/>
              </a:ext>
            </a:extLst>
          </p:cNvPr>
          <p:cNvSpPr/>
          <p:nvPr/>
        </p:nvSpPr>
        <p:spPr>
          <a:xfrm>
            <a:off x="622385" y="5226702"/>
            <a:ext cx="10906469" cy="347117"/>
          </a:xfrm>
          <a:prstGeom prst="round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D869FEF-4CDB-4656-B7B1-DF5237AE147C}"/>
              </a:ext>
            </a:extLst>
          </p:cNvPr>
          <p:cNvSpPr/>
          <p:nvPr/>
        </p:nvSpPr>
        <p:spPr>
          <a:xfrm>
            <a:off x="622378" y="2234675"/>
            <a:ext cx="10906469" cy="347117"/>
          </a:xfrm>
          <a:prstGeom prst="round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C74AC2F-D1DB-4393-BA1B-88A51EAD0633}"/>
              </a:ext>
            </a:extLst>
          </p:cNvPr>
          <p:cNvSpPr txBox="1"/>
          <p:nvPr/>
        </p:nvSpPr>
        <p:spPr>
          <a:xfrm>
            <a:off x="2169162" y="5836364"/>
            <a:ext cx="1590159" cy="461665"/>
          </a:xfrm>
          <a:prstGeom prst="rect">
            <a:avLst/>
          </a:prstGeom>
          <a:solidFill>
            <a:srgbClr val="EAF2F3"/>
          </a:solidFill>
        </p:spPr>
        <p:txBody>
          <a:bodyPr wrap="square" rtlCol="0">
            <a:spAutoFit/>
          </a:bodyPr>
          <a:lstStyle/>
          <a:p>
            <a:pPr algn="ctr"/>
            <a:r>
              <a:rPr lang="en-US" sz="2400" b="1" dirty="0"/>
              <a:t>Owner</a:t>
            </a:r>
          </a:p>
        </p:txBody>
      </p:sp>
      <p:sp>
        <p:nvSpPr>
          <p:cNvPr id="20" name="TextBox 19">
            <a:extLst>
              <a:ext uri="{FF2B5EF4-FFF2-40B4-BE49-F238E27FC236}">
                <a16:creationId xmlns:a16="http://schemas.microsoft.com/office/drawing/2014/main" id="{2A799B52-0EBD-462F-BE63-75B4A7894834}"/>
              </a:ext>
            </a:extLst>
          </p:cNvPr>
          <p:cNvSpPr txBox="1"/>
          <p:nvPr/>
        </p:nvSpPr>
        <p:spPr>
          <a:xfrm>
            <a:off x="10162479" y="5774809"/>
            <a:ext cx="1355866" cy="523220"/>
          </a:xfrm>
          <a:prstGeom prst="rect">
            <a:avLst/>
          </a:prstGeom>
          <a:solidFill>
            <a:srgbClr val="EAF2F3"/>
          </a:solidFill>
        </p:spPr>
        <p:txBody>
          <a:bodyPr wrap="square" rtlCol="0">
            <a:spAutoFit/>
          </a:bodyPr>
          <a:lstStyle/>
          <a:p>
            <a:pPr algn="ctr"/>
            <a:r>
              <a:rPr lang="en-US" sz="2800" b="1" dirty="0"/>
              <a:t>MF</a:t>
            </a:r>
          </a:p>
        </p:txBody>
      </p:sp>
      <p:sp>
        <p:nvSpPr>
          <p:cNvPr id="21" name="TextBox 20">
            <a:extLst>
              <a:ext uri="{FF2B5EF4-FFF2-40B4-BE49-F238E27FC236}">
                <a16:creationId xmlns:a16="http://schemas.microsoft.com/office/drawing/2014/main" id="{EB030C33-8EEE-4BA7-9E2E-50BFEEC08570}"/>
              </a:ext>
            </a:extLst>
          </p:cNvPr>
          <p:cNvSpPr txBox="1"/>
          <p:nvPr/>
        </p:nvSpPr>
        <p:spPr>
          <a:xfrm>
            <a:off x="7269157" y="5784672"/>
            <a:ext cx="1440911" cy="523220"/>
          </a:xfrm>
          <a:prstGeom prst="rect">
            <a:avLst/>
          </a:prstGeom>
          <a:solidFill>
            <a:srgbClr val="EAF2F3"/>
          </a:solidFill>
        </p:spPr>
        <p:txBody>
          <a:bodyPr wrap="square" rtlCol="0">
            <a:spAutoFit/>
          </a:bodyPr>
          <a:lstStyle/>
          <a:p>
            <a:pPr algn="ctr"/>
            <a:r>
              <a:rPr lang="en-US" sz="2800" b="1" dirty="0"/>
              <a:t>SF</a:t>
            </a:r>
          </a:p>
        </p:txBody>
      </p:sp>
      <p:cxnSp>
        <p:nvCxnSpPr>
          <p:cNvPr id="29" name="Straight Arrow Connector 28">
            <a:extLst>
              <a:ext uri="{FF2B5EF4-FFF2-40B4-BE49-F238E27FC236}">
                <a16:creationId xmlns:a16="http://schemas.microsoft.com/office/drawing/2014/main" id="{518BE3F7-0AA0-4D5E-8712-9F7DA7ED2CF7}"/>
              </a:ext>
            </a:extLst>
          </p:cNvPr>
          <p:cNvCxnSpPr>
            <a:cxnSpLocks/>
          </p:cNvCxnSpPr>
          <p:nvPr/>
        </p:nvCxnSpPr>
        <p:spPr>
          <a:xfrm flipV="1">
            <a:off x="3498724" y="6051762"/>
            <a:ext cx="2092779" cy="9863"/>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6E8413F-3B0C-4C5B-8B5B-1697B7194AE1}"/>
              </a:ext>
            </a:extLst>
          </p:cNvPr>
          <p:cNvCxnSpPr>
            <a:cxnSpLocks/>
          </p:cNvCxnSpPr>
          <p:nvPr/>
        </p:nvCxnSpPr>
        <p:spPr>
          <a:xfrm flipV="1">
            <a:off x="8271778" y="6046434"/>
            <a:ext cx="2259588" cy="10864"/>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270716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ight&#10;&#10;Description generated with high confidence">
            <a:extLst>
              <a:ext uri="{FF2B5EF4-FFF2-40B4-BE49-F238E27FC236}">
                <a16:creationId xmlns:a16="http://schemas.microsoft.com/office/drawing/2014/main" id="{05A0E52E-FCCA-4BC2-AA84-6BE08AF67027}"/>
              </a:ext>
            </a:extLst>
          </p:cNvPr>
          <p:cNvPicPr>
            <a:picLocks noChangeAspect="1"/>
          </p:cNvPicPr>
          <p:nvPr/>
        </p:nvPicPr>
        <p:blipFill rotWithShape="1">
          <a:blip r:embed="rId3"/>
          <a:srcRect l="6523" r="5019"/>
          <a:stretch/>
        </p:blipFill>
        <p:spPr>
          <a:xfrm>
            <a:off x="0" y="-9625"/>
            <a:ext cx="6565292" cy="6867625"/>
          </a:xfrm>
          <a:prstGeom prst="rect">
            <a:avLst/>
          </a:prstGeom>
        </p:spPr>
      </p:pic>
      <p:pic>
        <p:nvPicPr>
          <p:cNvPr id="6" name="Picture 5" descr="A picture containing tree, text&#10;&#10;Description generated with very high confidence">
            <a:extLst>
              <a:ext uri="{FF2B5EF4-FFF2-40B4-BE49-F238E27FC236}">
                <a16:creationId xmlns:a16="http://schemas.microsoft.com/office/drawing/2014/main" id="{4D364C38-D791-479B-9E12-CA01678441A9}"/>
              </a:ext>
            </a:extLst>
          </p:cNvPr>
          <p:cNvPicPr>
            <a:picLocks noChangeAspect="1"/>
          </p:cNvPicPr>
          <p:nvPr/>
        </p:nvPicPr>
        <p:blipFill>
          <a:blip r:embed="rId4"/>
          <a:stretch>
            <a:fillRect/>
          </a:stretch>
        </p:blipFill>
        <p:spPr>
          <a:xfrm>
            <a:off x="6565292" y="1722782"/>
            <a:ext cx="5626708" cy="5135218"/>
          </a:xfrm>
          <a:prstGeom prst="rect">
            <a:avLst/>
          </a:prstGeom>
        </p:spPr>
      </p:pic>
      <p:sp>
        <p:nvSpPr>
          <p:cNvPr id="7" name="Title 3">
            <a:extLst>
              <a:ext uri="{FF2B5EF4-FFF2-40B4-BE49-F238E27FC236}">
                <a16:creationId xmlns:a16="http://schemas.microsoft.com/office/drawing/2014/main" id="{B43209CF-3B66-4710-A1A7-510050B4F785}"/>
              </a:ext>
            </a:extLst>
          </p:cNvPr>
          <p:cNvSpPr txBox="1">
            <a:spLocks/>
          </p:cNvSpPr>
          <p:nvPr/>
        </p:nvSpPr>
        <p:spPr>
          <a:xfrm>
            <a:off x="6565292" y="206964"/>
            <a:ext cx="5626707" cy="1433577"/>
          </a:xfrm>
          <a:prstGeom prst="rect">
            <a:avLst/>
          </a:prstGeom>
          <a:solidFill>
            <a:srgbClr val="15567E"/>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Calibri Light" panose="020F0302020204030204" pitchFamily="34" charset="0"/>
                <a:cs typeface="Calibri Light" panose="020F0302020204030204" pitchFamily="34" charset="0"/>
              </a:rPr>
              <a:t>Zillow ZTRAX Data</a:t>
            </a:r>
          </a:p>
          <a:p>
            <a:pPr algn="ctr"/>
            <a:r>
              <a:rPr lang="en-US" sz="2400" dirty="0">
                <a:solidFill>
                  <a:schemeClr val="bg1"/>
                </a:solidFill>
                <a:latin typeface="Calibri Light" panose="020F0302020204030204" pitchFamily="34" charset="0"/>
                <a:cs typeface="Calibri Light" panose="020F0302020204030204" pitchFamily="34" charset="0"/>
              </a:rPr>
              <a:t>Assessment Records</a:t>
            </a:r>
          </a:p>
          <a:p>
            <a:pPr algn="ctr"/>
            <a:r>
              <a:rPr lang="en-US" sz="3000" b="1" dirty="0">
                <a:solidFill>
                  <a:schemeClr val="bg1"/>
                </a:solidFill>
                <a:latin typeface="Calibri Light" panose="020F0302020204030204" pitchFamily="34" charset="0"/>
                <a:cs typeface="Calibri Light" panose="020F0302020204030204" pitchFamily="34" charset="0"/>
              </a:rPr>
              <a:t>Land Use</a:t>
            </a:r>
          </a:p>
        </p:txBody>
      </p:sp>
      <p:pic>
        <p:nvPicPr>
          <p:cNvPr id="9" name="Picture 8">
            <a:extLst>
              <a:ext uri="{FF2B5EF4-FFF2-40B4-BE49-F238E27FC236}">
                <a16:creationId xmlns:a16="http://schemas.microsoft.com/office/drawing/2014/main" id="{EE224011-BE34-4E55-A109-0D5894E3BFCD}"/>
              </a:ext>
            </a:extLst>
          </p:cNvPr>
          <p:cNvPicPr>
            <a:picLocks noChangeAspect="1"/>
          </p:cNvPicPr>
          <p:nvPr/>
        </p:nvPicPr>
        <p:blipFill>
          <a:blip r:embed="rId5"/>
          <a:stretch>
            <a:fillRect/>
          </a:stretch>
        </p:blipFill>
        <p:spPr>
          <a:xfrm>
            <a:off x="5447016" y="2114305"/>
            <a:ext cx="745517" cy="4497546"/>
          </a:xfrm>
          <a:prstGeom prst="rect">
            <a:avLst/>
          </a:prstGeom>
        </p:spPr>
      </p:pic>
    </p:spTree>
    <p:extLst>
      <p:ext uri="{BB962C8B-B14F-4D97-AF65-F5344CB8AC3E}">
        <p14:creationId xmlns:p14="http://schemas.microsoft.com/office/powerpoint/2010/main" val="464507850"/>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0E52E-FCCA-4BC2-AA84-6BE08AF67027}"/>
              </a:ext>
            </a:extLst>
          </p:cNvPr>
          <p:cNvPicPr>
            <a:picLocks noChangeAspect="1"/>
          </p:cNvPicPr>
          <p:nvPr/>
        </p:nvPicPr>
        <p:blipFill rotWithShape="1">
          <a:blip r:embed="rId3"/>
          <a:srcRect l="424" t="3464" b="5969"/>
          <a:stretch/>
        </p:blipFill>
        <p:spPr>
          <a:xfrm>
            <a:off x="-52137" y="0"/>
            <a:ext cx="12244137" cy="6858000"/>
          </a:xfrm>
          <a:prstGeom prst="rect">
            <a:avLst/>
          </a:prstGeom>
          <a:ln>
            <a:noFill/>
          </a:ln>
        </p:spPr>
      </p:pic>
      <p:sp>
        <p:nvSpPr>
          <p:cNvPr id="5" name="Title 3">
            <a:extLst>
              <a:ext uri="{FF2B5EF4-FFF2-40B4-BE49-F238E27FC236}">
                <a16:creationId xmlns:a16="http://schemas.microsoft.com/office/drawing/2014/main" id="{53EC7F02-258D-4398-8B77-92E1EA302BBB}"/>
              </a:ext>
            </a:extLst>
          </p:cNvPr>
          <p:cNvSpPr txBox="1">
            <a:spLocks/>
          </p:cNvSpPr>
          <p:nvPr/>
        </p:nvSpPr>
        <p:spPr>
          <a:xfrm>
            <a:off x="6565292" y="0"/>
            <a:ext cx="5626707" cy="1760090"/>
          </a:xfrm>
          <a:prstGeom prst="rect">
            <a:avLst/>
          </a:prstGeom>
          <a:solidFill>
            <a:srgbClr val="15567E"/>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Calibri Light" panose="020F0302020204030204" pitchFamily="34" charset="0"/>
                <a:cs typeface="Calibri Light" panose="020F0302020204030204" pitchFamily="34" charset="0"/>
              </a:rPr>
              <a:t>Zillow ZTRAX Data</a:t>
            </a:r>
          </a:p>
          <a:p>
            <a:pPr algn="ctr"/>
            <a:r>
              <a:rPr lang="en-US" sz="2400" dirty="0">
                <a:solidFill>
                  <a:schemeClr val="bg1"/>
                </a:solidFill>
                <a:latin typeface="Calibri Light" panose="020F0302020204030204" pitchFamily="34" charset="0"/>
                <a:cs typeface="Calibri Light" panose="020F0302020204030204" pitchFamily="34" charset="0"/>
              </a:rPr>
              <a:t>Assessment Records</a:t>
            </a:r>
          </a:p>
          <a:p>
            <a:pPr algn="ctr"/>
            <a:r>
              <a:rPr lang="en-US" sz="3000" b="1" dirty="0">
                <a:solidFill>
                  <a:schemeClr val="bg1"/>
                </a:solidFill>
                <a:latin typeface="Calibri Light" panose="020F0302020204030204" pitchFamily="34" charset="0"/>
                <a:cs typeface="Calibri Light" panose="020F0302020204030204" pitchFamily="34" charset="0"/>
              </a:rPr>
              <a:t>Year Built</a:t>
            </a:r>
          </a:p>
        </p:txBody>
      </p:sp>
      <p:pic>
        <p:nvPicPr>
          <p:cNvPr id="3" name="Picture 2" descr="A close up of a logo&#10;&#10;Description generated with high confidence">
            <a:extLst>
              <a:ext uri="{FF2B5EF4-FFF2-40B4-BE49-F238E27FC236}">
                <a16:creationId xmlns:a16="http://schemas.microsoft.com/office/drawing/2014/main" id="{12F87407-152A-4AB6-8B14-609852819682}"/>
              </a:ext>
            </a:extLst>
          </p:cNvPr>
          <p:cNvPicPr>
            <a:picLocks noChangeAspect="1"/>
          </p:cNvPicPr>
          <p:nvPr/>
        </p:nvPicPr>
        <p:blipFill rotWithShape="1">
          <a:blip r:embed="rId4"/>
          <a:srcRect t="1" b="26925"/>
          <a:stretch/>
        </p:blipFill>
        <p:spPr>
          <a:xfrm>
            <a:off x="7296150" y="1760090"/>
            <a:ext cx="4143874" cy="247684"/>
          </a:xfrm>
          <a:prstGeom prst="rect">
            <a:avLst/>
          </a:prstGeom>
        </p:spPr>
      </p:pic>
      <p:sp>
        <p:nvSpPr>
          <p:cNvPr id="8" name="Rectangle 7">
            <a:extLst>
              <a:ext uri="{FF2B5EF4-FFF2-40B4-BE49-F238E27FC236}">
                <a16:creationId xmlns:a16="http://schemas.microsoft.com/office/drawing/2014/main" id="{904BBE72-DD09-46DD-9C08-FB7EB9CD227C}"/>
              </a:ext>
            </a:extLst>
          </p:cNvPr>
          <p:cNvSpPr/>
          <p:nvPr/>
        </p:nvSpPr>
        <p:spPr>
          <a:xfrm>
            <a:off x="6544174" y="1760087"/>
            <a:ext cx="751976" cy="2476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1900</a:t>
            </a:r>
          </a:p>
        </p:txBody>
      </p:sp>
      <p:sp>
        <p:nvSpPr>
          <p:cNvPr id="9" name="Rectangle 8">
            <a:extLst>
              <a:ext uri="{FF2B5EF4-FFF2-40B4-BE49-F238E27FC236}">
                <a16:creationId xmlns:a16="http://schemas.microsoft.com/office/drawing/2014/main" id="{EBD49800-E4F3-4601-B27E-2CEAC0FAEF88}"/>
              </a:ext>
            </a:extLst>
          </p:cNvPr>
          <p:cNvSpPr/>
          <p:nvPr/>
        </p:nvSpPr>
        <p:spPr>
          <a:xfrm>
            <a:off x="11440024" y="1760088"/>
            <a:ext cx="751976" cy="2476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2018</a:t>
            </a:r>
          </a:p>
        </p:txBody>
      </p:sp>
    </p:spTree>
    <p:extLst>
      <p:ext uri="{BB962C8B-B14F-4D97-AF65-F5344CB8AC3E}">
        <p14:creationId xmlns:p14="http://schemas.microsoft.com/office/powerpoint/2010/main" val="218243868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0E52E-FCCA-4BC2-AA84-6BE08AF67027}"/>
              </a:ext>
            </a:extLst>
          </p:cNvPr>
          <p:cNvPicPr>
            <a:picLocks noChangeAspect="1"/>
          </p:cNvPicPr>
          <p:nvPr/>
        </p:nvPicPr>
        <p:blipFill rotWithShape="1">
          <a:blip r:embed="rId3"/>
          <a:srcRect t="4661" b="5087"/>
          <a:stretch/>
        </p:blipFill>
        <p:spPr>
          <a:xfrm>
            <a:off x="0" y="0"/>
            <a:ext cx="12191999" cy="6858000"/>
          </a:xfrm>
          <a:prstGeom prst="rect">
            <a:avLst/>
          </a:prstGeom>
        </p:spPr>
      </p:pic>
      <p:sp>
        <p:nvSpPr>
          <p:cNvPr id="5" name="Title 3">
            <a:extLst>
              <a:ext uri="{FF2B5EF4-FFF2-40B4-BE49-F238E27FC236}">
                <a16:creationId xmlns:a16="http://schemas.microsoft.com/office/drawing/2014/main" id="{53EC7F02-258D-4398-8B77-92E1EA302BBB}"/>
              </a:ext>
            </a:extLst>
          </p:cNvPr>
          <p:cNvSpPr txBox="1">
            <a:spLocks/>
          </p:cNvSpPr>
          <p:nvPr/>
        </p:nvSpPr>
        <p:spPr>
          <a:xfrm>
            <a:off x="6565292" y="0"/>
            <a:ext cx="5626707" cy="1760090"/>
          </a:xfrm>
          <a:prstGeom prst="rect">
            <a:avLst/>
          </a:prstGeom>
          <a:solidFill>
            <a:srgbClr val="15567E"/>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Calibri Light" panose="020F0302020204030204" pitchFamily="34" charset="0"/>
                <a:cs typeface="Calibri Light" panose="020F0302020204030204" pitchFamily="34" charset="0"/>
              </a:rPr>
              <a:t>Zillow ZTRAX Data</a:t>
            </a:r>
          </a:p>
          <a:p>
            <a:pPr algn="ctr"/>
            <a:r>
              <a:rPr lang="en-US" sz="2400" dirty="0">
                <a:solidFill>
                  <a:schemeClr val="bg1"/>
                </a:solidFill>
                <a:latin typeface="Calibri Light" panose="020F0302020204030204" pitchFamily="34" charset="0"/>
                <a:cs typeface="Calibri Light" panose="020F0302020204030204" pitchFamily="34" charset="0"/>
              </a:rPr>
              <a:t>Transaction Records</a:t>
            </a:r>
          </a:p>
          <a:p>
            <a:pPr algn="ctr"/>
            <a:r>
              <a:rPr lang="en-US" sz="3000" b="1" dirty="0">
                <a:solidFill>
                  <a:schemeClr val="bg1"/>
                </a:solidFill>
                <a:latin typeface="Calibri Light" panose="020F0302020204030204" pitchFamily="34" charset="0"/>
                <a:cs typeface="Calibri Light" panose="020F0302020204030204" pitchFamily="34" charset="0"/>
              </a:rPr>
              <a:t>Home Sale Price Per Sq. Ft</a:t>
            </a:r>
          </a:p>
        </p:txBody>
      </p:sp>
      <p:pic>
        <p:nvPicPr>
          <p:cNvPr id="3" name="Picture 2">
            <a:extLst>
              <a:ext uri="{FF2B5EF4-FFF2-40B4-BE49-F238E27FC236}">
                <a16:creationId xmlns:a16="http://schemas.microsoft.com/office/drawing/2014/main" id="{DB62924D-10F6-459F-8ABE-25040117B757}"/>
              </a:ext>
            </a:extLst>
          </p:cNvPr>
          <p:cNvPicPr>
            <a:picLocks noChangeAspect="1"/>
          </p:cNvPicPr>
          <p:nvPr/>
        </p:nvPicPr>
        <p:blipFill rotWithShape="1">
          <a:blip r:embed="rId4"/>
          <a:srcRect l="6998" t="40324" r="8525" b="24197"/>
          <a:stretch/>
        </p:blipFill>
        <p:spPr>
          <a:xfrm>
            <a:off x="7124699" y="1760090"/>
            <a:ext cx="4572001" cy="249686"/>
          </a:xfrm>
          <a:prstGeom prst="rect">
            <a:avLst/>
          </a:prstGeom>
        </p:spPr>
      </p:pic>
      <p:sp>
        <p:nvSpPr>
          <p:cNvPr id="6" name="Rectangle 5">
            <a:extLst>
              <a:ext uri="{FF2B5EF4-FFF2-40B4-BE49-F238E27FC236}">
                <a16:creationId xmlns:a16="http://schemas.microsoft.com/office/drawing/2014/main" id="{1844DBA0-EB8A-44D1-B1A4-BEE380731052}"/>
              </a:ext>
            </a:extLst>
          </p:cNvPr>
          <p:cNvSpPr/>
          <p:nvPr/>
        </p:nvSpPr>
        <p:spPr>
          <a:xfrm>
            <a:off x="6544174" y="1760087"/>
            <a:ext cx="751976" cy="2476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a:t>
            </a:r>
          </a:p>
        </p:txBody>
      </p:sp>
      <p:sp>
        <p:nvSpPr>
          <p:cNvPr id="7" name="Rectangle 6">
            <a:extLst>
              <a:ext uri="{FF2B5EF4-FFF2-40B4-BE49-F238E27FC236}">
                <a16:creationId xmlns:a16="http://schemas.microsoft.com/office/drawing/2014/main" id="{BCAD143D-D586-4014-A785-60DB5906DCD6}"/>
              </a:ext>
            </a:extLst>
          </p:cNvPr>
          <p:cNvSpPr/>
          <p:nvPr/>
        </p:nvSpPr>
        <p:spPr>
          <a:xfrm>
            <a:off x="11440024" y="1760088"/>
            <a:ext cx="751976" cy="2476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$600</a:t>
            </a:r>
          </a:p>
        </p:txBody>
      </p:sp>
    </p:spTree>
    <p:extLst>
      <p:ext uri="{BB962C8B-B14F-4D97-AF65-F5344CB8AC3E}">
        <p14:creationId xmlns:p14="http://schemas.microsoft.com/office/powerpoint/2010/main" val="308792596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99A1CC-CB88-4C45-8370-A6E6B8EA7C0D}"/>
              </a:ext>
            </a:extLst>
          </p:cNvPr>
          <p:cNvSpPr txBox="1">
            <a:spLocks/>
          </p:cNvSpPr>
          <p:nvPr/>
        </p:nvSpPr>
        <p:spPr>
          <a:xfrm>
            <a:off x="473821" y="365643"/>
            <a:ext cx="11226407" cy="10350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bg1"/>
                </a:solidFill>
                <a:latin typeface="Calibri Light" panose="020F0302020204030204" pitchFamily="34" charset="0"/>
                <a:cs typeface="Calibri Light" panose="020F0302020204030204" pitchFamily="34" charset="0"/>
              </a:rPr>
              <a:t>Atlanta Region Housing Market Subarea Analysis</a:t>
            </a:r>
            <a:br>
              <a:rPr lang="en-US" sz="3600" b="1" dirty="0">
                <a:solidFill>
                  <a:schemeClr val="bg1"/>
                </a:solidFill>
                <a:latin typeface="Calibri Light" panose="020F0302020204030204" pitchFamily="34" charset="0"/>
                <a:cs typeface="Calibri Light" panose="020F0302020204030204" pitchFamily="34" charset="0"/>
              </a:rPr>
            </a:br>
            <a:r>
              <a:rPr lang="en-US" b="1" dirty="0">
                <a:solidFill>
                  <a:schemeClr val="bg1"/>
                </a:solidFill>
                <a:latin typeface="Calibri Light" panose="020F0302020204030204" pitchFamily="34" charset="0"/>
                <a:cs typeface="Calibri Light" panose="020F0302020204030204" pitchFamily="34" charset="0"/>
              </a:rPr>
              <a:t>Extracting and Querying ZTRAX Data</a:t>
            </a:r>
            <a:endParaRPr lang="en-US" dirty="0">
              <a:solidFill>
                <a:schemeClr val="bg1"/>
              </a:solidFill>
              <a:latin typeface="Calibri Light" panose="020F0302020204030204" pitchFamily="34" charset="0"/>
              <a:cs typeface="Calibri Light" panose="020F0302020204030204" pitchFamily="34" charset="0"/>
            </a:endParaRPr>
          </a:p>
        </p:txBody>
      </p:sp>
      <p:sp>
        <p:nvSpPr>
          <p:cNvPr id="5" name="Rectangle 4">
            <a:extLst>
              <a:ext uri="{FF2B5EF4-FFF2-40B4-BE49-F238E27FC236}">
                <a16:creationId xmlns:a16="http://schemas.microsoft.com/office/drawing/2014/main" id="{4BE7AE6D-90B9-4FF1-998C-7BC23F7C9C97}"/>
              </a:ext>
            </a:extLst>
          </p:cNvPr>
          <p:cNvSpPr/>
          <p:nvPr/>
        </p:nvSpPr>
        <p:spPr>
          <a:xfrm>
            <a:off x="473821" y="1545995"/>
            <a:ext cx="7702940" cy="4989058"/>
          </a:xfrm>
          <a:prstGeom prst="rect">
            <a:avLst/>
          </a:prstGeom>
        </p:spPr>
        <p:txBody>
          <a:bodyPr wrap="square">
            <a:spAutoFit/>
          </a:bodyPr>
          <a:lstStyle/>
          <a:p>
            <a:pPr>
              <a:lnSpc>
                <a:spcPct val="107000"/>
              </a:lnSpc>
              <a:spcAft>
                <a:spcPts val="800"/>
              </a:spcAft>
            </a:pPr>
            <a:r>
              <a:rPr lang="en-US" sz="3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Extraction to MongoDB</a:t>
            </a:r>
            <a:endPar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Transaction and assessment records provided by Zillow in multiple 5GB+ pipe-delimited text files</a:t>
            </a:r>
          </a:p>
          <a:p>
            <a:pPr marL="342900" marR="0" lvl="0" indent="-342900">
              <a:lnSpc>
                <a:spcPct val="107000"/>
              </a:lnSpc>
              <a:spcBef>
                <a:spcPts val="0"/>
              </a:spcBef>
              <a:spcAft>
                <a:spcPts val="800"/>
              </a:spcAft>
              <a:buFont typeface="Wingdings" panose="05000000000000000000" pitchFamily="2" charset="2"/>
              <a:buChar char=""/>
            </a:pPr>
            <a:r>
              <a:rPr lang="en-US"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Created NodeJS application to parse text files and insert into to a MongoDB</a:t>
            </a: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Query MongoDB to CSV</a:t>
            </a:r>
          </a:p>
          <a:p>
            <a:pPr marL="342900" marR="0" lvl="0" indent="-342900">
              <a:lnSpc>
                <a:spcPct val="107000"/>
              </a:lnSpc>
              <a:spcBef>
                <a:spcPts val="0"/>
              </a:spcBef>
              <a:spcAft>
                <a:spcPts val="600"/>
              </a:spcAft>
              <a:buFont typeface="Wingdings" panose="05000000000000000000" pitchFamily="2" charset="2"/>
              <a:buChar char=""/>
            </a:pPr>
            <a:r>
              <a:rPr lang="en-US"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Created NodeJS application to query from MongoDB and write CSV</a:t>
            </a:r>
          </a:p>
          <a:p>
            <a:pPr marL="342900" marR="0" lvl="0" indent="-342900">
              <a:lnSpc>
                <a:spcPct val="107000"/>
              </a:lnSpc>
              <a:spcBef>
                <a:spcPts val="0"/>
              </a:spcBef>
              <a:spcAft>
                <a:spcPts val="600"/>
              </a:spcAft>
              <a:buFont typeface="Wingdings" panose="05000000000000000000" pitchFamily="2" charset="2"/>
              <a:buChar char=""/>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Queried to </a:t>
            </a:r>
            <a:r>
              <a:rPr lang="en-US"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limit </a:t>
            </a: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records using filter parameters like county, year, property land use code, etc.</a:t>
            </a:r>
          </a:p>
          <a:p>
            <a:pPr marL="342900" marR="0" lvl="0" indent="-342900">
              <a:lnSpc>
                <a:spcPct val="107000"/>
              </a:lnSpc>
              <a:spcBef>
                <a:spcPts val="0"/>
              </a:spcBef>
              <a:spcAft>
                <a:spcPts val="600"/>
              </a:spcAft>
              <a:buFont typeface="Wingdings" panose="05000000000000000000" pitchFamily="2" charset="2"/>
              <a:buChar char=""/>
            </a:pPr>
            <a:r>
              <a:rPr lang="en-US"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Output CSV in comma-delimited format for further filtering using Excel’s Power Query, analysis using STATA, and visualization using Tableau</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8" name="Picture 4" descr="Image result for node js logo transparent">
            <a:extLst>
              <a:ext uri="{FF2B5EF4-FFF2-40B4-BE49-F238E27FC236}">
                <a16:creationId xmlns:a16="http://schemas.microsoft.com/office/drawing/2014/main" id="{4E995A8C-0FC6-4803-B615-A059FD1077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418786" y="1081329"/>
            <a:ext cx="3364380" cy="16821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mongodb logo transparent">
            <a:extLst>
              <a:ext uri="{FF2B5EF4-FFF2-40B4-BE49-F238E27FC236}">
                <a16:creationId xmlns:a16="http://schemas.microsoft.com/office/drawing/2014/main" id="{B79428B8-9FE8-460E-86DC-D066D47168E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259697" y="2908835"/>
            <a:ext cx="3523469" cy="954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623970"/>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9CB893-1FB3-4048-AAD5-5EFF5FD27186}"/>
              </a:ext>
            </a:extLst>
          </p:cNvPr>
          <p:cNvSpPr/>
          <p:nvPr/>
        </p:nvSpPr>
        <p:spPr>
          <a:xfrm>
            <a:off x="7076688" y="1171810"/>
            <a:ext cx="4864918" cy="4904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D76EAB3-FEC7-479A-B29D-EC2958B5778B}"/>
              </a:ext>
            </a:extLst>
          </p:cNvPr>
          <p:cNvSpPr txBox="1">
            <a:spLocks/>
          </p:cNvSpPr>
          <p:nvPr/>
        </p:nvSpPr>
        <p:spPr>
          <a:xfrm>
            <a:off x="502042" y="512817"/>
            <a:ext cx="6574646" cy="131798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1"/>
                </a:solidFill>
                <a:latin typeface="Calibri Light" panose="020F0302020204030204" pitchFamily="34" charset="0"/>
                <a:cs typeface="Calibri Light" panose="020F0302020204030204" pitchFamily="34" charset="0"/>
              </a:rPr>
              <a:t>Atlanta Region Housing Market Subarea Analysis</a:t>
            </a:r>
            <a:br>
              <a:rPr lang="en-US" sz="3600" b="1" dirty="0">
                <a:solidFill>
                  <a:schemeClr val="bg1"/>
                </a:solidFill>
                <a:latin typeface="Calibri Light" panose="020F0302020204030204" pitchFamily="34" charset="0"/>
                <a:cs typeface="Calibri Light" panose="020F0302020204030204" pitchFamily="34" charset="0"/>
              </a:rPr>
            </a:br>
            <a:r>
              <a:rPr lang="en-US" sz="3900" b="1" dirty="0">
                <a:solidFill>
                  <a:schemeClr val="bg1"/>
                </a:solidFill>
                <a:latin typeface="Calibri Light" panose="020F0302020204030204" pitchFamily="34" charset="0"/>
                <a:cs typeface="Calibri Light" panose="020F0302020204030204" pitchFamily="34" charset="0"/>
              </a:rPr>
              <a:t>Home Sale Price Analysis</a:t>
            </a:r>
          </a:p>
          <a:p>
            <a:r>
              <a:rPr lang="en-US" sz="2200" dirty="0">
                <a:solidFill>
                  <a:schemeClr val="bg1"/>
                </a:solidFill>
                <a:latin typeface="Calibri Light" panose="020F0302020204030204" pitchFamily="34" charset="0"/>
                <a:cs typeface="Calibri Light" panose="020F0302020204030204" pitchFamily="34" charset="0"/>
              </a:rPr>
              <a:t>using Zillow’s ZTRAX Transaction Data </a:t>
            </a:r>
          </a:p>
        </p:txBody>
      </p:sp>
      <p:pic>
        <p:nvPicPr>
          <p:cNvPr id="8" name="Picture 7">
            <a:extLst>
              <a:ext uri="{FF2B5EF4-FFF2-40B4-BE49-F238E27FC236}">
                <a16:creationId xmlns:a16="http://schemas.microsoft.com/office/drawing/2014/main" id="{4853A049-83AA-4F79-B152-90E0894351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474" y="1954879"/>
            <a:ext cx="6451438" cy="4121456"/>
          </a:xfrm>
          <a:prstGeom prst="rect">
            <a:avLst/>
          </a:prstGeom>
        </p:spPr>
      </p:pic>
      <p:grpSp>
        <p:nvGrpSpPr>
          <p:cNvPr id="5" name="Group 4">
            <a:extLst>
              <a:ext uri="{FF2B5EF4-FFF2-40B4-BE49-F238E27FC236}">
                <a16:creationId xmlns:a16="http://schemas.microsoft.com/office/drawing/2014/main" id="{117651B9-9ED7-476B-87F4-1BCB114ABFE6}"/>
              </a:ext>
            </a:extLst>
          </p:cNvPr>
          <p:cNvGrpSpPr/>
          <p:nvPr/>
        </p:nvGrpSpPr>
        <p:grpSpPr>
          <a:xfrm>
            <a:off x="7076688" y="1171810"/>
            <a:ext cx="4864918" cy="4904525"/>
            <a:chOff x="3560154" y="1517715"/>
            <a:chExt cx="4970393" cy="5010859"/>
          </a:xfrm>
        </p:grpSpPr>
        <p:pic>
          <p:nvPicPr>
            <p:cNvPr id="6" name="Picture 5">
              <a:extLst>
                <a:ext uri="{FF2B5EF4-FFF2-40B4-BE49-F238E27FC236}">
                  <a16:creationId xmlns:a16="http://schemas.microsoft.com/office/drawing/2014/main" id="{27469066-3421-48E6-BA81-0228B0B2A263}"/>
                </a:ext>
              </a:extLst>
            </p:cNvPr>
            <p:cNvPicPr>
              <a:picLocks noChangeAspect="1"/>
            </p:cNvPicPr>
            <p:nvPr/>
          </p:nvPicPr>
          <p:blipFill rotWithShape="1">
            <a:blip r:embed="rId4">
              <a:extLst>
                <a:ext uri="{28A0092B-C50C-407E-A947-70E740481C1C}">
                  <a14:useLocalDpi xmlns:a14="http://schemas.microsoft.com/office/drawing/2010/main" val="0"/>
                </a:ext>
              </a:extLst>
            </a:blip>
            <a:srcRect t="1678"/>
            <a:stretch/>
          </p:blipFill>
          <p:spPr>
            <a:xfrm>
              <a:off x="3560154" y="1517715"/>
              <a:ext cx="4970393" cy="4575174"/>
            </a:xfrm>
            <a:prstGeom prst="rect">
              <a:avLst/>
            </a:prstGeom>
          </p:spPr>
        </p:pic>
        <p:pic>
          <p:nvPicPr>
            <p:cNvPr id="7" name="Picture 6" descr="A close up of a map&#10;&#10;Description generated with high confidence">
              <a:extLst>
                <a:ext uri="{FF2B5EF4-FFF2-40B4-BE49-F238E27FC236}">
                  <a16:creationId xmlns:a16="http://schemas.microsoft.com/office/drawing/2014/main" id="{A224214A-8DC7-4B51-A3B1-FEAC44EFE16C}"/>
                </a:ext>
              </a:extLst>
            </p:cNvPr>
            <p:cNvPicPr>
              <a:picLocks noChangeAspect="1"/>
            </p:cNvPicPr>
            <p:nvPr/>
          </p:nvPicPr>
          <p:blipFill rotWithShape="1">
            <a:blip r:embed="rId5">
              <a:extLst>
                <a:ext uri="{28A0092B-C50C-407E-A947-70E740481C1C}">
                  <a14:useLocalDpi xmlns:a14="http://schemas.microsoft.com/office/drawing/2010/main" val="0"/>
                </a:ext>
              </a:extLst>
            </a:blip>
            <a:srcRect t="91371"/>
            <a:stretch/>
          </p:blipFill>
          <p:spPr>
            <a:xfrm>
              <a:off x="4064008" y="6068263"/>
              <a:ext cx="4063984" cy="460311"/>
            </a:xfrm>
            <a:prstGeom prst="rect">
              <a:avLst/>
            </a:prstGeom>
          </p:spPr>
        </p:pic>
      </p:grpSp>
    </p:spTree>
    <p:extLst>
      <p:ext uri="{BB962C8B-B14F-4D97-AF65-F5344CB8AC3E}">
        <p14:creationId xmlns:p14="http://schemas.microsoft.com/office/powerpoint/2010/main" val="78779219"/>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7853</TotalTime>
  <Words>2190</Words>
  <Application>Microsoft Macintosh PowerPoint</Application>
  <PresentationFormat>Widescreen</PresentationFormat>
  <Paragraphs>303</Paragraphs>
  <Slides>23</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Courier New</vt:lpstr>
      <vt:lpstr>Trebuchet MS</vt:lpstr>
      <vt:lpstr>Wingdings</vt:lpstr>
      <vt:lpstr>Office Theme</vt:lpstr>
      <vt:lpstr>Atlanta Regional Commission  Housing Market  Subarea Analysis   Presented by  Erik Woodworth Senior Planner, Research &amp; Analytics Group Data Scientist, Neighborhood Nexus  NNIP 2019 | Milwaukee, WI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Atlanta Region Housing Market Subarea Analysis Meetings and Charettes with…</vt:lpstr>
      <vt:lpstr>PowerPoint Presentation</vt:lpstr>
      <vt:lpstr>Thank You!  Erik Woodworth Senior Planner, Research &amp; Analytics Group Data Scientist, Neighborhood Nexus  ewoodworth@atlantaregional.org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Atlanta Regional Commission  Housing Market  Subarea Analysis   Presented by  Erik Woodworth Senior Planner, Research &amp; Analytics Group Data Scientist, Neighborhood Nexus  NNIP 2019 | Milwaukee, WI</dc:title>
  <dc:subject/>
  <dc:creator>Erik Woodworth</dc:creator>
  <cp:keywords/>
  <dc:description/>
  <cp:lastModifiedBy>Erik Woodworth</cp:lastModifiedBy>
  <cp:revision>1</cp:revision>
  <dcterms:created xsi:type="dcterms:W3CDTF">2019-06-09T23:15:39Z</dcterms:created>
  <dcterms:modified xsi:type="dcterms:W3CDTF">2019-06-18T01:39:03Z</dcterms:modified>
  <cp:category/>
</cp:coreProperties>
</file>