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8" r:id="rId2"/>
    <p:sldId id="334" r:id="rId3"/>
    <p:sldId id="325" r:id="rId4"/>
    <p:sldId id="327" r:id="rId5"/>
    <p:sldId id="326" r:id="rId6"/>
    <p:sldId id="328" r:id="rId7"/>
    <p:sldId id="329" r:id="rId8"/>
    <p:sldId id="330" r:id="rId9"/>
    <p:sldId id="331" r:id="rId10"/>
    <p:sldId id="332" r:id="rId11"/>
    <p:sldId id="337" r:id="rId12"/>
    <p:sldId id="333" r:id="rId13"/>
    <p:sldId id="338" r:id="rId14"/>
    <p:sldId id="335" r:id="rId15"/>
    <p:sldId id="33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DDDDDD"/>
    <a:srgbClr val="60A238"/>
    <a:srgbClr val="FFCCFF"/>
    <a:srgbClr val="D18515"/>
    <a:srgbClr val="DF1734"/>
    <a:srgbClr val="426C26"/>
    <a:srgbClr val="0089E6"/>
    <a:srgbClr val="0069B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61" autoAdjust="0"/>
    <p:restoredTop sz="90971" autoAdjust="0"/>
  </p:normalViewPr>
  <p:slideViewPr>
    <p:cSldViewPr>
      <p:cViewPr>
        <p:scale>
          <a:sx n="90" d="100"/>
          <a:sy n="90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14"/>
    </p:cViewPr>
  </p:sorterViewPr>
  <p:notesViewPr>
    <p:cSldViewPr>
      <p:cViewPr varScale="1">
        <p:scale>
          <a:sx n="99" d="100"/>
          <a:sy n="99" d="100"/>
        </p:scale>
        <p:origin x="3528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dirty="0" smtClean="0"/>
              <a:t>2013 Hancock County Hunger Summit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dirty="0" smtClean="0"/>
              <a:t>06/12/2013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Prepared by: The Polis Center at IUPUI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79445BE-F0F8-4707-AC03-2CD859A46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628F76B-BB78-498F-B0D9-3E0D07AC70A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83C0DE9-EFFE-4E77-ABE2-217347BE4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baseline="0" dirty="0" smtClean="0"/>
              <a:t> – Polis and SAVI (describe SAVI briefly)</a:t>
            </a:r>
          </a:p>
          <a:p>
            <a:r>
              <a:rPr lang="en-US" baseline="0" dirty="0" smtClean="0"/>
              <a:t>Sharing data and findings to get everyone on the same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C0DE9-EFFE-4E77-ABE2-217347BE40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3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C0DE9-EFFE-4E77-ABE2-217347BE40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0"/>
            <a:ext cx="9144000" cy="5562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667000"/>
            <a:ext cx="8534400" cy="990600"/>
          </a:xfrm>
          <a:prstGeom prst="rect">
            <a:avLst/>
          </a:prstGeom>
        </p:spPr>
        <p:txBody>
          <a:bodyPr/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40386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 sz="2800" i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 descr="polisTran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562600"/>
            <a:ext cx="1600199" cy="10490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867400"/>
            <a:ext cx="1159418" cy="8251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787274"/>
            <a:ext cx="2514600" cy="8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3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5181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487" y="1920410"/>
            <a:ext cx="6401027" cy="3718522"/>
          </a:xfrm>
        </p:spPr>
        <p:txBody>
          <a:bodyPr/>
          <a:lstStyle>
            <a:lvl1pPr marL="0" indent="0" algn="ctr">
              <a:buNone/>
              <a:defRPr sz="3700">
                <a:latin typeface="Calibri"/>
                <a:cs typeface="Calibri"/>
              </a:defRPr>
            </a:lvl1pPr>
            <a:lvl2pPr marL="86959" indent="0" algn="ctr">
              <a:buNone/>
              <a:defRPr/>
            </a:lvl2pPr>
            <a:lvl3pPr marL="173919" indent="0" algn="ctr">
              <a:buNone/>
              <a:defRPr/>
            </a:lvl3pPr>
            <a:lvl4pPr marL="260878" indent="0" algn="ctr">
              <a:buNone/>
              <a:defRPr/>
            </a:lvl4pPr>
            <a:lvl5pPr marL="347838" indent="0" algn="ctr">
              <a:buNone/>
              <a:defRPr/>
            </a:lvl5pPr>
            <a:lvl6pPr marL="434797" indent="0" algn="ctr">
              <a:buNone/>
              <a:defRPr/>
            </a:lvl6pPr>
            <a:lvl7pPr marL="521757" indent="0" algn="ctr">
              <a:buNone/>
              <a:defRPr/>
            </a:lvl7pPr>
            <a:lvl8pPr marL="608716" indent="0" algn="ctr">
              <a:buNone/>
              <a:defRPr/>
            </a:lvl8pPr>
            <a:lvl9pPr marL="695676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0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19063" y="6527800"/>
            <a:ext cx="110013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www.savi.org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2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7"/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52400" y="65048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www.savi.org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76"/>
          <a:stretch/>
        </p:blipFill>
        <p:spPr>
          <a:xfrm>
            <a:off x="152400" y="6465500"/>
            <a:ext cx="381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6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5917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336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4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08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58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0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45000"/>
        <a:buFont typeface="Wingdings 2" pitchFamily="18" charset="2"/>
        <a:buChar char="ö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Symbol" pitchFamily="18" charset="2"/>
        <a:buChar char="o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Font typeface="Symbol" pitchFamily="18" charset="2"/>
        <a:buChar char="o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Font typeface="Symbol" pitchFamily="18" charset="2"/>
        <a:buChar char="o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Font typeface="Symbol" pitchFamily="18" charset="2"/>
        <a:buChar char="o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Font typeface="Symbol" pitchFamily="18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990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 Network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Matching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71800"/>
            <a:ext cx="632460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October 22, 2014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Jay Colbert, Indianapolis</a:t>
            </a:r>
          </a:p>
        </p:txBody>
      </p:sp>
    </p:spTree>
    <p:extLst>
      <p:ext uri="{BB962C8B-B14F-4D97-AF65-F5344CB8AC3E}">
        <p14:creationId xmlns:p14="http://schemas.microsoft.com/office/powerpoint/2010/main" val="282886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0000"/>
    </mc:Choice>
    <mc:Fallback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Method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90474"/>
              </p:ext>
            </p:extLst>
          </p:nvPr>
        </p:nvGraphicFramePr>
        <p:xfrm>
          <a:off x="381000" y="1524000"/>
          <a:ext cx="8229600" cy="3763264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752600"/>
                <a:gridCol w="990600"/>
                <a:gridCol w="1371600"/>
                <a:gridCol w="1371600"/>
                <a:gridCol w="1371600"/>
              </a:tblGrid>
              <a:tr h="282528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Results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SURNAME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FORENAMES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BIRTH_DATE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BIRTH_YEAR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90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 CLARENCE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12/31/1969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STEPHENS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CLARENCE 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12/3/1969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746918"/>
            <a:ext cx="70866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>
                <a:latin typeface="Calibri" panose="020F0502020204030204" pitchFamily="34" charset="0"/>
              </a:rPr>
              <a:t>Even gets it right when both names are accidently in one field or there is a typo in the birthdate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4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 ways to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3276600"/>
          </a:xfrm>
        </p:spPr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 of Birth/Age</a:t>
            </a:r>
          </a:p>
          <a:p>
            <a:r>
              <a:rPr lang="en-US" dirty="0" smtClean="0"/>
              <a:t>Race, Gender</a:t>
            </a:r>
          </a:p>
          <a:p>
            <a:r>
              <a:rPr lang="en-US" dirty="0" smtClean="0"/>
              <a:t>Address</a:t>
            </a:r>
          </a:p>
          <a:p>
            <a:r>
              <a:rPr lang="en-US" dirty="0" smtClean="0"/>
              <a:t>Phone numbers</a:t>
            </a:r>
          </a:p>
          <a:p>
            <a:r>
              <a:rPr lang="en-US" dirty="0" smtClean="0"/>
              <a:t>Anything else you can think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it boil down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total </a:t>
            </a:r>
            <a:r>
              <a:rPr lang="en-US" dirty="0" smtClean="0"/>
              <a:t>871,681 records boiled down to 400,736</a:t>
            </a:r>
          </a:p>
          <a:p>
            <a:r>
              <a:rPr lang="en-US" dirty="0"/>
              <a:t>The 177,545 </a:t>
            </a:r>
            <a:r>
              <a:rPr lang="en-US" dirty="0" smtClean="0"/>
              <a:t>Marion County DV people boiled down to 92,908.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4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212266"/>
              </p:ext>
            </p:extLst>
          </p:nvPr>
        </p:nvGraphicFramePr>
        <p:xfrm>
          <a:off x="569112" y="2438400"/>
          <a:ext cx="7431888" cy="2870139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914400"/>
                <a:gridCol w="1143000"/>
                <a:gridCol w="1447800"/>
                <a:gridCol w="1143000"/>
                <a:gridCol w="1259688"/>
                <a:gridCol w="1524000"/>
              </a:tblGrid>
              <a:tr h="43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Data Year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Julian </a:t>
                      </a:r>
                      <a:r>
                        <a:rPr lang="en-US" sz="1600" dirty="0" smtClean="0">
                          <a:effectLst/>
                        </a:rPr>
                        <a:t>Outreach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Marion County Prosecutor’s Office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Protective Orders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IMPD Domestic Violence Officer Information Sheets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Total Unduplicated Count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2009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4,499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5,471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3,888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12,944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2010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5,457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6,532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3,802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13,966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2011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5,081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5,899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3,178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12,155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2012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5,354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5,958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3,058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12,049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6,560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5,890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2,653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2,543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11,559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4200" y="1524000"/>
            <a:ext cx="30957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Unique Victims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7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162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07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11941"/>
            <a:ext cx="678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440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Violence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3276600"/>
          </a:xfrm>
        </p:spPr>
        <p:txBody>
          <a:bodyPr/>
          <a:lstStyle/>
          <a:p>
            <a:r>
              <a:rPr lang="en-US" dirty="0" smtClean="0"/>
              <a:t>Phase1: Developed “Domestic Violence in the Criminal Justice System” report in 2013-2014</a:t>
            </a:r>
          </a:p>
          <a:p>
            <a:r>
              <a:rPr lang="en-US" dirty="0" smtClean="0"/>
              <a:t>Phase 2: Updating report</a:t>
            </a:r>
          </a:p>
          <a:p>
            <a:r>
              <a:rPr lang="en-US" dirty="0" smtClean="0"/>
              <a:t>There are many different sources of DV data and the question was “how many unique people are involved?”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5228"/>
            <a:ext cx="8305800" cy="405497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327549" y="5712331"/>
            <a:ext cx="6477000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Notes</a:t>
            </a:r>
          </a:p>
          <a:p>
            <a:pPr marL="0" lvl="1"/>
            <a:endParaRPr lang="en-US" sz="400" i="1" dirty="0">
              <a:latin typeface="Calibri" panose="020F0502020204030204" pitchFamily="34" charset="0"/>
            </a:endParaRPr>
          </a:p>
          <a:p>
            <a:r>
              <a:rPr lang="en-US" sz="1400" baseline="30000" dirty="0"/>
              <a:t>1</a:t>
            </a:r>
            <a:r>
              <a:rPr lang="en-US" sz="1400" dirty="0"/>
              <a:t>Domestic Violence Shelter</a:t>
            </a:r>
            <a:endParaRPr lang="en-US" sz="1400" baseline="30000" dirty="0"/>
          </a:p>
          <a:p>
            <a:r>
              <a:rPr lang="en-US" sz="1400" baseline="30000" dirty="0"/>
              <a:t>2</a:t>
            </a:r>
            <a:r>
              <a:rPr lang="en-US" sz="1400" dirty="0"/>
              <a:t>No names given</a:t>
            </a:r>
          </a:p>
          <a:p>
            <a:r>
              <a:rPr lang="en-US" sz="1400" baseline="30000" dirty="0"/>
              <a:t>3</a:t>
            </a:r>
            <a:r>
              <a:rPr lang="en-US" sz="1400" dirty="0"/>
              <a:t>Special IMPD domestic violence program</a:t>
            </a:r>
            <a:endParaRPr lang="en-US" sz="1400" i="1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6133000" y="2723362"/>
            <a:ext cx="183639" cy="365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6126745" y="3207858"/>
            <a:ext cx="183639" cy="3657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6126745" y="3659370"/>
            <a:ext cx="183639" cy="3657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5849241" y="3215818"/>
            <a:ext cx="183639" cy="3657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5857201" y="3659370"/>
            <a:ext cx="183639" cy="36576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5566049" y="3215818"/>
            <a:ext cx="183639" cy="3657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5566049" y="3659370"/>
            <a:ext cx="183639" cy="3657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5310153" y="3657098"/>
            <a:ext cx="183639" cy="365760"/>
          </a:xfrm>
          <a:prstGeom prst="rect">
            <a:avLst/>
          </a:prstGeom>
        </p:spPr>
      </p:pic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339350"/>
              </p:ext>
            </p:extLst>
          </p:nvPr>
        </p:nvGraphicFramePr>
        <p:xfrm>
          <a:off x="490818" y="1310478"/>
          <a:ext cx="8382000" cy="3794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1866900"/>
                <a:gridCol w="1371600"/>
                <a:gridCol w="3009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Table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Date Range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Records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effectLst/>
                        </a:rPr>
                        <a:t>Julian </a:t>
                      </a:r>
                      <a:r>
                        <a:rPr lang="en-US" sz="1600" b="0" u="none" strike="noStrike" dirty="0" smtClean="0">
                          <a:effectLst/>
                        </a:rPr>
                        <a:t>Center</a:t>
                      </a:r>
                      <a:r>
                        <a:rPr lang="en-US" sz="1600" b="0" u="none" strike="noStrike" baseline="30000" dirty="0" smtClean="0">
                          <a:effectLst/>
                        </a:rPr>
                        <a:t>1</a:t>
                      </a:r>
                      <a:endParaRPr lang="en-US" sz="16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Julian Outreach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2008 </a:t>
                      </a:r>
                      <a:r>
                        <a:rPr lang="en-US" sz="1600" b="0" u="none" strike="noStrike" dirty="0">
                          <a:effectLst/>
                        </a:rPr>
                        <a:t>- 2013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    32,540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effectLst/>
                        </a:rPr>
                        <a:t>Indianapolis</a:t>
                      </a:r>
                    </a:p>
                    <a:p>
                      <a:pPr algn="l" fontAlgn="ctr"/>
                      <a:r>
                        <a:rPr lang="en-US" sz="1600" b="0" u="none" strike="noStrike" dirty="0" smtClean="0">
                          <a:effectLst/>
                        </a:rPr>
                        <a:t>Metro 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IMPD</a:t>
                      </a:r>
                      <a:r>
                        <a:rPr lang="en-US" sz="16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b="0" u="none" strike="noStrike" dirty="0" smtClean="0">
                          <a:effectLst/>
                        </a:rPr>
                        <a:t>Victims</a:t>
                      </a:r>
                      <a:r>
                        <a:rPr lang="en-US" sz="1600" b="0" u="none" strike="noStrike" baseline="30000" dirty="0" smtClean="0">
                          <a:effectLst/>
                        </a:rPr>
                        <a:t>2</a:t>
                      </a:r>
                      <a:endParaRPr lang="en-US" sz="16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2009 - </a:t>
                      </a:r>
                      <a:r>
                        <a:rPr lang="en-US" sz="1600" b="0" u="none" strike="noStrike" dirty="0" smtClean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  341,558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IMPD Perpetrators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2009 - 2013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  520,148 </a:t>
                      </a:r>
                      <a:r>
                        <a:rPr lang="en-US" sz="1600" b="0" u="none" strike="noStrike" dirty="0" smtClean="0">
                          <a:effectLst/>
                        </a:rPr>
                        <a:t> (38,780 linked to other DV Data)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Baker </a:t>
                      </a:r>
                      <a:r>
                        <a:rPr lang="en-US" sz="1600" b="0" u="none" strike="noStrike" dirty="0" smtClean="0">
                          <a:effectLst/>
                        </a:rPr>
                        <a:t>One</a:t>
                      </a:r>
                      <a:r>
                        <a:rPr lang="en-US" sz="1600" b="0" u="none" strike="noStrike" baseline="30000" dirty="0" smtClean="0">
                          <a:effectLst/>
                        </a:rPr>
                        <a:t>3</a:t>
                      </a:r>
                      <a:endParaRPr lang="en-US" sz="16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      2,715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effectLst/>
                        </a:rPr>
                        <a:t>Marion County Prosecutor’s 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MCPO Cases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2008 </a:t>
                      </a:r>
                      <a:r>
                        <a:rPr lang="en-US" sz="1600" b="0" u="none" strike="noStrike" dirty="0">
                          <a:effectLst/>
                        </a:rPr>
                        <a:t>- </a:t>
                      </a:r>
                      <a:r>
                        <a:rPr lang="en-US" sz="1600" b="0" u="none" strike="noStrike" dirty="0" smtClean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    32,885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MCPO Victims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2008 </a:t>
                      </a:r>
                      <a:r>
                        <a:rPr lang="en-US" sz="1600" b="0" u="none" strike="noStrike" dirty="0">
                          <a:effectLst/>
                        </a:rPr>
                        <a:t>- </a:t>
                      </a:r>
                      <a:r>
                        <a:rPr lang="en-US" sz="1600" b="0" u="none" strike="noStrike" dirty="0" smtClean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    36,133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1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effectLst/>
                        </a:rPr>
                        <a:t>Indiana</a:t>
                      </a:r>
                      <a:r>
                        <a:rPr lang="en-US" sz="1600" b="0" u="none" strike="noStrike" baseline="0" dirty="0" smtClean="0">
                          <a:effectLst/>
                        </a:rPr>
                        <a:t> Supreme Court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Protective Orders (Protected Person)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2009-2013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  123,630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Protective Orders (Respondent)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2009-2013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  123,630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(with names)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871,681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Marion County DV Total (with names)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177,545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9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</a:t>
            </a:r>
            <a:r>
              <a:rPr lang="en-US" dirty="0" smtClean="0"/>
              <a:t>people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In-house solution using (mainly) python scripts.</a:t>
            </a:r>
          </a:p>
          <a:p>
            <a:r>
              <a:rPr lang="en-US" sz="3600" dirty="0" smtClean="0"/>
              <a:t>Looked at combination of name, race, gender, age.</a:t>
            </a:r>
          </a:p>
          <a:p>
            <a:r>
              <a:rPr lang="en-US" sz="3600" dirty="0" smtClean="0"/>
              <a:t>Gave </a:t>
            </a:r>
            <a:r>
              <a:rPr lang="en-US" sz="3600" dirty="0"/>
              <a:t>pretty good final results, but…</a:t>
            </a:r>
          </a:p>
          <a:p>
            <a:r>
              <a:rPr lang="en-US" sz="3600" dirty="0"/>
              <a:t>It took 10 days to run.</a:t>
            </a:r>
          </a:p>
        </p:txBody>
      </p:sp>
    </p:spTree>
    <p:extLst>
      <p:ext uri="{BB962C8B-B14F-4D97-AF65-F5344CB8AC3E}">
        <p14:creationId xmlns:p14="http://schemas.microsoft.com/office/powerpoint/2010/main" val="26896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</a:t>
            </a:r>
            <a:r>
              <a:rPr lang="en-US" dirty="0" smtClean="0"/>
              <a:t>people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3276600"/>
          </a:xfrm>
        </p:spPr>
        <p:txBody>
          <a:bodyPr/>
          <a:lstStyle/>
          <a:p>
            <a:r>
              <a:rPr lang="en-US" dirty="0"/>
              <a:t>Researched multiple commercial software solutions geared towards data deduplication.</a:t>
            </a:r>
          </a:p>
          <a:p>
            <a:r>
              <a:rPr lang="en-US" dirty="0"/>
              <a:t>Some </a:t>
            </a:r>
            <a:r>
              <a:rPr lang="en-US" dirty="0" smtClean="0"/>
              <a:t>enterprise solutions </a:t>
            </a:r>
            <a:r>
              <a:rPr lang="en-US" dirty="0"/>
              <a:t>as much as $30,000 and up.</a:t>
            </a:r>
          </a:p>
          <a:p>
            <a:r>
              <a:rPr lang="en-US" dirty="0"/>
              <a:t>Some </a:t>
            </a:r>
            <a:r>
              <a:rPr lang="en-US" dirty="0" smtClean="0"/>
              <a:t>desktop solutions as </a:t>
            </a:r>
            <a:r>
              <a:rPr lang="en-US" dirty="0"/>
              <a:t>cheap as $500.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51815"/>
            <a:ext cx="35718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" y="5943600"/>
            <a:ext cx="1914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788919"/>
            <a:ext cx="20193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85166"/>
            <a:ext cx="26860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1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name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3276600"/>
          </a:xfrm>
        </p:spPr>
        <p:txBody>
          <a:bodyPr/>
          <a:lstStyle/>
          <a:p>
            <a:r>
              <a:rPr lang="en-US" dirty="0"/>
              <a:t>Purchased MatchIT software.</a:t>
            </a:r>
          </a:p>
          <a:p>
            <a:pPr lvl="1"/>
            <a:r>
              <a:rPr lang="en-US" dirty="0"/>
              <a:t>$4,000 initial, $2,000 annual renewal</a:t>
            </a:r>
          </a:p>
          <a:p>
            <a:pPr lvl="1"/>
            <a:r>
              <a:rPr lang="en-US" dirty="0"/>
              <a:t>Discounted since we are a nonprofit</a:t>
            </a:r>
          </a:p>
          <a:p>
            <a:pPr lvl="1"/>
            <a:r>
              <a:rPr lang="en-US" dirty="0"/>
              <a:t>Flexibility on matching algorithms.</a:t>
            </a:r>
          </a:p>
          <a:p>
            <a:pPr lvl="2"/>
            <a:r>
              <a:rPr lang="en-US" dirty="0"/>
              <a:t>We match on name and date of birth first.</a:t>
            </a:r>
          </a:p>
          <a:p>
            <a:pPr lvl="2"/>
            <a:r>
              <a:rPr lang="en-US" dirty="0"/>
              <a:t>Then we move on to matching on name, race, gender, and year of birth (not all sources give us exact DOB)</a:t>
            </a:r>
          </a:p>
          <a:p>
            <a:pPr lvl="2"/>
            <a:r>
              <a:rPr lang="en-US" dirty="0"/>
              <a:t>We </a:t>
            </a:r>
            <a:r>
              <a:rPr lang="en-US" dirty="0" smtClean="0"/>
              <a:t>previously used age</a:t>
            </a:r>
            <a:r>
              <a:rPr lang="en-US" dirty="0"/>
              <a:t>, but that becomes problematic with increasing number of years of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255237"/>
              </p:ext>
            </p:extLst>
          </p:nvPr>
        </p:nvGraphicFramePr>
        <p:xfrm>
          <a:off x="533400" y="2057400"/>
          <a:ext cx="7924800" cy="253365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47800"/>
                <a:gridCol w="1295400"/>
                <a:gridCol w="1295400"/>
                <a:gridCol w="1295400"/>
                <a:gridCol w="1295400"/>
                <a:gridCol w="1295400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DVNMATCH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effectLst/>
                        </a:rPr>
                        <a:t>FIRST NAME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LAST NAME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RACE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GENDER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BIRTH_DATE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BIRTH_YEAR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Copelan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Copland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effectLst/>
                        </a:rPr>
                        <a:t>Tamara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err="1" smtClean="0">
                          <a:effectLst/>
                        </a:rPr>
                        <a:t>Tamy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 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effectLst/>
                        </a:rPr>
                        <a:t>Tammie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Unknown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11/25/1983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Black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</a:rPr>
                        <a:t>Tammy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Copeland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181600"/>
            <a:ext cx="71628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 smtClean="0">
                <a:latin typeface="Calibri" panose="020F0502020204030204" pitchFamily="34" charset="0"/>
              </a:rPr>
              <a:t>These records identified as same person.</a:t>
            </a:r>
            <a:endParaRPr lang="en-US" sz="1400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858" y="1447800"/>
            <a:ext cx="735554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 smtClean="0">
                <a:latin typeface="Calibri" panose="020F0502020204030204" pitchFamily="34" charset="0"/>
              </a:rPr>
              <a:t>Names have been changed to protect the innocent (and the guilty).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9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Method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483926"/>
              </p:ext>
            </p:extLst>
          </p:nvPr>
        </p:nvGraphicFramePr>
        <p:xfrm>
          <a:off x="228600" y="2286000"/>
          <a:ext cx="6981779" cy="4113996"/>
        </p:xfrm>
        <a:graphic>
          <a:graphicData uri="http://schemas.openxmlformats.org/drawingml/2006/table">
            <a:tbl>
              <a:tblPr firstRow="1" firstCol="1" bandRow="1"/>
              <a:tblGrid>
                <a:gridCol w="997397"/>
                <a:gridCol w="997397"/>
                <a:gridCol w="997397"/>
                <a:gridCol w="997397"/>
                <a:gridCol w="997397"/>
                <a:gridCol w="997397"/>
                <a:gridCol w="997397"/>
              </a:tblGrid>
              <a:tr h="21444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Old Results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POLISID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FIRST_NAME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LAST_NAME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DOB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BIRTH_YEAR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10/1/1980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10/1/1980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10/15/1982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1/15/1985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8/20/1981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10/30/1982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12/17/1985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6/10/1989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Unknown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174231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8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174231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48" marR="8148" marT="8148" marB="814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1447800"/>
            <a:ext cx="71628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 smtClean="0">
                <a:latin typeface="Calibri" panose="020F0502020204030204" pitchFamily="34" charset="0"/>
              </a:rPr>
              <a:t>Old Method had a hard time seeing people with different birthdates within a few years of one another as different people.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00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Method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071851"/>
              </p:ext>
            </p:extLst>
          </p:nvPr>
        </p:nvGraphicFramePr>
        <p:xfrm>
          <a:off x="609600" y="990600"/>
          <a:ext cx="6185523" cy="5165846"/>
        </p:xfrm>
        <a:graphic>
          <a:graphicData uri="http://schemas.openxmlformats.org/drawingml/2006/table">
            <a:tbl>
              <a:tblPr firstRow="1" firstCol="1" bandRow="1"/>
              <a:tblGrid>
                <a:gridCol w="851523"/>
                <a:gridCol w="838200"/>
                <a:gridCol w="914400"/>
                <a:gridCol w="748677"/>
                <a:gridCol w="699123"/>
                <a:gridCol w="1066800"/>
                <a:gridCol w="1066800"/>
              </a:tblGrid>
              <a:tr h="153694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Results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MATCH_REF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FORENAMES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SURNAME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BIRTH_DATE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BIRTH_YEAR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0008050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1/15/1985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0008050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1/15/1985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0008050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1/15/1985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0039351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2/5/1986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0141208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10/15/1982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0141208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10/15/1982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0254712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10/1/1980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0254712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10/1/1980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0310884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0310884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0310884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0310884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Unknown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7/3/1988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0351920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0427720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6/10/1989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0465350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8/20/1981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" marR="6383" marT="6383" marB="63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8671" y="3124200"/>
            <a:ext cx="2057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i="1" dirty="0" smtClean="0">
                <a:latin typeface="Calibri" panose="020F0502020204030204" pitchFamily="34" charset="0"/>
              </a:rPr>
              <a:t>New Method much better since it looks at exact dates of birth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9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AVI">
      <a:dk1>
        <a:srgbClr val="262626"/>
      </a:dk1>
      <a:lt1>
        <a:sysClr val="window" lastClr="FFFFFF"/>
      </a:lt1>
      <a:dk2>
        <a:srgbClr val="0067AB"/>
      </a:dk2>
      <a:lt2>
        <a:srgbClr val="EEECE1"/>
      </a:lt2>
      <a:accent1>
        <a:srgbClr val="E8941A"/>
      </a:accent1>
      <a:accent2>
        <a:srgbClr val="E71939"/>
      </a:accent2>
      <a:accent3>
        <a:srgbClr val="6DB33F"/>
      </a:accent3>
      <a:accent4>
        <a:srgbClr val="F172AC"/>
      </a:accent4>
      <a:accent5>
        <a:srgbClr val="EBD722"/>
      </a:accent5>
      <a:accent6>
        <a:srgbClr val="00BCE4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11745</TotalTime>
  <Words>944</Words>
  <Application>Microsoft Office PowerPoint</Application>
  <PresentationFormat>On-screen Show (4:3)</PresentationFormat>
  <Paragraphs>543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Domestic Violence Network People Matching</vt:lpstr>
      <vt:lpstr>Domestic Violence Network</vt:lpstr>
      <vt:lpstr>Data Sources</vt:lpstr>
      <vt:lpstr>Phase 1 people matching</vt:lpstr>
      <vt:lpstr>Phase 2 people matching</vt:lpstr>
      <vt:lpstr>Phase 2 name matching</vt:lpstr>
      <vt:lpstr>Example</vt:lpstr>
      <vt:lpstr>Old Method</vt:lpstr>
      <vt:lpstr>New Method</vt:lpstr>
      <vt:lpstr>New Method</vt:lpstr>
      <vt:lpstr>Many other ways to match</vt:lpstr>
      <vt:lpstr>What did it boil down to?</vt:lpstr>
      <vt:lpstr>Example Output</vt:lpstr>
      <vt:lpstr>Example Output</vt:lpstr>
      <vt:lpstr>Example Output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Funders</dc:title>
  <dc:creator>skandris</dc:creator>
  <cp:lastModifiedBy>urbantemp</cp:lastModifiedBy>
  <cp:revision>569</cp:revision>
  <cp:lastPrinted>2013-07-20T03:47:35Z</cp:lastPrinted>
  <dcterms:created xsi:type="dcterms:W3CDTF">2011-12-08T17:08:13Z</dcterms:created>
  <dcterms:modified xsi:type="dcterms:W3CDTF">2014-10-21T14:28:13Z</dcterms:modified>
</cp:coreProperties>
</file>