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5143500" type="screen16x9"/>
  <p:notesSz cx="6858000" cy="9144000"/>
  <p:embeddedFontLst>
    <p:embeddedFont>
      <p:font typeface="Lato" panose="020B0604020202020204" charset="0"/>
      <p:regular r:id="rId16"/>
      <p:bold r:id="rId17"/>
      <p:italic r:id="rId18"/>
      <p:boldItalic r:id="rId19"/>
    </p:embeddedFont>
    <p:embeddedFont>
      <p:font typeface="Source Sans Pro" panose="020B0604020202020204" charset="0"/>
      <p:regular r:id="rId20"/>
      <p:bold r:id="rId21"/>
      <p:italic r:id="rId22"/>
      <p:boldItalic r:id="rId23"/>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47" d="100"/>
          <a:sy n="147" d="100"/>
        </p:scale>
        <p:origin x="330" y="10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3.fntdata"/><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font" Target="fonts/font6.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2.fntdata"/><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font" Target="fonts/font1.fntdata"/><Relationship Id="rId20" Type="http://schemas.openxmlformats.org/officeDocument/2006/relationships/font" Target="fonts/font5.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notesMaster" Target="notesMasters/notesMaster1.xml"/><Relationship Id="rId23" Type="http://schemas.openxmlformats.org/officeDocument/2006/relationships/font" Target="fonts/font8.fntdata"/><Relationship Id="rId10" Type="http://schemas.openxmlformats.org/officeDocument/2006/relationships/slide" Target="slides/slide9.xml"/><Relationship Id="rId19" Type="http://schemas.openxmlformats.org/officeDocument/2006/relationships/font" Target="fonts/font4.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7.fntdata"/><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122791755"/>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21881340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g3d8952edf3_1_31: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9" name="Google Shape;109;g3d8952edf3_1_3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1779443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g3d8952edf3_1_9: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5" name="Google Shape;115;g3d8952edf3_1_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9055559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Google Shape;120;g3d8952edf3_1_14: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1" name="Google Shape;121;g3d8952edf3_1_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320991888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g3d8952edf3_1_56: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7" name="Google Shape;127;g3d8952edf3_1_5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lnSpc>
                <a:spcPct val="115000"/>
              </a:lnSpc>
              <a:spcBef>
                <a:spcPts val="0"/>
              </a:spcBef>
              <a:spcAft>
                <a:spcPts val="0"/>
              </a:spcAft>
              <a:buNone/>
            </a:pPr>
            <a:r>
              <a:rPr lang="en" sz="1400" b="1">
                <a:solidFill>
                  <a:schemeClr val="dk1"/>
                </a:solidFill>
                <a:latin typeface="Lato"/>
                <a:ea typeface="Lato"/>
                <a:cs typeface="Lato"/>
                <a:sym typeface="Lato"/>
              </a:rPr>
              <a:t>Our Pittsburgh experience</a:t>
            </a:r>
            <a:r>
              <a:rPr lang="en" sz="1400">
                <a:solidFill>
                  <a:schemeClr val="dk1"/>
                </a:solidFill>
                <a:latin typeface="Lato"/>
                <a:ea typeface="Lato"/>
                <a:cs typeface="Lato"/>
                <a:sym typeface="Lato"/>
              </a:rPr>
              <a:t>: libraries and librarians should be key actors in civic open data ecosystems and act as core data intermediaries</a:t>
            </a:r>
            <a:endParaRPr sz="1400">
              <a:solidFill>
                <a:schemeClr val="dk1"/>
              </a:solidFill>
              <a:latin typeface="Lato"/>
              <a:ea typeface="Lato"/>
              <a:cs typeface="Lato"/>
              <a:sym typeface="Lato"/>
            </a:endParaRPr>
          </a:p>
          <a:p>
            <a:pPr marL="0" lvl="0" indent="0" rtl="0">
              <a:lnSpc>
                <a:spcPct val="115000"/>
              </a:lnSpc>
              <a:spcBef>
                <a:spcPts val="0"/>
              </a:spcBef>
              <a:spcAft>
                <a:spcPts val="0"/>
              </a:spcAft>
              <a:buNone/>
            </a:pPr>
            <a:endParaRPr sz="1400">
              <a:solidFill>
                <a:schemeClr val="dk1"/>
              </a:solidFill>
              <a:latin typeface="Lato"/>
              <a:ea typeface="Lato"/>
              <a:cs typeface="Lato"/>
              <a:sym typeface="Lato"/>
            </a:endParaRPr>
          </a:p>
          <a:p>
            <a:pPr marL="0" lvl="0" indent="0" rtl="0">
              <a:lnSpc>
                <a:spcPct val="115000"/>
              </a:lnSpc>
              <a:spcBef>
                <a:spcPts val="0"/>
              </a:spcBef>
              <a:spcAft>
                <a:spcPts val="0"/>
              </a:spcAft>
              <a:buNone/>
            </a:pPr>
            <a:r>
              <a:rPr lang="en" sz="1400" b="1">
                <a:solidFill>
                  <a:schemeClr val="dk1"/>
                </a:solidFill>
                <a:latin typeface="Lato"/>
                <a:ea typeface="Lato"/>
                <a:cs typeface="Lato"/>
                <a:sym typeface="Lato"/>
              </a:rPr>
              <a:t>Conviction 1</a:t>
            </a:r>
            <a:r>
              <a:rPr lang="en" sz="1400">
                <a:solidFill>
                  <a:schemeClr val="dk1"/>
                </a:solidFill>
                <a:latin typeface="Lato"/>
                <a:ea typeface="Lato"/>
                <a:cs typeface="Lato"/>
                <a:sym typeface="Lato"/>
              </a:rPr>
              <a:t>: Cultivating a healthy local civic data ecosystem depends upon the coordinated efforts of a variety of data intermediaries. In other words, no single entity can effectively cover all of the necessary roles alone. Library involvement can include both academic and public libraries</a:t>
            </a:r>
            <a:endParaRPr sz="1400">
              <a:solidFill>
                <a:schemeClr val="dk1"/>
              </a:solidFill>
              <a:latin typeface="Lato"/>
              <a:ea typeface="Lato"/>
              <a:cs typeface="Lato"/>
              <a:sym typeface="Lato"/>
            </a:endParaRPr>
          </a:p>
          <a:p>
            <a:pPr marL="0" lvl="0" indent="0" rtl="0">
              <a:lnSpc>
                <a:spcPct val="115000"/>
              </a:lnSpc>
              <a:spcBef>
                <a:spcPts val="0"/>
              </a:spcBef>
              <a:spcAft>
                <a:spcPts val="0"/>
              </a:spcAft>
              <a:buNone/>
            </a:pPr>
            <a:endParaRPr sz="1400">
              <a:solidFill>
                <a:schemeClr val="dk1"/>
              </a:solidFill>
              <a:latin typeface="Lato"/>
              <a:ea typeface="Lato"/>
              <a:cs typeface="Lato"/>
              <a:sym typeface="Lato"/>
            </a:endParaRPr>
          </a:p>
          <a:p>
            <a:pPr marL="0" lvl="0" indent="0" rtl="0">
              <a:lnSpc>
                <a:spcPct val="115000"/>
              </a:lnSpc>
              <a:spcBef>
                <a:spcPts val="0"/>
              </a:spcBef>
              <a:spcAft>
                <a:spcPts val="0"/>
              </a:spcAft>
              <a:buNone/>
            </a:pPr>
            <a:r>
              <a:rPr lang="en" sz="1400" b="1">
                <a:solidFill>
                  <a:schemeClr val="dk1"/>
                </a:solidFill>
                <a:latin typeface="Lato"/>
                <a:ea typeface="Lato"/>
                <a:cs typeface="Lato"/>
                <a:sym typeface="Lato"/>
              </a:rPr>
              <a:t>Conviction 2</a:t>
            </a:r>
            <a:r>
              <a:rPr lang="en" sz="1400">
                <a:solidFill>
                  <a:schemeClr val="dk1"/>
                </a:solidFill>
                <a:latin typeface="Lato"/>
                <a:ea typeface="Lato"/>
                <a:cs typeface="Lato"/>
                <a:sym typeface="Lato"/>
              </a:rPr>
              <a:t>: no single model can be made to fit every city or region.Because each community’s civic data ecosystem is unique, the structure of local data intermediaries have evolved to take different shapes. Modelling at the national level must be done by capturing a wide variety of successful local practices. </a:t>
            </a:r>
            <a:endParaRPr/>
          </a:p>
        </p:txBody>
      </p:sp>
    </p:spTree>
    <p:extLst>
      <p:ext uri="{BB962C8B-B14F-4D97-AF65-F5344CB8AC3E}">
        <p14:creationId xmlns:p14="http://schemas.microsoft.com/office/powerpoint/2010/main" val="20150349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g3d8952edf3_0_1: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0" name="Google Shape;60;g3d8952edf3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28581292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Google Shape;68;g3d8952edf3_1_120: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9" name="Google Shape;69;g3d8952edf3_1_1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29293008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Google Shape;73;g3d8952edf3_0_6: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4" name="Google Shape;74;g3d8952edf3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20119837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Google Shape;79;g3d8952edf3_0_11: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0" name="Google Shape;80;g3d8952edf3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23937687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g3d8952edf3_0_16: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6" name="Google Shape;86;g3d8952edf3_0_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36029982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g3d8952edf3_1_19: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2" name="Google Shape;92;g3d8952edf3_1_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29765024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g3d8952edf3_1_111: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8" name="Google Shape;98;g3d8952edf3_1_1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27118386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g3d8952edf3_0_21: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3" name="Google Shape;103;g3d8952edf3_0_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23475599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s://civic-switchboard.github.io/updates/post_2"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hyperlink" Target="https://www.luc.edu/curl/index.shtml" TargetMode="External"/><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hyperlink" Target="https://civic-switchboard.github.io/updates/www.wprdc.org" TargetMode="External"/><Relationship Id="rId2" Type="http://schemas.openxmlformats.org/officeDocument/2006/relationships/notesSlide" Target="../notesSlides/notesSlide12.xml"/><Relationship Id="rId1" Type="http://schemas.openxmlformats.org/officeDocument/2006/relationships/slideLayout" Target="../slideLayouts/slideLayout3.xml"/><Relationship Id="rId5" Type="http://schemas.openxmlformats.org/officeDocument/2006/relationships/hyperlink" Target="http://www.iun.edu/library/departments/northwest-indiana-center-for-data-and-analysis.htm" TargetMode="External"/><Relationship Id="rId4" Type="http://schemas.openxmlformats.org/officeDocument/2006/relationships/hyperlink" Target="https://news.temple.edu/news/2016-06-30/temple-university-libraries-wins-2016-knight-news-challenge-award"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civic-switchboard.github.io/"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civic-switchboard.gitbooks.io/guide/"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knightfoundation.org/articles/how-city-boston-making-its-data-accessible-everyone" TargetMode="External"/><Relationship Id="rId2" Type="http://schemas.openxmlformats.org/officeDocument/2006/relationships/notesSlide" Target="../notesSlides/notesSlide7.xml"/><Relationship Id="rId1" Type="http://schemas.openxmlformats.org/officeDocument/2006/relationships/slideLayout" Target="../slideLayouts/slideLayout3.xml"/><Relationship Id="rId5" Type="http://schemas.openxmlformats.org/officeDocument/2006/relationships/hyperlink" Target="https://data.chattlibrary.org/" TargetMode="External"/><Relationship Id="rId4" Type="http://schemas.openxmlformats.org/officeDocument/2006/relationships/hyperlink" Target="https://www.chapelhillopendata.org/page/home1/"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p>
            <a:pPr marL="0" lvl="0" indent="0" rtl="0">
              <a:lnSpc>
                <a:spcPct val="120000"/>
              </a:lnSpc>
              <a:spcBef>
                <a:spcPts val="0"/>
              </a:spcBef>
              <a:spcAft>
                <a:spcPts val="0"/>
              </a:spcAft>
              <a:buClr>
                <a:schemeClr val="dk1"/>
              </a:buClr>
              <a:buSzPts val="1100"/>
              <a:buFont typeface="Arial"/>
              <a:buNone/>
            </a:pPr>
            <a:endParaRPr sz="3400" b="1">
              <a:solidFill>
                <a:srgbClr val="333333"/>
              </a:solidFill>
              <a:latin typeface="Lato"/>
              <a:ea typeface="Lato"/>
              <a:cs typeface="Lato"/>
              <a:sym typeface="Lato"/>
            </a:endParaRPr>
          </a:p>
          <a:p>
            <a:pPr marL="0" lvl="0" indent="0">
              <a:spcBef>
                <a:spcPts val="0"/>
              </a:spcBef>
              <a:spcAft>
                <a:spcPts val="0"/>
              </a:spcAft>
              <a:buNone/>
            </a:pPr>
            <a:endParaRPr/>
          </a:p>
        </p:txBody>
      </p:sp>
      <p:sp>
        <p:nvSpPr>
          <p:cNvPr id="55" name="Google Shape;55;p13"/>
          <p:cNvSpPr txBox="1">
            <a:spLocks noGrp="1"/>
          </p:cNvSpPr>
          <p:nvPr>
            <p:ph type="subTitle" idx="1"/>
          </p:nvPr>
        </p:nvSpPr>
        <p:spPr>
          <a:xfrm>
            <a:off x="156650" y="1374575"/>
            <a:ext cx="8520600" cy="792600"/>
          </a:xfrm>
          <a:prstGeom prst="rect">
            <a:avLst/>
          </a:prstGeom>
        </p:spPr>
        <p:txBody>
          <a:bodyPr spcFirstLastPara="1" wrap="square" lIns="91425" tIns="91425" rIns="91425" bIns="91425" anchor="t" anchorCtr="0">
            <a:noAutofit/>
          </a:bodyPr>
          <a:lstStyle/>
          <a:p>
            <a:pPr marL="0" lvl="0" indent="0" rtl="0">
              <a:lnSpc>
                <a:spcPct val="120000"/>
              </a:lnSpc>
              <a:spcBef>
                <a:spcPts val="0"/>
              </a:spcBef>
              <a:spcAft>
                <a:spcPts val="0"/>
              </a:spcAft>
              <a:buClr>
                <a:schemeClr val="dk1"/>
              </a:buClr>
              <a:buSzPts val="1100"/>
              <a:buFont typeface="Arial"/>
              <a:buNone/>
            </a:pPr>
            <a:r>
              <a:rPr lang="en" sz="4000" b="1">
                <a:solidFill>
                  <a:schemeClr val="dk1"/>
                </a:solidFill>
                <a:latin typeface="Source Sans Pro"/>
                <a:ea typeface="Source Sans Pro"/>
                <a:cs typeface="Source Sans Pro"/>
                <a:sym typeface="Source Sans Pro"/>
              </a:rPr>
              <a:t>Initial Outreach to </a:t>
            </a:r>
            <a:r>
              <a:rPr lang="en" sz="4000" b="1">
                <a:solidFill>
                  <a:schemeClr val="accent5"/>
                </a:solidFill>
                <a:latin typeface="Source Sans Pro"/>
                <a:ea typeface="Source Sans Pro"/>
                <a:cs typeface="Source Sans Pro"/>
                <a:sym typeface="Source Sans Pro"/>
              </a:rPr>
              <a:t>Local Libraries</a:t>
            </a:r>
            <a:endParaRPr sz="4000" b="1">
              <a:solidFill>
                <a:schemeClr val="accent5"/>
              </a:solidFill>
              <a:latin typeface="Source Sans Pro"/>
              <a:ea typeface="Source Sans Pro"/>
              <a:cs typeface="Source Sans Pro"/>
              <a:sym typeface="Source Sans Pro"/>
            </a:endParaRPr>
          </a:p>
          <a:p>
            <a:pPr marL="0" lvl="0" indent="0" rtl="0">
              <a:lnSpc>
                <a:spcPct val="120000"/>
              </a:lnSpc>
              <a:spcBef>
                <a:spcPts val="0"/>
              </a:spcBef>
              <a:spcAft>
                <a:spcPts val="0"/>
              </a:spcAft>
              <a:buClr>
                <a:schemeClr val="dk1"/>
              </a:buClr>
              <a:buSzPts val="1100"/>
              <a:buFont typeface="Arial"/>
              <a:buNone/>
            </a:pPr>
            <a:r>
              <a:rPr lang="en" sz="3400">
                <a:solidFill>
                  <a:srgbClr val="333333"/>
                </a:solidFill>
                <a:latin typeface="Source Sans Pro"/>
                <a:ea typeface="Source Sans Pro"/>
                <a:cs typeface="Source Sans Pro"/>
                <a:sym typeface="Source Sans Pro"/>
              </a:rPr>
              <a:t>(a primer)</a:t>
            </a:r>
            <a:endParaRPr sz="3400">
              <a:solidFill>
                <a:srgbClr val="333333"/>
              </a:solidFill>
              <a:latin typeface="Source Sans Pro"/>
              <a:ea typeface="Source Sans Pro"/>
              <a:cs typeface="Source Sans Pro"/>
              <a:sym typeface="Source Sans Pro"/>
            </a:endParaRPr>
          </a:p>
        </p:txBody>
      </p:sp>
      <p:pic>
        <p:nvPicPr>
          <p:cNvPr id="56" name="Google Shape;56;p13"/>
          <p:cNvPicPr preferRelativeResize="0"/>
          <p:nvPr/>
        </p:nvPicPr>
        <p:blipFill>
          <a:blip r:embed="rId3">
            <a:alphaModFix/>
          </a:blip>
          <a:stretch>
            <a:fillRect/>
          </a:stretch>
        </p:blipFill>
        <p:spPr>
          <a:xfrm>
            <a:off x="6124975" y="2989950"/>
            <a:ext cx="2615314" cy="2041525"/>
          </a:xfrm>
          <a:prstGeom prst="rect">
            <a:avLst/>
          </a:prstGeom>
          <a:noFill/>
          <a:ln>
            <a:noFill/>
          </a:ln>
        </p:spPr>
      </p:pic>
      <p:sp>
        <p:nvSpPr>
          <p:cNvPr id="57" name="Google Shape;57;p13"/>
          <p:cNvSpPr txBox="1"/>
          <p:nvPr/>
        </p:nvSpPr>
        <p:spPr>
          <a:xfrm>
            <a:off x="553500" y="3098250"/>
            <a:ext cx="5265000" cy="2305200"/>
          </a:xfrm>
          <a:prstGeom prst="rect">
            <a:avLst/>
          </a:prstGeom>
          <a:noFill/>
          <a:ln>
            <a:noFill/>
          </a:ln>
        </p:spPr>
        <p:txBody>
          <a:bodyPr spcFirstLastPara="1" wrap="square" lIns="91425" tIns="91425" rIns="91425" bIns="91425" anchor="ctr" anchorCtr="0">
            <a:noAutofit/>
          </a:bodyPr>
          <a:lstStyle/>
          <a:p>
            <a:pPr marL="0" lvl="0" indent="0" rtl="0">
              <a:spcBef>
                <a:spcPts val="0"/>
              </a:spcBef>
              <a:spcAft>
                <a:spcPts val="0"/>
              </a:spcAft>
              <a:buNone/>
            </a:pPr>
            <a:r>
              <a:rPr lang="en" u="sng">
                <a:solidFill>
                  <a:schemeClr val="hlink"/>
                </a:solidFill>
                <a:hlinkClick r:id="rId4"/>
              </a:rPr>
              <a:t>https://civic-switchboard.github.io/updates/post_2</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Google Shape;111;p22"/>
          <p:cNvSpPr txBox="1">
            <a:spLocks noGrp="1"/>
          </p:cNvSpPr>
          <p:nvPr>
            <p:ph type="title"/>
          </p:nvPr>
        </p:nvSpPr>
        <p:spPr>
          <a:xfrm>
            <a:off x="108600" y="425275"/>
            <a:ext cx="91440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sz="3000" b="1">
                <a:solidFill>
                  <a:srgbClr val="333333"/>
                </a:solidFill>
                <a:latin typeface="Lato"/>
                <a:ea typeface="Lato"/>
                <a:cs typeface="Lato"/>
                <a:sym typeface="Lato"/>
              </a:rPr>
              <a:t>Areas for collaboration with </a:t>
            </a:r>
            <a:r>
              <a:rPr lang="en" sz="3000" b="1">
                <a:solidFill>
                  <a:schemeClr val="accent5"/>
                </a:solidFill>
                <a:latin typeface="Lato"/>
                <a:ea typeface="Lato"/>
                <a:cs typeface="Lato"/>
                <a:sym typeface="Lato"/>
              </a:rPr>
              <a:t>ACADEMIC LIBRARIES</a:t>
            </a:r>
            <a:r>
              <a:rPr lang="en"/>
              <a:t> </a:t>
            </a:r>
            <a:endParaRPr/>
          </a:p>
        </p:txBody>
      </p:sp>
      <p:sp>
        <p:nvSpPr>
          <p:cNvPr id="112" name="Google Shape;112;p22"/>
          <p:cNvSpPr txBox="1">
            <a:spLocks noGrp="1"/>
          </p:cNvSpPr>
          <p:nvPr>
            <p:ph type="body" idx="1"/>
          </p:nvPr>
        </p:nvSpPr>
        <p:spPr>
          <a:xfrm>
            <a:off x="311700" y="1399275"/>
            <a:ext cx="8520600" cy="3416400"/>
          </a:xfrm>
          <a:prstGeom prst="rect">
            <a:avLst/>
          </a:prstGeom>
        </p:spPr>
        <p:txBody>
          <a:bodyPr spcFirstLastPara="1" wrap="square" lIns="91425" tIns="91425" rIns="91425" bIns="91425" anchor="t" anchorCtr="0">
            <a:noAutofit/>
          </a:bodyPr>
          <a:lstStyle/>
          <a:p>
            <a:pPr marL="457200" lvl="0" indent="-342900" rtl="0">
              <a:lnSpc>
                <a:spcPct val="160000"/>
              </a:lnSpc>
              <a:spcBef>
                <a:spcPts val="0"/>
              </a:spcBef>
              <a:spcAft>
                <a:spcPts val="0"/>
              </a:spcAft>
              <a:buClr>
                <a:srgbClr val="333333"/>
              </a:buClr>
              <a:buSzPts val="1800"/>
              <a:buFont typeface="Source Sans Pro"/>
              <a:buChar char="●"/>
            </a:pPr>
            <a:r>
              <a:rPr lang="en">
                <a:solidFill>
                  <a:srgbClr val="333333"/>
                </a:solidFill>
                <a:latin typeface="Source Sans Pro"/>
                <a:ea typeface="Source Sans Pro"/>
                <a:cs typeface="Source Sans Pro"/>
                <a:sym typeface="Source Sans Pro"/>
              </a:rPr>
              <a:t>Metadata</a:t>
            </a:r>
            <a:endParaRPr>
              <a:solidFill>
                <a:srgbClr val="333333"/>
              </a:solidFill>
              <a:latin typeface="Source Sans Pro"/>
              <a:ea typeface="Source Sans Pro"/>
              <a:cs typeface="Source Sans Pro"/>
              <a:sym typeface="Source Sans Pro"/>
            </a:endParaRPr>
          </a:p>
          <a:p>
            <a:pPr marL="457200" lvl="0" indent="-342900" rtl="0">
              <a:lnSpc>
                <a:spcPct val="160000"/>
              </a:lnSpc>
              <a:spcBef>
                <a:spcPts val="0"/>
              </a:spcBef>
              <a:spcAft>
                <a:spcPts val="0"/>
              </a:spcAft>
              <a:buClr>
                <a:srgbClr val="333333"/>
              </a:buClr>
              <a:buSzPts val="1800"/>
              <a:buFont typeface="Source Sans Pro"/>
              <a:buChar char="●"/>
            </a:pPr>
            <a:r>
              <a:rPr lang="en">
                <a:solidFill>
                  <a:srgbClr val="333333"/>
                </a:solidFill>
                <a:latin typeface="Source Sans Pro"/>
                <a:ea typeface="Source Sans Pro"/>
                <a:cs typeface="Source Sans Pro"/>
                <a:sym typeface="Source Sans Pro"/>
              </a:rPr>
              <a:t>Repository selection and management</a:t>
            </a:r>
            <a:endParaRPr>
              <a:solidFill>
                <a:srgbClr val="333333"/>
              </a:solidFill>
              <a:latin typeface="Source Sans Pro"/>
              <a:ea typeface="Source Sans Pro"/>
              <a:cs typeface="Source Sans Pro"/>
              <a:sym typeface="Source Sans Pro"/>
            </a:endParaRPr>
          </a:p>
          <a:p>
            <a:pPr marL="457200" lvl="0" indent="-342900" rtl="0">
              <a:lnSpc>
                <a:spcPct val="160000"/>
              </a:lnSpc>
              <a:spcBef>
                <a:spcPts val="0"/>
              </a:spcBef>
              <a:spcAft>
                <a:spcPts val="0"/>
              </a:spcAft>
              <a:buClr>
                <a:srgbClr val="333333"/>
              </a:buClr>
              <a:buSzPts val="1800"/>
              <a:buFont typeface="Source Sans Pro"/>
              <a:buChar char="●"/>
            </a:pPr>
            <a:r>
              <a:rPr lang="en">
                <a:solidFill>
                  <a:srgbClr val="333333"/>
                </a:solidFill>
                <a:latin typeface="Source Sans Pro"/>
                <a:ea typeface="Source Sans Pro"/>
                <a:cs typeface="Source Sans Pro"/>
                <a:sym typeface="Source Sans Pro"/>
              </a:rPr>
              <a:t>Digital preservation and archiving</a:t>
            </a:r>
            <a:endParaRPr>
              <a:solidFill>
                <a:srgbClr val="333333"/>
              </a:solidFill>
              <a:latin typeface="Source Sans Pro"/>
              <a:ea typeface="Source Sans Pro"/>
              <a:cs typeface="Source Sans Pro"/>
              <a:sym typeface="Source Sans Pro"/>
            </a:endParaRPr>
          </a:p>
          <a:p>
            <a:pPr marL="457200" lvl="0" indent="-342900" rtl="0">
              <a:lnSpc>
                <a:spcPct val="160000"/>
              </a:lnSpc>
              <a:spcBef>
                <a:spcPts val="0"/>
              </a:spcBef>
              <a:spcAft>
                <a:spcPts val="0"/>
              </a:spcAft>
              <a:buClr>
                <a:srgbClr val="333333"/>
              </a:buClr>
              <a:buSzPts val="1800"/>
              <a:buFont typeface="Source Sans Pro"/>
              <a:buChar char="●"/>
            </a:pPr>
            <a:r>
              <a:rPr lang="en">
                <a:solidFill>
                  <a:srgbClr val="333333"/>
                </a:solidFill>
                <a:latin typeface="Source Sans Pro"/>
                <a:ea typeface="Source Sans Pro"/>
                <a:cs typeface="Source Sans Pro"/>
                <a:sym typeface="Source Sans Pro"/>
              </a:rPr>
              <a:t>Assistance to data publishers</a:t>
            </a:r>
            <a:endParaRPr>
              <a:solidFill>
                <a:srgbClr val="333333"/>
              </a:solidFill>
              <a:latin typeface="Source Sans Pro"/>
              <a:ea typeface="Source Sans Pro"/>
              <a:cs typeface="Source Sans Pro"/>
              <a:sym typeface="Source Sans Pro"/>
            </a:endParaRPr>
          </a:p>
          <a:p>
            <a:pPr marL="457200" lvl="0" indent="-342900" rtl="0">
              <a:lnSpc>
                <a:spcPct val="160000"/>
              </a:lnSpc>
              <a:spcBef>
                <a:spcPts val="0"/>
              </a:spcBef>
              <a:spcAft>
                <a:spcPts val="0"/>
              </a:spcAft>
              <a:buClr>
                <a:srgbClr val="333333"/>
              </a:buClr>
              <a:buSzPts val="1800"/>
              <a:buFont typeface="Source Sans Pro"/>
              <a:buChar char="●"/>
            </a:pPr>
            <a:r>
              <a:rPr lang="en">
                <a:solidFill>
                  <a:srgbClr val="333333"/>
                </a:solidFill>
                <a:latin typeface="Source Sans Pro"/>
                <a:ea typeface="Source Sans Pro"/>
                <a:cs typeface="Source Sans Pro"/>
                <a:sym typeface="Source Sans Pro"/>
              </a:rPr>
              <a:t>User needs</a:t>
            </a:r>
            <a:endParaRPr>
              <a:solidFill>
                <a:srgbClr val="333333"/>
              </a:solidFill>
              <a:latin typeface="Source Sans Pro"/>
              <a:ea typeface="Source Sans Pro"/>
              <a:cs typeface="Source Sans Pro"/>
              <a:sym typeface="Source Sans Pro"/>
            </a:endParaRPr>
          </a:p>
          <a:p>
            <a:pPr marL="457200" lvl="0" indent="-342900" rtl="0">
              <a:lnSpc>
                <a:spcPct val="160000"/>
              </a:lnSpc>
              <a:spcBef>
                <a:spcPts val="0"/>
              </a:spcBef>
              <a:spcAft>
                <a:spcPts val="0"/>
              </a:spcAft>
              <a:buClr>
                <a:srgbClr val="333333"/>
              </a:buClr>
              <a:buSzPts val="1800"/>
              <a:buFont typeface="Source Sans Pro"/>
              <a:buChar char="●"/>
            </a:pPr>
            <a:r>
              <a:rPr lang="en">
                <a:solidFill>
                  <a:srgbClr val="333333"/>
                </a:solidFill>
                <a:latin typeface="Source Sans Pro"/>
                <a:ea typeface="Source Sans Pro"/>
                <a:cs typeface="Source Sans Pro"/>
                <a:sym typeface="Source Sans Pro"/>
              </a:rPr>
              <a:t>Events and Education</a:t>
            </a:r>
            <a:endParaRPr>
              <a:solidFill>
                <a:srgbClr val="333333"/>
              </a:solidFill>
              <a:latin typeface="Source Sans Pro"/>
              <a:ea typeface="Source Sans Pro"/>
              <a:cs typeface="Source Sans Pro"/>
              <a:sym typeface="Source Sans Pro"/>
            </a:endParaRPr>
          </a:p>
          <a:p>
            <a:pPr marL="0" lvl="0" indent="0">
              <a:spcBef>
                <a:spcPts val="3100"/>
              </a:spcBef>
              <a:spcAft>
                <a:spcPts val="1600"/>
              </a:spcAft>
              <a:buNone/>
            </a:pP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Google Shape;117;p23"/>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b="1">
                <a:solidFill>
                  <a:srgbClr val="333333"/>
                </a:solidFill>
                <a:latin typeface="Lato"/>
                <a:ea typeface="Lato"/>
                <a:cs typeface="Lato"/>
                <a:sym typeface="Lato"/>
              </a:rPr>
              <a:t>Some benefits to</a:t>
            </a:r>
            <a:r>
              <a:rPr lang="en" b="1">
                <a:latin typeface="Lato"/>
                <a:ea typeface="Lato"/>
                <a:cs typeface="Lato"/>
                <a:sym typeface="Lato"/>
              </a:rPr>
              <a:t> </a:t>
            </a:r>
            <a:r>
              <a:rPr lang="en" b="1">
                <a:solidFill>
                  <a:schemeClr val="accent5"/>
                </a:solidFill>
                <a:latin typeface="Lato"/>
                <a:ea typeface="Lato"/>
                <a:cs typeface="Lato"/>
                <a:sym typeface="Lato"/>
              </a:rPr>
              <a:t>ACADEMIC LIBRARIES</a:t>
            </a:r>
            <a:endParaRPr/>
          </a:p>
        </p:txBody>
      </p:sp>
      <p:sp>
        <p:nvSpPr>
          <p:cNvPr id="118" name="Google Shape;118;p23"/>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42900" rtl="0">
              <a:lnSpc>
                <a:spcPct val="115000"/>
              </a:lnSpc>
              <a:spcBef>
                <a:spcPts val="0"/>
              </a:spcBef>
              <a:spcAft>
                <a:spcPts val="0"/>
              </a:spcAft>
              <a:buClr>
                <a:srgbClr val="333333"/>
              </a:buClr>
              <a:buSzPts val="1800"/>
              <a:buFont typeface="Source Sans Pro"/>
              <a:buChar char="●"/>
            </a:pPr>
            <a:r>
              <a:rPr lang="en">
                <a:solidFill>
                  <a:srgbClr val="333333"/>
                </a:solidFill>
                <a:latin typeface="Source Sans Pro"/>
                <a:ea typeface="Source Sans Pro"/>
                <a:cs typeface="Source Sans Pro"/>
                <a:sym typeface="Source Sans Pro"/>
              </a:rPr>
              <a:t>Many academic institutions focus on public engagement as a core part of their missions, for example building centers that support </a:t>
            </a:r>
            <a:r>
              <a:rPr lang="en" b="1" u="sng">
                <a:solidFill>
                  <a:schemeClr val="dk1"/>
                </a:solidFill>
                <a:latin typeface="Source Sans Pro"/>
                <a:ea typeface="Source Sans Pro"/>
                <a:cs typeface="Source Sans Pro"/>
                <a:sym typeface="Source Sans Pro"/>
                <a:hlinkClick r:id="rId3"/>
              </a:rPr>
              <a:t>collaborative partnerships between universities and community organizations</a:t>
            </a:r>
            <a:r>
              <a:rPr lang="en">
                <a:solidFill>
                  <a:srgbClr val="333333"/>
                </a:solidFill>
                <a:latin typeface="Source Sans Pro"/>
                <a:ea typeface="Source Sans Pro"/>
                <a:cs typeface="Source Sans Pro"/>
                <a:sym typeface="Source Sans Pro"/>
              </a:rPr>
              <a:t>. Libraries, which are service-minded organizations, want to demonstrate alignment with their institutional missions.</a:t>
            </a:r>
            <a:endParaRPr>
              <a:solidFill>
                <a:srgbClr val="333333"/>
              </a:solidFill>
              <a:latin typeface="Source Sans Pro"/>
              <a:ea typeface="Source Sans Pro"/>
              <a:cs typeface="Source Sans Pro"/>
              <a:sym typeface="Source Sans Pro"/>
            </a:endParaRPr>
          </a:p>
          <a:p>
            <a:pPr marL="457200" lvl="0" indent="0" rtl="0">
              <a:lnSpc>
                <a:spcPct val="115000"/>
              </a:lnSpc>
              <a:spcBef>
                <a:spcPts val="1000"/>
              </a:spcBef>
              <a:spcAft>
                <a:spcPts val="0"/>
              </a:spcAft>
              <a:buNone/>
            </a:pPr>
            <a:endParaRPr>
              <a:solidFill>
                <a:srgbClr val="333333"/>
              </a:solidFill>
              <a:latin typeface="Source Sans Pro"/>
              <a:ea typeface="Source Sans Pro"/>
              <a:cs typeface="Source Sans Pro"/>
              <a:sym typeface="Source Sans Pro"/>
            </a:endParaRPr>
          </a:p>
          <a:p>
            <a:pPr marL="457200" lvl="0" indent="-342900" rtl="0">
              <a:lnSpc>
                <a:spcPct val="115000"/>
              </a:lnSpc>
              <a:spcBef>
                <a:spcPts val="1000"/>
              </a:spcBef>
              <a:spcAft>
                <a:spcPts val="0"/>
              </a:spcAft>
              <a:buClr>
                <a:srgbClr val="333333"/>
              </a:buClr>
              <a:buSzPts val="1800"/>
              <a:buFont typeface="Source Sans Pro"/>
              <a:buChar char="●"/>
            </a:pPr>
            <a:r>
              <a:rPr lang="en">
                <a:solidFill>
                  <a:srgbClr val="333333"/>
                </a:solidFill>
                <a:latin typeface="Source Sans Pro"/>
                <a:ea typeface="Source Sans Pro"/>
                <a:cs typeface="Source Sans Pro"/>
                <a:sym typeface="Source Sans Pro"/>
              </a:rPr>
              <a:t>Readily-available civic data supports research and community-based learning in universities. Instructors may use civic open data in courses, students may create projects that draw on civic information, and faculty may analyze civic data for a study of regional relevance. </a:t>
            </a:r>
            <a:endParaRPr>
              <a:solidFill>
                <a:srgbClr val="333333"/>
              </a:solidFill>
              <a:latin typeface="Source Sans Pro"/>
              <a:ea typeface="Source Sans Pro"/>
              <a:cs typeface="Source Sans Pro"/>
              <a:sym typeface="Source Sans Pro"/>
            </a:endParaRPr>
          </a:p>
          <a:p>
            <a:pPr marL="457200" lvl="0" indent="0" rtl="0">
              <a:lnSpc>
                <a:spcPct val="160000"/>
              </a:lnSpc>
              <a:spcBef>
                <a:spcPts val="3100"/>
              </a:spcBef>
              <a:spcAft>
                <a:spcPts val="0"/>
              </a:spcAft>
              <a:buNone/>
            </a:pPr>
            <a:endParaRPr sz="1400">
              <a:solidFill>
                <a:srgbClr val="333333"/>
              </a:solidFill>
              <a:latin typeface="Source Sans Pro"/>
              <a:ea typeface="Source Sans Pro"/>
              <a:cs typeface="Source Sans Pro"/>
              <a:sym typeface="Source Sans Pro"/>
            </a:endParaRPr>
          </a:p>
          <a:p>
            <a:pPr marL="0" lvl="0" indent="0">
              <a:spcBef>
                <a:spcPts val="3100"/>
              </a:spcBef>
              <a:spcAft>
                <a:spcPts val="1600"/>
              </a:spcAft>
              <a:buNone/>
            </a:pP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Google Shape;123;p2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b="1">
                <a:latin typeface="Lato"/>
                <a:ea typeface="Lato"/>
                <a:cs typeface="Lato"/>
                <a:sym typeface="Lato"/>
              </a:rPr>
              <a:t>Examples of </a:t>
            </a:r>
            <a:r>
              <a:rPr lang="en" b="1">
                <a:solidFill>
                  <a:schemeClr val="accent5"/>
                </a:solidFill>
                <a:latin typeface="Lato"/>
                <a:ea typeface="Lato"/>
                <a:cs typeface="Lato"/>
                <a:sym typeface="Lato"/>
              </a:rPr>
              <a:t>ACADEMIC LIBRARY</a:t>
            </a:r>
            <a:r>
              <a:rPr lang="en" b="1">
                <a:latin typeface="Lato"/>
                <a:ea typeface="Lato"/>
                <a:cs typeface="Lato"/>
                <a:sym typeface="Lato"/>
              </a:rPr>
              <a:t> Partnerships</a:t>
            </a:r>
            <a:endParaRPr b="1">
              <a:latin typeface="Lato"/>
              <a:ea typeface="Lato"/>
              <a:cs typeface="Lato"/>
              <a:sym typeface="Lato"/>
            </a:endParaRPr>
          </a:p>
        </p:txBody>
      </p:sp>
      <p:sp>
        <p:nvSpPr>
          <p:cNvPr id="124" name="Google Shape;124;p24"/>
          <p:cNvSpPr txBox="1">
            <a:spLocks noGrp="1"/>
          </p:cNvSpPr>
          <p:nvPr>
            <p:ph type="body" idx="1"/>
          </p:nvPr>
        </p:nvSpPr>
        <p:spPr>
          <a:xfrm>
            <a:off x="311700" y="1017725"/>
            <a:ext cx="8520600" cy="3416400"/>
          </a:xfrm>
          <a:prstGeom prst="rect">
            <a:avLst/>
          </a:prstGeom>
        </p:spPr>
        <p:txBody>
          <a:bodyPr spcFirstLastPara="1" wrap="square" lIns="91425" tIns="91425" rIns="91425" bIns="91425" anchor="t" anchorCtr="0">
            <a:noAutofit/>
          </a:bodyPr>
          <a:lstStyle/>
          <a:p>
            <a:pPr marL="457200" lvl="0" indent="-342900" rtl="0">
              <a:lnSpc>
                <a:spcPct val="115000"/>
              </a:lnSpc>
              <a:spcBef>
                <a:spcPts val="0"/>
              </a:spcBef>
              <a:spcAft>
                <a:spcPts val="0"/>
              </a:spcAft>
              <a:buClr>
                <a:srgbClr val="333333"/>
              </a:buClr>
              <a:buSzPts val="1800"/>
              <a:buFont typeface="Source Sans Pro"/>
              <a:buChar char="●"/>
            </a:pPr>
            <a:r>
              <a:rPr lang="en">
                <a:solidFill>
                  <a:srgbClr val="333333"/>
                </a:solidFill>
                <a:latin typeface="Source Sans Pro"/>
                <a:ea typeface="Source Sans Pro"/>
                <a:cs typeface="Source Sans Pro"/>
                <a:sym typeface="Source Sans Pro"/>
              </a:rPr>
              <a:t>At the University of Pittsburgh, the University Library System worked with </a:t>
            </a:r>
            <a:r>
              <a:rPr lang="en" b="1" u="sng">
                <a:solidFill>
                  <a:schemeClr val="dk1"/>
                </a:solidFill>
                <a:latin typeface="Source Sans Pro"/>
                <a:ea typeface="Source Sans Pro"/>
                <a:cs typeface="Source Sans Pro"/>
                <a:sym typeface="Source Sans Pro"/>
                <a:hlinkClick r:id="rId3"/>
              </a:rPr>
              <a:t>Western Pennsylvania Regional Data Center</a:t>
            </a:r>
            <a:r>
              <a:rPr lang="en">
                <a:solidFill>
                  <a:srgbClr val="333333"/>
                </a:solidFill>
                <a:latin typeface="Source Sans Pro"/>
                <a:ea typeface="Source Sans Pro"/>
                <a:cs typeface="Source Sans Pro"/>
                <a:sym typeface="Source Sans Pro"/>
              </a:rPr>
              <a:t>. The library participated in the selection of a repository platform for the open data portal, consulted on metadata and privacy issues, and has hosted events on regional data and the data center.</a:t>
            </a:r>
            <a:endParaRPr>
              <a:solidFill>
                <a:srgbClr val="333333"/>
              </a:solidFill>
              <a:latin typeface="Source Sans Pro"/>
              <a:ea typeface="Source Sans Pro"/>
              <a:cs typeface="Source Sans Pro"/>
              <a:sym typeface="Source Sans Pro"/>
            </a:endParaRPr>
          </a:p>
          <a:p>
            <a:pPr marL="457200" lvl="0" indent="0" rtl="0">
              <a:lnSpc>
                <a:spcPct val="115000"/>
              </a:lnSpc>
              <a:spcBef>
                <a:spcPts val="1000"/>
              </a:spcBef>
              <a:spcAft>
                <a:spcPts val="0"/>
              </a:spcAft>
              <a:buNone/>
            </a:pPr>
            <a:endParaRPr>
              <a:solidFill>
                <a:srgbClr val="333333"/>
              </a:solidFill>
              <a:latin typeface="Source Sans Pro"/>
              <a:ea typeface="Source Sans Pro"/>
              <a:cs typeface="Source Sans Pro"/>
              <a:sym typeface="Source Sans Pro"/>
            </a:endParaRPr>
          </a:p>
          <a:p>
            <a:pPr marL="457200" lvl="0" indent="-342900" rtl="0">
              <a:lnSpc>
                <a:spcPct val="115000"/>
              </a:lnSpc>
              <a:spcBef>
                <a:spcPts val="1000"/>
              </a:spcBef>
              <a:spcAft>
                <a:spcPts val="0"/>
              </a:spcAft>
              <a:buClr>
                <a:srgbClr val="333333"/>
              </a:buClr>
              <a:buSzPts val="1800"/>
              <a:buFont typeface="Source Sans Pro"/>
              <a:buChar char="●"/>
            </a:pPr>
            <a:r>
              <a:rPr lang="en">
                <a:solidFill>
                  <a:srgbClr val="333333"/>
                </a:solidFill>
                <a:latin typeface="Source Sans Pro"/>
                <a:ea typeface="Source Sans Pro"/>
                <a:cs typeface="Source Sans Pro"/>
                <a:sym typeface="Source Sans Pro"/>
              </a:rPr>
              <a:t>Temple University Libraries partnered with Open Data Philly to investigate how </a:t>
            </a:r>
            <a:r>
              <a:rPr lang="en" b="1" u="sng">
                <a:solidFill>
                  <a:schemeClr val="dk1"/>
                </a:solidFill>
                <a:latin typeface="Source Sans Pro"/>
                <a:ea typeface="Source Sans Pro"/>
                <a:cs typeface="Source Sans Pro"/>
                <a:sym typeface="Source Sans Pro"/>
                <a:hlinkClick r:id="rId4"/>
              </a:rPr>
              <a:t>libraries can assist with preservation and long-term access to open civic data</a:t>
            </a:r>
            <a:r>
              <a:rPr lang="en">
                <a:solidFill>
                  <a:srgbClr val="333333"/>
                </a:solidFill>
                <a:latin typeface="Source Sans Pro"/>
                <a:ea typeface="Source Sans Pro"/>
                <a:cs typeface="Source Sans Pro"/>
                <a:sym typeface="Source Sans Pro"/>
              </a:rPr>
              <a:t>.</a:t>
            </a:r>
            <a:endParaRPr>
              <a:solidFill>
                <a:srgbClr val="333333"/>
              </a:solidFill>
              <a:latin typeface="Source Sans Pro"/>
              <a:ea typeface="Source Sans Pro"/>
              <a:cs typeface="Source Sans Pro"/>
              <a:sym typeface="Source Sans Pro"/>
            </a:endParaRPr>
          </a:p>
          <a:p>
            <a:pPr marL="457200" lvl="0" indent="0" rtl="0">
              <a:lnSpc>
                <a:spcPct val="115000"/>
              </a:lnSpc>
              <a:spcBef>
                <a:spcPts val="1000"/>
              </a:spcBef>
              <a:spcAft>
                <a:spcPts val="0"/>
              </a:spcAft>
              <a:buNone/>
            </a:pPr>
            <a:endParaRPr>
              <a:solidFill>
                <a:srgbClr val="333333"/>
              </a:solidFill>
              <a:latin typeface="Source Sans Pro"/>
              <a:ea typeface="Source Sans Pro"/>
              <a:cs typeface="Source Sans Pro"/>
              <a:sym typeface="Source Sans Pro"/>
            </a:endParaRPr>
          </a:p>
          <a:p>
            <a:pPr marL="457200" lvl="0" indent="-342900" rtl="0">
              <a:lnSpc>
                <a:spcPct val="115000"/>
              </a:lnSpc>
              <a:spcBef>
                <a:spcPts val="1000"/>
              </a:spcBef>
              <a:spcAft>
                <a:spcPts val="0"/>
              </a:spcAft>
              <a:buClr>
                <a:srgbClr val="333333"/>
              </a:buClr>
              <a:buSzPts val="1800"/>
              <a:buFont typeface="Source Sans Pro"/>
              <a:buChar char="●"/>
            </a:pPr>
            <a:r>
              <a:rPr lang="en">
                <a:solidFill>
                  <a:srgbClr val="333333"/>
                </a:solidFill>
                <a:latin typeface="Source Sans Pro"/>
                <a:ea typeface="Source Sans Pro"/>
                <a:cs typeface="Source Sans Pro"/>
                <a:sym typeface="Source Sans Pro"/>
              </a:rPr>
              <a:t>Indiana University Northwest Academic library houses the </a:t>
            </a:r>
            <a:r>
              <a:rPr lang="en" b="1" u="sng">
                <a:solidFill>
                  <a:schemeClr val="dk1"/>
                </a:solidFill>
                <a:latin typeface="Source Sans Pro"/>
                <a:ea typeface="Source Sans Pro"/>
                <a:cs typeface="Source Sans Pro"/>
                <a:sym typeface="Source Sans Pro"/>
                <a:hlinkClick r:id="rId5"/>
              </a:rPr>
              <a:t>Indiana University Northwest Center for Data and Analysis</a:t>
            </a:r>
            <a:r>
              <a:rPr lang="en">
                <a:solidFill>
                  <a:srgbClr val="333333"/>
                </a:solidFill>
                <a:latin typeface="Source Sans Pro"/>
                <a:ea typeface="Source Sans Pro"/>
                <a:cs typeface="Source Sans Pro"/>
                <a:sym typeface="Source Sans Pro"/>
              </a:rPr>
              <a:t> which serves as a data intermediary for both the campus and community.</a:t>
            </a:r>
            <a:endParaRPr>
              <a:solidFill>
                <a:srgbClr val="333333"/>
              </a:solidFill>
              <a:latin typeface="Source Sans Pro"/>
              <a:ea typeface="Source Sans Pro"/>
              <a:cs typeface="Source Sans Pro"/>
              <a:sym typeface="Source Sans Pro"/>
            </a:endParaRPr>
          </a:p>
          <a:p>
            <a:pPr marL="0" lvl="0" indent="0">
              <a:spcBef>
                <a:spcPts val="3100"/>
              </a:spcBef>
              <a:spcAft>
                <a:spcPts val="1600"/>
              </a:spcAft>
              <a:buNone/>
            </a:pP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Google Shape;129;p25"/>
          <p:cNvSpPr txBox="1">
            <a:spLocks noGrp="1"/>
          </p:cNvSpPr>
          <p:nvPr>
            <p:ph type="ctrTitle"/>
          </p:nvPr>
        </p:nvSpPr>
        <p:spPr>
          <a:xfrm>
            <a:off x="22475" y="189488"/>
            <a:ext cx="9248400" cy="1398000"/>
          </a:xfrm>
          <a:prstGeom prst="rect">
            <a:avLst/>
          </a:prstGeom>
        </p:spPr>
        <p:txBody>
          <a:bodyPr spcFirstLastPara="1" wrap="square" lIns="91425" tIns="91425" rIns="91425" bIns="91425" anchor="ctr" anchorCtr="0">
            <a:noAutofit/>
          </a:bodyPr>
          <a:lstStyle/>
          <a:p>
            <a:pPr marL="0" lvl="0" indent="0" rtl="0">
              <a:spcBef>
                <a:spcPts val="0"/>
              </a:spcBef>
              <a:spcAft>
                <a:spcPts val="0"/>
              </a:spcAft>
              <a:buNone/>
            </a:pPr>
            <a:r>
              <a:rPr lang="en" sz="1800" b="1">
                <a:latin typeface="Lato"/>
                <a:ea typeface="Lato"/>
                <a:cs typeface="Lato"/>
                <a:sym typeface="Lato"/>
              </a:rPr>
              <a:t>(Just a little about)</a:t>
            </a:r>
            <a:endParaRPr sz="1800" b="1">
              <a:latin typeface="Lato"/>
              <a:ea typeface="Lato"/>
              <a:cs typeface="Lato"/>
              <a:sym typeface="Lato"/>
            </a:endParaRPr>
          </a:p>
          <a:p>
            <a:pPr marL="0" lvl="0" indent="0">
              <a:spcBef>
                <a:spcPts val="0"/>
              </a:spcBef>
              <a:spcAft>
                <a:spcPts val="0"/>
              </a:spcAft>
              <a:buNone/>
            </a:pPr>
            <a:r>
              <a:rPr lang="en" sz="4000" b="1">
                <a:latin typeface="Lato"/>
                <a:ea typeface="Lato"/>
                <a:cs typeface="Lato"/>
                <a:sym typeface="Lato"/>
              </a:rPr>
              <a:t>The Civic Switchboard Project</a:t>
            </a:r>
            <a:endParaRPr sz="4000" b="1">
              <a:latin typeface="Lato"/>
              <a:ea typeface="Lato"/>
              <a:cs typeface="Lato"/>
              <a:sym typeface="Lato"/>
            </a:endParaRPr>
          </a:p>
          <a:p>
            <a:pPr marL="0" lvl="0" indent="0" rtl="0">
              <a:spcBef>
                <a:spcPts val="0"/>
              </a:spcBef>
              <a:spcAft>
                <a:spcPts val="0"/>
              </a:spcAft>
              <a:buNone/>
            </a:pPr>
            <a:r>
              <a:rPr lang="en" sz="1800" b="1">
                <a:latin typeface="Lato"/>
                <a:ea typeface="Lato"/>
                <a:cs typeface="Lato"/>
                <a:sym typeface="Lato"/>
              </a:rPr>
              <a:t>connecting libraries and community information networks</a:t>
            </a:r>
            <a:endParaRPr sz="1800" b="1">
              <a:latin typeface="Lato"/>
              <a:ea typeface="Lato"/>
              <a:cs typeface="Lato"/>
              <a:sym typeface="Lato"/>
            </a:endParaRPr>
          </a:p>
        </p:txBody>
      </p:sp>
      <p:sp>
        <p:nvSpPr>
          <p:cNvPr id="130" name="Google Shape;130;p25"/>
          <p:cNvSpPr txBox="1"/>
          <p:nvPr/>
        </p:nvSpPr>
        <p:spPr>
          <a:xfrm>
            <a:off x="571825" y="1977175"/>
            <a:ext cx="5430600" cy="2837400"/>
          </a:xfrm>
          <a:prstGeom prst="rect">
            <a:avLst/>
          </a:prstGeom>
          <a:noFill/>
          <a:ln>
            <a:noFill/>
          </a:ln>
        </p:spPr>
        <p:txBody>
          <a:bodyPr spcFirstLastPara="1" wrap="square" lIns="91425" tIns="91425" rIns="91425" bIns="91425" anchor="t" anchorCtr="0">
            <a:noAutofit/>
          </a:bodyPr>
          <a:lstStyle/>
          <a:p>
            <a:pPr marL="0" lvl="0" indent="0" rtl="0">
              <a:lnSpc>
                <a:spcPct val="115000"/>
              </a:lnSpc>
              <a:spcBef>
                <a:spcPts val="0"/>
              </a:spcBef>
              <a:spcAft>
                <a:spcPts val="0"/>
              </a:spcAft>
              <a:buNone/>
            </a:pPr>
            <a:r>
              <a:rPr lang="en" sz="1800" b="1">
                <a:latin typeface="Lato"/>
                <a:ea typeface="Lato"/>
                <a:cs typeface="Lato"/>
                <a:sym typeface="Lato"/>
              </a:rPr>
              <a:t>Project Website + Blog + </a:t>
            </a:r>
            <a:r>
              <a:rPr lang="en" sz="1800" b="1" i="1">
                <a:latin typeface="Lato"/>
                <a:ea typeface="Lato"/>
                <a:cs typeface="Lato"/>
                <a:sym typeface="Lato"/>
              </a:rPr>
              <a:t>Community of Practice</a:t>
            </a:r>
            <a:endParaRPr sz="1800" b="1" i="1">
              <a:latin typeface="Lato"/>
              <a:ea typeface="Lato"/>
              <a:cs typeface="Lato"/>
              <a:sym typeface="Lato"/>
            </a:endParaRPr>
          </a:p>
          <a:p>
            <a:pPr marL="457200" lvl="0" indent="0" rtl="0">
              <a:lnSpc>
                <a:spcPct val="115000"/>
              </a:lnSpc>
              <a:spcBef>
                <a:spcPts val="0"/>
              </a:spcBef>
              <a:spcAft>
                <a:spcPts val="0"/>
              </a:spcAft>
              <a:buNone/>
            </a:pPr>
            <a:r>
              <a:rPr lang="en" sz="1800" b="1" u="sng">
                <a:solidFill>
                  <a:schemeClr val="hlink"/>
                </a:solidFill>
                <a:latin typeface="Lato"/>
                <a:ea typeface="Lato"/>
                <a:cs typeface="Lato"/>
                <a:sym typeface="Lato"/>
                <a:hlinkClick r:id="rId3"/>
              </a:rPr>
              <a:t>https://civic-switchboard.github.io/</a:t>
            </a:r>
            <a:endParaRPr sz="1800" b="1">
              <a:latin typeface="Lato"/>
              <a:ea typeface="Lato"/>
              <a:cs typeface="Lato"/>
              <a:sym typeface="Lato"/>
            </a:endParaRPr>
          </a:p>
          <a:p>
            <a:pPr marL="0" lvl="0" indent="0" rtl="0">
              <a:lnSpc>
                <a:spcPct val="115000"/>
              </a:lnSpc>
              <a:spcBef>
                <a:spcPts val="0"/>
              </a:spcBef>
              <a:spcAft>
                <a:spcPts val="0"/>
              </a:spcAft>
              <a:buNone/>
            </a:pPr>
            <a:endParaRPr sz="1800" b="1">
              <a:latin typeface="Lato"/>
              <a:ea typeface="Lato"/>
              <a:cs typeface="Lato"/>
              <a:sym typeface="Lato"/>
            </a:endParaRPr>
          </a:p>
          <a:p>
            <a:pPr marL="0" lvl="0" indent="0" rtl="0">
              <a:lnSpc>
                <a:spcPct val="115000"/>
              </a:lnSpc>
              <a:spcBef>
                <a:spcPts val="0"/>
              </a:spcBef>
              <a:spcAft>
                <a:spcPts val="0"/>
              </a:spcAft>
              <a:buNone/>
            </a:pPr>
            <a:r>
              <a:rPr lang="en" sz="1800" b="1">
                <a:latin typeface="Lato"/>
                <a:ea typeface="Lato"/>
                <a:cs typeface="Lato"/>
                <a:sym typeface="Lato"/>
              </a:rPr>
              <a:t>Civic Switchboard Guide and Toolkit</a:t>
            </a:r>
            <a:endParaRPr sz="1800" b="1">
              <a:latin typeface="Lato"/>
              <a:ea typeface="Lato"/>
              <a:cs typeface="Lato"/>
              <a:sym typeface="Lato"/>
            </a:endParaRPr>
          </a:p>
          <a:p>
            <a:pPr marL="457200" lvl="0" indent="0" rtl="0">
              <a:lnSpc>
                <a:spcPct val="115000"/>
              </a:lnSpc>
              <a:spcBef>
                <a:spcPts val="0"/>
              </a:spcBef>
              <a:spcAft>
                <a:spcPts val="0"/>
              </a:spcAft>
              <a:buNone/>
            </a:pPr>
            <a:r>
              <a:rPr lang="en" sz="1800" b="1" u="sng">
                <a:solidFill>
                  <a:schemeClr val="hlink"/>
                </a:solidFill>
                <a:latin typeface="Lato"/>
                <a:ea typeface="Lato"/>
                <a:cs typeface="Lato"/>
                <a:sym typeface="Lato"/>
                <a:hlinkClick r:id="rId4"/>
              </a:rPr>
              <a:t>https://civic-switchboard.gitbooks.io/guide/</a:t>
            </a:r>
            <a:endParaRPr sz="1800" b="1">
              <a:latin typeface="Lato"/>
              <a:ea typeface="Lato"/>
              <a:cs typeface="Lato"/>
              <a:sym typeface="Lato"/>
            </a:endParaRPr>
          </a:p>
          <a:p>
            <a:pPr marL="457200" lvl="0" indent="0" rtl="0">
              <a:lnSpc>
                <a:spcPct val="115000"/>
              </a:lnSpc>
              <a:spcBef>
                <a:spcPts val="0"/>
              </a:spcBef>
              <a:spcAft>
                <a:spcPts val="0"/>
              </a:spcAft>
              <a:buNone/>
            </a:pPr>
            <a:endParaRPr sz="1800" b="1">
              <a:latin typeface="Lato"/>
              <a:ea typeface="Lato"/>
              <a:cs typeface="Lato"/>
              <a:sym typeface="Lato"/>
            </a:endParaRPr>
          </a:p>
          <a:p>
            <a:pPr marL="0" lvl="0" indent="0" rtl="0">
              <a:lnSpc>
                <a:spcPct val="115000"/>
              </a:lnSpc>
              <a:spcBef>
                <a:spcPts val="0"/>
              </a:spcBef>
              <a:spcAft>
                <a:spcPts val="0"/>
              </a:spcAft>
              <a:buNone/>
            </a:pPr>
            <a:r>
              <a:rPr lang="en" sz="1800" b="1">
                <a:latin typeface="Lato"/>
                <a:ea typeface="Lato"/>
                <a:cs typeface="Lato"/>
                <a:sym typeface="Lato"/>
              </a:rPr>
              <a:t>2018 Workshops: Before NNIP and DLF</a:t>
            </a:r>
            <a:endParaRPr sz="1800" b="1">
              <a:latin typeface="Lato"/>
              <a:ea typeface="Lato"/>
              <a:cs typeface="Lato"/>
              <a:sym typeface="Lato"/>
            </a:endParaRPr>
          </a:p>
          <a:p>
            <a:pPr marL="0" lvl="0" indent="0" rtl="0">
              <a:lnSpc>
                <a:spcPct val="115000"/>
              </a:lnSpc>
              <a:spcBef>
                <a:spcPts val="0"/>
              </a:spcBef>
              <a:spcAft>
                <a:spcPts val="0"/>
              </a:spcAft>
              <a:buNone/>
            </a:pPr>
            <a:endParaRPr sz="1800" b="1">
              <a:latin typeface="Lato"/>
              <a:ea typeface="Lato"/>
              <a:cs typeface="Lato"/>
              <a:sym typeface="Lato"/>
            </a:endParaRPr>
          </a:p>
          <a:p>
            <a:pPr marL="0" lvl="0" indent="0" rtl="0">
              <a:lnSpc>
                <a:spcPct val="115000"/>
              </a:lnSpc>
              <a:spcBef>
                <a:spcPts val="0"/>
              </a:spcBef>
              <a:spcAft>
                <a:spcPts val="0"/>
              </a:spcAft>
              <a:buNone/>
            </a:pPr>
            <a:r>
              <a:rPr lang="en" sz="1800" b="1">
                <a:latin typeface="Lato"/>
                <a:ea typeface="Lato"/>
                <a:cs typeface="Lato"/>
                <a:sym typeface="Lato"/>
              </a:rPr>
              <a:t>2019 Sub awards</a:t>
            </a:r>
            <a:endParaRPr sz="1800" b="1">
              <a:latin typeface="Lato"/>
              <a:ea typeface="Lato"/>
              <a:cs typeface="Lato"/>
              <a:sym typeface="Lato"/>
            </a:endParaRPr>
          </a:p>
          <a:p>
            <a:pPr marL="0" lvl="0" indent="0" rtl="0">
              <a:spcBef>
                <a:spcPts val="0"/>
              </a:spcBef>
              <a:spcAft>
                <a:spcPts val="0"/>
              </a:spcAft>
              <a:buNone/>
            </a:pPr>
            <a:endParaRPr>
              <a:latin typeface="Lato"/>
              <a:ea typeface="Lato"/>
              <a:cs typeface="Lato"/>
              <a:sym typeface="Lato"/>
            </a:endParaRPr>
          </a:p>
        </p:txBody>
      </p:sp>
      <p:pic>
        <p:nvPicPr>
          <p:cNvPr id="131" name="Google Shape;131;p25"/>
          <p:cNvPicPr preferRelativeResize="0"/>
          <p:nvPr/>
        </p:nvPicPr>
        <p:blipFill>
          <a:blip r:embed="rId5">
            <a:alphaModFix/>
          </a:blip>
          <a:stretch>
            <a:fillRect/>
          </a:stretch>
        </p:blipFill>
        <p:spPr>
          <a:xfrm>
            <a:off x="6592700" y="3891425"/>
            <a:ext cx="2470125" cy="112372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sp>
        <p:nvSpPr>
          <p:cNvPr id="62" name="Google Shape;62;p1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b="1">
                <a:latin typeface="Lato"/>
                <a:ea typeface="Lato"/>
                <a:cs typeface="Lato"/>
                <a:sym typeface="Lato"/>
              </a:rPr>
              <a:t>Why </a:t>
            </a:r>
            <a:r>
              <a:rPr lang="en" b="1">
                <a:solidFill>
                  <a:schemeClr val="accent5"/>
                </a:solidFill>
                <a:latin typeface="Lato"/>
                <a:ea typeface="Lato"/>
                <a:cs typeface="Lato"/>
                <a:sym typeface="Lato"/>
              </a:rPr>
              <a:t>Libraries</a:t>
            </a:r>
            <a:r>
              <a:rPr lang="en" b="1">
                <a:latin typeface="Lato"/>
                <a:ea typeface="Lato"/>
                <a:cs typeface="Lato"/>
                <a:sym typeface="Lato"/>
              </a:rPr>
              <a:t>? </a:t>
            </a:r>
            <a:endParaRPr b="1">
              <a:latin typeface="Lato"/>
              <a:ea typeface="Lato"/>
              <a:cs typeface="Lato"/>
              <a:sym typeface="Lato"/>
            </a:endParaRPr>
          </a:p>
        </p:txBody>
      </p:sp>
      <p:sp>
        <p:nvSpPr>
          <p:cNvPr id="63" name="Google Shape;63;p14"/>
          <p:cNvSpPr txBox="1">
            <a:spLocks noGrp="1"/>
          </p:cNvSpPr>
          <p:nvPr>
            <p:ph type="body" idx="1"/>
          </p:nvPr>
        </p:nvSpPr>
        <p:spPr>
          <a:xfrm>
            <a:off x="311700" y="1152475"/>
            <a:ext cx="3163500" cy="10983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a:solidFill>
                  <a:srgbClr val="333333"/>
                </a:solidFill>
                <a:highlight>
                  <a:srgbClr val="FFFFFF"/>
                </a:highlight>
                <a:latin typeface="Source Sans Pro"/>
                <a:ea typeface="Source Sans Pro"/>
                <a:cs typeface="Source Sans Pro"/>
                <a:sym typeface="Source Sans Pro"/>
              </a:rPr>
              <a:t>As a civic data intermediary, your role includes helping people find and use data. </a:t>
            </a:r>
            <a:endParaRPr>
              <a:solidFill>
                <a:srgbClr val="333333"/>
              </a:solidFill>
              <a:highlight>
                <a:srgbClr val="FFFFFF"/>
              </a:highlight>
              <a:latin typeface="Source Sans Pro"/>
              <a:ea typeface="Source Sans Pro"/>
              <a:cs typeface="Source Sans Pro"/>
              <a:sym typeface="Source Sans Pro"/>
            </a:endParaRPr>
          </a:p>
          <a:p>
            <a:pPr marL="0" lvl="0" indent="0" rtl="0">
              <a:spcBef>
                <a:spcPts val="1600"/>
              </a:spcBef>
              <a:spcAft>
                <a:spcPts val="0"/>
              </a:spcAft>
              <a:buNone/>
            </a:pPr>
            <a:endParaRPr>
              <a:solidFill>
                <a:srgbClr val="333333"/>
              </a:solidFill>
              <a:highlight>
                <a:srgbClr val="FFFFFF"/>
              </a:highlight>
              <a:latin typeface="Source Sans Pro"/>
              <a:ea typeface="Source Sans Pro"/>
              <a:cs typeface="Source Sans Pro"/>
              <a:sym typeface="Source Sans Pro"/>
            </a:endParaRPr>
          </a:p>
          <a:p>
            <a:pPr marL="0" lvl="0" indent="0" rtl="0">
              <a:spcBef>
                <a:spcPts val="1600"/>
              </a:spcBef>
              <a:spcAft>
                <a:spcPts val="0"/>
              </a:spcAft>
              <a:buNone/>
            </a:pPr>
            <a:endParaRPr>
              <a:solidFill>
                <a:srgbClr val="333333"/>
              </a:solidFill>
              <a:highlight>
                <a:srgbClr val="FFFFFF"/>
              </a:highlight>
              <a:latin typeface="Source Sans Pro"/>
              <a:ea typeface="Source Sans Pro"/>
              <a:cs typeface="Source Sans Pro"/>
              <a:sym typeface="Source Sans Pro"/>
            </a:endParaRPr>
          </a:p>
          <a:p>
            <a:pPr marL="0" lvl="0" indent="0" rtl="0">
              <a:spcBef>
                <a:spcPts val="1600"/>
              </a:spcBef>
              <a:spcAft>
                <a:spcPts val="0"/>
              </a:spcAft>
              <a:buNone/>
            </a:pPr>
            <a:endParaRPr>
              <a:solidFill>
                <a:srgbClr val="333333"/>
              </a:solidFill>
              <a:highlight>
                <a:srgbClr val="FFFFFF"/>
              </a:highlight>
              <a:latin typeface="Source Sans Pro"/>
              <a:ea typeface="Source Sans Pro"/>
              <a:cs typeface="Source Sans Pro"/>
              <a:sym typeface="Source Sans Pro"/>
            </a:endParaRPr>
          </a:p>
          <a:p>
            <a:pPr marL="0" lvl="0" indent="0" rtl="0">
              <a:spcBef>
                <a:spcPts val="1600"/>
              </a:spcBef>
              <a:spcAft>
                <a:spcPts val="0"/>
              </a:spcAft>
              <a:buNone/>
            </a:pPr>
            <a:endParaRPr>
              <a:solidFill>
                <a:srgbClr val="333333"/>
              </a:solidFill>
              <a:highlight>
                <a:srgbClr val="FFFFFF"/>
              </a:highlight>
              <a:latin typeface="Source Sans Pro"/>
              <a:ea typeface="Source Sans Pro"/>
              <a:cs typeface="Source Sans Pro"/>
              <a:sym typeface="Source Sans Pro"/>
            </a:endParaRPr>
          </a:p>
          <a:p>
            <a:pPr marL="0" lvl="0" indent="0" rtl="0">
              <a:spcBef>
                <a:spcPts val="1600"/>
              </a:spcBef>
              <a:spcAft>
                <a:spcPts val="0"/>
              </a:spcAft>
              <a:buNone/>
            </a:pPr>
            <a:endParaRPr sz="1200">
              <a:solidFill>
                <a:srgbClr val="333333"/>
              </a:solidFill>
              <a:highlight>
                <a:srgbClr val="FFFFFF"/>
              </a:highlight>
              <a:latin typeface="Source Sans Pro"/>
              <a:ea typeface="Source Sans Pro"/>
              <a:cs typeface="Source Sans Pro"/>
              <a:sym typeface="Source Sans Pro"/>
            </a:endParaRPr>
          </a:p>
          <a:p>
            <a:pPr marL="0" lvl="0" indent="0">
              <a:spcBef>
                <a:spcPts val="1600"/>
              </a:spcBef>
              <a:spcAft>
                <a:spcPts val="1600"/>
              </a:spcAft>
              <a:buNone/>
            </a:pPr>
            <a:endParaRPr sz="1200">
              <a:solidFill>
                <a:srgbClr val="333333"/>
              </a:solidFill>
              <a:highlight>
                <a:srgbClr val="FFFFFF"/>
              </a:highlight>
              <a:latin typeface="Source Sans Pro"/>
              <a:ea typeface="Source Sans Pro"/>
              <a:cs typeface="Source Sans Pro"/>
              <a:sym typeface="Source Sans Pro"/>
            </a:endParaRPr>
          </a:p>
        </p:txBody>
      </p:sp>
      <p:cxnSp>
        <p:nvCxnSpPr>
          <p:cNvPr id="64" name="Google Shape;64;p14"/>
          <p:cNvCxnSpPr>
            <a:stCxn id="63" idx="3"/>
          </p:cNvCxnSpPr>
          <p:nvPr/>
        </p:nvCxnSpPr>
        <p:spPr>
          <a:xfrm>
            <a:off x="3475200" y="1701625"/>
            <a:ext cx="1150800" cy="1152600"/>
          </a:xfrm>
          <a:prstGeom prst="curvedConnector2">
            <a:avLst/>
          </a:prstGeom>
          <a:noFill/>
          <a:ln w="9525" cap="flat" cmpd="sng">
            <a:solidFill>
              <a:schemeClr val="dk2"/>
            </a:solidFill>
            <a:prstDash val="solid"/>
            <a:round/>
            <a:headEnd type="none" w="med" len="med"/>
            <a:tailEnd type="none" w="med" len="med"/>
          </a:ln>
        </p:spPr>
      </p:cxnSp>
      <p:cxnSp>
        <p:nvCxnSpPr>
          <p:cNvPr id="65" name="Google Shape;65;p14"/>
          <p:cNvCxnSpPr/>
          <p:nvPr/>
        </p:nvCxnSpPr>
        <p:spPr>
          <a:xfrm>
            <a:off x="4626000" y="2854225"/>
            <a:ext cx="0" cy="270300"/>
          </a:xfrm>
          <a:prstGeom prst="straightConnector1">
            <a:avLst/>
          </a:prstGeom>
          <a:noFill/>
          <a:ln w="9525" cap="flat" cmpd="sng">
            <a:solidFill>
              <a:schemeClr val="dk2"/>
            </a:solidFill>
            <a:prstDash val="solid"/>
            <a:round/>
            <a:headEnd type="none" w="med" len="med"/>
            <a:tailEnd type="triangle" w="med" len="med"/>
          </a:ln>
        </p:spPr>
      </p:cxnSp>
      <p:sp>
        <p:nvSpPr>
          <p:cNvPr id="66" name="Google Shape;66;p14"/>
          <p:cNvSpPr txBox="1"/>
          <p:nvPr/>
        </p:nvSpPr>
        <p:spPr>
          <a:xfrm>
            <a:off x="4018050" y="3307250"/>
            <a:ext cx="4857300" cy="1550100"/>
          </a:xfrm>
          <a:prstGeom prst="rect">
            <a:avLst/>
          </a:prstGeom>
          <a:noFill/>
          <a:ln>
            <a:noFill/>
          </a:ln>
        </p:spPr>
        <p:txBody>
          <a:bodyPr spcFirstLastPara="1" wrap="square" lIns="91425" tIns="91425" rIns="91425" bIns="91425" anchor="t" anchorCtr="0">
            <a:noAutofit/>
          </a:bodyPr>
          <a:lstStyle/>
          <a:p>
            <a:pPr marL="0" lvl="0" indent="0" rtl="0">
              <a:lnSpc>
                <a:spcPct val="115000"/>
              </a:lnSpc>
              <a:spcBef>
                <a:spcPts val="0"/>
              </a:spcBef>
              <a:spcAft>
                <a:spcPts val="1600"/>
              </a:spcAft>
              <a:buClr>
                <a:schemeClr val="dk1"/>
              </a:buClr>
              <a:buSzPts val="1100"/>
              <a:buFont typeface="Arial"/>
              <a:buNone/>
            </a:pPr>
            <a:r>
              <a:rPr lang="en" sz="1800">
                <a:solidFill>
                  <a:srgbClr val="333333"/>
                </a:solidFill>
                <a:highlight>
                  <a:schemeClr val="lt1"/>
                </a:highlight>
                <a:latin typeface="Source Sans Pro"/>
                <a:ea typeface="Source Sans Pro"/>
                <a:cs typeface="Source Sans Pro"/>
                <a:sym typeface="Source Sans Pro"/>
              </a:rPr>
              <a:t>Libraries have a long tradition of providing similar support for all kinds of information, but many are just beginning to make connections to data intermediaries like you in the civic data space.</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sp>
        <p:nvSpPr>
          <p:cNvPr id="71" name="Google Shape;71;p15"/>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p>
            <a:pPr marL="0" lvl="0" indent="0">
              <a:spcBef>
                <a:spcPts val="0"/>
              </a:spcBef>
              <a:spcAft>
                <a:spcPts val="0"/>
              </a:spcAft>
              <a:buNone/>
            </a:pPr>
            <a:r>
              <a:rPr lang="en" sz="2400"/>
              <a:t>outreach to</a:t>
            </a:r>
            <a:r>
              <a:rPr lang="en"/>
              <a:t> </a:t>
            </a:r>
            <a:r>
              <a:rPr lang="en" b="1">
                <a:solidFill>
                  <a:schemeClr val="accent5"/>
                </a:solidFill>
              </a:rPr>
              <a:t>PUBLIC LIBRARIES</a:t>
            </a:r>
            <a:endParaRPr b="1">
              <a:solidFill>
                <a:schemeClr val="accent5"/>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5"/>
        <p:cNvGrpSpPr/>
        <p:nvPr/>
      </p:nvGrpSpPr>
      <p:grpSpPr>
        <a:xfrm>
          <a:off x="0" y="0"/>
          <a:ext cx="0" cy="0"/>
          <a:chOff x="0" y="0"/>
          <a:chExt cx="0" cy="0"/>
        </a:xfrm>
      </p:grpSpPr>
      <p:sp>
        <p:nvSpPr>
          <p:cNvPr id="76" name="Google Shape;76;p16"/>
          <p:cNvSpPr txBox="1">
            <a:spLocks noGrp="1"/>
          </p:cNvSpPr>
          <p:nvPr>
            <p:ph type="title"/>
          </p:nvPr>
        </p:nvSpPr>
        <p:spPr>
          <a:xfrm>
            <a:off x="262350" y="316700"/>
            <a:ext cx="8520600" cy="572700"/>
          </a:xfrm>
          <a:prstGeom prst="rect">
            <a:avLst/>
          </a:prstGeom>
        </p:spPr>
        <p:txBody>
          <a:bodyPr spcFirstLastPara="1" wrap="square" lIns="91425" tIns="91425" rIns="91425" bIns="91425" anchor="t" anchorCtr="0">
            <a:noAutofit/>
          </a:bodyPr>
          <a:lstStyle/>
          <a:p>
            <a:pPr marL="0" lvl="0" indent="0" rtl="0">
              <a:lnSpc>
                <a:spcPct val="120000"/>
              </a:lnSpc>
              <a:spcBef>
                <a:spcPts val="0"/>
              </a:spcBef>
              <a:spcAft>
                <a:spcPts val="0"/>
              </a:spcAft>
              <a:buClr>
                <a:schemeClr val="dk1"/>
              </a:buClr>
              <a:buSzPts val="1100"/>
              <a:buFont typeface="Arial"/>
              <a:buNone/>
            </a:pPr>
            <a:r>
              <a:rPr lang="en" sz="3000" b="1">
                <a:solidFill>
                  <a:srgbClr val="333333"/>
                </a:solidFill>
                <a:latin typeface="Lato"/>
                <a:ea typeface="Lato"/>
                <a:cs typeface="Lato"/>
                <a:sym typeface="Lato"/>
              </a:rPr>
              <a:t>Who to talk to at </a:t>
            </a:r>
            <a:r>
              <a:rPr lang="en" sz="3000" b="1">
                <a:solidFill>
                  <a:schemeClr val="accent5"/>
                </a:solidFill>
                <a:latin typeface="Lato"/>
                <a:ea typeface="Lato"/>
                <a:cs typeface="Lato"/>
                <a:sym typeface="Lato"/>
              </a:rPr>
              <a:t>PUBLIC LIBRARIES</a:t>
            </a:r>
            <a:r>
              <a:rPr lang="en" sz="3000" b="1">
                <a:solidFill>
                  <a:srgbClr val="333333"/>
                </a:solidFill>
                <a:latin typeface="Lato"/>
                <a:ea typeface="Lato"/>
                <a:cs typeface="Lato"/>
                <a:sym typeface="Lato"/>
              </a:rPr>
              <a:t>?</a:t>
            </a:r>
            <a:endParaRPr sz="3000" b="1">
              <a:solidFill>
                <a:srgbClr val="333333"/>
              </a:solidFill>
              <a:latin typeface="Lato"/>
              <a:ea typeface="Lato"/>
              <a:cs typeface="Lato"/>
              <a:sym typeface="Lato"/>
            </a:endParaRPr>
          </a:p>
          <a:p>
            <a:pPr marL="0" lvl="0" indent="0">
              <a:spcBef>
                <a:spcPts val="0"/>
              </a:spcBef>
              <a:spcAft>
                <a:spcPts val="0"/>
              </a:spcAft>
              <a:buNone/>
            </a:pPr>
            <a:endParaRPr/>
          </a:p>
        </p:txBody>
      </p:sp>
      <p:sp>
        <p:nvSpPr>
          <p:cNvPr id="77" name="Google Shape;77;p16"/>
          <p:cNvSpPr txBox="1">
            <a:spLocks noGrp="1"/>
          </p:cNvSpPr>
          <p:nvPr>
            <p:ph type="body" idx="1"/>
          </p:nvPr>
        </p:nvSpPr>
        <p:spPr>
          <a:xfrm>
            <a:off x="262350" y="1322325"/>
            <a:ext cx="8520600" cy="34164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b="1"/>
              <a:t>Departments interested in potential long term strategies</a:t>
            </a:r>
            <a:endParaRPr b="1"/>
          </a:p>
          <a:p>
            <a:pPr marL="457200" lvl="0" indent="-342900" rtl="0">
              <a:spcBef>
                <a:spcPts val="1600"/>
              </a:spcBef>
              <a:spcAft>
                <a:spcPts val="0"/>
              </a:spcAft>
              <a:buSzPts val="1800"/>
              <a:buChar char="●"/>
            </a:pPr>
            <a:r>
              <a:rPr lang="en"/>
              <a:t>Digital Strategy/Digital Initiatives</a:t>
            </a:r>
            <a:endParaRPr/>
          </a:p>
          <a:p>
            <a:pPr marL="457200" lvl="0" indent="-342900" rtl="0">
              <a:spcBef>
                <a:spcPts val="0"/>
              </a:spcBef>
              <a:spcAft>
                <a:spcPts val="0"/>
              </a:spcAft>
              <a:buSzPts val="1800"/>
              <a:buChar char="●"/>
            </a:pPr>
            <a:r>
              <a:rPr lang="en"/>
              <a:t>Technology Services/ Emerging Technology </a:t>
            </a:r>
            <a:endParaRPr/>
          </a:p>
          <a:p>
            <a:pPr marL="0" lvl="0" indent="0" rtl="0">
              <a:spcBef>
                <a:spcPts val="1600"/>
              </a:spcBef>
              <a:spcAft>
                <a:spcPts val="0"/>
              </a:spcAft>
              <a:buNone/>
            </a:pPr>
            <a:r>
              <a:rPr lang="en" b="1"/>
              <a:t>Departments with interested audiences</a:t>
            </a:r>
            <a:endParaRPr b="1"/>
          </a:p>
          <a:p>
            <a:pPr marL="457200" lvl="0" indent="-342900" rtl="0">
              <a:spcBef>
                <a:spcPts val="1600"/>
              </a:spcBef>
              <a:spcAft>
                <a:spcPts val="0"/>
              </a:spcAft>
              <a:buSzPts val="1800"/>
              <a:buChar char="●"/>
            </a:pPr>
            <a:r>
              <a:rPr lang="en"/>
              <a:t>Adult programming/Program coordinators</a:t>
            </a:r>
            <a:endParaRPr/>
          </a:p>
          <a:p>
            <a:pPr marL="457200" lvl="0" indent="-342900" rtl="0">
              <a:spcBef>
                <a:spcPts val="0"/>
              </a:spcBef>
              <a:spcAft>
                <a:spcPts val="0"/>
              </a:spcAft>
              <a:buSzPts val="1800"/>
              <a:buChar char="●"/>
            </a:pPr>
            <a:r>
              <a:rPr lang="en"/>
              <a:t>Information Services/Reference Services</a:t>
            </a:r>
            <a:endParaRPr/>
          </a:p>
          <a:p>
            <a:pPr marL="457200" lvl="0" indent="-342900" rtl="0">
              <a:spcBef>
                <a:spcPts val="0"/>
              </a:spcBef>
              <a:spcAft>
                <a:spcPts val="0"/>
              </a:spcAft>
              <a:buSzPts val="1800"/>
              <a:buChar char="●"/>
            </a:pPr>
            <a:r>
              <a:rPr lang="en"/>
              <a:t>Nonprofit resources/Foundation Centers</a:t>
            </a:r>
            <a:endParaRPr/>
          </a:p>
          <a:p>
            <a:pPr marL="457200" lvl="0" indent="-342900">
              <a:spcBef>
                <a:spcPts val="0"/>
              </a:spcBef>
              <a:spcAft>
                <a:spcPts val="0"/>
              </a:spcAft>
              <a:buSzPts val="1800"/>
              <a:buChar char="●"/>
            </a:pPr>
            <a:r>
              <a:rPr lang="en"/>
              <a:t>Outreach/Community Engagement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1"/>
        <p:cNvGrpSpPr/>
        <p:nvPr/>
      </p:nvGrpSpPr>
      <p:grpSpPr>
        <a:xfrm>
          <a:off x="0" y="0"/>
          <a:ext cx="0" cy="0"/>
          <a:chOff x="0" y="0"/>
          <a:chExt cx="0" cy="0"/>
        </a:xfrm>
      </p:grpSpPr>
      <p:sp>
        <p:nvSpPr>
          <p:cNvPr id="82" name="Google Shape;82;p1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sz="3000" b="1">
                <a:solidFill>
                  <a:srgbClr val="333333"/>
                </a:solidFill>
                <a:latin typeface="Lato"/>
                <a:ea typeface="Lato"/>
                <a:cs typeface="Lato"/>
                <a:sym typeface="Lato"/>
              </a:rPr>
              <a:t>Areas for collaboration with </a:t>
            </a:r>
            <a:r>
              <a:rPr lang="en" sz="3000" b="1">
                <a:solidFill>
                  <a:schemeClr val="accent5"/>
                </a:solidFill>
                <a:latin typeface="Lato"/>
                <a:ea typeface="Lato"/>
                <a:cs typeface="Lato"/>
                <a:sym typeface="Lato"/>
              </a:rPr>
              <a:t>PUBLIC LIBRARIES</a:t>
            </a:r>
            <a:endParaRPr sz="3000" b="1">
              <a:solidFill>
                <a:schemeClr val="accent5"/>
              </a:solidFill>
              <a:latin typeface="Lato"/>
              <a:ea typeface="Lato"/>
              <a:cs typeface="Lato"/>
              <a:sym typeface="Lato"/>
            </a:endParaRPr>
          </a:p>
        </p:txBody>
      </p:sp>
      <p:sp>
        <p:nvSpPr>
          <p:cNvPr id="83" name="Google Shape;83;p17"/>
          <p:cNvSpPr txBox="1">
            <a:spLocks noGrp="1"/>
          </p:cNvSpPr>
          <p:nvPr>
            <p:ph type="body" idx="1"/>
          </p:nvPr>
        </p:nvSpPr>
        <p:spPr>
          <a:xfrm>
            <a:off x="311700" y="1280825"/>
            <a:ext cx="8520600" cy="3416400"/>
          </a:xfrm>
          <a:prstGeom prst="rect">
            <a:avLst/>
          </a:prstGeom>
        </p:spPr>
        <p:txBody>
          <a:bodyPr spcFirstLastPara="1" wrap="square" lIns="91425" tIns="91425" rIns="91425" bIns="91425" anchor="t" anchorCtr="0">
            <a:noAutofit/>
          </a:bodyPr>
          <a:lstStyle/>
          <a:p>
            <a:pPr marL="457200" lvl="0" indent="-381000" rtl="0">
              <a:spcBef>
                <a:spcPts val="0"/>
              </a:spcBef>
              <a:spcAft>
                <a:spcPts val="0"/>
              </a:spcAft>
              <a:buClr>
                <a:srgbClr val="333333"/>
              </a:buClr>
              <a:buSzPts val="2400"/>
              <a:buFont typeface="Source Sans Pro"/>
              <a:buChar char="●"/>
            </a:pPr>
            <a:r>
              <a:rPr lang="en" sz="2400">
                <a:solidFill>
                  <a:srgbClr val="333333"/>
                </a:solidFill>
                <a:latin typeface="Source Sans Pro"/>
                <a:ea typeface="Source Sans Pro"/>
                <a:cs typeface="Source Sans Pro"/>
                <a:sym typeface="Source Sans Pro"/>
              </a:rPr>
              <a:t>Advancing inclusive civic data efforts</a:t>
            </a:r>
            <a:r>
              <a:rPr lang="en" sz="2400">
                <a:solidFill>
                  <a:srgbClr val="333333"/>
                </a:solidFill>
                <a:highlight>
                  <a:srgbClr val="FFFFFF"/>
                </a:highlight>
                <a:latin typeface="Source Sans Pro"/>
                <a:ea typeface="Source Sans Pro"/>
                <a:cs typeface="Source Sans Pro"/>
                <a:sym typeface="Source Sans Pro"/>
              </a:rPr>
              <a:t> </a:t>
            </a:r>
            <a:endParaRPr sz="2400">
              <a:solidFill>
                <a:srgbClr val="333333"/>
              </a:solidFill>
              <a:highlight>
                <a:srgbClr val="FFFFFF"/>
              </a:highlight>
              <a:latin typeface="Source Sans Pro"/>
              <a:ea typeface="Source Sans Pro"/>
              <a:cs typeface="Source Sans Pro"/>
              <a:sym typeface="Source Sans Pro"/>
            </a:endParaRPr>
          </a:p>
          <a:p>
            <a:pPr marL="457200" lvl="0" indent="-381000" rtl="0">
              <a:spcBef>
                <a:spcPts val="0"/>
              </a:spcBef>
              <a:spcAft>
                <a:spcPts val="0"/>
              </a:spcAft>
              <a:buClr>
                <a:srgbClr val="333333"/>
              </a:buClr>
              <a:buSzPts val="2400"/>
              <a:buFont typeface="Source Sans Pro"/>
              <a:buChar char="●"/>
            </a:pPr>
            <a:r>
              <a:rPr lang="en" sz="2400">
                <a:solidFill>
                  <a:srgbClr val="333333"/>
                </a:solidFill>
                <a:latin typeface="Source Sans Pro"/>
                <a:ea typeface="Source Sans Pro"/>
                <a:cs typeface="Source Sans Pro"/>
                <a:sym typeface="Source Sans Pro"/>
              </a:rPr>
              <a:t>Resource awareness</a:t>
            </a:r>
            <a:endParaRPr sz="2400">
              <a:solidFill>
                <a:srgbClr val="333333"/>
              </a:solidFill>
              <a:latin typeface="Source Sans Pro"/>
              <a:ea typeface="Source Sans Pro"/>
              <a:cs typeface="Source Sans Pro"/>
              <a:sym typeface="Source Sans Pro"/>
            </a:endParaRPr>
          </a:p>
          <a:p>
            <a:pPr marL="457200" lvl="0" indent="-381000" rtl="0">
              <a:spcBef>
                <a:spcPts val="0"/>
              </a:spcBef>
              <a:spcAft>
                <a:spcPts val="0"/>
              </a:spcAft>
              <a:buClr>
                <a:srgbClr val="333333"/>
              </a:buClr>
              <a:buSzPts val="2400"/>
              <a:buFont typeface="Source Sans Pro"/>
              <a:buChar char="●"/>
            </a:pPr>
            <a:r>
              <a:rPr lang="en" sz="2400">
                <a:solidFill>
                  <a:srgbClr val="333333"/>
                </a:solidFill>
                <a:latin typeface="Source Sans Pro"/>
                <a:ea typeface="Source Sans Pro"/>
                <a:cs typeface="Source Sans Pro"/>
                <a:sym typeface="Source Sans Pro"/>
              </a:rPr>
              <a:t>Public programming</a:t>
            </a:r>
            <a:endParaRPr sz="2400">
              <a:solidFill>
                <a:srgbClr val="333333"/>
              </a:solidFill>
              <a:latin typeface="Source Sans Pro"/>
              <a:ea typeface="Source Sans Pro"/>
              <a:cs typeface="Source Sans Pro"/>
              <a:sym typeface="Source Sans Pro"/>
            </a:endParaRPr>
          </a:p>
          <a:p>
            <a:pPr marL="457200" lvl="0" indent="-381000">
              <a:spcBef>
                <a:spcPts val="0"/>
              </a:spcBef>
              <a:spcAft>
                <a:spcPts val="0"/>
              </a:spcAft>
              <a:buClr>
                <a:srgbClr val="333333"/>
              </a:buClr>
              <a:buSzPts val="2400"/>
              <a:buFont typeface="Source Sans Pro"/>
              <a:buChar char="●"/>
            </a:pPr>
            <a:r>
              <a:rPr lang="en" sz="2400">
                <a:solidFill>
                  <a:srgbClr val="333333"/>
                </a:solidFill>
                <a:latin typeface="Source Sans Pro"/>
                <a:ea typeface="Source Sans Pro"/>
                <a:cs typeface="Source Sans Pro"/>
                <a:sym typeface="Source Sans Pro"/>
              </a:rPr>
              <a:t>Data publishing and transparency</a:t>
            </a:r>
            <a:endParaRPr sz="2400">
              <a:solidFill>
                <a:srgbClr val="333333"/>
              </a:solidFill>
              <a:latin typeface="Source Sans Pro"/>
              <a:ea typeface="Source Sans Pro"/>
              <a:cs typeface="Source Sans Pro"/>
              <a:sym typeface="Source Sans Pro"/>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p1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b="1">
                <a:solidFill>
                  <a:srgbClr val="333333"/>
                </a:solidFill>
                <a:latin typeface="Lato"/>
                <a:ea typeface="Lato"/>
                <a:cs typeface="Lato"/>
                <a:sym typeface="Lato"/>
              </a:rPr>
              <a:t>Some benefits to</a:t>
            </a:r>
            <a:r>
              <a:rPr lang="en" b="1">
                <a:latin typeface="Lato"/>
                <a:ea typeface="Lato"/>
                <a:cs typeface="Lato"/>
                <a:sym typeface="Lato"/>
              </a:rPr>
              <a:t> </a:t>
            </a:r>
            <a:r>
              <a:rPr lang="en" b="1">
                <a:solidFill>
                  <a:schemeClr val="accent5"/>
                </a:solidFill>
                <a:latin typeface="Lato"/>
                <a:ea typeface="Lato"/>
                <a:cs typeface="Lato"/>
                <a:sym typeface="Lato"/>
              </a:rPr>
              <a:t>PUBLIC LIBRARY</a:t>
            </a:r>
            <a:endParaRPr b="1">
              <a:solidFill>
                <a:schemeClr val="accent5"/>
              </a:solidFill>
              <a:latin typeface="Lato"/>
              <a:ea typeface="Lato"/>
              <a:cs typeface="Lato"/>
              <a:sym typeface="Lato"/>
            </a:endParaRPr>
          </a:p>
        </p:txBody>
      </p:sp>
      <p:sp>
        <p:nvSpPr>
          <p:cNvPr id="89" name="Google Shape;89;p18"/>
          <p:cNvSpPr txBox="1">
            <a:spLocks noGrp="1"/>
          </p:cNvSpPr>
          <p:nvPr>
            <p:ph type="body" idx="1"/>
          </p:nvPr>
        </p:nvSpPr>
        <p:spPr>
          <a:xfrm>
            <a:off x="311700" y="1083350"/>
            <a:ext cx="8520600" cy="3416400"/>
          </a:xfrm>
          <a:prstGeom prst="rect">
            <a:avLst/>
          </a:prstGeom>
        </p:spPr>
        <p:txBody>
          <a:bodyPr spcFirstLastPara="1" wrap="square" lIns="91425" tIns="91425" rIns="91425" bIns="91425" anchor="t" anchorCtr="0">
            <a:noAutofit/>
          </a:bodyPr>
          <a:lstStyle/>
          <a:p>
            <a:pPr marL="457200" lvl="0" indent="-342900" rtl="0">
              <a:lnSpc>
                <a:spcPct val="115000"/>
              </a:lnSpc>
              <a:spcBef>
                <a:spcPts val="1000"/>
              </a:spcBef>
              <a:spcAft>
                <a:spcPts val="0"/>
              </a:spcAft>
              <a:buClr>
                <a:srgbClr val="333333"/>
              </a:buClr>
              <a:buSzPts val="1800"/>
              <a:buFont typeface="Source Sans Pro"/>
              <a:buChar char="●"/>
            </a:pPr>
            <a:r>
              <a:rPr lang="en">
                <a:solidFill>
                  <a:srgbClr val="333333"/>
                </a:solidFill>
                <a:latin typeface="Source Sans Pro"/>
                <a:ea typeface="Source Sans Pro"/>
                <a:cs typeface="Source Sans Pro"/>
                <a:sym typeface="Source Sans Pro"/>
              </a:rPr>
              <a:t>Public libraries want to connect people with the best information and learning opportunities possible. Civic data is an increasingly important resource. Trainings on basic civic data concepts can help libraries better serve their communities.</a:t>
            </a:r>
            <a:endParaRPr>
              <a:solidFill>
                <a:srgbClr val="333333"/>
              </a:solidFill>
              <a:latin typeface="Source Sans Pro"/>
              <a:ea typeface="Source Sans Pro"/>
              <a:cs typeface="Source Sans Pro"/>
              <a:sym typeface="Source Sans Pro"/>
            </a:endParaRPr>
          </a:p>
          <a:p>
            <a:pPr marL="457200" lvl="0" indent="0" rtl="0">
              <a:lnSpc>
                <a:spcPct val="115000"/>
              </a:lnSpc>
              <a:spcBef>
                <a:spcPts val="1000"/>
              </a:spcBef>
              <a:spcAft>
                <a:spcPts val="0"/>
              </a:spcAft>
              <a:buNone/>
            </a:pPr>
            <a:endParaRPr>
              <a:solidFill>
                <a:srgbClr val="333333"/>
              </a:solidFill>
              <a:latin typeface="Source Sans Pro"/>
              <a:ea typeface="Source Sans Pro"/>
              <a:cs typeface="Source Sans Pro"/>
              <a:sym typeface="Source Sans Pro"/>
            </a:endParaRPr>
          </a:p>
          <a:p>
            <a:pPr marL="457200" lvl="0" indent="-342900" rtl="0">
              <a:lnSpc>
                <a:spcPct val="115000"/>
              </a:lnSpc>
              <a:spcBef>
                <a:spcPts val="1000"/>
              </a:spcBef>
              <a:spcAft>
                <a:spcPts val="0"/>
              </a:spcAft>
              <a:buClr>
                <a:srgbClr val="333333"/>
              </a:buClr>
              <a:buSzPts val="1800"/>
              <a:buFont typeface="Source Sans Pro"/>
              <a:buChar char="●"/>
            </a:pPr>
            <a:r>
              <a:rPr lang="en">
                <a:solidFill>
                  <a:srgbClr val="333333"/>
                </a:solidFill>
                <a:latin typeface="Source Sans Pro"/>
                <a:ea typeface="Source Sans Pro"/>
                <a:cs typeface="Source Sans Pro"/>
                <a:sym typeface="Source Sans Pro"/>
              </a:rPr>
              <a:t>Civic data can help libraries  plan effective programs and services and evaluate their impact in the community. </a:t>
            </a:r>
            <a:endParaRPr>
              <a:solidFill>
                <a:srgbClr val="333333"/>
              </a:solidFill>
              <a:latin typeface="Source Sans Pro"/>
              <a:ea typeface="Source Sans Pro"/>
              <a:cs typeface="Source Sans Pro"/>
              <a:sym typeface="Source Sans Pro"/>
            </a:endParaRPr>
          </a:p>
          <a:p>
            <a:pPr marL="457200" lvl="0" indent="0" rtl="0">
              <a:lnSpc>
                <a:spcPct val="115000"/>
              </a:lnSpc>
              <a:spcBef>
                <a:spcPts val="1000"/>
              </a:spcBef>
              <a:spcAft>
                <a:spcPts val="0"/>
              </a:spcAft>
              <a:buNone/>
            </a:pPr>
            <a:endParaRPr>
              <a:solidFill>
                <a:srgbClr val="333333"/>
              </a:solidFill>
              <a:latin typeface="Source Sans Pro"/>
              <a:ea typeface="Source Sans Pro"/>
              <a:cs typeface="Source Sans Pro"/>
              <a:sym typeface="Source Sans Pro"/>
            </a:endParaRPr>
          </a:p>
          <a:p>
            <a:pPr marL="457200" lvl="0" indent="-342900" rtl="0">
              <a:lnSpc>
                <a:spcPct val="115000"/>
              </a:lnSpc>
              <a:spcBef>
                <a:spcPts val="1000"/>
              </a:spcBef>
              <a:spcAft>
                <a:spcPts val="0"/>
              </a:spcAft>
              <a:buClr>
                <a:srgbClr val="333333"/>
              </a:buClr>
              <a:buSzPts val="1800"/>
              <a:buFont typeface="Source Sans Pro"/>
              <a:buChar char="●"/>
            </a:pPr>
            <a:r>
              <a:rPr lang="en">
                <a:solidFill>
                  <a:srgbClr val="333333"/>
                </a:solidFill>
                <a:latin typeface="Source Sans Pro"/>
                <a:ea typeface="Source Sans Pro"/>
                <a:cs typeface="Source Sans Pro"/>
                <a:sym typeface="Source Sans Pro"/>
              </a:rPr>
              <a:t>Improving lines of communication between civic data intermediaries and library staff may open up opportunities for libraries to access additional data and/or find volunteers to assist in analysis and visualization.</a:t>
            </a:r>
            <a:endParaRPr>
              <a:solidFill>
                <a:srgbClr val="333333"/>
              </a:solidFill>
              <a:latin typeface="Source Sans Pro"/>
              <a:ea typeface="Source Sans Pro"/>
              <a:cs typeface="Source Sans Pro"/>
              <a:sym typeface="Source Sans Pro"/>
            </a:endParaRPr>
          </a:p>
          <a:p>
            <a:pPr marL="0" lvl="0" indent="0">
              <a:spcBef>
                <a:spcPts val="3500"/>
              </a:spcBef>
              <a:spcAft>
                <a:spcPts val="1600"/>
              </a:spcAft>
              <a:buNone/>
            </a:pP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Google Shape;94;p1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b="1">
                <a:latin typeface="Lato"/>
                <a:ea typeface="Lato"/>
                <a:cs typeface="Lato"/>
                <a:sym typeface="Lato"/>
              </a:rPr>
              <a:t>Examples of </a:t>
            </a:r>
            <a:r>
              <a:rPr lang="en" b="1">
                <a:solidFill>
                  <a:schemeClr val="accent5"/>
                </a:solidFill>
                <a:latin typeface="Lato"/>
                <a:ea typeface="Lato"/>
                <a:cs typeface="Lato"/>
                <a:sym typeface="Lato"/>
              </a:rPr>
              <a:t>PUBLIC LIBRARY</a:t>
            </a:r>
            <a:r>
              <a:rPr lang="en" b="1">
                <a:latin typeface="Lato"/>
                <a:ea typeface="Lato"/>
                <a:cs typeface="Lato"/>
                <a:sym typeface="Lato"/>
              </a:rPr>
              <a:t> Partnerships</a:t>
            </a:r>
            <a:endParaRPr b="1">
              <a:latin typeface="Lato"/>
              <a:ea typeface="Lato"/>
              <a:cs typeface="Lato"/>
              <a:sym typeface="Lato"/>
            </a:endParaRPr>
          </a:p>
          <a:p>
            <a:pPr marL="0" lvl="0" indent="0">
              <a:spcBef>
                <a:spcPts val="0"/>
              </a:spcBef>
              <a:spcAft>
                <a:spcPts val="0"/>
              </a:spcAft>
              <a:buNone/>
            </a:pPr>
            <a:endParaRPr/>
          </a:p>
        </p:txBody>
      </p:sp>
      <p:sp>
        <p:nvSpPr>
          <p:cNvPr id="95" name="Google Shape;95;p19"/>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42900" rtl="0">
              <a:lnSpc>
                <a:spcPct val="115000"/>
              </a:lnSpc>
              <a:spcBef>
                <a:spcPts val="0"/>
              </a:spcBef>
              <a:spcAft>
                <a:spcPts val="0"/>
              </a:spcAft>
              <a:buClr>
                <a:srgbClr val="333333"/>
              </a:buClr>
              <a:buSzPts val="1800"/>
              <a:buFont typeface="Source Sans Pro"/>
              <a:buChar char="●"/>
            </a:pPr>
            <a:r>
              <a:rPr lang="en">
                <a:solidFill>
                  <a:srgbClr val="333333"/>
                </a:solidFill>
                <a:latin typeface="Source Sans Pro"/>
                <a:ea typeface="Source Sans Pro"/>
                <a:cs typeface="Source Sans Pro"/>
                <a:sym typeface="Source Sans Pro"/>
              </a:rPr>
              <a:t>Through the </a:t>
            </a:r>
            <a:r>
              <a:rPr lang="en" b="1" u="sng">
                <a:solidFill>
                  <a:schemeClr val="dk1"/>
                </a:solidFill>
                <a:latin typeface="Source Sans Pro"/>
                <a:ea typeface="Source Sans Pro"/>
                <a:cs typeface="Source Sans Pro"/>
                <a:sym typeface="Source Sans Pro"/>
                <a:hlinkClick r:id="rId3"/>
              </a:rPr>
              <a:t>Open Data to Open Knowledge</a:t>
            </a:r>
            <a:r>
              <a:rPr lang="en">
                <a:solidFill>
                  <a:srgbClr val="333333"/>
                </a:solidFill>
                <a:latin typeface="Source Sans Pro"/>
                <a:ea typeface="Source Sans Pro"/>
                <a:cs typeface="Source Sans Pro"/>
                <a:sym typeface="Source Sans Pro"/>
              </a:rPr>
              <a:t> project - the city of Boston is partnering with the public library to create a digital civic data catalog and then will provide classes on how to use the too.</a:t>
            </a:r>
            <a:endParaRPr>
              <a:solidFill>
                <a:srgbClr val="333333"/>
              </a:solidFill>
              <a:latin typeface="Source Sans Pro"/>
              <a:ea typeface="Source Sans Pro"/>
              <a:cs typeface="Source Sans Pro"/>
              <a:sym typeface="Source Sans Pro"/>
            </a:endParaRPr>
          </a:p>
          <a:p>
            <a:pPr marL="457200" lvl="0" indent="0" rtl="0">
              <a:lnSpc>
                <a:spcPct val="115000"/>
              </a:lnSpc>
              <a:spcBef>
                <a:spcPts val="1000"/>
              </a:spcBef>
              <a:spcAft>
                <a:spcPts val="0"/>
              </a:spcAft>
              <a:buNone/>
            </a:pPr>
            <a:endParaRPr>
              <a:solidFill>
                <a:srgbClr val="333333"/>
              </a:solidFill>
              <a:latin typeface="Source Sans Pro"/>
              <a:ea typeface="Source Sans Pro"/>
              <a:cs typeface="Source Sans Pro"/>
              <a:sym typeface="Source Sans Pro"/>
            </a:endParaRPr>
          </a:p>
          <a:p>
            <a:pPr marL="457200" lvl="0" indent="-342900" rtl="0">
              <a:lnSpc>
                <a:spcPct val="115000"/>
              </a:lnSpc>
              <a:spcBef>
                <a:spcPts val="1000"/>
              </a:spcBef>
              <a:spcAft>
                <a:spcPts val="0"/>
              </a:spcAft>
              <a:buClr>
                <a:srgbClr val="333333"/>
              </a:buClr>
              <a:buSzPts val="1800"/>
              <a:buFont typeface="Source Sans Pro"/>
              <a:buChar char="●"/>
            </a:pPr>
            <a:r>
              <a:rPr lang="en">
                <a:solidFill>
                  <a:srgbClr val="333333"/>
                </a:solidFill>
                <a:latin typeface="Source Sans Pro"/>
                <a:ea typeface="Source Sans Pro"/>
                <a:cs typeface="Source Sans Pro"/>
                <a:sym typeface="Source Sans Pro"/>
              </a:rPr>
              <a:t>The Chapel Hill Public Library is home to the </a:t>
            </a:r>
            <a:r>
              <a:rPr lang="en" b="1" u="sng">
                <a:solidFill>
                  <a:schemeClr val="dk1"/>
                </a:solidFill>
                <a:latin typeface="Source Sans Pro"/>
                <a:ea typeface="Source Sans Pro"/>
                <a:cs typeface="Source Sans Pro"/>
                <a:sym typeface="Source Sans Pro"/>
                <a:hlinkClick r:id="rId4"/>
              </a:rPr>
              <a:t>open data portal</a:t>
            </a:r>
            <a:r>
              <a:rPr lang="en">
                <a:solidFill>
                  <a:srgbClr val="333333"/>
                </a:solidFill>
                <a:latin typeface="Source Sans Pro"/>
                <a:ea typeface="Source Sans Pro"/>
                <a:cs typeface="Source Sans Pro"/>
                <a:sym typeface="Source Sans Pro"/>
              </a:rPr>
              <a:t> and holds public events to explore open data.</a:t>
            </a:r>
            <a:endParaRPr>
              <a:solidFill>
                <a:srgbClr val="333333"/>
              </a:solidFill>
              <a:latin typeface="Source Sans Pro"/>
              <a:ea typeface="Source Sans Pro"/>
              <a:cs typeface="Source Sans Pro"/>
              <a:sym typeface="Source Sans Pro"/>
            </a:endParaRPr>
          </a:p>
          <a:p>
            <a:pPr marL="457200" lvl="0" indent="0" rtl="0">
              <a:lnSpc>
                <a:spcPct val="115000"/>
              </a:lnSpc>
              <a:spcBef>
                <a:spcPts val="1000"/>
              </a:spcBef>
              <a:spcAft>
                <a:spcPts val="0"/>
              </a:spcAft>
              <a:buNone/>
            </a:pPr>
            <a:endParaRPr>
              <a:solidFill>
                <a:srgbClr val="333333"/>
              </a:solidFill>
              <a:latin typeface="Source Sans Pro"/>
              <a:ea typeface="Source Sans Pro"/>
              <a:cs typeface="Source Sans Pro"/>
              <a:sym typeface="Source Sans Pro"/>
            </a:endParaRPr>
          </a:p>
          <a:p>
            <a:pPr marL="457200" lvl="0" indent="-342900" rtl="0">
              <a:lnSpc>
                <a:spcPct val="115000"/>
              </a:lnSpc>
              <a:spcBef>
                <a:spcPts val="1000"/>
              </a:spcBef>
              <a:spcAft>
                <a:spcPts val="0"/>
              </a:spcAft>
              <a:buClr>
                <a:srgbClr val="333333"/>
              </a:buClr>
              <a:buSzPts val="1800"/>
              <a:buFont typeface="Source Sans Pro"/>
              <a:buChar char="●"/>
            </a:pPr>
            <a:r>
              <a:rPr lang="en">
                <a:solidFill>
                  <a:srgbClr val="333333"/>
                </a:solidFill>
                <a:latin typeface="Source Sans Pro"/>
                <a:ea typeface="Source Sans Pro"/>
                <a:cs typeface="Source Sans Pro"/>
                <a:sym typeface="Source Sans Pro"/>
              </a:rPr>
              <a:t>Open Chattanooga is a collaborative between the City of Chattanooga, the Chattanooga Public Library and the Open Chattanooga Brigade. The data portal is hosted by the Public Library and is part of their </a:t>
            </a:r>
            <a:r>
              <a:rPr lang="en" b="1" u="sng">
                <a:solidFill>
                  <a:schemeClr val="dk1"/>
                </a:solidFill>
                <a:latin typeface="Source Sans Pro"/>
                <a:ea typeface="Source Sans Pro"/>
                <a:cs typeface="Source Sans Pro"/>
                <a:sym typeface="Source Sans Pro"/>
                <a:hlinkClick r:id="rId5"/>
              </a:rPr>
              <a:t>website</a:t>
            </a:r>
            <a:r>
              <a:rPr lang="en">
                <a:solidFill>
                  <a:srgbClr val="333333"/>
                </a:solidFill>
                <a:latin typeface="Source Sans Pro"/>
                <a:ea typeface="Source Sans Pro"/>
                <a:cs typeface="Source Sans Pro"/>
                <a:sym typeface="Source Sans Pro"/>
              </a:rPr>
              <a:t>.</a:t>
            </a:r>
            <a:endParaRPr>
              <a:solidFill>
                <a:srgbClr val="333333"/>
              </a:solidFill>
              <a:latin typeface="Source Sans Pro"/>
              <a:ea typeface="Source Sans Pro"/>
              <a:cs typeface="Source Sans Pro"/>
              <a:sym typeface="Source Sans Pro"/>
            </a:endParaRPr>
          </a:p>
          <a:p>
            <a:pPr marL="0" lvl="0" indent="0">
              <a:spcBef>
                <a:spcPts val="3100"/>
              </a:spcBef>
              <a:spcAft>
                <a:spcPts val="1600"/>
              </a:spcAft>
              <a:buNone/>
            </a:pPr>
            <a:endParaRPr sz="2800">
              <a:solidFill>
                <a:schemeClr val="dk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p20"/>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p>
            <a:pPr marL="0" lvl="0" indent="0">
              <a:spcBef>
                <a:spcPts val="0"/>
              </a:spcBef>
              <a:spcAft>
                <a:spcPts val="0"/>
              </a:spcAft>
              <a:buNone/>
            </a:pPr>
            <a:r>
              <a:rPr lang="en" sz="2400"/>
              <a:t>outreach to</a:t>
            </a:r>
            <a:r>
              <a:rPr lang="en"/>
              <a:t> </a:t>
            </a:r>
            <a:r>
              <a:rPr lang="en" b="1">
                <a:solidFill>
                  <a:schemeClr val="accent5"/>
                </a:solidFill>
              </a:rPr>
              <a:t>ACADEMIC LIBRARIES</a:t>
            </a:r>
            <a:endParaRPr b="1">
              <a:solidFill>
                <a:schemeClr val="accent5"/>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2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sz="2400" b="1">
                <a:solidFill>
                  <a:srgbClr val="333333"/>
                </a:solidFill>
              </a:rPr>
              <a:t>Who to talk to at </a:t>
            </a:r>
            <a:r>
              <a:rPr lang="en" sz="2400" b="1">
                <a:solidFill>
                  <a:schemeClr val="accent5"/>
                </a:solidFill>
              </a:rPr>
              <a:t>ACADEMIC LIBRARIES</a:t>
            </a:r>
            <a:r>
              <a:rPr lang="en" sz="2400" b="1"/>
              <a:t>?</a:t>
            </a:r>
            <a:endParaRPr sz="2400" b="1"/>
          </a:p>
        </p:txBody>
      </p:sp>
      <p:sp>
        <p:nvSpPr>
          <p:cNvPr id="106" name="Google Shape;106;p21"/>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rtl="0">
              <a:lnSpc>
                <a:spcPct val="180000"/>
              </a:lnSpc>
              <a:spcBef>
                <a:spcPts val="0"/>
              </a:spcBef>
              <a:spcAft>
                <a:spcPts val="0"/>
              </a:spcAft>
              <a:buNone/>
            </a:pPr>
            <a:r>
              <a:rPr lang="en">
                <a:solidFill>
                  <a:srgbClr val="333333"/>
                </a:solidFill>
                <a:latin typeface="Source Sans Pro"/>
                <a:ea typeface="Source Sans Pro"/>
                <a:cs typeface="Source Sans Pro"/>
                <a:sym typeface="Source Sans Pro"/>
              </a:rPr>
              <a:t>Potential positions to connect with: </a:t>
            </a:r>
            <a:endParaRPr>
              <a:solidFill>
                <a:srgbClr val="333333"/>
              </a:solidFill>
              <a:latin typeface="Source Sans Pro"/>
              <a:ea typeface="Source Sans Pro"/>
              <a:cs typeface="Source Sans Pro"/>
              <a:sym typeface="Source Sans Pro"/>
            </a:endParaRPr>
          </a:p>
          <a:p>
            <a:pPr marL="457200" lvl="0" indent="-342900" rtl="0">
              <a:lnSpc>
                <a:spcPct val="180000"/>
              </a:lnSpc>
              <a:spcBef>
                <a:spcPts val="1500"/>
              </a:spcBef>
              <a:spcAft>
                <a:spcPts val="0"/>
              </a:spcAft>
              <a:buClr>
                <a:srgbClr val="333333"/>
              </a:buClr>
              <a:buSzPts val="1800"/>
              <a:buFont typeface="Source Sans Pro"/>
              <a:buChar char="●"/>
            </a:pPr>
            <a:r>
              <a:rPr lang="en">
                <a:solidFill>
                  <a:srgbClr val="333333"/>
                </a:solidFill>
                <a:latin typeface="Source Sans Pro"/>
                <a:ea typeface="Source Sans Pro"/>
                <a:cs typeface="Source Sans Pro"/>
                <a:sym typeface="Source Sans Pro"/>
              </a:rPr>
              <a:t>Data Services Librarian</a:t>
            </a:r>
            <a:endParaRPr>
              <a:solidFill>
                <a:srgbClr val="333333"/>
              </a:solidFill>
              <a:latin typeface="Source Sans Pro"/>
              <a:ea typeface="Source Sans Pro"/>
              <a:cs typeface="Source Sans Pro"/>
              <a:sym typeface="Source Sans Pro"/>
            </a:endParaRPr>
          </a:p>
          <a:p>
            <a:pPr marL="457200" lvl="0" indent="-342900" rtl="0">
              <a:lnSpc>
                <a:spcPct val="180000"/>
              </a:lnSpc>
              <a:spcBef>
                <a:spcPts val="0"/>
              </a:spcBef>
              <a:spcAft>
                <a:spcPts val="0"/>
              </a:spcAft>
              <a:buClr>
                <a:srgbClr val="333333"/>
              </a:buClr>
              <a:buSzPts val="1800"/>
              <a:buFont typeface="Source Sans Pro"/>
              <a:buChar char="●"/>
            </a:pPr>
            <a:r>
              <a:rPr lang="en">
                <a:solidFill>
                  <a:srgbClr val="333333"/>
                </a:solidFill>
                <a:latin typeface="Source Sans Pro"/>
                <a:ea typeface="Source Sans Pro"/>
                <a:cs typeface="Source Sans Pro"/>
                <a:sym typeface="Source Sans Pro"/>
              </a:rPr>
              <a:t>Digital Scholarship Librarian</a:t>
            </a:r>
            <a:endParaRPr>
              <a:solidFill>
                <a:srgbClr val="333333"/>
              </a:solidFill>
              <a:latin typeface="Source Sans Pro"/>
              <a:ea typeface="Source Sans Pro"/>
              <a:cs typeface="Source Sans Pro"/>
              <a:sym typeface="Source Sans Pro"/>
            </a:endParaRPr>
          </a:p>
          <a:p>
            <a:pPr marL="457200" lvl="0" indent="-342900" rtl="0">
              <a:lnSpc>
                <a:spcPct val="180000"/>
              </a:lnSpc>
              <a:spcBef>
                <a:spcPts val="0"/>
              </a:spcBef>
              <a:spcAft>
                <a:spcPts val="0"/>
              </a:spcAft>
              <a:buClr>
                <a:srgbClr val="333333"/>
              </a:buClr>
              <a:buSzPts val="1800"/>
              <a:buFont typeface="Source Sans Pro"/>
              <a:buChar char="●"/>
            </a:pPr>
            <a:r>
              <a:rPr lang="en">
                <a:solidFill>
                  <a:srgbClr val="333333"/>
                </a:solidFill>
                <a:latin typeface="Source Sans Pro"/>
                <a:ea typeface="Source Sans Pro"/>
                <a:cs typeface="Source Sans Pro"/>
                <a:sym typeface="Source Sans Pro"/>
              </a:rPr>
              <a:t>Government Documents Librarian</a:t>
            </a:r>
            <a:endParaRPr>
              <a:solidFill>
                <a:srgbClr val="333333"/>
              </a:solidFill>
              <a:latin typeface="Source Sans Pro"/>
              <a:ea typeface="Source Sans Pro"/>
              <a:cs typeface="Source Sans Pro"/>
              <a:sym typeface="Source Sans Pro"/>
            </a:endParaRPr>
          </a:p>
          <a:p>
            <a:pPr marL="457200" lvl="0" indent="-342900" rtl="0">
              <a:lnSpc>
                <a:spcPct val="180000"/>
              </a:lnSpc>
              <a:spcBef>
                <a:spcPts val="0"/>
              </a:spcBef>
              <a:spcAft>
                <a:spcPts val="0"/>
              </a:spcAft>
              <a:buClr>
                <a:srgbClr val="333333"/>
              </a:buClr>
              <a:buSzPts val="1800"/>
              <a:buFont typeface="Source Sans Pro"/>
              <a:buChar char="●"/>
            </a:pPr>
            <a:r>
              <a:rPr lang="en">
                <a:solidFill>
                  <a:srgbClr val="333333"/>
                </a:solidFill>
                <a:latin typeface="Source Sans Pro"/>
                <a:ea typeface="Source Sans Pro"/>
                <a:cs typeface="Source Sans Pro"/>
                <a:sym typeface="Source Sans Pro"/>
              </a:rPr>
              <a:t>Liaison librarian / Subject Specialists for urban studies, public health, public policy, or social work</a:t>
            </a:r>
            <a:endParaRPr>
              <a:solidFill>
                <a:srgbClr val="333333"/>
              </a:solidFill>
              <a:latin typeface="Source Sans Pro"/>
              <a:ea typeface="Source Sans Pro"/>
              <a:cs typeface="Source Sans Pro"/>
              <a:sym typeface="Source Sans Pro"/>
            </a:endParaRPr>
          </a:p>
          <a:p>
            <a:pPr marL="457200" lvl="0" indent="-342900" rtl="0">
              <a:lnSpc>
                <a:spcPct val="180000"/>
              </a:lnSpc>
              <a:spcBef>
                <a:spcPts val="0"/>
              </a:spcBef>
              <a:spcAft>
                <a:spcPts val="0"/>
              </a:spcAft>
              <a:buClr>
                <a:srgbClr val="333333"/>
              </a:buClr>
              <a:buSzPts val="1800"/>
              <a:buFont typeface="Source Sans Pro"/>
              <a:buChar char="●"/>
            </a:pPr>
            <a:r>
              <a:rPr lang="en">
                <a:solidFill>
                  <a:srgbClr val="333333"/>
                </a:solidFill>
                <a:latin typeface="Source Sans Pro"/>
                <a:ea typeface="Source Sans Pro"/>
                <a:cs typeface="Source Sans Pro"/>
                <a:sym typeface="Source Sans Pro"/>
              </a:rPr>
              <a:t>Assistant or Associate University Librarian for Research</a:t>
            </a:r>
            <a:endParaRPr>
              <a:solidFill>
                <a:srgbClr val="333333"/>
              </a:solidFill>
              <a:latin typeface="Source Sans Pro"/>
              <a:ea typeface="Source Sans Pro"/>
              <a:cs typeface="Source Sans Pro"/>
              <a:sym typeface="Source Sans Pro"/>
            </a:endParaRPr>
          </a:p>
          <a:p>
            <a:pPr marL="0" lvl="0" indent="0">
              <a:spcBef>
                <a:spcPts val="1500"/>
              </a:spcBef>
              <a:spcAft>
                <a:spcPts val="1600"/>
              </a:spcAft>
              <a:buNone/>
            </a:pPr>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768</Words>
  <Application>Microsoft Office PowerPoint</Application>
  <PresentationFormat>On-screen Show (16:9)</PresentationFormat>
  <Paragraphs>79</Paragraphs>
  <Slides>13</Slides>
  <Notes>13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Lato</vt:lpstr>
      <vt:lpstr>Source Sans Pro</vt:lpstr>
      <vt:lpstr>Arial</vt:lpstr>
      <vt:lpstr>Simple Light</vt:lpstr>
      <vt:lpstr> </vt:lpstr>
      <vt:lpstr>Why Libraries? </vt:lpstr>
      <vt:lpstr>outreach to PUBLIC LIBRARIES</vt:lpstr>
      <vt:lpstr>Who to talk to at PUBLIC LIBRARIES? </vt:lpstr>
      <vt:lpstr>Areas for collaboration with PUBLIC LIBRARIES</vt:lpstr>
      <vt:lpstr>Some benefits to PUBLIC LIBRARY</vt:lpstr>
      <vt:lpstr>Examples of PUBLIC LIBRARY Partnerships </vt:lpstr>
      <vt:lpstr>outreach to ACADEMIC LIBRARIES</vt:lpstr>
      <vt:lpstr>Who to talk to at ACADEMIC LIBRARIES?</vt:lpstr>
      <vt:lpstr>Areas for collaboration with ACADEMIC LIBRARIES </vt:lpstr>
      <vt:lpstr>Some benefits to ACADEMIC LIBRARIES</vt:lpstr>
      <vt:lpstr>Examples of ACADEMIC LIBRARY Partnerships</vt:lpstr>
      <vt:lpstr>(Just a little about) The Civic Switchboard Project connecting libraries and community information networks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Monk, Elizabeth</dc:creator>
  <cp:lastModifiedBy>Monk, Elizabeth</cp:lastModifiedBy>
  <cp:revision>1</cp:revision>
  <dcterms:modified xsi:type="dcterms:W3CDTF">2018-07-18T17:16:50Z</dcterms:modified>
</cp:coreProperties>
</file>