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4" r:id="rId3"/>
    <p:sldId id="319" r:id="rId4"/>
    <p:sldId id="314" r:id="rId5"/>
    <p:sldId id="320" r:id="rId6"/>
    <p:sldId id="301" r:id="rId7"/>
    <p:sldId id="317" r:id="rId8"/>
    <p:sldId id="322" r:id="rId9"/>
    <p:sldId id="313" r:id="rId10"/>
    <p:sldId id="316" r:id="rId11"/>
    <p:sldId id="328" r:id="rId12"/>
    <p:sldId id="329" r:id="rId13"/>
    <p:sldId id="318" r:id="rId14"/>
    <p:sldId id="326" r:id="rId15"/>
    <p:sldId id="325" r:id="rId16"/>
  </p:sldIdLst>
  <p:sldSz cx="13003213" cy="9756775"/>
  <p:notesSz cx="7010400" cy="92964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ul University" initials="DPU" lastIdx="14" clrIdx="0"/>
  <p:cmAuthor id="1" name="Khristina Marie Fassett" initials="KM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1F2F47"/>
    <a:srgbClr val="C6D3E7"/>
    <a:srgbClr val="547BB6"/>
    <a:srgbClr val="C5C5C5"/>
    <a:srgbClr val="E8E8E8"/>
    <a:srgbClr val="8DA7CE"/>
    <a:srgbClr val="375481"/>
    <a:srgbClr val="458B04"/>
    <a:srgbClr val="EB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6718" autoAdjust="0"/>
  </p:normalViewPr>
  <p:slideViewPr>
    <p:cSldViewPr snapToGrid="0" snapToObjects="1">
      <p:cViewPr>
        <p:scale>
          <a:sx n="80" d="100"/>
          <a:sy n="80" d="100"/>
        </p:scale>
        <p:origin x="-1152" y="-102"/>
      </p:cViewPr>
      <p:guideLst>
        <p:guide orient="horz" pos="3245"/>
        <p:guide pos="7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pu.depaul.edu\group\com\rec\IHS_Core\Presentations%20and%20Conferences\NNIP_Denver\Excel%20data%20for%20NNI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pu.depaul.edu\group\com\rec\IHS_Core\Presentations%20and%20Conferences\NNIP_Denver\Excel%20data%20for%20NN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Sheet5!$X$56</c:f>
              <c:strCache>
                <c:ptCount val="1"/>
                <c:pt idx="0">
                  <c:v>Foreclosure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Sheet5!$W$57:$W$59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Sheet5!$X$57:$X$59</c:f>
              <c:numCache>
                <c:formatCode>General</c:formatCode>
                <c:ptCount val="3"/>
                <c:pt idx="0">
                  <c:v>1183</c:v>
                </c:pt>
                <c:pt idx="1">
                  <c:v>431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Sheet5!$Y$56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Sheet5!$W$57:$W$59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Sheet5!$Y$57:$Y$59</c:f>
              <c:numCache>
                <c:formatCode>General</c:formatCode>
                <c:ptCount val="3"/>
                <c:pt idx="0">
                  <c:v>2040</c:v>
                </c:pt>
                <c:pt idx="1">
                  <c:v>701</c:v>
                </c:pt>
                <c:pt idx="2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247360"/>
        <c:axId val="111248896"/>
      </c:barChart>
      <c:catAx>
        <c:axId val="11124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1248896"/>
        <c:crosses val="autoZero"/>
        <c:auto val="1"/>
        <c:lblAlgn val="ctr"/>
        <c:lblOffset val="100"/>
        <c:noMultiLvlLbl val="0"/>
      </c:catAx>
      <c:valAx>
        <c:axId val="1112488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1247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Sheet5!$X$49</c:f>
              <c:strCache>
                <c:ptCount val="1"/>
                <c:pt idx="0">
                  <c:v>Foreclosure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Sheet5!$W$50:$W$52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Sheet5!$X$50:$X$52</c:f>
              <c:numCache>
                <c:formatCode>0.0%</c:formatCode>
                <c:ptCount val="3"/>
                <c:pt idx="0">
                  <c:v>0.36704933291964009</c:v>
                </c:pt>
                <c:pt idx="1">
                  <c:v>0.38074204946996465</c:v>
                </c:pt>
                <c:pt idx="2">
                  <c:v>0.20454545454545456</c:v>
                </c:pt>
              </c:numCache>
            </c:numRef>
          </c:val>
        </c:ser>
        <c:ser>
          <c:idx val="1"/>
          <c:order val="1"/>
          <c:tx>
            <c:strRef>
              <c:f>Sheet5!$Y$49</c:f>
              <c:strCache>
                <c:ptCount val="1"/>
                <c:pt idx="0">
                  <c:v>Sale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Sheet5!$W$50:$W$52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Sheet5!$Y$50:$Y$52</c:f>
              <c:numCache>
                <c:formatCode>0.0%</c:formatCode>
                <c:ptCount val="3"/>
                <c:pt idx="0">
                  <c:v>0.23983865963388148</c:v>
                </c:pt>
                <c:pt idx="1">
                  <c:v>0.1775618374558304</c:v>
                </c:pt>
                <c:pt idx="2">
                  <c:v>0.18181818181818182</c:v>
                </c:pt>
              </c:numCache>
            </c:numRef>
          </c:val>
        </c:ser>
        <c:ser>
          <c:idx val="2"/>
          <c:order val="2"/>
          <c:tx>
            <c:strRef>
              <c:f>Sheet5!$Z$49</c:f>
              <c:strCache>
                <c:ptCount val="1"/>
                <c:pt idx="0">
                  <c:v>No Activity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Sheet5!$W$50:$W$52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Sheet5!$Z$50:$Z$52</c:f>
              <c:numCache>
                <c:formatCode>0.0%</c:formatCode>
                <c:ptCount val="3"/>
                <c:pt idx="0">
                  <c:v>0.20012410797393732</c:v>
                </c:pt>
                <c:pt idx="1">
                  <c:v>0.25088339222614842</c:v>
                </c:pt>
                <c:pt idx="2">
                  <c:v>0.37878787878787878</c:v>
                </c:pt>
              </c:numCache>
            </c:numRef>
          </c:val>
        </c:ser>
        <c:ser>
          <c:idx val="3"/>
          <c:order val="3"/>
          <c:tx>
            <c:strRef>
              <c:f>Sheet5!$AA$49</c:f>
              <c:strCache>
                <c:ptCount val="1"/>
                <c:pt idx="0">
                  <c:v>Mortgage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Sheet5!$W$50:$W$52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Sheet5!$AA$50:$AA$52</c:f>
              <c:numCache>
                <c:formatCode>0.0%</c:formatCode>
                <c:ptCount val="3"/>
                <c:pt idx="0">
                  <c:v>0.11417933602233944</c:v>
                </c:pt>
                <c:pt idx="1">
                  <c:v>0.10865724381625441</c:v>
                </c:pt>
                <c:pt idx="2">
                  <c:v>0.18181818181818199</c:v>
                </c:pt>
              </c:numCache>
            </c:numRef>
          </c:val>
        </c:ser>
        <c:ser>
          <c:idx val="4"/>
          <c:order val="4"/>
          <c:tx>
            <c:strRef>
              <c:f>Sheet5!$AB$49</c:f>
              <c:strCache>
                <c:ptCount val="1"/>
                <c:pt idx="0">
                  <c:v>Foreclosure Auction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Sheet5!$W$50:$W$52</c:f>
              <c:strCache>
                <c:ptCount val="3"/>
                <c:pt idx="0">
                  <c:v>High Foreclosure</c:v>
                </c:pt>
                <c:pt idx="1">
                  <c:v>Moderate Foreclosure</c:v>
                </c:pt>
                <c:pt idx="2">
                  <c:v>Low Foreclosure</c:v>
                </c:pt>
              </c:strCache>
            </c:strRef>
          </c:cat>
          <c:val>
            <c:numRef>
              <c:f>Sheet5!$AB$50:$AB$52</c:f>
              <c:numCache>
                <c:formatCode>0.0%</c:formatCode>
                <c:ptCount val="3"/>
                <c:pt idx="0">
                  <c:v>7.880856345020168E-2</c:v>
                </c:pt>
                <c:pt idx="1">
                  <c:v>8.2155477031802121E-2</c:v>
                </c:pt>
                <c:pt idx="2">
                  <c:v>5.3030303030303032E-2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318912"/>
        <c:axId val="111320448"/>
      </c:barChart>
      <c:catAx>
        <c:axId val="111318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1320448"/>
        <c:crosses val="autoZero"/>
        <c:auto val="1"/>
        <c:lblAlgn val="ctr"/>
        <c:lblOffset val="100"/>
        <c:noMultiLvlLbl val="0"/>
      </c:catAx>
      <c:valAx>
        <c:axId val="1113204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13189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E96A5-DABA-3844-B065-B1C3F36F3D7D}" type="datetimeFigureOut">
              <a:rPr lang="en-US" smtClean="0"/>
              <a:pPr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75F6AA-DB20-CF4E-AE70-C3396A0EE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2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87687-61B0-0844-85AE-4218AC573C8B}" type="datetimeFigureOut">
              <a:rPr lang="en-US" smtClean="0"/>
              <a:pPr/>
              <a:t>10/14/2014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D736E2-2BE5-0D4A-8B99-5AF6AEF9E1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5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3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2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36E2-2BE5-0D4A-8B99-5AF6AEF9E1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0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7798752"/>
            <a:ext cx="13003213" cy="19580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1"/>
            <a:ext cx="13006388" cy="77987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587" y="0"/>
            <a:ext cx="13004800" cy="19825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004800" cy="85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073" y="2815054"/>
            <a:ext cx="11539022" cy="4563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cap="none">
                <a:solidFill>
                  <a:schemeClr val="bg1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arrow_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650160" y="2031263"/>
            <a:ext cx="1463040" cy="274629"/>
          </a:xfrm>
          <a:prstGeom prst="round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i="0" kern="600" spc="230" dirty="0" smtClean="0">
                <a:solidFill>
                  <a:schemeClr val="bg2"/>
                </a:solidFill>
                <a:latin typeface="Arial"/>
                <a:cs typeface="Arial"/>
              </a:rPr>
              <a:t>PRESENTATION</a:t>
            </a:r>
            <a:endParaRPr lang="en-US" sz="900" b="1" i="0" kern="600" spc="23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the Institute for Housing Studies at conference name/title</a:t>
            </a:r>
            <a:endParaRPr lang="en-US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5573" y="86106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TwitterHashtag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December 11, 2013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1701800"/>
            <a:ext cx="11617325" cy="707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7651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 –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(two lines)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50875" y="2311400"/>
            <a:ext cx="11700748" cy="646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1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9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table/chart subtitle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232025"/>
            <a:ext cx="11701463" cy="60356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table/chart subtitle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 flipV="1">
            <a:off x="-1587" y="0"/>
            <a:ext cx="4346578" cy="897385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581431" y="0"/>
            <a:ext cx="8421781" cy="897385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2" name="Rounded Rectangle 41"/>
          <p:cNvSpPr/>
          <p:nvPr userDrawn="1"/>
        </p:nvSpPr>
        <p:spPr>
          <a:xfrm rot="16200000">
            <a:off x="4021197" y="1735904"/>
            <a:ext cx="607039" cy="513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3" name="Picture 42" descr="arrow_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0841" y="1881034"/>
            <a:ext cx="317500" cy="228600"/>
          </a:xfrm>
          <a:prstGeom prst="rect">
            <a:avLst/>
          </a:prstGeom>
        </p:spPr>
      </p:pic>
      <p:sp>
        <p:nvSpPr>
          <p:cNvPr id="13" name="Text Placeholder 37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" y="6388100"/>
            <a:ext cx="3527425" cy="170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0161" y="758826"/>
            <a:ext cx="3417840" cy="28479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50875" y="2092325"/>
            <a:ext cx="11701463" cy="63373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16"/>
          <p:cNvSpPr>
            <a:spLocks noGrp="1"/>
          </p:cNvSpPr>
          <p:nvPr>
            <p:ph type="tbl" sz="quarter" idx="19"/>
          </p:nvPr>
        </p:nvSpPr>
        <p:spPr>
          <a:xfrm>
            <a:off x="650875" y="2232025"/>
            <a:ext cx="11701463" cy="6197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6736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62621"/>
            <a:ext cx="13003213" cy="5941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rrow_blu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31856" y="9370178"/>
            <a:ext cx="158750" cy="114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684470" y="9301389"/>
            <a:ext cx="0" cy="260470"/>
          </a:xfrm>
          <a:prstGeom prst="line">
            <a:avLst/>
          </a:prstGeom>
          <a:ln w="12700">
            <a:solidFill>
              <a:schemeClr val="tx1">
                <a:alpha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751733" y="8973857"/>
            <a:ext cx="330374" cy="519458"/>
          </a:xfrm>
        </p:spPr>
        <p:txBody>
          <a:bodyPr/>
          <a:lstStyle/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" y="8616949"/>
            <a:ext cx="12352337" cy="545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i="0" cap="all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Source: Insert here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499117" y="9275989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400" b="1" cap="all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#TWITTERHASHTAG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160" y="1432433"/>
            <a:ext cx="11701463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table/chart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1"/>
            <a:ext cx="13003213" cy="77987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"/>
            <a:ext cx="13004800" cy="854710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3004800" cy="55363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25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50161" y="2827754"/>
            <a:ext cx="11539022" cy="1388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none" spc="0" baseline="0">
                <a:solidFill>
                  <a:schemeClr val="accent2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1645218" y="0"/>
            <a:ext cx="543965" cy="13589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 descr="arro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72" y="889388"/>
            <a:ext cx="317500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50160" y="2397335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5573" y="8015541"/>
            <a:ext cx="11533610" cy="53155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1" i="0" cap="none" baseline="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the Institute for Housing Studies at conference name/title</a:t>
            </a:r>
            <a:endParaRPr lang="en-US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458200"/>
            <a:ext cx="3133725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TwitterHashtag</a:t>
            </a:r>
            <a:endParaRPr lang="en-US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4"/>
          </p:nvPr>
        </p:nvSpPr>
        <p:spPr>
          <a:xfrm>
            <a:off x="650161" y="8992286"/>
            <a:ext cx="10898842" cy="519458"/>
          </a:xfrm>
        </p:spPr>
        <p:txBody>
          <a:bodyPr/>
          <a:lstStyle/>
          <a:p>
            <a:r>
              <a:rPr lang="en-US" dirty="0" smtClean="0"/>
              <a:t>©2014 Institute of Housing Studies at DePaul University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86" y="5048783"/>
            <a:ext cx="487609" cy="48760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655573" y="4677979"/>
            <a:ext cx="1153902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9258300" y="1978235"/>
            <a:ext cx="3032482" cy="368300"/>
          </a:xfrm>
        </p:spPr>
        <p:txBody>
          <a:bodyPr>
            <a:normAutofit/>
          </a:bodyPr>
          <a:lstStyle>
            <a:lvl1pPr indent="0"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December 11, 2013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5573" y="5104592"/>
            <a:ext cx="2435713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housingstudies.org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464595" y="5104592"/>
            <a:ext cx="2110705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900308" y="5104592"/>
            <a:ext cx="4653392" cy="368300"/>
          </a:xfrm>
        </p:spPr>
        <p:txBody>
          <a:bodyPr>
            <a:normAutofit/>
          </a:bodyPr>
          <a:lstStyle>
            <a:lvl1pPr indent="0" algn="l">
              <a:buFontTx/>
              <a:buNone/>
              <a:defRPr sz="1800" b="0" cap="none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contact: gsmith33@depaul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580429"/>
            <a:ext cx="3124200" cy="79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50875" y="2206626"/>
            <a:ext cx="11701463" cy="63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161" y="758826"/>
            <a:ext cx="11701462" cy="1177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161" y="8992286"/>
            <a:ext cx="10898842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150000"/>
              </a:lnSpc>
              <a:defRPr sz="1000" b="1" i="0" kern="600" cap="all" spc="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©2012 Institute of Housing Studies at DePaul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1733" y="8973857"/>
            <a:ext cx="330374" cy="5194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150000"/>
              </a:lnSpc>
              <a:defRPr sz="1200" b="0" i="0" kern="600" spc="2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39FF9D6F-101D-694C-B4A8-CDBC2F94F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7" r:id="rId4"/>
    <p:sldLayoutId id="2147483662" r:id="rId5"/>
    <p:sldLayoutId id="2147483655" r:id="rId6"/>
    <p:sldLayoutId id="2147483659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50276" rtl="0" eaLnBrk="1" latinLnBrk="0" hangingPunct="1">
        <a:lnSpc>
          <a:spcPct val="100000"/>
        </a:lnSpc>
        <a:spcBef>
          <a:spcPct val="0"/>
        </a:spcBef>
        <a:buNone/>
        <a:defRPr sz="3200" b="1" i="0" kern="1200" cap="none" spc="0">
          <a:solidFill>
            <a:schemeClr val="tx1"/>
          </a:solidFill>
          <a:effectLst/>
          <a:latin typeface="+mj-lt"/>
          <a:ea typeface="+mj-ea"/>
          <a:cs typeface="Georgia"/>
        </a:defRPr>
      </a:lvl1pPr>
    </p:titleStyle>
    <p:bodyStyle>
      <a:lvl1pPr marL="0" indent="177800" algn="l" defTabSz="650276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228600" algn="l"/>
        </a:tabLst>
        <a:defRPr sz="2800" kern="1200" cap="none">
          <a:solidFill>
            <a:schemeClr val="accent2"/>
          </a:solidFill>
          <a:latin typeface="Arial"/>
          <a:ea typeface="+mn-ea"/>
          <a:cs typeface="Arial"/>
        </a:defRPr>
      </a:lvl1pPr>
      <a:lvl2pPr marL="458788" indent="-166688" algn="l" defTabSz="65027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7493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400" b="0" i="0" kern="1200" cap="none" baseline="0">
          <a:solidFill>
            <a:schemeClr val="tx1"/>
          </a:solidFill>
          <a:latin typeface="Arial"/>
          <a:ea typeface="+mn-ea"/>
          <a:cs typeface="Arial"/>
        </a:defRPr>
      </a:lvl5pPr>
      <a:lvl6pPr marL="1206500" indent="-228600" algn="l" defTabSz="650276" rtl="0" eaLnBrk="1" latinLnBrk="0" hangingPunct="1">
        <a:spcBef>
          <a:spcPct val="20000"/>
        </a:spcBef>
        <a:buFont typeface="Lucida Grande"/>
        <a:buChar char="–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Sequencing a Property’s Path Towards Vacancy</a:t>
            </a:r>
            <a:endParaRPr lang="en-US" dirty="0"/>
          </a:p>
        </p:txBody>
      </p:sp>
      <p:sp>
        <p:nvSpPr>
          <p:cNvPr id="30" name="Subtitle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Institute for Housing Studies at NNIP Partnership Meeting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@HOUSINGSTUDIES 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23,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9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767001572"/>
              </p:ext>
            </p:extLst>
          </p:nvPr>
        </p:nvGraphicFramePr>
        <p:xfrm>
          <a:off x="650875" y="2232025"/>
          <a:ext cx="11701464" cy="1858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44"/>
                <a:gridCol w="1950244"/>
                <a:gridCol w="1950244"/>
                <a:gridCol w="1950244"/>
                <a:gridCol w="1950244"/>
                <a:gridCol w="19502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All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Mortgage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Foreclosure Auction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Moderate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 Property’s Path to Blight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Average Number of Years Since Last Known Activity by Neighborhood Foreclosure Distress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9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3028477017"/>
              </p:ext>
            </p:extLst>
          </p:nvPr>
        </p:nvGraphicFramePr>
        <p:xfrm>
          <a:off x="650875" y="2232025"/>
          <a:ext cx="11701464" cy="1858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44"/>
                <a:gridCol w="1950244"/>
                <a:gridCol w="1950244"/>
                <a:gridCol w="1950244"/>
                <a:gridCol w="1950244"/>
                <a:gridCol w="19502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All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Mortgage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Foreclosure Auction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Moderate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 Property’s Path to Blight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Average Number of Years Since Last Known Activity by Neighborhood Foreclosure Distress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95803" y="2838201"/>
            <a:ext cx="1935678" cy="12518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Placeholder 9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878363390"/>
              </p:ext>
            </p:extLst>
          </p:nvPr>
        </p:nvGraphicFramePr>
        <p:xfrm>
          <a:off x="650875" y="2232025"/>
          <a:ext cx="11701464" cy="1858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0244"/>
                <a:gridCol w="1950244"/>
                <a:gridCol w="1950244"/>
                <a:gridCol w="1950244"/>
                <a:gridCol w="1950244"/>
                <a:gridCol w="19502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All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Mortgage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Foreclosure Auction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Sale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Moderate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 Foreclosure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 Property’s Path to Blight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Average Number of Years Since Last Known Activity by Neighborhood Foreclosure Distress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499117" y="3728851"/>
            <a:ext cx="3852506" cy="3611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81896" y="3156856"/>
            <a:ext cx="1925088" cy="9331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90513" indent="-236538"/>
            <a:r>
              <a:rPr lang="en-US" dirty="0" smtClean="0"/>
              <a:t>Blighted vacant properties are concentrated in distressed neighborhoods.</a:t>
            </a:r>
          </a:p>
          <a:p>
            <a:pPr marL="290513" indent="-236538"/>
            <a:endParaRPr lang="en-US" dirty="0"/>
          </a:p>
          <a:p>
            <a:pPr marL="290513" indent="-236538"/>
            <a:r>
              <a:rPr lang="en-US" dirty="0" smtClean="0"/>
              <a:t>Regardless of market conditions, a foreclosure filing is most often the last-known activity for blighted vacant properties.</a:t>
            </a:r>
          </a:p>
          <a:p>
            <a:pPr marL="53975" indent="0">
              <a:buNone/>
            </a:pPr>
            <a:endParaRPr lang="en-US" dirty="0" smtClean="0"/>
          </a:p>
          <a:p>
            <a:pPr marL="290513" indent="-236538"/>
            <a:r>
              <a:rPr lang="en-US" dirty="0" smtClean="0"/>
              <a:t>However, longer lag times between the non-foreclosure activity and the 311 call in distressed neighborhoods raise concerns about oversight and abandonment.</a:t>
            </a:r>
            <a:endParaRPr lang="en-US" dirty="0"/>
          </a:p>
          <a:p>
            <a:pPr marL="290513" indent="-236538"/>
            <a:endParaRPr lang="en-US" dirty="0" smtClean="0"/>
          </a:p>
          <a:p>
            <a:pPr marL="290513" indent="-236538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of the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90513" indent="-236538"/>
            <a:r>
              <a:rPr lang="en-US" dirty="0"/>
              <a:t>Where a foreclosure filing or a mortgage is the last known activity, analysis can help identify post-foreclosure or pre-foreclosure walkaways.</a:t>
            </a:r>
          </a:p>
          <a:p>
            <a:pPr marL="290513" indent="-236538"/>
            <a:endParaRPr lang="en-US" dirty="0"/>
          </a:p>
          <a:p>
            <a:pPr marL="290513" indent="-236538"/>
            <a:r>
              <a:rPr lang="en-US" dirty="0"/>
              <a:t>Where the last known activity was a sale, </a:t>
            </a:r>
            <a:r>
              <a:rPr lang="en-US" dirty="0" smtClean="0"/>
              <a:t>data can help </a:t>
            </a:r>
            <a:r>
              <a:rPr lang="en-US" dirty="0"/>
              <a:t>identify accountable entity and ownership status.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this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90513" indent="-236538"/>
            <a:r>
              <a:rPr lang="en-US" dirty="0" smtClean="0"/>
              <a:t>Further analysis to determine the characteristics of property sales and ownership associated with blighted vacant properties.</a:t>
            </a:r>
          </a:p>
          <a:p>
            <a:pPr marL="290513" indent="-236538"/>
            <a:endParaRPr lang="en-US" dirty="0" smtClean="0"/>
          </a:p>
          <a:p>
            <a:pPr marL="290513" indent="-236538"/>
            <a:r>
              <a:rPr lang="en-US" dirty="0" smtClean="0"/>
              <a:t>Utilizing additional data </a:t>
            </a:r>
            <a:r>
              <a:rPr lang="en-US" dirty="0"/>
              <a:t>like building violations or </a:t>
            </a:r>
            <a:r>
              <a:rPr lang="en-US" dirty="0" smtClean="0"/>
              <a:t>liens to better understand a property’s current status and help identify potential policy levers. </a:t>
            </a:r>
          </a:p>
          <a:p>
            <a:pPr marL="290513" indent="-236538"/>
            <a:endParaRPr lang="en-US" dirty="0" smtClean="0"/>
          </a:p>
          <a:p>
            <a:r>
              <a:rPr lang="en-US" dirty="0" smtClean="0"/>
              <a:t>Codifying analysis in the IHS Data Clearinghouse to allow for quarterly updates of data set.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782" y="1701800"/>
            <a:ext cx="11617325" cy="7073900"/>
          </a:xfrm>
        </p:spPr>
        <p:txBody>
          <a:bodyPr/>
          <a:lstStyle/>
          <a:p>
            <a:pPr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Post-crisis, addressing the vacant property issue requires quality data and analysis for policy development and implementation.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Significant gaps in the availability of data that gets at property status and housing market conditions</a:t>
            </a:r>
          </a:p>
          <a:p>
            <a:pPr marL="801688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exist to help identify broad market trends for policy development (USPS/HUD)</a:t>
            </a:r>
          </a:p>
          <a:p>
            <a:pPr marL="801688" lvl="1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Limited property-level data necessary for policy implementation (???)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Need for Better Data to Understand Vacancy in Chicago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782" y="1701800"/>
            <a:ext cx="11617325" cy="7073900"/>
          </a:xfrm>
        </p:spPr>
        <p:txBody>
          <a:bodyPr/>
          <a:lstStyle/>
          <a:p>
            <a:pPr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Presentation focuses on development of a data set that utilizes parcel-level administrative data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better understand the circumstances and last-known entity that may be accountable for a significantly blighted vacant property.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Sequencing Data to Learn More About Vacant Properties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782" y="1701800"/>
            <a:ext cx="11617325" cy="70739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Sources from the IHS Data Clearinghouse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3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Cook County Assessor – Data on all parcels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County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3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Cook County Recorder of Deeds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Sales, mortgages, foreclosure auctions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3" indent="-3429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Cook County Clerk of the Court – Foreclosure filing activity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Additional Administrative Data Used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4538" lvl="3" indent="-2873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Complaints of open or abandoned properties in the City of Chicago (311 Data)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Sources</a:t>
            </a:r>
            <a:endParaRPr lang="en-US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Selection </a:t>
            </a:r>
            <a:r>
              <a:rPr lang="en-US" dirty="0"/>
              <a:t>Criteria for Analysis</a:t>
            </a:r>
            <a:endParaRPr lang="en-US" dirty="0" smtClean="0"/>
          </a:p>
          <a:p>
            <a:pPr lvl="1" indent="-292100"/>
            <a:r>
              <a:rPr lang="en-US" dirty="0" smtClean="0"/>
              <a:t>More than one 311 complaint within two years</a:t>
            </a:r>
          </a:p>
          <a:p>
            <a:pPr lvl="1" indent="-292100"/>
            <a:r>
              <a:rPr lang="en-US" dirty="0" smtClean="0"/>
              <a:t>Most recent 311 </a:t>
            </a:r>
            <a:r>
              <a:rPr lang="en-US" dirty="0"/>
              <a:t>complaint was </a:t>
            </a:r>
            <a:r>
              <a:rPr lang="en-US" dirty="0" smtClean="0"/>
              <a:t>in the preceding last year</a:t>
            </a:r>
          </a:p>
          <a:p>
            <a:pPr lvl="1" indent="-292100"/>
            <a:r>
              <a:rPr lang="en-US" dirty="0" smtClean="0"/>
              <a:t>No subsequent activity after the 311 </a:t>
            </a:r>
            <a:r>
              <a:rPr lang="en-US" dirty="0"/>
              <a:t>complaint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Blighted Vacant Property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@HOUSINGSTUDIES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Method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Determining Chain of Activity on a Parcel Later Identified as Blighted and Repeatedly Vacant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65" b="-51065"/>
          <a:stretch/>
        </p:blipFill>
        <p:spPr>
          <a:xfrm>
            <a:off x="650875" y="758826"/>
            <a:ext cx="11701463" cy="6035675"/>
          </a:xfrm>
        </p:spPr>
      </p:pic>
    </p:spTree>
    <p:extLst>
      <p:ext uri="{BB962C8B-B14F-4D97-AF65-F5344CB8AC3E}">
        <p14:creationId xmlns:p14="http://schemas.microsoft.com/office/powerpoint/2010/main" val="1637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Blighted vacant properties follow patterns of concentrated foreclosure activity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50" r="-10750"/>
          <a:stretch/>
        </p:blipFill>
        <p:spPr/>
      </p:pic>
    </p:spTree>
    <p:extLst>
      <p:ext uri="{BB962C8B-B14F-4D97-AF65-F5344CB8AC3E}">
        <p14:creationId xmlns:p14="http://schemas.microsoft.com/office/powerpoint/2010/main" val="1079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Distribution of Last Known Activity by </a:t>
            </a:r>
            <a:r>
              <a:rPr lang="en-US" dirty="0"/>
              <a:t>Neighborhood Foreclosure Distress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 Property’s Path to Blight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03268669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Distribution of Last Known Activity by </a:t>
            </a:r>
            <a:r>
              <a:rPr lang="en-US" dirty="0"/>
              <a:t>Neighborhood Foreclosure Distress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FF9D6F-101D-694C-B4A8-CDBC2F94FE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 Property’s Path to Blight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housingstudies</a:t>
            </a:r>
            <a:endParaRPr lang="en-US" dirty="0"/>
          </a:p>
        </p:txBody>
      </p:sp>
      <p:graphicFrame>
        <p:nvGraphicFramePr>
          <p:cNvPr id="13" name="Chart Placeholder 12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396986666"/>
              </p:ext>
            </p:extLst>
          </p:nvPr>
        </p:nvGraphicFramePr>
        <p:xfrm>
          <a:off x="650875" y="2232025"/>
          <a:ext cx="11701463" cy="603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S_template_140324">
  <a:themeElements>
    <a:clrScheme name="Custom 22">
      <a:dk1>
        <a:srgbClr val="6B6B6B"/>
      </a:dk1>
      <a:lt1>
        <a:sysClr val="window" lastClr="FFFFFF"/>
      </a:lt1>
      <a:dk2>
        <a:srgbClr val="547BB6"/>
      </a:dk2>
      <a:lt2>
        <a:srgbClr val="D8D8D8"/>
      </a:lt2>
      <a:accent1>
        <a:srgbClr val="1F2F47"/>
      </a:accent1>
      <a:accent2>
        <a:srgbClr val="547BB6"/>
      </a:accent2>
      <a:accent3>
        <a:srgbClr val="989898"/>
      </a:accent3>
      <a:accent4>
        <a:srgbClr val="C5C5C5"/>
      </a:accent4>
      <a:accent5>
        <a:srgbClr val="E2E2E2"/>
      </a:accent5>
      <a:accent6>
        <a:srgbClr val="FFFFFF"/>
      </a:accent6>
      <a:hlink>
        <a:srgbClr val="6B6B6B"/>
      </a:hlink>
      <a:folHlink>
        <a:srgbClr val="6B6B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IHS_template_140324</Template>
  <TotalTime>16789</TotalTime>
  <Words>637</Words>
  <Application>Microsoft Office PowerPoint</Application>
  <PresentationFormat>Custom</PresentationFormat>
  <Paragraphs>170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IHS_template_140324</vt:lpstr>
      <vt:lpstr>Sequencing a Property’s Path Towards Vacancy</vt:lpstr>
      <vt:lpstr>Need for Better Data to Understand Vacancy in Chicago</vt:lpstr>
      <vt:lpstr>Sequencing Data to Learn More About Vacant Properties</vt:lpstr>
      <vt:lpstr>Data Sources</vt:lpstr>
      <vt:lpstr>Defining a Blighted Vacant Property</vt:lpstr>
      <vt:lpstr>Sequencing Method</vt:lpstr>
      <vt:lpstr>Blighted vacant properties follow patterns of concentrated foreclosure activity  </vt:lpstr>
      <vt:lpstr>Understanding A Property’s Path to Blight</vt:lpstr>
      <vt:lpstr>Understanding A Property’s Path to Blight</vt:lpstr>
      <vt:lpstr>Understanding A Property’s Path to Blight</vt:lpstr>
      <vt:lpstr>Understanding A Property’s Path to Blight</vt:lpstr>
      <vt:lpstr>Understanding A Property’s Path to Blight</vt:lpstr>
      <vt:lpstr>Key Findings of the Analysis</vt:lpstr>
      <vt:lpstr>How to Apply this Analysis</vt:lpstr>
      <vt:lpstr>What’s Next?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the Housing Crisis and its Legacy in Chicago’s Neighborhoods</dc:title>
  <dc:creator>Tina Fassett</dc:creator>
  <cp:lastModifiedBy>DePaul University</cp:lastModifiedBy>
  <cp:revision>185</cp:revision>
  <cp:lastPrinted>2014-09-19T19:21:49Z</cp:lastPrinted>
  <dcterms:created xsi:type="dcterms:W3CDTF">2014-07-03T16:02:09Z</dcterms:created>
  <dcterms:modified xsi:type="dcterms:W3CDTF">2014-10-14T23:07:00Z</dcterms:modified>
</cp:coreProperties>
</file>