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888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0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e24cd9e6b_0_0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e24cd9e6b_0_0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e24cd9e6b_0_15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e24cd9e6b_0_15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e24cd9e6b_0_23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e24cd9e6b_0_23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e24cd9e6b_0_53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e24cd9e6b_0_53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e24cd9e6b_0_35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e24cd9e6b_0_35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e24cd9e6b_0_43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e24cd9e6b_0_43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5" name="Google Shape;45;p11"/>
          <p:cNvSpPr txBox="1"/>
          <p:nvPr>
            <p:ph idx="2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0" name="Google Shape;50;p12"/>
          <p:cNvSpPr txBox="1"/>
          <p:nvPr>
            <p:ph idx="3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1" name="Google Shape;51;p12"/>
          <p:cNvSpPr txBox="1"/>
          <p:nvPr>
            <p:ph idx="4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5" name="Google Shape;55;p13"/>
          <p:cNvSpPr txBox="1"/>
          <p:nvPr>
            <p:ph idx="2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6" name="Google Shape;56;p13"/>
          <p:cNvSpPr/>
          <p:nvPr/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13"/>
          <p:cNvSpPr/>
          <p:nvPr/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1" name="Google Shape;71;p15"/>
          <p:cNvSpPr txBox="1"/>
          <p:nvPr>
            <p:ph idx="3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2" name="Google Shape;72;p15"/>
          <p:cNvSpPr txBox="1"/>
          <p:nvPr>
            <p:ph idx="4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6" name="Google Shape;76;p17"/>
          <p:cNvSpPr txBox="1"/>
          <p:nvPr>
            <p:ph idx="1"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2" name="Google Shape;82;p19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3" name="Google Shape;83;p19"/>
          <p:cNvSpPr txBox="1"/>
          <p:nvPr>
            <p:ph idx="2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idx="1" type="subTitle"/>
          </p:nvPr>
        </p:nvSpPr>
        <p:spPr>
          <a:xfrm>
            <a:off x="837720" y="365040"/>
            <a:ext cx="1051272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0" name="Google Shape;90;p22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1" name="Google Shape;91;p22"/>
          <p:cNvSpPr txBox="1"/>
          <p:nvPr>
            <p:ph idx="2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2" name="Google Shape;92;p22"/>
          <p:cNvSpPr txBox="1"/>
          <p:nvPr>
            <p:ph idx="3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5" name="Google Shape;95;p23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6" name="Google Shape;96;p23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7" name="Google Shape;97;p23"/>
          <p:cNvSpPr txBox="1"/>
          <p:nvPr>
            <p:ph idx="3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0" name="Google Shape;100;p24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1" name="Google Shape;101;p24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2" name="Google Shape;102;p24"/>
          <p:cNvSpPr txBox="1"/>
          <p:nvPr>
            <p:ph idx="3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5" name="Google Shape;105;p25"/>
          <p:cNvSpPr txBox="1"/>
          <p:nvPr>
            <p:ph idx="1" type="body"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6" name="Google Shape;106;p25"/>
          <p:cNvSpPr txBox="1"/>
          <p:nvPr>
            <p:ph idx="2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9" name="Google Shape;109;p26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0" name="Google Shape;110;p26"/>
          <p:cNvSpPr txBox="1"/>
          <p:nvPr>
            <p:ph idx="2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1" name="Google Shape;111;p26"/>
          <p:cNvSpPr/>
          <p:nvPr/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26"/>
          <p:cNvSpPr/>
          <p:nvPr/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837720" y="365040"/>
            <a:ext cx="10512720" cy="61455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0" name="Google Shape;30;p8"/>
          <p:cNvSpPr txBox="1"/>
          <p:nvPr>
            <p:ph idx="2" type="body"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1" name="Google Shape;31;p8"/>
          <p:cNvSpPr txBox="1"/>
          <p:nvPr>
            <p:ph idx="3" type="body"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5" name="Google Shape;35;p9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6" name="Google Shape;36;p9"/>
          <p:cNvSpPr txBox="1"/>
          <p:nvPr>
            <p:ph idx="3" type="body"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1" name="Google Shape;41;p10"/>
          <p:cNvSpPr txBox="1"/>
          <p:nvPr>
            <p:ph idx="3" type="body"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23160" y="1122480"/>
            <a:ext cx="9141480" cy="238752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0" type="dt"/>
          </p:nvPr>
        </p:nvSpPr>
        <p:spPr>
          <a:xfrm>
            <a:off x="837720" y="6356520"/>
            <a:ext cx="2742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4037400" y="6356520"/>
            <a:ext cx="411372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607960" y="6356520"/>
            <a:ext cx="2742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004320" y="6018120"/>
            <a:ext cx="2929680" cy="6440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0" name="Google Shape;60;p14"/>
          <p:cNvSpPr txBox="1"/>
          <p:nvPr>
            <p:ph idx="2" type="title"/>
          </p:nvPr>
        </p:nvSpPr>
        <p:spPr>
          <a:xfrm>
            <a:off x="837720" y="1825560"/>
            <a:ext cx="1051272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837720" y="6356520"/>
            <a:ext cx="2742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4037400" y="6356520"/>
            <a:ext cx="411372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607960" y="6356520"/>
            <a:ext cx="2742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18320" y="6132240"/>
            <a:ext cx="2468880" cy="542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5760" y="6212520"/>
            <a:ext cx="2468880" cy="46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xtricator.mfj.io/" TargetMode="External"/><Relationship Id="rId4" Type="http://schemas.openxmlformats.org/officeDocument/2006/relationships/hyperlink" Target="https://github.com/measuresforjustice/textricator" TargetMode="External"/><Relationship Id="rId5" Type="http://schemas.openxmlformats.org/officeDocument/2006/relationships/hyperlink" Target="https://github.com/measuresforjustice/textricator-web" TargetMode="External"/><Relationship Id="rId6" Type="http://schemas.openxmlformats.org/officeDocument/2006/relationships/hyperlink" Target="https://github.com/measuresforjustice/expr" TargetMode="External"/><Relationship Id="rId7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textricator-demo.mfj.io" TargetMode="External"/><Relationship Id="rId4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/>
          <p:nvPr/>
        </p:nvSpPr>
        <p:spPr>
          <a:xfrm>
            <a:off x="1523160" y="1122480"/>
            <a:ext cx="9141480" cy="238752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7"/>
          <p:cNvSpPr txBox="1"/>
          <p:nvPr/>
        </p:nvSpPr>
        <p:spPr>
          <a:xfrm>
            <a:off x="1523160" y="3952800"/>
            <a:ext cx="9141480" cy="954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PDF Data extraction made simple</a:t>
            </a:r>
            <a:endParaRPr sz="32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(and Open Source)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7440" y="1679040"/>
            <a:ext cx="7138440" cy="133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6"/>
          <p:cNvSpPr txBox="1"/>
          <p:nvPr/>
        </p:nvSpPr>
        <p:spPr>
          <a:xfrm>
            <a:off x="524720" y="123590"/>
            <a:ext cx="105126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Possible Future Features</a:t>
            </a:r>
            <a:endParaRPr b="0" sz="4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6"/>
          <p:cNvSpPr txBox="1"/>
          <p:nvPr/>
        </p:nvSpPr>
        <p:spPr>
          <a:xfrm>
            <a:off x="609125" y="1148451"/>
            <a:ext cx="10272300" cy="46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4959" lvl="0" marL="431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/>
              <a:t>GUI to build the parser configuration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4959" lvl="0" marL="431999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0" lang="en-US" sz="2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 / docx	</a:t>
            </a:r>
            <a:r>
              <a:rPr lang="en-US" sz="2400"/>
              <a:t> parsing</a:t>
            </a:r>
            <a:endParaRPr sz="2400"/>
          </a:p>
          <a:p>
            <a:pPr indent="-34304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/>
              <a:t>We have received Word file reports. We converted them to PDF and then parsed them with </a:t>
            </a:r>
            <a:r>
              <a:rPr i="1" lang="en-US" sz="2400"/>
              <a:t>Textricator</a:t>
            </a:r>
            <a:r>
              <a:rPr lang="en-US" sz="2400"/>
              <a:t>.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4959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/>
              <a:t>spreadsheet parsing</a:t>
            </a:r>
            <a:endParaRPr b="0" sz="2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304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have </a:t>
            </a:r>
            <a:r>
              <a:rPr lang="en-US" sz="2400"/>
              <a:t>received Excel file reports (for which we wrote report-specific parsers) that could probably be easily parsed by the </a:t>
            </a:r>
            <a:r>
              <a:rPr i="1" lang="en-US" sz="2400"/>
              <a:t>Textricator</a:t>
            </a:r>
            <a:r>
              <a:rPr lang="en-US" sz="2400"/>
              <a:t> FSM if column/row were mapped to ulx/uly.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/>
          <p:nvPr/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8"/>
          <p:cNvSpPr txBox="1"/>
          <p:nvPr/>
        </p:nvSpPr>
        <p:spPr>
          <a:xfrm>
            <a:off x="529450" y="671950"/>
            <a:ext cx="10821000" cy="51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Char char="•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Textricator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</a:pPr>
            <a:r>
              <a:rPr lang="en-US" sz="24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https://textricator.mfj.io</a:t>
            </a:r>
            <a:endParaRPr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</a:pPr>
            <a:r>
              <a:rPr lang="en-US" sz="24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https://github.com/measuresforjustice/textricator</a:t>
            </a:r>
            <a:endParaRPr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</a:pPr>
            <a:r>
              <a:rPr lang="en-US" sz="24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https://github.com/measuresforjustice/textricator-web</a:t>
            </a:r>
            <a:endParaRPr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○"/>
            </a:pPr>
            <a:r>
              <a:rPr lang="en-US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100% Kotlin (Java-interoperable)</a:t>
            </a:r>
            <a:endParaRPr sz="24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AGPLv3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Char char="•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Expression Parser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https://github.com/measuresforjustice/expr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○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Apache 2.0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692370" y="3277560"/>
            <a:ext cx="2377440" cy="217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600" y="831675"/>
            <a:ext cx="4026374" cy="524424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2" name="Google Shape;13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82536" y="152400"/>
            <a:ext cx="4375064" cy="58698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33" name="Google Shape;133;p29"/>
          <p:cNvSpPr txBox="1"/>
          <p:nvPr/>
        </p:nvSpPr>
        <p:spPr>
          <a:xfrm>
            <a:off x="286175" y="125200"/>
            <a:ext cx="65103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Examples of documents </a:t>
            </a:r>
            <a:r>
              <a:rPr i="1" lang="en-US" sz="2400"/>
              <a:t>Textricator</a:t>
            </a:r>
            <a:r>
              <a:rPr lang="en-US" sz="2400"/>
              <a:t> can</a:t>
            </a:r>
            <a:r>
              <a:rPr lang="en-US" sz="2400"/>
              <a:t> parse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005924" cy="5957376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9" name="Google Shape;13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88076" y="152400"/>
            <a:ext cx="4863298" cy="59573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/>
        </p:nvSpPr>
        <p:spPr>
          <a:xfrm>
            <a:off x="286175" y="125200"/>
            <a:ext cx="52047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</a:t>
            </a:r>
            <a:r>
              <a:rPr lang="en-US" sz="2400"/>
              <a:t>arser configuration</a:t>
            </a:r>
            <a:endParaRPr sz="2400"/>
          </a:p>
        </p:txBody>
      </p:sp>
      <p:pic>
        <p:nvPicPr>
          <p:cNvPr id="145" name="Google Shape;14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7750" y="751300"/>
            <a:ext cx="2119650" cy="5437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46" name="Google Shape;146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94100" y="751300"/>
            <a:ext cx="2324700" cy="493996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47" name="Google Shape;147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22025" y="751300"/>
            <a:ext cx="3835925" cy="500662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8" name="Google Shape;148;p31"/>
          <p:cNvSpPr txBox="1"/>
          <p:nvPr/>
        </p:nvSpPr>
        <p:spPr>
          <a:xfrm>
            <a:off x="286175" y="813775"/>
            <a:ext cx="2874900" cy="52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YaML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Contains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extractor config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record definitions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type definitions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FSM state definitions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FSM transition conditions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"/>
          <p:cNvSpPr txBox="1"/>
          <p:nvPr/>
        </p:nvSpPr>
        <p:spPr>
          <a:xfrm>
            <a:off x="286175" y="125200"/>
            <a:ext cx="108744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Web GUI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https://textricator-demo.mfj.io</a:t>
            </a:r>
            <a:endParaRPr sz="2400"/>
          </a:p>
        </p:txBody>
      </p:sp>
      <p:pic>
        <p:nvPicPr>
          <p:cNvPr id="154" name="Google Shape;15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5950" y="643975"/>
            <a:ext cx="7942650" cy="543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/>
          <p:nvPr/>
        </p:nvSpPr>
        <p:spPr>
          <a:xfrm>
            <a:off x="286175" y="125200"/>
            <a:ext cx="52047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Command Line Interface</a:t>
            </a:r>
            <a:endParaRPr sz="2400"/>
          </a:p>
        </p:txBody>
      </p:sp>
      <p:pic>
        <p:nvPicPr>
          <p:cNvPr id="160" name="Google Shape;16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925" y="652575"/>
            <a:ext cx="7400524" cy="55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/>
          <p:nvPr/>
        </p:nvSpPr>
        <p:spPr>
          <a:xfrm>
            <a:off x="286175" y="125200"/>
            <a:ext cx="52047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Command Line Interface</a:t>
            </a:r>
            <a:endParaRPr sz="2400"/>
          </a:p>
        </p:txBody>
      </p:sp>
      <p:pic>
        <p:nvPicPr>
          <p:cNvPr id="166" name="Google Shape;16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750" y="796400"/>
            <a:ext cx="10122699" cy="29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5975" y="1248500"/>
            <a:ext cx="10963175" cy="241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5"/>
          <p:cNvSpPr txBox="1"/>
          <p:nvPr/>
        </p:nvSpPr>
        <p:spPr>
          <a:xfrm>
            <a:off x="837720" y="365040"/>
            <a:ext cx="1051272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44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Advanced Features</a:t>
            </a:r>
            <a:endParaRPr b="0" sz="4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5"/>
          <p:cNvSpPr txBox="1"/>
          <p:nvPr/>
        </p:nvSpPr>
        <p:spPr>
          <a:xfrm>
            <a:off x="609120" y="1604520"/>
            <a:ext cx="10638000" cy="4064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Match on color/background color</a:t>
            </a:r>
            <a:endParaRPr b="0" sz="32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Regex matching</a:t>
            </a:r>
            <a:endParaRPr b="0" sz="32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Page number matching</a:t>
            </a:r>
            <a:endParaRPr b="0" sz="32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4000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 and last page are often different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Output data match/replace</a:t>
            </a:r>
            <a:endParaRPr b="0" sz="32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Variables</a:t>
            </a:r>
            <a:endParaRPr b="0" sz="32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4000" lvl="0" marL="432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lang="en-US" sz="32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Complex data types</a:t>
            </a:r>
            <a:endParaRPr b="0" sz="32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4000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JSON output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