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70" r:id="rId4"/>
    <p:sldId id="271" r:id="rId5"/>
    <p:sldId id="294" r:id="rId6"/>
    <p:sldId id="293" r:id="rId7"/>
    <p:sldId id="273" r:id="rId8"/>
    <p:sldId id="277" r:id="rId9"/>
    <p:sldId id="278" r:id="rId10"/>
    <p:sldId id="274" r:id="rId11"/>
    <p:sldId id="275" r:id="rId12"/>
    <p:sldId id="281" r:id="rId13"/>
    <p:sldId id="285" r:id="rId14"/>
    <p:sldId id="284" r:id="rId15"/>
    <p:sldId id="282" r:id="rId16"/>
    <p:sldId id="292" r:id="rId17"/>
    <p:sldId id="290" r:id="rId18"/>
    <p:sldId id="291" r:id="rId19"/>
    <p:sldId id="289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96B5A5-E2F6-973F-C722-623C0BAEC95A}" name="Tyagi, Erika" initials="TE" userId="XilJcniuekEbB64GzMtOxjO6iuymWi+Ax9PoLtjkUjA=" providerId="None"/>
  <p188:author id="{B2D19BE5-ECDD-BC57-EDE6-68A04A0C9720}" name="Campbell, Cole" initials="CC" userId="S::CCampbell@urban.org::2362ed3b-75c1-4965-afd1-e067c54c5d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BDFA2-2FA0-4FA5-ABB7-6C728FABD7DF}" v="66" dt="2024-04-11T15:33:37.494"/>
    <p1510:client id="{8C482590-DCCD-4F57-BF8B-B87029363FE6}" v="14" dt="2024-04-11T15:43:17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agi, Erika" clId="Web-{8C482590-DCCD-4F57-BF8B-B87029363FE6}"/>
    <pc:docChg chg="modSld">
      <pc:chgData name="Tyagi, Erika" userId="" providerId="" clId="Web-{8C482590-DCCD-4F57-BF8B-B87029363FE6}" dt="2024-04-11T15:43:17.437" v="9" actId="14100"/>
      <pc:docMkLst>
        <pc:docMk/>
      </pc:docMkLst>
      <pc:sldChg chg="modSp">
        <pc:chgData name="Tyagi, Erika" userId="" providerId="" clId="Web-{8C482590-DCCD-4F57-BF8B-B87029363FE6}" dt="2024-04-11T15:43:17.437" v="9" actId="14100"/>
        <pc:sldMkLst>
          <pc:docMk/>
          <pc:sldMk cId="4256431808" sldId="294"/>
        </pc:sldMkLst>
        <pc:spChg chg="mod">
          <ac:chgData name="Tyagi, Erika" userId="" providerId="" clId="Web-{8C482590-DCCD-4F57-BF8B-B87029363FE6}" dt="2024-04-11T15:42:43.294" v="6" actId="14100"/>
          <ac:spMkLst>
            <pc:docMk/>
            <pc:sldMk cId="4256431808" sldId="294"/>
            <ac:spMk id="7" creationId="{B65B5E50-D16A-45E1-BB81-673FCB555E38}"/>
          </ac:spMkLst>
        </pc:spChg>
        <pc:picChg chg="mod">
          <ac:chgData name="Tyagi, Erika" userId="" providerId="" clId="Web-{8C482590-DCCD-4F57-BF8B-B87029363FE6}" dt="2024-04-11T15:43:17.437" v="9" actId="14100"/>
          <ac:picMkLst>
            <pc:docMk/>
            <pc:sldMk cId="4256431808" sldId="294"/>
            <ac:picMk id="1026" creationId="{22C98907-FE3D-4B9B-A5CF-334083D99516}"/>
          </ac:picMkLst>
        </pc:picChg>
      </pc:sldChg>
    </pc:docChg>
  </pc:docChgLst>
  <pc:docChgLst>
    <pc:chgData name="Tyagi, Erika" clId="Web-{581BDFA2-2FA0-4FA5-ABB7-6C728FABD7DF}"/>
    <pc:docChg chg="modSld">
      <pc:chgData name="Tyagi, Erika" userId="" providerId="" clId="Web-{581BDFA2-2FA0-4FA5-ABB7-6C728FABD7DF}" dt="2024-04-11T15:33:37.494" v="50" actId="20577"/>
      <pc:docMkLst>
        <pc:docMk/>
      </pc:docMkLst>
      <pc:sldChg chg="modSp">
        <pc:chgData name="Tyagi, Erika" userId="" providerId="" clId="Web-{581BDFA2-2FA0-4FA5-ABB7-6C728FABD7DF}" dt="2024-04-11T15:33:37.494" v="50" actId="20577"/>
        <pc:sldMkLst>
          <pc:docMk/>
          <pc:sldMk cId="2517946072" sldId="293"/>
        </pc:sldMkLst>
        <pc:spChg chg="mod">
          <ac:chgData name="Tyagi, Erika" userId="" providerId="" clId="Web-{581BDFA2-2FA0-4FA5-ABB7-6C728FABD7DF}" dt="2024-04-11T15:33:10.399" v="43" actId="20577"/>
          <ac:spMkLst>
            <pc:docMk/>
            <pc:sldMk cId="2517946072" sldId="293"/>
            <ac:spMk id="2" creationId="{B1B332B5-9DCD-8C3E-63E3-73DBF184AF31}"/>
          </ac:spMkLst>
        </pc:spChg>
        <pc:spChg chg="mod">
          <ac:chgData name="Tyagi, Erika" userId="" providerId="" clId="Web-{581BDFA2-2FA0-4FA5-ABB7-6C728FABD7DF}" dt="2024-04-11T15:33:37.494" v="50" actId="20577"/>
          <ac:spMkLst>
            <pc:docMk/>
            <pc:sldMk cId="2517946072" sldId="293"/>
            <ac:spMk id="3" creationId="{1B4A430C-D948-1C0C-7B13-8331525436F8}"/>
          </ac:spMkLst>
        </pc:spChg>
      </pc:sldChg>
      <pc:sldChg chg="modSp">
        <pc:chgData name="Tyagi, Erika" userId="" providerId="" clId="Web-{581BDFA2-2FA0-4FA5-ABB7-6C728FABD7DF}" dt="2024-04-11T15:32:45.773" v="23" actId="1076"/>
        <pc:sldMkLst>
          <pc:docMk/>
          <pc:sldMk cId="4256431808" sldId="294"/>
        </pc:sldMkLst>
        <pc:spChg chg="mod">
          <ac:chgData name="Tyagi, Erika" userId="" providerId="" clId="Web-{581BDFA2-2FA0-4FA5-ABB7-6C728FABD7DF}" dt="2024-04-11T15:32:36.226" v="22" actId="20577"/>
          <ac:spMkLst>
            <pc:docMk/>
            <pc:sldMk cId="4256431808" sldId="294"/>
            <ac:spMk id="7" creationId="{B65B5E50-D16A-45E1-BB81-673FCB555E38}"/>
          </ac:spMkLst>
        </pc:spChg>
        <pc:picChg chg="mod">
          <ac:chgData name="Tyagi, Erika" userId="" providerId="" clId="Web-{581BDFA2-2FA0-4FA5-ABB7-6C728FABD7DF}" dt="2024-04-11T15:32:45.773" v="23" actId="1076"/>
          <ac:picMkLst>
            <pc:docMk/>
            <pc:sldMk cId="4256431808" sldId="294"/>
            <ac:picMk id="1026" creationId="{22C98907-FE3D-4B9B-A5CF-334083D995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F3656-3145-A643-AD74-75642C30F96B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18538-E4A0-3F4B-85D2-D04E68B98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2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1"/>
            <a:ext cx="12192000" cy="1404732"/>
          </a:xfrm>
          <a:prstGeom prst="rect">
            <a:avLst/>
          </a:prstGeom>
        </p:spPr>
      </p:pic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9621079" y="5246044"/>
            <a:ext cx="2129184" cy="935097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2472" y="3388959"/>
            <a:ext cx="1048512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HERE</a:t>
            </a:r>
            <a:br>
              <a:rPr lang="en-US"/>
            </a:br>
            <a:r>
              <a:rPr lang="en-US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02472" y="1947533"/>
            <a:ext cx="10485120" cy="1366771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02469" y="4455384"/>
            <a:ext cx="73152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754" indent="0" algn="l">
              <a:buFont typeface="Arial"/>
              <a:buNone/>
              <a:defRPr sz="1800"/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MONTH XX, 20XX</a:t>
            </a:r>
            <a:br>
              <a:rPr lang="en-US"/>
            </a:br>
            <a:r>
              <a:rPr lang="en-US"/>
              <a:t>PRESENTER’S NAME</a:t>
            </a:r>
            <a:br>
              <a:rPr lang="en-US"/>
            </a:br>
            <a:r>
              <a:rPr lang="en-US"/>
              <a:t>EVENT TITLE</a:t>
            </a:r>
          </a:p>
          <a:p>
            <a:pPr lvl="4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20CB3-36EB-6A19-153F-441FE51B2C36}"/>
              </a:ext>
            </a:extLst>
          </p:cNvPr>
          <p:cNvSpPr txBox="1"/>
          <p:nvPr userDrawn="1"/>
        </p:nvSpPr>
        <p:spPr>
          <a:xfrm>
            <a:off x="354420" y="-661574"/>
            <a:ext cx="1595418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Slide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0E834-83D2-36E6-6655-1A89C0A4E003}"/>
              </a:ext>
            </a:extLst>
          </p:cNvPr>
          <p:cNvSpPr txBox="1"/>
          <p:nvPr userDrawn="1"/>
        </p:nvSpPr>
        <p:spPr>
          <a:xfrm>
            <a:off x="-167640" y="6357658"/>
            <a:ext cx="12390120" cy="5335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121920" tIns="182880" rIns="243840" bIns="182880" anchor="ctr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2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BETTER DATA.BETTER DECISIONS. BETTER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3952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7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55135" y="1863120"/>
            <a:ext cx="10346917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83147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2472" y="3388959"/>
            <a:ext cx="1048512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902472" y="1947534"/>
            <a:ext cx="1048512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NNIP Data Inventory Analysis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02469" y="4455389"/>
            <a:ext cx="73152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754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Rob </a:t>
            </a:r>
            <a:r>
              <a:rPr lang="en-US" dirty="0" err="1"/>
              <a:t>Pitingolo</a:t>
            </a:r>
            <a:r>
              <a:rPr lang="en-US" dirty="0"/>
              <a:t>, The Urban Institute</a:t>
            </a:r>
          </a:p>
          <a:p>
            <a:pPr lvl="0"/>
            <a:r>
              <a:rPr lang="en-US" dirty="0"/>
              <a:t>NNIP Partnership Meeting</a:t>
            </a:r>
          </a:p>
          <a:p>
            <a:pPr lvl="0"/>
            <a:r>
              <a:rPr lang="en-US" dirty="0"/>
              <a:t>October 2014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907" y="128099"/>
            <a:ext cx="10119808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5136" y="1863121"/>
            <a:ext cx="10346917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62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7911" y="128099"/>
            <a:ext cx="10119807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76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3204308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2472" y="3388959"/>
            <a:ext cx="1048512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902472" y="1947534"/>
            <a:ext cx="1048512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02469" y="4455389"/>
            <a:ext cx="73152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754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907" y="128099"/>
            <a:ext cx="10107712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5136" y="1863121"/>
            <a:ext cx="10346917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782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855138" y="1863121"/>
            <a:ext cx="5487169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6DE"/>
              </a:buClr>
              <a:buSzTx/>
              <a:buFont typeface="Arial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5133" y="1863121"/>
            <a:ext cx="54864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7907" y="128099"/>
            <a:ext cx="10119808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37049" y="1863725"/>
            <a:ext cx="4839003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7911" y="128099"/>
            <a:ext cx="11692807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5136" y="1863121"/>
            <a:ext cx="10346917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947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5136" y="1863121"/>
            <a:ext cx="10346917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7911" y="128099"/>
            <a:ext cx="11692807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15866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5133" y="1863121"/>
            <a:ext cx="54864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7911" y="128099"/>
            <a:ext cx="11692807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37049" y="1863725"/>
            <a:ext cx="4839003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8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2472" y="4630328"/>
            <a:ext cx="1048512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Here</a:t>
            </a:r>
            <a:br>
              <a:rPr lang="en-US"/>
            </a:br>
            <a:r>
              <a:rPr lang="en-US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02469" y="2478010"/>
            <a:ext cx="10485120" cy="194212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>
              <a:defRPr sz="5867" b="0" cap="none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02469" y="778777"/>
            <a:ext cx="7315200" cy="1699233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754" indent="0" algn="l">
              <a:buFont typeface="Arial"/>
              <a:buNone/>
              <a:defRPr sz="1800"/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MONTH XX, 20XX</a:t>
            </a:r>
            <a:br>
              <a:rPr lang="en-US"/>
            </a:br>
            <a:r>
              <a:rPr lang="en-US"/>
              <a:t>PRESENTER’S NAME</a:t>
            </a:r>
            <a:br>
              <a:rPr lang="en-US"/>
            </a:br>
            <a:r>
              <a:rPr lang="en-US"/>
              <a:t>EVENT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20CB3-36EB-6A19-153F-441FE51B2C36}"/>
              </a:ext>
            </a:extLst>
          </p:cNvPr>
          <p:cNvSpPr txBox="1"/>
          <p:nvPr userDrawn="1"/>
        </p:nvSpPr>
        <p:spPr>
          <a:xfrm>
            <a:off x="354420" y="-661574"/>
            <a:ext cx="1588758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Slide B</a:t>
            </a:r>
          </a:p>
        </p:txBody>
      </p:sp>
      <p:pic>
        <p:nvPicPr>
          <p:cNvPr id="16" name="Picture 15" descr="TitlePage_Header_Img_v1.jpg">
            <a:extLst>
              <a:ext uri="{FF2B5EF4-FFF2-40B4-BE49-F238E27FC236}">
                <a16:creationId xmlns:a16="http://schemas.microsoft.com/office/drawing/2014/main" id="{B34AD437-8D5F-CA5A-3A31-99323D935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9646136" y="379510"/>
            <a:ext cx="2129184" cy="9350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ACD652-49F7-A657-267F-449C75FD22F3}"/>
              </a:ext>
            </a:extLst>
          </p:cNvPr>
          <p:cNvSpPr txBox="1"/>
          <p:nvPr userDrawn="1"/>
        </p:nvSpPr>
        <p:spPr>
          <a:xfrm>
            <a:off x="-167640" y="6357658"/>
            <a:ext cx="12390120" cy="5335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121920" tIns="182880" rIns="243840" bIns="182880" anchor="ctr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227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4C287-3776-ED4F-743F-FF28502BD049}"/>
              </a:ext>
            </a:extLst>
          </p:cNvPr>
          <p:cNvSpPr txBox="1"/>
          <p:nvPr userDrawn="1"/>
        </p:nvSpPr>
        <p:spPr>
          <a:xfrm>
            <a:off x="-167640" y="9153410"/>
            <a:ext cx="12390120" cy="5335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121920" tIns="182880" rIns="243840" bIns="182880" anchor="ctr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227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BETTER DATA.BETTER DECISIONS. BETTER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830786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7911" y="128099"/>
            <a:ext cx="11692807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5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7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1914292"/>
            <a:ext cx="105664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3932375"/>
            <a:ext cx="105664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3828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82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2697" y="2133462"/>
            <a:ext cx="9381065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9" y="3266096"/>
            <a:ext cx="4120896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02697" y="4810394"/>
            <a:ext cx="9381065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27016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03870-71E9-73A3-3360-1991ECFE9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BEC68-D4E5-BF9A-A052-90AD6A7DE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FEA7-51E3-4B21-ACE8-B7B8697FA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CF33-01C7-2F52-557D-BA667A9D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CA7B-CAD3-A496-3D1C-EC8FD5A7E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0762-3055-49C8-926C-702390D3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3" y="1803401"/>
            <a:ext cx="9729216" cy="436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897269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418833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1" y="-661574"/>
            <a:ext cx="1412266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45136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051872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34203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FC7D99-15E0-C495-8280-CFD519372246}"/>
              </a:ext>
            </a:extLst>
          </p:cNvPr>
          <p:cNvSpPr/>
          <p:nvPr userDrawn="1"/>
        </p:nvSpPr>
        <p:spPr>
          <a:xfrm>
            <a:off x="10306493" y="0"/>
            <a:ext cx="1885508" cy="1063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7C011B3F-1842-6C5A-2FC1-2673E536F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2593" y="-16256"/>
            <a:ext cx="5670697" cy="68742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tIns="0" bIns="822960" anchor="ctr"/>
          <a:lstStyle>
            <a:lvl1pPr marL="0" indent="0" algn="ctr">
              <a:buNone/>
              <a:defRPr sz="25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920" y="1228142"/>
            <a:ext cx="5621080" cy="121445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8ECB4-9748-4779-EC7D-FEEC8D9F5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675091"/>
            <a:ext cx="5638800" cy="34971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0" indent="-304792">
              <a:defRPr sz="2400"/>
            </a:lvl2pPr>
            <a:lvl3pPr marL="609585">
              <a:defRPr sz="2400"/>
            </a:lvl3pPr>
            <a:lvl4pPr marL="914377">
              <a:defRPr sz="2400"/>
            </a:lvl4pPr>
            <a:lvl5pPr marL="1219170">
              <a:defRPr sz="2400"/>
            </a:lvl5pPr>
          </a:lstStyle>
          <a:p>
            <a:pPr lvl="0"/>
            <a:r>
              <a:rPr lang="en-US"/>
              <a:t>First level does not have bullet</a:t>
            </a:r>
          </a:p>
          <a:p>
            <a:pPr lvl="1"/>
            <a:r>
              <a:rPr lang="en-US"/>
              <a:t>Indent to start bullets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61589-F1E1-DB37-25CF-52A1152A41DB}"/>
              </a:ext>
            </a:extLst>
          </p:cNvPr>
          <p:cNvSpPr txBox="1"/>
          <p:nvPr userDrawn="1"/>
        </p:nvSpPr>
        <p:spPr>
          <a:xfrm>
            <a:off x="354421" y="-661574"/>
            <a:ext cx="3167036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 – Large Image</a:t>
            </a:r>
          </a:p>
        </p:txBody>
      </p:sp>
    </p:spTree>
    <p:extLst>
      <p:ext uri="{BB962C8B-B14F-4D97-AF65-F5344CB8AC3E}">
        <p14:creationId xmlns:p14="http://schemas.microsoft.com/office/powerpoint/2010/main" val="120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FC7D99-15E0-C495-8280-CFD519372246}"/>
              </a:ext>
            </a:extLst>
          </p:cNvPr>
          <p:cNvSpPr/>
          <p:nvPr userDrawn="1"/>
        </p:nvSpPr>
        <p:spPr>
          <a:xfrm>
            <a:off x="10284179" y="-10749"/>
            <a:ext cx="1919111" cy="1128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32593" y="-16256"/>
            <a:ext cx="5670697" cy="68742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tIns="0" bIns="822960" anchor="ctr"/>
          <a:lstStyle>
            <a:lvl1pPr marL="0" indent="0" algn="ctr">
              <a:buNone/>
              <a:defRPr sz="25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920" y="724205"/>
            <a:ext cx="5621080" cy="4944059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61589-F1E1-DB37-25CF-52A1152A41DB}"/>
              </a:ext>
            </a:extLst>
          </p:cNvPr>
          <p:cNvSpPr txBox="1"/>
          <p:nvPr userDrawn="1"/>
        </p:nvSpPr>
        <p:spPr>
          <a:xfrm>
            <a:off x="354420" y="-661574"/>
            <a:ext cx="2631081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Only - Large Image</a:t>
            </a:r>
          </a:p>
        </p:txBody>
      </p:sp>
    </p:spTree>
    <p:extLst>
      <p:ext uri="{BB962C8B-B14F-4D97-AF65-F5344CB8AC3E}">
        <p14:creationId xmlns:p14="http://schemas.microsoft.com/office/powerpoint/2010/main" val="314543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1914293"/>
            <a:ext cx="10566400" cy="1920287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HERE TO ADD</a:t>
            </a:r>
            <a:br>
              <a:rPr lang="en-US"/>
            </a:br>
            <a:r>
              <a:rPr lang="en-US"/>
              <a:t>TRANSITION SLIDE TITLE</a:t>
            </a:r>
            <a:br>
              <a:rPr lang="en-US"/>
            </a:br>
            <a:r>
              <a:rPr lang="en-US"/>
              <a:t>THIRD LINE IF NEEDED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3932375"/>
            <a:ext cx="105664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HERE TO ADD SUBTITLE</a:t>
            </a:r>
            <a:br>
              <a:rPr lang="en-US"/>
            </a:br>
            <a:r>
              <a:rPr lang="en-US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3340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0676" y="1642975"/>
            <a:ext cx="9381065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5333" b="1">
                <a:solidFill>
                  <a:srgbClr val="273691"/>
                </a:solidFill>
              </a:defRPr>
            </a:lvl1pPr>
          </a:lstStyle>
          <a:p>
            <a:r>
              <a:rPr lang="en-US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75" y="2687320"/>
            <a:ext cx="4120896" cy="148336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0676" y="4373693"/>
            <a:ext cx="9381065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/>
              <a:t>Click to add custom 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A9DE5-0651-24A1-38AC-2D7FAD2815CD}"/>
              </a:ext>
            </a:extLst>
          </p:cNvPr>
          <p:cNvSpPr txBox="1"/>
          <p:nvPr userDrawn="1"/>
        </p:nvSpPr>
        <p:spPr>
          <a:xfrm>
            <a:off x="-167640" y="6357658"/>
            <a:ext cx="12390120" cy="533544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121920" tIns="182880" rIns="243840" bIns="182880" anchor="ctr" anchorCtr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227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4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1169551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pic>
        <p:nvPicPr>
          <p:cNvPr id="7" name="Picture 6" descr="A blue and white flag with text&#10;&#10;Description automatically generated with medium confidence">
            <a:extLst>
              <a:ext uri="{FF2B5EF4-FFF2-40B4-BE49-F238E27FC236}">
                <a16:creationId xmlns:a16="http://schemas.microsoft.com/office/drawing/2014/main" id="{A0CA5C5D-C4BD-BD64-0E0A-0EF3141632D5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477274" y="400638"/>
            <a:ext cx="1285527" cy="46268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290DD-E96A-6240-624E-38051193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6684"/>
            <a:ext cx="9746936" cy="43497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8FA51-65DA-4B1A-D8AE-650A21F308E9}"/>
              </a:ext>
            </a:extLst>
          </p:cNvPr>
          <p:cNvSpPr txBox="1"/>
          <p:nvPr userDrawn="1"/>
        </p:nvSpPr>
        <p:spPr>
          <a:xfrm>
            <a:off x="474921" y="6372821"/>
            <a:ext cx="5071325" cy="256545"/>
          </a:xfrm>
          <a:prstGeom prst="callout1">
            <a:avLst>
              <a:gd name="adj1" fmla="val -20549"/>
              <a:gd name="adj2" fmla="val -156"/>
              <a:gd name="adj3" fmla="val -21115"/>
              <a:gd name="adj4" fmla="val 96031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none" l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227" normalizeH="0" baseline="0" noProof="0">
                <a:ln>
                  <a:noFill/>
                </a:ln>
                <a:solidFill>
                  <a:srgbClr val="273691"/>
                </a:solidFill>
                <a:effectLst/>
                <a:uLnTx/>
                <a:uFillTx/>
                <a:latin typeface="Lato Bold"/>
                <a:ea typeface="+mn-ea"/>
                <a:cs typeface="+mn-cs"/>
              </a:rPr>
              <a:t>NATIONAL NEIGHBORHOOD INDICATORS PARTNERSHIP</a:t>
            </a:r>
          </a:p>
        </p:txBody>
      </p:sp>
    </p:spTree>
    <p:extLst>
      <p:ext uri="{BB962C8B-B14F-4D97-AF65-F5344CB8AC3E}">
        <p14:creationId xmlns:p14="http://schemas.microsoft.com/office/powerpoint/2010/main" val="14791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hdr="0" ftr="0" dt="0"/>
  <p:txStyles>
    <p:titleStyle>
      <a:lvl1pPr marL="0" indent="0" algn="l" defTabSz="609570" rtl="0" eaLnBrk="1" latinLnBrk="0" hangingPunct="1">
        <a:spcBef>
          <a:spcPct val="0"/>
        </a:spcBef>
        <a:buNone/>
        <a:defRPr lang="en-US" sz="5333" b="1" i="0" kern="1200" baseline="0" dirty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457177" indent="-457177" algn="l" defTabSz="609570" rtl="0" eaLnBrk="1" latinLnBrk="0" hangingPunct="1">
        <a:spcBef>
          <a:spcPts val="800"/>
        </a:spcBef>
        <a:buClr>
          <a:schemeClr val="bg2"/>
        </a:buClr>
        <a:buFont typeface="Wingdings" pitchFamily="2" charset="2"/>
        <a:buChar char="§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ts val="800"/>
        </a:spcBef>
        <a:buClr>
          <a:schemeClr val="bg2"/>
        </a:buClr>
        <a:buFont typeface="Wingdings" pitchFamily="2" charset="2"/>
        <a:buChar char="§"/>
        <a:defRPr sz="3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ts val="800"/>
        </a:spcBef>
        <a:buClr>
          <a:schemeClr val="bg2"/>
        </a:buClr>
        <a:buFont typeface="Wingdings" pitchFamily="2" charset="2"/>
        <a:buChar char="§"/>
        <a:defRPr sz="32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ts val="800"/>
        </a:spcBef>
        <a:buClr>
          <a:schemeClr val="bg2"/>
        </a:buClr>
        <a:buFont typeface="Wingdings" pitchFamily="2" charset="2"/>
        <a:buChar char="§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ts val="800"/>
        </a:spcBef>
        <a:buClr>
          <a:schemeClr val="bg2"/>
        </a:buClr>
        <a:buFont typeface="Wingdings" pitchFamily="2" charset="2"/>
        <a:buChar char="§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216">
          <p15:clr>
            <a:srgbClr val="5ACBF0"/>
          </p15:clr>
        </p15:guide>
        <p15:guide id="4" orient="horz" pos="2916">
          <p15:clr>
            <a:srgbClr val="5ACBF0"/>
          </p15:clr>
        </p15:guide>
        <p15:guide id="5" orient="horz" pos="852">
          <p15:clr>
            <a:srgbClr val="5ACBF0"/>
          </p15:clr>
        </p15:guide>
        <p15:guide id="6" orient="horz" pos="3012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hub.com/en/get-started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lipman.com/talk/github-talk/GitHubPresentation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github.com/" TargetMode="External"/><Relationship Id="rId2" Type="http://schemas.openxmlformats.org/officeDocument/2006/relationships/hyperlink" Target="https://github.com/features/issu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features/ac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ppygitwithr.com/" TargetMode="External"/><Relationship Id="rId2" Type="http://schemas.openxmlformats.org/officeDocument/2006/relationships/hyperlink" Target="https://docs.github.com/en/get-started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ithub.com/skills/introduction-to-github" TargetMode="External"/><Relationship Id="rId4" Type="http://schemas.openxmlformats.org/officeDocument/2006/relationships/hyperlink" Target="https://www.atlassian.com/g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preprints/3159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eerj.com/preprints/3159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77358B3-556D-7406-F74C-DECC868415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Practical Introduction to Version Control for NNIP Partners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13D655-F3B2-3AC8-0C02-B7310BB37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Git &amp; GitHub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0DB4B7-C941-0EF2-20CB-8F4C4AF41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April 11, 2024</a:t>
            </a:r>
          </a:p>
          <a:p>
            <a:r>
              <a:rPr lang="en-US" dirty="0"/>
              <a:t>Rob Pitingolo &amp; Erika Tyagi (Urban Institute)</a:t>
            </a:r>
          </a:p>
        </p:txBody>
      </p:sp>
    </p:spTree>
    <p:extLst>
      <p:ext uri="{BB962C8B-B14F-4D97-AF65-F5344CB8AC3E}">
        <p14:creationId xmlns:p14="http://schemas.microsoft.com/office/powerpoint/2010/main" val="375845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Initial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72827" cy="4711700"/>
          </a:xfrm>
        </p:spPr>
        <p:txBody>
          <a:bodyPr>
            <a:normAutofit/>
          </a:bodyPr>
          <a:lstStyle/>
          <a:p>
            <a:r>
              <a:rPr lang="en-US" sz="3000" dirty="0"/>
              <a:t>Create a GitHub account. </a:t>
            </a:r>
          </a:p>
          <a:p>
            <a:r>
              <a:rPr lang="en-US" sz="3000" dirty="0"/>
              <a:t>Install Git and GitHub Desktop on your computer. </a:t>
            </a:r>
          </a:p>
          <a:p>
            <a:r>
              <a:rPr lang="en-US" sz="3000" dirty="0"/>
              <a:t>Configure Git and GitHub. </a:t>
            </a:r>
          </a:p>
          <a:p>
            <a:pPr lvl="1"/>
            <a:r>
              <a:rPr lang="en-US" sz="2467" dirty="0"/>
              <a:t>Configure your GitHub username and email address. </a:t>
            </a:r>
          </a:p>
          <a:p>
            <a:pPr lvl="1"/>
            <a:r>
              <a:rPr lang="en-US" sz="2467" dirty="0"/>
              <a:t>Set up a personal access token (PAT). </a:t>
            </a:r>
          </a:p>
          <a:p>
            <a:pPr lvl="1"/>
            <a:endParaRPr lang="en-US" sz="2467" dirty="0"/>
          </a:p>
          <a:p>
            <a:pPr marL="0" indent="0">
              <a:buNone/>
            </a:pPr>
            <a:r>
              <a:rPr lang="en-US" sz="3000" dirty="0"/>
              <a:t>See </a:t>
            </a:r>
            <a:r>
              <a:rPr lang="en-US" sz="3000" dirty="0">
                <a:hlinkClick r:id="rId2"/>
              </a:rPr>
              <a:t>GitHub’s Getting Started guide</a:t>
            </a:r>
            <a:r>
              <a:rPr lang="en-US" sz="3000" dirty="0"/>
              <a:t> for detailed instructions.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E3B10-DC25-C5F4-1738-6C8C265D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78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Basic Workflow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18931" cy="471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Initialize a repository (</a:t>
            </a:r>
            <a:r>
              <a:rPr lang="en-US" sz="2800" b="1" dirty="0"/>
              <a:t>create</a:t>
            </a:r>
            <a:r>
              <a:rPr lang="en-US" sz="2800" dirty="0"/>
              <a:t> or </a:t>
            </a:r>
            <a:r>
              <a:rPr lang="en-US" sz="2800" b="1" dirty="0"/>
              <a:t>clone</a:t>
            </a:r>
            <a:r>
              <a:rPr lang="en-US" sz="2800" dirty="0"/>
              <a:t>), edit files, tell Git which files to track (</a:t>
            </a:r>
            <a:r>
              <a:rPr lang="en-US" sz="2800" b="1" dirty="0"/>
              <a:t>add</a:t>
            </a:r>
            <a:r>
              <a:rPr lang="en-US" sz="2800" dirty="0"/>
              <a:t>), take a snapshot of those files (</a:t>
            </a:r>
            <a:r>
              <a:rPr lang="en-US" sz="2800" b="1" dirty="0"/>
              <a:t>commit</a:t>
            </a:r>
            <a:r>
              <a:rPr lang="en-US" sz="2800" dirty="0"/>
              <a:t>), send those snapshots to GitHub (</a:t>
            </a:r>
            <a:r>
              <a:rPr lang="en-US" sz="2800" b="1" dirty="0"/>
              <a:t>push</a:t>
            </a:r>
            <a:r>
              <a:rPr lang="en-US" sz="2800" dirty="0"/>
              <a:t>), and repeat.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40C04-4A93-46E0-7637-BBE23A21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1" y="2784702"/>
            <a:ext cx="11243738" cy="33064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2261-8DDD-438E-E499-99561BC7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9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Basic Workflow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D8752-72BE-8C2E-EF61-4D914F3F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82" y="1394592"/>
            <a:ext cx="11441836" cy="464360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4C9B88-18E9-B5B8-1BB2-E323201E8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7247" y="5177118"/>
            <a:ext cx="4259671" cy="1425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If starting from scratch, you will need to </a:t>
            </a:r>
            <a:r>
              <a:rPr lang="en-US" sz="2200" b="1" dirty="0"/>
              <a:t>create</a:t>
            </a:r>
            <a:r>
              <a:rPr lang="en-US" sz="2200" dirty="0"/>
              <a:t> a new repository. If not, you can </a:t>
            </a:r>
            <a:r>
              <a:rPr lang="en-US" sz="2200" b="1" dirty="0"/>
              <a:t>clone</a:t>
            </a:r>
            <a:r>
              <a:rPr lang="en-US" sz="2200" dirty="0"/>
              <a:t> an existing repository. </a:t>
            </a:r>
            <a:endParaRPr lang="en-US" sz="2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BBD79C-370C-9590-2110-AE7EB59A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10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sz="4250" dirty="0">
                <a:latin typeface="Lato"/>
                <a:ea typeface="Lato"/>
                <a:cs typeface="Lato"/>
              </a:rPr>
              <a:t>Demo: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ECAC8-B260-A6B7-4B21-35BB314DC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72827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6565" indent="-456565"/>
            <a:r>
              <a:rPr lang="en-US" sz="3000" dirty="0">
                <a:latin typeface="Lato Regular"/>
                <a:ea typeface="Lato Regular"/>
                <a:cs typeface="Arial"/>
              </a:rPr>
              <a:t>Create a new repository</a:t>
            </a:r>
          </a:p>
          <a:p>
            <a:pPr marL="456565" indent="-456565"/>
            <a:r>
              <a:rPr lang="en-US" sz="3000" dirty="0">
                <a:latin typeface="Lato Regular"/>
                <a:ea typeface="Lato Regular"/>
                <a:cs typeface="Arial"/>
              </a:rPr>
              <a:t>Clone an existing repository</a:t>
            </a:r>
          </a:p>
          <a:p>
            <a:pPr marL="456565" indent="-456565"/>
            <a:r>
              <a:rPr lang="en-US" sz="3000" dirty="0"/>
              <a:t>Edit a file on your local computer </a:t>
            </a:r>
            <a:endParaRPr lang="en-US" sz="3700">
              <a:ea typeface="Lato Regular"/>
              <a:cs typeface="Lato Regular"/>
            </a:endParaRPr>
          </a:p>
          <a:p>
            <a:pPr marL="456565" indent="-456565"/>
            <a:r>
              <a:rPr lang="en-US" sz="3000" dirty="0"/>
              <a:t>Add and commit the changes </a:t>
            </a:r>
          </a:p>
          <a:p>
            <a:r>
              <a:rPr lang="en-US" sz="3000" dirty="0"/>
              <a:t>Push the updates to GitHub </a:t>
            </a:r>
            <a:endParaRPr lang="en-US" sz="3000" dirty="0">
              <a:ea typeface="Lato Regular"/>
              <a:cs typeface="Lato Regular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F78A0-F088-670F-3EBB-3845CCFF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3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Collaborative Workflow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B7726-3E9B-AF2F-A1EE-1E580E551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0" y="1143000"/>
            <a:ext cx="9884034" cy="5161068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7408DB2-D0C0-B4CF-6B2C-1AA4DE1C1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446" y="5306208"/>
            <a:ext cx="4096634" cy="1264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 collaborative workflow includes an extra step to </a:t>
            </a:r>
            <a:r>
              <a:rPr lang="en-US" sz="2200" b="1" dirty="0"/>
              <a:t>pull</a:t>
            </a:r>
            <a:r>
              <a:rPr lang="en-US" sz="2200" dirty="0"/>
              <a:t> updates from GitHub. </a:t>
            </a:r>
            <a:endParaRPr lang="en-US" sz="2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4485A-C447-09D5-479E-7C5399CB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9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More Terms &amp; Concepts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324947"/>
            <a:ext cx="11334241" cy="4780993"/>
          </a:xfrm>
        </p:spPr>
        <p:txBody>
          <a:bodyPr>
            <a:normAutofit/>
          </a:bodyPr>
          <a:lstStyle/>
          <a:p>
            <a:r>
              <a:rPr lang="en-US" sz="2600" b="1" dirty="0"/>
              <a:t>Branches</a:t>
            </a:r>
            <a:r>
              <a:rPr lang="en-US" sz="2600" dirty="0"/>
              <a:t> let you and your collaborators update existing code or add new code without fear of overwriting each others’ files.  </a:t>
            </a:r>
          </a:p>
          <a:p>
            <a:pPr lvl="1"/>
            <a:r>
              <a:rPr lang="en-US" sz="2067" dirty="0"/>
              <a:t>All commits live on a branch. The default branch in a repository is called the </a:t>
            </a:r>
            <a:r>
              <a:rPr lang="en-US" sz="2067" b="1" dirty="0"/>
              <a:t>main</a:t>
            </a:r>
            <a:r>
              <a:rPr lang="en-US" sz="2067" dirty="0"/>
              <a:t> branch.</a:t>
            </a:r>
            <a:br>
              <a:rPr lang="en-US" sz="2067" dirty="0"/>
            </a:br>
            <a:endParaRPr lang="en-US" sz="2067" dirty="0"/>
          </a:p>
          <a:p>
            <a:r>
              <a:rPr lang="en-US" sz="2600" b="1" dirty="0"/>
              <a:t>Pull requests </a:t>
            </a:r>
            <a:r>
              <a:rPr lang="en-US" sz="2600" dirty="0"/>
              <a:t>let you </a:t>
            </a:r>
            <a:r>
              <a:rPr lang="en-US" sz="2600" b="1" dirty="0"/>
              <a:t>merge </a:t>
            </a:r>
            <a:r>
              <a:rPr lang="en-US" sz="2600" dirty="0"/>
              <a:t>changes from one branch into another. </a:t>
            </a:r>
          </a:p>
          <a:p>
            <a:pPr lvl="1"/>
            <a:r>
              <a:rPr lang="en-US" sz="2067" dirty="0"/>
              <a:t>GitHub provides a helpful interface to </a:t>
            </a:r>
            <a:r>
              <a:rPr lang="en-US" sz="2067" b="1" dirty="0"/>
              <a:t>review</a:t>
            </a:r>
            <a:r>
              <a:rPr lang="en-US" sz="2067" dirty="0"/>
              <a:t> pull requests.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C7C7A-2394-4349-E7FD-C8B33F5C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93" y="3896593"/>
            <a:ext cx="6821214" cy="238648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04AC8-667D-8CD6-BF5D-529050F9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artoon octopus&#10;&#10;Description automatically generated">
            <a:extLst>
              <a:ext uri="{FF2B5EF4-FFF2-40B4-BE49-F238E27FC236}">
                <a16:creationId xmlns:a16="http://schemas.microsoft.com/office/drawing/2014/main" id="{C861A92F-3161-0BA3-B9F8-C9495ECAC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142999"/>
            <a:ext cx="8868670" cy="4810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More Terms &amp; Concepts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FF3A2-47E6-5283-F0C3-79A2A05F61EC}"/>
              </a:ext>
            </a:extLst>
          </p:cNvPr>
          <p:cNvSpPr txBox="1">
            <a:spLocks/>
          </p:cNvSpPr>
          <p:nvPr/>
        </p:nvSpPr>
        <p:spPr>
          <a:xfrm>
            <a:off x="8027395" y="6087959"/>
            <a:ext cx="3512495" cy="5368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457177" indent="-457177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/>
              <a:t>Image Credit: </a:t>
            </a:r>
            <a:r>
              <a:rPr lang="en-US" sz="1400" dirty="0">
                <a:hlinkClick r:id="rId3"/>
              </a:rPr>
              <a:t>An Introduction to Git, GitHub, and Atom</a:t>
            </a:r>
            <a:r>
              <a:rPr lang="en-US" sz="1400" dirty="0"/>
              <a:t> (Steven J. </a:t>
            </a:r>
            <a:r>
              <a:rPr lang="en-US" sz="1400" dirty="0" err="1"/>
              <a:t>Clipman</a:t>
            </a:r>
            <a:r>
              <a:rPr lang="en-US" sz="1400" dirty="0"/>
              <a:t>)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961196E-025C-D4DB-036F-D88F1C091A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7395" y="4435915"/>
            <a:ext cx="3978489" cy="1425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Branches</a:t>
            </a:r>
            <a:r>
              <a:rPr lang="en-US" sz="2200" dirty="0"/>
              <a:t> let multiple collaborators make updates at the same time to later </a:t>
            </a:r>
            <a:r>
              <a:rPr lang="en-US" sz="2200" b="1" dirty="0"/>
              <a:t>merge</a:t>
            </a:r>
            <a:r>
              <a:rPr lang="en-US" sz="2200" dirty="0"/>
              <a:t> into the main branch.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23164-145C-212D-3F69-CEDAE442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143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Collaborative Workflow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9AAE1-9E07-C0C7-6395-AB5DFC9F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2" y="1239819"/>
            <a:ext cx="11326875" cy="482211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A1F33A-CC18-22F8-A999-31EE297FF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0974" y="4864942"/>
            <a:ext cx="4170732" cy="1425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A more robust collaborative workflow involves using </a:t>
            </a:r>
            <a:r>
              <a:rPr lang="en-US" sz="2200" b="1" dirty="0"/>
              <a:t>branches</a:t>
            </a:r>
            <a:r>
              <a:rPr lang="en-US" sz="2200" dirty="0"/>
              <a:t> and </a:t>
            </a:r>
            <a:r>
              <a:rPr lang="en-US" sz="2200" b="1" dirty="0"/>
              <a:t>pull requests</a:t>
            </a:r>
            <a:r>
              <a:rPr lang="en-US" sz="22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D4F17-4E4D-5141-C343-7729D58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3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sz="4250" dirty="0">
                <a:latin typeface="Lato"/>
                <a:ea typeface="Lato"/>
                <a:cs typeface="Lato"/>
              </a:rPr>
              <a:t>Demo: Part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3460E-7F74-44D7-BBF7-2B86E2115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072827" cy="4711700"/>
          </a:xfrm>
        </p:spPr>
        <p:txBody>
          <a:bodyPr>
            <a:normAutofit/>
          </a:bodyPr>
          <a:lstStyle/>
          <a:p>
            <a:r>
              <a:rPr lang="en-US" sz="3000" dirty="0"/>
              <a:t>Pull updates from GitHub to your local computer</a:t>
            </a:r>
          </a:p>
          <a:p>
            <a:r>
              <a:rPr lang="en-US" sz="3000" dirty="0"/>
              <a:t>Create a new branch </a:t>
            </a:r>
          </a:p>
          <a:p>
            <a:r>
              <a:rPr lang="en-US" sz="3000" dirty="0"/>
              <a:t>Edit a file on your local computer </a:t>
            </a:r>
          </a:p>
          <a:p>
            <a:r>
              <a:rPr lang="en-US" sz="3000" dirty="0"/>
              <a:t>Add, commit, and push the updates to GitHub </a:t>
            </a:r>
          </a:p>
          <a:p>
            <a:r>
              <a:rPr lang="en-US" sz="3000" dirty="0"/>
              <a:t>Open a pull request</a:t>
            </a:r>
          </a:p>
          <a:p>
            <a:r>
              <a:rPr lang="en-US" sz="3000" dirty="0"/>
              <a:t>Merge the pull request into the main branch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F0231-44D3-EA62-77BD-7E14920E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3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Key Commands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334241" cy="47117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clone &lt;url&gt;</a:t>
            </a:r>
            <a:r>
              <a:rPr lang="en-US" sz="2400" dirty="0">
                <a:cs typeface="Courier New" panose="02070309020205020404" pitchFamily="49" charset="0"/>
              </a:rPr>
              <a:t>: “Copy this remote project to my local computer.”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&lt;filename&gt;</a:t>
            </a:r>
            <a:r>
              <a:rPr lang="en-US" sz="2400" dirty="0"/>
              <a:t>: “Look at this file.”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 -m &lt;message&gt;</a:t>
            </a:r>
            <a:r>
              <a:rPr lang="en-US" sz="2400" dirty="0"/>
              <a:t>: “Take a snapshot of the files I’ve added.”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status</a:t>
            </a:r>
            <a:r>
              <a:rPr lang="en-US" sz="2400" dirty="0"/>
              <a:t>: “Tell me what you’re looking at.”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push</a:t>
            </a:r>
            <a:r>
              <a:rPr lang="en-US" sz="2400" dirty="0"/>
              <a:t>: “Send my snapshots to GitHub so others can see them.”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pull</a:t>
            </a:r>
            <a:r>
              <a:rPr lang="en-US" sz="2400" dirty="0"/>
              <a:t>: “Replace my local version of this project with the remote version.”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checkout –b &lt;new_branch&gt;</a:t>
            </a:r>
            <a:r>
              <a:rPr lang="en-US" sz="2400" dirty="0"/>
              <a:t>: “Create a new branch and switch to it.”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git checkout &lt;existing_branch&gt;</a:t>
            </a:r>
            <a:r>
              <a:rPr lang="en-US" sz="2400" dirty="0"/>
              <a:t>: “Switch to a different branch.”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399A-2E30-9380-1291-EE4698F4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1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Objectives for Today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620559" cy="4711700"/>
          </a:xfrm>
        </p:spPr>
        <p:txBody>
          <a:bodyPr>
            <a:normAutofit/>
          </a:bodyPr>
          <a:lstStyle/>
          <a:p>
            <a:r>
              <a:rPr lang="en-US" sz="3200" dirty="0"/>
              <a:t>Understand the </a:t>
            </a:r>
            <a:r>
              <a:rPr lang="en-US" sz="3200" b="1" dirty="0"/>
              <a:t>benefits </a:t>
            </a:r>
            <a:r>
              <a:rPr lang="en-US" sz="3200" dirty="0"/>
              <a:t>of Git &amp; GitHub</a:t>
            </a:r>
          </a:p>
          <a:p>
            <a:r>
              <a:rPr lang="en-US" sz="3200" dirty="0"/>
              <a:t>Introduce </a:t>
            </a:r>
            <a:r>
              <a:rPr lang="en-US" sz="3200" b="1" dirty="0"/>
              <a:t>key terms </a:t>
            </a:r>
            <a:r>
              <a:rPr lang="en-US" sz="3200" dirty="0"/>
              <a:t>and </a:t>
            </a:r>
            <a:r>
              <a:rPr lang="en-US" sz="3200" b="1" dirty="0"/>
              <a:t>simple</a:t>
            </a:r>
            <a:r>
              <a:rPr lang="en-US" sz="3200" dirty="0"/>
              <a:t> </a:t>
            </a:r>
            <a:r>
              <a:rPr lang="en-US" sz="3200" b="1" dirty="0"/>
              <a:t>workflows</a:t>
            </a:r>
            <a:r>
              <a:rPr lang="en-US" sz="3200" dirty="0"/>
              <a:t> to use these tools </a:t>
            </a:r>
          </a:p>
          <a:p>
            <a:r>
              <a:rPr lang="en-US" sz="3200" dirty="0"/>
              <a:t>Learn </a:t>
            </a:r>
            <a:r>
              <a:rPr lang="en-US" sz="3200" b="1" dirty="0"/>
              <a:t>best practices </a:t>
            </a:r>
            <a:r>
              <a:rPr lang="en-US" sz="3200" dirty="0"/>
              <a:t>and additional features</a:t>
            </a:r>
          </a:p>
          <a:p>
            <a:r>
              <a:rPr lang="en-US" sz="3200" dirty="0"/>
              <a:t>Come away with </a:t>
            </a:r>
            <a:r>
              <a:rPr lang="en-US" sz="3200" b="1" dirty="0"/>
              <a:t>next steps </a:t>
            </a:r>
            <a:r>
              <a:rPr lang="en-US" sz="3200" dirty="0"/>
              <a:t>to start adopting these tools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FF328-6460-FD96-4B1C-4EF67ED14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66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Best Practices &amp;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2" y="1460501"/>
            <a:ext cx="11166884" cy="4711700"/>
          </a:xfrm>
        </p:spPr>
        <p:txBody>
          <a:bodyPr>
            <a:normAutofit/>
          </a:bodyPr>
          <a:lstStyle/>
          <a:p>
            <a:r>
              <a:rPr lang="en-US" sz="2400" dirty="0"/>
              <a:t>Always follow your organization’s policies and avoid pushing potentially confidential information to GitHub. </a:t>
            </a:r>
          </a:p>
          <a:p>
            <a:pPr lvl="1"/>
            <a:r>
              <a:rPr lang="en-US" sz="2000" dirty="0"/>
              <a:t>In general, you should only track code on GitHub. </a:t>
            </a:r>
          </a:p>
          <a:p>
            <a:pPr lvl="1"/>
            <a:r>
              <a:rPr lang="en-US" sz="2000" dirty="0"/>
              <a:t>Consider whether a repository should be private or public. </a:t>
            </a:r>
            <a:endParaRPr lang="en-US" sz="2400" dirty="0"/>
          </a:p>
          <a:p>
            <a:r>
              <a:rPr lang="en-US" sz="2400" dirty="0"/>
              <a:t>Use README files to document your repositories. </a:t>
            </a:r>
          </a:p>
          <a:p>
            <a:r>
              <a:rPr lang="en-US" sz="2400" dirty="0"/>
              <a:t>Write descriptive commit messages to help your collaborators and future self.</a:t>
            </a:r>
          </a:p>
          <a:p>
            <a:r>
              <a:rPr lang="en-US" sz="2400" dirty="0"/>
              <a:t>Work with your collaborators to develop workflows to meet your needs.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Learn about other useful features from GitHub (e.g., </a:t>
            </a:r>
            <a:r>
              <a:rPr lang="en-US" sz="2400" dirty="0">
                <a:hlinkClick r:id="rId2"/>
              </a:rPr>
              <a:t>manage projects</a:t>
            </a:r>
            <a:r>
              <a:rPr lang="en-US" sz="2400" dirty="0"/>
              <a:t>, </a:t>
            </a:r>
            <a:r>
              <a:rPr lang="en-US" sz="2400" dirty="0">
                <a:hlinkClick r:id="rId3"/>
              </a:rPr>
              <a:t>host websites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automate tasks</a:t>
            </a:r>
            <a:r>
              <a:rPr lang="en-US" sz="2400" dirty="0"/>
              <a:t>, and much more).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7ECF7-718C-57CD-9C49-93705DCD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59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35732" cy="4711700"/>
          </a:xfrm>
        </p:spPr>
        <p:txBody>
          <a:bodyPr>
            <a:normAutofit/>
          </a:bodyPr>
          <a:lstStyle/>
          <a:p>
            <a:r>
              <a:rPr lang="en-US" sz="2600" dirty="0"/>
              <a:t>These are some of our favorite resources to learn more:</a:t>
            </a:r>
          </a:p>
          <a:p>
            <a:pPr lvl="1"/>
            <a:r>
              <a:rPr lang="en-US" sz="2067" dirty="0">
                <a:hlinkClick r:id="rId2"/>
              </a:rPr>
              <a:t>GitHub’s Getting Started Guide </a:t>
            </a:r>
            <a:endParaRPr lang="en-US" sz="2067" dirty="0"/>
          </a:p>
          <a:p>
            <a:pPr lvl="1"/>
            <a:r>
              <a:rPr lang="en-US" sz="2067" dirty="0">
                <a:hlinkClick r:id="rId3"/>
              </a:rPr>
              <a:t>Happy Git and GitHub for the UseR</a:t>
            </a:r>
            <a:endParaRPr lang="en-US" sz="2067" dirty="0"/>
          </a:p>
          <a:p>
            <a:pPr lvl="1"/>
            <a:r>
              <a:rPr lang="en-US" sz="2067" dirty="0">
                <a:hlinkClick r:id="rId4"/>
              </a:rPr>
              <a:t>Getting Git Right</a:t>
            </a:r>
            <a:r>
              <a:rPr lang="en-US" sz="2067" dirty="0"/>
              <a:t> </a:t>
            </a:r>
            <a:endParaRPr lang="en-US" sz="2600" dirty="0"/>
          </a:p>
          <a:p>
            <a:r>
              <a:rPr lang="en-US" sz="2600" dirty="0"/>
              <a:t>This is a great interactive exercise to practice what you learned today:</a:t>
            </a:r>
          </a:p>
          <a:p>
            <a:pPr lvl="1"/>
            <a:r>
              <a:rPr lang="en-US" sz="2067" dirty="0">
                <a:hlinkClick r:id="rId5"/>
              </a:rPr>
              <a:t>GitHub Skills – Introduction to GitHub   </a:t>
            </a:r>
            <a:endParaRPr lang="en-US" sz="2067" dirty="0"/>
          </a:p>
          <a:p>
            <a:pPr marL="609569" lvl="1" indent="0">
              <a:buNone/>
            </a:pPr>
            <a:endParaRPr lang="en-US" sz="2067" dirty="0"/>
          </a:p>
          <a:p>
            <a:pPr marL="0" indent="0">
              <a:buNone/>
            </a:pPr>
            <a:r>
              <a:rPr lang="en-US" sz="3000" dirty="0"/>
              <a:t>Erika and Rob will be around to answer questions until 2:30pm ET!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FE263-26A6-D03D-F925-A4DB9A33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3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What are Git &amp; GitHub?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1" y="1460501"/>
            <a:ext cx="11568052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3200" dirty="0"/>
              <a:t>Tools to enable </a:t>
            </a:r>
            <a:r>
              <a:rPr lang="en-US" sz="3200" b="1" dirty="0"/>
              <a:t>version control </a:t>
            </a:r>
            <a:r>
              <a:rPr lang="en-US" sz="3200" dirty="0"/>
              <a:t>and </a:t>
            </a:r>
            <a:r>
              <a:rPr lang="en-US" sz="3200" b="1" dirty="0"/>
              <a:t>collaboration</a:t>
            </a:r>
            <a:r>
              <a:rPr lang="en-US" sz="3200" dirty="0"/>
              <a:t>.</a:t>
            </a:r>
          </a:p>
          <a:p>
            <a:pPr marL="989965" lvl="1" indent="-380365"/>
            <a:r>
              <a:rPr lang="en-US" sz="2650" dirty="0"/>
              <a:t>Manage and track changes to files over time. </a:t>
            </a:r>
            <a:endParaRPr lang="en-US" sz="2650" dirty="0">
              <a:ea typeface="Lato Regular"/>
              <a:cs typeface="Lato Regular"/>
            </a:endParaRPr>
          </a:p>
          <a:p>
            <a:pPr lvl="1"/>
            <a:r>
              <a:rPr lang="en-US" sz="2667" dirty="0"/>
              <a:t>Share, discuss, edit, and review code more easily. </a:t>
            </a:r>
          </a:p>
          <a:p>
            <a:pPr lvl="1"/>
            <a:r>
              <a:rPr lang="en-US" sz="2667" dirty="0"/>
              <a:t>Know who made what changes, why, and when. </a:t>
            </a:r>
          </a:p>
          <a:p>
            <a:pPr lvl="1"/>
            <a:r>
              <a:rPr lang="en-US" sz="2667" dirty="0"/>
              <a:t>Revert changes to previous versions. </a:t>
            </a:r>
            <a:br>
              <a:rPr lang="en-US" sz="2667" dirty="0"/>
            </a:br>
            <a:endParaRPr lang="en-US" sz="2667" dirty="0"/>
          </a:p>
          <a:p>
            <a:r>
              <a:rPr lang="en-US" sz="3200" b="1" dirty="0"/>
              <a:t>Git</a:t>
            </a:r>
            <a:r>
              <a:rPr lang="en-US" sz="3200" dirty="0"/>
              <a:t> is a software like Word’s “tracked changes.” </a:t>
            </a:r>
          </a:p>
          <a:p>
            <a:r>
              <a:rPr lang="en-US" sz="3200" b="1" dirty="0"/>
              <a:t>GitHub</a:t>
            </a:r>
            <a:r>
              <a:rPr lang="en-US" sz="3200" dirty="0"/>
              <a:t> is a collaboration tool like Dropbox or Google Drive.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A763D-31C9-E0FE-1153-38E0CD9D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49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Why are Git &amp; GitHub useful?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2" y="1460501"/>
            <a:ext cx="11490560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sz="3200" b="1" dirty="0"/>
              <a:t>Internal management</a:t>
            </a:r>
          </a:p>
          <a:p>
            <a:pPr lvl="1"/>
            <a:r>
              <a:rPr lang="en-US" sz="2667" dirty="0"/>
              <a:t>Code is safely stored in one central location</a:t>
            </a:r>
          </a:p>
          <a:p>
            <a:pPr marL="989965" lvl="1" indent="-380365"/>
            <a:r>
              <a:rPr lang="en-US" sz="2650" dirty="0"/>
              <a:t>All staff have access to the same version of code</a:t>
            </a:r>
            <a:endParaRPr lang="en-US" sz="2650" dirty="0">
              <a:ea typeface="Lato Regular"/>
              <a:cs typeface="Lato Regular"/>
            </a:endParaRPr>
          </a:p>
          <a:p>
            <a:r>
              <a:rPr lang="en-US" sz="3200" b="1" dirty="0"/>
              <a:t>External collaboration</a:t>
            </a:r>
          </a:p>
          <a:p>
            <a:pPr lvl="1"/>
            <a:r>
              <a:rPr lang="en-US" sz="2667" dirty="0"/>
              <a:t>Share code developed for your city for use in others</a:t>
            </a:r>
          </a:p>
          <a:p>
            <a:pPr lvl="1"/>
            <a:r>
              <a:rPr lang="en-US" sz="2667" dirty="0"/>
              <a:t>Work together on cross-city projects</a:t>
            </a:r>
          </a:p>
          <a:p>
            <a:pPr marL="456565" indent="-456565"/>
            <a:r>
              <a:rPr lang="en-US" sz="3200" b="1" dirty="0"/>
              <a:t>Reproducibility over time</a:t>
            </a:r>
            <a:endParaRPr lang="en-US" sz="3200" b="1" dirty="0">
              <a:ea typeface="Lato Regular"/>
              <a:cs typeface="Lato Regular"/>
            </a:endParaRPr>
          </a:p>
          <a:p>
            <a:pPr lvl="1"/>
            <a:r>
              <a:rPr lang="en-US" sz="2667" dirty="0"/>
              <a:t>Efficiently produce results on a schedule 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7431F-1BD6-1733-CBD8-6DD1023A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Why are Git &amp; GitHub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7431F-1BD6-1733-CBD8-6DD1023A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C98907-FE3D-4B9B-A5CF-334083D9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53" y="1317838"/>
            <a:ext cx="3580981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5B5E50-D16A-45E1-BB81-673FCB555E38}"/>
              </a:ext>
            </a:extLst>
          </p:cNvPr>
          <p:cNvSpPr/>
          <p:nvPr/>
        </p:nvSpPr>
        <p:spPr>
          <a:xfrm>
            <a:off x="0" y="1427065"/>
            <a:ext cx="5276088" cy="5001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2650"/>
              <a:t>Git &amp; GitHub help avoid this </a:t>
            </a:r>
            <a:r>
              <a:rPr lang="en-US" sz="2650" dirty="0">
                <a:sym typeface="Wingdings" panose="05000000000000000000" pitchFamily="2" charset="2"/>
              </a:rPr>
              <a:t></a:t>
            </a:r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425643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 fontScale="90000"/>
          </a:bodyPr>
          <a:lstStyle/>
          <a:p>
            <a:r>
              <a:rPr lang="en-US" sz="4250" dirty="0">
                <a:latin typeface="Lato"/>
                <a:ea typeface="Lato"/>
                <a:cs typeface="Lato"/>
              </a:rPr>
              <a:t>How do NNIP partners use Git &amp; GitHub?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2" y="1460501"/>
            <a:ext cx="11490560" cy="4711700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456565" indent="-456565"/>
            <a:r>
              <a:rPr lang="en-US" sz="3150" err="1"/>
              <a:t>CI:Now</a:t>
            </a:r>
            <a:r>
              <a:rPr lang="en-US" sz="3150" dirty="0"/>
              <a:t> (San Antonio)</a:t>
            </a:r>
            <a:endParaRPr lang="en-US" sz="3150">
              <a:ea typeface="Lato Regular"/>
              <a:cs typeface="Lato Regular"/>
            </a:endParaRPr>
          </a:p>
          <a:p>
            <a:pPr marL="989965" lvl="1" indent="-380365"/>
            <a:r>
              <a:rPr lang="en-US" sz="2200" dirty="0"/>
              <a:t>Share code and toolkits from data projects</a:t>
            </a:r>
            <a:endParaRPr lang="en-US" sz="2200" dirty="0">
              <a:ea typeface="Lato Regular"/>
              <a:cs typeface="Lato Regular"/>
            </a:endParaRPr>
          </a:p>
          <a:p>
            <a:pPr marL="989965" lvl="1" indent="-380365"/>
            <a:r>
              <a:rPr lang="en-US" sz="2200" dirty="0"/>
              <a:t>Reprioritize tasks as developer requests and needs of project evolve over time</a:t>
            </a:r>
            <a:endParaRPr lang="en-US" sz="2667" dirty="0">
              <a:ea typeface="Lato Regular"/>
              <a:cs typeface="Lato Regular"/>
            </a:endParaRPr>
          </a:p>
          <a:p>
            <a:pPr marL="456565" indent="-456565"/>
            <a:r>
              <a:rPr lang="en-US" sz="3150" dirty="0"/>
              <a:t>MAPC (Boston)</a:t>
            </a:r>
            <a:endParaRPr lang="en-US" sz="3150" dirty="0">
              <a:ea typeface="Lato Regular"/>
              <a:cs typeface="Lato Regular"/>
            </a:endParaRPr>
          </a:p>
          <a:p>
            <a:pPr marL="989965" lvl="1" indent="-380365"/>
            <a:r>
              <a:rPr lang="en-US" sz="2200" dirty="0"/>
              <a:t>Support decision-making transparency</a:t>
            </a:r>
            <a:endParaRPr lang="en-US" sz="2200" dirty="0">
              <a:ea typeface="Lato Regular"/>
              <a:cs typeface="Lato Regular"/>
            </a:endParaRPr>
          </a:p>
          <a:p>
            <a:pPr marL="989965" lvl="1" indent="-380365"/>
            <a:r>
              <a:rPr lang="en-US" sz="2200" dirty="0"/>
              <a:t>Develop web applications </a:t>
            </a:r>
            <a:endParaRPr lang="en-US" sz="2667" dirty="0">
              <a:ea typeface="Lato Regular"/>
              <a:cs typeface="Lato Regular"/>
            </a:endParaRPr>
          </a:p>
          <a:p>
            <a:pPr marL="456565" indent="-456565"/>
            <a:r>
              <a:rPr lang="en-US" sz="3150" dirty="0"/>
              <a:t>BNIA (Baltimore)</a:t>
            </a:r>
            <a:endParaRPr lang="en-US" sz="3150" dirty="0">
              <a:ea typeface="Lato Regular"/>
              <a:cs typeface="Lato Regular"/>
            </a:endParaRPr>
          </a:p>
          <a:p>
            <a:pPr marL="989965" lvl="1" indent="-380365"/>
            <a:r>
              <a:rPr lang="en-US" sz="2200" dirty="0"/>
              <a:t>Democratize data by sharing resources with other civic technologists</a:t>
            </a:r>
            <a:endParaRPr lang="en-US" sz="2667" dirty="0">
              <a:ea typeface="Lato Regular"/>
              <a:cs typeface="Lato Regular"/>
            </a:endParaRPr>
          </a:p>
          <a:p>
            <a:pPr lvl="1"/>
            <a:endParaRPr lang="en-US" sz="2667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0C849-3FE1-42AB-F6E6-2CA23C74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4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Key Terms &amp;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2" y="1460501"/>
            <a:ext cx="11521157" cy="4711700"/>
          </a:xfrm>
        </p:spPr>
        <p:txBody>
          <a:bodyPr>
            <a:normAutofit/>
          </a:bodyPr>
          <a:lstStyle/>
          <a:p>
            <a:r>
              <a:rPr lang="en-US" sz="3200" b="1" dirty="0"/>
              <a:t>Git</a:t>
            </a:r>
            <a:r>
              <a:rPr lang="en-US" sz="3200" dirty="0"/>
              <a:t> lets you take a snapshot (or </a:t>
            </a:r>
            <a:r>
              <a:rPr lang="en-US" sz="3200" b="1" dirty="0"/>
              <a:t>commit</a:t>
            </a:r>
            <a:r>
              <a:rPr lang="en-US" sz="3200" dirty="0"/>
              <a:t>) of files in a folder </a:t>
            </a:r>
            <a:br>
              <a:rPr lang="en-US" sz="3200" dirty="0"/>
            </a:br>
            <a:r>
              <a:rPr lang="en-US" sz="3200" dirty="0"/>
              <a:t>(or </a:t>
            </a:r>
            <a:r>
              <a:rPr lang="en-US" sz="3200" b="1" dirty="0"/>
              <a:t>repository</a:t>
            </a:r>
            <a:r>
              <a:rPr lang="en-US" sz="3200" dirty="0"/>
              <a:t> or </a:t>
            </a:r>
            <a:r>
              <a:rPr lang="en-US" sz="3200" b="1" dirty="0"/>
              <a:t>repo</a:t>
            </a:r>
            <a:r>
              <a:rPr lang="en-US" sz="3200" dirty="0"/>
              <a:t>). </a:t>
            </a:r>
          </a:p>
          <a:p>
            <a:pPr lvl="1"/>
            <a:r>
              <a:rPr lang="en-US" sz="2400" dirty="0"/>
              <a:t>You decide when to take a snapshot and which files to include. </a:t>
            </a:r>
            <a:br>
              <a:rPr lang="en-US" sz="2134" dirty="0"/>
            </a:br>
            <a:endParaRPr lang="en-US" sz="2134" dirty="0"/>
          </a:p>
          <a:p>
            <a:r>
              <a:rPr lang="en-US" sz="3200" b="1" dirty="0"/>
              <a:t>GitHub</a:t>
            </a:r>
            <a:r>
              <a:rPr lang="en-US" sz="3200" dirty="0"/>
              <a:t> lets you back up your work in a </a:t>
            </a:r>
            <a:r>
              <a:rPr lang="en-US" sz="3200" b="1" dirty="0"/>
              <a:t>remote</a:t>
            </a:r>
            <a:r>
              <a:rPr lang="en-US" sz="3200" dirty="0"/>
              <a:t> place. </a:t>
            </a:r>
          </a:p>
          <a:p>
            <a:pPr lvl="1"/>
            <a:r>
              <a:rPr lang="en-US" sz="2400" dirty="0"/>
              <a:t>To get work on your </a:t>
            </a:r>
            <a:r>
              <a:rPr lang="en-US" sz="2400" b="1" dirty="0"/>
              <a:t>local</a:t>
            </a:r>
            <a:r>
              <a:rPr lang="en-US" sz="2400" dirty="0"/>
              <a:t> computer for the first time, you would </a:t>
            </a:r>
            <a:r>
              <a:rPr lang="en-US" sz="2400" b="1" dirty="0"/>
              <a:t>clone</a:t>
            </a:r>
            <a:r>
              <a:rPr lang="en-US" sz="2400" dirty="0"/>
              <a:t> a repo. </a:t>
            </a:r>
          </a:p>
          <a:p>
            <a:pPr lvl="1"/>
            <a:r>
              <a:rPr lang="en-US" sz="2400" dirty="0"/>
              <a:t>To send updates to GitHub, you would </a:t>
            </a:r>
            <a:r>
              <a:rPr lang="en-US" sz="2400" b="1" dirty="0"/>
              <a:t>push</a:t>
            </a:r>
            <a:r>
              <a:rPr lang="en-US" sz="2400" dirty="0"/>
              <a:t> changes.  </a:t>
            </a:r>
          </a:p>
          <a:p>
            <a:pPr lvl="1"/>
            <a:r>
              <a:rPr lang="en-US" sz="2400" dirty="0"/>
              <a:t>To download updates from GitHub, you would </a:t>
            </a:r>
            <a:r>
              <a:rPr lang="en-US" sz="2400" b="1" dirty="0"/>
              <a:t>pull</a:t>
            </a:r>
            <a:r>
              <a:rPr lang="en-US" sz="2400" dirty="0"/>
              <a:t> changes. 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43EB8-5196-E1F2-97B2-8A7800BF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Key Terms &amp;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7486" y="1460501"/>
            <a:ext cx="4601028" cy="471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contributors have a </a:t>
            </a:r>
            <a:r>
              <a:rPr lang="en-US" sz="2400" b="1" dirty="0"/>
              <a:t>local</a:t>
            </a:r>
            <a:r>
              <a:rPr lang="en-US" sz="2400" dirty="0"/>
              <a:t> copy of the Git repository. These stay in sync through a central </a:t>
            </a:r>
            <a:r>
              <a:rPr lang="en-US" sz="2400" b="1" dirty="0"/>
              <a:t>remote</a:t>
            </a:r>
            <a:r>
              <a:rPr lang="en-US" sz="2400" dirty="0"/>
              <a:t> repository hosted on GitHub. </a:t>
            </a:r>
          </a:p>
        </p:txBody>
      </p:sp>
      <p:pic>
        <p:nvPicPr>
          <p:cNvPr id="5" name="Picture 4" descr="A diagram of a web application&#10;&#10;Description automatically generated">
            <a:extLst>
              <a:ext uri="{FF2B5EF4-FFF2-40B4-BE49-F238E27FC236}">
                <a16:creationId xmlns:a16="http://schemas.microsoft.com/office/drawing/2014/main" id="{BC50FFE4-D8B4-FD90-229E-0DEEAA9CC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18" y="1264588"/>
            <a:ext cx="6841068" cy="492212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4A7B2FD-916D-7C06-02A3-F3823086E65B}"/>
              </a:ext>
            </a:extLst>
          </p:cNvPr>
          <p:cNvSpPr txBox="1">
            <a:spLocks/>
          </p:cNvSpPr>
          <p:nvPr/>
        </p:nvSpPr>
        <p:spPr>
          <a:xfrm>
            <a:off x="7319628" y="6099682"/>
            <a:ext cx="4156743" cy="5368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457177" indent="-457177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/>
              <a:t>Image Credit: </a:t>
            </a:r>
            <a:r>
              <a:rPr lang="en-US" sz="1400" dirty="0">
                <a:hlinkClick r:id="rId3"/>
              </a:rPr>
              <a:t>Excuse me, do you have a moment to talk about version control?</a:t>
            </a:r>
            <a:r>
              <a:rPr lang="en-US" sz="1400" dirty="0"/>
              <a:t> (Jenny Bryan)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68DA-CA68-9CE3-4B72-727D446C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91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32B5-9DCD-8C3E-63E3-73DBF18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r>
              <a:rPr lang="en-US" dirty="0"/>
              <a:t>Key Terms &amp; Concepts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7FF3A2-47E6-5283-F0C3-79A2A05F61EC}"/>
              </a:ext>
            </a:extLst>
          </p:cNvPr>
          <p:cNvSpPr txBox="1">
            <a:spLocks/>
          </p:cNvSpPr>
          <p:nvPr/>
        </p:nvSpPr>
        <p:spPr>
          <a:xfrm>
            <a:off x="7319628" y="6099682"/>
            <a:ext cx="4156743" cy="536864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457177" indent="-457177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51" indent="-380982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3" indent="-304784" algn="l" defTabSz="609570" rtl="0" eaLnBrk="1" latinLnBrk="0" hangingPunct="1">
              <a:spcBef>
                <a:spcPts val="800"/>
              </a:spcBef>
              <a:buClr>
                <a:schemeClr val="bg2"/>
              </a:buClr>
              <a:buFont typeface="Wingdings" pitchFamily="2" charset="2"/>
              <a:buChar char="§"/>
              <a:defRPr sz="3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/>
              <a:t>Image Credit: </a:t>
            </a:r>
            <a:r>
              <a:rPr lang="en-US" sz="1400" dirty="0">
                <a:hlinkClick r:id="rId2"/>
              </a:rPr>
              <a:t>Excuse me, do you have a moment to talk about version control?</a:t>
            </a:r>
            <a:r>
              <a:rPr lang="en-US" sz="1400" dirty="0"/>
              <a:t> (Jenny Bryan) </a:t>
            </a:r>
          </a:p>
        </p:txBody>
      </p:sp>
      <p:pic>
        <p:nvPicPr>
          <p:cNvPr id="7" name="Picture 6" descr="A diagram of a cat&#10;&#10;Description automatically generated">
            <a:extLst>
              <a:ext uri="{FF2B5EF4-FFF2-40B4-BE49-F238E27FC236}">
                <a16:creationId xmlns:a16="http://schemas.microsoft.com/office/drawing/2014/main" id="{4ECBD38B-EE18-88A3-9DBE-F539A0C69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0" y="1724748"/>
            <a:ext cx="8103426" cy="389606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A430C-D948-1C0C-7B13-833152543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0385" y="1378601"/>
            <a:ext cx="4381316" cy="2050006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One contributor makes </a:t>
            </a:r>
            <a:r>
              <a:rPr lang="en-US" sz="2400" b="1" dirty="0"/>
              <a:t>commits</a:t>
            </a:r>
            <a:r>
              <a:rPr lang="en-US" sz="2400" dirty="0"/>
              <a:t> and </a:t>
            </a:r>
            <a:r>
              <a:rPr lang="en-US" sz="2400" b="1" dirty="0"/>
              <a:t>pushes</a:t>
            </a:r>
            <a:r>
              <a:rPr lang="en-US" sz="2400" dirty="0"/>
              <a:t> their updates to the central version on GitHub. The other contributor </a:t>
            </a:r>
            <a:r>
              <a:rPr lang="en-US" sz="2400" b="1" dirty="0"/>
              <a:t>pulls</a:t>
            </a:r>
            <a:r>
              <a:rPr lang="en-US" sz="2400" dirty="0"/>
              <a:t> from GitHub to stay up-to-date.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BB5F2-2878-95DA-DA4C-13F257CE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623362"/>
      </p:ext>
    </p:extLst>
  </p:cSld>
  <p:clrMapOvr>
    <a:masterClrMapping/>
  </p:clrMapOvr>
</p:sld>
</file>

<file path=ppt/theme/theme1.xml><?xml version="1.0" encoding="utf-8"?>
<a:theme xmlns:a="http://schemas.openxmlformats.org/drawingml/2006/main" name="4_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Urban23">
      <a:majorFont>
        <a:latin typeface="Lato Bold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1076</Words>
  <Application>Microsoft Office PowerPoint</Application>
  <PresentationFormat>Widescreen</PresentationFormat>
  <Paragraphs>147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4_NNIP PPT Theme</vt:lpstr>
      <vt:lpstr>Introduction to Git &amp; GitHub</vt:lpstr>
      <vt:lpstr>Objectives for Today</vt:lpstr>
      <vt:lpstr>What are Git &amp; GitHub?</vt:lpstr>
      <vt:lpstr>Why are Git &amp; GitHub useful?</vt:lpstr>
      <vt:lpstr>Why are Git &amp; GitHub useful?</vt:lpstr>
      <vt:lpstr>How do NNIP partners use Git &amp; GitHub?</vt:lpstr>
      <vt:lpstr>Key Terms &amp; Concepts</vt:lpstr>
      <vt:lpstr>Key Terms &amp; Concepts</vt:lpstr>
      <vt:lpstr>Key Terms &amp; Concepts</vt:lpstr>
      <vt:lpstr>Initial Setup</vt:lpstr>
      <vt:lpstr>Basic Workflow</vt:lpstr>
      <vt:lpstr>Basic Workflow</vt:lpstr>
      <vt:lpstr>Demo: Part 1</vt:lpstr>
      <vt:lpstr>Collaborative Workflow</vt:lpstr>
      <vt:lpstr>More Terms &amp; Concepts </vt:lpstr>
      <vt:lpstr>More Terms &amp; Concepts</vt:lpstr>
      <vt:lpstr>Collaborative Workflow</vt:lpstr>
      <vt:lpstr>Demo: Part 2</vt:lpstr>
      <vt:lpstr>Key Commands</vt:lpstr>
      <vt:lpstr>Best Practices &amp; Tips</vt:lpstr>
      <vt:lpstr>Next Steps</vt:lpstr>
    </vt:vector>
  </TitlesOfParts>
  <Company>Urban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Campbell, Cole</dc:creator>
  <cp:lastModifiedBy>Pitingolo, Rob</cp:lastModifiedBy>
  <cp:revision>188</cp:revision>
  <dcterms:created xsi:type="dcterms:W3CDTF">2024-03-27T17:24:33Z</dcterms:created>
  <dcterms:modified xsi:type="dcterms:W3CDTF">2024-04-11T15:43:25Z</dcterms:modified>
</cp:coreProperties>
</file>