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262" r:id="rId4"/>
    <p:sldId id="264" r:id="rId5"/>
    <p:sldId id="263" r:id="rId6"/>
    <p:sldId id="260" r:id="rId7"/>
    <p:sldId id="257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CB2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85262" autoAdjust="0"/>
  </p:normalViewPr>
  <p:slideViewPr>
    <p:cSldViewPr>
      <p:cViewPr>
        <p:scale>
          <a:sx n="107" d="100"/>
          <a:sy n="107" d="100"/>
        </p:scale>
        <p:origin x="-17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C02A-3463-4CD4-8A0D-189FEB154E6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74C95-1709-4AB7-8D0A-B60F9F37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D392-5778-49EF-9442-79FB59859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74C95-1709-4AB7-8D0A-B60F9F37A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D392-5778-49EF-9442-79FB59859B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9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7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D9BE-B6BD-4166-AE50-2FFAFB7D532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742E-E0E8-4D20-8DA2-4120554A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for High School Chronic Absenteeism &amp; College Persistence: Linking K-12 data to Post-secondary outcom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038" y="357771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for The Educational costs of Unhealthy Housing 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947" y="2926762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for An Early Warning Story: Youth at Risk of DCYF-Schools Involvement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795" y="2949921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for NECAP Math Story--Student Perception of Math Test and Course Preparati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841" y="2960375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for Chronic Absenteeism Among Kindergarten Students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822" y="404133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for Children and Youth Cabinet (Bailey Elementary)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878" y="1624622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for Substance Use at Barrington Middle and High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802" y="1646603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for Introduction to the National High School YRBS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826" y="1669762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for Early Warning Signs - Substance use in Middle and High School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247" y="389616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mage for Making Connections Schools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648" y="366457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Image for Children and Youth Cabinet (Roger Williams MS)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826" y="1684279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Image for Children and Youth Cabinet (PAIS &amp; Cooley HS)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892" y="2900718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for LDA K12 Story: Middle School Experiences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623" y="344476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for Math Preparation and Postsecondary Success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767" y="1637917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for Adult Education: Improving Rhode lsland's Workforce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115" y="2918076"/>
            <a:ext cx="1280160" cy="109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7634"/>
            <a:ext cx="8229600" cy="2087637"/>
          </a:xfrm>
          <a:noFill/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Lessons Learned from the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RI DataHUB Data Story Process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Good, the Bad, and the Ugly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0" name="Picture 8" descr="http://provplan.org/assets/images/layout/pp_logo_0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82" y="6490864"/>
            <a:ext cx="1071755" cy="2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69821" y="6106692"/>
            <a:ext cx="180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Rebecca Lee</a:t>
            </a:r>
            <a:b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October 2014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29560" y="6691467"/>
            <a:ext cx="11466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@ ProvPlan</a:t>
            </a:r>
            <a:endParaRPr lang="en-US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Publish and Disseminate.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5349" y="6334780"/>
            <a:ext cx="781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Plan for rollout while the team is still captive.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8198" name="Picture 6" descr="https://gcsehistory.wikispaces.com/file/view/presentation.png/30402916/prese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68" y="2971805"/>
            <a:ext cx="1962192" cy="222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3" y="1764840"/>
            <a:ext cx="4477702" cy="26788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http://iconion.com/images/icon_sets/data2/images/social_media_ic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46" y="1600220"/>
            <a:ext cx="3480760" cy="8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nationaldaycalendar.files.wordpress.com/2013/09/newspap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4219" r="9890" b="8579"/>
          <a:stretch/>
        </p:blipFill>
        <p:spPr bwMode="auto">
          <a:xfrm>
            <a:off x="3200415" y="4154554"/>
            <a:ext cx="2257063" cy="17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6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Some Lessons Learned.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5663" y="1691659"/>
            <a:ext cx="873833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Facilitators are really helpful.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Data exploration with novices is hard.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Consistent participation is key.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Adjust use of collaboration tools according to team skills.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Good.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6446499" y="114317"/>
            <a:ext cx="640073" cy="54863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491752">
            <a:off x="218988" y="1534093"/>
            <a:ext cx="2685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 Learned a lot about education policy and how administration works”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199815">
            <a:off x="6050118" y="1841870"/>
            <a:ext cx="268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What data we have/don’t have is surprising!”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3141" y="2470421"/>
            <a:ext cx="3072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Not everyone sees things the same way. Dropouts to K-12  are new entrants to workforce to DLT.”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00204">
            <a:off x="134901" y="4646015"/>
            <a:ext cx="3072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“</a:t>
            </a:r>
            <a:r>
              <a:rPr lang="en-US" sz="20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I was surprised how hard it can be to represent data in graphics.”</a:t>
            </a:r>
            <a:endParaRPr lang="en-US" sz="20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146661">
            <a:off x="5825313" y="4232462"/>
            <a:ext cx="3134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This process made clear the need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understand each other across agencies – more of this! </a:t>
            </a:r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‘Kids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are all of </a:t>
            </a:r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ours’”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3333" y="5307734"/>
            <a:ext cx="2484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“I learned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about the data and the process around it; learned to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trust”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The Bad and the Ugly.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847" y="1681840"/>
            <a:ext cx="8888972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Expensive! </a:t>
            </a:r>
          </a:p>
          <a:p>
            <a:pPr marL="51435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Too long to be “timely”. </a:t>
            </a:r>
          </a:p>
          <a:p>
            <a:pPr marL="51435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Not all questions are fit for stories.</a:t>
            </a:r>
          </a:p>
          <a:p>
            <a:pPr marL="51435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Building data literacy is hard.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7178011" y="124462"/>
            <a:ext cx="640073" cy="548634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1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Summary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35" y="1217644"/>
            <a:ext cx="82295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Creating “Data Stories” with a large </a:t>
            </a:r>
            <a:r>
              <a:rPr lang="en-U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cross-sector team </a:t>
            </a:r>
            <a:r>
              <a:rPr 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can </a:t>
            </a:r>
            <a:r>
              <a:rPr 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 a really effective way to </a:t>
            </a:r>
            <a:r>
              <a:rPr lang="en-US" sz="36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build relationships</a:t>
            </a:r>
            <a:r>
              <a:rPr 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36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break down barriers</a:t>
            </a:r>
            <a:r>
              <a:rPr 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increase capacity</a:t>
            </a:r>
            <a:r>
              <a:rPr 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and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produce a better product</a:t>
            </a:r>
            <a:r>
              <a:rPr 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 However, they cost lots of time and money, so being clear about the goals for the story is essential.</a:t>
            </a:r>
            <a:endParaRPr lang="en-US" sz="3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0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71976" y="3911609"/>
            <a:ext cx="5200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http://www.ridatahub.org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2240294"/>
            <a:ext cx="9144000" cy="128014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8" descr="http://provplan.org/assets/images/layout/pp_logo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04" y="6584897"/>
            <a:ext cx="1272933" cy="2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9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6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is a RI DataHUB “Data Story”?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25903"/>
            <a:ext cx="5120640" cy="313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153995"/>
            <a:ext cx="5120640" cy="294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2730059"/>
            <a:ext cx="5120640" cy="312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4452" y="6334780"/>
            <a:ext cx="831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PRODUCT….CREATED FROM A TEAM PROCESS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6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Data Story Team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298" y="5930205"/>
            <a:ext cx="8456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TEAM CAN BE LARGE OR SMALL, DEPENDING ON GOALS.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TIMING OF ENGAGEMENT MAY VARY.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052" y="1143025"/>
            <a:ext cx="8085825" cy="47551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Team Leader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Facilitator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Data Analysts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Copywriter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Graphic  Designer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Key  Stakeholders: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Reps from Data Partners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Content Experts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Program Directors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Community Partners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Etc.</a:t>
            </a:r>
            <a:endParaRPr lang="en-US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9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6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Why Stakeholders?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8549" y="777269"/>
            <a:ext cx="4793629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Gain expertise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context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Increase data literacy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Create shared understanding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Cultivate ambassadors for story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Built-in user testing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Make 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new </a:t>
            </a:r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friends!</a:t>
            </a:r>
            <a:endParaRPr lang="en-US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www.citg.tudelft.nl/fileadmin/Faculteit/CiTG/Over_de_faculteit/Afdelingen/Afdeling_watermanagement/Secties/waterhuishouding/Leerstoelen/Waterbeheer/onderzoek/Tools/Stakeholder_Analyis/img/stakeholder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" y="2097383"/>
            <a:ext cx="43434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9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6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Typical Large Team Process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68" y="894122"/>
            <a:ext cx="840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FIRST, A FUNDER/CONVENER IDENTIFIES A </a:t>
            </a:r>
            <a:r>
              <a:rPr lang="en-US" sz="28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TOPIC</a:t>
            </a:r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9629" y="1738981"/>
            <a:ext cx="1645902" cy="830997"/>
          </a:xfrm>
          <a:prstGeom prst="rect">
            <a:avLst/>
          </a:prstGeom>
          <a:noFill/>
          <a:ln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Juvenile Justice</a:t>
            </a:r>
            <a:endParaRPr lang="en-US" sz="24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8989" y="4251951"/>
            <a:ext cx="2194536" cy="830997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 Transitions</a:t>
            </a:r>
            <a:endParaRPr lang="en-US" sz="2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77" y="5795132"/>
            <a:ext cx="2101909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 Education</a:t>
            </a:r>
            <a:endParaRPr lang="en-US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903" y="4986696"/>
            <a:ext cx="2560293" cy="830997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 Absenteeism</a:t>
            </a:r>
            <a:endParaRPr lang="en-US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123" y="1691659"/>
            <a:ext cx="2048710" cy="830997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Unhealthy Housing</a:t>
            </a:r>
            <a:endParaRPr lang="en-US" sz="2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320" y="3154683"/>
            <a:ext cx="2567513" cy="830997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Workforce Development</a:t>
            </a:r>
            <a:endParaRPr lang="en-US" sz="2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7903" y="3340794"/>
            <a:ext cx="2784710" cy="830997"/>
          </a:xfrm>
          <a:prstGeom prst="rect">
            <a:avLst/>
          </a:prstGeom>
          <a:noFill/>
          <a:ln>
            <a:solidFill>
              <a:srgbClr val="00206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Postsecondary Access</a:t>
            </a:r>
            <a:endParaRPr lang="en-US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5778" y="2762711"/>
            <a:ext cx="1645902" cy="1200329"/>
          </a:xfrm>
          <a:prstGeom prst="rect">
            <a:avLst/>
          </a:prstGeom>
          <a:noFill/>
          <a:ln>
            <a:solidFill>
              <a:srgbClr val="CB2C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B2C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Out-of-School Time</a:t>
            </a:r>
            <a:endParaRPr lang="en-US" sz="2400" b="1" dirty="0">
              <a:solidFill>
                <a:srgbClr val="CB2CE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68" y="5623536"/>
            <a:ext cx="2323359" cy="830997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Civic Engagement</a:t>
            </a:r>
            <a:endParaRPr lang="en-US" sz="2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1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70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Convene a Cross-Sector Team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0269" y="5322190"/>
            <a:ext cx="4023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Content expertise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Comfort with data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Prior experience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9545" y="960147"/>
            <a:ext cx="7604911" cy="3383242"/>
            <a:chOff x="-15424" y="1234465"/>
            <a:chExt cx="7604911" cy="3855844"/>
          </a:xfrm>
        </p:grpSpPr>
        <p:pic>
          <p:nvPicPr>
            <p:cNvPr id="2050" name="Picture 2" descr="http://www.davemhuffman.com/wp-content/uploads/2011/12/BreakingOrganizationalSilo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24" y="1234465"/>
              <a:ext cx="7604911" cy="385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48959" y="2484930"/>
              <a:ext cx="905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K-12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3208" y="2439111"/>
              <a:ext cx="1145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Higher</a:t>
              </a:r>
            </a:p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Ed.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06244" y="2484930"/>
              <a:ext cx="982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Work-force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356" y="2474422"/>
              <a:ext cx="1737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Community Partners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75540" y="5537633"/>
            <a:ext cx="3668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Logistics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Politics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7391" y="4709146"/>
            <a:ext cx="566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Group Diversity Considerations: </a:t>
            </a:r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9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4"/>
            <a:ext cx="8229600" cy="8189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bstract - Question Mark  - Question Wallpap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0563"/>
            <a:ext cx="9144000" cy="60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Team Picks an “Essential Question”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7" y="2119353"/>
            <a:ext cx="9131933" cy="29546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spAutoFit/>
          </a:bodyPr>
          <a:lstStyle/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entury Gothic" panose="020B0502020202020204" pitchFamily="34" charset="0"/>
              </a:rPr>
              <a:t>BE CLEAR THIS IS A DRAFT!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entury Gothic" panose="020B0502020202020204" pitchFamily="34" charset="0"/>
              </a:rPr>
              <a:t>MANAGE EXPECTATIONS.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entury Gothic" panose="020B0502020202020204" pitchFamily="34" charset="0"/>
              </a:rPr>
              <a:t>OK TO START BROAD, NARROW LATER.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808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Explore Data Together, Write Story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Abstract - Question Mark  - Question Wallpap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336" y="2058757"/>
            <a:ext cx="2286283" cy="15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792958" y="1724000"/>
            <a:ext cx="3710919" cy="2680735"/>
            <a:chOff x="4754878" y="1691659"/>
            <a:chExt cx="3710919" cy="268073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788" y="1691659"/>
              <a:ext cx="2458009" cy="1097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78" y="1691659"/>
              <a:ext cx="1622105" cy="20004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529" y="3011731"/>
              <a:ext cx="2052525" cy="1360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6" descr="https://encrypted-tbn3.gstatic.com/images?q=tbn:ANd9GcT4BZLjiaOyXdzxbIK2ZOnqMJkK_VxRShDe9hIgIbD-u2kTqpLG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4" y="4128593"/>
            <a:ext cx="1866905" cy="15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843" y="1717173"/>
            <a:ext cx="368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Refine essential question.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406" y="1400201"/>
            <a:ext cx="17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Explore data.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4198" y="5712403"/>
            <a:ext cx="17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Write </a:t>
            </a:r>
            <a:r>
              <a:rPr lang="en-US" b="1" dirty="0">
                <a:latin typeface="Century Gothic" panose="020B0502020202020204" pitchFamily="34" charset="0"/>
              </a:rPr>
              <a:t>s</a:t>
            </a:r>
            <a:r>
              <a:rPr lang="en-US" b="1" dirty="0" smtClean="0">
                <a:latin typeface="Century Gothic" panose="020B0502020202020204" pitchFamily="34" charset="0"/>
              </a:rPr>
              <a:t>tory.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238494" y="992488"/>
            <a:ext cx="2194537" cy="592379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8926131">
            <a:off x="5176535" y="5053789"/>
            <a:ext cx="2194537" cy="592379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3573092">
            <a:off x="1091207" y="4407994"/>
            <a:ext cx="2194537" cy="592379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7700" y="6334780"/>
            <a:ext cx="6128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This is ITERATIVE and will take TIME.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7726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Vet Story. Expand Stakeholders.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387" y="6334780"/>
            <a:ext cx="8823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Timing depends on what you’re willing to change.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173" name="Picture 5" descr="http://www.clipartbest.com/cliparts/dT7/Mo6/dT7Mo6LT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71" y="3154683"/>
            <a:ext cx="3748999" cy="25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consider-ed.org.uk/wp-content/uploads/2013/05/Magnifying-glass-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16" y="1508781"/>
            <a:ext cx="3208037" cy="25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3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450</Words>
  <Application>Microsoft Office PowerPoint</Application>
  <PresentationFormat>On-screen Show (4:3)</PresentationFormat>
  <Paragraphs>86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Lessons Learned from the  RI DataHUB Data Story Process The Good, the Bad, and the Ugly</vt:lpstr>
      <vt:lpstr>What is a RI DataHUB “Data Story”?</vt:lpstr>
      <vt:lpstr>Data Story Team</vt:lpstr>
      <vt:lpstr>Why Stakeholders?</vt:lpstr>
      <vt:lpstr>Typical Large Team Process</vt:lpstr>
      <vt:lpstr>Convene a Cross-Sector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Providence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Stories: Experimenting with models of stakeholder engagement and data capacity building</dc:title>
  <dc:creator>Rebecca Lee</dc:creator>
  <cp:lastModifiedBy>Rebecca Lee</cp:lastModifiedBy>
  <cp:revision>57</cp:revision>
  <dcterms:created xsi:type="dcterms:W3CDTF">2014-10-03T13:56:36Z</dcterms:created>
  <dcterms:modified xsi:type="dcterms:W3CDTF">2014-10-21T12:24:27Z</dcterms:modified>
</cp:coreProperties>
</file>